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222F4-DD89-4ABB-8B59-111E0FEDE40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E81131-4BF7-4784-8C8B-7F4F3258B81B}">
      <dgm:prSet/>
      <dgm:spPr/>
      <dgm:t>
        <a:bodyPr/>
        <a:lstStyle/>
        <a:p>
          <a:r>
            <a:rPr lang="en-US"/>
            <a:t>The reviews were sourced from a Kaggle database that had taken 50000 user reviews for films. </a:t>
          </a:r>
        </a:p>
      </dgm:t>
    </dgm:pt>
    <dgm:pt modelId="{AB2454BC-943A-4ABD-868D-C5A083A887C3}" type="parTrans" cxnId="{753C3DE0-2AD7-4BBB-B275-B041C90A4F09}">
      <dgm:prSet/>
      <dgm:spPr/>
      <dgm:t>
        <a:bodyPr/>
        <a:lstStyle/>
        <a:p>
          <a:endParaRPr lang="en-US"/>
        </a:p>
      </dgm:t>
    </dgm:pt>
    <dgm:pt modelId="{C0484D14-6B3A-4028-AAEB-FC54150F510C}" type="sibTrans" cxnId="{753C3DE0-2AD7-4BBB-B275-B041C90A4F09}">
      <dgm:prSet/>
      <dgm:spPr/>
      <dgm:t>
        <a:bodyPr/>
        <a:lstStyle/>
        <a:p>
          <a:endParaRPr lang="en-US"/>
        </a:p>
      </dgm:t>
    </dgm:pt>
    <dgm:pt modelId="{D02A7C81-ECEC-401B-A87B-8C065A0A56ED}">
      <dgm:prSet/>
      <dgm:spPr/>
      <dgm:t>
        <a:bodyPr/>
        <a:lstStyle/>
        <a:p>
          <a:r>
            <a:rPr lang="en-US"/>
            <a:t>The database had the content of the review and an assessment on whether it was a positive review : (1) or a negative review : (0) </a:t>
          </a:r>
        </a:p>
      </dgm:t>
    </dgm:pt>
    <dgm:pt modelId="{F151554D-7CF0-4129-90F3-2A99A276C676}" type="parTrans" cxnId="{F6B10572-76BF-45F7-92CA-8F722F9390F0}">
      <dgm:prSet/>
      <dgm:spPr/>
      <dgm:t>
        <a:bodyPr/>
        <a:lstStyle/>
        <a:p>
          <a:endParaRPr lang="en-US"/>
        </a:p>
      </dgm:t>
    </dgm:pt>
    <dgm:pt modelId="{AC6963D9-7569-4DB9-B6F1-BDFBDFFDCB86}" type="sibTrans" cxnId="{F6B10572-76BF-45F7-92CA-8F722F9390F0}">
      <dgm:prSet/>
      <dgm:spPr/>
      <dgm:t>
        <a:bodyPr/>
        <a:lstStyle/>
        <a:p>
          <a:endParaRPr lang="en-US"/>
        </a:p>
      </dgm:t>
    </dgm:pt>
    <dgm:pt modelId="{B5261DE1-7591-4237-BE3C-8568BD7776A7}" type="pres">
      <dgm:prSet presAssocID="{5ED222F4-DD89-4ABB-8B59-111E0FEDE402}" presName="linear" presStyleCnt="0">
        <dgm:presLayoutVars>
          <dgm:animLvl val="lvl"/>
          <dgm:resizeHandles val="exact"/>
        </dgm:presLayoutVars>
      </dgm:prSet>
      <dgm:spPr/>
    </dgm:pt>
    <dgm:pt modelId="{AF536707-C7B2-4C20-9771-B7FC46253152}" type="pres">
      <dgm:prSet presAssocID="{6DE81131-4BF7-4784-8C8B-7F4F3258B8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1C98F3-DDB6-4219-86E0-9DE381D71A57}" type="pres">
      <dgm:prSet presAssocID="{C0484D14-6B3A-4028-AAEB-FC54150F510C}" presName="spacer" presStyleCnt="0"/>
      <dgm:spPr/>
    </dgm:pt>
    <dgm:pt modelId="{78CAFC0A-CD1E-4989-A30E-BDA4BF7C895E}" type="pres">
      <dgm:prSet presAssocID="{D02A7C81-ECEC-401B-A87B-8C065A0A56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52B017-B624-4B5C-88B5-67D1F66FB672}" type="presOf" srcId="{6DE81131-4BF7-4784-8C8B-7F4F3258B81B}" destId="{AF536707-C7B2-4C20-9771-B7FC46253152}" srcOrd="0" destOrd="0" presId="urn:microsoft.com/office/officeart/2005/8/layout/vList2"/>
    <dgm:cxn modelId="{F6B10572-76BF-45F7-92CA-8F722F9390F0}" srcId="{5ED222F4-DD89-4ABB-8B59-111E0FEDE402}" destId="{D02A7C81-ECEC-401B-A87B-8C065A0A56ED}" srcOrd="1" destOrd="0" parTransId="{F151554D-7CF0-4129-90F3-2A99A276C676}" sibTransId="{AC6963D9-7569-4DB9-B6F1-BDFBDFFDCB86}"/>
    <dgm:cxn modelId="{AD611ADE-FDED-4A4C-89C7-0383DF07830D}" type="presOf" srcId="{D02A7C81-ECEC-401B-A87B-8C065A0A56ED}" destId="{78CAFC0A-CD1E-4989-A30E-BDA4BF7C895E}" srcOrd="0" destOrd="0" presId="urn:microsoft.com/office/officeart/2005/8/layout/vList2"/>
    <dgm:cxn modelId="{753C3DE0-2AD7-4BBB-B275-B041C90A4F09}" srcId="{5ED222F4-DD89-4ABB-8B59-111E0FEDE402}" destId="{6DE81131-4BF7-4784-8C8B-7F4F3258B81B}" srcOrd="0" destOrd="0" parTransId="{AB2454BC-943A-4ABD-868D-C5A083A887C3}" sibTransId="{C0484D14-6B3A-4028-AAEB-FC54150F510C}"/>
    <dgm:cxn modelId="{A4AB71F4-9E2E-4BD9-BD3D-9EBE87C05A4D}" type="presOf" srcId="{5ED222F4-DD89-4ABB-8B59-111E0FEDE402}" destId="{B5261DE1-7591-4237-BE3C-8568BD7776A7}" srcOrd="0" destOrd="0" presId="urn:microsoft.com/office/officeart/2005/8/layout/vList2"/>
    <dgm:cxn modelId="{6270DA0A-65B9-4E86-9AED-FD1D0086210B}" type="presParOf" srcId="{B5261DE1-7591-4237-BE3C-8568BD7776A7}" destId="{AF536707-C7B2-4C20-9771-B7FC46253152}" srcOrd="0" destOrd="0" presId="urn:microsoft.com/office/officeart/2005/8/layout/vList2"/>
    <dgm:cxn modelId="{B22F4F1D-84D6-47C4-8DAB-2202EE6AFB64}" type="presParOf" srcId="{B5261DE1-7591-4237-BE3C-8568BD7776A7}" destId="{0E1C98F3-DDB6-4219-86E0-9DE381D71A57}" srcOrd="1" destOrd="0" presId="urn:microsoft.com/office/officeart/2005/8/layout/vList2"/>
    <dgm:cxn modelId="{1A4C4ED3-4EB5-4ADC-B6EC-9C023DFFE372}" type="presParOf" srcId="{B5261DE1-7591-4237-BE3C-8568BD7776A7}" destId="{78CAFC0A-CD1E-4989-A30E-BDA4BF7C89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36707-C7B2-4C20-9771-B7FC46253152}">
      <dsp:nvSpPr>
        <dsp:cNvPr id="0" name=""/>
        <dsp:cNvSpPr/>
      </dsp:nvSpPr>
      <dsp:spPr>
        <a:xfrm>
          <a:off x="0" y="428613"/>
          <a:ext cx="5741533" cy="21136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reviews were sourced from a Kaggle database that had taken 50000 user reviews for films. </a:t>
          </a:r>
        </a:p>
      </dsp:txBody>
      <dsp:txXfrm>
        <a:off x="103181" y="531794"/>
        <a:ext cx="5535171" cy="1907316"/>
      </dsp:txXfrm>
    </dsp:sp>
    <dsp:sp modelId="{78CAFC0A-CD1E-4989-A30E-BDA4BF7C895E}">
      <dsp:nvSpPr>
        <dsp:cNvPr id="0" name=""/>
        <dsp:cNvSpPr/>
      </dsp:nvSpPr>
      <dsp:spPr>
        <a:xfrm>
          <a:off x="0" y="2628691"/>
          <a:ext cx="5741533" cy="2113678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database had the content of the review and an assessment on whether it was a positive review : (1) or a negative review : (0) </a:t>
          </a:r>
        </a:p>
      </dsp:txBody>
      <dsp:txXfrm>
        <a:off x="103181" y="2731872"/>
        <a:ext cx="5535171" cy="190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A074B3-D664-4FA9-A92A-4E093E2D68D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AD1B0-5470-4FB2-916F-92CCDF87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2685-FF9C-4301-B35C-3265578D7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Viewer Sentiment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0661-2EC3-4B0A-9531-BE943AE52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937E-E488-46B4-808A-9FD7CC42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1F9F-4DF2-45BC-9D65-5B72AD42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16643"/>
            <a:ext cx="6583893" cy="3874558"/>
          </a:xfrm>
        </p:spPr>
        <p:txBody>
          <a:bodyPr/>
          <a:lstStyle/>
          <a:p>
            <a:r>
              <a:rPr lang="en-US" sz="2400" dirty="0"/>
              <a:t>IMDB is an online database of information related to films, tv programs, and home videos. </a:t>
            </a:r>
          </a:p>
          <a:p>
            <a:pPr lvl="1"/>
            <a:r>
              <a:rPr lang="en-US" sz="1800" dirty="0"/>
              <a:t>IMDB has perhaps the largest repository for film and tv show reviews. </a:t>
            </a:r>
          </a:p>
          <a:p>
            <a:pPr lvl="1"/>
            <a:r>
              <a:rPr lang="en-US" sz="1800" dirty="0"/>
              <a:t>We can use the reviews and language processing to determine what made the films liked or not. </a:t>
            </a:r>
          </a:p>
          <a:p>
            <a:pPr lvl="2"/>
            <a:r>
              <a:rPr lang="en-US" sz="1800" dirty="0"/>
              <a:t>Furthermore, we can use data regarding what the user didn’t like or liked about the film to recommend positive films that have been reviewed where the things criticized are absent. </a:t>
            </a:r>
          </a:p>
        </p:txBody>
      </p:sp>
      <p:pic>
        <p:nvPicPr>
          <p:cNvPr id="1028" name="Picture 4" descr="IMDB Logo 2016.svg">
            <a:extLst>
              <a:ext uri="{FF2B5EF4-FFF2-40B4-BE49-F238E27FC236}">
                <a16:creationId xmlns:a16="http://schemas.microsoft.com/office/drawing/2014/main" id="{EB98406B-4BDB-4E90-86F7-742C5FFA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127376"/>
            <a:ext cx="2977645" cy="14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1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90E71D-57AC-4C5A-BE19-C46849F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obtain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77031-73B5-4195-B821-AF8CA973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46237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289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8B8-F94F-41B7-9BAC-C12B5EDE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Explore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1BBC0A3-9BD8-435F-A077-B707D779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Here we see some of the most commonly used words within the dataset. </a:t>
            </a:r>
          </a:p>
          <a:p>
            <a:r>
              <a:rPr lang="en-US" dirty="0"/>
              <a:t>Word2Vec shows us the presence of word similarity in the dataset. </a:t>
            </a:r>
          </a:p>
        </p:txBody>
      </p: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F682E1D-33BA-4C5E-AF8C-4920BEB56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73" y="3470659"/>
            <a:ext cx="4625597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8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C023AD-35B5-4F69-BD14-38AEDB979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73" y="683363"/>
            <a:ext cx="4645973" cy="2636590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5679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5E43-EBA0-46E2-BEE7-1010407D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3E27-92DA-4E34-8D4E-D4D67420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Our most optimal parameters were having a model with 1 epoch and a batch size of 128.</a:t>
            </a:r>
          </a:p>
          <a:p>
            <a:r>
              <a:rPr lang="en-US" dirty="0"/>
              <a:t>Correctly predicts 87 percent of all film reviews. </a:t>
            </a:r>
          </a:p>
        </p:txBody>
      </p:sp>
      <p:pic>
        <p:nvPicPr>
          <p:cNvPr id="2050" name="Picture 2" descr="https://i.imgur.com/ettw1UC.png">
            <a:extLst>
              <a:ext uri="{FF2B5EF4-FFF2-40B4-BE49-F238E27FC236}">
                <a16:creationId xmlns:a16="http://schemas.microsoft.com/office/drawing/2014/main" id="{A25772AA-2D5F-44FC-AFB5-0234FAB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52" y="855150"/>
            <a:ext cx="6095593" cy="498546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7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94</TotalTime>
  <Words>191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Predicting Viewer Sentiment with Deep Learning</vt:lpstr>
      <vt:lpstr>Background</vt:lpstr>
      <vt:lpstr>obtain</vt:lpstr>
      <vt:lpstr>Explore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Viewer Sentiment with Deep Learning</dc:title>
  <dc:creator>aaaaa bbbbbb</dc:creator>
  <cp:lastModifiedBy>aaaaa bbbbbb</cp:lastModifiedBy>
  <cp:revision>9</cp:revision>
  <dcterms:created xsi:type="dcterms:W3CDTF">2019-03-06T18:00:09Z</dcterms:created>
  <dcterms:modified xsi:type="dcterms:W3CDTF">2019-03-15T18:19:00Z</dcterms:modified>
</cp:coreProperties>
</file>