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17" r:id="rId2"/>
    <p:sldId id="308" r:id="rId3"/>
    <p:sldId id="309" r:id="rId4"/>
    <p:sldId id="306" r:id="rId5"/>
    <p:sldId id="311" r:id="rId6"/>
    <p:sldId id="312" r:id="rId7"/>
    <p:sldId id="313" r:id="rId8"/>
    <p:sldId id="314" r:id="rId9"/>
    <p:sldId id="315" r:id="rId10"/>
    <p:sldId id="316" r:id="rId11"/>
  </p:sldIdLst>
  <p:sldSz cx="9144000" cy="6858000" type="screen4x3"/>
  <p:notesSz cx="6858000" cy="9144000"/>
  <p:defaultTextStyle>
    <a:defPPr>
      <a:defRPr lang="en-AU"/>
    </a:defPPr>
    <a:lvl1pPr algn="l" rtl="0" fontAlgn="base">
      <a:spcBef>
        <a:spcPct val="0"/>
      </a:spcBef>
      <a:spcAft>
        <a:spcPct val="0"/>
      </a:spcAft>
      <a:defRPr sz="2200" b="1" kern="1200">
        <a:solidFill>
          <a:srgbClr val="262626"/>
        </a:solidFill>
        <a:latin typeface="Trebuchet MS" panose="020B0603020202020204" pitchFamily="34" charset="0"/>
        <a:ea typeface="ＭＳ Ｐゴシック" panose="020B0600070205080204" pitchFamily="34" charset="-128"/>
        <a:cs typeface="+mn-cs"/>
      </a:defRPr>
    </a:lvl1pPr>
    <a:lvl2pPr marL="457200" algn="l" rtl="0" fontAlgn="base">
      <a:spcBef>
        <a:spcPct val="0"/>
      </a:spcBef>
      <a:spcAft>
        <a:spcPct val="0"/>
      </a:spcAft>
      <a:defRPr sz="2200" b="1" kern="1200">
        <a:solidFill>
          <a:srgbClr val="262626"/>
        </a:solidFill>
        <a:latin typeface="Trebuchet MS" panose="020B0603020202020204" pitchFamily="34" charset="0"/>
        <a:ea typeface="ＭＳ Ｐゴシック" panose="020B0600070205080204" pitchFamily="34" charset="-128"/>
        <a:cs typeface="+mn-cs"/>
      </a:defRPr>
    </a:lvl2pPr>
    <a:lvl3pPr marL="914400" algn="l" rtl="0" fontAlgn="base">
      <a:spcBef>
        <a:spcPct val="0"/>
      </a:spcBef>
      <a:spcAft>
        <a:spcPct val="0"/>
      </a:spcAft>
      <a:defRPr sz="2200" b="1" kern="1200">
        <a:solidFill>
          <a:srgbClr val="262626"/>
        </a:solidFill>
        <a:latin typeface="Trebuchet MS" panose="020B0603020202020204" pitchFamily="34" charset="0"/>
        <a:ea typeface="ＭＳ Ｐゴシック" panose="020B0600070205080204" pitchFamily="34" charset="-128"/>
        <a:cs typeface="+mn-cs"/>
      </a:defRPr>
    </a:lvl3pPr>
    <a:lvl4pPr marL="1371600" algn="l" rtl="0" fontAlgn="base">
      <a:spcBef>
        <a:spcPct val="0"/>
      </a:spcBef>
      <a:spcAft>
        <a:spcPct val="0"/>
      </a:spcAft>
      <a:defRPr sz="2200" b="1" kern="1200">
        <a:solidFill>
          <a:srgbClr val="262626"/>
        </a:solidFill>
        <a:latin typeface="Trebuchet MS" panose="020B0603020202020204" pitchFamily="34" charset="0"/>
        <a:ea typeface="ＭＳ Ｐゴシック" panose="020B0600070205080204" pitchFamily="34" charset="-128"/>
        <a:cs typeface="+mn-cs"/>
      </a:defRPr>
    </a:lvl4pPr>
    <a:lvl5pPr marL="1828800" algn="l" rtl="0" fontAlgn="base">
      <a:spcBef>
        <a:spcPct val="0"/>
      </a:spcBef>
      <a:spcAft>
        <a:spcPct val="0"/>
      </a:spcAft>
      <a:defRPr sz="2200" b="1" kern="1200">
        <a:solidFill>
          <a:srgbClr val="262626"/>
        </a:solidFill>
        <a:latin typeface="Trebuchet MS" panose="020B0603020202020204" pitchFamily="34" charset="0"/>
        <a:ea typeface="ＭＳ Ｐゴシック" panose="020B0600070205080204" pitchFamily="34" charset="-128"/>
        <a:cs typeface="+mn-cs"/>
      </a:defRPr>
    </a:lvl5pPr>
    <a:lvl6pPr marL="2286000" algn="l" defTabSz="914400" rtl="0" eaLnBrk="1" latinLnBrk="0" hangingPunct="1">
      <a:defRPr sz="2200" b="1" kern="1200">
        <a:solidFill>
          <a:srgbClr val="262626"/>
        </a:solidFill>
        <a:latin typeface="Trebuchet MS" panose="020B0603020202020204" pitchFamily="34" charset="0"/>
        <a:ea typeface="ＭＳ Ｐゴシック" panose="020B0600070205080204" pitchFamily="34" charset="-128"/>
        <a:cs typeface="+mn-cs"/>
      </a:defRPr>
    </a:lvl6pPr>
    <a:lvl7pPr marL="2743200" algn="l" defTabSz="914400" rtl="0" eaLnBrk="1" latinLnBrk="0" hangingPunct="1">
      <a:defRPr sz="2200" b="1" kern="1200">
        <a:solidFill>
          <a:srgbClr val="262626"/>
        </a:solidFill>
        <a:latin typeface="Trebuchet MS" panose="020B0603020202020204" pitchFamily="34" charset="0"/>
        <a:ea typeface="ＭＳ Ｐゴシック" panose="020B0600070205080204" pitchFamily="34" charset="-128"/>
        <a:cs typeface="+mn-cs"/>
      </a:defRPr>
    </a:lvl7pPr>
    <a:lvl8pPr marL="3200400" algn="l" defTabSz="914400" rtl="0" eaLnBrk="1" latinLnBrk="0" hangingPunct="1">
      <a:defRPr sz="2200" b="1" kern="1200">
        <a:solidFill>
          <a:srgbClr val="262626"/>
        </a:solidFill>
        <a:latin typeface="Trebuchet MS" panose="020B0603020202020204" pitchFamily="34" charset="0"/>
        <a:ea typeface="ＭＳ Ｐゴシック" panose="020B0600070205080204" pitchFamily="34" charset="-128"/>
        <a:cs typeface="+mn-cs"/>
      </a:defRPr>
    </a:lvl8pPr>
    <a:lvl9pPr marL="3657600" algn="l" defTabSz="914400" rtl="0" eaLnBrk="1" latinLnBrk="0" hangingPunct="1">
      <a:defRPr sz="2200" b="1" kern="1200">
        <a:solidFill>
          <a:srgbClr val="262626"/>
        </a:solidFill>
        <a:latin typeface="Trebuchet MS" panose="020B0603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AD"/>
    <a:srgbClr val="AE9E01"/>
    <a:srgbClr val="80B6FF"/>
    <a:srgbClr val="FFE701"/>
    <a:srgbClr val="6582A9"/>
    <a:srgbClr val="87ADE1"/>
    <a:srgbClr val="CC96C0"/>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p:cViewPr varScale="1">
        <p:scale>
          <a:sx n="128" d="100"/>
          <a:sy n="128" d="100"/>
        </p:scale>
        <p:origin x="1426" y="96"/>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ea typeface="+mn-ea"/>
              </a:defRPr>
            </a:lvl1pPr>
          </a:lstStyle>
          <a:p>
            <a:pPr>
              <a:defRPr/>
            </a:pPr>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9C2B378-9C23-4BA9-9F74-05DD2FAC3CDA}" type="datetime1">
              <a:rPr lang="en-US" altLang="en-US"/>
              <a:pPr/>
              <a:t>2/10/2016</a:t>
            </a:fld>
            <a:endParaRPr lang="en-AU"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rebuchet MS" pitchFamily="34" charset="0"/>
                <a:ea typeface="+mn-ea"/>
              </a:defRPr>
            </a:lvl1pPr>
          </a:lstStyle>
          <a:p>
            <a:pPr>
              <a:defRPr/>
            </a:pPr>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369B273-160E-4421-A06F-6E836C4A17B8}" type="slidenum">
              <a:rPr lang="en-AU" altLang="en-US"/>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20000"/>
              </a:spcBef>
              <a:defRPr sz="1200">
                <a:latin typeface="Trebuchet MS" pitchFamily="34" charset="0"/>
                <a:ea typeface="+mn-ea"/>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20000"/>
              </a:spcBef>
              <a:defRPr sz="1200"/>
            </a:lvl1pPr>
          </a:lstStyle>
          <a:p>
            <a:fld id="{1355C006-7873-4221-9DB4-B355CA0361DE}" type="datetime1">
              <a:rPr lang="en-US" altLang="en-US"/>
              <a:pPr/>
              <a:t>2/10/2016</a:t>
            </a:fld>
            <a:endParaRPr lang="en-AU"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20000"/>
              </a:spcBef>
              <a:defRPr sz="1200">
                <a:latin typeface="Trebuchet MS" pitchFamily="34" charset="0"/>
                <a:ea typeface="+mn-ea"/>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20000"/>
              </a:spcBef>
              <a:defRPr sz="1200"/>
            </a:lvl1pPr>
          </a:lstStyle>
          <a:p>
            <a:fld id="{056934D9-74BB-4945-957B-020483979C2D}"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56934D9-74BB-4945-957B-020483979C2D}" type="slidenum">
              <a:rPr lang="en-AU" altLang="en-US" smtClean="0"/>
              <a:pPr/>
              <a:t>7</a:t>
            </a:fld>
            <a:endParaRPr lang="en-AU" altLang="en-US"/>
          </a:p>
        </p:txBody>
      </p:sp>
    </p:spTree>
    <p:extLst>
      <p:ext uri="{BB962C8B-B14F-4D97-AF65-F5344CB8AC3E}">
        <p14:creationId xmlns:p14="http://schemas.microsoft.com/office/powerpoint/2010/main" val="3495873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txBox="1">
            <a:spLocks/>
          </p:cNvSpPr>
          <p:nvPr userDrawn="1"/>
        </p:nvSpPr>
        <p:spPr>
          <a:xfrm>
            <a:off x="3124200" y="5486400"/>
            <a:ext cx="3276600" cy="762000"/>
          </a:xfrm>
          <a:prstGeom prst="rect">
            <a:avLst/>
          </a:prstGeom>
        </p:spPr>
        <p:txBody>
          <a:bodyPr>
            <a:normAutofit/>
          </a:bodyPr>
          <a:lstStyle>
            <a:lvl1pPr defTabSz="457200"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defTabSz="457200"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2900" b="0">
                <a:solidFill>
                  <a:srgbClr val="0D0D0D"/>
                </a:solidFill>
                <a:latin typeface="Arial" panose="020B0604020202020204" pitchFamily="34" charset="0"/>
                <a:cs typeface="Arial" panose="020B0604020202020204" pitchFamily="34" charset="0"/>
              </a:rPr>
              <a:t>Ben Melbourne</a:t>
            </a:r>
            <a:r>
              <a:rPr lang="en-US" altLang="en-US" b="0">
                <a:solidFill>
                  <a:srgbClr val="0D0D0D"/>
                </a:solidFill>
                <a:latin typeface="Arial" panose="020B0604020202020204" pitchFamily="34" charset="0"/>
                <a:cs typeface="Arial" panose="020B0604020202020204" pitchFamily="34" charset="0"/>
              </a:rPr>
              <a:t/>
            </a:r>
            <a:br>
              <a:rPr lang="en-US" altLang="en-US" b="0">
                <a:solidFill>
                  <a:srgbClr val="0D0D0D"/>
                </a:solidFill>
                <a:latin typeface="Arial" panose="020B0604020202020204" pitchFamily="34" charset="0"/>
                <a:cs typeface="Arial" panose="020B0604020202020204" pitchFamily="34" charset="0"/>
              </a:rPr>
            </a:br>
            <a:r>
              <a:rPr lang="en-US" altLang="en-US" sz="1400" b="0">
                <a:solidFill>
                  <a:srgbClr val="0D0D0D"/>
                </a:solidFill>
                <a:latin typeface="Arial" panose="020B0604020202020204" pitchFamily="34" charset="0"/>
                <a:cs typeface="Arial" panose="020B0604020202020204" pitchFamily="34" charset="0"/>
              </a:rPr>
              <a:t>Experience Design Consultant</a:t>
            </a:r>
          </a:p>
          <a:p>
            <a:pPr algn="ctr" eaLnBrk="1" hangingPunct="1">
              <a:spcBef>
                <a:spcPct val="20000"/>
              </a:spcBef>
              <a:buFont typeface="Arial" panose="020B0604020202020204" pitchFamily="34" charset="0"/>
              <a:buNone/>
            </a:pPr>
            <a:endParaRPr lang="en-US" altLang="en-US" b="0">
              <a:solidFill>
                <a:srgbClr val="0D0D0D"/>
              </a:solidFill>
              <a:latin typeface="Arial" panose="020B0604020202020204" pitchFamily="34" charset="0"/>
              <a:cs typeface="Arial" panose="020B0604020202020204" pitchFamily="34" charset="0"/>
            </a:endParaRPr>
          </a:p>
        </p:txBody>
      </p:sp>
      <p:pic>
        <p:nvPicPr>
          <p:cNvPr id="4" name="Picture 5" descr="tw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56338"/>
            <a:ext cx="26495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userDrawn="1"/>
        </p:nvSpPr>
        <p:spPr>
          <a:xfrm>
            <a:off x="658813" y="1524000"/>
            <a:ext cx="7977187" cy="1066800"/>
          </a:xfrm>
          <a:prstGeom prst="rect">
            <a:avLst/>
          </a:prstGeom>
        </p:spPr>
        <p:txBody>
          <a:bodyPr/>
          <a:lstStyle>
            <a:lvl1pPr marL="342900" indent="-342900"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pPr>
              <a:spcBef>
                <a:spcPct val="50000"/>
              </a:spcBef>
            </a:pPr>
            <a:r>
              <a:rPr lang="en-US" altLang="en-US" sz="2700">
                <a:solidFill>
                  <a:srgbClr val="0D0D0D"/>
                </a:solidFill>
                <a:latin typeface="Arial" panose="020B0604020202020204" pitchFamily="34" charset="0"/>
                <a:cs typeface="Arial" panose="020B0604020202020204" pitchFamily="34" charset="0"/>
              </a:rPr>
              <a:t>General UX Process Overview</a:t>
            </a:r>
          </a:p>
          <a:p>
            <a:pPr>
              <a:spcBef>
                <a:spcPct val="50000"/>
              </a:spcBef>
            </a:pPr>
            <a:endParaRPr lang="en-US" altLang="en-US" sz="3100">
              <a:solidFill>
                <a:srgbClr val="0D0D0D"/>
              </a:solidFill>
              <a:latin typeface="Arial" panose="020B0604020202020204" pitchFamily="34" charset="0"/>
              <a:cs typeface="Arial" panose="020B0604020202020204" pitchFamily="34" charset="0"/>
            </a:endParaRPr>
          </a:p>
        </p:txBody>
      </p:sp>
      <p:sp>
        <p:nvSpPr>
          <p:cNvPr id="14" name="Subtitle 2"/>
          <p:cNvSpPr>
            <a:spLocks noGrp="1"/>
          </p:cNvSpPr>
          <p:nvPr>
            <p:ph type="subTitle" idx="1"/>
          </p:nvPr>
        </p:nvSpPr>
        <p:spPr>
          <a:xfrm>
            <a:off x="658093" y="3106748"/>
            <a:ext cx="7977908" cy="1066800"/>
          </a:xfrm>
          <a:prstGeom prst="rect">
            <a:avLst/>
          </a:prstGeom>
        </p:spPr>
        <p:txBody>
          <a:bodyPr>
            <a:noAutofit/>
          </a:bodyPr>
          <a:lstStyle>
            <a:lvl1pPr>
              <a:defRPr>
                <a:latin typeface="Arial"/>
                <a:cs typeface="Arial"/>
              </a:defRPr>
            </a:lvl1pPr>
          </a:lstStyle>
          <a:p>
            <a:r>
              <a:rPr lang="en-AU" dirty="0" smtClean="0"/>
              <a:t>Click to edit Master subtitle style</a:t>
            </a:r>
            <a:endParaRPr lang="en-US" dirty="0" smtClean="0"/>
          </a:p>
        </p:txBody>
      </p:sp>
    </p:spTree>
    <p:extLst>
      <p:ext uri="{BB962C8B-B14F-4D97-AF65-F5344CB8AC3E}">
        <p14:creationId xmlns:p14="http://schemas.microsoft.com/office/powerpoint/2010/main" val="292390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bwMode="auto">
          <a:xfrm>
            <a:off x="12700" y="0"/>
            <a:ext cx="9144000" cy="685800"/>
          </a:xfrm>
          <a:prstGeom prst="rect">
            <a:avLst/>
          </a:prstGeom>
          <a:solidFill>
            <a:schemeClr val="tx1"/>
          </a:solidFill>
          <a:ln>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sp>
        <p:nvSpPr>
          <p:cNvPr id="4" name="Content Placeholder 2"/>
          <p:cNvSpPr>
            <a:spLocks noGrp="1"/>
          </p:cNvSpPr>
          <p:nvPr>
            <p:ph idx="1"/>
          </p:nvPr>
        </p:nvSpPr>
        <p:spPr>
          <a:xfrm>
            <a:off x="457200" y="1600201"/>
            <a:ext cx="8229600" cy="4349750"/>
          </a:xfrm>
          <a:prstGeom prst="rect">
            <a:avLst/>
          </a:prstGeom>
        </p:spPr>
        <p:txBody>
          <a:bodyPr/>
          <a:lstStyle>
            <a:lvl1pPr>
              <a:buClr>
                <a:schemeClr val="tx1">
                  <a:lumMod val="95000"/>
                  <a:lumOff val="5000"/>
                </a:schemeClr>
              </a:buClr>
              <a:defRPr sz="2200">
                <a:solidFill>
                  <a:schemeClr val="tx1"/>
                </a:solidFill>
                <a:latin typeface="Arial"/>
                <a:cs typeface="Arial"/>
              </a:defRPr>
            </a:lvl1pPr>
            <a:lvl2pPr>
              <a:buClr>
                <a:schemeClr val="tx1">
                  <a:lumMod val="95000"/>
                  <a:lumOff val="5000"/>
                </a:schemeClr>
              </a:buClr>
              <a:buFont typeface="Arial" pitchFamily="34" charset="0"/>
              <a:buChar char="•"/>
              <a:defRPr sz="1800">
                <a:solidFill>
                  <a:schemeClr val="tx1"/>
                </a:solidFill>
                <a:latin typeface="Arial"/>
                <a:cs typeface="Arial"/>
              </a:defRPr>
            </a:lvl2pPr>
            <a:lvl3pPr>
              <a:buClr>
                <a:schemeClr val="tx1">
                  <a:lumMod val="95000"/>
                  <a:lumOff val="5000"/>
                </a:schemeClr>
              </a:buClr>
              <a:buFont typeface="Arial Narrow" pitchFamily="34" charset="0"/>
              <a:buChar char="–"/>
              <a:defRPr sz="1400" b="0">
                <a:solidFill>
                  <a:schemeClr val="tx1"/>
                </a:solidFill>
                <a:latin typeface="Arial"/>
                <a:cs typeface="Arial"/>
              </a:defRPr>
            </a:lvl3pPr>
            <a:lvl4pPr>
              <a:buClr>
                <a:schemeClr val="tx1">
                  <a:lumMod val="95000"/>
                  <a:lumOff val="5000"/>
                </a:schemeClr>
              </a:buClr>
              <a:defRPr i="0">
                <a:solidFill>
                  <a:schemeClr val="tx1"/>
                </a:solidFill>
                <a:latin typeface="Arial"/>
                <a:cs typeface="Arial"/>
              </a:defRPr>
            </a:lvl4pPr>
            <a:lvl5pPr>
              <a:buClr>
                <a:schemeClr val="tx1">
                  <a:lumMod val="95000"/>
                  <a:lumOff val="5000"/>
                </a:schemeClr>
              </a:buClr>
              <a:buFont typeface="Arial Narrow" pitchFamily="34" charset="0"/>
              <a:buChar char="–"/>
              <a:defRPr>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3" name="Title 1"/>
          <p:cNvSpPr>
            <a:spLocks noGrp="1"/>
          </p:cNvSpPr>
          <p:nvPr>
            <p:ph type="title"/>
          </p:nvPr>
        </p:nvSpPr>
        <p:spPr>
          <a:xfrm>
            <a:off x="457204" y="79375"/>
            <a:ext cx="6186499" cy="490538"/>
          </a:xfrm>
          <a:ln>
            <a:noFill/>
          </a:ln>
        </p:spPr>
        <p:txBody>
          <a:bodyPr/>
          <a:lstStyle>
            <a:lvl1pPr>
              <a:defRPr sz="2400">
                <a:solidFill>
                  <a:schemeClr val="bg1"/>
                </a:solidFill>
              </a:defRPr>
            </a:lvl1pPr>
          </a:lstStyle>
          <a:p>
            <a:r>
              <a:rPr lang="en-US" dirty="0" smtClean="0"/>
              <a:t>Click to edit Master title style</a:t>
            </a:r>
            <a:endParaRPr lang="en-AU" dirty="0"/>
          </a:p>
        </p:txBody>
      </p:sp>
    </p:spTree>
    <p:extLst>
      <p:ext uri="{BB962C8B-B14F-4D97-AF65-F5344CB8AC3E}">
        <p14:creationId xmlns:p14="http://schemas.microsoft.com/office/powerpoint/2010/main" val="387062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3FA769-5CDF-41D1-8B47-14BA6AA22CC6}" type="datetimeFigureOut">
              <a:rPr lang="en-GB" smtClean="0"/>
              <a:t>10/02/2016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D48C5E-26FE-4BD2-927C-7F1AC1492564}" type="slidenum">
              <a:rPr lang="en-GB" smtClean="0"/>
              <a:t>‹#›</a:t>
            </a:fld>
            <a:endParaRPr lang="en-GB"/>
          </a:p>
        </p:txBody>
      </p:sp>
    </p:spTree>
    <p:extLst>
      <p:ext uri="{BB962C8B-B14F-4D97-AF65-F5344CB8AC3E}">
        <p14:creationId xmlns:p14="http://schemas.microsoft.com/office/powerpoint/2010/main" val="12914223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Grp="1" noChangeArrowheads="1"/>
          </p:cNvSpPr>
          <p:nvPr>
            <p:ph type="title"/>
          </p:nvPr>
        </p:nvSpPr>
        <p:spPr bwMode="auto">
          <a:xfrm>
            <a:off x="457200" y="142875"/>
            <a:ext cx="618648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smtClean="0"/>
              <a:t>Slide Heading</a:t>
            </a:r>
          </a:p>
        </p:txBody>
      </p:sp>
      <p:pic>
        <p:nvPicPr>
          <p:cNvPr id="1027" name="Picture 4" descr="tw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543800" y="6502400"/>
            <a:ext cx="15367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txStyles>
    <p:titleStyle>
      <a:lvl1pPr algn="l" rtl="0" eaLnBrk="0" fontAlgn="base" hangingPunct="0">
        <a:spcBef>
          <a:spcPct val="0"/>
        </a:spcBef>
        <a:spcAft>
          <a:spcPct val="0"/>
        </a:spcAft>
        <a:defRPr sz="3400" b="1">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3400" b="1">
          <a:solidFill>
            <a:schemeClr val="tx1"/>
          </a:solidFill>
          <a:latin typeface="Arial" charset="0"/>
          <a:ea typeface="ＭＳ Ｐゴシック" charset="-128"/>
          <a:cs typeface="ＭＳ Ｐゴシック" charset="-128"/>
        </a:defRPr>
      </a:lvl2pPr>
      <a:lvl3pPr algn="l" rtl="0" eaLnBrk="0" fontAlgn="base" hangingPunct="0">
        <a:spcBef>
          <a:spcPct val="0"/>
        </a:spcBef>
        <a:spcAft>
          <a:spcPct val="0"/>
        </a:spcAft>
        <a:defRPr sz="3400" b="1">
          <a:solidFill>
            <a:schemeClr val="tx1"/>
          </a:solidFill>
          <a:latin typeface="Arial" charset="0"/>
          <a:ea typeface="ＭＳ Ｐゴシック" charset="-128"/>
          <a:cs typeface="ＭＳ Ｐゴシック" charset="-128"/>
        </a:defRPr>
      </a:lvl3pPr>
      <a:lvl4pPr algn="l" rtl="0" eaLnBrk="0" fontAlgn="base" hangingPunct="0">
        <a:spcBef>
          <a:spcPct val="0"/>
        </a:spcBef>
        <a:spcAft>
          <a:spcPct val="0"/>
        </a:spcAft>
        <a:defRPr sz="3400" b="1">
          <a:solidFill>
            <a:schemeClr val="tx1"/>
          </a:solidFill>
          <a:latin typeface="Arial" charset="0"/>
          <a:ea typeface="ＭＳ Ｐゴシック" charset="-128"/>
          <a:cs typeface="ＭＳ Ｐゴシック" charset="-128"/>
        </a:defRPr>
      </a:lvl4pPr>
      <a:lvl5pPr algn="l" rtl="0" eaLnBrk="0" fontAlgn="base" hangingPunct="0">
        <a:spcBef>
          <a:spcPct val="0"/>
        </a:spcBef>
        <a:spcAft>
          <a:spcPct val="0"/>
        </a:spcAft>
        <a:defRPr sz="3400" b="1">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50000"/>
        </a:spcBef>
        <a:spcAft>
          <a:spcPct val="0"/>
        </a:spcAft>
        <a:buFont typeface="Wingdings" panose="05000000000000000000" pitchFamily="2" charset="2"/>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5000"/>
        </a:spcBef>
        <a:spcAft>
          <a:spcPct val="0"/>
        </a:spcAft>
        <a:buFont typeface="Wingdings" panose="05000000000000000000" pitchFamily="2" charset="2"/>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5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5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400">
          <a:solidFill>
            <a:schemeClr val="tx1"/>
          </a:solidFill>
          <a:latin typeface="+mn-lt"/>
          <a:ea typeface="ＭＳ Ｐゴシック" charset="-128"/>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endParaRPr lang="en-GB" dirty="0"/>
          </a:p>
        </p:txBody>
      </p:sp>
      <p:pic>
        <p:nvPicPr>
          <p:cNvPr id="4" name="Picture 3"/>
          <p:cNvPicPr>
            <a:picLocks noChangeAspect="1"/>
          </p:cNvPicPr>
          <p:nvPr/>
        </p:nvPicPr>
        <p:blipFill>
          <a:blip r:embed="rId2"/>
          <a:stretch>
            <a:fillRect/>
          </a:stretch>
        </p:blipFill>
        <p:spPr>
          <a:xfrm>
            <a:off x="139064" y="561995"/>
            <a:ext cx="8865871" cy="5734009"/>
          </a:xfrm>
          <a:prstGeom prst="rect">
            <a:avLst/>
          </a:prstGeom>
        </p:spPr>
      </p:pic>
      <p:graphicFrame>
        <p:nvGraphicFramePr>
          <p:cNvPr id="5" name="Content Placeholder 10"/>
          <p:cNvGraphicFramePr>
            <a:graphicFrameLocks/>
          </p:cNvGraphicFramePr>
          <p:nvPr>
            <p:extLst>
              <p:ext uri="{D42A27DB-BD31-4B8C-83A1-F6EECF244321}">
                <p14:modId xmlns:p14="http://schemas.microsoft.com/office/powerpoint/2010/main" val="1534687970"/>
              </p:ext>
            </p:extLst>
          </p:nvPr>
        </p:nvGraphicFramePr>
        <p:xfrm>
          <a:off x="1475656" y="1916832"/>
          <a:ext cx="6309360" cy="1565340"/>
        </p:xfrm>
        <a:graphic>
          <a:graphicData uri="http://schemas.openxmlformats.org/drawingml/2006/table">
            <a:tbl>
              <a:tblPr firstRow="1" firstCol="1" bandRow="1"/>
              <a:tblGrid>
                <a:gridCol w="6309360">
                  <a:extLst>
                    <a:ext uri="{9D8B030D-6E8A-4147-A177-3AD203B41FA5}">
                      <a16:colId xmlns:a16="http://schemas.microsoft.com/office/drawing/2014/main" val="894511007"/>
                    </a:ext>
                  </a:extLst>
                </a:gridCol>
              </a:tblGrid>
              <a:tr h="0">
                <a:tc>
                  <a:txBody>
                    <a:bodyPr/>
                    <a:lstStyle/>
                    <a:p>
                      <a:pPr algn="l">
                        <a:lnSpc>
                          <a:spcPct val="115000"/>
                        </a:lnSpc>
                        <a:spcAft>
                          <a:spcPts val="0"/>
                        </a:spcAft>
                      </a:pPr>
                      <a:r>
                        <a:rPr lang="en-US" sz="11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3025" marR="73025" marT="137160" marB="137160">
                    <a:lnL w="28575" cap="flat" cmpd="sng" algn="ctr">
                      <a:solidFill>
                        <a:srgbClr val="4F81BD"/>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50643380"/>
                  </a:ext>
                </a:extLst>
              </a:tr>
              <a:tr h="0">
                <a:tc>
                  <a:txBody>
                    <a:bodyPr/>
                    <a:lstStyle/>
                    <a:p>
                      <a:pPr algn="l">
                        <a:lnSpc>
                          <a:spcPct val="115000"/>
                        </a:lnSpc>
                        <a:spcAft>
                          <a:spcPts val="0"/>
                        </a:spcAft>
                      </a:pPr>
                      <a:r>
                        <a:rPr lang="en-US" sz="4000" dirty="0" err="1">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GigStop</a:t>
                      </a:r>
                      <a:r>
                        <a:rPr lang="en-US" sz="4000"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 Web App</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28575" cap="flat" cmpd="sng" algn="ctr">
                      <a:solidFill>
                        <a:srgbClr val="4F81BD"/>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50169382"/>
                  </a:ext>
                </a:extLst>
              </a:tr>
              <a:tr h="0">
                <a:tc>
                  <a:txBody>
                    <a:bodyPr/>
                    <a:lstStyle/>
                    <a:p>
                      <a:pPr algn="l">
                        <a:lnSpc>
                          <a:spcPct val="115000"/>
                        </a:lnSpc>
                        <a:spcAft>
                          <a:spcPts val="0"/>
                        </a:spcAft>
                      </a:pPr>
                      <a:r>
                        <a:rPr lang="en-US" sz="1100" dirty="0">
                          <a:effectLst/>
                          <a:latin typeface="Cambria" panose="02040503050406030204" pitchFamily="18" charset="0"/>
                          <a:ea typeface="Times New Roman" panose="02020603050405020304" pitchFamily="18" charset="0"/>
                          <a:cs typeface="Times New Roman" panose="02020603050405020304" pitchFamily="18" charset="0"/>
                        </a:rPr>
                        <a:t>Team </a:t>
                      </a:r>
                      <a:r>
                        <a:rPr lang="en-US" sz="1100" dirty="0" err="1">
                          <a:effectLst/>
                          <a:latin typeface="Cambria" panose="02040503050406030204" pitchFamily="18" charset="0"/>
                          <a:ea typeface="Times New Roman" panose="02020603050405020304" pitchFamily="18" charset="0"/>
                          <a:cs typeface="Times New Roman" panose="02020603050405020304" pitchFamily="18" charset="0"/>
                        </a:rPr>
                        <a:t>AlphaDragon</a:t>
                      </a:r>
                      <a:r>
                        <a:rPr lang="en-US" sz="1100" dirty="0">
                          <a:effectLst/>
                          <a:latin typeface="Cambria" panose="02040503050406030204" pitchFamily="18" charset="0"/>
                          <a:ea typeface="Times New Roman" panose="02020603050405020304" pitchFamily="18" charset="0"/>
                          <a:cs typeface="Times New Roman" panose="02020603050405020304" pitchFamily="18" charset="0"/>
                        </a:rPr>
                        <a:t> Design Presentation</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3025" marR="73025" marT="137160" marB="137160">
                    <a:lnL w="28575" cap="flat" cmpd="sng" algn="ctr">
                      <a:solidFill>
                        <a:srgbClr val="4F81BD"/>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53316239"/>
                  </a:ext>
                </a:extLst>
              </a:tr>
            </a:tbl>
          </a:graphicData>
        </a:graphic>
      </p:graphicFrame>
      <p:graphicFrame>
        <p:nvGraphicFramePr>
          <p:cNvPr id="6" name="Table 5"/>
          <p:cNvGraphicFramePr>
            <a:graphicFrameLocks noGrp="1"/>
          </p:cNvGraphicFramePr>
          <p:nvPr/>
        </p:nvGraphicFramePr>
        <p:xfrm>
          <a:off x="6516216" y="6401663"/>
          <a:ext cx="2605202" cy="370840"/>
        </p:xfrm>
        <a:graphic>
          <a:graphicData uri="http://schemas.openxmlformats.org/drawingml/2006/table">
            <a:tbl>
              <a:tblPr firstRow="1" bandRow="1">
                <a:tableStyleId>{5C22544A-7EE6-4342-B048-85BDC9FD1C3A}</a:tableStyleId>
              </a:tblPr>
              <a:tblGrid>
                <a:gridCol w="2605202">
                  <a:extLst>
                    <a:ext uri="{9D8B030D-6E8A-4147-A177-3AD203B41FA5}">
                      <a16:colId xmlns:a16="http://schemas.microsoft.com/office/drawing/2014/main" val="3001257453"/>
                    </a:ext>
                  </a:extLst>
                </a:gridCol>
              </a:tblGrid>
              <a:tr h="370840">
                <a:tc>
                  <a:txBody>
                    <a:bodyPr/>
                    <a:lstStyle/>
                    <a:p>
                      <a:endParaRPr lang="en-GB" dirty="0"/>
                    </a:p>
                  </a:txBody>
                  <a:tcPr>
                    <a:solidFill>
                      <a:schemeClr val="bg1"/>
                    </a:solidFill>
                  </a:tcPr>
                </a:tc>
                <a:extLst>
                  <a:ext uri="{0D108BD9-81ED-4DB2-BD59-A6C34878D82A}">
                    <a16:rowId xmlns:a16="http://schemas.microsoft.com/office/drawing/2014/main" val="71607116"/>
                  </a:ext>
                </a:extLst>
              </a:tr>
            </a:tbl>
          </a:graphicData>
        </a:graphic>
      </p:graphicFrame>
    </p:spTree>
    <p:extLst>
      <p:ext uri="{BB962C8B-B14F-4D97-AF65-F5344CB8AC3E}">
        <p14:creationId xmlns:p14="http://schemas.microsoft.com/office/powerpoint/2010/main" val="220681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Compressed Chen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115585760"/>
              </p:ext>
            </p:extLst>
          </p:nvPr>
        </p:nvGraphicFramePr>
        <p:xfrm>
          <a:off x="6516216" y="6401663"/>
          <a:ext cx="2605202" cy="370840"/>
        </p:xfrm>
        <a:graphic>
          <a:graphicData uri="http://schemas.openxmlformats.org/drawingml/2006/table">
            <a:tbl>
              <a:tblPr firstRow="1" bandRow="1">
                <a:tableStyleId>{5C22544A-7EE6-4342-B048-85BDC9FD1C3A}</a:tableStyleId>
              </a:tblPr>
              <a:tblGrid>
                <a:gridCol w="2605202">
                  <a:extLst>
                    <a:ext uri="{9D8B030D-6E8A-4147-A177-3AD203B41FA5}">
                      <a16:colId xmlns:a16="http://schemas.microsoft.com/office/drawing/2014/main" val="3001257453"/>
                    </a:ext>
                  </a:extLst>
                </a:gridCol>
              </a:tblGrid>
              <a:tr h="370840">
                <a:tc>
                  <a:txBody>
                    <a:bodyPr/>
                    <a:lstStyle/>
                    <a:p>
                      <a:endParaRPr lang="en-GB" dirty="0"/>
                    </a:p>
                  </a:txBody>
                  <a:tcPr>
                    <a:solidFill>
                      <a:schemeClr val="bg1"/>
                    </a:solidFill>
                  </a:tcPr>
                </a:tc>
                <a:extLst>
                  <a:ext uri="{0D108BD9-81ED-4DB2-BD59-A6C34878D82A}">
                    <a16:rowId xmlns:a16="http://schemas.microsoft.com/office/drawing/2014/main" val="71607116"/>
                  </a:ext>
                </a:extLst>
              </a:tr>
            </a:tbl>
          </a:graphicData>
        </a:graphic>
      </p:graphicFrame>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6842" y="1600200"/>
            <a:ext cx="7250315" cy="4349750"/>
          </a:xfrm>
          <a:prstGeom prst="rect">
            <a:avLst/>
          </a:prstGeom>
          <a:noFill/>
          <a:ln>
            <a:noFill/>
          </a:ln>
        </p:spPr>
      </p:pic>
    </p:spTree>
    <p:extLst>
      <p:ext uri="{BB962C8B-B14F-4D97-AF65-F5344CB8AC3E}">
        <p14:creationId xmlns:p14="http://schemas.microsoft.com/office/powerpoint/2010/main" val="133839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We’re trying to Solve…</a:t>
            </a:r>
          </a:p>
        </p:txBody>
      </p:sp>
      <p:graphicFrame>
        <p:nvGraphicFramePr>
          <p:cNvPr id="14" name="Table 13"/>
          <p:cNvGraphicFramePr>
            <a:graphicFrameLocks noGrp="1"/>
          </p:cNvGraphicFramePr>
          <p:nvPr/>
        </p:nvGraphicFramePr>
        <p:xfrm>
          <a:off x="6516216" y="6401663"/>
          <a:ext cx="2605202" cy="370840"/>
        </p:xfrm>
        <a:graphic>
          <a:graphicData uri="http://schemas.openxmlformats.org/drawingml/2006/table">
            <a:tbl>
              <a:tblPr firstRow="1" bandRow="1">
                <a:tableStyleId>{5C22544A-7EE6-4342-B048-85BDC9FD1C3A}</a:tableStyleId>
              </a:tblPr>
              <a:tblGrid>
                <a:gridCol w="2605202">
                  <a:extLst>
                    <a:ext uri="{9D8B030D-6E8A-4147-A177-3AD203B41FA5}">
                      <a16:colId xmlns:a16="http://schemas.microsoft.com/office/drawing/2014/main" val="3001257453"/>
                    </a:ext>
                  </a:extLst>
                </a:gridCol>
              </a:tblGrid>
              <a:tr h="370840">
                <a:tc>
                  <a:txBody>
                    <a:bodyPr/>
                    <a:lstStyle/>
                    <a:p>
                      <a:endParaRPr lang="en-GB" dirty="0"/>
                    </a:p>
                  </a:txBody>
                  <a:tcPr>
                    <a:solidFill>
                      <a:schemeClr val="bg1"/>
                    </a:solidFill>
                  </a:tcPr>
                </a:tc>
                <a:extLst>
                  <a:ext uri="{0D108BD9-81ED-4DB2-BD59-A6C34878D82A}">
                    <a16:rowId xmlns:a16="http://schemas.microsoft.com/office/drawing/2014/main" val="71607116"/>
                  </a:ext>
                </a:extLst>
              </a:tr>
            </a:tbl>
          </a:graphicData>
        </a:graphic>
      </p:graphicFrame>
      <p:sp>
        <p:nvSpPr>
          <p:cNvPr id="10" name="Content Placeholder 1"/>
          <p:cNvSpPr>
            <a:spLocks noGrp="1"/>
          </p:cNvSpPr>
          <p:nvPr>
            <p:ph idx="1"/>
          </p:nvPr>
        </p:nvSpPr>
        <p:spPr>
          <a:xfrm>
            <a:off x="457204" y="1556792"/>
            <a:ext cx="8229600" cy="4349750"/>
          </a:xfrm>
        </p:spPr>
        <p:txBody>
          <a:bodyPr/>
          <a:lstStyle/>
          <a:p>
            <a:pPr lvl="0">
              <a:lnSpc>
                <a:spcPct val="150000"/>
              </a:lnSpc>
              <a:buFont typeface="Arial" panose="020B0604020202020204" pitchFamily="34" charset="0"/>
              <a:buChar char="•"/>
            </a:pPr>
            <a:r>
              <a:rPr lang="en-GB" sz="1600" b="1" dirty="0">
                <a:solidFill>
                  <a:schemeClr val="tx1">
                    <a:lumMod val="65000"/>
                    <a:lumOff val="35000"/>
                  </a:schemeClr>
                </a:solidFill>
                <a:latin typeface="Arial Narrow" panose="020B0606020202030204" pitchFamily="34" charset="0"/>
              </a:rPr>
              <a:t>Got some free time one evening, want to go see some live music</a:t>
            </a:r>
            <a:r>
              <a:rPr lang="en-GB" sz="1600" b="1" dirty="0" smtClean="0">
                <a:solidFill>
                  <a:schemeClr val="tx1">
                    <a:lumMod val="65000"/>
                    <a:lumOff val="35000"/>
                  </a:schemeClr>
                </a:solidFill>
                <a:latin typeface="Arial Narrow" panose="020B0606020202030204" pitchFamily="34" charset="0"/>
              </a:rPr>
              <a:t>.</a:t>
            </a:r>
            <a:endParaRPr lang="en-GB" sz="1600" dirty="0">
              <a:solidFill>
                <a:schemeClr val="tx1">
                  <a:lumMod val="65000"/>
                  <a:lumOff val="35000"/>
                </a:schemeClr>
              </a:solidFill>
              <a:latin typeface="Arial Narrow" panose="020B0606020202030204" pitchFamily="34" charset="0"/>
            </a:endParaRPr>
          </a:p>
          <a:p>
            <a:pPr lvl="0">
              <a:lnSpc>
                <a:spcPct val="150000"/>
              </a:lnSpc>
              <a:buFont typeface="Arial" panose="020B0604020202020204" pitchFamily="34" charset="0"/>
              <a:buChar char="•"/>
            </a:pPr>
            <a:r>
              <a:rPr lang="en-GB" sz="1600" b="1" dirty="0">
                <a:solidFill>
                  <a:schemeClr val="tx1">
                    <a:lumMod val="65000"/>
                    <a:lumOff val="35000"/>
                  </a:schemeClr>
                </a:solidFill>
                <a:latin typeface="Arial Narrow" panose="020B0606020202030204" pitchFamily="34" charset="0"/>
              </a:rPr>
              <a:t>Have to go to venue websites to see what’s going on</a:t>
            </a:r>
            <a:r>
              <a:rPr lang="en-GB" sz="1600" b="1" dirty="0" smtClean="0">
                <a:solidFill>
                  <a:schemeClr val="tx1">
                    <a:lumMod val="65000"/>
                    <a:lumOff val="35000"/>
                  </a:schemeClr>
                </a:solidFill>
                <a:latin typeface="Arial Narrow" panose="020B0606020202030204" pitchFamily="34" charset="0"/>
              </a:rPr>
              <a:t>.</a:t>
            </a:r>
            <a:endParaRPr lang="en-GB" sz="1600" dirty="0">
              <a:solidFill>
                <a:schemeClr val="tx1">
                  <a:lumMod val="65000"/>
                  <a:lumOff val="35000"/>
                </a:schemeClr>
              </a:solidFill>
              <a:latin typeface="Arial Narrow" panose="020B0606020202030204" pitchFamily="34" charset="0"/>
            </a:endParaRPr>
          </a:p>
          <a:p>
            <a:pPr lvl="0">
              <a:lnSpc>
                <a:spcPct val="150000"/>
              </a:lnSpc>
              <a:buFont typeface="Arial" panose="020B0604020202020204" pitchFamily="34" charset="0"/>
              <a:buChar char="•"/>
            </a:pPr>
            <a:r>
              <a:rPr lang="en-GB" sz="1600" b="1" dirty="0">
                <a:solidFill>
                  <a:schemeClr val="tx1">
                    <a:lumMod val="65000"/>
                    <a:lumOff val="35000"/>
                  </a:schemeClr>
                </a:solidFill>
                <a:latin typeface="Arial Narrow" panose="020B0606020202030204" pitchFamily="34" charset="0"/>
              </a:rPr>
              <a:t>Find a band, go to YouTube to see if they’re any good</a:t>
            </a:r>
            <a:r>
              <a:rPr lang="en-GB" sz="1600" b="1" dirty="0" smtClean="0">
                <a:solidFill>
                  <a:schemeClr val="tx1">
                    <a:lumMod val="65000"/>
                    <a:lumOff val="35000"/>
                  </a:schemeClr>
                </a:solidFill>
                <a:latin typeface="Arial Narrow" panose="020B0606020202030204" pitchFamily="34" charset="0"/>
              </a:rPr>
              <a:t>…</a:t>
            </a:r>
            <a:endParaRPr lang="en-GB" sz="1600" dirty="0">
              <a:solidFill>
                <a:schemeClr val="tx1">
                  <a:lumMod val="65000"/>
                  <a:lumOff val="35000"/>
                </a:schemeClr>
              </a:solidFill>
              <a:latin typeface="Arial Narrow" panose="020B0606020202030204" pitchFamily="34" charset="0"/>
            </a:endParaRPr>
          </a:p>
          <a:p>
            <a:pPr lvl="0">
              <a:lnSpc>
                <a:spcPct val="150000"/>
              </a:lnSpc>
              <a:buFont typeface="Arial" panose="020B0604020202020204" pitchFamily="34" charset="0"/>
              <a:buChar char="•"/>
            </a:pPr>
            <a:r>
              <a:rPr lang="en-GB" sz="1600" b="1" dirty="0">
                <a:solidFill>
                  <a:schemeClr val="tx1">
                    <a:lumMod val="65000"/>
                    <a:lumOff val="35000"/>
                  </a:schemeClr>
                </a:solidFill>
                <a:latin typeface="Arial Narrow" panose="020B0606020202030204" pitchFamily="34" charset="0"/>
              </a:rPr>
              <a:t>Go to ticket websites to get the tickets</a:t>
            </a:r>
            <a:r>
              <a:rPr lang="en-GB" sz="1600" b="1" dirty="0" smtClean="0">
                <a:solidFill>
                  <a:schemeClr val="tx1">
                    <a:lumMod val="65000"/>
                    <a:lumOff val="35000"/>
                  </a:schemeClr>
                </a:solidFill>
                <a:latin typeface="Arial Narrow" panose="020B0606020202030204" pitchFamily="34" charset="0"/>
              </a:rPr>
              <a:t>.</a:t>
            </a:r>
            <a:endParaRPr lang="en-GB" sz="1600" dirty="0">
              <a:solidFill>
                <a:schemeClr val="tx1">
                  <a:lumMod val="65000"/>
                  <a:lumOff val="35000"/>
                </a:schemeClr>
              </a:solidFill>
              <a:latin typeface="Arial Narrow" panose="020B0606020202030204" pitchFamily="34" charset="0"/>
            </a:endParaRPr>
          </a:p>
          <a:p>
            <a:pPr lvl="0">
              <a:lnSpc>
                <a:spcPct val="150000"/>
              </a:lnSpc>
              <a:buFont typeface="Arial" panose="020B0604020202020204" pitchFamily="34" charset="0"/>
              <a:buChar char="•"/>
            </a:pPr>
            <a:r>
              <a:rPr lang="en-GB" sz="1600" b="1" dirty="0">
                <a:solidFill>
                  <a:schemeClr val="tx1">
                    <a:lumMod val="65000"/>
                    <a:lumOff val="35000"/>
                  </a:schemeClr>
                </a:solidFill>
                <a:latin typeface="Arial Narrow" panose="020B0606020202030204" pitchFamily="34" charset="0"/>
              </a:rPr>
              <a:t>Accessing several websites at once to get this information is tiresome</a:t>
            </a:r>
            <a:r>
              <a:rPr lang="en-GB" sz="1600" b="1" dirty="0" smtClean="0">
                <a:solidFill>
                  <a:schemeClr val="tx1">
                    <a:lumMod val="65000"/>
                    <a:lumOff val="35000"/>
                  </a:schemeClr>
                </a:solidFill>
                <a:latin typeface="Arial Narrow" panose="020B0606020202030204" pitchFamily="34" charset="0"/>
              </a:rPr>
              <a:t>.</a:t>
            </a:r>
            <a:r>
              <a:rPr lang="en-GB" sz="1600" b="1" dirty="0">
                <a:solidFill>
                  <a:schemeClr val="tx1">
                    <a:lumMod val="65000"/>
                    <a:lumOff val="35000"/>
                  </a:schemeClr>
                </a:solidFill>
                <a:latin typeface="Arial Narrow" panose="020B0606020202030204" pitchFamily="34" charset="0"/>
              </a:rPr>
              <a:t> </a:t>
            </a:r>
            <a:endParaRPr lang="en-GB" sz="1600" dirty="0">
              <a:solidFill>
                <a:schemeClr val="tx1">
                  <a:lumMod val="65000"/>
                  <a:lumOff val="35000"/>
                </a:schemeClr>
              </a:solidFill>
              <a:latin typeface="Arial Narrow" panose="020B0606020202030204" pitchFamily="34" charset="0"/>
            </a:endParaRPr>
          </a:p>
          <a:p>
            <a:pPr lvl="0">
              <a:lnSpc>
                <a:spcPct val="150000"/>
              </a:lnSpc>
              <a:buFont typeface="Arial" panose="020B0604020202020204" pitchFamily="34" charset="0"/>
              <a:buChar char="•"/>
            </a:pPr>
            <a:r>
              <a:rPr lang="en-GB" sz="1600" b="1" dirty="0">
                <a:solidFill>
                  <a:schemeClr val="tx1">
                    <a:lumMod val="65000"/>
                    <a:lumOff val="35000"/>
                  </a:schemeClr>
                </a:solidFill>
                <a:latin typeface="Arial Narrow" panose="020B0606020202030204" pitchFamily="34" charset="0"/>
              </a:rPr>
              <a:t>Would be awesome if all these problems were solved in a single space</a:t>
            </a:r>
            <a:r>
              <a:rPr lang="en-GB" sz="1600" b="1" dirty="0" smtClean="0">
                <a:solidFill>
                  <a:schemeClr val="tx1">
                    <a:lumMod val="65000"/>
                    <a:lumOff val="35000"/>
                  </a:schemeClr>
                </a:solidFill>
                <a:latin typeface="Arial Narrow" panose="020B0606020202030204" pitchFamily="34" charset="0"/>
              </a:rPr>
              <a:t>…</a:t>
            </a:r>
          </a:p>
          <a:p>
            <a:pPr marL="0" lvl="0" indent="0">
              <a:lnSpc>
                <a:spcPct val="150000"/>
              </a:lnSpc>
              <a:buNone/>
            </a:pPr>
            <a:r>
              <a:rPr lang="en-GB" sz="2000" b="1" dirty="0" smtClean="0">
                <a:solidFill>
                  <a:schemeClr val="tx1">
                    <a:lumMod val="65000"/>
                    <a:lumOff val="35000"/>
                  </a:schemeClr>
                </a:solidFill>
                <a:latin typeface="Arial Narrow" panose="020B0606020202030204" pitchFamily="34" charset="0"/>
              </a:rPr>
              <a:t>A SINGLE INTERFACE WHERE THE USER CAN QUICKLY SHOP FOR LIVE MUSIC EVENTS</a:t>
            </a:r>
            <a:endParaRPr lang="en-GB" sz="2000" dirty="0">
              <a:solidFill>
                <a:schemeClr val="tx1">
                  <a:lumMod val="65000"/>
                  <a:lumOff val="35000"/>
                </a:schemeClr>
              </a:solidFill>
              <a:latin typeface="Arial Narrow" panose="020B0606020202030204" pitchFamily="34" charset="0"/>
            </a:endParaRPr>
          </a:p>
          <a:p>
            <a:endParaRPr lang="en-GB" dirty="0"/>
          </a:p>
        </p:txBody>
      </p:sp>
    </p:spTree>
    <p:extLst>
      <p:ext uri="{BB962C8B-B14F-4D97-AF65-F5344CB8AC3E}">
        <p14:creationId xmlns:p14="http://schemas.microsoft.com/office/powerpoint/2010/main" val="73797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u="sng" dirty="0" smtClean="0"/>
              <a:t/>
            </a:r>
            <a:br>
              <a:rPr lang="en-GB" u="sng" dirty="0" smtClean="0"/>
            </a:br>
            <a:r>
              <a:rPr lang="en-GB" dirty="0" smtClean="0"/>
              <a:t>How </a:t>
            </a:r>
            <a:r>
              <a:rPr lang="en-GB" dirty="0"/>
              <a:t>we plan to solve this</a:t>
            </a:r>
            <a:br>
              <a:rPr lang="en-GB" dirty="0"/>
            </a:br>
            <a:endParaRPr lang="en-GB" dirty="0"/>
          </a:p>
        </p:txBody>
      </p:sp>
      <p:graphicFrame>
        <p:nvGraphicFramePr>
          <p:cNvPr id="14" name="Table 13"/>
          <p:cNvGraphicFramePr>
            <a:graphicFrameLocks noGrp="1"/>
          </p:cNvGraphicFramePr>
          <p:nvPr/>
        </p:nvGraphicFramePr>
        <p:xfrm>
          <a:off x="6516216" y="6401663"/>
          <a:ext cx="2605202" cy="370840"/>
        </p:xfrm>
        <a:graphic>
          <a:graphicData uri="http://schemas.openxmlformats.org/drawingml/2006/table">
            <a:tbl>
              <a:tblPr firstRow="1" bandRow="1">
                <a:tableStyleId>{5C22544A-7EE6-4342-B048-85BDC9FD1C3A}</a:tableStyleId>
              </a:tblPr>
              <a:tblGrid>
                <a:gridCol w="2605202">
                  <a:extLst>
                    <a:ext uri="{9D8B030D-6E8A-4147-A177-3AD203B41FA5}">
                      <a16:colId xmlns:a16="http://schemas.microsoft.com/office/drawing/2014/main" val="3001257453"/>
                    </a:ext>
                  </a:extLst>
                </a:gridCol>
              </a:tblGrid>
              <a:tr h="370840">
                <a:tc>
                  <a:txBody>
                    <a:bodyPr/>
                    <a:lstStyle/>
                    <a:p>
                      <a:endParaRPr lang="en-GB" dirty="0"/>
                    </a:p>
                  </a:txBody>
                  <a:tcPr>
                    <a:solidFill>
                      <a:schemeClr val="bg1"/>
                    </a:solidFill>
                  </a:tcPr>
                </a:tc>
                <a:extLst>
                  <a:ext uri="{0D108BD9-81ED-4DB2-BD59-A6C34878D82A}">
                    <a16:rowId xmlns:a16="http://schemas.microsoft.com/office/drawing/2014/main" val="71607116"/>
                  </a:ext>
                </a:extLst>
              </a:tr>
            </a:tbl>
          </a:graphicData>
        </a:graphic>
      </p:graphicFrame>
      <p:sp>
        <p:nvSpPr>
          <p:cNvPr id="6" name="Content Placeholder 5"/>
          <p:cNvSpPr>
            <a:spLocks noGrp="1"/>
          </p:cNvSpPr>
          <p:nvPr>
            <p:ph idx="1"/>
          </p:nvPr>
        </p:nvSpPr>
        <p:spPr/>
        <p:txBody>
          <a:bodyPr/>
          <a:lstStyle/>
          <a:p>
            <a:pPr lvl="0">
              <a:lnSpc>
                <a:spcPct val="115000"/>
              </a:lnSpc>
              <a:spcAft>
                <a:spcPts val="0"/>
              </a:spcAft>
              <a:buSzPts val="1600"/>
              <a:buFont typeface="Symbol" panose="05050102010706020507" pitchFamily="18" charset="2"/>
              <a:buChar char=""/>
            </a:pPr>
            <a:r>
              <a:rPr lang="en-GB" sz="1600" b="1"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Coalesce all this information in a single web </a:t>
            </a:r>
            <a:r>
              <a:rPr lang="en-GB" sz="1600" b="1" dirty="0" smtClean="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application</a:t>
            </a:r>
            <a:r>
              <a:rPr lang="en-GB" sz="1600" b="1"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 </a:t>
            </a:r>
            <a:endParaRPr lang="en-GB" sz="1600"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endParaRPr>
          </a:p>
          <a:p>
            <a:pPr lvl="0">
              <a:lnSpc>
                <a:spcPct val="115000"/>
              </a:lnSpc>
              <a:spcAft>
                <a:spcPts val="0"/>
              </a:spcAft>
              <a:buFont typeface="Symbol" panose="05050102010706020507" pitchFamily="18" charset="2"/>
              <a:buChar char=""/>
            </a:pPr>
            <a:r>
              <a:rPr lang="en-GB" sz="1600" b="1"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Give local bands a space to promote and get interested people to their gigs</a:t>
            </a:r>
            <a:r>
              <a:rPr lang="en-GB" sz="1600" b="1" dirty="0" smtClean="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a:t>
            </a:r>
            <a:endParaRPr lang="en-GB" sz="1600"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endParaRPr>
          </a:p>
          <a:p>
            <a:pPr lvl="0">
              <a:lnSpc>
                <a:spcPct val="115000"/>
              </a:lnSpc>
              <a:spcAft>
                <a:spcPts val="0"/>
              </a:spcAft>
              <a:buFont typeface="Symbol" panose="05050102010706020507" pitchFamily="18" charset="2"/>
              <a:buChar char=""/>
            </a:pPr>
            <a:r>
              <a:rPr lang="en-GB" sz="1600" b="1"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Users will be able to get relevant information about events happening in their area on a given date and future dates</a:t>
            </a:r>
            <a:r>
              <a:rPr lang="en-GB" sz="1600" b="1" dirty="0" smtClean="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a:t>
            </a:r>
            <a:r>
              <a:rPr lang="en-GB" sz="1600" b="1"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 </a:t>
            </a:r>
            <a:r>
              <a:rPr lang="en-GB" altLang="en-US" sz="1600" dirty="0">
                <a:solidFill>
                  <a:schemeClr val="tx1">
                    <a:lumMod val="65000"/>
                    <a:lumOff val="35000"/>
                  </a:schemeClr>
                </a:solidFill>
                <a:latin typeface="Arial Narrow" panose="020B0606020202030204" pitchFamily="34" charset="0"/>
              </a:rPr>
              <a:t> </a:t>
            </a:r>
            <a:endParaRPr lang="en-GB" sz="1600"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endParaRPr>
          </a:p>
          <a:p>
            <a:pPr lvl="0">
              <a:lnSpc>
                <a:spcPct val="115000"/>
              </a:lnSpc>
              <a:spcAft>
                <a:spcPts val="0"/>
              </a:spcAft>
              <a:buFont typeface="Symbol" panose="05050102010706020507" pitchFamily="18" charset="2"/>
              <a:buChar char=""/>
            </a:pPr>
            <a:r>
              <a:rPr lang="en-GB" sz="1600" b="1"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Bands will be able to upload their music to the application from a source (i.e. YouTube) – Gives users an idea of their style etc</a:t>
            </a:r>
            <a:r>
              <a:rPr lang="en-GB" sz="1600" b="1" dirty="0" smtClean="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a:t>
            </a:r>
            <a:endParaRPr lang="en-GB" sz="1600"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endParaRPr>
          </a:p>
          <a:p>
            <a:pPr lvl="0">
              <a:lnSpc>
                <a:spcPct val="115000"/>
              </a:lnSpc>
              <a:spcAft>
                <a:spcPts val="1000"/>
              </a:spcAft>
              <a:buFont typeface="Symbol" panose="05050102010706020507" pitchFamily="18" charset="2"/>
              <a:buChar char=""/>
            </a:pPr>
            <a:r>
              <a:rPr lang="en-GB" sz="1600" b="1"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If bands have access to their tickets, app may provide functionality for users to directly purchase tickets from the band (Allows bands to become their own </a:t>
            </a:r>
            <a:r>
              <a:rPr lang="en-GB" sz="1600" b="1" dirty="0" err="1">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TicketMaster</a:t>
            </a:r>
            <a:r>
              <a:rPr lang="en-GB" sz="1600" b="1"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rPr>
              <a:t>).</a:t>
            </a:r>
            <a:endParaRPr lang="en-GB" sz="1600" dirty="0">
              <a:solidFill>
                <a:schemeClr val="tx1">
                  <a:lumMod val="65000"/>
                  <a:lumOff val="35000"/>
                </a:schemeClr>
              </a:solidFill>
              <a:latin typeface="Arial Narrow" panose="020B0606020202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7293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1149" y="4144426"/>
            <a:ext cx="2743200" cy="1384995"/>
          </a:xfrm>
          <a:prstGeom prst="rect">
            <a:avLst/>
          </a:prstGeom>
          <a:noFill/>
        </p:spPr>
        <p:txBody>
          <a:bodyPr>
            <a:spAutoFit/>
          </a:bodyPr>
          <a:lstStyle>
            <a:lvl1pPr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pPr eaLnBrk="1" hangingPunct="1"/>
            <a:r>
              <a:rPr lang="en-GB" altLang="en-US" sz="1200" b="0" dirty="0" smtClean="0">
                <a:solidFill>
                  <a:srgbClr val="595959"/>
                </a:solidFill>
                <a:latin typeface="Arial Narrow" panose="020B0606020202030204" pitchFamily="34" charset="0"/>
              </a:rPr>
              <a:t>Bill currently works as a chef in a restaurant in Glasgow. He is very social and has a wide circle of friends. Bill is an audiophile and has an eclectic taste in music.  He loves catching bands before they hit the mainstream so that he can make statements like “ I was into them before they were famous”.  </a:t>
            </a:r>
            <a:endParaRPr lang="en-US" altLang="en-US" sz="1200" b="0" dirty="0">
              <a:solidFill>
                <a:srgbClr val="595959"/>
              </a:solidFill>
              <a:latin typeface="Arial Narrow" panose="020B0606020202030204" pitchFamily="34" charset="0"/>
            </a:endParaRPr>
          </a:p>
        </p:txBody>
      </p:sp>
      <p:sp>
        <p:nvSpPr>
          <p:cNvPr id="14" name="Content Placeholder 1"/>
          <p:cNvSpPr txBox="1">
            <a:spLocks/>
          </p:cNvSpPr>
          <p:nvPr/>
        </p:nvSpPr>
        <p:spPr>
          <a:xfrm>
            <a:off x="3352800" y="1752600"/>
            <a:ext cx="2895600" cy="4114800"/>
          </a:xfrm>
          <a:prstGeom prst="rect">
            <a:avLst/>
          </a:prstGeom>
        </p:spPr>
        <p:txBody>
          <a:bodyPr/>
          <a:lstStyle>
            <a:lvl1pPr marL="342900" indent="-342900"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pPr>
              <a:spcBef>
                <a:spcPct val="50000"/>
              </a:spcBef>
              <a:buClr>
                <a:srgbClr val="0070C0"/>
              </a:buClr>
              <a:buFont typeface="Wingdings" panose="05000000000000000000" pitchFamily="2" charset="2"/>
              <a:buNone/>
            </a:pPr>
            <a:r>
              <a:rPr lang="en-US" altLang="en-US" sz="1400" dirty="0">
                <a:solidFill>
                  <a:srgbClr val="595959"/>
                </a:solidFill>
                <a:latin typeface="Arial Narrow" panose="020B0606020202030204" pitchFamily="34" charset="0"/>
              </a:rPr>
              <a:t>Motivations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Have a good time</a:t>
            </a:r>
            <a:endParaRPr lang="en-US" altLang="en-US" sz="1200" b="0" dirty="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Discover new bands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Save money</a:t>
            </a:r>
            <a:endParaRPr lang="en-US" altLang="en-US" sz="1200" b="0" dirty="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None/>
            </a:pPr>
            <a:r>
              <a:rPr lang="en-US" altLang="en-US" sz="1400" dirty="0">
                <a:solidFill>
                  <a:srgbClr val="595959"/>
                </a:solidFill>
                <a:latin typeface="Arial Narrow" panose="020B0606020202030204" pitchFamily="34" charset="0"/>
              </a:rPr>
              <a:t>Goals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Find out which bands are playing this weekend</a:t>
            </a:r>
            <a:endParaRPr lang="en-US" altLang="en-US" sz="1200" b="0" dirty="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Attend good gigs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Get discount on pricing </a:t>
            </a:r>
          </a:p>
          <a:p>
            <a:pPr>
              <a:spcBef>
                <a:spcPts val="325"/>
              </a:spcBef>
              <a:buClr>
                <a:srgbClr val="0070C0"/>
              </a:buClr>
              <a:buFont typeface="Wingdings" panose="05000000000000000000" pitchFamily="2" charset="2"/>
              <a:buChar char="§"/>
            </a:pPr>
            <a:endParaRPr lang="en-US" altLang="en-US" sz="1200" b="0" dirty="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None/>
            </a:pPr>
            <a:r>
              <a:rPr lang="en-US" altLang="en-US" sz="1400" dirty="0" smtClean="0">
                <a:solidFill>
                  <a:srgbClr val="595959"/>
                </a:solidFill>
                <a:latin typeface="Arial Narrow" panose="020B0606020202030204" pitchFamily="34" charset="0"/>
              </a:rPr>
              <a:t>Frustrations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Wasting time researching who is playing where</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Getting ripped off</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Watching a band he doesn’t like</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Attending an event with a poor atmosphere</a:t>
            </a:r>
          </a:p>
          <a:p>
            <a:pPr>
              <a:spcBef>
                <a:spcPct val="50000"/>
              </a:spcBef>
              <a:buClr>
                <a:srgbClr val="0070C0"/>
              </a:buClr>
              <a:buFont typeface="Wingdings" panose="05000000000000000000" pitchFamily="2" charset="2"/>
              <a:buNone/>
            </a:pPr>
            <a:endParaRPr lang="en-US" altLang="en-US" sz="1200" b="0" dirty="0" smtClean="0">
              <a:solidFill>
                <a:srgbClr val="595959"/>
              </a:solidFill>
              <a:latin typeface="Arial Narrow" panose="020B0606020202030204" pitchFamily="34" charset="0"/>
            </a:endParaRPr>
          </a:p>
          <a:p>
            <a:pPr>
              <a:spcBef>
                <a:spcPct val="50000"/>
              </a:spcBef>
              <a:buClr>
                <a:srgbClr val="0070C0"/>
              </a:buClr>
              <a:buFont typeface="Wingdings" panose="05000000000000000000" pitchFamily="2" charset="2"/>
              <a:buNone/>
            </a:pPr>
            <a:endParaRPr lang="en-US" altLang="en-US" sz="1200" b="0" dirty="0">
              <a:solidFill>
                <a:srgbClr val="595959"/>
              </a:solidFill>
              <a:latin typeface="Arial Narrow" panose="020B0606020202030204" pitchFamily="34" charset="0"/>
            </a:endParaRPr>
          </a:p>
        </p:txBody>
      </p:sp>
      <p:sp>
        <p:nvSpPr>
          <p:cNvPr id="15" name="TextBox 14"/>
          <p:cNvSpPr txBox="1"/>
          <p:nvPr/>
        </p:nvSpPr>
        <p:spPr>
          <a:xfrm>
            <a:off x="3352800" y="871538"/>
            <a:ext cx="3124200" cy="1077218"/>
          </a:xfrm>
          <a:prstGeom prst="rect">
            <a:avLst/>
          </a:prstGeom>
          <a:noFill/>
        </p:spPr>
        <p:txBody>
          <a:bodyPr>
            <a:spAutoFit/>
          </a:bodyPr>
          <a:lstStyle>
            <a:lvl1pPr eaLnBrk="0" hangingPunct="0">
              <a:tabLst>
                <a:tab pos="719138" algn="l"/>
              </a:tabLst>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tabLst>
                <a:tab pos="719138" algn="l"/>
              </a:tabLst>
              <a:defRPr sz="2200" b="1">
                <a:solidFill>
                  <a:srgbClr val="262626"/>
                </a:solidFill>
                <a:latin typeface="Trebuchet MS" panose="020B0603020202020204" pitchFamily="34" charset="0"/>
                <a:ea typeface="ＭＳ Ｐゴシック" panose="020B0600070205080204" pitchFamily="34" charset="-128"/>
              </a:defRPr>
            </a:lvl2pPr>
            <a:lvl3pPr eaLnBrk="0" hangingPunct="0">
              <a:tabLst>
                <a:tab pos="719138" algn="l"/>
              </a:tabLst>
              <a:defRPr sz="2200" b="1">
                <a:solidFill>
                  <a:srgbClr val="262626"/>
                </a:solidFill>
                <a:latin typeface="Trebuchet MS" panose="020B0603020202020204" pitchFamily="34" charset="0"/>
                <a:ea typeface="ＭＳ Ｐゴシック" panose="020B0600070205080204" pitchFamily="34" charset="-128"/>
              </a:defRPr>
            </a:lvl3pPr>
            <a:lvl4pPr eaLnBrk="0" hangingPunct="0">
              <a:tabLst>
                <a:tab pos="719138" algn="l"/>
              </a:tabLst>
              <a:defRPr sz="2200" b="1">
                <a:solidFill>
                  <a:srgbClr val="262626"/>
                </a:solidFill>
                <a:latin typeface="Trebuchet MS" panose="020B0603020202020204" pitchFamily="34" charset="0"/>
                <a:ea typeface="ＭＳ Ｐゴシック" panose="020B0600070205080204" pitchFamily="34" charset="-128"/>
              </a:defRPr>
            </a:lvl4pPr>
            <a:lvl5pPr eaLnBrk="0" hangingPunct="0">
              <a:tabLst>
                <a:tab pos="719138" algn="l"/>
              </a:tabLst>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tabLst>
                <a:tab pos="719138" algn="l"/>
              </a:tabLs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tabLst>
                <a:tab pos="719138" algn="l"/>
              </a:tabLs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tabLst>
                <a:tab pos="719138" algn="l"/>
              </a:tabLs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tabLst>
                <a:tab pos="719138" algn="l"/>
              </a:tabLst>
              <a:defRPr sz="2200" b="1">
                <a:solidFill>
                  <a:srgbClr val="262626"/>
                </a:solidFill>
                <a:latin typeface="Trebuchet MS" panose="020B0603020202020204" pitchFamily="34" charset="0"/>
                <a:ea typeface="ＭＳ Ｐゴシック" panose="020B0600070205080204" pitchFamily="34" charset="-128"/>
              </a:defRPr>
            </a:lvl9pPr>
          </a:lstStyle>
          <a:p>
            <a:pPr eaLnBrk="1" hangingPunct="1"/>
            <a:r>
              <a:rPr lang="en-AU" altLang="en-US" sz="1600" dirty="0" smtClean="0">
                <a:solidFill>
                  <a:srgbClr val="595959"/>
                </a:solidFill>
                <a:latin typeface="Arial Narrow" panose="020B0606020202030204" pitchFamily="34" charset="0"/>
              </a:rPr>
              <a:t>Name</a:t>
            </a:r>
            <a:r>
              <a:rPr lang="en-AU" altLang="en-US" sz="1600" b="0" dirty="0" smtClean="0">
                <a:solidFill>
                  <a:srgbClr val="595959"/>
                </a:solidFill>
                <a:latin typeface="Arial Narrow" panose="020B0606020202030204" pitchFamily="34" charset="0"/>
              </a:rPr>
              <a:t>	 Bill </a:t>
            </a:r>
            <a:r>
              <a:rPr lang="en-AU" altLang="en-US" sz="1600" b="0" dirty="0" err="1" smtClean="0">
                <a:solidFill>
                  <a:srgbClr val="595959"/>
                </a:solidFill>
                <a:latin typeface="Arial Narrow" panose="020B0606020202030204" pitchFamily="34" charset="0"/>
              </a:rPr>
              <a:t>Braskin</a:t>
            </a:r>
            <a:endParaRPr lang="en-AU" altLang="en-US" sz="1600" b="0" dirty="0" smtClean="0">
              <a:solidFill>
                <a:srgbClr val="595959"/>
              </a:solidFill>
              <a:latin typeface="Arial Narrow" panose="020B0606020202030204" pitchFamily="34" charset="0"/>
            </a:endParaRPr>
          </a:p>
          <a:p>
            <a:pPr eaLnBrk="1" hangingPunct="1"/>
            <a:r>
              <a:rPr lang="en-AU" altLang="en-US" sz="1600" dirty="0" smtClean="0">
                <a:solidFill>
                  <a:srgbClr val="595959"/>
                </a:solidFill>
                <a:latin typeface="Arial Narrow" panose="020B0606020202030204" pitchFamily="34" charset="0"/>
              </a:rPr>
              <a:t>Age</a:t>
            </a:r>
            <a:r>
              <a:rPr lang="en-AU" altLang="en-US" sz="1600" b="0" dirty="0" smtClean="0">
                <a:solidFill>
                  <a:srgbClr val="595959"/>
                </a:solidFill>
                <a:latin typeface="Arial Narrow" panose="020B0606020202030204" pitchFamily="34" charset="0"/>
              </a:rPr>
              <a:t>	 28</a:t>
            </a:r>
          </a:p>
          <a:p>
            <a:pPr eaLnBrk="1" hangingPunct="1"/>
            <a:r>
              <a:rPr lang="en-AU" altLang="en-US" sz="1600" dirty="0" smtClean="0">
                <a:solidFill>
                  <a:srgbClr val="595959"/>
                </a:solidFill>
                <a:latin typeface="Arial Narrow" panose="020B0606020202030204" pitchFamily="34" charset="0"/>
              </a:rPr>
              <a:t>Location</a:t>
            </a:r>
            <a:r>
              <a:rPr lang="en-AU" altLang="en-US" sz="1600" b="0" dirty="0" smtClean="0">
                <a:solidFill>
                  <a:srgbClr val="595959"/>
                </a:solidFill>
                <a:latin typeface="Arial Narrow" panose="020B0606020202030204" pitchFamily="34" charset="0"/>
              </a:rPr>
              <a:t>	 Glasgow</a:t>
            </a:r>
          </a:p>
          <a:p>
            <a:pPr eaLnBrk="1" hangingPunct="1"/>
            <a:endParaRPr lang="en-US" altLang="en-US" sz="1600" b="0" dirty="0">
              <a:solidFill>
                <a:srgbClr val="595959"/>
              </a:solidFill>
              <a:latin typeface="Arial Narrow" panose="020B0606020202030204" pitchFamily="34" charset="0"/>
            </a:endParaRPr>
          </a:p>
        </p:txBody>
      </p:sp>
      <p:sp>
        <p:nvSpPr>
          <p:cNvPr id="16" name="TextBox 15"/>
          <p:cNvSpPr txBox="1"/>
          <p:nvPr/>
        </p:nvSpPr>
        <p:spPr>
          <a:xfrm>
            <a:off x="257176" y="3169573"/>
            <a:ext cx="2743200" cy="1015663"/>
          </a:xfrm>
          <a:prstGeom prst="rect">
            <a:avLst/>
          </a:prstGeom>
          <a:noFill/>
        </p:spPr>
        <p:txBody>
          <a:bodyPr>
            <a:spAutoFit/>
          </a:bodyPr>
          <a:lstStyle>
            <a:lvl1pPr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pPr eaLnBrk="1" hangingPunct="1"/>
            <a:r>
              <a:rPr lang="en-US" altLang="en-US" sz="2000" i="1" dirty="0" smtClean="0">
                <a:solidFill>
                  <a:srgbClr val="595959"/>
                </a:solidFill>
                <a:latin typeface="Arial Narrow" panose="020B0606020202030204" pitchFamily="34" charset="0"/>
              </a:rPr>
              <a:t>“</a:t>
            </a:r>
            <a:r>
              <a:rPr lang="en-US" altLang="en-US" sz="2000" b="0" i="1" dirty="0">
                <a:solidFill>
                  <a:srgbClr val="595959"/>
                </a:solidFill>
                <a:latin typeface="Arial Narrow" panose="020B0606020202030204" pitchFamily="34" charset="0"/>
              </a:rPr>
              <a:t> </a:t>
            </a:r>
            <a:r>
              <a:rPr lang="en-US" altLang="en-US" sz="2000" b="0" i="1" dirty="0" smtClean="0">
                <a:solidFill>
                  <a:srgbClr val="595959"/>
                </a:solidFill>
                <a:latin typeface="Arial Narrow" panose="020B0606020202030204" pitchFamily="34" charset="0"/>
              </a:rPr>
              <a:t>Nothing beats being there  as a crowd goes wild</a:t>
            </a:r>
            <a:r>
              <a:rPr lang="en-US" altLang="en-US" sz="2000" i="1" dirty="0" smtClean="0">
                <a:solidFill>
                  <a:srgbClr val="595959"/>
                </a:solidFill>
                <a:latin typeface="Arial Narrow" panose="020B0606020202030204" pitchFamily="34" charset="0"/>
              </a:rPr>
              <a:t>” </a:t>
            </a:r>
            <a:endParaRPr lang="en-US" altLang="en-US" sz="2000" i="1" dirty="0">
              <a:solidFill>
                <a:srgbClr val="595959"/>
              </a:solidFill>
              <a:latin typeface="Arial Narrow" panose="020B0606020202030204" pitchFamily="34" charset="0"/>
            </a:endParaRPr>
          </a:p>
          <a:p>
            <a:pPr eaLnBrk="1" hangingPunct="1"/>
            <a:endParaRPr lang="en-US" altLang="en-US" sz="2000" b="0" i="1" dirty="0">
              <a:solidFill>
                <a:srgbClr val="595959"/>
              </a:solidFill>
              <a:latin typeface="Arial Narrow" panose="020B0606020202030204" pitchFamily="34" charset="0"/>
            </a:endParaRPr>
          </a:p>
        </p:txBody>
      </p:sp>
      <p:cxnSp>
        <p:nvCxnSpPr>
          <p:cNvPr id="54" name="Straight Connector 53"/>
          <p:cNvCxnSpPr/>
          <p:nvPr/>
        </p:nvCxnSpPr>
        <p:spPr bwMode="auto">
          <a:xfrm rot="5400000">
            <a:off x="380207" y="3734594"/>
            <a:ext cx="5486400" cy="1587"/>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bwMode="auto">
          <a:xfrm rot="5400000">
            <a:off x="3505994" y="3734594"/>
            <a:ext cx="5486400" cy="1588"/>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5" name="Title 1"/>
          <p:cNvSpPr txBox="1">
            <a:spLocks/>
          </p:cNvSpPr>
          <p:nvPr/>
        </p:nvSpPr>
        <p:spPr bwMode="auto">
          <a:xfrm>
            <a:off x="395536" y="102732"/>
            <a:ext cx="6186488" cy="490538"/>
          </a:xfrm>
          <a:prstGeom prst="rect">
            <a:avLst/>
          </a:prstGeom>
          <a:noFill/>
          <a:ln w="9525">
            <a:noFill/>
            <a:miter lim="800000"/>
            <a:headEnd/>
            <a:tailEnd/>
          </a:ln>
        </p:spPr>
        <p:txBody>
          <a:bodyPr anchor="ctr"/>
          <a:lstStyle>
            <a:lvl1pPr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r>
              <a:rPr lang="en-US" altLang="en-US" sz="2400" dirty="0" smtClean="0">
                <a:solidFill>
                  <a:schemeClr val="bg1"/>
                </a:solidFill>
                <a:latin typeface="Arial" panose="020B0604020202020204" pitchFamily="34" charset="0"/>
                <a:cs typeface="Arial" panose="020B0604020202020204" pitchFamily="34" charset="0"/>
              </a:rPr>
              <a:t>User Persona: Bill </a:t>
            </a:r>
            <a:r>
              <a:rPr lang="en-US" altLang="en-US" sz="2400" dirty="0" err="1" smtClean="0">
                <a:solidFill>
                  <a:schemeClr val="bg1"/>
                </a:solidFill>
                <a:latin typeface="Arial" panose="020B0604020202020204" pitchFamily="34" charset="0"/>
                <a:cs typeface="Arial" panose="020B0604020202020204" pitchFamily="34" charset="0"/>
              </a:rPr>
              <a:t>Braskin</a:t>
            </a:r>
            <a:endParaRPr lang="en-AU" altLang="en-US" sz="2400" dirty="0">
              <a:solidFill>
                <a:schemeClr val="bg1"/>
              </a:solidFill>
              <a:latin typeface="Arial" panose="020B0604020202020204" pitchFamily="34" charset="0"/>
              <a:cs typeface="Arial" panose="020B0604020202020204" pitchFamily="34" charset="0"/>
            </a:endParaRPr>
          </a:p>
        </p:txBody>
      </p:sp>
      <p:pic>
        <p:nvPicPr>
          <p:cNvPr id="74" name="Picture 73" descr="http://bloximages.chicago2.vip.townnews.com/siouxcityjournal.com/content/tncms/assets/v3/editorial/8/66/866aa32f-051c-53b1-89d6-1b3321a6e735/569d2e39f0192.image.jpg?resize=540%2C393"/>
          <p:cNvPicPr/>
          <p:nvPr/>
        </p:nvPicPr>
        <p:blipFill>
          <a:blip r:embed="rId2">
            <a:extLst>
              <a:ext uri="{28A0092B-C50C-407E-A947-70E740481C1C}">
                <a14:useLocalDpi xmlns:a14="http://schemas.microsoft.com/office/drawing/2010/main" val="0"/>
              </a:ext>
            </a:extLst>
          </a:blip>
          <a:srcRect/>
          <a:stretch>
            <a:fillRect/>
          </a:stretch>
        </p:blipFill>
        <p:spPr bwMode="auto">
          <a:xfrm>
            <a:off x="177801" y="942916"/>
            <a:ext cx="2765425" cy="2011680"/>
          </a:xfrm>
          <a:prstGeom prst="rect">
            <a:avLst/>
          </a:prstGeom>
          <a:noFill/>
          <a:ln>
            <a:noFill/>
          </a:ln>
        </p:spPr>
      </p:pic>
      <p:sp>
        <p:nvSpPr>
          <p:cNvPr id="76" name="Content Placeholder 1"/>
          <p:cNvSpPr txBox="1">
            <a:spLocks/>
          </p:cNvSpPr>
          <p:nvPr/>
        </p:nvSpPr>
        <p:spPr>
          <a:xfrm>
            <a:off x="6300192" y="1752600"/>
            <a:ext cx="2895600" cy="4114800"/>
          </a:xfrm>
          <a:prstGeom prst="rect">
            <a:avLst/>
          </a:prstGeom>
        </p:spPr>
        <p:txBody>
          <a:bodyPr/>
          <a:lstStyle>
            <a:lvl1pPr marL="342900" indent="-342900"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pPr>
              <a:spcBef>
                <a:spcPts val="325"/>
              </a:spcBef>
              <a:buClr>
                <a:srgbClr val="0070C0"/>
              </a:buClr>
              <a:buFont typeface="Wingdings" panose="05000000000000000000" pitchFamily="2" charset="2"/>
              <a:buNone/>
            </a:pPr>
            <a:r>
              <a:rPr lang="en-US" altLang="en-US" sz="1400" dirty="0" smtClean="0">
                <a:solidFill>
                  <a:srgbClr val="595959"/>
                </a:solidFill>
                <a:latin typeface="Arial Narrow" panose="020B0606020202030204" pitchFamily="34" charset="0"/>
              </a:rPr>
              <a:t>Behavioral Considerations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Attends gigs 3-4 times a month</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Has a short attention span and is easily distracted</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Impulsive</a:t>
            </a:r>
            <a:endParaRPr lang="en-US" altLang="en-US" sz="1200" b="0" dirty="0">
              <a:solidFill>
                <a:srgbClr val="595959"/>
              </a:solidFill>
              <a:latin typeface="Arial Narrow" panose="020B0606020202030204" pitchFamily="34" charset="0"/>
            </a:endParaRPr>
          </a:p>
          <a:p>
            <a:pPr>
              <a:spcBef>
                <a:spcPct val="50000"/>
              </a:spcBef>
              <a:buClr>
                <a:srgbClr val="0070C0"/>
              </a:buClr>
              <a:buFont typeface="Wingdings" panose="05000000000000000000" pitchFamily="2" charset="2"/>
              <a:buNone/>
            </a:pPr>
            <a:endParaRPr lang="en-US" altLang="en-US" sz="1200" b="0" dirty="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None/>
            </a:pPr>
            <a:r>
              <a:rPr lang="en-US" altLang="en-US" sz="1400" dirty="0" smtClean="0">
                <a:solidFill>
                  <a:srgbClr val="595959"/>
                </a:solidFill>
                <a:latin typeface="Arial Narrow" panose="020B0606020202030204" pitchFamily="34" charset="0"/>
              </a:rPr>
              <a:t>Expectations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Check out which bands are playing</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Buy tickets at a discount</a:t>
            </a:r>
            <a:endParaRPr lang="en-US" altLang="en-US" sz="1200" b="0" dirty="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Rate the gigs he has attended</a:t>
            </a:r>
            <a:endParaRPr lang="en-US" altLang="en-US" sz="1200" b="0" dirty="0">
              <a:solidFill>
                <a:srgbClr val="595959"/>
              </a:solidFill>
              <a:latin typeface="Arial Narrow" panose="020B0606020202030204" pitchFamily="34" charset="0"/>
            </a:endParaRPr>
          </a:p>
          <a:p>
            <a:pPr>
              <a:spcBef>
                <a:spcPct val="50000"/>
              </a:spcBef>
              <a:buClr>
                <a:srgbClr val="0070C0"/>
              </a:buClr>
              <a:buFont typeface="Wingdings" panose="05000000000000000000" pitchFamily="2" charset="2"/>
              <a:buNone/>
            </a:pPr>
            <a:endParaRPr lang="en-US" altLang="en-US" sz="1200" b="0" dirty="0">
              <a:solidFill>
                <a:srgbClr val="595959"/>
              </a:solidFill>
              <a:latin typeface="Arial Narrow" panose="020B0606020202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75477043"/>
              </p:ext>
            </p:extLst>
          </p:nvPr>
        </p:nvGraphicFramePr>
        <p:xfrm>
          <a:off x="6516216" y="6401663"/>
          <a:ext cx="2605202" cy="370840"/>
        </p:xfrm>
        <a:graphic>
          <a:graphicData uri="http://schemas.openxmlformats.org/drawingml/2006/table">
            <a:tbl>
              <a:tblPr firstRow="1" bandRow="1">
                <a:tableStyleId>{5C22544A-7EE6-4342-B048-85BDC9FD1C3A}</a:tableStyleId>
              </a:tblPr>
              <a:tblGrid>
                <a:gridCol w="2605202">
                  <a:extLst>
                    <a:ext uri="{9D8B030D-6E8A-4147-A177-3AD203B41FA5}">
                      <a16:colId xmlns:a16="http://schemas.microsoft.com/office/drawing/2014/main" val="3001257453"/>
                    </a:ext>
                  </a:extLst>
                </a:gridCol>
              </a:tblGrid>
              <a:tr h="370840">
                <a:tc>
                  <a:txBody>
                    <a:bodyPr/>
                    <a:lstStyle/>
                    <a:p>
                      <a:endParaRPr lang="en-GB" dirty="0"/>
                    </a:p>
                  </a:txBody>
                  <a:tcPr>
                    <a:solidFill>
                      <a:schemeClr val="bg1"/>
                    </a:solidFill>
                  </a:tcPr>
                </a:tc>
                <a:extLst>
                  <a:ext uri="{0D108BD9-81ED-4DB2-BD59-A6C34878D82A}">
                    <a16:rowId xmlns:a16="http://schemas.microsoft.com/office/drawing/2014/main" val="7160711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1149" y="4144426"/>
            <a:ext cx="2743200" cy="1384995"/>
          </a:xfrm>
          <a:prstGeom prst="rect">
            <a:avLst/>
          </a:prstGeom>
          <a:noFill/>
        </p:spPr>
        <p:txBody>
          <a:bodyPr>
            <a:spAutoFit/>
          </a:bodyPr>
          <a:lstStyle>
            <a:lvl1pPr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pPr eaLnBrk="1" hangingPunct="1"/>
            <a:r>
              <a:rPr lang="en-GB" altLang="en-US" sz="1200" b="0" dirty="0">
                <a:solidFill>
                  <a:srgbClr val="595959"/>
                </a:solidFill>
                <a:latin typeface="Arial Narrow" panose="020B0606020202030204" pitchFamily="34" charset="0"/>
              </a:rPr>
              <a:t>Jamie is the drummer for the Band “Heavy Plant Movement” and also works fulltime as construction worker</a:t>
            </a:r>
            <a:r>
              <a:rPr lang="en-GB" altLang="en-US" sz="1200" b="0" dirty="0" smtClean="0">
                <a:solidFill>
                  <a:srgbClr val="595959"/>
                </a:solidFill>
                <a:latin typeface="Arial Narrow" panose="020B0606020202030204" pitchFamily="34" charset="0"/>
              </a:rPr>
              <a:t>. He views his job as a means of paying the bills. He can’t wait for the weekend  so that he  can indulge his main passion which is music.  </a:t>
            </a:r>
          </a:p>
          <a:p>
            <a:pPr eaLnBrk="1" hangingPunct="1"/>
            <a:r>
              <a:rPr lang="en-GB" altLang="en-US" sz="1200" b="0" dirty="0" smtClean="0">
                <a:solidFill>
                  <a:srgbClr val="595959"/>
                </a:solidFill>
                <a:latin typeface="Arial Narrow" panose="020B0606020202030204" pitchFamily="34" charset="0"/>
              </a:rPr>
              <a:t>Jamie is an avid supporter of Livingston FC</a:t>
            </a:r>
          </a:p>
        </p:txBody>
      </p:sp>
      <p:sp>
        <p:nvSpPr>
          <p:cNvPr id="14" name="Content Placeholder 1"/>
          <p:cNvSpPr txBox="1">
            <a:spLocks/>
          </p:cNvSpPr>
          <p:nvPr/>
        </p:nvSpPr>
        <p:spPr>
          <a:xfrm>
            <a:off x="3352800" y="1752600"/>
            <a:ext cx="2895600" cy="4114800"/>
          </a:xfrm>
          <a:prstGeom prst="rect">
            <a:avLst/>
          </a:prstGeom>
        </p:spPr>
        <p:txBody>
          <a:bodyPr/>
          <a:lstStyle>
            <a:lvl1pPr marL="342900" indent="-342900"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pPr>
              <a:spcBef>
                <a:spcPct val="50000"/>
              </a:spcBef>
              <a:buClr>
                <a:srgbClr val="0070C0"/>
              </a:buClr>
              <a:buFont typeface="Wingdings" panose="05000000000000000000" pitchFamily="2" charset="2"/>
              <a:buNone/>
            </a:pPr>
            <a:r>
              <a:rPr lang="en-US" altLang="en-US" sz="1400" dirty="0">
                <a:solidFill>
                  <a:srgbClr val="595959"/>
                </a:solidFill>
                <a:latin typeface="Arial Narrow" panose="020B0606020202030204" pitchFamily="34" charset="0"/>
              </a:rPr>
              <a:t>Motivations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Become a better </a:t>
            </a:r>
            <a:r>
              <a:rPr lang="en-US" altLang="en-US" sz="1200" b="0" smtClean="0">
                <a:solidFill>
                  <a:srgbClr val="595959"/>
                </a:solidFill>
                <a:latin typeface="Arial Narrow" panose="020B0606020202030204" pitchFamily="34" charset="0"/>
              </a:rPr>
              <a:t>musican</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Achieve fame</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Save time</a:t>
            </a:r>
          </a:p>
          <a:p>
            <a:pPr>
              <a:spcBef>
                <a:spcPts val="325"/>
              </a:spcBef>
              <a:buClr>
                <a:srgbClr val="0070C0"/>
              </a:buClr>
              <a:buFont typeface="Wingdings" panose="05000000000000000000" pitchFamily="2" charset="2"/>
              <a:buChar char="§"/>
            </a:pPr>
            <a:endParaRPr lang="en-US" altLang="en-US" sz="1200" b="0" dirty="0" smtClean="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None/>
            </a:pPr>
            <a:r>
              <a:rPr lang="en-US" altLang="en-US" sz="1400" dirty="0" smtClean="0">
                <a:solidFill>
                  <a:srgbClr val="595959"/>
                </a:solidFill>
                <a:latin typeface="Arial Narrow" panose="020B0606020202030204" pitchFamily="34" charset="0"/>
              </a:rPr>
              <a:t>Goals</a:t>
            </a:r>
            <a:endParaRPr lang="en-US" altLang="en-US" sz="1400" dirty="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Increase the number of people attending his gigs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Sell tickets  </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Get his music heard by a wider audience</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Reduce the amount of time he spends on administration </a:t>
            </a:r>
          </a:p>
          <a:p>
            <a:pPr>
              <a:spcBef>
                <a:spcPts val="325"/>
              </a:spcBef>
              <a:buClr>
                <a:srgbClr val="0070C0"/>
              </a:buClr>
              <a:buFont typeface="Wingdings" panose="05000000000000000000" pitchFamily="2" charset="2"/>
              <a:buChar char="§"/>
            </a:pPr>
            <a:endParaRPr lang="en-US" altLang="en-US" sz="1200" b="0" dirty="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None/>
            </a:pPr>
            <a:r>
              <a:rPr lang="en-US" altLang="en-US" sz="1400" dirty="0" smtClean="0">
                <a:solidFill>
                  <a:srgbClr val="595959"/>
                </a:solidFill>
                <a:latin typeface="Arial Narrow" panose="020B0606020202030204" pitchFamily="34" charset="0"/>
              </a:rPr>
              <a:t>Frustrations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Playing to an empty house</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Wasting time dealing with selling tickets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Not being able promote his band effectively</a:t>
            </a:r>
          </a:p>
          <a:p>
            <a:pPr>
              <a:spcBef>
                <a:spcPts val="325"/>
              </a:spcBef>
              <a:buClr>
                <a:srgbClr val="0070C0"/>
              </a:buClr>
              <a:buFont typeface="Wingdings" panose="05000000000000000000" pitchFamily="2" charset="2"/>
              <a:buChar char="§"/>
            </a:pPr>
            <a:endParaRPr lang="en-US" altLang="en-US" sz="1200" b="0" dirty="0" smtClean="0">
              <a:solidFill>
                <a:srgbClr val="595959"/>
              </a:solidFill>
              <a:latin typeface="Arial Narrow" panose="020B0606020202030204" pitchFamily="34" charset="0"/>
            </a:endParaRPr>
          </a:p>
          <a:p>
            <a:pPr>
              <a:spcBef>
                <a:spcPct val="50000"/>
              </a:spcBef>
              <a:buClr>
                <a:srgbClr val="0070C0"/>
              </a:buClr>
              <a:buFont typeface="Wingdings" panose="05000000000000000000" pitchFamily="2" charset="2"/>
              <a:buNone/>
            </a:pPr>
            <a:endParaRPr lang="en-US" altLang="en-US" sz="1200" b="0" dirty="0" smtClean="0">
              <a:solidFill>
                <a:srgbClr val="595959"/>
              </a:solidFill>
              <a:latin typeface="Arial Narrow" panose="020B0606020202030204" pitchFamily="34" charset="0"/>
            </a:endParaRPr>
          </a:p>
          <a:p>
            <a:pPr>
              <a:spcBef>
                <a:spcPct val="50000"/>
              </a:spcBef>
              <a:buClr>
                <a:srgbClr val="0070C0"/>
              </a:buClr>
              <a:buFont typeface="Wingdings" panose="05000000000000000000" pitchFamily="2" charset="2"/>
              <a:buNone/>
            </a:pPr>
            <a:endParaRPr lang="en-US" altLang="en-US" sz="1200" b="0" dirty="0">
              <a:solidFill>
                <a:srgbClr val="595959"/>
              </a:solidFill>
              <a:latin typeface="Arial Narrow" panose="020B0606020202030204" pitchFamily="34" charset="0"/>
            </a:endParaRPr>
          </a:p>
        </p:txBody>
      </p:sp>
      <p:sp>
        <p:nvSpPr>
          <p:cNvPr id="15" name="TextBox 14"/>
          <p:cNvSpPr txBox="1"/>
          <p:nvPr/>
        </p:nvSpPr>
        <p:spPr>
          <a:xfrm>
            <a:off x="3352800" y="871538"/>
            <a:ext cx="3124200" cy="1077218"/>
          </a:xfrm>
          <a:prstGeom prst="rect">
            <a:avLst/>
          </a:prstGeom>
          <a:noFill/>
        </p:spPr>
        <p:txBody>
          <a:bodyPr>
            <a:spAutoFit/>
          </a:bodyPr>
          <a:lstStyle>
            <a:lvl1pPr eaLnBrk="0" hangingPunct="0">
              <a:tabLst>
                <a:tab pos="719138" algn="l"/>
              </a:tabLst>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tabLst>
                <a:tab pos="719138" algn="l"/>
              </a:tabLst>
              <a:defRPr sz="2200" b="1">
                <a:solidFill>
                  <a:srgbClr val="262626"/>
                </a:solidFill>
                <a:latin typeface="Trebuchet MS" panose="020B0603020202020204" pitchFamily="34" charset="0"/>
                <a:ea typeface="ＭＳ Ｐゴシック" panose="020B0600070205080204" pitchFamily="34" charset="-128"/>
              </a:defRPr>
            </a:lvl2pPr>
            <a:lvl3pPr eaLnBrk="0" hangingPunct="0">
              <a:tabLst>
                <a:tab pos="719138" algn="l"/>
              </a:tabLst>
              <a:defRPr sz="2200" b="1">
                <a:solidFill>
                  <a:srgbClr val="262626"/>
                </a:solidFill>
                <a:latin typeface="Trebuchet MS" panose="020B0603020202020204" pitchFamily="34" charset="0"/>
                <a:ea typeface="ＭＳ Ｐゴシック" panose="020B0600070205080204" pitchFamily="34" charset="-128"/>
              </a:defRPr>
            </a:lvl3pPr>
            <a:lvl4pPr eaLnBrk="0" hangingPunct="0">
              <a:tabLst>
                <a:tab pos="719138" algn="l"/>
              </a:tabLst>
              <a:defRPr sz="2200" b="1">
                <a:solidFill>
                  <a:srgbClr val="262626"/>
                </a:solidFill>
                <a:latin typeface="Trebuchet MS" panose="020B0603020202020204" pitchFamily="34" charset="0"/>
                <a:ea typeface="ＭＳ Ｐゴシック" panose="020B0600070205080204" pitchFamily="34" charset="-128"/>
              </a:defRPr>
            </a:lvl4pPr>
            <a:lvl5pPr eaLnBrk="0" hangingPunct="0">
              <a:tabLst>
                <a:tab pos="719138" algn="l"/>
              </a:tabLst>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tabLst>
                <a:tab pos="719138" algn="l"/>
              </a:tabLs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tabLst>
                <a:tab pos="719138" algn="l"/>
              </a:tabLs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tabLst>
                <a:tab pos="719138" algn="l"/>
              </a:tabLs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tabLst>
                <a:tab pos="719138" algn="l"/>
              </a:tabLst>
              <a:defRPr sz="2200" b="1">
                <a:solidFill>
                  <a:srgbClr val="262626"/>
                </a:solidFill>
                <a:latin typeface="Trebuchet MS" panose="020B0603020202020204" pitchFamily="34" charset="0"/>
                <a:ea typeface="ＭＳ Ｐゴシック" panose="020B0600070205080204" pitchFamily="34" charset="-128"/>
              </a:defRPr>
            </a:lvl9pPr>
          </a:lstStyle>
          <a:p>
            <a:pPr eaLnBrk="1" hangingPunct="1"/>
            <a:r>
              <a:rPr lang="en-AU" altLang="en-US" sz="1600" dirty="0" smtClean="0">
                <a:solidFill>
                  <a:srgbClr val="595959"/>
                </a:solidFill>
                <a:latin typeface="Arial Narrow" panose="020B0606020202030204" pitchFamily="34" charset="0"/>
              </a:rPr>
              <a:t>Name</a:t>
            </a:r>
            <a:r>
              <a:rPr lang="en-AU" altLang="en-US" sz="1600" b="0" dirty="0" smtClean="0">
                <a:solidFill>
                  <a:srgbClr val="595959"/>
                </a:solidFill>
                <a:latin typeface="Arial Narrow" panose="020B0606020202030204" pitchFamily="34" charset="0"/>
              </a:rPr>
              <a:t>	 Jamie Wright</a:t>
            </a:r>
          </a:p>
          <a:p>
            <a:pPr eaLnBrk="1" hangingPunct="1"/>
            <a:r>
              <a:rPr lang="en-AU" altLang="en-US" sz="1600" dirty="0" smtClean="0">
                <a:solidFill>
                  <a:srgbClr val="595959"/>
                </a:solidFill>
                <a:latin typeface="Arial Narrow" panose="020B0606020202030204" pitchFamily="34" charset="0"/>
              </a:rPr>
              <a:t>Age</a:t>
            </a:r>
            <a:r>
              <a:rPr lang="en-AU" altLang="en-US" sz="1600" b="0" dirty="0" smtClean="0">
                <a:solidFill>
                  <a:srgbClr val="595959"/>
                </a:solidFill>
                <a:latin typeface="Arial Narrow" panose="020B0606020202030204" pitchFamily="34" charset="0"/>
              </a:rPr>
              <a:t>	 33</a:t>
            </a:r>
          </a:p>
          <a:p>
            <a:pPr eaLnBrk="1" hangingPunct="1"/>
            <a:r>
              <a:rPr lang="en-AU" altLang="en-US" sz="1600" dirty="0" smtClean="0">
                <a:solidFill>
                  <a:srgbClr val="595959"/>
                </a:solidFill>
                <a:latin typeface="Arial Narrow" panose="020B0606020202030204" pitchFamily="34" charset="0"/>
              </a:rPr>
              <a:t>Location</a:t>
            </a:r>
            <a:r>
              <a:rPr lang="en-AU" altLang="en-US" sz="1600" b="0" dirty="0" smtClean="0">
                <a:solidFill>
                  <a:srgbClr val="595959"/>
                </a:solidFill>
                <a:latin typeface="Arial Narrow" panose="020B0606020202030204" pitchFamily="34" charset="0"/>
              </a:rPr>
              <a:t>	 Livingston</a:t>
            </a:r>
          </a:p>
          <a:p>
            <a:pPr eaLnBrk="1" hangingPunct="1"/>
            <a:endParaRPr lang="en-US" altLang="en-US" sz="1600" b="0" dirty="0">
              <a:solidFill>
                <a:srgbClr val="595959"/>
              </a:solidFill>
              <a:latin typeface="Arial Narrow" panose="020B0606020202030204" pitchFamily="34" charset="0"/>
            </a:endParaRPr>
          </a:p>
        </p:txBody>
      </p:sp>
      <p:sp>
        <p:nvSpPr>
          <p:cNvPr id="16" name="TextBox 15"/>
          <p:cNvSpPr txBox="1"/>
          <p:nvPr/>
        </p:nvSpPr>
        <p:spPr>
          <a:xfrm>
            <a:off x="257176" y="3169573"/>
            <a:ext cx="2743200" cy="1323439"/>
          </a:xfrm>
          <a:prstGeom prst="rect">
            <a:avLst/>
          </a:prstGeom>
          <a:noFill/>
        </p:spPr>
        <p:txBody>
          <a:bodyPr>
            <a:spAutoFit/>
          </a:bodyPr>
          <a:lstStyle>
            <a:lvl1pPr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pPr eaLnBrk="1" hangingPunct="1"/>
            <a:r>
              <a:rPr lang="en-US" altLang="en-US" sz="2000" i="1" dirty="0" smtClean="0">
                <a:solidFill>
                  <a:srgbClr val="595959"/>
                </a:solidFill>
                <a:latin typeface="Arial Narrow" panose="020B0606020202030204" pitchFamily="34" charset="0"/>
              </a:rPr>
              <a:t>“</a:t>
            </a:r>
            <a:r>
              <a:rPr lang="en-US" altLang="en-US" sz="2000" b="0" i="1" dirty="0" smtClean="0">
                <a:solidFill>
                  <a:srgbClr val="595959"/>
                </a:solidFill>
                <a:latin typeface="Arial Narrow" panose="020B0606020202030204" pitchFamily="34" charset="0"/>
              </a:rPr>
              <a:t> Seeing people enjoying my music makes it all worthwhile ”</a:t>
            </a:r>
            <a:r>
              <a:rPr lang="en-US" altLang="en-US" sz="2000" i="1" dirty="0" smtClean="0">
                <a:solidFill>
                  <a:srgbClr val="595959"/>
                </a:solidFill>
                <a:latin typeface="Arial Narrow" panose="020B0606020202030204" pitchFamily="34" charset="0"/>
              </a:rPr>
              <a:t> </a:t>
            </a:r>
            <a:endParaRPr lang="en-US" altLang="en-US" sz="2000" i="1" dirty="0">
              <a:solidFill>
                <a:srgbClr val="595959"/>
              </a:solidFill>
              <a:latin typeface="Arial Narrow" panose="020B0606020202030204" pitchFamily="34" charset="0"/>
            </a:endParaRPr>
          </a:p>
          <a:p>
            <a:pPr eaLnBrk="1" hangingPunct="1"/>
            <a:endParaRPr lang="en-US" altLang="en-US" sz="2000" b="0" i="1" dirty="0">
              <a:solidFill>
                <a:srgbClr val="595959"/>
              </a:solidFill>
              <a:latin typeface="Arial Narrow" panose="020B0606020202030204" pitchFamily="34" charset="0"/>
            </a:endParaRPr>
          </a:p>
        </p:txBody>
      </p:sp>
      <p:cxnSp>
        <p:nvCxnSpPr>
          <p:cNvPr id="54" name="Straight Connector 53"/>
          <p:cNvCxnSpPr/>
          <p:nvPr/>
        </p:nvCxnSpPr>
        <p:spPr bwMode="auto">
          <a:xfrm rot="5400000">
            <a:off x="380207" y="3734594"/>
            <a:ext cx="5486400" cy="1587"/>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bwMode="auto">
          <a:xfrm rot="5400000">
            <a:off x="3505994" y="3734594"/>
            <a:ext cx="5486400" cy="1588"/>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5" name="Title 1"/>
          <p:cNvSpPr txBox="1">
            <a:spLocks/>
          </p:cNvSpPr>
          <p:nvPr/>
        </p:nvSpPr>
        <p:spPr bwMode="auto">
          <a:xfrm>
            <a:off x="457200" y="79375"/>
            <a:ext cx="6186488" cy="490538"/>
          </a:xfrm>
          <a:prstGeom prst="rect">
            <a:avLst/>
          </a:prstGeom>
          <a:noFill/>
          <a:ln w="9525">
            <a:noFill/>
            <a:miter lim="800000"/>
            <a:headEnd/>
            <a:tailEnd/>
          </a:ln>
        </p:spPr>
        <p:txBody>
          <a:bodyPr anchor="ctr"/>
          <a:lstStyle>
            <a:lvl1pPr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r>
              <a:rPr lang="en-US" altLang="en-US" sz="2400" dirty="0" smtClean="0">
                <a:solidFill>
                  <a:schemeClr val="bg1"/>
                </a:solidFill>
                <a:latin typeface="Arial" panose="020B0604020202020204" pitchFamily="34" charset="0"/>
                <a:cs typeface="Arial" panose="020B0604020202020204" pitchFamily="34" charset="0"/>
              </a:rPr>
              <a:t>Performer Persona: Jamie Wright</a:t>
            </a:r>
            <a:endParaRPr lang="en-AU" altLang="en-US" sz="2400" dirty="0">
              <a:solidFill>
                <a:schemeClr val="bg1"/>
              </a:solidFill>
              <a:latin typeface="Arial" panose="020B0604020202020204" pitchFamily="34" charset="0"/>
              <a:cs typeface="Arial" panose="020B0604020202020204" pitchFamily="34" charset="0"/>
            </a:endParaRPr>
          </a:p>
        </p:txBody>
      </p:sp>
      <p:sp>
        <p:nvSpPr>
          <p:cNvPr id="76" name="Content Placeholder 1"/>
          <p:cNvSpPr txBox="1">
            <a:spLocks/>
          </p:cNvSpPr>
          <p:nvPr/>
        </p:nvSpPr>
        <p:spPr>
          <a:xfrm>
            <a:off x="6300192" y="1752600"/>
            <a:ext cx="2895600" cy="4114800"/>
          </a:xfrm>
          <a:prstGeom prst="rect">
            <a:avLst/>
          </a:prstGeom>
        </p:spPr>
        <p:txBody>
          <a:bodyPr/>
          <a:lstStyle>
            <a:lvl1pPr marL="342900" indent="-342900" eaLnBrk="0" hangingPunct="0">
              <a:defRPr sz="2200" b="1">
                <a:solidFill>
                  <a:srgbClr val="262626"/>
                </a:solidFill>
                <a:latin typeface="Trebuchet MS" panose="020B0603020202020204" pitchFamily="34" charset="0"/>
                <a:ea typeface="ＭＳ Ｐゴシック" panose="020B0600070205080204" pitchFamily="34" charset="-128"/>
              </a:defRPr>
            </a:lvl1pPr>
            <a:lvl2pPr marL="37931725" indent="-37474525" eaLnBrk="0" hangingPunct="0">
              <a:defRPr sz="2200" b="1">
                <a:solidFill>
                  <a:srgbClr val="262626"/>
                </a:solidFill>
                <a:latin typeface="Trebuchet MS" panose="020B0603020202020204" pitchFamily="34" charset="0"/>
                <a:ea typeface="ＭＳ Ｐゴシック" panose="020B0600070205080204" pitchFamily="34" charset="-128"/>
              </a:defRPr>
            </a:lvl2pPr>
            <a:lvl3pPr eaLnBrk="0" hangingPunct="0">
              <a:defRPr sz="2200" b="1">
                <a:solidFill>
                  <a:srgbClr val="262626"/>
                </a:solidFill>
                <a:latin typeface="Trebuchet MS" panose="020B0603020202020204" pitchFamily="34" charset="0"/>
                <a:ea typeface="ＭＳ Ｐゴシック" panose="020B0600070205080204" pitchFamily="34" charset="-128"/>
              </a:defRPr>
            </a:lvl3pPr>
            <a:lvl4pPr eaLnBrk="0" hangingPunct="0">
              <a:defRPr sz="2200" b="1">
                <a:solidFill>
                  <a:srgbClr val="262626"/>
                </a:solidFill>
                <a:latin typeface="Trebuchet MS" panose="020B0603020202020204" pitchFamily="34" charset="0"/>
                <a:ea typeface="ＭＳ Ｐゴシック" panose="020B0600070205080204" pitchFamily="34" charset="-128"/>
              </a:defRPr>
            </a:lvl4pPr>
            <a:lvl5pPr eaLnBrk="0" hangingPunct="0">
              <a:defRPr sz="2200" b="1">
                <a:solidFill>
                  <a:srgbClr val="262626"/>
                </a:solidFill>
                <a:latin typeface="Trebuchet MS" panose="020B0603020202020204" pitchFamily="34" charset="0"/>
                <a:ea typeface="ＭＳ Ｐゴシック" panose="020B0600070205080204" pitchFamily="34" charset="-128"/>
              </a:defRPr>
            </a:lvl5pPr>
            <a:lvl6pPr marL="4572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6pPr>
            <a:lvl7pPr marL="9144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7pPr>
            <a:lvl8pPr marL="13716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8pPr>
            <a:lvl9pPr marL="1828800" eaLnBrk="0" fontAlgn="base" hangingPunct="0">
              <a:spcBef>
                <a:spcPct val="0"/>
              </a:spcBef>
              <a:spcAft>
                <a:spcPct val="0"/>
              </a:spcAft>
              <a:defRPr sz="2200" b="1">
                <a:solidFill>
                  <a:srgbClr val="262626"/>
                </a:solidFill>
                <a:latin typeface="Trebuchet MS" panose="020B0603020202020204" pitchFamily="34" charset="0"/>
                <a:ea typeface="ＭＳ Ｐゴシック" panose="020B0600070205080204" pitchFamily="34" charset="-128"/>
              </a:defRPr>
            </a:lvl9pPr>
          </a:lstStyle>
          <a:p>
            <a:pPr>
              <a:spcBef>
                <a:spcPts val="325"/>
              </a:spcBef>
              <a:buClr>
                <a:srgbClr val="0070C0"/>
              </a:buClr>
              <a:buFont typeface="Wingdings" panose="05000000000000000000" pitchFamily="2" charset="2"/>
              <a:buNone/>
            </a:pPr>
            <a:r>
              <a:rPr lang="en-US" altLang="en-US" sz="1400" dirty="0" smtClean="0">
                <a:solidFill>
                  <a:srgbClr val="595959"/>
                </a:solidFill>
                <a:latin typeface="Arial Narrow" panose="020B0606020202030204" pitchFamily="34" charset="0"/>
              </a:rPr>
              <a:t>Behavioral Considerations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Time constrained</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Not particularly tech savvy</a:t>
            </a:r>
          </a:p>
          <a:p>
            <a:pPr>
              <a:spcBef>
                <a:spcPts val="325"/>
              </a:spcBef>
              <a:buClr>
                <a:srgbClr val="0070C0"/>
              </a:buClr>
              <a:buFont typeface="Wingdings" panose="05000000000000000000" pitchFamily="2" charset="2"/>
              <a:buNone/>
            </a:pPr>
            <a:endParaRPr lang="en-US" altLang="en-US" sz="1400" dirty="0" smtClean="0">
              <a:solidFill>
                <a:srgbClr val="595959"/>
              </a:solidFill>
              <a:latin typeface="Arial Narrow" panose="020B0606020202030204" pitchFamily="34" charset="0"/>
            </a:endParaRPr>
          </a:p>
          <a:p>
            <a:pPr>
              <a:spcBef>
                <a:spcPts val="325"/>
              </a:spcBef>
              <a:buClr>
                <a:srgbClr val="0070C0"/>
              </a:buClr>
            </a:pPr>
            <a:r>
              <a:rPr lang="en-US" altLang="en-US" sz="1400" dirty="0" smtClean="0">
                <a:solidFill>
                  <a:srgbClr val="595959"/>
                </a:solidFill>
                <a:latin typeface="Arial Narrow" panose="020B0606020202030204" pitchFamily="34" charset="0"/>
              </a:rPr>
              <a:t>Expectations</a:t>
            </a:r>
            <a:endParaRPr lang="en-US" altLang="en-US" sz="1400" dirty="0" smtClean="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Char char="§"/>
            </a:pPr>
            <a:endParaRPr lang="en-US" altLang="en-US" sz="1200" b="0" dirty="0">
              <a:solidFill>
                <a:srgbClr val="595959"/>
              </a:solidFill>
              <a:latin typeface="Arial Narrow" panose="020B0606020202030204" pitchFamily="34" charset="0"/>
            </a:endParaRP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Attract new fans</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Manage his ticket distribution</a:t>
            </a:r>
          </a:p>
          <a:p>
            <a:pPr>
              <a:spcBef>
                <a:spcPts val="325"/>
              </a:spcBef>
              <a:buClr>
                <a:srgbClr val="0070C0"/>
              </a:buClr>
              <a:buFont typeface="Wingdings" panose="05000000000000000000" pitchFamily="2" charset="2"/>
              <a:buChar char="§"/>
            </a:pPr>
            <a:r>
              <a:rPr lang="en-US" altLang="en-US" sz="1200" b="0" dirty="0" smtClean="0">
                <a:solidFill>
                  <a:srgbClr val="595959"/>
                </a:solidFill>
                <a:latin typeface="Arial Narrow" panose="020B0606020202030204" pitchFamily="34" charset="0"/>
              </a:rPr>
              <a:t>Communicate with fans</a:t>
            </a:r>
            <a:endParaRPr lang="en-US" altLang="en-US" sz="1200" b="0" dirty="0">
              <a:solidFill>
                <a:srgbClr val="595959"/>
              </a:solidFill>
              <a:latin typeface="Arial Narrow" panose="020B0606020202030204" pitchFamily="34" charset="0"/>
            </a:endParaRPr>
          </a:p>
        </p:txBody>
      </p:sp>
      <p:pic>
        <p:nvPicPr>
          <p:cNvPr id="11" name="Picture 10" descr="imageJami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216" y="950536"/>
            <a:ext cx="2474595" cy="1996440"/>
          </a:xfrm>
          <a:prstGeom prst="rect">
            <a:avLst/>
          </a:prstGeom>
          <a:noFill/>
          <a:ln>
            <a:noFill/>
          </a:ln>
        </p:spPr>
      </p:pic>
      <p:graphicFrame>
        <p:nvGraphicFramePr>
          <p:cNvPr id="12" name="Table 11"/>
          <p:cNvGraphicFramePr>
            <a:graphicFrameLocks noGrp="1"/>
          </p:cNvGraphicFramePr>
          <p:nvPr>
            <p:extLst>
              <p:ext uri="{D42A27DB-BD31-4B8C-83A1-F6EECF244321}">
                <p14:modId xmlns:p14="http://schemas.microsoft.com/office/powerpoint/2010/main" val="3478860898"/>
              </p:ext>
            </p:extLst>
          </p:nvPr>
        </p:nvGraphicFramePr>
        <p:xfrm>
          <a:off x="6516216" y="6401663"/>
          <a:ext cx="2605202" cy="370840"/>
        </p:xfrm>
        <a:graphic>
          <a:graphicData uri="http://schemas.openxmlformats.org/drawingml/2006/table">
            <a:tbl>
              <a:tblPr firstRow="1" bandRow="1">
                <a:tableStyleId>{5C22544A-7EE6-4342-B048-85BDC9FD1C3A}</a:tableStyleId>
              </a:tblPr>
              <a:tblGrid>
                <a:gridCol w="2605202">
                  <a:extLst>
                    <a:ext uri="{9D8B030D-6E8A-4147-A177-3AD203B41FA5}">
                      <a16:colId xmlns:a16="http://schemas.microsoft.com/office/drawing/2014/main" val="3001257453"/>
                    </a:ext>
                  </a:extLst>
                </a:gridCol>
              </a:tblGrid>
              <a:tr h="370840">
                <a:tc>
                  <a:txBody>
                    <a:bodyPr/>
                    <a:lstStyle/>
                    <a:p>
                      <a:endParaRPr lang="en-GB" dirty="0"/>
                    </a:p>
                  </a:txBody>
                  <a:tcPr>
                    <a:solidFill>
                      <a:schemeClr val="bg1"/>
                    </a:solidFill>
                  </a:tcPr>
                </a:tc>
                <a:extLst>
                  <a:ext uri="{0D108BD9-81ED-4DB2-BD59-A6C34878D82A}">
                    <a16:rowId xmlns:a16="http://schemas.microsoft.com/office/drawing/2014/main" val="71607116"/>
                  </a:ext>
                </a:extLst>
              </a:tr>
            </a:tbl>
          </a:graphicData>
        </a:graphic>
      </p:graphicFrame>
    </p:spTree>
    <p:extLst>
      <p:ext uri="{BB962C8B-B14F-4D97-AF65-F5344CB8AC3E}">
        <p14:creationId xmlns:p14="http://schemas.microsoft.com/office/powerpoint/2010/main" val="130979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27584" y="1340768"/>
            <a:ext cx="7506525" cy="4968000"/>
          </a:xfrm>
          <a:prstGeom prst="rect">
            <a:avLst/>
          </a:prstGeom>
        </p:spPr>
      </p:pic>
      <p:sp>
        <p:nvSpPr>
          <p:cNvPr id="3" name="Title 2"/>
          <p:cNvSpPr>
            <a:spLocks noGrp="1"/>
          </p:cNvSpPr>
          <p:nvPr>
            <p:ph type="title"/>
          </p:nvPr>
        </p:nvSpPr>
        <p:spPr/>
        <p:txBody>
          <a:bodyPr/>
          <a:lstStyle/>
          <a:p>
            <a:r>
              <a:rPr lang="en-GB" dirty="0" smtClean="0"/>
              <a:t>Wireframe: User Perspective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38669322"/>
              </p:ext>
            </p:extLst>
          </p:nvPr>
        </p:nvGraphicFramePr>
        <p:xfrm>
          <a:off x="6516216" y="6401663"/>
          <a:ext cx="2605202" cy="370840"/>
        </p:xfrm>
        <a:graphic>
          <a:graphicData uri="http://schemas.openxmlformats.org/drawingml/2006/table">
            <a:tbl>
              <a:tblPr firstRow="1" bandRow="1">
                <a:tableStyleId>{5C22544A-7EE6-4342-B048-85BDC9FD1C3A}</a:tableStyleId>
              </a:tblPr>
              <a:tblGrid>
                <a:gridCol w="2605202">
                  <a:extLst>
                    <a:ext uri="{9D8B030D-6E8A-4147-A177-3AD203B41FA5}">
                      <a16:colId xmlns:a16="http://schemas.microsoft.com/office/drawing/2014/main" val="3001257453"/>
                    </a:ext>
                  </a:extLst>
                </a:gridCol>
              </a:tblGrid>
              <a:tr h="370840">
                <a:tc>
                  <a:txBody>
                    <a:bodyPr/>
                    <a:lstStyle/>
                    <a:p>
                      <a:endParaRPr lang="en-GB" dirty="0"/>
                    </a:p>
                  </a:txBody>
                  <a:tcPr>
                    <a:solidFill>
                      <a:schemeClr val="bg1"/>
                    </a:solidFill>
                  </a:tcPr>
                </a:tc>
                <a:extLst>
                  <a:ext uri="{0D108BD9-81ED-4DB2-BD59-A6C34878D82A}">
                    <a16:rowId xmlns:a16="http://schemas.microsoft.com/office/drawing/2014/main" val="71607116"/>
                  </a:ext>
                </a:extLst>
              </a:tr>
            </a:tbl>
          </a:graphicData>
        </a:graphic>
      </p:graphicFrame>
    </p:spTree>
    <p:extLst>
      <p:ext uri="{BB962C8B-B14F-4D97-AF65-F5344CB8AC3E}">
        <p14:creationId xmlns:p14="http://schemas.microsoft.com/office/powerpoint/2010/main" val="35719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899592" y="1340768"/>
            <a:ext cx="7631691" cy="4968000"/>
          </a:xfrm>
          <a:prstGeom prst="rect">
            <a:avLst/>
          </a:prstGeom>
        </p:spPr>
      </p:pic>
      <p:sp>
        <p:nvSpPr>
          <p:cNvPr id="3" name="Title 2"/>
          <p:cNvSpPr>
            <a:spLocks noGrp="1"/>
          </p:cNvSpPr>
          <p:nvPr>
            <p:ph type="title"/>
          </p:nvPr>
        </p:nvSpPr>
        <p:spPr/>
        <p:txBody>
          <a:bodyPr/>
          <a:lstStyle/>
          <a:p>
            <a:r>
              <a:rPr lang="en-GB" dirty="0" smtClean="0"/>
              <a:t>Wireframe: Performer Perspective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43024197"/>
              </p:ext>
            </p:extLst>
          </p:nvPr>
        </p:nvGraphicFramePr>
        <p:xfrm>
          <a:off x="6516216" y="6401663"/>
          <a:ext cx="2605202" cy="370840"/>
        </p:xfrm>
        <a:graphic>
          <a:graphicData uri="http://schemas.openxmlformats.org/drawingml/2006/table">
            <a:tbl>
              <a:tblPr firstRow="1" bandRow="1">
                <a:tableStyleId>{5C22544A-7EE6-4342-B048-85BDC9FD1C3A}</a:tableStyleId>
              </a:tblPr>
              <a:tblGrid>
                <a:gridCol w="2605202">
                  <a:extLst>
                    <a:ext uri="{9D8B030D-6E8A-4147-A177-3AD203B41FA5}">
                      <a16:colId xmlns:a16="http://schemas.microsoft.com/office/drawing/2014/main" val="3001257453"/>
                    </a:ext>
                  </a:extLst>
                </a:gridCol>
              </a:tblGrid>
              <a:tr h="370840">
                <a:tc>
                  <a:txBody>
                    <a:bodyPr/>
                    <a:lstStyle/>
                    <a:p>
                      <a:endParaRPr lang="en-GB" dirty="0"/>
                    </a:p>
                  </a:txBody>
                  <a:tcPr>
                    <a:solidFill>
                      <a:schemeClr val="bg1"/>
                    </a:solidFill>
                  </a:tcPr>
                </a:tc>
                <a:extLst>
                  <a:ext uri="{0D108BD9-81ED-4DB2-BD59-A6C34878D82A}">
                    <a16:rowId xmlns:a16="http://schemas.microsoft.com/office/drawing/2014/main" val="71607116"/>
                  </a:ext>
                </a:extLst>
              </a:tr>
            </a:tbl>
          </a:graphicData>
        </a:graphic>
      </p:graphicFrame>
    </p:spTree>
    <p:extLst>
      <p:ext uri="{BB962C8B-B14F-4D97-AF65-F5344CB8AC3E}">
        <p14:creationId xmlns:p14="http://schemas.microsoft.com/office/powerpoint/2010/main" val="344742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57200" y="1836534"/>
            <a:ext cx="8229600" cy="3877081"/>
          </a:xfrm>
          <a:prstGeom prst="rect">
            <a:avLst/>
          </a:prstGeom>
        </p:spPr>
      </p:pic>
      <p:sp>
        <p:nvSpPr>
          <p:cNvPr id="3" name="Title 2"/>
          <p:cNvSpPr>
            <a:spLocks noGrp="1"/>
          </p:cNvSpPr>
          <p:nvPr>
            <p:ph type="title"/>
          </p:nvPr>
        </p:nvSpPr>
        <p:spPr/>
        <p:txBody>
          <a:bodyPr/>
          <a:lstStyle/>
          <a:p>
            <a:r>
              <a:rPr lang="en-GB" dirty="0" smtClean="0"/>
              <a:t>System Architecture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28308539"/>
              </p:ext>
            </p:extLst>
          </p:nvPr>
        </p:nvGraphicFramePr>
        <p:xfrm>
          <a:off x="6516216" y="6401663"/>
          <a:ext cx="2605202" cy="370840"/>
        </p:xfrm>
        <a:graphic>
          <a:graphicData uri="http://schemas.openxmlformats.org/drawingml/2006/table">
            <a:tbl>
              <a:tblPr firstRow="1" bandRow="1">
                <a:tableStyleId>{5C22544A-7EE6-4342-B048-85BDC9FD1C3A}</a:tableStyleId>
              </a:tblPr>
              <a:tblGrid>
                <a:gridCol w="2605202">
                  <a:extLst>
                    <a:ext uri="{9D8B030D-6E8A-4147-A177-3AD203B41FA5}">
                      <a16:colId xmlns:a16="http://schemas.microsoft.com/office/drawing/2014/main" val="3001257453"/>
                    </a:ext>
                  </a:extLst>
                </a:gridCol>
              </a:tblGrid>
              <a:tr h="370840">
                <a:tc>
                  <a:txBody>
                    <a:bodyPr/>
                    <a:lstStyle/>
                    <a:p>
                      <a:endParaRPr lang="en-GB" dirty="0"/>
                    </a:p>
                  </a:txBody>
                  <a:tcPr>
                    <a:solidFill>
                      <a:schemeClr val="bg1"/>
                    </a:solidFill>
                  </a:tcPr>
                </a:tc>
                <a:extLst>
                  <a:ext uri="{0D108BD9-81ED-4DB2-BD59-A6C34878D82A}">
                    <a16:rowId xmlns:a16="http://schemas.microsoft.com/office/drawing/2014/main" val="71607116"/>
                  </a:ext>
                </a:extLst>
              </a:tr>
            </a:tbl>
          </a:graphicData>
        </a:graphic>
      </p:graphicFrame>
    </p:spTree>
    <p:extLst>
      <p:ext uri="{BB962C8B-B14F-4D97-AF65-F5344CB8AC3E}">
        <p14:creationId xmlns:p14="http://schemas.microsoft.com/office/powerpoint/2010/main" val="158930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E-R Diagram</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542378673"/>
              </p:ext>
            </p:extLst>
          </p:nvPr>
        </p:nvGraphicFramePr>
        <p:xfrm>
          <a:off x="6516216" y="6401663"/>
          <a:ext cx="2605202" cy="370840"/>
        </p:xfrm>
        <a:graphic>
          <a:graphicData uri="http://schemas.openxmlformats.org/drawingml/2006/table">
            <a:tbl>
              <a:tblPr firstRow="1" bandRow="1">
                <a:tableStyleId>{5C22544A-7EE6-4342-B048-85BDC9FD1C3A}</a:tableStyleId>
              </a:tblPr>
              <a:tblGrid>
                <a:gridCol w="2605202">
                  <a:extLst>
                    <a:ext uri="{9D8B030D-6E8A-4147-A177-3AD203B41FA5}">
                      <a16:colId xmlns:a16="http://schemas.microsoft.com/office/drawing/2014/main" val="3001257453"/>
                    </a:ext>
                  </a:extLst>
                </a:gridCol>
              </a:tblGrid>
              <a:tr h="370840">
                <a:tc>
                  <a:txBody>
                    <a:bodyPr/>
                    <a:lstStyle/>
                    <a:p>
                      <a:endParaRPr lang="en-GB" dirty="0"/>
                    </a:p>
                  </a:txBody>
                  <a:tcPr>
                    <a:solidFill>
                      <a:schemeClr val="bg1"/>
                    </a:solidFill>
                  </a:tcPr>
                </a:tc>
                <a:extLst>
                  <a:ext uri="{0D108BD9-81ED-4DB2-BD59-A6C34878D82A}">
                    <a16:rowId xmlns:a16="http://schemas.microsoft.com/office/drawing/2014/main" val="71607116"/>
                  </a:ext>
                </a:extLst>
              </a:tr>
            </a:tbl>
          </a:graphicData>
        </a:graphic>
      </p:graphicFrame>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124744"/>
            <a:ext cx="7128937" cy="4968000"/>
          </a:xfrm>
          <a:prstGeom prst="rect">
            <a:avLst/>
          </a:prstGeom>
          <a:noFill/>
          <a:ln>
            <a:noFill/>
          </a:ln>
        </p:spPr>
      </p:pic>
    </p:spTree>
    <p:extLst>
      <p:ext uri="{BB962C8B-B14F-4D97-AF65-F5344CB8AC3E}">
        <p14:creationId xmlns:p14="http://schemas.microsoft.com/office/powerpoint/2010/main" val="3503280477"/>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headEnd type="none" w="med" len="med"/>
          <a:tailEnd type="none" w="med" len="med"/>
        </a:ln>
        <a:effectLst>
          <a:outerShdw algn="ctr" rotWithShape="0">
            <a:schemeClr val="bg1"/>
          </a:outerShdw>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2000" b="0" i="0" u="none" strike="noStrike" cap="none" normalizeH="0" baseline="0" dirty="0" err="1" smtClean="0">
            <a:ln>
              <a:noFill/>
            </a:ln>
            <a:solidFill>
              <a:schemeClr val="bg1"/>
            </a:solidFill>
            <a:effectLst/>
            <a:latin typeface="Arial Narrow" pitchFamily="34" charset="0"/>
          </a:defRPr>
        </a:defPPr>
      </a:lstStyle>
      <a:style>
        <a:lnRef idx="0">
          <a:schemeClr val="accent1"/>
        </a:lnRef>
        <a:fillRef idx="3">
          <a:schemeClr val="accent1"/>
        </a:fillRef>
        <a:effectRef idx="3">
          <a:schemeClr val="accent1"/>
        </a:effectRef>
        <a:fontRef idx="minor">
          <a:schemeClr val="lt1"/>
        </a:fontRef>
      </a:style>
    </a:spDef>
    <a:lnDef>
      <a:spPr bwMode="auto">
        <a:ln>
          <a:headEnd type="none" w="med" len="med"/>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b="0" dirty="0" err="1" smtClean="0">
            <a:solidFill>
              <a:schemeClr val="tx1">
                <a:lumMod val="65000"/>
                <a:lumOff val="35000"/>
              </a:schemeClr>
            </a:solidFill>
            <a:latin typeface="Arial Narrow"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9624</TotalTime>
  <Words>414</Words>
  <Application>Microsoft Office PowerPoint</Application>
  <PresentationFormat>On-screen Show (4:3)</PresentationFormat>
  <Paragraphs>84</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ＭＳ Ｐゴシック</vt:lpstr>
      <vt:lpstr>Arial</vt:lpstr>
      <vt:lpstr>Arial Narrow</vt:lpstr>
      <vt:lpstr>Calibri</vt:lpstr>
      <vt:lpstr>Cambria</vt:lpstr>
      <vt:lpstr>Symbol</vt:lpstr>
      <vt:lpstr>Times New Roman</vt:lpstr>
      <vt:lpstr>Trebuchet MS</vt:lpstr>
      <vt:lpstr>Wingdings</vt:lpstr>
      <vt:lpstr>Default Design</vt:lpstr>
      <vt:lpstr>PowerPoint Presentation</vt:lpstr>
      <vt:lpstr>What We’re trying to Solve…</vt:lpstr>
      <vt:lpstr> How we plan to solve this </vt:lpstr>
      <vt:lpstr>PowerPoint Presentation</vt:lpstr>
      <vt:lpstr>PowerPoint Presentation</vt:lpstr>
      <vt:lpstr>Wireframe: User Perspective</vt:lpstr>
      <vt:lpstr>Wireframe: Performer Perspective</vt:lpstr>
      <vt:lpstr>System Architecture</vt:lpstr>
      <vt:lpstr>E-R Diagram</vt:lpstr>
      <vt:lpstr>Compressed Chen </vt:lpstr>
    </vt:vector>
  </TitlesOfParts>
  <Company>Technology One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DavidK</dc:creator>
  <cp:lastModifiedBy>Patrick Gorevan</cp:lastModifiedBy>
  <cp:revision>344</cp:revision>
  <cp:lastPrinted>2011-04-08T00:36:53Z</cp:lastPrinted>
  <dcterms:created xsi:type="dcterms:W3CDTF">2011-04-07T22:56:47Z</dcterms:created>
  <dcterms:modified xsi:type="dcterms:W3CDTF">2016-02-10T09:06:33Z</dcterms:modified>
</cp:coreProperties>
</file>