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300" r:id="rId4"/>
    <p:sldId id="273" r:id="rId5"/>
    <p:sldId id="302" r:id="rId6"/>
    <p:sldId id="261" r:id="rId7"/>
    <p:sldId id="260" r:id="rId8"/>
    <p:sldId id="297" r:id="rId9"/>
    <p:sldId id="298" r:id="rId10"/>
    <p:sldId id="303" r:id="rId11"/>
    <p:sldId id="311" r:id="rId12"/>
    <p:sldId id="312" r:id="rId13"/>
    <p:sldId id="313" r:id="rId14"/>
    <p:sldId id="304" r:id="rId15"/>
    <p:sldId id="299" r:id="rId16"/>
    <p:sldId id="305" r:id="rId17"/>
    <p:sldId id="301" r:id="rId18"/>
    <p:sldId id="306" r:id="rId19"/>
    <p:sldId id="310" r:id="rId20"/>
    <p:sldId id="308" r:id="rId21"/>
    <p:sldId id="309" r:id="rId22"/>
  </p:sldIdLst>
  <p:sldSz cx="9144000" cy="5143500" type="screen16x9"/>
  <p:notesSz cx="6858000" cy="9144000"/>
  <p:embeddedFontLs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Golos Text ExtraBold" panose="020B0604020202020204" charset="0"/>
      <p:bold r:id="rId28"/>
    </p:embeddedFont>
    <p:embeddedFont>
      <p:font typeface="Palanquin Dark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DC225-D51A-4724-8BCF-052D8E52551C}">
  <a:tblStyle styleId="{78DDC225-D51A-4724-8BCF-052D8E5255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5CA106-F4BB-4FC0-8912-B02598690B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4d7947291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4d7947291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1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e3d71a347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e3d71a347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4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e3d71a347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e3d71a347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78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e3d71a347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e3d71a347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0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d79472916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d79472916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15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d79472916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d79472916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41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e3d71a347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e3d71a347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8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79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4d79472916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4d79472916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4d79472916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4d79472916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4d79472916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4d79472916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40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8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0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1739502" y="1297184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2"/>
          </p:nvPr>
        </p:nvSpPr>
        <p:spPr>
          <a:xfrm>
            <a:off x="1739500" y="1703238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3"/>
          </p:nvPr>
        </p:nvSpPr>
        <p:spPr>
          <a:xfrm>
            <a:off x="1739502" y="2976394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1739500" y="3382460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5"/>
          </p:nvPr>
        </p:nvSpPr>
        <p:spPr>
          <a:xfrm>
            <a:off x="5582650" y="1297184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5582651" y="1703232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7"/>
          </p:nvPr>
        </p:nvSpPr>
        <p:spPr>
          <a:xfrm>
            <a:off x="5582650" y="2976389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5582651" y="3382476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212902" y="-443726"/>
            <a:ext cx="887498" cy="887462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664499" y="4133793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656650" y="-288800"/>
            <a:ext cx="8544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name="adj" fmla="val 282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267175" y="1044450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8487449" y="4486981"/>
            <a:ext cx="1313108" cy="1313036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54425" y="-124300"/>
            <a:ext cx="802667" cy="7947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904850" y="4878250"/>
            <a:ext cx="4924200" cy="70038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name="adj" fmla="val 1919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444000" y="4082675"/>
            <a:ext cx="1413265" cy="139939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019222" y="2321575"/>
            <a:ext cx="32424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019222" y="3102650"/>
            <a:ext cx="32424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4882378" y="2321575"/>
            <a:ext cx="32424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4882378" y="3102650"/>
            <a:ext cx="32424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 rot="-5400000" flipH="1">
            <a:off x="7874040" y="543513"/>
            <a:ext cx="2453125" cy="887896"/>
            <a:chOff x="-384050" y="4548979"/>
            <a:chExt cx="2453125" cy="887896"/>
          </a:xfrm>
        </p:grpSpPr>
        <p:sp>
          <p:nvSpPr>
            <p:cNvPr id="127" name="Google Shape;127;p17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17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17"/>
          <p:cNvSpPr/>
          <p:nvPr/>
        </p:nvSpPr>
        <p:spPr>
          <a:xfrm>
            <a:off x="-167498" y="4012599"/>
            <a:ext cx="887498" cy="887462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827269" y="2321575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2"/>
          </p:nvPr>
        </p:nvSpPr>
        <p:spPr>
          <a:xfrm>
            <a:off x="827269" y="3102650"/>
            <a:ext cx="22578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>
            <a:off x="3443109" y="2321575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"/>
          </p:nvPr>
        </p:nvSpPr>
        <p:spPr>
          <a:xfrm>
            <a:off x="3443109" y="3102650"/>
            <a:ext cx="22578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5"/>
          </p:nvPr>
        </p:nvSpPr>
        <p:spPr>
          <a:xfrm>
            <a:off x="6058949" y="2321575"/>
            <a:ext cx="2257800" cy="8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6"/>
          </p:nvPr>
        </p:nvSpPr>
        <p:spPr>
          <a:xfrm>
            <a:off x="6058949" y="3102650"/>
            <a:ext cx="22578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-894074" y="4608579"/>
            <a:ext cx="1788147" cy="355500"/>
            <a:chOff x="229850" y="4608575"/>
            <a:chExt cx="1788147" cy="355500"/>
          </a:xfrm>
        </p:grpSpPr>
        <p:sp>
          <p:nvSpPr>
            <p:cNvPr id="144" name="Google Shape;144;p18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name="adj" fmla="val 1303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18"/>
          <p:cNvSpPr/>
          <p:nvPr/>
        </p:nvSpPr>
        <p:spPr>
          <a:xfrm>
            <a:off x="8664499" y="4133793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800592" y="277610"/>
            <a:ext cx="4203478" cy="257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>
                <a:solidFill>
                  <a:schemeClr val="dk1"/>
                </a:solidFill>
              </a:rPr>
              <a:t>Web-Services </a:t>
            </a:r>
            <a:r>
              <a:rPr lang="de-DE" sz="4400" dirty="0">
                <a:solidFill>
                  <a:schemeClr val="dk1"/>
                </a:solidFill>
                <a:highlight>
                  <a:schemeClr val="dk2"/>
                </a:highlight>
              </a:rPr>
              <a:t>JourneyTunes</a:t>
            </a: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1115128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INF22A – Gruppe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Dozent: Alexander Auch</a:t>
            </a:r>
            <a:br>
              <a:rPr lang="en" dirty="0"/>
            </a:br>
            <a:endParaRPr dirty="0"/>
          </a:p>
        </p:txBody>
      </p:sp>
      <p:sp>
        <p:nvSpPr>
          <p:cNvPr id="338" name="Google Shape;338;p29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3F0FD7-F232-7783-C33B-EF4535B1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86" y="1226582"/>
            <a:ext cx="1789014" cy="17890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06A989-C354-34B3-23A4-FCB13189C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17" y="1925755"/>
            <a:ext cx="2940135" cy="2940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604" name="Google Shape;604;p41"/>
          <p:cNvSpPr txBox="1">
            <a:spLocks noGrp="1"/>
          </p:cNvSpPr>
          <p:nvPr>
            <p:ph type="subTitle" idx="2"/>
          </p:nvPr>
        </p:nvSpPr>
        <p:spPr>
          <a:xfrm>
            <a:off x="1596802" y="1703233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Führendes Java Framework für die Entwicklung robuster Anwendungen und Services</a:t>
            </a:r>
            <a:endParaRPr dirty="0"/>
          </a:p>
        </p:txBody>
      </p:sp>
      <p:sp>
        <p:nvSpPr>
          <p:cNvPr id="605" name="Google Shape;605;p41"/>
          <p:cNvSpPr txBox="1">
            <a:spLocks noGrp="1"/>
          </p:cNvSpPr>
          <p:nvPr>
            <p:ph type="subTitle" idx="3"/>
          </p:nvPr>
        </p:nvSpPr>
        <p:spPr>
          <a:xfrm>
            <a:off x="1596804" y="2976389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de-DE" dirty="0"/>
              <a:t>Eureka Server</a:t>
            </a:r>
          </a:p>
        </p:txBody>
      </p:sp>
      <p:sp>
        <p:nvSpPr>
          <p:cNvPr id="606" name="Google Shape;606;p41"/>
          <p:cNvSpPr txBox="1">
            <a:spLocks noGrp="1"/>
          </p:cNvSpPr>
          <p:nvPr>
            <p:ph type="subTitle" idx="4"/>
          </p:nvPr>
        </p:nvSpPr>
        <p:spPr>
          <a:xfrm>
            <a:off x="1596802" y="3382455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Discorvery System zur dynamischen Findung von Mikroservices und deren Kommunikation</a:t>
            </a:r>
            <a:endParaRPr dirty="0"/>
          </a:p>
        </p:txBody>
      </p:sp>
      <p:sp>
        <p:nvSpPr>
          <p:cNvPr id="607" name="Google Shape;607;p41"/>
          <p:cNvSpPr txBox="1">
            <a:spLocks noGrp="1"/>
          </p:cNvSpPr>
          <p:nvPr>
            <p:ph type="subTitle" idx="1"/>
          </p:nvPr>
        </p:nvSpPr>
        <p:spPr>
          <a:xfrm>
            <a:off x="1596804" y="1297179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</a:t>
            </a:r>
            <a:endParaRPr dirty="0"/>
          </a:p>
        </p:txBody>
      </p:sp>
      <p:sp>
        <p:nvSpPr>
          <p:cNvPr id="608" name="Google Shape;608;p41"/>
          <p:cNvSpPr txBox="1">
            <a:spLocks noGrp="1"/>
          </p:cNvSpPr>
          <p:nvPr>
            <p:ph type="subTitle" idx="5"/>
          </p:nvPr>
        </p:nvSpPr>
        <p:spPr>
          <a:xfrm>
            <a:off x="5582650" y="1297184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Hibernate</a:t>
            </a:r>
            <a:endParaRPr dirty="0"/>
          </a:p>
        </p:txBody>
      </p:sp>
      <p:sp>
        <p:nvSpPr>
          <p:cNvPr id="609" name="Google Shape;609;p41"/>
          <p:cNvSpPr txBox="1">
            <a:spLocks noGrp="1"/>
          </p:cNvSpPr>
          <p:nvPr>
            <p:ph type="subTitle" idx="6"/>
          </p:nvPr>
        </p:nvSpPr>
        <p:spPr>
          <a:xfrm>
            <a:off x="5582651" y="1703232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Leistungsstarkes Java ORM Framework, das die Datenbank Interaktion vereinfacht und beschleunigt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subTitle" idx="7"/>
          </p:nvPr>
        </p:nvSpPr>
        <p:spPr>
          <a:xfrm>
            <a:off x="5582650" y="2976389"/>
            <a:ext cx="27381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Feign Client</a:t>
            </a:r>
            <a:endParaRPr dirty="0"/>
          </a:p>
        </p:txBody>
      </p:sp>
      <p:sp>
        <p:nvSpPr>
          <p:cNvPr id="611" name="Google Shape;611;p41"/>
          <p:cNvSpPr txBox="1">
            <a:spLocks noGrp="1"/>
          </p:cNvSpPr>
          <p:nvPr>
            <p:ph type="subTitle" idx="8"/>
          </p:nvPr>
        </p:nvSpPr>
        <p:spPr>
          <a:xfrm>
            <a:off x="5582651" y="3382476"/>
            <a:ext cx="273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Deklarativer HTTP-Client zur Kommunikation zwischen Mikroservices</a:t>
            </a:r>
            <a:endParaRPr dirty="0"/>
          </a:p>
        </p:txBody>
      </p:sp>
      <p:pic>
        <p:nvPicPr>
          <p:cNvPr id="2" name="Picture 8" descr="Architektur-Porträt: Das Spring Framework - embarc">
            <a:extLst>
              <a:ext uri="{FF2B5EF4-FFF2-40B4-BE49-F238E27FC236}">
                <a16:creationId xmlns:a16="http://schemas.microsoft.com/office/drawing/2014/main" id="{DDC1621D-8535-C267-8EF9-F6BE413C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" y="1601608"/>
            <a:ext cx="677869" cy="6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3A272D-2FB3-173F-9CBA-83A0C176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283793"/>
            <a:ext cx="726647" cy="5507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B07335-AD70-269C-4858-6E1D881A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71" y="1459032"/>
            <a:ext cx="832243" cy="8839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479DC4-7E1A-0397-708D-AA9B3C345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726" y="3283798"/>
            <a:ext cx="726647" cy="5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5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B4B35BDF-AD6C-55B2-58D5-2CD786F2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56456" y="1175754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8379AC75-157D-8198-46FD-9062D0AF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21088" y="1187155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9B7064-4602-5AD4-D43C-7AF943D7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21088" y="1214936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14CAC5E9-D3F4-AF4B-6D85-9A0FBBFB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21088" y="1203535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DE3A93-092E-05FE-6E6F-8410D53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- Folder </a:t>
            </a:r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A72BD9-B539-7F06-A316-2E76271CAB51}"/>
              </a:ext>
            </a:extLst>
          </p:cNvPr>
          <p:cNvGrpSpPr/>
          <p:nvPr/>
        </p:nvGrpSpPr>
        <p:grpSpPr>
          <a:xfrm>
            <a:off x="706250" y="2295765"/>
            <a:ext cx="1087620" cy="971622"/>
            <a:chOff x="1469140" y="2129795"/>
            <a:chExt cx="1087620" cy="971622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8CC799D-0A5A-34DA-0ECE-14341B892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1644650" y="2129795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6E9F6A-FEDB-958F-1F0E-72BFC4C03171}"/>
                </a:ext>
              </a:extLst>
            </p:cNvPr>
            <p:cNvSpPr txBox="1"/>
            <p:nvPr/>
          </p:nvSpPr>
          <p:spPr>
            <a:xfrm>
              <a:off x="1469140" y="2839807"/>
              <a:ext cx="1087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JourneyTunes</a:t>
              </a:r>
            </a:p>
          </p:txBody>
        </p:sp>
      </p:grpSp>
      <p:pic>
        <p:nvPicPr>
          <p:cNvPr id="24" name="Picture 4">
            <a:extLst>
              <a:ext uri="{FF2B5EF4-FFF2-40B4-BE49-F238E27FC236}">
                <a16:creationId xmlns:a16="http://schemas.microsoft.com/office/drawing/2014/main" id="{E30F5968-69E1-5A93-388F-95C24B52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216313" y="128387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6401016-1746-5395-FFA9-48D826EE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21088" y="120250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2CC57D8-27C6-D297-E3DC-EC45664B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425863" y="1121146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0523B33-4F48-3CC1-A15F-CFA0FA888101}"/>
              </a:ext>
            </a:extLst>
          </p:cNvPr>
          <p:cNvSpPr txBox="1"/>
          <p:nvPr/>
        </p:nvSpPr>
        <p:spPr>
          <a:xfrm>
            <a:off x="2063552" y="2000305"/>
            <a:ext cx="1251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Interne Services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13EB7B1-E987-3175-457F-D7E6A01B258E}"/>
              </a:ext>
            </a:extLst>
          </p:cNvPr>
          <p:cNvGrpSpPr/>
          <p:nvPr/>
        </p:nvGrpSpPr>
        <p:grpSpPr>
          <a:xfrm>
            <a:off x="2022277" y="3294098"/>
            <a:ext cx="1334222" cy="1160934"/>
            <a:chOff x="2822214" y="1462838"/>
            <a:chExt cx="1334222" cy="1160934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06B870FC-8330-550C-88CD-39CB6BAE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016250" y="1625562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8F340920-5E8E-9FA6-2465-CB64BD27E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121025" y="1544200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3559628F-964E-D6B3-4C3E-F3A241480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225800" y="1462838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35AD93C-DA39-2D45-55A4-F5AE66BC364D}"/>
                </a:ext>
              </a:extLst>
            </p:cNvPr>
            <p:cNvSpPr txBox="1"/>
            <p:nvPr/>
          </p:nvSpPr>
          <p:spPr>
            <a:xfrm>
              <a:off x="2822214" y="2362162"/>
              <a:ext cx="1334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Externe Services</a:t>
              </a:r>
            </a:p>
          </p:txBody>
        </p:sp>
      </p:grp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21160B-75B6-552F-14E3-6323FC1903DD}"/>
              </a:ext>
            </a:extLst>
          </p:cNvPr>
          <p:cNvCxnSpPr>
            <a:cxnSpLocks/>
            <a:stCxn id="7172" idx="0"/>
          </p:cNvCxnSpPr>
          <p:nvPr/>
        </p:nvCxnSpPr>
        <p:spPr>
          <a:xfrm rot="5400000" flipH="1" flipV="1">
            <a:off x="1366316" y="1535915"/>
            <a:ext cx="643595" cy="8761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3AC38FFF-0E77-D611-45D8-0B848E2DA5F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1409246" y="3108201"/>
            <a:ext cx="557735" cy="8761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E3A93-092E-05FE-6E6F-8410D53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- Folder </a:t>
            </a:r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A72BD9-B539-7F06-A316-2E76271CAB51}"/>
              </a:ext>
            </a:extLst>
          </p:cNvPr>
          <p:cNvGrpSpPr/>
          <p:nvPr/>
        </p:nvGrpSpPr>
        <p:grpSpPr>
          <a:xfrm>
            <a:off x="-3179950" y="2308465"/>
            <a:ext cx="1087620" cy="971622"/>
            <a:chOff x="1469140" y="2129795"/>
            <a:chExt cx="1087620" cy="971622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8CC799D-0A5A-34DA-0ECE-14341B892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1644650" y="2129795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6E9F6A-FEDB-958F-1F0E-72BFC4C03171}"/>
                </a:ext>
              </a:extLst>
            </p:cNvPr>
            <p:cNvSpPr txBox="1"/>
            <p:nvPr/>
          </p:nvSpPr>
          <p:spPr>
            <a:xfrm>
              <a:off x="1469140" y="2839807"/>
              <a:ext cx="1087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JourneyTunes</a:t>
              </a:r>
            </a:p>
          </p:txBody>
        </p:sp>
      </p:grpSp>
      <p:pic>
        <p:nvPicPr>
          <p:cNvPr id="24" name="Picture 4">
            <a:extLst>
              <a:ext uri="{FF2B5EF4-FFF2-40B4-BE49-F238E27FC236}">
                <a16:creationId xmlns:a16="http://schemas.microsoft.com/office/drawing/2014/main" id="{E30F5968-69E1-5A93-388F-95C24B52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-1669887" y="129657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6401016-1746-5395-FFA9-48D826EE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-1565112" y="121520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2CC57D8-27C6-D297-E3DC-EC45664B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702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0523B33-4F48-3CC1-A15F-CFA0FA888101}"/>
              </a:ext>
            </a:extLst>
          </p:cNvPr>
          <p:cNvSpPr txBox="1"/>
          <p:nvPr/>
        </p:nvSpPr>
        <p:spPr>
          <a:xfrm>
            <a:off x="-1740622" y="2018844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JourneyTunes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13EB7B1-E987-3175-457F-D7E6A01B258E}"/>
              </a:ext>
            </a:extLst>
          </p:cNvPr>
          <p:cNvGrpSpPr/>
          <p:nvPr/>
        </p:nvGrpSpPr>
        <p:grpSpPr>
          <a:xfrm>
            <a:off x="-1740622" y="3306798"/>
            <a:ext cx="1087620" cy="1146608"/>
            <a:chOff x="2945515" y="1462838"/>
            <a:chExt cx="1087620" cy="1146608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06B870FC-8330-550C-88CD-39CB6BAE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016250" y="1625562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8F340920-5E8E-9FA6-2465-CB64BD27E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121025" y="1544200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3559628F-964E-D6B3-4C3E-F3A241480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225800" y="1462838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35AD93C-DA39-2D45-55A4-F5AE66BC364D}"/>
                </a:ext>
              </a:extLst>
            </p:cNvPr>
            <p:cNvSpPr txBox="1"/>
            <p:nvPr/>
          </p:nvSpPr>
          <p:spPr>
            <a:xfrm>
              <a:off x="2945515" y="2347836"/>
              <a:ext cx="1087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JourneyTunes</a:t>
              </a: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84B8EB45-0CAB-8EE2-D93A-8831B2C4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702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EFF8B9C-B845-22CC-D050-5F947F00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702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BE7747C-1944-8085-B0F0-2F75F090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702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15ADB43-EDD7-5F03-3AFD-AAB587A0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8172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CB5A81A-605F-5629-CE99-972E6DD7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8172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B9197FA-A102-B906-302E-3DEC7F07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7029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7D511B3-0369-AC9C-536A-7477BB1DF023}"/>
              </a:ext>
            </a:extLst>
          </p:cNvPr>
          <p:cNvSpPr txBox="1"/>
          <p:nvPr/>
        </p:nvSpPr>
        <p:spPr>
          <a:xfrm>
            <a:off x="1602653" y="3229750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74647B-9632-AFDD-FD71-72B825B276FA}"/>
              </a:ext>
            </a:extLst>
          </p:cNvPr>
          <p:cNvSpPr txBox="1"/>
          <p:nvPr/>
        </p:nvSpPr>
        <p:spPr>
          <a:xfrm>
            <a:off x="5003963" y="9202464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Client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721268-ABDD-66C6-3477-8532F9B1AB57}"/>
              </a:ext>
            </a:extLst>
          </p:cNvPr>
          <p:cNvSpPr txBox="1"/>
          <p:nvPr/>
        </p:nvSpPr>
        <p:spPr>
          <a:xfrm>
            <a:off x="5003963" y="10169699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Controller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C66A6A-1DA8-AD4E-193E-244D1C5EE6CE}"/>
              </a:ext>
            </a:extLst>
          </p:cNvPr>
          <p:cNvSpPr txBox="1"/>
          <p:nvPr/>
        </p:nvSpPr>
        <p:spPr>
          <a:xfrm>
            <a:off x="5003963" y="11201331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DTOs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92ECA3-E540-659B-E71D-7900899313F2}"/>
              </a:ext>
            </a:extLst>
          </p:cNvPr>
          <p:cNvSpPr txBox="1"/>
          <p:nvPr/>
        </p:nvSpPr>
        <p:spPr>
          <a:xfrm>
            <a:off x="7284075" y="9202464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1D0FDB-D19A-6B25-3E5A-3634DB5E9A6E}"/>
              </a:ext>
            </a:extLst>
          </p:cNvPr>
          <p:cNvSpPr txBox="1"/>
          <p:nvPr/>
        </p:nvSpPr>
        <p:spPr>
          <a:xfrm>
            <a:off x="7284075" y="10169699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Repository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84B918-EBD4-FBCF-FF47-5787FB54098A}"/>
              </a:ext>
            </a:extLst>
          </p:cNvPr>
          <p:cNvSpPr txBox="1"/>
          <p:nvPr/>
        </p:nvSpPr>
        <p:spPr>
          <a:xfrm>
            <a:off x="7284075" y="11146600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221209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13E084EE-BE92-0D08-0748-2B4FD54F1339}"/>
              </a:ext>
            </a:extLst>
          </p:cNvPr>
          <p:cNvSpPr/>
          <p:nvPr/>
        </p:nvSpPr>
        <p:spPr>
          <a:xfrm>
            <a:off x="3786370" y="1215208"/>
            <a:ext cx="4499957" cy="3394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E3A93-092E-05FE-6E6F-8410D53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- Folder </a:t>
            </a:r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A72BD9-B539-7F06-A316-2E76271CAB51}"/>
              </a:ext>
            </a:extLst>
          </p:cNvPr>
          <p:cNvGrpSpPr/>
          <p:nvPr/>
        </p:nvGrpSpPr>
        <p:grpSpPr>
          <a:xfrm>
            <a:off x="-3179950" y="2308465"/>
            <a:ext cx="1087620" cy="971622"/>
            <a:chOff x="1469140" y="2129795"/>
            <a:chExt cx="1087620" cy="971622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8CC799D-0A5A-34DA-0ECE-14341B892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1644650" y="2129795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6E9F6A-FEDB-958F-1F0E-72BFC4C03171}"/>
                </a:ext>
              </a:extLst>
            </p:cNvPr>
            <p:cNvSpPr txBox="1"/>
            <p:nvPr/>
          </p:nvSpPr>
          <p:spPr>
            <a:xfrm>
              <a:off x="1469140" y="2839807"/>
              <a:ext cx="1087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JourneyTunes</a:t>
              </a:r>
            </a:p>
          </p:txBody>
        </p:sp>
      </p:grpSp>
      <p:pic>
        <p:nvPicPr>
          <p:cNvPr id="24" name="Picture 4">
            <a:extLst>
              <a:ext uri="{FF2B5EF4-FFF2-40B4-BE49-F238E27FC236}">
                <a16:creationId xmlns:a16="http://schemas.microsoft.com/office/drawing/2014/main" id="{E30F5968-69E1-5A93-388F-95C24B52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-1669887" y="129657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6401016-1746-5395-FFA9-48D826EE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-1565112" y="121520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2CC57D8-27C6-D297-E3DC-EC45664B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78163" y="2437176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0523B33-4F48-3CC1-A15F-CFA0FA888101}"/>
              </a:ext>
            </a:extLst>
          </p:cNvPr>
          <p:cNvSpPr txBox="1"/>
          <p:nvPr/>
        </p:nvSpPr>
        <p:spPr>
          <a:xfrm>
            <a:off x="-1740622" y="2018844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JourneyTunes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13EB7B1-E987-3175-457F-D7E6A01B258E}"/>
              </a:ext>
            </a:extLst>
          </p:cNvPr>
          <p:cNvGrpSpPr/>
          <p:nvPr/>
        </p:nvGrpSpPr>
        <p:grpSpPr>
          <a:xfrm>
            <a:off x="-1740622" y="3306798"/>
            <a:ext cx="1087620" cy="1146608"/>
            <a:chOff x="2945515" y="1462838"/>
            <a:chExt cx="1087620" cy="1146608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06B870FC-8330-550C-88CD-39CB6BAE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016250" y="1625562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8F340920-5E8E-9FA6-2465-CB64BD27E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121025" y="1544200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3559628F-964E-D6B3-4C3E-F3A241480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3225800" y="1462838"/>
              <a:ext cx="736600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35AD93C-DA39-2D45-55A4-F5AE66BC364D}"/>
                </a:ext>
              </a:extLst>
            </p:cNvPr>
            <p:cNvSpPr txBox="1"/>
            <p:nvPr/>
          </p:nvSpPr>
          <p:spPr>
            <a:xfrm>
              <a:off x="2945515" y="2347836"/>
              <a:ext cx="1087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JourneyTunes</a:t>
              </a: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84B8EB45-0CAB-8EE2-D93A-8831B2C4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358673" y="3400881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EFF8B9C-B845-22CC-D050-5F947F00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203700" y="2437176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BE7747C-1944-8085-B0F0-2F75F090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203700" y="3400881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CB5A81A-605F-5629-CE99-972E6DD7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358673" y="2437176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B9197FA-A102-B906-302E-3DEC7F07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358673" y="1473472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4AE344-ED9D-3A61-1666-E6772EBB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208850" y="1469941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8E73427-9B2A-26CB-1451-E4138E5D1C53}"/>
              </a:ext>
            </a:extLst>
          </p:cNvPr>
          <p:cNvSpPr txBox="1"/>
          <p:nvPr/>
        </p:nvSpPr>
        <p:spPr>
          <a:xfrm>
            <a:off x="1589361" y="3192502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A755BB-34F6-34CC-65E1-C641F31FF513}"/>
              </a:ext>
            </a:extLst>
          </p:cNvPr>
          <p:cNvSpPr txBox="1"/>
          <p:nvPr/>
        </p:nvSpPr>
        <p:spPr>
          <a:xfrm>
            <a:off x="4815161" y="1707436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Client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9908DC7-79C6-A435-E189-C2FA04F0C062}"/>
              </a:ext>
            </a:extLst>
          </p:cNvPr>
          <p:cNvSpPr txBox="1"/>
          <p:nvPr/>
        </p:nvSpPr>
        <p:spPr>
          <a:xfrm>
            <a:off x="4902753" y="2674671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Controller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20555A-181F-F280-3DD9-39687A34EB66}"/>
              </a:ext>
            </a:extLst>
          </p:cNvPr>
          <p:cNvSpPr txBox="1"/>
          <p:nvPr/>
        </p:nvSpPr>
        <p:spPr>
          <a:xfrm>
            <a:off x="4815161" y="3706303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DTOs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258200-7B5D-97DC-A46E-5369DD3E8CA0}"/>
              </a:ext>
            </a:extLst>
          </p:cNvPr>
          <p:cNvSpPr txBox="1"/>
          <p:nvPr/>
        </p:nvSpPr>
        <p:spPr>
          <a:xfrm>
            <a:off x="7095273" y="1707436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C8CEC6B-2542-3FAD-9C28-7117FC3A855B}"/>
              </a:ext>
            </a:extLst>
          </p:cNvPr>
          <p:cNvSpPr txBox="1"/>
          <p:nvPr/>
        </p:nvSpPr>
        <p:spPr>
          <a:xfrm>
            <a:off x="7152423" y="2674671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Repository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A1A5DB-272B-B6B6-B5E7-BF3DDC9F028E}"/>
              </a:ext>
            </a:extLst>
          </p:cNvPr>
          <p:cNvSpPr txBox="1"/>
          <p:nvPr/>
        </p:nvSpPr>
        <p:spPr>
          <a:xfrm>
            <a:off x="7095273" y="3651572"/>
            <a:ext cx="1087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Services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FD10760-65A4-B130-EF14-5CF70E8E853A}"/>
              </a:ext>
            </a:extLst>
          </p:cNvPr>
          <p:cNvCxnSpPr>
            <a:stCxn id="22" idx="3"/>
          </p:cNvCxnSpPr>
          <p:nvPr/>
        </p:nvCxnSpPr>
        <p:spPr>
          <a:xfrm>
            <a:off x="2514763" y="2805476"/>
            <a:ext cx="12716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30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E3A93-092E-05FE-6E6F-8410D53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- Folder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EF8A69-FB1C-6656-92BA-CBE8626B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75" y="222250"/>
            <a:ext cx="6311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body" idx="1"/>
          </p:nvPr>
        </p:nvSpPr>
        <p:spPr>
          <a:xfrm>
            <a:off x="720000" y="1108800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Zentraler Server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Mikroservices registrieren sich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Services kündigen Verfügbarkeit 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Flexible und skalierbare Architektur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Automatischer Verweis auf Service Instanzen</a:t>
            </a:r>
            <a:endParaRPr sz="1800"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– Eureka Server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EB53C9-E1FC-5457-C5E1-D8547FD6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501024"/>
            <a:ext cx="4723756" cy="177060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866E1E6-EA7A-42DC-BD19-8B348F01D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99" y="2641517"/>
            <a:ext cx="5986016" cy="21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E06379F-C7F0-933A-4E39-1E51A3B3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21140"/>
              </p:ext>
            </p:extLst>
          </p:nvPr>
        </p:nvGraphicFramePr>
        <p:xfrm>
          <a:off x="450850" y="2806700"/>
          <a:ext cx="8591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80062" imgH="977703" progId="Word.OpenDocumentText.12">
                  <p:embed/>
                </p:oleObj>
              </mc:Choice>
              <mc:Fallback>
                <p:oleObj name="Document" r:id="rId3" imgW="6480062" imgH="977703" progId="Word.OpenDocumentTex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3E06379F-C7F0-933A-4E39-1E51A3B30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" y="2806700"/>
                        <a:ext cx="85915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Google Shape;468;p37"/>
          <p:cNvSpPr txBox="1">
            <a:spLocks noGrp="1"/>
          </p:cNvSpPr>
          <p:nvPr>
            <p:ph type="body" idx="1"/>
          </p:nvPr>
        </p:nvSpPr>
        <p:spPr>
          <a:xfrm>
            <a:off x="720000" y="1275550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600" dirty="0"/>
              <a:t>Deklarativer HTTP-Client für Mikroservices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600" dirty="0"/>
              <a:t>Erleichtertes Aufrufen von REST-Services durch die Verwendung von Annotationen und Interfaces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600" dirty="0"/>
              <a:t>Nahtlose Integration mit Eureka Server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600" dirty="0"/>
              <a:t>HTTP-Anfragen über Methodenaufrufe im Code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– Feign 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71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ORM-Framework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Bildet Objekte in Tabellen ab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Ermöglicht die Anbindung unterschiedlicher DBMS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Mapping von Objekten durch Annotationen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Optimierung der Performance von Datenbankzugriffen durch Caching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– Hibernate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190AED-BADA-72CE-4E41-4231B7C6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3077558"/>
            <a:ext cx="5861050" cy="16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Datenbank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0DE8A9-17CF-F2A2-5209-9FBBA2B5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5" y="1250512"/>
            <a:ext cx="2466990" cy="12334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53FB9B3-CA66-9EB1-234D-4B1ABE37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67" y="2571750"/>
            <a:ext cx="1771660" cy="111466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B551CF9-662A-BC20-9FA2-23D19C3E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76" y="683700"/>
            <a:ext cx="4396224" cy="3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7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802B5A1-87EE-B4BF-F9A6-95A7533CE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44447"/>
              </p:ext>
            </p:extLst>
          </p:nvPr>
        </p:nvGraphicFramePr>
        <p:xfrm>
          <a:off x="787764" y="1266825"/>
          <a:ext cx="791808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07041" imgH="1867829" progId="Word.OpenDocumentText.12">
                  <p:embed/>
                </p:oleObj>
              </mc:Choice>
              <mc:Fallback>
                <p:oleObj name="Document" r:id="rId3" imgW="4307041" imgH="1867829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64" y="1266825"/>
                        <a:ext cx="7918086" cy="306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Datenbank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3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Datenbank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5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Vorstellung</a:t>
            </a:r>
            <a:endParaRPr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3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5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4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2"/>
          </p:nvPr>
        </p:nvSpPr>
        <p:spPr>
          <a:xfrm>
            <a:off x="829406" y="3649188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9"/>
          </p:nvPr>
        </p:nvSpPr>
        <p:spPr>
          <a:xfrm>
            <a:off x="829406" y="2525376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5" name="Google Shape;365;p31"/>
          <p:cNvSpPr txBox="1">
            <a:spLocks noGrp="1"/>
          </p:cNvSpPr>
          <p:nvPr>
            <p:ph type="title" idx="14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5C201B9-45F9-F74F-6E8B-B99E04DF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37" y="3400859"/>
            <a:ext cx="908335" cy="9083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A4053B8-5EBE-C3CA-B54A-9DB964AC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18" y="3633681"/>
            <a:ext cx="1492793" cy="1492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Trigger mit AFTER INSERT auf der Token Tabelle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ym typeface="Wingdings" panose="05000000000000000000" pitchFamily="2" charset="2"/>
              </a:rPr>
              <a:t>      neuer Eintrag in der </a:t>
            </a:r>
            <a:r>
              <a:rPr lang="de-DE" sz="1800" dirty="0" err="1">
                <a:sym typeface="Wingdings" panose="05000000000000000000" pitchFamily="2" charset="2"/>
              </a:rPr>
              <a:t>delayed_token_deletion</a:t>
            </a:r>
            <a:r>
              <a:rPr lang="de-DE" sz="1800" dirty="0">
                <a:sym typeface="Wingdings" panose="05000000000000000000" pitchFamily="2" charset="2"/>
              </a:rPr>
              <a:t> Tabelle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>
                <a:sym typeface="Wingdings" panose="05000000000000000000" pitchFamily="2" charset="2"/>
              </a:rPr>
              <a:t>MySQL Event löscht jede Minute alle Tokens, welche vor mehr als einer Stunde erstellt wurden</a:t>
            </a:r>
            <a:endParaRPr sz="1800"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Datenbank – Event + Trigger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0F5FAB-59EC-A969-618B-0F69357F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83" y="2571750"/>
            <a:ext cx="453453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1E3F2C6-4813-AD92-BDAC-FB0E5E20442B}"/>
              </a:ext>
            </a:extLst>
          </p:cNvPr>
          <p:cNvGrpSpPr/>
          <p:nvPr/>
        </p:nvGrpSpPr>
        <p:grpSpPr>
          <a:xfrm>
            <a:off x="381000" y="359366"/>
            <a:ext cx="8658228" cy="4654549"/>
            <a:chOff x="743416" y="631786"/>
            <a:chExt cx="8308697" cy="4234246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A2CDEE8C-A269-7673-D1B5-83DBD528B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80" y="631786"/>
              <a:ext cx="845013" cy="84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E5C3899-74C5-2A66-FBFC-E273026E3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1140" y="2175171"/>
              <a:ext cx="2425151" cy="242515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8D9C033-049F-68FA-9846-EEC31B8D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416" y="2175171"/>
              <a:ext cx="2425151" cy="242515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A14C917-F881-71EF-F3CF-7F346C57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278" y="2175171"/>
              <a:ext cx="2425151" cy="2425152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6C5F72C-F86A-A940-4561-45B7B6EE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197" y="907997"/>
              <a:ext cx="1042987" cy="1042987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CA5BBBE-E03B-C0C5-0F6D-E6EC27069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5423" y="2129342"/>
              <a:ext cx="2736690" cy="273669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4C20DDE-D736-BD79-569E-14BC1E7F8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78648" y="3329710"/>
              <a:ext cx="1492793" cy="1492793"/>
            </a:xfrm>
            <a:prstGeom prst="rect">
              <a:avLst/>
            </a:prstGeom>
          </p:spPr>
        </p:pic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E5F73AC0-FD12-EF18-3A37-FF7E0BAF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225608"/>
            <a:ext cx="4453054" cy="2608360"/>
          </a:xfrm>
        </p:spPr>
        <p:txBody>
          <a:bodyPr/>
          <a:lstStyle/>
          <a:p>
            <a:r>
              <a:rPr lang="de-DE" sz="6000" dirty="0"/>
              <a:t>Danke fürs Zuhören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39EB91C-269D-9F1F-CF26-CE23A68F40C9}"/>
              </a:ext>
            </a:extLst>
          </p:cNvPr>
          <p:cNvGrpSpPr/>
          <p:nvPr/>
        </p:nvGrpSpPr>
        <p:grpSpPr>
          <a:xfrm>
            <a:off x="4537061" y="1210625"/>
            <a:ext cx="1559100" cy="1269141"/>
            <a:chOff x="4178922" y="831199"/>
            <a:chExt cx="2174249" cy="17262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378DDBFB-C7F5-6999-4B24-0E5085B9C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845" y="1840049"/>
              <a:ext cx="695326" cy="71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91BEF181-585B-E9CF-08AB-57674102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922" y="1508061"/>
              <a:ext cx="845013" cy="84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9105BD5-BE0B-7D50-3649-EB5CAE8F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74824" y="831199"/>
              <a:ext cx="1334898" cy="1334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1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6BE5906-8C58-6655-992A-12D26348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5" y="-1712849"/>
            <a:ext cx="1334899" cy="1334899"/>
          </a:xfrm>
          <a:prstGeom prst="rect">
            <a:avLst/>
          </a:prstGeom>
        </p:spPr>
      </p:pic>
      <p:sp>
        <p:nvSpPr>
          <p:cNvPr id="825" name="Google Shape;825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3F7E07-896A-0039-EE96-884D7F52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93" y="-2036137"/>
            <a:ext cx="695326" cy="71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7905543-5C55-E3A1-2406-B508E5203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660" y="-1512934"/>
            <a:ext cx="908335" cy="90833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0B9FAD3-6E80-257D-6371-F00BC6F59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331" y="1655536"/>
            <a:ext cx="2061301" cy="2061301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336D909-E77C-B599-BAFE-4D4F09774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159" y="-1637661"/>
            <a:ext cx="1334898" cy="13348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3C9B614-3146-41F9-DB8F-E7F9F0ADE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4813" y="1655536"/>
            <a:ext cx="2425151" cy="24251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798642-91DC-8520-3125-CCCC4FE5A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7089" y="1655536"/>
            <a:ext cx="2425151" cy="24251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426C89-F9F5-7876-7C1C-B2EF54781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5951" y="1655536"/>
            <a:ext cx="2425151" cy="24251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70078-96F4-9B82-6465-1CFE1559D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801" y="596368"/>
            <a:ext cx="1614512" cy="16145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0974DC-A009-2AC7-3F4E-500CADEFA7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184" y="2724287"/>
            <a:ext cx="1034868" cy="1034868"/>
          </a:xfrm>
          <a:prstGeom prst="rect">
            <a:avLst/>
          </a:prstGeom>
        </p:spPr>
      </p:pic>
      <p:pic>
        <p:nvPicPr>
          <p:cNvPr id="2054" name="Picture 6" descr="ORS Maps">
            <a:extLst>
              <a:ext uri="{FF2B5EF4-FFF2-40B4-BE49-F238E27FC236}">
                <a16:creationId xmlns:a16="http://schemas.microsoft.com/office/drawing/2014/main" id="{D1A7AC82-709C-28B5-ED09-2B8264F2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37" y="3867967"/>
            <a:ext cx="1455100" cy="39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A3945E93-8E88-B3E6-6C3A-87DDE97B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93" y="-1083261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CACAEA77-4EB7-DAC9-FAC8-1C6DE5B4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50" y="-1571131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809BD0E6-7BA1-1B88-717F-DAB88024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96" y="-1029444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F58472C6-5840-97FA-57B7-693D3725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263" y="1858336"/>
            <a:ext cx="2425151" cy="242515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0BD8E55-C797-455D-3CB6-AC486CEF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8" y="2027923"/>
            <a:ext cx="1042987" cy="104298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FC1309E-3E56-6B8C-450D-D610CF25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9" y="1858336"/>
            <a:ext cx="2425151" cy="2425151"/>
          </a:xfrm>
          <a:prstGeom prst="rect">
            <a:avLst/>
          </a:prstGeom>
        </p:spPr>
      </p:pic>
      <p:sp>
        <p:nvSpPr>
          <p:cNvPr id="825" name="Google Shape;825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3F7E07-896A-0039-EE96-884D7F52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93" y="-2036137"/>
            <a:ext cx="695326" cy="71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7905543-5C55-E3A1-2406-B508E5203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3660" y="-1512934"/>
            <a:ext cx="908335" cy="90833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0B9FAD3-6E80-257D-6371-F00BC6F5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933" y="3024776"/>
            <a:ext cx="1492793" cy="149279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336D909-E77C-B599-BAFE-4D4F09774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4159" y="-1637661"/>
            <a:ext cx="1334898" cy="133489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0AB126A2-4EC7-EBDD-4F94-577637B4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1" y="1858336"/>
            <a:ext cx="2425151" cy="242515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5A5F616-B8CC-0327-A7BC-FB31F27EF3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8546" y="1812507"/>
            <a:ext cx="2736690" cy="273669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0974DC-A009-2AC7-3F4E-500CADEFA7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7467" y="979800"/>
            <a:ext cx="1034868" cy="1034868"/>
          </a:xfrm>
          <a:prstGeom prst="rect">
            <a:avLst/>
          </a:prstGeom>
        </p:spPr>
      </p:pic>
      <p:pic>
        <p:nvPicPr>
          <p:cNvPr id="2054" name="Picture 6" descr="ORS Maps">
            <a:extLst>
              <a:ext uri="{FF2B5EF4-FFF2-40B4-BE49-F238E27FC236}">
                <a16:creationId xmlns:a16="http://schemas.microsoft.com/office/drawing/2014/main" id="{D1A7AC82-709C-28B5-ED09-2B8264F2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720" y="2123480"/>
            <a:ext cx="1455100" cy="39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43088BC-41A1-D3A7-A5D3-3F9055ED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3" y="875470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E22BE1EB-B4CB-B44E-A95C-F9B46E5F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50" y="387600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F5A2B804-E5DC-E44C-A795-8E202CBE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96" y="929287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F9E710BF-0FA3-D65C-ECF9-E7E0E6B4E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0" y="1354652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05FE3B-1C9B-31E9-31AD-EECF8D1C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04" y="314951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B3CF057-DA98-C3AC-F1D2-0C9EDB965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263" y="1858336"/>
            <a:ext cx="2425151" cy="242515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E60182-0D90-CB18-E411-E368AFFF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9" y="1858336"/>
            <a:ext cx="2425151" cy="242515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FD100F-5EC7-9BE1-401F-F41D7966A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01" y="1858336"/>
            <a:ext cx="2425151" cy="242515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0BD8E55-C797-455D-3CB6-AC486CEF7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21" y="591162"/>
            <a:ext cx="1042987" cy="1042987"/>
          </a:xfrm>
          <a:prstGeom prst="rect">
            <a:avLst/>
          </a:prstGeom>
        </p:spPr>
      </p:pic>
      <p:sp>
        <p:nvSpPr>
          <p:cNvPr id="825" name="Google Shape;825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0974DC-A009-2AC7-3F4E-500CADEFA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467" y="979800"/>
            <a:ext cx="1034868" cy="1034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3F7E07-896A-0039-EE96-884D7F52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80" y="1486459"/>
            <a:ext cx="695326" cy="71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S Maps">
            <a:extLst>
              <a:ext uri="{FF2B5EF4-FFF2-40B4-BE49-F238E27FC236}">
                <a16:creationId xmlns:a16="http://schemas.microsoft.com/office/drawing/2014/main" id="{D1A7AC82-709C-28B5-ED09-2B8264F2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720" y="2123480"/>
            <a:ext cx="1455100" cy="39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5A5F616-B8CC-0327-A7BC-FB31F27EF3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8546" y="1812507"/>
            <a:ext cx="2736690" cy="27366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7905543-5C55-E3A1-2406-B508E52032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53660" y="-1512934"/>
            <a:ext cx="908335" cy="90833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0B9FAD3-6E80-257D-6371-F00BC6F59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1455" y="2969051"/>
            <a:ext cx="1492793" cy="149279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2BEEFEB-EE86-18F9-F84C-5D3F34CE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57" y="1154471"/>
            <a:ext cx="845013" cy="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336D909-E77C-B599-BAFE-4D4F097748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0960" y="477609"/>
            <a:ext cx="1334898" cy="13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8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4"/>
          <p:cNvGrpSpPr/>
          <p:nvPr/>
        </p:nvGrpSpPr>
        <p:grpSpPr>
          <a:xfrm flipH="1">
            <a:off x="487350" y="750055"/>
            <a:ext cx="8169300" cy="3645973"/>
            <a:chOff x="491950" y="691361"/>
            <a:chExt cx="8169300" cy="3645973"/>
          </a:xfrm>
        </p:grpSpPr>
        <p:sp>
          <p:nvSpPr>
            <p:cNvPr id="417" name="Google Shape;417;p34"/>
            <p:cNvSpPr/>
            <p:nvPr/>
          </p:nvSpPr>
          <p:spPr>
            <a:xfrm>
              <a:off x="491950" y="748605"/>
              <a:ext cx="8169300" cy="35289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4"/>
            <p:cNvGrpSpPr/>
            <p:nvPr/>
          </p:nvGrpSpPr>
          <p:grpSpPr>
            <a:xfrm>
              <a:off x="1175641" y="691361"/>
              <a:ext cx="3455608" cy="3645973"/>
              <a:chOff x="1214923" y="691592"/>
              <a:chExt cx="3455608" cy="3645973"/>
            </a:xfrm>
          </p:grpSpPr>
          <p:grpSp>
            <p:nvGrpSpPr>
              <p:cNvPr id="419" name="Google Shape;419;p34"/>
              <p:cNvGrpSpPr/>
              <p:nvPr/>
            </p:nvGrpSpPr>
            <p:grpSpPr>
              <a:xfrm>
                <a:off x="4552036" y="691592"/>
                <a:ext cx="118496" cy="119189"/>
                <a:chOff x="6916887" y="668259"/>
                <a:chExt cx="102870" cy="103481"/>
              </a:xfrm>
            </p:grpSpPr>
            <p:sp>
              <p:nvSpPr>
                <p:cNvPr id="420" name="Google Shape;420;p34"/>
                <p:cNvSpPr/>
                <p:nvPr/>
              </p:nvSpPr>
              <p:spPr>
                <a:xfrm>
                  <a:off x="6940943" y="6923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4"/>
                <p:cNvSpPr/>
                <p:nvPr/>
              </p:nvSpPr>
              <p:spPr>
                <a:xfrm>
                  <a:off x="6916887" y="6682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34"/>
              <p:cNvGrpSpPr/>
              <p:nvPr/>
            </p:nvGrpSpPr>
            <p:grpSpPr>
              <a:xfrm>
                <a:off x="1214923" y="4218376"/>
                <a:ext cx="118496" cy="119189"/>
                <a:chOff x="6620258" y="1227459"/>
                <a:chExt cx="102870" cy="103481"/>
              </a:xfrm>
            </p:grpSpPr>
            <p:sp>
              <p:nvSpPr>
                <p:cNvPr id="423" name="Google Shape;423;p34"/>
                <p:cNvSpPr/>
                <p:nvPr/>
              </p:nvSpPr>
              <p:spPr>
                <a:xfrm>
                  <a:off x="6644314" y="1251515"/>
                  <a:ext cx="54757" cy="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900" extrusionOk="0">
                      <a:moveTo>
                        <a:pt x="445" y="0"/>
                      </a:moveTo>
                      <a:cubicBezTo>
                        <a:pt x="202" y="0"/>
                        <a:pt x="1" y="201"/>
                        <a:pt x="1" y="455"/>
                      </a:cubicBezTo>
                      <a:cubicBezTo>
                        <a:pt x="1" y="698"/>
                        <a:pt x="202" y="899"/>
                        <a:pt x="445" y="899"/>
                      </a:cubicBezTo>
                      <a:cubicBezTo>
                        <a:pt x="688" y="899"/>
                        <a:pt x="889" y="698"/>
                        <a:pt x="889" y="455"/>
                      </a:cubicBezTo>
                      <a:cubicBezTo>
                        <a:pt x="889" y="201"/>
                        <a:pt x="68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4"/>
                <p:cNvSpPr/>
                <p:nvPr/>
              </p:nvSpPr>
              <p:spPr>
                <a:xfrm>
                  <a:off x="6620258" y="1227459"/>
                  <a:ext cx="102870" cy="10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82" extrusionOk="0">
                      <a:moveTo>
                        <a:pt x="836" y="106"/>
                      </a:moveTo>
                      <a:cubicBezTo>
                        <a:pt x="1238" y="106"/>
                        <a:pt x="1566" y="434"/>
                        <a:pt x="1566" y="846"/>
                      </a:cubicBezTo>
                      <a:cubicBezTo>
                        <a:pt x="1566" y="1248"/>
                        <a:pt x="1238" y="1576"/>
                        <a:pt x="836" y="1576"/>
                      </a:cubicBezTo>
                      <a:cubicBezTo>
                        <a:pt x="434" y="1576"/>
                        <a:pt x="106" y="1248"/>
                        <a:pt x="106" y="846"/>
                      </a:cubicBezTo>
                      <a:cubicBezTo>
                        <a:pt x="106" y="434"/>
                        <a:pt x="434" y="106"/>
                        <a:pt x="836" y="106"/>
                      </a:cubicBezTo>
                      <a:close/>
                      <a:moveTo>
                        <a:pt x="836" y="0"/>
                      </a:moveTo>
                      <a:cubicBezTo>
                        <a:pt x="371" y="0"/>
                        <a:pt x="1" y="381"/>
                        <a:pt x="1" y="846"/>
                      </a:cubicBezTo>
                      <a:cubicBezTo>
                        <a:pt x="1" y="1301"/>
                        <a:pt x="371" y="1681"/>
                        <a:pt x="836" y="1681"/>
                      </a:cubicBezTo>
                      <a:cubicBezTo>
                        <a:pt x="1301" y="1681"/>
                        <a:pt x="1671" y="1301"/>
                        <a:pt x="1671" y="846"/>
                      </a:cubicBezTo>
                      <a:cubicBezTo>
                        <a:pt x="1671" y="381"/>
                        <a:pt x="1301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899708" y="1680200"/>
            <a:ext cx="7472275" cy="1516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Vorstellung</a:t>
            </a:r>
            <a:endParaRPr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7EB911C2-336D-E228-E9FB-DE1BF6DF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-4362820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0426F0B-CFD6-B248-31A0-8C70BE3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780680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40248A10-3514-3603-49DC-71826A89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-9113240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20426F0B-CFD6-B248-31A0-8C70BE3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5642966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EB911C2-336D-E228-E9FB-DE1BF6DF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683700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40248A10-3514-3603-49DC-71826A89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-4571666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509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20426F0B-CFD6-B248-31A0-8C70BE3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0" y="9695507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EB911C2-336D-E228-E9FB-DE1BF6DF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14" y="5497823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40248A10-3514-3603-49DC-71826A89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14" y="683700"/>
            <a:ext cx="7200000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419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Engineer Portfolio by Slidesgo">
  <a:themeElements>
    <a:clrScheme name="Benutzerdefiniert 3">
      <a:dk1>
        <a:srgbClr val="070E49"/>
      </a:dk1>
      <a:lt1>
        <a:srgbClr val="FFFFFF"/>
      </a:lt1>
      <a:dk2>
        <a:srgbClr val="DED7FF"/>
      </a:dk2>
      <a:lt2>
        <a:srgbClr val="1020AB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Bildschirmpräsentation (16:9)</PresentationFormat>
  <Paragraphs>83</Paragraphs>
  <Slides>21</Slides>
  <Notes>17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Palanquin Dark</vt:lpstr>
      <vt:lpstr>Golos Text ExtraBold</vt:lpstr>
      <vt:lpstr>Wingdings</vt:lpstr>
      <vt:lpstr>DM Sans</vt:lpstr>
      <vt:lpstr>Software Engineer Portfolio by Slidesgo</vt:lpstr>
      <vt:lpstr>OpenDocument-Text</vt:lpstr>
      <vt:lpstr>Web-Services JourneyTunes</vt:lpstr>
      <vt:lpstr>TABLE OF CONTENTS</vt:lpstr>
      <vt:lpstr>Idee</vt:lpstr>
      <vt:lpstr>Idee</vt:lpstr>
      <vt:lpstr>Idee</vt:lpstr>
      <vt:lpstr>Vorstellung</vt:lpstr>
      <vt:lpstr>Architektur</vt:lpstr>
      <vt:lpstr>Architektur</vt:lpstr>
      <vt:lpstr>Architektur</vt:lpstr>
      <vt:lpstr>Services</vt:lpstr>
      <vt:lpstr>Service - Folder Structure</vt:lpstr>
      <vt:lpstr>Service - Folder Structure</vt:lpstr>
      <vt:lpstr>Service - Folder Structure</vt:lpstr>
      <vt:lpstr>Service - Folder Structure</vt:lpstr>
      <vt:lpstr>Services – Eureka Server</vt:lpstr>
      <vt:lpstr>Services – Feign Client</vt:lpstr>
      <vt:lpstr>Services – Hibernate</vt:lpstr>
      <vt:lpstr>Datenbank</vt:lpstr>
      <vt:lpstr>Datenbank</vt:lpstr>
      <vt:lpstr>Datenbank – Event + Trigger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Web-Services JourneyTunes</dc:title>
  <cp:lastModifiedBy>Christian Becker</cp:lastModifiedBy>
  <cp:revision>9</cp:revision>
  <dcterms:modified xsi:type="dcterms:W3CDTF">2024-03-23T12:12:28Z</dcterms:modified>
</cp:coreProperties>
</file>