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68" r:id="rId4"/>
    <p:sldId id="267" r:id="rId5"/>
    <p:sldId id="271" r:id="rId6"/>
    <p:sldId id="270" r:id="rId7"/>
    <p:sldId id="284" r:id="rId8"/>
    <p:sldId id="283" r:id="rId9"/>
    <p:sldId id="282" r:id="rId10"/>
    <p:sldId id="266" r:id="rId11"/>
    <p:sldId id="263" r:id="rId12"/>
    <p:sldId id="258" r:id="rId13"/>
    <p:sldId id="259" r:id="rId14"/>
    <p:sldId id="260" r:id="rId15"/>
    <p:sldId id="257" r:id="rId16"/>
    <p:sldId id="261" r:id="rId17"/>
    <p:sldId id="262" r:id="rId18"/>
    <p:sldId id="264" r:id="rId19"/>
    <p:sldId id="265" r:id="rId20"/>
    <p:sldId id="285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59" autoAdjust="0"/>
    <p:restoredTop sz="94660"/>
  </p:normalViewPr>
  <p:slideViewPr>
    <p:cSldViewPr snapToGrid="0">
      <p:cViewPr varScale="1">
        <p:scale>
          <a:sx n="97" d="100"/>
          <a:sy n="97" d="100"/>
        </p:scale>
        <p:origin x="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48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98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339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1812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4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0139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3914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779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5469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8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628D2-23A4-425C-B446-C7714466C0F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385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628D2-23A4-425C-B446-C7714466C0FD}" type="datetimeFigureOut">
              <a:rPr lang="ko-KR" altLang="en-US" smtClean="0"/>
              <a:t>2024-02-02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7F90F2-0B5B-4292-8F35-A4057676B3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57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digikey.kr/ko/products/detail/texas-instruments/TPS26620DRCR/296-TPS26620DRCRCT-ND/1066571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kr/ko/products/filter/pmic-current-regulation-management/734?s=N4IgjCBcoLQExVAYygFwE4FcCmAaEA9lANogCcIAuvgA6pQggC%2BT%2BCkpAKgAoDKcANgEJKTIA" TargetMode="Externa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H/W </a:t>
            </a:r>
            <a:r>
              <a:rPr lang="ko-KR" altLang="en-US" dirty="0" smtClean="0"/>
              <a:t>제어그룹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smtClean="0"/>
              <a:t>프로젝트 상태 보고서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smtClean="0"/>
              <a:t>2024.01.16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300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</a:t>
            </a:r>
            <a:r>
              <a:rPr lang="ko-KR" altLang="en-US" dirty="0" smtClean="0"/>
              <a:t>제어그룹 주간 업무 보고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8693791"/>
              </p:ext>
            </p:extLst>
          </p:nvPr>
        </p:nvGraphicFramePr>
        <p:xfrm>
          <a:off x="838200" y="1825625"/>
          <a:ext cx="10515600" cy="4626196"/>
        </p:xfrm>
        <a:graphic>
          <a:graphicData uri="http://schemas.openxmlformats.org/drawingml/2006/table">
            <a:tbl>
              <a:tblPr/>
              <a:tblGrid>
                <a:gridCol w="61613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02301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4733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479999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254911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068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구분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과 제 명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완료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이슈 및 진행 사항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n-ea"/>
                          <a:ea typeface="+mn-ea"/>
                        </a:rPr>
                        <a:t>비 고</a:t>
                      </a: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C7BC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141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수주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&amp;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ko-KR" sz="1000" dirty="0" smtClean="0"/>
                        <a:t>AOI Auto Line </a:t>
                      </a:r>
                      <a:endParaRPr kumimoji="0" lang="en-US" altLang="ko-KR" sz="1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67139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6D9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ko-KR" altLang="en-US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287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양산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과제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u="sng" kern="12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48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11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개발</a:t>
                      </a:r>
                      <a:endParaRPr kumimoji="0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검토</a:t>
                      </a:r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2BY2 Nano</a:t>
                      </a:r>
                      <a:endParaRPr lang="ko-KR" altLang="en-US" sz="1000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smtClean="0"/>
                        <a:t>모션 </a:t>
                      </a:r>
                      <a:r>
                        <a:rPr lang="ko-KR" altLang="en-US" sz="1000" dirty="0" err="1" smtClean="0"/>
                        <a:t>셋업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( ZMP</a:t>
                      </a:r>
                      <a:r>
                        <a:rPr lang="ko-KR" altLang="en-US" sz="1000" dirty="0" smtClean="0"/>
                        <a:t>에서 </a:t>
                      </a:r>
                      <a:r>
                        <a:rPr lang="en-US" altLang="ko-KR" sz="1000" dirty="0" err="1" smtClean="0"/>
                        <a:t>EtherCAT</a:t>
                      </a:r>
                      <a:r>
                        <a:rPr lang="ko-KR" altLang="en-US" sz="1000" dirty="0" smtClean="0"/>
                        <a:t>으로 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smtClean="0"/>
                        <a:t>Gantry System</a:t>
                      </a:r>
                      <a:endParaRPr lang="ko-KR" altLang="en-US" sz="1000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dirty="0" err="1" smtClean="0"/>
                        <a:t>EtherCAT</a:t>
                      </a:r>
                      <a:r>
                        <a:rPr lang="en-US" altLang="ko-KR" sz="1000" dirty="0" smtClean="0"/>
                        <a:t> </a:t>
                      </a:r>
                      <a:r>
                        <a:rPr lang="ko-KR" altLang="en-US" sz="1000" dirty="0" smtClean="0"/>
                        <a:t>모션으로 </a:t>
                      </a:r>
                      <a:r>
                        <a:rPr lang="en-US" altLang="ko-KR" sz="1000" dirty="0" smtClean="0"/>
                        <a:t>Gantry </a:t>
                      </a:r>
                      <a:r>
                        <a:rPr lang="ko-KR" altLang="en-US" sz="1000" dirty="0" smtClean="0"/>
                        <a:t>테스트 </a:t>
                      </a:r>
                      <a:r>
                        <a:rPr lang="ko-KR" altLang="en-US" sz="1000" dirty="0" err="1" smtClean="0"/>
                        <a:t>준비중</a:t>
                      </a:r>
                      <a:endParaRPr lang="ko-KR" altLang="en-US" sz="1000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1828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524769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기타</a:t>
                      </a:r>
                      <a:endParaRPr kumimoji="0" lang="en-US" altLang="ko-KR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u="sng" kern="12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267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u="sng" kern="12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0750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altLang="ko-KR" sz="1000" b="1" u="sng" kern="1200" baseline="0" dirty="0">
                        <a:solidFill>
                          <a:srgbClr val="0000FF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tabLst/>
                        <a:defRPr/>
                      </a:pPr>
                      <a:endParaRPr lang="ko-KR" altLang="en-US" sz="1000" b="0" kern="1200" baseline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en-US" altLang="ko-KR" sz="10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5714" marB="45714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179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중점추진업무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52039"/>
              </p:ext>
            </p:extLst>
          </p:nvPr>
        </p:nvGraphicFramePr>
        <p:xfrm>
          <a:off x="457206" y="1993445"/>
          <a:ext cx="11467064" cy="201014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95410"/>
                <a:gridCol w="420130"/>
                <a:gridCol w="568411"/>
                <a:gridCol w="1729945"/>
                <a:gridCol w="2452764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379076"/>
                <a:gridCol w="675746"/>
                <a:gridCol w="675746"/>
              </a:tblGrid>
              <a:tr h="95004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No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구분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담당자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업무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세부내용</a:t>
                      </a:r>
                      <a:endParaRPr lang="ko-KR" altLang="en-US" sz="1000" dirty="0"/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3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4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6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7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9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11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 smtClean="0">
                          <a:effectLst/>
                        </a:rPr>
                        <a:t>　</a:t>
                      </a:r>
                      <a:r>
                        <a:rPr lang="en-US" altLang="ko-KR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12</a:t>
                      </a:r>
                      <a:r>
                        <a:rPr lang="ko-KR" altLang="en-US" sz="9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월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시작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dirty="0" smtClean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</a:rPr>
                        <a:t>완료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533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u="none" strike="noStrike" dirty="0" smtClean="0">
                          <a:effectLst/>
                        </a:rPr>
                        <a:t>1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</a:rPr>
                        <a:t>RTR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u="none" strike="noStrike" dirty="0">
                          <a:effectLst/>
                        </a:rPr>
                        <a:t>신용대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u="none" strike="noStrike" dirty="0">
                          <a:effectLst/>
                        </a:rPr>
                        <a:t>RTR 4Layer </a:t>
                      </a:r>
                      <a:r>
                        <a:rPr lang="ko-KR" altLang="en-US" sz="900" b="1" u="none" strike="noStrike" dirty="0">
                          <a:effectLst/>
                        </a:rPr>
                        <a:t>생산시스템 개발</a:t>
                      </a:r>
                      <a:endParaRPr lang="ko-KR" altLang="en-US" sz="9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u="none" strike="noStrike" dirty="0">
                          <a:effectLst/>
                        </a:rPr>
                        <a:t>- 4Layer </a:t>
                      </a:r>
                      <a:r>
                        <a:rPr lang="ko-KR" altLang="en-US" sz="900" u="none" strike="noStrike" dirty="0">
                          <a:effectLst/>
                        </a:rPr>
                        <a:t>제품 양산을 위한 프로그램 개발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2024-01-2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2024-05-15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3533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백가람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양산지원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dirty="0" smtClean="0"/>
                        <a:t>AOI Auto Line (SHINKO CKM</a:t>
                      </a:r>
                      <a:r>
                        <a:rPr lang="ko-KR" altLang="en-US" sz="900" dirty="0" smtClean="0"/>
                        <a:t>向</a:t>
                      </a:r>
                      <a:r>
                        <a:rPr lang="en-US" altLang="ko-KR" sz="900" dirty="0" smtClean="0"/>
                        <a:t>) 2</a:t>
                      </a:r>
                      <a:r>
                        <a:rPr lang="ko-KR" altLang="en-US" sz="900" dirty="0" smtClean="0"/>
                        <a:t>대분</a:t>
                      </a:r>
                      <a:endParaRPr lang="en-US" altLang="ko-KR" sz="900" dirty="0" smtClean="0"/>
                    </a:p>
                    <a:p>
                      <a:pPr algn="l" fontAlgn="ctr"/>
                      <a:r>
                        <a:rPr lang="en-US" altLang="ko-KR" sz="900" dirty="0" smtClean="0"/>
                        <a:t> – </a:t>
                      </a:r>
                      <a:r>
                        <a:rPr lang="ko-KR" altLang="en-US" sz="900" dirty="0" smtClean="0"/>
                        <a:t>회로조립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  <a:tr h="35336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장신국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양산지원</a:t>
                      </a:r>
                    </a:p>
                    <a:p>
                      <a:pPr algn="ctr" fontAlgn="ctr"/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900" dirty="0" smtClean="0"/>
                        <a:t>AOI Auto Line (SHINKO CKM</a:t>
                      </a:r>
                      <a:r>
                        <a:rPr lang="ko-KR" altLang="en-US" sz="900" dirty="0" smtClean="0"/>
                        <a:t>向</a:t>
                      </a:r>
                      <a:r>
                        <a:rPr lang="en-US" altLang="ko-KR" sz="900" dirty="0" smtClean="0"/>
                        <a:t>) 2</a:t>
                      </a:r>
                      <a:r>
                        <a:rPr lang="ko-KR" altLang="en-US" sz="900" dirty="0" smtClean="0"/>
                        <a:t>대분</a:t>
                      </a:r>
                      <a:endParaRPr lang="en-US" altLang="ko-KR" sz="900" dirty="0" smtClean="0"/>
                    </a:p>
                    <a:p>
                      <a:pPr algn="l" fontAlgn="ctr"/>
                      <a:r>
                        <a:rPr lang="en-US" altLang="ko-KR" sz="900" dirty="0" smtClean="0"/>
                        <a:t> – PLC</a:t>
                      </a:r>
                      <a:r>
                        <a:rPr lang="en-US" altLang="ko-KR" sz="900" baseline="0" dirty="0" smtClean="0"/>
                        <a:t> </a:t>
                      </a:r>
                      <a:r>
                        <a:rPr lang="ko-KR" altLang="en-US" sz="900" baseline="0" dirty="0" smtClean="0"/>
                        <a:t>프로그램 개발</a:t>
                      </a:r>
                      <a:endParaRPr lang="ko-KR" altLang="en-US" sz="9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/>
                </a:tc>
              </a:tr>
            </a:tbl>
          </a:graphicData>
        </a:graphic>
      </p:graphicFrame>
      <p:grpSp>
        <p:nvGrpSpPr>
          <p:cNvPr id="7" name="그룹 6"/>
          <p:cNvGrpSpPr/>
          <p:nvPr/>
        </p:nvGrpSpPr>
        <p:grpSpPr>
          <a:xfrm>
            <a:off x="6000200" y="2998516"/>
            <a:ext cx="1736725" cy="254540"/>
            <a:chOff x="5963130" y="2511280"/>
            <a:chExt cx="1736725" cy="254540"/>
          </a:xfrm>
        </p:grpSpPr>
        <p:sp>
          <p:nvSpPr>
            <p:cNvPr id="5" name="직사각형 4"/>
            <p:cNvSpPr/>
            <p:nvPr/>
          </p:nvSpPr>
          <p:spPr>
            <a:xfrm>
              <a:off x="5963130" y="2511280"/>
              <a:ext cx="1736725" cy="2545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5978085" y="2511281"/>
              <a:ext cx="103187" cy="25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  <p:sp>
        <p:nvSpPr>
          <p:cNvPr id="8" name="Rectangle 114"/>
          <p:cNvSpPr>
            <a:spLocks noChangeArrowheads="1"/>
          </p:cNvSpPr>
          <p:nvPr/>
        </p:nvSpPr>
        <p:spPr bwMode="auto">
          <a:xfrm>
            <a:off x="10615349" y="920858"/>
            <a:ext cx="488950" cy="215900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Rectangle 116"/>
          <p:cNvSpPr>
            <a:spLocks noChangeArrowheads="1"/>
          </p:cNvSpPr>
          <p:nvPr/>
        </p:nvSpPr>
        <p:spPr bwMode="auto">
          <a:xfrm>
            <a:off x="10615433" y="1163453"/>
            <a:ext cx="488866" cy="215900"/>
          </a:xfrm>
          <a:prstGeom prst="rect">
            <a:avLst/>
          </a:prstGeom>
          <a:solidFill>
            <a:srgbClr val="92D050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1210005" y="1148878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진행율</a:t>
            </a:r>
            <a:endParaRPr lang="ko-KR" altLang="en-US" sz="1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1161511" y="890537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계획날짜</a:t>
            </a:r>
            <a:endParaRPr lang="ko-KR" altLang="en-US" sz="1000" b="1"/>
          </a:p>
        </p:txBody>
      </p:sp>
      <p:grpSp>
        <p:nvGrpSpPr>
          <p:cNvPr id="12" name="그룹 11"/>
          <p:cNvGrpSpPr/>
          <p:nvPr/>
        </p:nvGrpSpPr>
        <p:grpSpPr>
          <a:xfrm>
            <a:off x="6110045" y="3362310"/>
            <a:ext cx="192432" cy="254540"/>
            <a:chOff x="6081266" y="2511280"/>
            <a:chExt cx="1618589" cy="254540"/>
          </a:xfrm>
        </p:grpSpPr>
        <p:sp>
          <p:nvSpPr>
            <p:cNvPr id="13" name="직사각형 12"/>
            <p:cNvSpPr/>
            <p:nvPr/>
          </p:nvSpPr>
          <p:spPr>
            <a:xfrm>
              <a:off x="6790147" y="2511280"/>
              <a:ext cx="909708" cy="2545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14" name="직사각형 13"/>
            <p:cNvSpPr/>
            <p:nvPr/>
          </p:nvSpPr>
          <p:spPr>
            <a:xfrm flipH="1">
              <a:off x="6081266" y="2511281"/>
              <a:ext cx="708873" cy="25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6114186" y="3669518"/>
            <a:ext cx="2174408" cy="254540"/>
            <a:chOff x="6081266" y="2511280"/>
            <a:chExt cx="1618589" cy="254540"/>
          </a:xfrm>
        </p:grpSpPr>
        <p:sp>
          <p:nvSpPr>
            <p:cNvPr id="16" name="직사각형 15"/>
            <p:cNvSpPr/>
            <p:nvPr/>
          </p:nvSpPr>
          <p:spPr>
            <a:xfrm>
              <a:off x="6140918" y="2511280"/>
              <a:ext cx="1558937" cy="254539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  <p:sp>
          <p:nvSpPr>
            <p:cNvPr id="17" name="직사각형 16"/>
            <p:cNvSpPr/>
            <p:nvPr/>
          </p:nvSpPr>
          <p:spPr>
            <a:xfrm flipH="1">
              <a:off x="6081266" y="2511281"/>
              <a:ext cx="59652" cy="25453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ko-KR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5008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신용대 부장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RTR 4Layer </a:t>
            </a:r>
            <a:r>
              <a:rPr lang="ko-KR" altLang="en-US" dirty="0" smtClean="0"/>
              <a:t>생산시스템 개발 </a:t>
            </a:r>
            <a:r>
              <a:rPr lang="en-US" altLang="ko-KR" dirty="0" smtClean="0"/>
              <a:t>– </a:t>
            </a:r>
            <a:r>
              <a:rPr lang="ko-KR" altLang="en-US" dirty="0" smtClean="0">
                <a:solidFill>
                  <a:srgbClr val="00B050"/>
                </a:solidFill>
              </a:rPr>
              <a:t>중점추진업무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r>
              <a:rPr lang="ko-KR" altLang="en-US" dirty="0" smtClean="0"/>
              <a:t>내층 양산지원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레이저 </a:t>
            </a:r>
            <a:r>
              <a:rPr lang="ko-KR" altLang="en-US" dirty="0" err="1" smtClean="0"/>
              <a:t>각인부에서</a:t>
            </a:r>
            <a:r>
              <a:rPr lang="ko-KR" altLang="en-US" dirty="0" smtClean="0"/>
              <a:t> 작업자 </a:t>
            </a:r>
            <a:r>
              <a:rPr lang="ko-KR" altLang="en-US" dirty="0" err="1" smtClean="0"/>
              <a:t>작업시</a:t>
            </a:r>
            <a:r>
              <a:rPr lang="ko-KR" altLang="en-US" dirty="0" smtClean="0"/>
              <a:t> </a:t>
            </a:r>
            <a:r>
              <a:rPr lang="ko-KR" altLang="en-US" b="1" dirty="0" smtClean="0">
                <a:solidFill>
                  <a:srgbClr val="FF0000"/>
                </a:solidFill>
              </a:rPr>
              <a:t>불합리 사항 개선</a:t>
            </a:r>
            <a:endParaRPr lang="en-US" altLang="ko-KR" b="1" dirty="0" smtClean="0">
              <a:solidFill>
                <a:srgbClr val="FF0000"/>
              </a:solidFill>
            </a:endParaRPr>
          </a:p>
          <a:p>
            <a:pPr lvl="2"/>
            <a:r>
              <a:rPr lang="ko-KR" altLang="en-US" dirty="0" err="1" smtClean="0"/>
              <a:t>외층작업시</a:t>
            </a:r>
            <a:r>
              <a:rPr lang="ko-KR" altLang="en-US" dirty="0" smtClean="0"/>
              <a:t> 설비간 내층정보 호환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VS </a:t>
            </a:r>
            <a:r>
              <a:rPr lang="ko-KR" altLang="en-US" dirty="0" smtClean="0"/>
              <a:t>시스템과 연동한 양산 지원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2</a:t>
            </a:r>
            <a:r>
              <a:rPr lang="ko-KR" altLang="en-US" dirty="0" err="1" smtClean="0"/>
              <a:t>월중</a:t>
            </a:r>
            <a:r>
              <a:rPr lang="ko-KR" altLang="en-US" dirty="0" smtClean="0"/>
              <a:t> 상하면 동시 </a:t>
            </a:r>
            <a:r>
              <a:rPr lang="en-US" altLang="ko-KR" dirty="0" smtClean="0"/>
              <a:t>Verify</a:t>
            </a:r>
            <a:r>
              <a:rPr lang="ko-KR" altLang="en-US" dirty="0" smtClean="0"/>
              <a:t>가 가능한 프로그램 패치예정</a:t>
            </a:r>
            <a:endParaRPr lang="en-US" altLang="ko-KR" dirty="0" smtClean="0"/>
          </a:p>
          <a:p>
            <a:r>
              <a:rPr lang="en-US" altLang="ko-KR" dirty="0" smtClean="0"/>
              <a:t>Gantry System Test</a:t>
            </a:r>
          </a:p>
          <a:p>
            <a:pPr lvl="1"/>
            <a:r>
              <a:rPr lang="en-US" altLang="ko-KR" dirty="0" smtClean="0"/>
              <a:t>Gantry System</a:t>
            </a:r>
            <a:r>
              <a:rPr lang="ko-KR" altLang="en-US" dirty="0" smtClean="0"/>
              <a:t>에 </a:t>
            </a:r>
            <a:r>
              <a:rPr lang="en-US" altLang="ko-KR" dirty="0" err="1" smtClean="0"/>
              <a:t>EtherCAT</a:t>
            </a:r>
            <a:r>
              <a:rPr lang="en-US" altLang="ko-KR" dirty="0" smtClean="0"/>
              <a:t> </a:t>
            </a:r>
            <a:r>
              <a:rPr lang="ko-KR" altLang="en-US" dirty="0" smtClean="0"/>
              <a:t>모션 테스트</a:t>
            </a:r>
            <a:endParaRPr lang="en-US" altLang="ko-KR" dirty="0" smtClean="0"/>
          </a:p>
          <a:p>
            <a:r>
              <a:rPr lang="ko-KR" altLang="en-US" dirty="0" smtClean="0"/>
              <a:t>설비진단프로그램개발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2517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smtClean="0"/>
              <a:t>2024</a:t>
            </a:r>
            <a:r>
              <a:rPr lang="ko-KR" altLang="en-US" dirty="0" smtClean="0"/>
              <a:t>년 프로그램개발 일정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신용대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5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988718"/>
              </p:ext>
            </p:extLst>
          </p:nvPr>
        </p:nvGraphicFramePr>
        <p:xfrm>
          <a:off x="523008" y="1451113"/>
          <a:ext cx="11240102" cy="514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96"/>
                <a:gridCol w="881496"/>
                <a:gridCol w="2306782"/>
                <a:gridCol w="652288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</a:tblGrid>
              <a:tr h="3975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문제점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요청사항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2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0388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해성</a:t>
                      </a:r>
                      <a:r>
                        <a:rPr lang="en-US" altLang="ko-KR" sz="1200" b="1" dirty="0" smtClean="0"/>
                        <a:t>DS</a:t>
                      </a:r>
                    </a:p>
                    <a:p>
                      <a:pPr algn="ctr" latinLnBrk="1"/>
                      <a:r>
                        <a:rPr lang="ko-KR" altLang="en-US" sz="1200" dirty="0" smtClean="0"/>
                        <a:t>불합리</a:t>
                      </a:r>
                      <a:endParaRPr lang="en-US" altLang="ko-KR" sz="1200" dirty="0" smtClean="0"/>
                    </a:p>
                    <a:p>
                      <a:pPr algn="ctr" latinLnBrk="1"/>
                      <a:r>
                        <a:rPr lang="ko-KR" altLang="en-US" sz="1200" dirty="0" smtClean="0"/>
                        <a:t>사항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/>
                        <a:t>2D Barcode </a:t>
                      </a:r>
                      <a:r>
                        <a:rPr lang="ko-KR" altLang="en-US" sz="800" b="1" dirty="0" smtClean="0"/>
                        <a:t>관련 이상 발생시 처리 기능 부족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Barcode </a:t>
                      </a:r>
                      <a:r>
                        <a:rPr lang="ko-KR" altLang="en-US" sz="1000" dirty="0" smtClean="0"/>
                        <a:t>인식 불가로 </a:t>
                      </a:r>
                      <a:r>
                        <a:rPr lang="ko-KR" altLang="en-US" sz="1000" dirty="0" err="1" smtClean="0"/>
                        <a:t>정지시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알람</a:t>
                      </a:r>
                      <a:r>
                        <a:rPr lang="ko-KR" altLang="en-US" sz="1000" dirty="0" smtClean="0"/>
                        <a:t> 추가 요청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3619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Barcode</a:t>
                      </a:r>
                      <a:r>
                        <a:rPr lang="ko-KR" altLang="en-US" sz="1000" dirty="0" smtClean="0"/>
                        <a:t>인식불가시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smtClean="0"/>
                        <a:t>오름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200" b="1" dirty="0" smtClean="0"/>
                        <a:t>내림차순</a:t>
                      </a:r>
                      <a:r>
                        <a:rPr lang="ko-KR" altLang="en-US" sz="1000" dirty="0" smtClean="0"/>
                        <a:t>으로 특정구간 정상진행 필요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구간은 작업자 </a:t>
                      </a:r>
                      <a:r>
                        <a:rPr lang="en-US" altLang="ko-KR" sz="1000" dirty="0" smtClean="0"/>
                        <a:t>key in)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0388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key in </a:t>
                      </a:r>
                      <a:r>
                        <a:rPr lang="ko-KR" altLang="en-US" sz="1000" dirty="0" smtClean="0"/>
                        <a:t>한 </a:t>
                      </a:r>
                      <a:r>
                        <a:rPr lang="en-US" altLang="ko-KR" sz="1000" dirty="0" smtClean="0"/>
                        <a:t>ITS </a:t>
                      </a:r>
                      <a:r>
                        <a:rPr lang="ko-KR" altLang="en-US" sz="1000" dirty="0" smtClean="0"/>
                        <a:t>번호와 인식한 번호 다를 경우 설비 정지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</a:t>
                      </a:r>
                      <a:r>
                        <a:rPr lang="ko-KR" altLang="en-US" sz="1000" dirty="0" smtClean="0"/>
                        <a:t>내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err="1" smtClean="0"/>
                        <a:t>외층검사</a:t>
                      </a:r>
                      <a:r>
                        <a:rPr lang="en-US" altLang="ko-KR" sz="1000" dirty="0" smtClean="0"/>
                        <a:t>,</a:t>
                      </a:r>
                      <a:r>
                        <a:rPr lang="ko-KR" altLang="en-US" sz="1000" dirty="0" smtClean="0"/>
                        <a:t>각인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상</a:t>
                      </a:r>
                      <a:r>
                        <a:rPr lang="en-US" altLang="ko-KR" sz="1000" dirty="0" smtClean="0"/>
                        <a:t>/</a:t>
                      </a:r>
                      <a:r>
                        <a:rPr lang="ko-KR" altLang="en-US" sz="1000" dirty="0" smtClean="0"/>
                        <a:t>하 </a:t>
                      </a:r>
                      <a:r>
                        <a:rPr lang="ko-KR" altLang="en-US" sz="1000" dirty="0" err="1" smtClean="0"/>
                        <a:t>검사부</a:t>
                      </a:r>
                      <a:r>
                        <a:rPr lang="ko-KR" altLang="en-US" sz="1000" dirty="0" smtClean="0"/>
                        <a:t> 모두</a:t>
                      </a:r>
                      <a:r>
                        <a:rPr lang="en-US" altLang="ko-KR" sz="1000" dirty="0" smtClean="0"/>
                        <a:t>)</a:t>
                      </a:r>
                      <a:endParaRPr lang="ko-KR" altLang="en-US" sz="10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9196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내층 이어가기 </a:t>
                      </a:r>
                      <a:r>
                        <a:rPr lang="ko-KR" altLang="en-US" sz="800" b="1" dirty="0" err="1" smtClean="0"/>
                        <a:t>진행시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ko-KR" altLang="en-US" sz="800" b="1" dirty="0" smtClean="0"/>
                        <a:t>앞 </a:t>
                      </a:r>
                      <a:r>
                        <a:rPr lang="ko-KR" altLang="en-US" sz="800" b="1" dirty="0" err="1" smtClean="0"/>
                        <a:t>샷이</a:t>
                      </a:r>
                      <a:r>
                        <a:rPr lang="ko-KR" altLang="en-US" sz="800" b="1" dirty="0" smtClean="0"/>
                        <a:t> 더미인 경우 작업 불가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이어가기 가능하도록 변경 요청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4770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내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ko-KR" altLang="en-US" sz="800" b="1" dirty="0" err="1" smtClean="0"/>
                        <a:t>외층</a:t>
                      </a:r>
                      <a:r>
                        <a:rPr lang="ko-KR" altLang="en-US" sz="800" b="1" dirty="0" smtClean="0"/>
                        <a:t> 검사를 동일 설비에서만 작업 가능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설비 혼용 가능하도록 수정 요청 </a:t>
                      </a:r>
                      <a:endParaRPr lang="en-US" altLang="ko-KR" sz="1000" dirty="0" smtClean="0"/>
                    </a:p>
                    <a:p>
                      <a:pPr algn="ctr" latinLnBrk="1"/>
                      <a:r>
                        <a:rPr lang="en-US" altLang="ko-KR" sz="1000" dirty="0" smtClean="0"/>
                        <a:t>(ex. </a:t>
                      </a:r>
                      <a:r>
                        <a:rPr lang="ko-KR" altLang="en-US" sz="1000" dirty="0" smtClean="0"/>
                        <a:t>내층 </a:t>
                      </a:r>
                      <a:r>
                        <a:rPr lang="en-US" altLang="ko-KR" sz="1000" dirty="0" smtClean="0"/>
                        <a:t>11</a:t>
                      </a:r>
                      <a:r>
                        <a:rPr lang="ko-KR" altLang="en-US" sz="1000" dirty="0" smtClean="0"/>
                        <a:t>호기</a:t>
                      </a:r>
                      <a:r>
                        <a:rPr lang="en-US" altLang="ko-KR" sz="1000" dirty="0" smtClean="0"/>
                        <a:t>, </a:t>
                      </a:r>
                      <a:r>
                        <a:rPr lang="ko-KR" altLang="en-US" sz="1000" dirty="0" err="1" smtClean="0"/>
                        <a:t>외층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en-US" altLang="ko-KR" sz="1000" dirty="0" smtClean="0"/>
                        <a:t>13</a:t>
                      </a:r>
                      <a:r>
                        <a:rPr lang="ko-KR" altLang="en-US" sz="1000" dirty="0" smtClean="0"/>
                        <a:t>호기 작업</a:t>
                      </a:r>
                      <a:r>
                        <a:rPr lang="en-US" altLang="ko-KR" sz="1000" dirty="0" smtClean="0"/>
                        <a:t>)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47704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내층 </a:t>
                      </a:r>
                      <a:r>
                        <a:rPr lang="en-US" altLang="ko-KR" sz="800" b="1" dirty="0" smtClean="0"/>
                        <a:t>2D </a:t>
                      </a:r>
                      <a:r>
                        <a:rPr lang="ko-KR" altLang="en-US" sz="800" b="1" dirty="0" err="1" smtClean="0"/>
                        <a:t>각인중</a:t>
                      </a:r>
                      <a:r>
                        <a:rPr lang="ko-KR" altLang="en-US" sz="800" b="1" dirty="0" smtClean="0"/>
                        <a:t> 에러 발생시</a:t>
                      </a:r>
                      <a:r>
                        <a:rPr lang="en-US" altLang="ko-KR" sz="800" b="1" dirty="0" smtClean="0"/>
                        <a:t>, </a:t>
                      </a:r>
                      <a:r>
                        <a:rPr lang="ko-KR" altLang="en-US" sz="800" b="1" dirty="0" smtClean="0"/>
                        <a:t>설비 </a:t>
                      </a:r>
                      <a:r>
                        <a:rPr lang="ko-KR" altLang="en-US" sz="800" b="1" dirty="0" err="1" smtClean="0"/>
                        <a:t>정지없이</a:t>
                      </a:r>
                      <a:r>
                        <a:rPr lang="ko-KR" altLang="en-US" sz="800" b="1" dirty="0" smtClean="0"/>
                        <a:t> 각인 안하고 </a:t>
                      </a:r>
                      <a:r>
                        <a:rPr lang="ko-KR" altLang="en-US" sz="800" b="1" dirty="0" err="1" smtClean="0"/>
                        <a:t>피딩</a:t>
                      </a:r>
                      <a:r>
                        <a:rPr lang="ko-KR" altLang="en-US" sz="800" b="1" dirty="0" smtClean="0"/>
                        <a:t> 됨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/>
                        <a:t>에러 발생시 설비 </a:t>
                      </a:r>
                      <a:r>
                        <a:rPr lang="ko-KR" altLang="en-US" sz="1000" dirty="0" err="1" smtClean="0"/>
                        <a:t>정지되어야하고</a:t>
                      </a:r>
                      <a:r>
                        <a:rPr lang="en-US" altLang="ko-KR" sz="1000" dirty="0" smtClean="0"/>
                        <a:t>, </a:t>
                      </a:r>
                    </a:p>
                    <a:p>
                      <a:pPr algn="ctr" latinLnBrk="1"/>
                      <a:r>
                        <a:rPr lang="ko-KR" altLang="en-US" sz="1000" dirty="0" err="1" smtClean="0"/>
                        <a:t>위치수정후</a:t>
                      </a:r>
                      <a:r>
                        <a:rPr lang="ko-KR" altLang="en-US" sz="1000" dirty="0" smtClean="0"/>
                        <a:t> </a:t>
                      </a:r>
                      <a:r>
                        <a:rPr lang="ko-KR" altLang="en-US" sz="1000" dirty="0" err="1" smtClean="0"/>
                        <a:t>작업가능하도록</a:t>
                      </a:r>
                      <a:r>
                        <a:rPr lang="ko-KR" altLang="en-US" sz="1000" dirty="0" smtClean="0"/>
                        <a:t> 수정요청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3191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하부검사 </a:t>
                      </a:r>
                      <a:r>
                        <a:rPr lang="en-US" altLang="ko-KR" sz="800" b="1" dirty="0" smtClean="0"/>
                        <a:t>2D </a:t>
                      </a:r>
                      <a:r>
                        <a:rPr lang="ko-KR" altLang="en-US" sz="800" b="1" dirty="0" smtClean="0"/>
                        <a:t>리더기 조명 때문에 </a:t>
                      </a:r>
                      <a:r>
                        <a:rPr lang="en-US" altLang="ko-KR" sz="800" b="1" dirty="0" smtClean="0"/>
                        <a:t>Via hole </a:t>
                      </a:r>
                      <a:r>
                        <a:rPr lang="ko-KR" altLang="en-US" sz="800" b="1" dirty="0" err="1" smtClean="0"/>
                        <a:t>과검</a:t>
                      </a:r>
                      <a:r>
                        <a:rPr lang="ko-KR" altLang="en-US" sz="800" b="1" dirty="0" smtClean="0"/>
                        <a:t> 발생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2D Auto </a:t>
                      </a:r>
                      <a:r>
                        <a:rPr lang="ko-KR" altLang="en-US" sz="1000" dirty="0" smtClean="0"/>
                        <a:t>버튼 </a:t>
                      </a:r>
                      <a:r>
                        <a:rPr lang="en-US" altLang="ko-KR" sz="1000" dirty="0" smtClean="0"/>
                        <a:t>on, off</a:t>
                      </a:r>
                      <a:r>
                        <a:rPr lang="ko-KR" altLang="en-US" sz="1000" dirty="0" smtClean="0"/>
                        <a:t>시 리더기도 같이 </a:t>
                      </a:r>
                      <a:r>
                        <a:rPr lang="en-US" altLang="ko-KR" sz="1000" dirty="0" smtClean="0"/>
                        <a:t>on, off </a:t>
                      </a:r>
                      <a:r>
                        <a:rPr lang="ko-KR" altLang="en-US" sz="1000" dirty="0" smtClean="0"/>
                        <a:t>되도록 수정 요청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1667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err="1" smtClean="0"/>
                        <a:t>GantrySystem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Test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/>
                        <a:t>Scan</a:t>
                      </a:r>
                      <a:r>
                        <a:rPr lang="ko-KR" altLang="en-US" sz="1000" dirty="0" smtClean="0"/>
                        <a:t>축 테스트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10775987" y="265950"/>
            <a:ext cx="488950" cy="215900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6"/>
          <p:cNvSpPr>
            <a:spLocks noChangeArrowheads="1"/>
          </p:cNvSpPr>
          <p:nvPr/>
        </p:nvSpPr>
        <p:spPr bwMode="auto">
          <a:xfrm>
            <a:off x="10776071" y="508545"/>
            <a:ext cx="488866" cy="2159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11370643" y="49397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진행율</a:t>
            </a:r>
            <a:endParaRPr lang="ko-KR" altLang="en-US" sz="1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1322149" y="23562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계획날짜</a:t>
            </a:r>
            <a:endParaRPr lang="ko-KR" altLang="en-US" sz="1000" b="1"/>
          </a:p>
        </p:txBody>
      </p:sp>
      <p:grpSp>
        <p:nvGrpSpPr>
          <p:cNvPr id="37" name="그룹 36"/>
          <p:cNvGrpSpPr/>
          <p:nvPr/>
        </p:nvGrpSpPr>
        <p:grpSpPr>
          <a:xfrm>
            <a:off x="4557624" y="2368744"/>
            <a:ext cx="5045383" cy="4370881"/>
            <a:chOff x="4567563" y="2471178"/>
            <a:chExt cx="5045383" cy="3807071"/>
          </a:xfrm>
        </p:grpSpPr>
        <p:sp>
          <p:nvSpPr>
            <p:cNvPr id="10" name="Rectangle 114"/>
            <p:cNvSpPr>
              <a:spLocks noChangeArrowheads="1"/>
            </p:cNvSpPr>
            <p:nvPr/>
          </p:nvSpPr>
          <p:spPr bwMode="auto">
            <a:xfrm>
              <a:off x="5257453" y="2471178"/>
              <a:ext cx="218556" cy="18823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" name="Rectangle 116"/>
            <p:cNvSpPr>
              <a:spLocks noChangeArrowheads="1"/>
            </p:cNvSpPr>
            <p:nvPr/>
          </p:nvSpPr>
          <p:spPr bwMode="auto">
            <a:xfrm>
              <a:off x="5257454" y="2659413"/>
              <a:ext cx="218556" cy="15032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424060" y="2594964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605184" y="2471178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616325" y="3465911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616325" y="2971832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49632" y="3141177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17" name="Rectangle 114"/>
            <p:cNvSpPr>
              <a:spLocks noChangeArrowheads="1"/>
            </p:cNvSpPr>
            <p:nvPr/>
          </p:nvSpPr>
          <p:spPr bwMode="auto">
            <a:xfrm>
              <a:off x="7903987" y="3427168"/>
              <a:ext cx="218556" cy="18823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810398" y="3597847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19" name="Rectangle 114"/>
            <p:cNvSpPr>
              <a:spLocks noChangeArrowheads="1"/>
            </p:cNvSpPr>
            <p:nvPr/>
          </p:nvSpPr>
          <p:spPr bwMode="auto">
            <a:xfrm>
              <a:off x="5270396" y="3875580"/>
              <a:ext cx="218556" cy="188234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0" name="Rectangle 116"/>
            <p:cNvSpPr>
              <a:spLocks noChangeArrowheads="1"/>
            </p:cNvSpPr>
            <p:nvPr/>
          </p:nvSpPr>
          <p:spPr bwMode="auto">
            <a:xfrm>
              <a:off x="5270396" y="4093347"/>
              <a:ext cx="218556" cy="15032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52441" y="3996057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567563" y="3942463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23" name="Rectangle 114"/>
            <p:cNvSpPr>
              <a:spLocks noChangeArrowheads="1"/>
            </p:cNvSpPr>
            <p:nvPr/>
          </p:nvSpPr>
          <p:spPr bwMode="auto">
            <a:xfrm>
              <a:off x="8338512" y="4448563"/>
              <a:ext cx="402007" cy="199719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297757" y="4681602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657860" y="4385772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26" name="Rectangle 114"/>
            <p:cNvSpPr>
              <a:spLocks noChangeArrowheads="1"/>
            </p:cNvSpPr>
            <p:nvPr/>
          </p:nvSpPr>
          <p:spPr bwMode="auto">
            <a:xfrm>
              <a:off x="8740519" y="2889591"/>
              <a:ext cx="872427" cy="162045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7" name="Rectangle 114"/>
            <p:cNvSpPr>
              <a:spLocks noChangeArrowheads="1"/>
            </p:cNvSpPr>
            <p:nvPr/>
          </p:nvSpPr>
          <p:spPr bwMode="auto">
            <a:xfrm>
              <a:off x="7811414" y="5841103"/>
              <a:ext cx="847250" cy="171983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013265" y="5939695"/>
              <a:ext cx="6501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688858" y="5849837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30" name="Rectangle 114"/>
            <p:cNvSpPr>
              <a:spLocks noChangeArrowheads="1"/>
            </p:cNvSpPr>
            <p:nvPr/>
          </p:nvSpPr>
          <p:spPr bwMode="auto">
            <a:xfrm>
              <a:off x="7010762" y="4934164"/>
              <a:ext cx="847250" cy="171983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1" name="Rectangle 114"/>
            <p:cNvSpPr>
              <a:spLocks noChangeArrowheads="1"/>
            </p:cNvSpPr>
            <p:nvPr/>
          </p:nvSpPr>
          <p:spPr bwMode="auto">
            <a:xfrm>
              <a:off x="5248035" y="5366696"/>
              <a:ext cx="157926" cy="209109"/>
            </a:xfrm>
            <a:prstGeom prst="rect">
              <a:avLst/>
            </a:prstGeom>
            <a:gradFill rotWithShape="1">
              <a:gsLst>
                <a:gs pos="0">
                  <a:srgbClr val="3366FF">
                    <a:gamma/>
                    <a:shade val="46275"/>
                    <a:invGamma/>
                  </a:srgbClr>
                </a:gs>
                <a:gs pos="50000">
                  <a:srgbClr val="3366FF"/>
                </a:gs>
                <a:gs pos="100000">
                  <a:srgbClr val="3366FF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7136198" y="5071035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657860" y="4855830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/>
                <a:t>0%</a:t>
              </a:r>
              <a:endParaRPr lang="ko-KR" altLang="en-US" sz="1600" b="1" dirty="0"/>
            </a:p>
          </p:txBody>
        </p:sp>
        <p:sp>
          <p:nvSpPr>
            <p:cNvPr id="35" name="Rectangle 116"/>
            <p:cNvSpPr>
              <a:spLocks noChangeArrowheads="1"/>
            </p:cNvSpPr>
            <p:nvPr/>
          </p:nvSpPr>
          <p:spPr bwMode="auto">
            <a:xfrm>
              <a:off x="5253645" y="5601664"/>
              <a:ext cx="150033" cy="172760"/>
            </a:xfrm>
            <a:prstGeom prst="rect">
              <a:avLst/>
            </a:prstGeom>
            <a:gradFill rotWithShape="1">
              <a:gsLst>
                <a:gs pos="0">
                  <a:srgbClr val="FFCC00">
                    <a:gamma/>
                    <a:shade val="46275"/>
                    <a:invGamma/>
                  </a:srgbClr>
                </a:gs>
                <a:gs pos="50000">
                  <a:srgbClr val="FFCC00"/>
                </a:gs>
                <a:gs pos="100000">
                  <a:srgbClr val="FFCC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9525" algn="ctr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422233" y="5466514"/>
              <a:ext cx="62429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39725" y="5424105"/>
              <a:ext cx="72181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 smtClean="0">
                  <a:solidFill>
                    <a:srgbClr val="FF0000"/>
                  </a:solidFill>
                </a:rPr>
                <a:t>90%</a:t>
              </a:r>
              <a:endParaRPr lang="ko-KR" altLang="en-US" sz="16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152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2024</a:t>
            </a:r>
            <a:r>
              <a:rPr lang="ko-KR" altLang="en-US" dirty="0" smtClean="0"/>
              <a:t>년 프로그램개발 일정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신용대</a:t>
            </a:r>
            <a:r>
              <a:rPr lang="en-US" altLang="ko-KR" dirty="0" smtClean="0"/>
              <a:t>B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019210"/>
              </p:ext>
            </p:extLst>
          </p:nvPr>
        </p:nvGraphicFramePr>
        <p:xfrm>
          <a:off x="838200" y="1825625"/>
          <a:ext cx="11240102" cy="2443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96"/>
                <a:gridCol w="881496"/>
                <a:gridCol w="2306782"/>
                <a:gridCol w="652288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</a:tblGrid>
              <a:tr h="3975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문제점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문제점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요청사항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2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639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VS</a:t>
                      </a:r>
                    </a:p>
                    <a:p>
                      <a:pPr algn="ctr" latinLnBrk="1"/>
                      <a:r>
                        <a:rPr lang="ko-KR" altLang="en-US" sz="1200" b="1" dirty="0" smtClean="0"/>
                        <a:t>양산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지원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상</a:t>
                      </a:r>
                      <a:r>
                        <a:rPr lang="en-US" altLang="ko-KR" sz="800" b="1" dirty="0" smtClean="0"/>
                        <a:t>/</a:t>
                      </a:r>
                      <a:r>
                        <a:rPr lang="ko-KR" altLang="en-US" sz="800" b="1" dirty="0" smtClean="0"/>
                        <a:t>하면</a:t>
                      </a:r>
                      <a:endParaRPr lang="en-US" altLang="ko-KR" sz="800" b="1" dirty="0" smtClean="0"/>
                    </a:p>
                    <a:p>
                      <a:pPr algn="ctr" latinLnBrk="1"/>
                      <a:r>
                        <a:rPr lang="ko-KR" altLang="en-US" sz="800" b="1" dirty="0" smtClean="0"/>
                        <a:t>별도작업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err="1" smtClean="0"/>
                        <a:t>상하면을</a:t>
                      </a:r>
                      <a:r>
                        <a:rPr lang="ko-KR" altLang="en-US" sz="1000" dirty="0" smtClean="0"/>
                        <a:t> 하나의 모니터에서 </a:t>
                      </a:r>
                      <a:r>
                        <a:rPr lang="en-US" altLang="ko-KR" sz="1000" dirty="0" smtClean="0"/>
                        <a:t>VS</a:t>
                      </a:r>
                      <a:r>
                        <a:rPr lang="ko-KR" altLang="en-US" sz="1000" dirty="0" smtClean="0"/>
                        <a:t>작업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8897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/>
                        <a:t>긴급양산지원</a:t>
                      </a:r>
                      <a:endParaRPr lang="ko-KR" altLang="en-US" sz="8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 smtClean="0"/>
                        <a:t>상하면 별도로 </a:t>
                      </a:r>
                      <a:r>
                        <a:rPr lang="en-US" altLang="ko-KR" sz="1000" dirty="0" smtClean="0"/>
                        <a:t>2</a:t>
                      </a:r>
                      <a:r>
                        <a:rPr lang="ko-KR" altLang="en-US" sz="1000" dirty="0" smtClean="0"/>
                        <a:t>인이 </a:t>
                      </a:r>
                      <a:r>
                        <a:rPr lang="en-US" altLang="ko-KR" sz="1000" dirty="0" smtClean="0"/>
                        <a:t>VS</a:t>
                      </a:r>
                      <a:r>
                        <a:rPr lang="ko-KR" altLang="en-US" sz="1000" dirty="0" smtClean="0"/>
                        <a:t>작업</a:t>
                      </a:r>
                      <a:endParaRPr lang="en-US" altLang="ko-KR" sz="1000" dirty="0" smtClean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718612" y="3015284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0%</a:t>
            </a:r>
            <a:endParaRPr lang="ko-KR" altLang="en-US" sz="1600" b="1" dirty="0"/>
          </a:p>
        </p:txBody>
      </p:sp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8608131" y="2826352"/>
            <a:ext cx="1279933" cy="18893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6035372" y="3611928"/>
            <a:ext cx="218556" cy="2161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16"/>
          <p:cNvSpPr>
            <a:spLocks noChangeArrowheads="1"/>
          </p:cNvSpPr>
          <p:nvPr/>
        </p:nvSpPr>
        <p:spPr bwMode="auto">
          <a:xfrm>
            <a:off x="6035372" y="3861946"/>
            <a:ext cx="218556" cy="172582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317417" y="3750248"/>
            <a:ext cx="624290" cy="38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90%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0" name="Rectangle 114"/>
          <p:cNvSpPr>
            <a:spLocks noChangeArrowheads="1"/>
          </p:cNvSpPr>
          <p:nvPr/>
        </p:nvSpPr>
        <p:spPr bwMode="auto">
          <a:xfrm>
            <a:off x="10775987" y="265950"/>
            <a:ext cx="488950" cy="215900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6"/>
          <p:cNvSpPr>
            <a:spLocks noChangeArrowheads="1"/>
          </p:cNvSpPr>
          <p:nvPr/>
        </p:nvSpPr>
        <p:spPr bwMode="auto">
          <a:xfrm>
            <a:off x="10776071" y="508545"/>
            <a:ext cx="488866" cy="2159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70643" y="49397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진행율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322149" y="23562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계획날짜</a:t>
            </a:r>
            <a:endParaRPr lang="ko-KR" altLang="en-US" sz="1000" b="1"/>
          </a:p>
        </p:txBody>
      </p:sp>
      <p:sp>
        <p:nvSpPr>
          <p:cNvPr id="14" name="TextBox 13"/>
          <p:cNvSpPr txBox="1"/>
          <p:nvPr/>
        </p:nvSpPr>
        <p:spPr>
          <a:xfrm>
            <a:off x="4985574" y="3633693"/>
            <a:ext cx="624290" cy="38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>
                <a:solidFill>
                  <a:srgbClr val="FF0000"/>
                </a:solidFill>
              </a:rPr>
              <a:t>90%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985574" y="2920818"/>
            <a:ext cx="721814" cy="388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0%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431301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장신국</a:t>
            </a:r>
            <a:r>
              <a:rPr lang="ko-KR" altLang="en-US" dirty="0" smtClean="0"/>
              <a:t> 과장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AOI Auto Line (SHINKO CKM</a:t>
            </a:r>
            <a:r>
              <a:rPr lang="ko-KR" altLang="en-US" dirty="0"/>
              <a:t>向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PLC Program : </a:t>
            </a:r>
            <a:r>
              <a:rPr lang="ko-KR" altLang="en-US" dirty="0"/>
              <a:t>자동</a:t>
            </a:r>
            <a:r>
              <a:rPr lang="en-US" altLang="ko-KR" dirty="0"/>
              <a:t> </a:t>
            </a:r>
            <a:r>
              <a:rPr lang="ko-KR" altLang="en-US" dirty="0"/>
              <a:t>운전</a:t>
            </a:r>
            <a:r>
              <a:rPr lang="en-US" altLang="ko-KR" dirty="0"/>
              <a:t> </a:t>
            </a:r>
            <a:r>
              <a:rPr lang="ko-KR" altLang="en-US" dirty="0"/>
              <a:t>설계</a:t>
            </a:r>
            <a:r>
              <a:rPr lang="en-US" altLang="ko-KR" dirty="0"/>
              <a:t>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4</a:t>
            </a:r>
            <a:r>
              <a:rPr lang="ko-KR" altLang="en-US" dirty="0" err="1" smtClean="0"/>
              <a:t>월중</a:t>
            </a:r>
            <a:r>
              <a:rPr lang="ko-KR" altLang="en-US" dirty="0" smtClean="0"/>
              <a:t> 출하</a:t>
            </a:r>
            <a:r>
              <a:rPr lang="en-US" altLang="ko-KR" dirty="0" smtClean="0"/>
              <a:t>, </a:t>
            </a:r>
            <a:r>
              <a:rPr lang="ko-KR" altLang="en-US" smtClean="0"/>
              <a:t>출장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월까지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en-US" altLang="ko-KR" dirty="0" err="1"/>
              <a:t>InSmart</a:t>
            </a:r>
            <a:r>
              <a:rPr lang="en-US" altLang="ko-KR" dirty="0"/>
              <a:t> Extreme In line(SHINKO TKK</a:t>
            </a:r>
            <a:r>
              <a:rPr lang="ko-KR" altLang="en-US" dirty="0"/>
              <a:t>공장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Inline loader/Unloader </a:t>
            </a:r>
            <a:r>
              <a:rPr lang="ko-KR" altLang="en-US" dirty="0"/>
              <a:t>간지</a:t>
            </a:r>
            <a:r>
              <a:rPr lang="en-US" altLang="ko-KR" dirty="0"/>
              <a:t> </a:t>
            </a:r>
            <a:r>
              <a:rPr lang="ko-KR" altLang="en-US" dirty="0"/>
              <a:t>충돌</a:t>
            </a:r>
            <a:r>
              <a:rPr lang="en-US" altLang="ko-KR" dirty="0"/>
              <a:t> </a:t>
            </a:r>
            <a:endParaRPr lang="en-US" altLang="ko-KR" dirty="0" smtClean="0"/>
          </a:p>
          <a:p>
            <a:pPr lvl="2"/>
            <a:r>
              <a:rPr lang="en-US" altLang="ko-KR" dirty="0" smtClean="0"/>
              <a:t>PLC </a:t>
            </a:r>
            <a:r>
              <a:rPr lang="ko-KR" altLang="en-US" dirty="0"/>
              <a:t>프로그램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r>
              <a:rPr lang="en-US" altLang="ko-KR" dirty="0"/>
              <a:t> </a:t>
            </a:r>
            <a:r>
              <a:rPr lang="ko-KR" altLang="en-US" dirty="0"/>
              <a:t>완료</a:t>
            </a:r>
            <a:r>
              <a:rPr lang="en-US" altLang="ko-KR" dirty="0"/>
              <a:t>( </a:t>
            </a:r>
            <a:r>
              <a:rPr lang="ko-KR" altLang="en-US" dirty="0"/>
              <a:t>테스트</a:t>
            </a:r>
            <a:r>
              <a:rPr lang="en-US" altLang="ko-KR" dirty="0"/>
              <a:t> </a:t>
            </a:r>
            <a:r>
              <a:rPr lang="ko-KR" altLang="en-US" dirty="0"/>
              <a:t>대기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0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백가람 과장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AOI Auto Line (SHINKO CKM</a:t>
            </a:r>
            <a:r>
              <a:rPr lang="ko-KR" altLang="en-US" dirty="0"/>
              <a:t>向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조립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smtClean="0"/>
              <a:t>동작확인</a:t>
            </a:r>
            <a:endParaRPr lang="en-US" altLang="ko-KR" dirty="0" smtClean="0"/>
          </a:p>
          <a:p>
            <a:pPr lvl="2"/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조립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(~1/26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/>
              <a:t>I/O </a:t>
            </a:r>
            <a:r>
              <a:rPr lang="ko-KR" altLang="en-US" dirty="0"/>
              <a:t>체크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/>
              <a:t>모션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r>
              <a:rPr lang="en-US" altLang="ko-KR" dirty="0"/>
              <a:t>, </a:t>
            </a:r>
            <a:r>
              <a:rPr lang="ko-KR" altLang="en-US" dirty="0"/>
              <a:t>수동</a:t>
            </a:r>
            <a:r>
              <a:rPr lang="en-US" altLang="ko-KR" dirty="0"/>
              <a:t> </a:t>
            </a:r>
            <a:r>
              <a:rPr lang="ko-KR" altLang="en-US" dirty="0"/>
              <a:t>동작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(1/29~2/2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자동동작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(</a:t>
            </a:r>
            <a:r>
              <a:rPr lang="ko-KR" altLang="en-US" dirty="0" err="1"/>
              <a:t>장신국</a:t>
            </a:r>
            <a:r>
              <a:rPr lang="en-US" altLang="ko-KR" dirty="0"/>
              <a:t> </a:t>
            </a:r>
            <a:r>
              <a:rPr lang="ko-KR" altLang="en-US" dirty="0"/>
              <a:t>과장</a:t>
            </a:r>
            <a:r>
              <a:rPr lang="en-US" altLang="ko-KR" dirty="0"/>
              <a:t> </a:t>
            </a:r>
            <a:r>
              <a:rPr lang="ko-KR" altLang="en-US" dirty="0"/>
              <a:t>보조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불합리</a:t>
            </a:r>
            <a:r>
              <a:rPr lang="en-US" altLang="ko-KR" dirty="0"/>
              <a:t> </a:t>
            </a:r>
            <a:r>
              <a:rPr lang="ko-KR" altLang="en-US" dirty="0" smtClean="0"/>
              <a:t>개선</a:t>
            </a:r>
            <a:endParaRPr lang="en-US" altLang="ko-KR" dirty="0" smtClean="0"/>
          </a:p>
          <a:p>
            <a:pPr lvl="2"/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조립</a:t>
            </a:r>
            <a:r>
              <a:rPr lang="en-US" altLang="ko-KR" dirty="0"/>
              <a:t> </a:t>
            </a:r>
            <a:r>
              <a:rPr lang="ko-KR" altLang="en-US" dirty="0"/>
              <a:t>간</a:t>
            </a:r>
            <a:r>
              <a:rPr lang="en-US" altLang="ko-KR" dirty="0"/>
              <a:t> </a:t>
            </a:r>
            <a:r>
              <a:rPr lang="ko-KR" altLang="en-US" dirty="0"/>
              <a:t>불합리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pPr lvl="2"/>
            <a:r>
              <a:rPr lang="ko-KR" altLang="en-US" dirty="0"/>
              <a:t>설비</a:t>
            </a:r>
            <a:r>
              <a:rPr lang="en-US" altLang="ko-KR" dirty="0"/>
              <a:t> </a:t>
            </a:r>
            <a:r>
              <a:rPr lang="ko-KR" altLang="en-US" dirty="0"/>
              <a:t>운용간</a:t>
            </a:r>
            <a:r>
              <a:rPr lang="en-US" altLang="ko-KR" dirty="0"/>
              <a:t> </a:t>
            </a:r>
            <a:r>
              <a:rPr lang="ko-KR" altLang="en-US" dirty="0"/>
              <a:t>불합리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smtClean="0"/>
              <a:t>적용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8305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백가람 과장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W-project</a:t>
            </a:r>
          </a:p>
          <a:p>
            <a:pPr lvl="1"/>
            <a:r>
              <a:rPr lang="ko-KR" altLang="en-US" dirty="0"/>
              <a:t>설비</a:t>
            </a:r>
            <a:r>
              <a:rPr lang="en-US" altLang="ko-KR" dirty="0"/>
              <a:t> </a:t>
            </a:r>
            <a:r>
              <a:rPr lang="ko-KR" altLang="en-US" dirty="0" err="1"/>
              <a:t>컨셉</a:t>
            </a:r>
            <a:r>
              <a:rPr lang="en-US" altLang="ko-KR" dirty="0"/>
              <a:t> </a:t>
            </a:r>
            <a:r>
              <a:rPr lang="ko-KR" altLang="en-US" dirty="0" smtClean="0"/>
              <a:t>기획</a:t>
            </a:r>
            <a:endParaRPr lang="en-US" altLang="ko-KR" dirty="0" smtClean="0"/>
          </a:p>
          <a:p>
            <a:pPr lvl="2"/>
            <a:r>
              <a:rPr lang="en-US" altLang="ko-KR" dirty="0"/>
              <a:t>UL </a:t>
            </a:r>
            <a:r>
              <a:rPr lang="ko-KR" altLang="en-US" dirty="0"/>
              <a:t>인증</a:t>
            </a:r>
            <a:r>
              <a:rPr lang="en-US" altLang="ko-KR" dirty="0"/>
              <a:t> 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/>
              <a:t>전장</a:t>
            </a:r>
            <a:r>
              <a:rPr lang="en-US" altLang="ko-KR" dirty="0"/>
              <a:t> </a:t>
            </a:r>
            <a:r>
              <a:rPr lang="ko-KR" altLang="en-US" dirty="0"/>
              <a:t>부품</a:t>
            </a:r>
            <a:r>
              <a:rPr lang="en-US" altLang="ko-KR" dirty="0"/>
              <a:t> </a:t>
            </a:r>
            <a:r>
              <a:rPr lang="ko-KR" altLang="en-US" dirty="0"/>
              <a:t>선정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 smtClean="0"/>
              <a:t>중</a:t>
            </a:r>
            <a:endParaRPr lang="en-US" altLang="ko-KR" dirty="0" smtClean="0"/>
          </a:p>
          <a:p>
            <a:pPr lvl="2"/>
            <a:r>
              <a:rPr lang="ko-KR" altLang="en-US" dirty="0"/>
              <a:t>스테이지</a:t>
            </a:r>
            <a:r>
              <a:rPr lang="en-US" altLang="ko-KR" dirty="0"/>
              <a:t> </a:t>
            </a:r>
            <a:r>
              <a:rPr lang="ko-KR" altLang="en-US" dirty="0"/>
              <a:t>사양</a:t>
            </a:r>
            <a:r>
              <a:rPr lang="en-US" altLang="ko-KR" dirty="0"/>
              <a:t> </a:t>
            </a:r>
            <a:r>
              <a:rPr lang="ko-KR" altLang="en-US" dirty="0"/>
              <a:t>확인</a:t>
            </a:r>
            <a:r>
              <a:rPr lang="en-US" altLang="ko-KR" dirty="0"/>
              <a:t> </a:t>
            </a:r>
            <a:r>
              <a:rPr lang="ko-KR" altLang="en-US" dirty="0"/>
              <a:t>대기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(DMT</a:t>
            </a:r>
            <a:r>
              <a:rPr lang="en-US" altLang="ko-KR" dirty="0" smtClean="0"/>
              <a:t>)</a:t>
            </a:r>
          </a:p>
          <a:p>
            <a:pPr lvl="3"/>
            <a:r>
              <a:rPr lang="ko-KR" altLang="en-US" dirty="0" err="1"/>
              <a:t>제어계</a:t>
            </a:r>
            <a:r>
              <a:rPr lang="en-US" altLang="ko-KR" dirty="0"/>
              <a:t> </a:t>
            </a:r>
            <a:r>
              <a:rPr lang="ko-KR" altLang="en-US" dirty="0"/>
              <a:t>구상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(PC + PLC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2 </a:t>
            </a:r>
            <a:r>
              <a:rPr lang="en-US" altLang="ko-KR" dirty="0"/>
              <a:t>by 2 Nano </a:t>
            </a:r>
            <a:r>
              <a:rPr lang="ko-KR" altLang="en-US" dirty="0"/>
              <a:t>설비</a:t>
            </a:r>
            <a:r>
              <a:rPr lang="en-US" altLang="ko-KR" dirty="0"/>
              <a:t> </a:t>
            </a:r>
            <a:r>
              <a:rPr lang="ko-KR" altLang="en-US" dirty="0" smtClean="0"/>
              <a:t>개조</a:t>
            </a:r>
            <a:endParaRPr lang="en-US" altLang="ko-KR" dirty="0" smtClean="0"/>
          </a:p>
          <a:p>
            <a:pPr lvl="1"/>
            <a:r>
              <a:rPr lang="ko-KR" altLang="en-US" dirty="0" err="1"/>
              <a:t>제어계</a:t>
            </a:r>
            <a:r>
              <a:rPr lang="en-US" altLang="ko-KR" dirty="0"/>
              <a:t> </a:t>
            </a:r>
            <a:r>
              <a:rPr lang="ko-KR" altLang="en-US" dirty="0"/>
              <a:t>변경</a:t>
            </a:r>
            <a:r>
              <a:rPr lang="en-US" altLang="ko-KR" dirty="0"/>
              <a:t>(</a:t>
            </a:r>
            <a:r>
              <a:rPr lang="en-US" altLang="ko-KR" dirty="0" err="1"/>
              <a:t>SynqNet</a:t>
            </a:r>
            <a:r>
              <a:rPr lang="en-US" altLang="ko-KR" dirty="0"/>
              <a:t> -&gt; </a:t>
            </a:r>
            <a:r>
              <a:rPr lang="en-US" altLang="ko-KR" dirty="0" err="1"/>
              <a:t>EtherCAT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회로</a:t>
            </a:r>
            <a:r>
              <a:rPr lang="en-US" altLang="ko-KR" dirty="0"/>
              <a:t> </a:t>
            </a:r>
            <a:r>
              <a:rPr lang="ko-KR" altLang="en-US" dirty="0"/>
              <a:t>조립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중</a:t>
            </a:r>
            <a:r>
              <a:rPr lang="en-US" altLang="ko-KR" dirty="0"/>
              <a:t>(~1/17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전원</a:t>
            </a:r>
            <a:r>
              <a:rPr lang="en-US" altLang="ko-KR" dirty="0"/>
              <a:t> </a:t>
            </a:r>
            <a:r>
              <a:rPr lang="ko-KR" altLang="en-US" dirty="0"/>
              <a:t>인가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I/O </a:t>
            </a:r>
            <a:r>
              <a:rPr lang="ko-KR" altLang="en-US" dirty="0"/>
              <a:t>체크</a:t>
            </a:r>
            <a:r>
              <a:rPr lang="en-US" altLang="ko-KR" dirty="0"/>
              <a:t>(1/8 </a:t>
            </a:r>
            <a:r>
              <a:rPr lang="ko-KR" altLang="en-US" dirty="0"/>
              <a:t>완료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 smtClean="0"/>
              <a:t>)</a:t>
            </a:r>
          </a:p>
          <a:p>
            <a:pPr lvl="2"/>
            <a:r>
              <a:rPr lang="ko-KR" altLang="en-US" dirty="0"/>
              <a:t>모션</a:t>
            </a:r>
            <a:r>
              <a:rPr lang="en-US" altLang="ko-KR" dirty="0"/>
              <a:t> </a:t>
            </a:r>
            <a:r>
              <a:rPr lang="ko-KR" altLang="en-US" dirty="0"/>
              <a:t>튜닝</a:t>
            </a:r>
            <a:r>
              <a:rPr lang="en-US" altLang="ko-KR" dirty="0"/>
              <a:t> </a:t>
            </a:r>
            <a:r>
              <a:rPr lang="ko-KR" altLang="en-US" dirty="0"/>
              <a:t>진행</a:t>
            </a:r>
            <a:r>
              <a:rPr lang="en-US" altLang="ko-KR" dirty="0"/>
              <a:t> </a:t>
            </a:r>
            <a:r>
              <a:rPr lang="ko-KR" altLang="en-US" dirty="0"/>
              <a:t>예정</a:t>
            </a:r>
            <a:r>
              <a:rPr lang="en-US" altLang="ko-KR" dirty="0"/>
              <a:t>(</a:t>
            </a:r>
            <a:r>
              <a:rPr lang="ko-KR" altLang="en-US" dirty="0"/>
              <a:t>일정</a:t>
            </a:r>
            <a:r>
              <a:rPr lang="en-US" altLang="ko-KR" dirty="0"/>
              <a:t> </a:t>
            </a:r>
            <a:r>
              <a:rPr lang="ko-KR" altLang="en-US" dirty="0"/>
              <a:t>미정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521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백가람 과장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상시 양산</a:t>
            </a:r>
            <a:r>
              <a:rPr lang="en-US" altLang="ko-KR" dirty="0" smtClean="0"/>
              <a:t> </a:t>
            </a:r>
            <a:r>
              <a:rPr lang="ko-KR" altLang="en-US" dirty="0" smtClean="0"/>
              <a:t>업무 지원</a:t>
            </a:r>
            <a:endParaRPr lang="en-US" altLang="ko-KR" dirty="0" smtClean="0"/>
          </a:p>
          <a:p>
            <a:pPr lvl="1"/>
            <a:r>
              <a:rPr lang="ko-KR" altLang="en-US" dirty="0"/>
              <a:t>구매요청</a:t>
            </a:r>
            <a:r>
              <a:rPr lang="en-US" altLang="ko-KR" dirty="0"/>
              <a:t> </a:t>
            </a:r>
            <a:r>
              <a:rPr lang="ko-KR" altLang="en-US" dirty="0"/>
              <a:t>및</a:t>
            </a:r>
            <a:r>
              <a:rPr lang="en-US" altLang="ko-KR" dirty="0"/>
              <a:t> </a:t>
            </a:r>
            <a:r>
              <a:rPr lang="ko-KR" altLang="en-US" dirty="0" smtClean="0"/>
              <a:t>업무지원</a:t>
            </a:r>
            <a:endParaRPr lang="en-US" altLang="ko-KR" dirty="0" smtClean="0"/>
          </a:p>
          <a:p>
            <a:pPr lvl="1"/>
            <a:r>
              <a:rPr lang="ko-KR" altLang="en-US" dirty="0"/>
              <a:t>설비</a:t>
            </a:r>
            <a:r>
              <a:rPr lang="en-US" altLang="ko-KR" dirty="0"/>
              <a:t>(</a:t>
            </a:r>
            <a:r>
              <a:rPr lang="ko-KR" altLang="en-US" dirty="0"/>
              <a:t>과제별</a:t>
            </a:r>
            <a:r>
              <a:rPr lang="en-US" altLang="ko-KR" dirty="0"/>
              <a:t>) </a:t>
            </a:r>
            <a:r>
              <a:rPr lang="ko-KR" altLang="en-US" dirty="0"/>
              <a:t>구매요청</a:t>
            </a:r>
            <a:r>
              <a:rPr lang="en-US" altLang="ko-KR" dirty="0"/>
              <a:t>(PL </a:t>
            </a:r>
            <a:r>
              <a:rPr lang="ko-KR" altLang="en-US" dirty="0"/>
              <a:t>작성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제작간</a:t>
            </a:r>
            <a:r>
              <a:rPr lang="en-US" altLang="ko-KR" dirty="0"/>
              <a:t> </a:t>
            </a:r>
            <a:r>
              <a:rPr lang="ko-KR" altLang="en-US" dirty="0"/>
              <a:t>트러블</a:t>
            </a:r>
            <a:r>
              <a:rPr lang="en-US" altLang="ko-KR" dirty="0"/>
              <a:t> </a:t>
            </a:r>
            <a:r>
              <a:rPr lang="ko-KR" altLang="en-US" dirty="0"/>
              <a:t>슈팅</a:t>
            </a:r>
            <a:r>
              <a:rPr lang="en-US" altLang="ko-KR" dirty="0"/>
              <a:t> </a:t>
            </a:r>
            <a:r>
              <a:rPr lang="ko-KR" altLang="en-US" dirty="0" smtClean="0"/>
              <a:t>대응</a:t>
            </a:r>
            <a:endParaRPr lang="en-US" altLang="ko-KR" dirty="0" smtClean="0"/>
          </a:p>
          <a:p>
            <a:pPr lvl="1"/>
            <a:r>
              <a:rPr lang="ko-KR" altLang="en-US" dirty="0"/>
              <a:t>기존</a:t>
            </a:r>
            <a:r>
              <a:rPr lang="en-US" altLang="ko-KR" dirty="0"/>
              <a:t> PL,  </a:t>
            </a:r>
            <a:r>
              <a:rPr lang="ko-KR" altLang="en-US" dirty="0"/>
              <a:t>도면</a:t>
            </a:r>
            <a:r>
              <a:rPr lang="en-US" altLang="ko-KR" dirty="0"/>
              <a:t> </a:t>
            </a:r>
            <a:r>
              <a:rPr lang="ko-KR" altLang="en-US" dirty="0"/>
              <a:t>대비</a:t>
            </a:r>
            <a:r>
              <a:rPr lang="en-US" altLang="ko-KR" dirty="0"/>
              <a:t> </a:t>
            </a:r>
            <a:r>
              <a:rPr lang="ko-KR" altLang="en-US" dirty="0"/>
              <a:t>불합리건</a:t>
            </a:r>
            <a:r>
              <a:rPr lang="en-US" altLang="ko-KR" dirty="0"/>
              <a:t> </a:t>
            </a:r>
            <a:r>
              <a:rPr lang="ko-KR" altLang="en-US" dirty="0"/>
              <a:t>개선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759746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2024</a:t>
            </a:r>
            <a:r>
              <a:rPr lang="ko-KR" altLang="en-US" dirty="0" smtClean="0"/>
              <a:t>년 업무 일정</a:t>
            </a:r>
            <a:r>
              <a:rPr lang="en-US" altLang="ko-KR" dirty="0" smtClean="0"/>
              <a:t>: </a:t>
            </a:r>
            <a:r>
              <a:rPr lang="ko-KR" altLang="en-US" dirty="0" smtClean="0"/>
              <a:t>백가람</a:t>
            </a:r>
            <a:r>
              <a:rPr lang="en-US" altLang="ko-KR" dirty="0" smtClean="0"/>
              <a:t>K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3020"/>
              </p:ext>
            </p:extLst>
          </p:nvPr>
        </p:nvGraphicFramePr>
        <p:xfrm>
          <a:off x="838200" y="1825625"/>
          <a:ext cx="11240102" cy="33927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496"/>
                <a:gridCol w="881496"/>
                <a:gridCol w="2306782"/>
                <a:gridCol w="652288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  <a:gridCol w="434536"/>
              </a:tblGrid>
              <a:tr h="39756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설비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/>
                        <a:t>구분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업무내용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/>
                        <a:t>진행율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1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2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 latinLnBrk="1"/>
                      <a:endParaRPr lang="en-US" altLang="ko-KR" sz="1200" dirty="0" smtClean="0"/>
                    </a:p>
                    <a:p>
                      <a:pPr algn="ctr" latinLnBrk="1"/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월</a:t>
                      </a:r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solidFill>
                      <a:srgbClr val="912EA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7829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ko-KR" altLang="en-US" sz="1200" dirty="0" smtClean="0">
                          <a:solidFill>
                            <a:schemeClr val="bg1"/>
                          </a:solidFill>
                        </a:rPr>
                        <a:t>주</a:t>
                      </a:r>
                      <a:endParaRPr lang="ko-KR" altLang="en-US" sz="12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63927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 smtClean="0"/>
                        <a:t>AOI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조립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회로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조립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6250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테스트</a:t>
                      </a:r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I/O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체크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모션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튜닝</a:t>
                      </a:r>
                      <a:endParaRPr lang="en-US" altLang="ko-KR" sz="1000" b="0" i="0" u="none" strike="noStrike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수동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동작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확인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598748"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2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 by 2 Nano </a:t>
                      </a:r>
                      <a:endParaRPr lang="ko-KR" altLang="en-US" sz="1200" dirty="0"/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회로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조립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6778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전원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인가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및</a:t>
                      </a:r>
                      <a:r>
                        <a:rPr lang="en-US" altLang="ko-KR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I/O </a:t>
                      </a:r>
                      <a:r>
                        <a:rPr lang="ko-KR" altLang="en-US" sz="1000" b="0" i="0" u="none" strike="noStrike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체크</a:t>
                      </a:r>
                      <a:endParaRPr lang="en-US" altLang="ko-KR" sz="1000" dirty="0" smtClean="0"/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66296" y="3053776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45%</a:t>
            </a:r>
            <a:endParaRPr lang="ko-KR" altLang="en-US" sz="1600" b="1" dirty="0"/>
          </a:p>
        </p:txBody>
      </p:sp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5577815" y="2785881"/>
            <a:ext cx="1947450" cy="248582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7615881" y="3413948"/>
            <a:ext cx="218556" cy="21611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Rectangle 114"/>
          <p:cNvSpPr>
            <a:spLocks noChangeArrowheads="1"/>
          </p:cNvSpPr>
          <p:nvPr/>
        </p:nvSpPr>
        <p:spPr bwMode="auto">
          <a:xfrm>
            <a:off x="10775987" y="265950"/>
            <a:ext cx="488950" cy="215900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Rectangle 116"/>
          <p:cNvSpPr>
            <a:spLocks noChangeArrowheads="1"/>
          </p:cNvSpPr>
          <p:nvPr/>
        </p:nvSpPr>
        <p:spPr bwMode="auto">
          <a:xfrm>
            <a:off x="10776071" y="508545"/>
            <a:ext cx="488866" cy="215900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1370643" y="493970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/>
              <a:t>진행율</a:t>
            </a:r>
            <a:endParaRPr lang="ko-KR" altLang="en-US" sz="10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1322149" y="235629"/>
            <a:ext cx="8382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smtClean="0"/>
              <a:t>계획날짜</a:t>
            </a:r>
            <a:endParaRPr lang="ko-KR" altLang="en-US" sz="1000" b="1"/>
          </a:p>
        </p:txBody>
      </p:sp>
      <p:sp>
        <p:nvSpPr>
          <p:cNvPr id="15" name="TextBox 14"/>
          <p:cNvSpPr txBox="1"/>
          <p:nvPr/>
        </p:nvSpPr>
        <p:spPr>
          <a:xfrm>
            <a:off x="4985574" y="2920818"/>
            <a:ext cx="72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45%</a:t>
            </a:r>
            <a:endParaRPr lang="ko-KR" altLang="en-US" sz="1600" b="1" dirty="0"/>
          </a:p>
        </p:txBody>
      </p:sp>
      <p:sp>
        <p:nvSpPr>
          <p:cNvPr id="16" name="Rectangle 116"/>
          <p:cNvSpPr>
            <a:spLocks noChangeArrowheads="1"/>
          </p:cNvSpPr>
          <p:nvPr/>
        </p:nvSpPr>
        <p:spPr bwMode="auto">
          <a:xfrm>
            <a:off x="5577815" y="3053776"/>
            <a:ext cx="840076" cy="255734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4985574" y="3505807"/>
            <a:ext cx="72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0%</a:t>
            </a:r>
            <a:endParaRPr lang="ko-KR" altLang="en-US" sz="1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834437" y="3382445"/>
            <a:ext cx="7218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0%</a:t>
            </a:r>
            <a:endParaRPr lang="ko-KR" altLang="en-US" sz="1600" b="1" dirty="0"/>
          </a:p>
        </p:txBody>
      </p:sp>
      <p:sp>
        <p:nvSpPr>
          <p:cNvPr id="19" name="Rectangle 114"/>
          <p:cNvSpPr>
            <a:spLocks noChangeArrowheads="1"/>
          </p:cNvSpPr>
          <p:nvPr/>
        </p:nvSpPr>
        <p:spPr bwMode="auto">
          <a:xfrm>
            <a:off x="5577815" y="3994718"/>
            <a:ext cx="1292542" cy="233161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0" name="Rectangle 116"/>
          <p:cNvSpPr>
            <a:spLocks noChangeArrowheads="1"/>
          </p:cNvSpPr>
          <p:nvPr/>
        </p:nvSpPr>
        <p:spPr bwMode="auto">
          <a:xfrm>
            <a:off x="5577815" y="4227879"/>
            <a:ext cx="840076" cy="255734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466296" y="4193539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75%</a:t>
            </a:r>
            <a:endParaRPr lang="ko-KR" altLang="en-US" sz="1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4963086" y="4119541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 smtClean="0"/>
              <a:t>75%</a:t>
            </a:r>
            <a:endParaRPr lang="ko-KR" altLang="en-US" sz="1600" b="1" dirty="0"/>
          </a:p>
        </p:txBody>
      </p:sp>
      <p:sp>
        <p:nvSpPr>
          <p:cNvPr id="23" name="Rectangle 114"/>
          <p:cNvSpPr>
            <a:spLocks noChangeArrowheads="1"/>
          </p:cNvSpPr>
          <p:nvPr/>
        </p:nvSpPr>
        <p:spPr bwMode="auto">
          <a:xfrm>
            <a:off x="5577815" y="4653285"/>
            <a:ext cx="444240" cy="220307"/>
          </a:xfrm>
          <a:prstGeom prst="rect">
            <a:avLst/>
          </a:prstGeom>
          <a:gradFill rotWithShape="1">
            <a:gsLst>
              <a:gs pos="0">
                <a:srgbClr val="3366FF">
                  <a:gamma/>
                  <a:shade val="46275"/>
                  <a:invGamma/>
                </a:srgbClr>
              </a:gs>
              <a:gs pos="50000">
                <a:srgbClr val="3366FF"/>
              </a:gs>
              <a:gs pos="100000">
                <a:srgbClr val="3366FF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" name="Rectangle 116"/>
          <p:cNvSpPr>
            <a:spLocks noChangeArrowheads="1"/>
          </p:cNvSpPr>
          <p:nvPr/>
        </p:nvSpPr>
        <p:spPr bwMode="auto">
          <a:xfrm>
            <a:off x="5577815" y="4909962"/>
            <a:ext cx="444240" cy="178086"/>
          </a:xfrm>
          <a:prstGeom prst="rect">
            <a:avLst/>
          </a:prstGeom>
          <a:gradFill rotWithShape="1">
            <a:gsLst>
              <a:gs pos="0">
                <a:srgbClr val="FFCC00">
                  <a:gamma/>
                  <a:shade val="46275"/>
                  <a:invGamma/>
                </a:srgbClr>
              </a:gs>
              <a:gs pos="50000">
                <a:srgbClr val="FFCC00"/>
              </a:gs>
              <a:gs pos="100000">
                <a:srgbClr val="FFCC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6096000" y="4725867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완료</a:t>
            </a:r>
            <a:endParaRPr lang="ko-KR" altLang="en-US" sz="16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985574" y="4714386"/>
            <a:ext cx="105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smtClean="0"/>
              <a:t>완료</a:t>
            </a:r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03659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상태 </a:t>
            </a:r>
            <a:r>
              <a:rPr lang="ko-KR" altLang="en-US" dirty="0" smtClean="0"/>
              <a:t>보고서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계획대로 </a:t>
            </a:r>
            <a:r>
              <a:rPr lang="ko-KR" altLang="en-US" dirty="0"/>
              <a:t>진행 중인 작업</a:t>
            </a:r>
            <a:r>
              <a:rPr lang="en-US" altLang="ko-KR" dirty="0"/>
              <a:t>, </a:t>
            </a:r>
            <a:r>
              <a:rPr lang="ko-KR" altLang="en-US" dirty="0"/>
              <a:t>문제점</a:t>
            </a:r>
            <a:r>
              <a:rPr lang="en-US" altLang="ko-KR" dirty="0"/>
              <a:t>, </a:t>
            </a:r>
            <a:r>
              <a:rPr lang="ko-KR" altLang="en-US" dirty="0"/>
              <a:t>예정된 다음 단계를 파악</a:t>
            </a:r>
            <a:endParaRPr lang="en-US" altLang="ko-KR" dirty="0"/>
          </a:p>
          <a:p>
            <a:pPr lvl="1"/>
            <a:r>
              <a:rPr lang="ko-KR" altLang="en-US" dirty="0"/>
              <a:t>궁금한 </a:t>
            </a:r>
            <a:r>
              <a:rPr lang="ko-KR" altLang="en-US" dirty="0" smtClean="0"/>
              <a:t>점</a:t>
            </a:r>
            <a:r>
              <a:rPr lang="en-US" altLang="ko-KR" dirty="0" smtClean="0"/>
              <a:t>(</a:t>
            </a:r>
            <a:r>
              <a:rPr lang="ko-KR" altLang="en-US" sz="1400" b="1" dirty="0"/>
              <a:t>계획대로 진행되고 있는지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위험한 상태인지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계획에서 벗어나 있는지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 </a:t>
            </a:r>
            <a:r>
              <a:rPr lang="ko-KR" altLang="en-US" dirty="0"/>
              <a:t>답을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r>
              <a:rPr lang="ko-KR" altLang="en-US" dirty="0" smtClean="0"/>
              <a:t>작성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간결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시기적절한</a:t>
            </a:r>
            <a:r>
              <a:rPr lang="ko-KR" altLang="en-US" dirty="0" smtClean="0"/>
              <a:t> 업데이트</a:t>
            </a:r>
            <a:endParaRPr lang="en-US" altLang="ko-KR" dirty="0" smtClean="0"/>
          </a:p>
          <a:p>
            <a:pPr lvl="1"/>
            <a:r>
              <a:rPr lang="ko-KR" altLang="en-US" dirty="0"/>
              <a:t>개략적인 정보를 </a:t>
            </a:r>
            <a:r>
              <a:rPr lang="ko-KR" altLang="en-US" dirty="0" smtClean="0"/>
              <a:t>제공</a:t>
            </a:r>
            <a:endParaRPr lang="en-US" altLang="ko-KR" dirty="0" smtClean="0"/>
          </a:p>
          <a:p>
            <a:pPr lvl="1"/>
            <a:r>
              <a:rPr lang="ko-KR" altLang="en-US" dirty="0"/>
              <a:t>프로젝트 현황을 한눈에 </a:t>
            </a:r>
            <a:r>
              <a:rPr lang="ko-KR" altLang="en-US" dirty="0" smtClean="0"/>
              <a:t>파악</a:t>
            </a:r>
            <a:endParaRPr lang="en-US" altLang="ko-KR" dirty="0" smtClean="0"/>
          </a:p>
          <a:p>
            <a:pPr lvl="1"/>
            <a:r>
              <a:rPr lang="ko-KR" altLang="en-US" dirty="0"/>
              <a:t>주기적으로 </a:t>
            </a:r>
            <a:r>
              <a:rPr lang="ko-KR" altLang="en-US" dirty="0" smtClean="0"/>
              <a:t>공유</a:t>
            </a:r>
            <a:r>
              <a:rPr lang="en-US" altLang="ko-KR" dirty="0" smtClean="0"/>
              <a:t>(</a:t>
            </a:r>
            <a:r>
              <a:rPr lang="ko-KR" altLang="en-US" dirty="0"/>
              <a:t>매주 </a:t>
            </a:r>
            <a:r>
              <a:rPr lang="ko-KR" altLang="en-US" dirty="0" smtClean="0"/>
              <a:t>업데이트</a:t>
            </a:r>
            <a:r>
              <a:rPr lang="en-US" altLang="ko-KR" dirty="0" smtClean="0"/>
              <a:t>)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3932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W-Project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FDC (</a:t>
            </a:r>
            <a:r>
              <a:rPr lang="en-US" altLang="ko-KR" dirty="0"/>
              <a:t>Fault Detection &amp; </a:t>
            </a:r>
            <a:r>
              <a:rPr lang="en-US" altLang="ko-KR" dirty="0" smtClean="0"/>
              <a:t>Classification)</a:t>
            </a:r>
          </a:p>
          <a:p>
            <a:pPr lvl="1"/>
            <a:r>
              <a:rPr lang="en-US" altLang="ko-KR" dirty="0"/>
              <a:t>FDC</a:t>
            </a:r>
            <a:r>
              <a:rPr lang="ko-KR" altLang="en-US" dirty="0"/>
              <a:t>는 반도체</a:t>
            </a:r>
            <a:r>
              <a:rPr lang="en-US" altLang="ko-KR" dirty="0"/>
              <a:t>/FPD </a:t>
            </a:r>
            <a:r>
              <a:rPr lang="ko-KR" altLang="en-US" dirty="0"/>
              <a:t>제조산업에서 실시간으로 장비의 센서 데이터를 모니터링하고 분석함으로써 프로세스의 이상을 감지하고</a:t>
            </a:r>
            <a:r>
              <a:rPr lang="en-US" altLang="ko-KR" dirty="0"/>
              <a:t>, </a:t>
            </a:r>
            <a:r>
              <a:rPr lang="ko-KR" altLang="en-US" dirty="0"/>
              <a:t>발생하는 이상을 식별하며</a:t>
            </a:r>
            <a:r>
              <a:rPr lang="en-US" altLang="ko-KR" dirty="0"/>
              <a:t>, </a:t>
            </a:r>
            <a:r>
              <a:rPr lang="ko-KR" altLang="en-US" dirty="0"/>
              <a:t>결함의 근본 원인을 신속하게 분류하여 장비 활용을 극대화합니다</a:t>
            </a:r>
            <a:r>
              <a:rPr lang="en-US" altLang="ko-KR" dirty="0"/>
              <a:t>. </a:t>
            </a:r>
            <a:r>
              <a:rPr lang="ko-KR" altLang="en-US" dirty="0"/>
              <a:t>이를 통해 제품 </a:t>
            </a:r>
            <a:r>
              <a:rPr lang="ko-KR" altLang="en-US" dirty="0" err="1"/>
              <a:t>수율을</a:t>
            </a:r>
            <a:r>
              <a:rPr lang="ko-KR" altLang="en-US" dirty="0"/>
              <a:t> 향상시키며 </a:t>
            </a:r>
            <a:r>
              <a:rPr lang="en-US" altLang="ko-KR" dirty="0"/>
              <a:t>Cycle Time</a:t>
            </a:r>
            <a:r>
              <a:rPr lang="ko-KR" altLang="en-US" dirty="0"/>
              <a:t>을 줄여 궁극적으로 공장 전체의 생산성 향상을 </a:t>
            </a:r>
            <a:r>
              <a:rPr lang="ko-KR" altLang="en-US" dirty="0" smtClean="0"/>
              <a:t>목표</a:t>
            </a:r>
            <a:endParaRPr lang="en-US" altLang="ko-KR" dirty="0" smtClean="0"/>
          </a:p>
          <a:p>
            <a:r>
              <a:rPr lang="en-US" altLang="ko-KR" dirty="0" smtClean="0"/>
              <a:t>FPD (Flat </a:t>
            </a:r>
            <a:r>
              <a:rPr lang="en-US" altLang="ko-KR" dirty="0"/>
              <a:t>Panel </a:t>
            </a:r>
            <a:r>
              <a:rPr lang="en-US" altLang="ko-KR" dirty="0" smtClean="0"/>
              <a:t>Display)</a:t>
            </a:r>
          </a:p>
          <a:p>
            <a:pPr lvl="1"/>
            <a:r>
              <a:rPr lang="en-US" altLang="ko-KR" dirty="0"/>
              <a:t>TV</a:t>
            </a:r>
            <a:r>
              <a:rPr lang="ko-KR" altLang="en-US" dirty="0"/>
              <a:t>나 컴퓨터 모니터</a:t>
            </a:r>
            <a:r>
              <a:rPr lang="en-US" altLang="ko-KR" dirty="0"/>
              <a:t>(</a:t>
            </a:r>
            <a:r>
              <a:rPr lang="ko-KR" altLang="en-US" dirty="0"/>
              <a:t>브라운관을 이용</a:t>
            </a:r>
            <a:r>
              <a:rPr lang="en-US" altLang="ko-KR" dirty="0"/>
              <a:t>)</a:t>
            </a:r>
            <a:r>
              <a:rPr lang="ko-KR" altLang="en-US" dirty="0"/>
              <a:t>보다 두께가 얇고 가벼운</a:t>
            </a:r>
            <a:r>
              <a:rPr lang="en-US" altLang="ko-KR" dirty="0"/>
              <a:t>. </a:t>
            </a:r>
            <a:r>
              <a:rPr lang="ko-KR" altLang="en-US" dirty="0"/>
              <a:t>영상표시장치</a:t>
            </a:r>
          </a:p>
        </p:txBody>
      </p:sp>
    </p:spTree>
    <p:extLst>
      <p:ext uri="{BB962C8B-B14F-4D97-AF65-F5344CB8AC3E}">
        <p14:creationId xmlns:p14="http://schemas.microsoft.com/office/powerpoint/2010/main" val="3338692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3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700276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6233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4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98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5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08459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6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700276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956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7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33758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8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156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9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75359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10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183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11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5779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H/W </a:t>
            </a:r>
            <a:r>
              <a:rPr lang="ko-KR" altLang="en-US" dirty="0"/>
              <a:t>제어그룹 주간 </a:t>
            </a:r>
            <a:r>
              <a:rPr lang="ko-KR" altLang="en-US" dirty="0" smtClean="0"/>
              <a:t>업무 회의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매주 수요일 오후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 </a:t>
            </a:r>
            <a:r>
              <a:rPr lang="en-US" altLang="ko-KR" dirty="0" smtClean="0"/>
              <a:t>~</a:t>
            </a:r>
          </a:p>
          <a:p>
            <a:pPr lvl="1"/>
            <a:r>
              <a:rPr lang="ko-KR" altLang="en-US" dirty="0" smtClean="0"/>
              <a:t>장소 </a:t>
            </a:r>
            <a:r>
              <a:rPr lang="en-US" altLang="ko-KR" dirty="0" smtClean="0"/>
              <a:t>: 1</a:t>
            </a:r>
            <a:r>
              <a:rPr lang="ko-KR" altLang="en-US" dirty="0" smtClean="0"/>
              <a:t>층 제</a:t>
            </a:r>
            <a:r>
              <a:rPr lang="en-US" altLang="ko-KR" dirty="0" smtClean="0"/>
              <a:t>3</a:t>
            </a:r>
            <a:r>
              <a:rPr lang="ko-KR" altLang="en-US" dirty="0" smtClean="0"/>
              <a:t>회의실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주간 업무 회의 내용은 당일 </a:t>
            </a:r>
            <a:r>
              <a:rPr lang="en-US" altLang="ko-KR" dirty="0" smtClean="0"/>
              <a:t>4</a:t>
            </a:r>
            <a:r>
              <a:rPr lang="ko-KR" altLang="en-US" dirty="0" smtClean="0"/>
              <a:t>시</a:t>
            </a:r>
            <a:r>
              <a:rPr lang="en-US" altLang="ko-KR" dirty="0" smtClean="0"/>
              <a:t>~5</a:t>
            </a:r>
            <a:r>
              <a:rPr lang="ko-KR" altLang="en-US" dirty="0" smtClean="0"/>
              <a:t>시까지 업데이트 실시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76214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12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38200" y="1690689"/>
          <a:ext cx="10515599" cy="4043321"/>
        </p:xfrm>
        <a:graphic>
          <a:graphicData uri="http://schemas.openxmlformats.org/drawingml/2006/table">
            <a:tbl>
              <a:tblPr/>
              <a:tblGrid>
                <a:gridCol w="1502197"/>
                <a:gridCol w="1502197"/>
                <a:gridCol w="1502197"/>
                <a:gridCol w="1502197"/>
                <a:gridCol w="1502197"/>
                <a:gridCol w="1502197"/>
                <a:gridCol w="1502417"/>
              </a:tblGrid>
              <a:tr h="758546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0CB3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0E1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10E2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E8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B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0E7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56955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18297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형광조명시스템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과전류차단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전자 퓨즈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eFuse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/>
              <a:t>매우 빠른 전류 차단과 자체 </a:t>
            </a:r>
            <a:r>
              <a:rPr lang="ko-KR" altLang="en-US" dirty="0" err="1"/>
              <a:t>리셋</a:t>
            </a:r>
            <a:r>
              <a:rPr lang="ko-KR" altLang="en-US" dirty="0"/>
              <a:t> 기능을 지원하면서 상대적으로 낮은 </a:t>
            </a:r>
            <a:r>
              <a:rPr lang="ko-KR" altLang="en-US" dirty="0" err="1"/>
              <a:t>전류값으로</a:t>
            </a:r>
            <a:r>
              <a:rPr lang="ko-KR" altLang="en-US" dirty="0"/>
              <a:t> </a:t>
            </a:r>
            <a:r>
              <a:rPr lang="ko-KR" altLang="en-US" dirty="0" smtClean="0"/>
              <a:t>작동</a:t>
            </a:r>
            <a:endParaRPr lang="en-US" altLang="ko-KR" dirty="0" smtClean="0"/>
          </a:p>
          <a:p>
            <a:pPr lvl="1"/>
            <a:r>
              <a:rPr lang="en-US" altLang="ko-KR" b="1" dirty="0" err="1"/>
              <a:t>eFuse</a:t>
            </a:r>
            <a:r>
              <a:rPr lang="ko-KR" altLang="en-US" b="1" dirty="0"/>
              <a:t>의 작동 </a:t>
            </a:r>
            <a:r>
              <a:rPr lang="ko-KR" altLang="en-US" b="1" dirty="0" smtClean="0"/>
              <a:t>방식</a:t>
            </a:r>
            <a:endParaRPr lang="en-US" altLang="ko-KR" b="1" dirty="0" smtClean="0"/>
          </a:p>
          <a:p>
            <a:pPr lvl="2"/>
            <a:r>
              <a:rPr lang="ko-KR" altLang="en-US" dirty="0"/>
              <a:t>전류가 사전 설정된 값을 초과하면</a:t>
            </a:r>
            <a:r>
              <a:rPr lang="en-US" altLang="ko-KR" dirty="0"/>
              <a:t>, </a:t>
            </a:r>
            <a:r>
              <a:rPr lang="ko-KR" altLang="en-US" dirty="0"/>
              <a:t>제어 논리에서 </a:t>
            </a:r>
            <a:r>
              <a:rPr lang="en-US" altLang="ko-KR" dirty="0"/>
              <a:t>FET</a:t>
            </a:r>
            <a:r>
              <a:rPr lang="ko-KR" altLang="en-US" dirty="0"/>
              <a:t>를 끄고 전류 흐름을 차단</a:t>
            </a:r>
            <a:endParaRPr lang="ko-KR" altLang="en-US" b="1" dirty="0"/>
          </a:p>
          <a:p>
            <a:pPr lvl="2"/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570" y="3873448"/>
            <a:ext cx="4762500" cy="1647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318570" y="5521273"/>
            <a:ext cx="6263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감지 저항기를 통과하는 전압을 통해 전류를 모니터링</a:t>
            </a:r>
          </a:p>
        </p:txBody>
      </p:sp>
    </p:spTree>
    <p:extLst>
      <p:ext uri="{BB962C8B-B14F-4D97-AF65-F5344CB8AC3E}">
        <p14:creationId xmlns:p14="http://schemas.microsoft.com/office/powerpoint/2010/main" val="1107218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형광조명시스템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ko-KR" altLang="en-US" dirty="0" smtClean="0"/>
              <a:t>과전류차단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전자 퓨즈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eFuse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i="1" dirty="0"/>
              <a:t>속도</a:t>
            </a:r>
            <a:r>
              <a:rPr lang="en-US" altLang="ko-KR" i="1" dirty="0"/>
              <a:t>:</a:t>
            </a:r>
            <a:r>
              <a:rPr lang="ko-KR" altLang="en-US" dirty="0"/>
              <a:t> 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eFuse</a:t>
            </a:r>
            <a:r>
              <a:rPr lang="ko-KR" altLang="en-US" dirty="0"/>
              <a:t>는 차단 반응 시간이 </a:t>
            </a:r>
            <a:r>
              <a:rPr lang="ko-KR" altLang="en-US" dirty="0" err="1"/>
              <a:t>마이크로초에</a:t>
            </a:r>
            <a:r>
              <a:rPr lang="ko-KR" altLang="en-US" dirty="0"/>
              <a:t> </a:t>
            </a:r>
            <a:r>
              <a:rPr lang="ko-KR" altLang="en-US" dirty="0" smtClean="0"/>
              <a:t>불과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나노초</a:t>
            </a:r>
            <a:r>
              <a:rPr lang="ko-KR" altLang="en-US" dirty="0" smtClean="0"/>
              <a:t> 응답설계</a:t>
            </a:r>
            <a:r>
              <a:rPr lang="en-US" altLang="ko-KR" dirty="0" smtClean="0"/>
              <a:t>)</a:t>
            </a:r>
          </a:p>
          <a:p>
            <a:pPr lvl="2"/>
            <a:r>
              <a:rPr lang="en-US" altLang="ko-KR" dirty="0" smtClean="0"/>
              <a:t>IC </a:t>
            </a:r>
            <a:r>
              <a:rPr lang="ko-KR" altLang="en-US" dirty="0"/>
              <a:t>및 수동 소자 </a:t>
            </a:r>
            <a:r>
              <a:rPr lang="ko-KR" altLang="en-US" dirty="0" smtClean="0"/>
              <a:t>부품 </a:t>
            </a:r>
            <a:r>
              <a:rPr lang="ko-KR" altLang="en-US" dirty="0"/>
              <a:t>회로에 </a:t>
            </a:r>
            <a:r>
              <a:rPr lang="ko-KR" altLang="en-US" dirty="0" smtClean="0"/>
              <a:t>적합</a:t>
            </a:r>
            <a:endParaRPr lang="en-US" altLang="ko-KR" dirty="0" smtClean="0"/>
          </a:p>
          <a:p>
            <a:pPr lvl="1"/>
            <a:r>
              <a:rPr lang="ko-KR" altLang="en-US" i="1" dirty="0" err="1"/>
              <a:t>저전류</a:t>
            </a:r>
            <a:r>
              <a:rPr lang="ko-KR" altLang="en-US" i="1" dirty="0"/>
              <a:t> 작동</a:t>
            </a:r>
            <a:r>
              <a:rPr lang="en-US" altLang="ko-KR" i="1" dirty="0"/>
              <a:t>:</a:t>
            </a:r>
            <a:r>
              <a:rPr lang="ko-KR" altLang="en-US" dirty="0"/>
              <a:t> </a:t>
            </a:r>
            <a:endParaRPr lang="en-US" altLang="ko-KR" dirty="0" smtClean="0"/>
          </a:p>
          <a:p>
            <a:pPr lvl="2"/>
            <a:r>
              <a:rPr lang="en-US" altLang="ko-KR" dirty="0" err="1" smtClean="0"/>
              <a:t>eFuse</a:t>
            </a:r>
            <a:r>
              <a:rPr lang="ko-KR" altLang="en-US" dirty="0"/>
              <a:t>는 </a:t>
            </a:r>
            <a:r>
              <a:rPr lang="en-US" altLang="ko-KR" dirty="0"/>
              <a:t>100mA </a:t>
            </a:r>
            <a:r>
              <a:rPr lang="ko-KR" altLang="en-US" dirty="0"/>
              <a:t>이하의 낮은 전류로 </a:t>
            </a:r>
            <a:r>
              <a:rPr lang="ko-KR" altLang="en-US" dirty="0" smtClean="0"/>
              <a:t>작동</a:t>
            </a:r>
            <a:endParaRPr lang="en-US" altLang="ko-KR" dirty="0" smtClean="0"/>
          </a:p>
          <a:p>
            <a:pPr lvl="2"/>
            <a:r>
              <a:rPr lang="ko-KR" altLang="en-US" dirty="0"/>
              <a:t>한 자리의 낮은 전압으로도 </a:t>
            </a:r>
            <a:r>
              <a:rPr lang="ko-KR" altLang="en-US" dirty="0" smtClean="0"/>
              <a:t>작동</a:t>
            </a:r>
            <a:endParaRPr lang="en-US" altLang="ko-KR" dirty="0" smtClean="0"/>
          </a:p>
          <a:p>
            <a:pPr lvl="1"/>
            <a:r>
              <a:rPr lang="ko-KR" altLang="en-US" i="1" dirty="0" err="1"/>
              <a:t>리셋</a:t>
            </a:r>
            <a:r>
              <a:rPr lang="ko-KR" altLang="en-US" i="1" dirty="0"/>
              <a:t> 가능</a:t>
            </a:r>
            <a:r>
              <a:rPr lang="en-US" altLang="ko-KR" i="1" dirty="0"/>
              <a:t>:</a:t>
            </a:r>
            <a:r>
              <a:rPr lang="ko-KR" altLang="en-US" dirty="0"/>
              <a:t> </a:t>
            </a:r>
            <a:endParaRPr lang="en-US" altLang="ko-KR" dirty="0" smtClean="0"/>
          </a:p>
          <a:p>
            <a:pPr lvl="2"/>
            <a:r>
              <a:rPr lang="ko-KR" altLang="en-US" dirty="0" err="1"/>
              <a:t>래치</a:t>
            </a:r>
            <a:r>
              <a:rPr lang="ko-KR" altLang="en-US" dirty="0"/>
              <a:t> 오프 모드 </a:t>
            </a:r>
            <a:r>
              <a:rPr lang="en-US" altLang="ko-KR" dirty="0" smtClean="0"/>
              <a:t>	: </a:t>
            </a:r>
            <a:r>
              <a:rPr lang="ko-KR" altLang="en-US" dirty="0" smtClean="0"/>
              <a:t>특정 </a:t>
            </a:r>
            <a:r>
              <a:rPr lang="ko-KR" altLang="en-US" dirty="0"/>
              <a:t>모델에 따라 </a:t>
            </a:r>
            <a:r>
              <a:rPr lang="en-US" altLang="ko-KR" dirty="0" err="1"/>
              <a:t>eFuse</a:t>
            </a:r>
            <a:r>
              <a:rPr lang="ko-KR" altLang="en-US" dirty="0"/>
              <a:t>는 작동 후에도 </a:t>
            </a:r>
            <a:r>
              <a:rPr lang="ko-KR" altLang="en-US" dirty="0" smtClean="0"/>
              <a:t>유지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자동 </a:t>
            </a:r>
            <a:r>
              <a:rPr lang="ko-KR" altLang="en-US" dirty="0"/>
              <a:t>재시도 </a:t>
            </a:r>
            <a:r>
              <a:rPr lang="ko-KR" altLang="en-US" dirty="0" smtClean="0"/>
              <a:t>모드</a:t>
            </a:r>
            <a:r>
              <a:rPr lang="en-US" altLang="ko-KR" dirty="0" smtClean="0"/>
              <a:t> 	: </a:t>
            </a:r>
            <a:r>
              <a:rPr lang="ko-KR" altLang="en-US" dirty="0" smtClean="0"/>
              <a:t>전류 </a:t>
            </a:r>
            <a:r>
              <a:rPr lang="ko-KR" altLang="en-US" dirty="0"/>
              <a:t>장애가 완화될 경우 다시 정상 </a:t>
            </a:r>
            <a:r>
              <a:rPr lang="ko-KR" altLang="en-US" dirty="0" smtClean="0"/>
              <a:t>작동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퓨즈를 </a:t>
            </a:r>
            <a:r>
              <a:rPr lang="ko-KR" altLang="en-US" dirty="0"/>
              <a:t>교체하기 어렵거나 교체 비용이 많이 드는 </a:t>
            </a:r>
            <a:r>
              <a:rPr lang="ko-KR" altLang="en-US" dirty="0" smtClean="0"/>
              <a:t>경우에 유용</a:t>
            </a:r>
            <a:endParaRPr lang="en-US" altLang="ko-KR" dirty="0" smtClean="0"/>
          </a:p>
          <a:p>
            <a:pPr lvl="1"/>
            <a:r>
              <a:rPr lang="ko-KR" altLang="en-US" i="1" dirty="0" err="1"/>
              <a:t>역전류</a:t>
            </a:r>
            <a:r>
              <a:rPr lang="ko-KR" altLang="en-US" i="1" dirty="0"/>
              <a:t> 보호</a:t>
            </a:r>
            <a:r>
              <a:rPr lang="en-US" altLang="ko-KR" i="1" dirty="0" smtClean="0"/>
              <a:t>:</a:t>
            </a:r>
          </a:p>
          <a:p>
            <a:pPr lvl="2"/>
            <a:r>
              <a:rPr lang="ko-KR" altLang="en-US" dirty="0" err="1"/>
              <a:t>역전류는</a:t>
            </a:r>
            <a:r>
              <a:rPr lang="ko-KR" altLang="en-US" dirty="0"/>
              <a:t> 시스템 출력 전압이 입력 전압보다 큰 경우에 </a:t>
            </a:r>
            <a:r>
              <a:rPr lang="ko-KR" altLang="en-US" dirty="0" smtClean="0"/>
              <a:t>발생</a:t>
            </a:r>
            <a:endParaRPr lang="en-US" altLang="ko-KR" dirty="0" smtClean="0"/>
          </a:p>
          <a:p>
            <a:pPr lvl="1"/>
            <a:r>
              <a:rPr lang="ko-KR" altLang="en-US" i="1" dirty="0"/>
              <a:t>과전압 보호</a:t>
            </a:r>
            <a:r>
              <a:rPr lang="en-US" altLang="ko-KR" i="1" dirty="0"/>
              <a:t>:</a:t>
            </a:r>
            <a:r>
              <a:rPr lang="ko-KR" altLang="en-US" dirty="0"/>
              <a:t> </a:t>
            </a:r>
            <a:endParaRPr lang="en-US" altLang="ko-KR" dirty="0" smtClean="0"/>
          </a:p>
          <a:p>
            <a:pPr lvl="2"/>
            <a:r>
              <a:rPr lang="ko-KR" altLang="en-US" dirty="0"/>
              <a:t>입력 전압이 설정된 과전압 회로 </a:t>
            </a:r>
            <a:r>
              <a:rPr lang="ko-KR" altLang="en-US" dirty="0" err="1"/>
              <a:t>차단점을</a:t>
            </a:r>
            <a:r>
              <a:rPr lang="ko-KR" altLang="en-US" dirty="0"/>
              <a:t> 초과하면 </a:t>
            </a:r>
            <a:r>
              <a:rPr lang="en-US" altLang="ko-KR" dirty="0"/>
              <a:t>FET</a:t>
            </a:r>
            <a:r>
              <a:rPr lang="ko-KR" altLang="en-US" dirty="0"/>
              <a:t>를 </a:t>
            </a:r>
            <a:r>
              <a:rPr lang="ko-KR" altLang="en-US" dirty="0" smtClean="0"/>
              <a:t>차단</a:t>
            </a:r>
            <a:endParaRPr lang="en-US" altLang="ko-KR" dirty="0" smtClean="0"/>
          </a:p>
          <a:p>
            <a:pPr lvl="2"/>
            <a:r>
              <a:rPr lang="ko-KR" altLang="en-US" dirty="0"/>
              <a:t>과전압 조건이 지속될 경우 차단 상태를 </a:t>
            </a:r>
            <a:r>
              <a:rPr lang="ko-KR" altLang="en-US" dirty="0" smtClean="0"/>
              <a:t>유지</a:t>
            </a:r>
            <a:endParaRPr lang="en-US" altLang="ko-KR" dirty="0" smtClean="0"/>
          </a:p>
          <a:p>
            <a:pPr lvl="2"/>
            <a:r>
              <a:rPr lang="ko-KR" altLang="en-US" dirty="0"/>
              <a:t>서지 또는 유도 킥으로부터 과전압 </a:t>
            </a:r>
            <a:r>
              <a:rPr lang="ko-KR" altLang="en-US" dirty="0" smtClean="0"/>
              <a:t>보호</a:t>
            </a:r>
            <a:endParaRPr lang="en-US" altLang="ko-KR" dirty="0" smtClean="0"/>
          </a:p>
          <a:p>
            <a:pPr lvl="1"/>
            <a:r>
              <a:rPr lang="ko-KR" altLang="en-US" i="1" dirty="0" err="1"/>
              <a:t>역극성</a:t>
            </a:r>
            <a:r>
              <a:rPr lang="ko-KR" altLang="en-US" i="1" dirty="0"/>
              <a:t> 보호</a:t>
            </a:r>
            <a:r>
              <a:rPr lang="en-US" altLang="ko-KR" i="1" dirty="0"/>
              <a:t>:</a:t>
            </a:r>
            <a:r>
              <a:rPr lang="ko-KR" altLang="en-US" dirty="0"/>
              <a:t> </a:t>
            </a:r>
            <a:endParaRPr lang="en-US" altLang="ko-KR" dirty="0" smtClean="0"/>
          </a:p>
          <a:p>
            <a:pPr lvl="2"/>
            <a:r>
              <a:rPr lang="ko-KR" altLang="en-US" dirty="0"/>
              <a:t>전원이 반대로 연결될 경우 전류 흐름을 빠르게 </a:t>
            </a:r>
            <a:r>
              <a:rPr lang="ko-KR" altLang="en-US" dirty="0" smtClean="0"/>
              <a:t>차단</a:t>
            </a:r>
            <a:endParaRPr lang="en-US" altLang="ko-KR" dirty="0" smtClean="0"/>
          </a:p>
          <a:p>
            <a:pPr lvl="1"/>
            <a:r>
              <a:rPr lang="ko-KR" altLang="en-US" i="1" dirty="0" err="1"/>
              <a:t>슬루율</a:t>
            </a:r>
            <a:r>
              <a:rPr lang="ko-KR" altLang="en-US" i="1" dirty="0"/>
              <a:t> 램프</a:t>
            </a:r>
            <a:r>
              <a:rPr lang="en-US" altLang="ko-KR" i="1" dirty="0"/>
              <a:t>:</a:t>
            </a:r>
            <a:r>
              <a:rPr lang="ko-KR" altLang="en-US" dirty="0"/>
              <a:t> </a:t>
            </a:r>
            <a:endParaRPr lang="en-US" altLang="ko-KR" dirty="0" smtClean="0"/>
          </a:p>
          <a:p>
            <a:pPr lvl="2"/>
            <a:r>
              <a:rPr lang="ko-KR" altLang="en-US" dirty="0"/>
              <a:t>고급 </a:t>
            </a:r>
            <a:r>
              <a:rPr lang="en-US" altLang="ko-KR" dirty="0" err="1"/>
              <a:t>eFuse</a:t>
            </a:r>
            <a:r>
              <a:rPr lang="ko-KR" altLang="en-US" dirty="0"/>
              <a:t>는 외부 제어 또는 고정 부품을 통해 직렬 요소 </a:t>
            </a:r>
            <a:r>
              <a:rPr lang="en-US" altLang="ko-KR" dirty="0"/>
              <a:t>FET </a:t>
            </a:r>
            <a:r>
              <a:rPr lang="ko-KR" altLang="en-US" dirty="0"/>
              <a:t>켜기</a:t>
            </a:r>
            <a:r>
              <a:rPr lang="en-US" altLang="ko-KR" dirty="0"/>
              <a:t>/</a:t>
            </a:r>
            <a:r>
              <a:rPr lang="ko-KR" altLang="en-US" dirty="0"/>
              <a:t>끄기 전환을 제어하여 정의된 전력 차단</a:t>
            </a:r>
            <a:r>
              <a:rPr lang="en-US" altLang="ko-KR" dirty="0"/>
              <a:t>/</a:t>
            </a:r>
            <a:r>
              <a:rPr lang="ko-KR" altLang="en-US" dirty="0"/>
              <a:t>전원 켜기 전류 </a:t>
            </a:r>
            <a:r>
              <a:rPr lang="ko-KR" altLang="en-US" dirty="0" err="1"/>
              <a:t>슬루율</a:t>
            </a:r>
            <a:r>
              <a:rPr lang="ko-KR" altLang="en-US" dirty="0"/>
              <a:t> 램프를 제공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046187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형광조명시스템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과전류차단 </a:t>
            </a:r>
            <a:r>
              <a:rPr lang="en-US" altLang="ko-KR" dirty="0" smtClean="0"/>
              <a:t>(</a:t>
            </a:r>
            <a:r>
              <a:rPr lang="ko-KR" altLang="en-US" dirty="0" smtClean="0"/>
              <a:t>전자 퓨즈 </a:t>
            </a:r>
            <a:r>
              <a:rPr lang="en-US" altLang="ko-KR" dirty="0" smtClean="0"/>
              <a:t>– </a:t>
            </a:r>
            <a:r>
              <a:rPr lang="en-US" altLang="ko-KR" dirty="0" err="1" smtClean="0"/>
              <a:t>eFuse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고려사항</a:t>
            </a:r>
            <a:endParaRPr lang="en-US" altLang="ko-KR" dirty="0" smtClean="0"/>
          </a:p>
          <a:p>
            <a:pPr lvl="2"/>
            <a:r>
              <a:rPr lang="ko-KR" altLang="en-US" dirty="0"/>
              <a:t>전류 </a:t>
            </a:r>
            <a:r>
              <a:rPr lang="ko-KR" altLang="en-US" dirty="0" smtClean="0"/>
              <a:t>레벨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일반적으로 </a:t>
            </a:r>
            <a:r>
              <a:rPr lang="en-US" altLang="ko-KR" dirty="0"/>
              <a:t>1A </a:t>
            </a:r>
            <a:r>
              <a:rPr lang="ko-KR" altLang="en-US" dirty="0"/>
              <a:t>미만부터 최고 약 </a:t>
            </a:r>
            <a:r>
              <a:rPr lang="en-US" altLang="ko-KR" dirty="0"/>
              <a:t>10A</a:t>
            </a:r>
            <a:r>
              <a:rPr lang="ko-KR" altLang="en-US" dirty="0" smtClean="0"/>
              <a:t>까지</a:t>
            </a:r>
            <a:endParaRPr lang="en-US" altLang="ko-KR" dirty="0" smtClean="0"/>
          </a:p>
          <a:p>
            <a:pPr lvl="2"/>
            <a:r>
              <a:rPr lang="ko-KR" altLang="en-US" dirty="0"/>
              <a:t>단자를 통해 견딜 수 있는 최고 </a:t>
            </a:r>
            <a:r>
              <a:rPr lang="ko-KR" altLang="en-US" dirty="0" smtClean="0"/>
              <a:t>전압</a:t>
            </a:r>
            <a:endParaRPr lang="en-US" altLang="ko-KR" dirty="0" smtClean="0"/>
          </a:p>
          <a:p>
            <a:pPr lvl="2"/>
            <a:r>
              <a:rPr lang="ko-KR" altLang="en-US" dirty="0"/>
              <a:t>실장 </a:t>
            </a:r>
            <a:r>
              <a:rPr lang="ko-KR" altLang="en-US" dirty="0" smtClean="0"/>
              <a:t>면적</a:t>
            </a:r>
            <a:endParaRPr lang="en-US" altLang="ko-KR" dirty="0" smtClean="0"/>
          </a:p>
          <a:p>
            <a:pPr lvl="2"/>
            <a:r>
              <a:rPr lang="ko-KR" altLang="en-US" dirty="0"/>
              <a:t> </a:t>
            </a:r>
            <a:r>
              <a:rPr lang="en-US" altLang="ko-KR" dirty="0"/>
              <a:t>24V </a:t>
            </a:r>
            <a:r>
              <a:rPr lang="ko-KR" altLang="en-US" dirty="0"/>
              <a:t>응용 분야에서는 </a:t>
            </a:r>
            <a:r>
              <a:rPr lang="en-US" altLang="ko-KR" dirty="0"/>
              <a:t>Texas Instruments </a:t>
            </a:r>
            <a:r>
              <a:rPr lang="en-US" altLang="ko-KR" dirty="0">
                <a:hlinkClick r:id="rId2"/>
              </a:rPr>
              <a:t>TPS26620</a:t>
            </a:r>
            <a:r>
              <a:rPr lang="ko-KR" altLang="en-US" dirty="0"/>
              <a:t>과 같은 </a:t>
            </a:r>
            <a:r>
              <a:rPr lang="en-US" altLang="ko-KR" dirty="0" err="1"/>
              <a:t>eFuse</a:t>
            </a:r>
            <a:r>
              <a:rPr lang="ko-KR" altLang="en-US" dirty="0"/>
              <a:t>가 자주 사용</a:t>
            </a:r>
            <a:endParaRPr lang="en-US" altLang="ko-KR" dirty="0" smtClean="0"/>
          </a:p>
        </p:txBody>
      </p:sp>
      <p:pic>
        <p:nvPicPr>
          <p:cNvPr id="1026" name="Picture 2" descr="Texas Instruments의 TPS26620 eFuse 구성도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7729" y="4189329"/>
            <a:ext cx="3894292" cy="183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317522" y="5981776"/>
            <a:ext cx="776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/>
              <a:t> </a:t>
            </a:r>
            <a:r>
              <a:rPr lang="en-US" altLang="ko-KR" sz="1200" i="1" dirty="0"/>
              <a:t>Texas Instruments TPS26620 </a:t>
            </a:r>
            <a:r>
              <a:rPr lang="en-US" altLang="ko-KR" sz="1200" i="1" dirty="0" err="1"/>
              <a:t>eFuse</a:t>
            </a:r>
            <a:r>
              <a:rPr lang="ko-KR" altLang="en-US" sz="1200" i="1" dirty="0"/>
              <a:t>는 이 </a:t>
            </a:r>
            <a:r>
              <a:rPr lang="en-US" altLang="ko-KR" sz="1200" i="1" dirty="0"/>
              <a:t>24V DC PLC </a:t>
            </a:r>
            <a:r>
              <a:rPr lang="ko-KR" altLang="en-US" sz="1200" i="1" dirty="0"/>
              <a:t>응용 분야에서 </a:t>
            </a:r>
            <a:r>
              <a:rPr lang="en-US" altLang="ko-KR" sz="1200" i="1" dirty="0"/>
              <a:t>500mA </a:t>
            </a:r>
            <a:r>
              <a:rPr lang="ko-KR" altLang="en-US" sz="1200" i="1" dirty="0" smtClean="0"/>
              <a:t>전류 제한으로 </a:t>
            </a:r>
            <a:r>
              <a:rPr lang="ko-KR" altLang="en-US" sz="1200" i="1" dirty="0"/>
              <a:t>작동하도록 설정</a:t>
            </a:r>
            <a:endParaRPr lang="ko-KR" altLang="en-US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6372021" y="4642823"/>
            <a:ext cx="557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최고 </a:t>
            </a:r>
            <a:r>
              <a:rPr lang="en-US" altLang="ko-KR" sz="1200" dirty="0"/>
              <a:t>80mA</a:t>
            </a:r>
            <a:r>
              <a:rPr lang="ko-KR" altLang="en-US" sz="1200" dirty="0"/>
              <a:t>에서 작동 범위가 </a:t>
            </a:r>
            <a:r>
              <a:rPr lang="en-US" altLang="ko-KR" sz="1200" dirty="0"/>
              <a:t>4.5V ~ </a:t>
            </a:r>
            <a:r>
              <a:rPr lang="en-US" altLang="ko-KR" sz="1200" dirty="0" smtClean="0"/>
              <a:t>60V</a:t>
            </a:r>
          </a:p>
          <a:p>
            <a:r>
              <a:rPr lang="ko-KR" altLang="en-US" sz="1200" dirty="0"/>
              <a:t>프로그래밍 가능한 전류 제한</a:t>
            </a:r>
            <a:r>
              <a:rPr lang="en-US" altLang="ko-KR" sz="1200" dirty="0"/>
              <a:t>, </a:t>
            </a:r>
            <a:r>
              <a:rPr lang="ko-KR" altLang="en-US" sz="1200" dirty="0"/>
              <a:t>과전압</a:t>
            </a:r>
            <a:r>
              <a:rPr lang="en-US" altLang="ko-KR" sz="1200" dirty="0"/>
              <a:t>, </a:t>
            </a:r>
            <a:r>
              <a:rPr lang="ko-KR" altLang="en-US" sz="1200" dirty="0"/>
              <a:t>부족 전압 및 </a:t>
            </a:r>
            <a:r>
              <a:rPr lang="ko-KR" altLang="en-US" sz="1200" dirty="0" err="1"/>
              <a:t>역극성</a:t>
            </a:r>
            <a:r>
              <a:rPr lang="ko-KR" altLang="en-US" sz="1200" dirty="0"/>
              <a:t> 보호를 지원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6372021" y="5104488"/>
            <a:ext cx="557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PLC I/O </a:t>
            </a:r>
            <a:r>
              <a:rPr lang="ko-KR" altLang="en-US" sz="1200" dirty="0"/>
              <a:t>모듈과 센서 전원 공급 장치 모두에 대해 유입 전류를 </a:t>
            </a:r>
            <a:r>
              <a:rPr lang="ko-KR" altLang="en-US" sz="1200" dirty="0" smtClean="0"/>
              <a:t>제어</a:t>
            </a:r>
            <a:endParaRPr lang="en-US" altLang="ko-KR" sz="1200" dirty="0" smtClean="0"/>
          </a:p>
          <a:p>
            <a:r>
              <a:rPr lang="ko-KR" altLang="en-US" sz="1200" dirty="0" err="1" smtClean="0"/>
              <a:t>역전류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및 잘못된 현장 배선 조건으로부터 강력하게 보호</a:t>
            </a:r>
            <a:endParaRPr lang="ko-KR" alt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1317522" y="6196142"/>
            <a:ext cx="77674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/>
              <a:t> </a:t>
            </a:r>
            <a:r>
              <a:rPr lang="en-US" altLang="ko-KR" sz="1200" dirty="0"/>
              <a:t>Texas Instruments </a:t>
            </a:r>
            <a:r>
              <a:rPr lang="en-US" altLang="ko-KR" sz="1200" dirty="0">
                <a:hlinkClick r:id="rId4"/>
              </a:rPr>
              <a:t>TPS2662x</a:t>
            </a:r>
            <a:r>
              <a:rPr lang="ko-KR" altLang="en-US" sz="1200" dirty="0"/>
              <a:t> </a:t>
            </a:r>
            <a:r>
              <a:rPr lang="ko-KR" altLang="en-US" sz="1200" dirty="0" err="1"/>
              <a:t>제품군에</a:t>
            </a:r>
            <a:r>
              <a:rPr lang="ko-KR" altLang="en-US" sz="1200" dirty="0"/>
              <a:t> 속하는 </a:t>
            </a:r>
            <a:r>
              <a:rPr lang="en-US" altLang="ko-KR" sz="1200" dirty="0" err="1"/>
              <a:t>eFuse</a:t>
            </a:r>
            <a:r>
              <a:rPr lang="ko-KR" altLang="en-US" sz="1200" dirty="0"/>
              <a:t>의 정격 작동 전압은 </a:t>
            </a:r>
            <a:r>
              <a:rPr lang="en-US" altLang="ko-KR" sz="1200" dirty="0"/>
              <a:t>4.5V ~ 57V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8599549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형광조명시스템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과전류차단 </a:t>
            </a:r>
            <a:r>
              <a:rPr lang="en-US" altLang="ko-KR" dirty="0"/>
              <a:t>(</a:t>
            </a:r>
            <a:r>
              <a:rPr lang="ko-KR" altLang="en-US" dirty="0"/>
              <a:t>전자 퓨즈 </a:t>
            </a:r>
            <a:r>
              <a:rPr lang="en-US" altLang="ko-KR" dirty="0"/>
              <a:t>– </a:t>
            </a:r>
            <a:r>
              <a:rPr lang="en-US" altLang="ko-KR" dirty="0" err="1"/>
              <a:t>eFuse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sz="1800" dirty="0" err="1"/>
              <a:t>래치</a:t>
            </a:r>
            <a:r>
              <a:rPr lang="ko-KR" altLang="en-US" sz="1800" dirty="0"/>
              <a:t> 모드에서는 </a:t>
            </a:r>
            <a:r>
              <a:rPr lang="en-US" altLang="ko-KR" sz="1800" dirty="0"/>
              <a:t>IC</a:t>
            </a:r>
            <a:r>
              <a:rPr lang="ko-KR" altLang="en-US" sz="1800" dirty="0"/>
              <a:t>의 </a:t>
            </a:r>
            <a:r>
              <a:rPr lang="en-US" altLang="ko-KR" sz="1800" dirty="0"/>
              <a:t>Enable(EN/UVLO) </a:t>
            </a:r>
            <a:r>
              <a:rPr lang="ko-KR" altLang="en-US" sz="1800" dirty="0"/>
              <a:t>핀을 통해 </a:t>
            </a:r>
            <a:r>
              <a:rPr lang="en-US" altLang="ko-KR" sz="1800" dirty="0" err="1"/>
              <a:t>eFuse</a:t>
            </a:r>
            <a:r>
              <a:rPr lang="ko-KR" altLang="en-US" sz="1800" dirty="0"/>
              <a:t>를 </a:t>
            </a:r>
            <a:r>
              <a:rPr lang="ko-KR" altLang="en-US" sz="1800" dirty="0" err="1"/>
              <a:t>리셋할</a:t>
            </a:r>
            <a:r>
              <a:rPr lang="ko-KR" altLang="en-US" sz="1800" dirty="0"/>
              <a:t> 때까지 출력을 </a:t>
            </a:r>
            <a:r>
              <a:rPr lang="ko-KR" altLang="en-US" sz="1800" dirty="0" err="1"/>
              <a:t>클램핑</a:t>
            </a:r>
            <a:endParaRPr lang="ko-KR" altLang="en-US" sz="1800" dirty="0"/>
          </a:p>
        </p:txBody>
      </p:sp>
      <p:pic>
        <p:nvPicPr>
          <p:cNvPr id="1026" name="Picture 2" descr="Toshiba의 eFuse 구성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03" y="2654709"/>
            <a:ext cx="4649214" cy="267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87549" y="5336987"/>
            <a:ext cx="8652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i="1" dirty="0"/>
              <a:t>자동 재시도 모드와 달리 </a:t>
            </a:r>
            <a:r>
              <a:rPr lang="ko-KR" altLang="en-US" sz="1200" i="1" dirty="0" err="1"/>
              <a:t>래치</a:t>
            </a:r>
            <a:r>
              <a:rPr lang="ko-KR" altLang="en-US" sz="1200" i="1" dirty="0"/>
              <a:t> 모드에서 </a:t>
            </a:r>
            <a:r>
              <a:rPr lang="en-US" altLang="ko-KR" sz="1200" i="1" dirty="0"/>
              <a:t>Toshiba </a:t>
            </a:r>
            <a:r>
              <a:rPr lang="en-US" altLang="ko-KR" sz="1200" i="1" dirty="0" err="1"/>
              <a:t>eFuse</a:t>
            </a:r>
            <a:r>
              <a:rPr lang="ko-KR" altLang="en-US" sz="1200" i="1" dirty="0"/>
              <a:t>는 </a:t>
            </a:r>
            <a:r>
              <a:rPr lang="en-US" altLang="ko-KR" sz="1200" i="1" dirty="0"/>
              <a:t>IC</a:t>
            </a:r>
            <a:r>
              <a:rPr lang="ko-KR" altLang="en-US" sz="1200" i="1" dirty="0"/>
              <a:t>의 활성화 핀을 통해 지시할 때까지 </a:t>
            </a:r>
            <a:r>
              <a:rPr lang="en-US" altLang="ko-KR" sz="1200" i="1" dirty="0" err="1"/>
              <a:t>eFuse</a:t>
            </a:r>
            <a:r>
              <a:rPr lang="ko-KR" altLang="en-US" sz="1200" i="1" dirty="0"/>
              <a:t>가 </a:t>
            </a:r>
            <a:r>
              <a:rPr lang="ko-KR" altLang="en-US" sz="1200" i="1" dirty="0" err="1"/>
              <a:t>리셋되지</a:t>
            </a:r>
            <a:r>
              <a:rPr lang="ko-KR" altLang="en-US" sz="1200" i="1" dirty="0"/>
              <a:t> 않습니다</a:t>
            </a:r>
            <a:r>
              <a:rPr lang="en-US" altLang="ko-KR" sz="1200" i="1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10089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형광조명시스템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과전류차단 </a:t>
            </a:r>
            <a:r>
              <a:rPr lang="en-US" altLang="ko-KR" dirty="0"/>
              <a:t>(</a:t>
            </a:r>
            <a:r>
              <a:rPr lang="ko-KR" altLang="en-US" dirty="0"/>
              <a:t>전자 퓨즈 </a:t>
            </a:r>
            <a:r>
              <a:rPr lang="en-US" altLang="ko-KR" dirty="0"/>
              <a:t>– </a:t>
            </a:r>
            <a:r>
              <a:rPr lang="en-US" altLang="ko-KR" dirty="0" err="1"/>
              <a:t>eFuse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b="1" dirty="0"/>
              <a:t>TPS26620-23EVM</a:t>
            </a:r>
          </a:p>
          <a:p>
            <a:pPr lvl="1"/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155" y="2662253"/>
            <a:ext cx="4560138" cy="32272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05" y="3042469"/>
            <a:ext cx="4152900" cy="1028700"/>
          </a:xfrm>
          <a:prstGeom prst="rect">
            <a:avLst/>
          </a:prstGeom>
        </p:spPr>
      </p:pic>
      <p:graphicFrame>
        <p:nvGraphicFramePr>
          <p:cNvPr id="9" name="개체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0872108"/>
              </p:ext>
            </p:extLst>
          </p:nvPr>
        </p:nvGraphicFramePr>
        <p:xfrm>
          <a:off x="6453321" y="4173857"/>
          <a:ext cx="1325582" cy="17156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Acrobat Document" r:id="rId5" imgW="5829212" imgH="7543800" progId="AcroExch.Document.7">
                  <p:embed/>
                </p:oleObj>
              </mc:Choice>
              <mc:Fallback>
                <p:oleObj name="Acrobat Document" r:id="rId5" imgW="5829212" imgH="7543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3321" y="4173857"/>
                        <a:ext cx="1325582" cy="17156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778903" y="4278917"/>
            <a:ext cx="40296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TPS26620-23EVM</a:t>
            </a:r>
            <a:r>
              <a:rPr lang="ko-KR" altLang="en-US" sz="1000" dirty="0"/>
              <a:t>의 주요 </a:t>
            </a:r>
            <a:r>
              <a:rPr lang="ko-KR" altLang="en-US" sz="1000" dirty="0" smtClean="0"/>
              <a:t>특징</a:t>
            </a:r>
            <a:endParaRPr lang="en-US" altLang="ko-KR" sz="1000" dirty="0" smtClean="0"/>
          </a:p>
          <a:p>
            <a:endParaRPr lang="ko-KR" altLang="en-US" sz="1000" dirty="0"/>
          </a:p>
          <a:p>
            <a:r>
              <a:rPr lang="en-US" altLang="ko-KR" sz="1000" dirty="0"/>
              <a:t>4.5 to 57V input operation voltage range</a:t>
            </a:r>
          </a:p>
          <a:p>
            <a:r>
              <a:rPr lang="en-US" altLang="ko-KR" sz="1000" dirty="0"/>
              <a:t>25mA to 800mA programmable current limit</a:t>
            </a:r>
          </a:p>
          <a:p>
            <a:r>
              <a:rPr lang="en-US" altLang="ko-KR" sz="1000" dirty="0"/>
              <a:t>Reverse input polarity protection</a:t>
            </a:r>
          </a:p>
          <a:p>
            <a:r>
              <a:rPr lang="en-US" altLang="ko-KR" sz="1000" dirty="0"/>
              <a:t>Programmable output slew rate control, UVLO and OVP</a:t>
            </a:r>
          </a:p>
          <a:p>
            <a:r>
              <a:rPr lang="en-US" altLang="ko-KR" sz="1000" dirty="0"/>
              <a:t>LED status Indication for output voltage</a:t>
            </a:r>
          </a:p>
          <a:p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5835432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형광조명시스템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과전류차단 </a:t>
            </a:r>
            <a:r>
              <a:rPr lang="en-US" altLang="ko-KR" dirty="0"/>
              <a:t>(</a:t>
            </a:r>
            <a:r>
              <a:rPr lang="ko-KR" altLang="en-US" dirty="0"/>
              <a:t>전자 퓨즈 </a:t>
            </a:r>
            <a:r>
              <a:rPr lang="en-US" altLang="ko-KR" dirty="0"/>
              <a:t>– </a:t>
            </a:r>
            <a:r>
              <a:rPr lang="en-US" altLang="ko-KR" dirty="0" err="1"/>
              <a:t>eFuse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/>
              <a:t>TPS2595EVM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79540" y="4582714"/>
            <a:ext cx="27923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CH1 current-limit setting </a:t>
            </a:r>
            <a:endParaRPr lang="en-US" altLang="ko-KR" sz="1200" dirty="0" smtClean="0"/>
          </a:p>
          <a:p>
            <a:r>
              <a:rPr lang="en-US" altLang="ko-KR" sz="1200" dirty="0" smtClean="0"/>
              <a:t>1-2 </a:t>
            </a:r>
            <a:r>
              <a:rPr lang="en-US" altLang="ko-KR" sz="1200" dirty="0"/>
              <a:t>position sets </a:t>
            </a:r>
            <a:r>
              <a:rPr lang="en-US" altLang="ko-KR" sz="1200" dirty="0" err="1"/>
              <a:t>Rilim</a:t>
            </a:r>
            <a:r>
              <a:rPr lang="en-US" altLang="ko-KR" sz="1200" dirty="0"/>
              <a:t> to short </a:t>
            </a:r>
            <a:endParaRPr lang="en-US" altLang="ko-KR" sz="1200" dirty="0" smtClean="0"/>
          </a:p>
          <a:p>
            <a:r>
              <a:rPr lang="en-US" altLang="ko-KR" sz="1200" dirty="0" smtClean="0"/>
              <a:t>3-4 </a:t>
            </a:r>
            <a:r>
              <a:rPr lang="en-US" altLang="ko-KR" sz="1200" dirty="0"/>
              <a:t>Position sets 0.5 A </a:t>
            </a:r>
            <a:endParaRPr lang="en-US" altLang="ko-KR" sz="1200" dirty="0" smtClean="0"/>
          </a:p>
          <a:p>
            <a:r>
              <a:rPr lang="en-US" altLang="ko-KR" sz="1200" dirty="0" smtClean="0"/>
              <a:t>5-6 </a:t>
            </a:r>
            <a:r>
              <a:rPr lang="en-US" altLang="ko-KR" sz="1200" dirty="0"/>
              <a:t>Position sets 2 A </a:t>
            </a:r>
            <a:endParaRPr lang="en-US" altLang="ko-KR" sz="1200" dirty="0" smtClean="0"/>
          </a:p>
          <a:p>
            <a:r>
              <a:rPr lang="en-US" altLang="ko-KR" sz="1200" dirty="0" smtClean="0"/>
              <a:t>7-8 </a:t>
            </a:r>
            <a:r>
              <a:rPr lang="en-US" altLang="ko-KR" sz="1200" dirty="0"/>
              <a:t>Position sets 4 A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1" y="2848700"/>
            <a:ext cx="4977581" cy="33282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5272" y="3045513"/>
            <a:ext cx="3810000" cy="762000"/>
          </a:xfrm>
          <a:prstGeom prst="rect">
            <a:avLst/>
          </a:prstGeom>
        </p:spPr>
      </p:pic>
      <p:graphicFrame>
        <p:nvGraphicFramePr>
          <p:cNvPr id="8" name="개체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487084"/>
              </p:ext>
            </p:extLst>
          </p:nvPr>
        </p:nvGraphicFramePr>
        <p:xfrm>
          <a:off x="6755272" y="4386099"/>
          <a:ext cx="1228522" cy="15900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Acrobat Document" r:id="rId5" imgW="5829212" imgH="7543800" progId="AcroExch.Document.7">
                  <p:embed/>
                </p:oleObj>
              </mc:Choice>
              <mc:Fallback>
                <p:oleObj name="Acrobat Document" r:id="rId5" imgW="5829212" imgH="7543800" progId="AcroExch.Document.7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5272" y="4386099"/>
                        <a:ext cx="1228522" cy="15900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37280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 smtClean="0"/>
              <a:t>H/W </a:t>
            </a:r>
            <a:r>
              <a:rPr lang="ko-KR" altLang="en-US" dirty="0" smtClean="0"/>
              <a:t>제어그룹 구성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백가람</a:t>
            </a:r>
            <a:r>
              <a:rPr lang="en-US" altLang="ko-KR" dirty="0" smtClean="0"/>
              <a:t>K</a:t>
            </a:r>
          </a:p>
          <a:p>
            <a:pPr lvl="1"/>
            <a:r>
              <a:rPr lang="ko-KR" altLang="en-US" dirty="0" smtClean="0"/>
              <a:t>과장</a:t>
            </a:r>
            <a:r>
              <a:rPr lang="en-US" altLang="ko-KR" dirty="0" smtClean="0"/>
              <a:t>(3</a:t>
            </a:r>
            <a:r>
              <a:rPr lang="ko-KR" altLang="en-US" dirty="0" smtClean="0"/>
              <a:t>호봉</a:t>
            </a:r>
            <a:r>
              <a:rPr lang="en-US" altLang="ko-KR" dirty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6</a:t>
            </a:r>
            <a:r>
              <a:rPr lang="ko-KR" altLang="en-US" dirty="0" smtClean="0"/>
              <a:t>호봉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입사일 </a:t>
            </a:r>
            <a:r>
              <a:rPr lang="en-US" altLang="ko-KR" dirty="0" smtClean="0"/>
              <a:t>: </a:t>
            </a:r>
          </a:p>
          <a:p>
            <a:pPr lvl="1"/>
            <a:r>
              <a:rPr lang="ko-KR" altLang="en-US" dirty="0" smtClean="0"/>
              <a:t>생일 </a:t>
            </a:r>
            <a:r>
              <a:rPr lang="en-US" altLang="ko-KR" dirty="0" smtClean="0"/>
              <a:t>: </a:t>
            </a:r>
          </a:p>
          <a:p>
            <a:pPr lvl="1"/>
            <a:endParaRPr lang="en-US" altLang="ko-KR" dirty="0" smtClean="0"/>
          </a:p>
          <a:p>
            <a:r>
              <a:rPr lang="ko-KR" altLang="en-US" dirty="0" err="1" smtClean="0"/>
              <a:t>장신국</a:t>
            </a:r>
            <a:r>
              <a:rPr lang="en-US" altLang="ko-KR" dirty="0" smtClean="0"/>
              <a:t>K</a:t>
            </a:r>
          </a:p>
          <a:p>
            <a:pPr lvl="1"/>
            <a:r>
              <a:rPr lang="ko-KR" altLang="en-US" dirty="0"/>
              <a:t>과장</a:t>
            </a:r>
            <a:r>
              <a:rPr lang="en-US" altLang="ko-KR" dirty="0" smtClean="0"/>
              <a:t>(5</a:t>
            </a:r>
            <a:r>
              <a:rPr lang="ko-KR" altLang="en-US" dirty="0" smtClean="0"/>
              <a:t>호봉</a:t>
            </a:r>
            <a:r>
              <a:rPr lang="en-US" altLang="ko-KR" dirty="0" smtClean="0"/>
              <a:t>) </a:t>
            </a:r>
            <a:r>
              <a:rPr lang="en-US" altLang="ko-KR" dirty="0" smtClean="0">
                <a:sym typeface="Wingdings" panose="05000000000000000000" pitchFamily="2" charset="2"/>
              </a:rPr>
              <a:t></a:t>
            </a:r>
            <a:r>
              <a:rPr lang="en-US" altLang="ko-KR" dirty="0" smtClean="0"/>
              <a:t> 6</a:t>
            </a:r>
            <a:r>
              <a:rPr lang="ko-KR" altLang="en-US" dirty="0" smtClean="0"/>
              <a:t>호봉</a:t>
            </a:r>
            <a:endParaRPr lang="en-US" altLang="ko-KR" dirty="0"/>
          </a:p>
          <a:p>
            <a:pPr lvl="1"/>
            <a:r>
              <a:rPr lang="ko-KR" altLang="en-US" dirty="0"/>
              <a:t>입사일 </a:t>
            </a:r>
            <a:r>
              <a:rPr lang="en-US" altLang="ko-KR" dirty="0"/>
              <a:t>: 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생일 </a:t>
            </a:r>
            <a:r>
              <a:rPr lang="en-US" altLang="ko-KR" dirty="0"/>
              <a:t>: 04</a:t>
            </a:r>
            <a:r>
              <a:rPr lang="ko-KR" altLang="en-US" dirty="0"/>
              <a:t>월 </a:t>
            </a:r>
            <a:r>
              <a:rPr lang="en-US" altLang="ko-KR" dirty="0"/>
              <a:t>15</a:t>
            </a:r>
            <a:r>
              <a:rPr lang="ko-KR" altLang="en-US" dirty="0" smtClean="0"/>
              <a:t>일</a:t>
            </a:r>
            <a:endParaRPr lang="en-US" altLang="ko-KR" dirty="0" smtClean="0"/>
          </a:p>
          <a:p>
            <a:pPr lvl="1"/>
            <a:r>
              <a:rPr lang="ko-KR" altLang="en-US" dirty="0" smtClean="0">
                <a:solidFill>
                  <a:srgbClr val="FF0000"/>
                </a:solidFill>
              </a:rPr>
              <a:t>출산휴가 </a:t>
            </a:r>
            <a:r>
              <a:rPr lang="en-US" altLang="ko-KR" dirty="0" smtClean="0">
                <a:solidFill>
                  <a:srgbClr val="FF0000"/>
                </a:solidFill>
              </a:rPr>
              <a:t>: 1</a:t>
            </a:r>
            <a:r>
              <a:rPr lang="ko-KR" altLang="en-US" dirty="0" smtClean="0">
                <a:solidFill>
                  <a:srgbClr val="FF0000"/>
                </a:solidFill>
              </a:rPr>
              <a:t>월</a:t>
            </a:r>
            <a:r>
              <a:rPr lang="en-US" altLang="ko-KR" dirty="0" smtClean="0">
                <a:solidFill>
                  <a:srgbClr val="FF0000"/>
                </a:solidFill>
              </a:rPr>
              <a:t>31</a:t>
            </a:r>
            <a:r>
              <a:rPr lang="ko-KR" altLang="en-US" dirty="0" smtClean="0">
                <a:solidFill>
                  <a:srgbClr val="FF0000"/>
                </a:solidFill>
              </a:rPr>
              <a:t>일 </a:t>
            </a:r>
            <a:r>
              <a:rPr lang="en-US" altLang="ko-KR" dirty="0" smtClean="0">
                <a:solidFill>
                  <a:srgbClr val="FF0000"/>
                </a:solidFill>
              </a:rPr>
              <a:t>~ 2</a:t>
            </a:r>
            <a:r>
              <a:rPr lang="ko-KR" altLang="en-US" dirty="0" smtClean="0">
                <a:solidFill>
                  <a:srgbClr val="FF0000"/>
                </a:solidFill>
              </a:rPr>
              <a:t>월</a:t>
            </a:r>
            <a:r>
              <a:rPr lang="en-US" altLang="ko-KR" dirty="0" smtClean="0">
                <a:solidFill>
                  <a:srgbClr val="FF0000"/>
                </a:solidFill>
              </a:rPr>
              <a:t>6</a:t>
            </a:r>
            <a:r>
              <a:rPr lang="ko-KR" altLang="en-US" dirty="0" smtClean="0">
                <a:solidFill>
                  <a:srgbClr val="FF0000"/>
                </a:solidFill>
              </a:rPr>
              <a:t>일 </a:t>
            </a:r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ko-KR" altLang="en-US" dirty="0" smtClean="0">
                <a:solidFill>
                  <a:srgbClr val="FF0000"/>
                </a:solidFill>
              </a:rPr>
              <a:t>휴가일수</a:t>
            </a:r>
            <a:r>
              <a:rPr lang="en-US" altLang="ko-KR" dirty="0" smtClean="0">
                <a:solidFill>
                  <a:srgbClr val="FF0000"/>
                </a:solidFill>
              </a:rPr>
              <a:t>: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ko-KR" altLang="en-US" dirty="0" smtClean="0">
                <a:solidFill>
                  <a:srgbClr val="FF0000"/>
                </a:solidFill>
              </a:rPr>
              <a:t>일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endParaRPr lang="en-US" altLang="ko-KR" dirty="0">
              <a:solidFill>
                <a:srgbClr val="FF0000"/>
              </a:solidFill>
            </a:endParaRP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4688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 smtClean="0"/>
              <a:t>월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53831297"/>
              </p:ext>
            </p:extLst>
          </p:nvPr>
        </p:nvGraphicFramePr>
        <p:xfrm>
          <a:off x="838201" y="1690688"/>
          <a:ext cx="10515598" cy="4641288"/>
        </p:xfrm>
        <a:graphic>
          <a:graphicData uri="http://schemas.openxmlformats.org/drawingml/2006/table">
            <a:tbl>
              <a:tblPr/>
              <a:tblGrid>
                <a:gridCol w="1502166"/>
                <a:gridCol w="1502166"/>
                <a:gridCol w="1502166"/>
                <a:gridCol w="1502166"/>
                <a:gridCol w="1502166"/>
                <a:gridCol w="1502166"/>
                <a:gridCol w="1502602"/>
              </a:tblGrid>
              <a:tr h="87072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A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9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6883857" y="2865506"/>
            <a:ext cx="4469942" cy="187706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Rectangle 114"/>
          <p:cNvSpPr>
            <a:spLocks noChangeArrowheads="1"/>
          </p:cNvSpPr>
          <p:nvPr/>
        </p:nvSpPr>
        <p:spPr bwMode="auto">
          <a:xfrm>
            <a:off x="829421" y="3657599"/>
            <a:ext cx="4499961" cy="206477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7181069" y="2831585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출산휴가</a:t>
            </a:r>
            <a:endParaRPr lang="ko-KR" altLang="en-US"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1758601" y="3622337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출산휴가</a:t>
            </a:r>
            <a:endParaRPr lang="ko-KR" altLang="en-US" sz="1200" dirty="0"/>
          </a:p>
        </p:txBody>
      </p:sp>
      <p:sp>
        <p:nvSpPr>
          <p:cNvPr id="10" name="Rectangle 114"/>
          <p:cNvSpPr>
            <a:spLocks noChangeArrowheads="1"/>
          </p:cNvSpPr>
          <p:nvPr/>
        </p:nvSpPr>
        <p:spPr bwMode="auto">
          <a:xfrm>
            <a:off x="6883856" y="3137099"/>
            <a:ext cx="1502761" cy="181747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864042" y="3096607"/>
            <a:ext cx="1542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EFEM </a:t>
            </a:r>
            <a:r>
              <a:rPr lang="ko-KR" altLang="en-US" sz="1200" dirty="0" smtClean="0">
                <a:solidFill>
                  <a:srgbClr val="FF0000"/>
                </a:solidFill>
              </a:rPr>
              <a:t>출장</a:t>
            </a:r>
            <a:endParaRPr lang="ko-KR" altLang="en-US" sz="1200" dirty="0"/>
          </a:p>
        </p:txBody>
      </p:sp>
      <p:sp>
        <p:nvSpPr>
          <p:cNvPr id="13" name="Rectangle 114"/>
          <p:cNvSpPr>
            <a:spLocks noChangeArrowheads="1"/>
          </p:cNvSpPr>
          <p:nvPr/>
        </p:nvSpPr>
        <p:spPr bwMode="auto">
          <a:xfrm>
            <a:off x="3842364" y="3946962"/>
            <a:ext cx="1502761" cy="181747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3929711" y="3899336"/>
            <a:ext cx="139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신용대</a:t>
            </a:r>
            <a:r>
              <a:rPr lang="en-US" altLang="ko-KR" sz="1200" dirty="0" smtClean="0"/>
              <a:t>B</a:t>
            </a:r>
            <a:r>
              <a:rPr lang="ko-KR" altLang="en-US" sz="1200" dirty="0" smtClean="0">
                <a:solidFill>
                  <a:srgbClr val="FF0000"/>
                </a:solidFill>
              </a:rPr>
              <a:t>건강검진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411618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진행중인 업무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03438"/>
              </p:ext>
            </p:extLst>
          </p:nvPr>
        </p:nvGraphicFramePr>
        <p:xfrm>
          <a:off x="838201" y="1690688"/>
          <a:ext cx="10515598" cy="4641288"/>
        </p:xfrm>
        <a:graphic>
          <a:graphicData uri="http://schemas.openxmlformats.org/drawingml/2006/table">
            <a:tbl>
              <a:tblPr/>
              <a:tblGrid>
                <a:gridCol w="1502166"/>
                <a:gridCol w="1502166"/>
                <a:gridCol w="1502166"/>
                <a:gridCol w="1502166"/>
                <a:gridCol w="1502166"/>
                <a:gridCol w="1502166"/>
                <a:gridCol w="1502602"/>
              </a:tblGrid>
              <a:tr h="87072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A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9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5369093" y="5865091"/>
            <a:ext cx="1502761" cy="201411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2385748" y="4296697"/>
            <a:ext cx="7441743" cy="215838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4107873" y="4266116"/>
            <a:ext cx="48306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신용대</a:t>
            </a:r>
            <a:r>
              <a:rPr lang="en-US" altLang="ko-KR" sz="1200" dirty="0" smtClean="0"/>
              <a:t>B </a:t>
            </a:r>
            <a:r>
              <a:rPr lang="en-US" altLang="ko-KR" sz="1200" b="1" dirty="0" err="1" smtClean="0">
                <a:solidFill>
                  <a:srgbClr val="FF0000"/>
                </a:solidFill>
              </a:rPr>
              <a:t>GantrySystem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</a:rPr>
              <a:t>프로그램 테스트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9093" y="5838098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출산휴가</a:t>
            </a:r>
            <a:endParaRPr lang="ko-KR" altLang="en-US" sz="1200" dirty="0"/>
          </a:p>
        </p:txBody>
      </p:sp>
      <p:sp>
        <p:nvSpPr>
          <p:cNvPr id="9" name="TextBox 8"/>
          <p:cNvSpPr txBox="1"/>
          <p:nvPr/>
        </p:nvSpPr>
        <p:spPr>
          <a:xfrm>
            <a:off x="2385748" y="5145256"/>
            <a:ext cx="139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건강검진</a:t>
            </a:r>
            <a:endParaRPr lang="ko-KR" altLang="en-U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3969422" y="5160546"/>
            <a:ext cx="13996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2by2 </a:t>
            </a:r>
            <a:r>
              <a:rPr lang="ko-KR" altLang="en-US" sz="1200" dirty="0" err="1" smtClean="0"/>
              <a:t>모션셋업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66086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진행중인 업무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/>
          </p:nvPr>
        </p:nvGraphicFramePr>
        <p:xfrm>
          <a:off x="838201" y="1690688"/>
          <a:ext cx="10515598" cy="4641288"/>
        </p:xfrm>
        <a:graphic>
          <a:graphicData uri="http://schemas.openxmlformats.org/drawingml/2006/table">
            <a:tbl>
              <a:tblPr/>
              <a:tblGrid>
                <a:gridCol w="1502166"/>
                <a:gridCol w="1502166"/>
                <a:gridCol w="1502166"/>
                <a:gridCol w="1502166"/>
                <a:gridCol w="1502166"/>
                <a:gridCol w="1502166"/>
                <a:gridCol w="1502602"/>
              </a:tblGrid>
              <a:tr h="87072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A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9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6" name="Rectangle 114"/>
          <p:cNvSpPr>
            <a:spLocks noChangeArrowheads="1"/>
          </p:cNvSpPr>
          <p:nvPr/>
        </p:nvSpPr>
        <p:spPr bwMode="auto">
          <a:xfrm>
            <a:off x="5369093" y="5865091"/>
            <a:ext cx="1502761" cy="181747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2385748" y="4387272"/>
            <a:ext cx="7441743" cy="194559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2454573" y="4346051"/>
            <a:ext cx="795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/>
              <a:t>K </a:t>
            </a:r>
            <a:r>
              <a:rPr lang="en-US" altLang="ko-KR" sz="1200" dirty="0">
                <a:solidFill>
                  <a:srgbClr val="FF0000"/>
                </a:solidFill>
              </a:rPr>
              <a:t>PLC Program : </a:t>
            </a:r>
            <a:r>
              <a:rPr lang="ko-KR" altLang="en-US" sz="1200" dirty="0">
                <a:solidFill>
                  <a:srgbClr val="FF0000"/>
                </a:solidFill>
              </a:rPr>
              <a:t>자동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운전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설계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중 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AOI Auto Line (SHINKO CKM</a:t>
            </a:r>
            <a:r>
              <a:rPr lang="ko-KR" altLang="en-US" sz="1200" dirty="0"/>
              <a:t>向</a:t>
            </a:r>
            <a:r>
              <a:rPr lang="en-US" altLang="ko-KR" sz="1200" dirty="0" smtClean="0"/>
              <a:t>) 2</a:t>
            </a:r>
            <a:r>
              <a:rPr lang="ko-KR" altLang="en-US" sz="1200" dirty="0" smtClean="0"/>
              <a:t>대분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금주 완료 예정</a:t>
            </a:r>
            <a:endParaRPr lang="ko-KR" altLang="en-US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5369093" y="5819002"/>
            <a:ext cx="264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 smtClean="0"/>
              <a:t>K</a:t>
            </a:r>
            <a:r>
              <a:rPr lang="en-US" altLang="ko-KR" sz="1200" dirty="0" smtClean="0">
                <a:solidFill>
                  <a:srgbClr val="FF0000"/>
                </a:solidFill>
              </a:rPr>
              <a:t> </a:t>
            </a:r>
            <a:r>
              <a:rPr lang="ko-KR" altLang="en-US" sz="1200" dirty="0" smtClean="0">
                <a:solidFill>
                  <a:srgbClr val="FF0000"/>
                </a:solidFill>
              </a:rPr>
              <a:t>출산휴가</a:t>
            </a:r>
            <a:endParaRPr lang="ko-KR" altLang="en-US" sz="1200" dirty="0"/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auto">
          <a:xfrm>
            <a:off x="2399601" y="5231344"/>
            <a:ext cx="7441743" cy="194559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385748" y="5200513"/>
            <a:ext cx="795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장신국</a:t>
            </a:r>
            <a:r>
              <a:rPr lang="en-US" altLang="ko-KR" sz="1200" dirty="0"/>
              <a:t>K </a:t>
            </a:r>
            <a:r>
              <a:rPr lang="en-US" altLang="ko-KR" sz="1200" dirty="0">
                <a:solidFill>
                  <a:srgbClr val="FF0000"/>
                </a:solidFill>
              </a:rPr>
              <a:t>PLC Program : </a:t>
            </a:r>
            <a:r>
              <a:rPr lang="ko-KR" altLang="en-US" sz="1200" dirty="0">
                <a:solidFill>
                  <a:srgbClr val="FF0000"/>
                </a:solidFill>
              </a:rPr>
              <a:t>자동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운전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 err="1" smtClean="0">
                <a:solidFill>
                  <a:srgbClr val="FF0000"/>
                </a:solidFill>
              </a:rPr>
              <a:t>인터록</a:t>
            </a:r>
            <a:r>
              <a:rPr lang="ko-KR" altLang="en-US" sz="1200" dirty="0" smtClean="0">
                <a:solidFill>
                  <a:srgbClr val="FF0000"/>
                </a:solidFill>
              </a:rPr>
              <a:t> 추가 </a:t>
            </a:r>
            <a:r>
              <a:rPr lang="en-US" altLang="ko-KR" sz="1200" dirty="0" smtClean="0"/>
              <a:t>(</a:t>
            </a:r>
            <a:r>
              <a:rPr lang="en-US" altLang="ko-KR" sz="1200" dirty="0"/>
              <a:t>AOI Auto Line (SHINKO CKM</a:t>
            </a:r>
            <a:r>
              <a:rPr lang="ko-KR" altLang="en-US" sz="1200" dirty="0"/>
              <a:t>向</a:t>
            </a:r>
            <a:r>
              <a:rPr lang="en-US" altLang="ko-KR" sz="1200" dirty="0" smtClean="0"/>
              <a:t>) 2</a:t>
            </a:r>
            <a:r>
              <a:rPr lang="ko-KR" altLang="en-US" sz="1200" dirty="0" smtClean="0"/>
              <a:t>대분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8967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1</a:t>
            </a:r>
            <a:r>
              <a:rPr lang="ko-KR" altLang="en-US" dirty="0" smtClean="0"/>
              <a:t>월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현재 진행중인 업무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03438"/>
              </p:ext>
            </p:extLst>
          </p:nvPr>
        </p:nvGraphicFramePr>
        <p:xfrm>
          <a:off x="838201" y="1690688"/>
          <a:ext cx="10515598" cy="4641288"/>
        </p:xfrm>
        <a:graphic>
          <a:graphicData uri="http://schemas.openxmlformats.org/drawingml/2006/table">
            <a:tbl>
              <a:tblPr/>
              <a:tblGrid>
                <a:gridCol w="1502166"/>
                <a:gridCol w="1502166"/>
                <a:gridCol w="1502166"/>
                <a:gridCol w="1502166"/>
                <a:gridCol w="1502166"/>
                <a:gridCol w="1502166"/>
                <a:gridCol w="1502602"/>
              </a:tblGrid>
              <a:tr h="870728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일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화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3A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수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03E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목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40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금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803C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토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391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17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19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22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23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24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25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26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27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54112"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28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>
                          <a:effectLst/>
                          <a:latin typeface="NanumGothic"/>
                        </a:rPr>
                        <a:t>29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30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altLang="ko-KR" dirty="0">
                          <a:effectLst/>
                          <a:latin typeface="NanumGothic"/>
                        </a:rPr>
                        <a:t>31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L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  <a:latin typeface="NanumGothic"/>
                        </a:rPr>
                        <a:t> </a:t>
                      </a:r>
                    </a:p>
                  </a:txBody>
                  <a:tcPr marL="47625" marR="47625" marT="47625" marB="47625">
                    <a:lnT w="9525" cap="flat" cmpd="sng" algn="ctr">
                      <a:solidFill>
                        <a:srgbClr val="DDDDDD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7" name="Rectangle 114"/>
          <p:cNvSpPr>
            <a:spLocks noChangeArrowheads="1"/>
          </p:cNvSpPr>
          <p:nvPr/>
        </p:nvSpPr>
        <p:spPr bwMode="auto">
          <a:xfrm>
            <a:off x="6871854" y="4328031"/>
            <a:ext cx="2955637" cy="1845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272517" y="4307479"/>
            <a:ext cx="408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 : w-project </a:t>
            </a:r>
            <a:r>
              <a:rPr lang="ko-KR" altLang="en-US" sz="1200" dirty="0" smtClean="0"/>
              <a:t>전장</a:t>
            </a:r>
            <a:endParaRPr lang="ko-KR" altLang="en-US" sz="1200" dirty="0"/>
          </a:p>
        </p:txBody>
      </p:sp>
      <p:sp>
        <p:nvSpPr>
          <p:cNvPr id="9" name="Rectangle 114"/>
          <p:cNvSpPr>
            <a:spLocks noChangeArrowheads="1"/>
          </p:cNvSpPr>
          <p:nvPr/>
        </p:nvSpPr>
        <p:spPr bwMode="auto">
          <a:xfrm>
            <a:off x="2297714" y="5102942"/>
            <a:ext cx="2955637" cy="19692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97714" y="5098084"/>
            <a:ext cx="4081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 : 2by2 </a:t>
            </a:r>
            <a:r>
              <a:rPr lang="en-US" altLang="ko-KR" sz="1200" dirty="0" err="1" smtClean="0"/>
              <a:t>nano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전장</a:t>
            </a:r>
            <a:endParaRPr lang="ko-KR" altLang="en-US" sz="1200" dirty="0"/>
          </a:p>
        </p:txBody>
      </p:sp>
      <p:sp>
        <p:nvSpPr>
          <p:cNvPr id="11" name="Rectangle 114"/>
          <p:cNvSpPr>
            <a:spLocks noChangeArrowheads="1"/>
          </p:cNvSpPr>
          <p:nvPr/>
        </p:nvSpPr>
        <p:spPr bwMode="auto">
          <a:xfrm>
            <a:off x="2385748" y="4532634"/>
            <a:ext cx="7441743" cy="187893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892295" y="4493807"/>
            <a:ext cx="795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 : AOI </a:t>
            </a:r>
            <a:r>
              <a:rPr lang="en-US" altLang="ko-KR" sz="1200" dirty="0"/>
              <a:t>Auto Line (SHINKO CKM</a:t>
            </a:r>
            <a:r>
              <a:rPr lang="ko-KR" altLang="en-US" sz="1200" dirty="0"/>
              <a:t>向</a:t>
            </a:r>
            <a:r>
              <a:rPr lang="en-US" altLang="ko-KR" sz="1200" dirty="0" smtClean="0"/>
              <a:t>) 2</a:t>
            </a:r>
            <a:r>
              <a:rPr lang="ko-KR" altLang="en-US" sz="1200" dirty="0" smtClean="0"/>
              <a:t>대분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회로조립 </a:t>
            </a:r>
            <a:r>
              <a:rPr lang="en-US" altLang="ko-KR" sz="1200" dirty="0" smtClean="0"/>
              <a:t>(2</a:t>
            </a:r>
            <a:r>
              <a:rPr lang="ko-KR" altLang="en-US" sz="1200" dirty="0" smtClean="0"/>
              <a:t>공장</a:t>
            </a:r>
            <a:r>
              <a:rPr lang="en-US" altLang="ko-KR" sz="1200" dirty="0" smtClean="0"/>
              <a:t>1</a:t>
            </a:r>
            <a:r>
              <a:rPr lang="ko-KR" altLang="en-US" sz="1200" dirty="0" smtClean="0"/>
              <a:t>층에서 </a:t>
            </a:r>
            <a:r>
              <a:rPr lang="ko-KR" altLang="en-US" sz="1200" dirty="0" err="1" smtClean="0"/>
              <a:t>조립중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13" name="Rectangle 114"/>
          <p:cNvSpPr>
            <a:spLocks noChangeArrowheads="1"/>
          </p:cNvSpPr>
          <p:nvPr/>
        </p:nvSpPr>
        <p:spPr bwMode="auto">
          <a:xfrm>
            <a:off x="2297713" y="5341050"/>
            <a:ext cx="7441743" cy="187893"/>
          </a:xfrm>
          <a:prstGeom prst="rect">
            <a:avLst/>
          </a:prstGeom>
          <a:solidFill>
            <a:schemeClr val="accent4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804260" y="5302223"/>
            <a:ext cx="79591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백가람</a:t>
            </a:r>
            <a:r>
              <a:rPr lang="en-US" altLang="ko-KR" sz="1200" dirty="0" smtClean="0"/>
              <a:t>K : AOI </a:t>
            </a:r>
            <a:r>
              <a:rPr lang="en-US" altLang="ko-KR" sz="1200" dirty="0"/>
              <a:t>Auto Line (SHINKO CKM</a:t>
            </a:r>
            <a:r>
              <a:rPr lang="ko-KR" altLang="en-US" sz="1200" dirty="0"/>
              <a:t>向</a:t>
            </a:r>
            <a:r>
              <a:rPr lang="en-US" altLang="ko-KR" sz="1200" dirty="0" smtClean="0"/>
              <a:t>) 2</a:t>
            </a:r>
            <a:r>
              <a:rPr lang="ko-KR" altLang="en-US" sz="1200" dirty="0" smtClean="0"/>
              <a:t>대분</a:t>
            </a:r>
            <a:r>
              <a:rPr lang="en-US" altLang="ko-KR" sz="1200" dirty="0" smtClean="0"/>
              <a:t> – </a:t>
            </a:r>
            <a:r>
              <a:rPr lang="ko-KR" altLang="en-US" sz="1200" dirty="0" smtClean="0"/>
              <a:t>회로조립 </a:t>
            </a:r>
            <a:r>
              <a:rPr lang="en-US" altLang="ko-KR" sz="1200" dirty="0"/>
              <a:t>(2</a:t>
            </a:r>
            <a:r>
              <a:rPr lang="ko-KR" altLang="en-US" sz="1200" dirty="0"/>
              <a:t>공장</a:t>
            </a:r>
            <a:r>
              <a:rPr lang="en-US" altLang="ko-KR" sz="1200" dirty="0"/>
              <a:t>1</a:t>
            </a:r>
            <a:r>
              <a:rPr lang="ko-KR" altLang="en-US" sz="1200" dirty="0"/>
              <a:t>층에서 </a:t>
            </a:r>
            <a:r>
              <a:rPr lang="ko-KR" altLang="en-US" sz="1200" dirty="0" err="1"/>
              <a:t>조립중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5059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현재 진행중인 업무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문제점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신용대</a:t>
            </a:r>
            <a:r>
              <a:rPr lang="en-US" altLang="ko-KR" dirty="0" smtClean="0"/>
              <a:t>B</a:t>
            </a:r>
          </a:p>
          <a:p>
            <a:pPr lvl="1"/>
            <a:r>
              <a:rPr lang="ko-KR" altLang="en-US" dirty="0" smtClean="0"/>
              <a:t>현재 </a:t>
            </a:r>
            <a:r>
              <a:rPr lang="en-US" altLang="ko-KR" dirty="0" err="1" smtClean="0"/>
              <a:t>GantrySystem</a:t>
            </a:r>
            <a:r>
              <a:rPr lang="ko-KR" altLang="en-US" dirty="0" smtClean="0"/>
              <a:t>에 프로그램 디버깅 환경 </a:t>
            </a:r>
            <a:r>
              <a:rPr lang="ko-KR" altLang="en-US" dirty="0" err="1" smtClean="0"/>
              <a:t>구축중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프로그램 디버깅 단계에서 테스트 진행예정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김진철</a:t>
            </a:r>
            <a:r>
              <a:rPr lang="en-US" altLang="ko-KR" dirty="0" smtClean="0"/>
              <a:t>E </a:t>
            </a:r>
            <a:r>
              <a:rPr lang="ko-KR" altLang="en-US" dirty="0" smtClean="0"/>
              <a:t>업무파악</a:t>
            </a:r>
            <a:endParaRPr lang="en-US" altLang="ko-KR" dirty="0" smtClean="0"/>
          </a:p>
          <a:p>
            <a:pPr lvl="2"/>
            <a:endParaRPr lang="en-US" altLang="ko-KR" dirty="0" smtClean="0"/>
          </a:p>
          <a:p>
            <a:r>
              <a:rPr lang="ko-KR" altLang="en-US" dirty="0" err="1" smtClean="0"/>
              <a:t>장신국</a:t>
            </a:r>
            <a:r>
              <a:rPr lang="en-US" altLang="ko-KR" dirty="0" smtClean="0"/>
              <a:t>K</a:t>
            </a:r>
          </a:p>
          <a:p>
            <a:endParaRPr lang="en-US" altLang="ko-KR" dirty="0"/>
          </a:p>
          <a:p>
            <a:r>
              <a:rPr lang="ko-KR" altLang="en-US" dirty="0" smtClean="0"/>
              <a:t>백가람</a:t>
            </a:r>
            <a:r>
              <a:rPr lang="en-US" altLang="ko-KR" dirty="0" smtClean="0"/>
              <a:t>K</a:t>
            </a:r>
          </a:p>
          <a:p>
            <a:pPr lvl="1"/>
            <a:r>
              <a:rPr lang="en-US" altLang="ko-KR" dirty="0" smtClean="0"/>
              <a:t>2by2 </a:t>
            </a:r>
            <a:r>
              <a:rPr lang="en-US" altLang="ko-KR" dirty="0" err="1" smtClean="0"/>
              <a:t>nano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광학셋팅</a:t>
            </a:r>
            <a:r>
              <a:rPr lang="ko-KR" altLang="en-US" dirty="0" smtClean="0"/>
              <a:t> 지연에 따른 모션 </a:t>
            </a:r>
            <a:r>
              <a:rPr lang="ko-KR" altLang="en-US" dirty="0" err="1" smtClean="0"/>
              <a:t>셋업일정</a:t>
            </a:r>
            <a:r>
              <a:rPr lang="ko-KR" altLang="en-US" dirty="0" smtClean="0"/>
              <a:t> 불확실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9461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1121</TotalTime>
  <Words>1952</Words>
  <Application>Microsoft Office PowerPoint</Application>
  <PresentationFormat>와이드스크린</PresentationFormat>
  <Paragraphs>1024</Paragraphs>
  <Slides>36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NanumGothic</vt:lpstr>
      <vt:lpstr>맑은 고딕</vt:lpstr>
      <vt:lpstr>Arial</vt:lpstr>
      <vt:lpstr>Wingdings</vt:lpstr>
      <vt:lpstr>Office 테마</vt:lpstr>
      <vt:lpstr>Adobe Acrobat Document</vt:lpstr>
      <vt:lpstr>H/W 제어그룹</vt:lpstr>
      <vt:lpstr>프로젝트 상태 보고서</vt:lpstr>
      <vt:lpstr>H/W 제어그룹 주간 업무 회의</vt:lpstr>
      <vt:lpstr>2024년 H/W 제어그룹 구성</vt:lpstr>
      <vt:lpstr>2024년 2월</vt:lpstr>
      <vt:lpstr>2024년 1월 : 현재 진행중인 업무</vt:lpstr>
      <vt:lpstr>2024년 1월 : 현재 진행중인 업무</vt:lpstr>
      <vt:lpstr>2024년 1월 : 현재 진행중인 업무</vt:lpstr>
      <vt:lpstr>현재 진행중인 업무 : 문제점</vt:lpstr>
      <vt:lpstr>H/W 제어그룹 주간 업무 보고</vt:lpstr>
      <vt:lpstr>중점추진업무</vt:lpstr>
      <vt:lpstr>신용대 부장</vt:lpstr>
      <vt:lpstr>2024년 프로그램개발 일정: 신용대B</vt:lpstr>
      <vt:lpstr>2024년 프로그램개발 일정: 신용대B</vt:lpstr>
      <vt:lpstr>장신국 과장</vt:lpstr>
      <vt:lpstr>백가람 과장</vt:lpstr>
      <vt:lpstr>백가람 과장</vt:lpstr>
      <vt:lpstr>백가람 과장</vt:lpstr>
      <vt:lpstr>2024년 업무 일정: 백가람K</vt:lpstr>
      <vt:lpstr>W-Project</vt:lpstr>
      <vt:lpstr>2024년 3월</vt:lpstr>
      <vt:lpstr>2024년 4월</vt:lpstr>
      <vt:lpstr>2024년 5월</vt:lpstr>
      <vt:lpstr>2024년 6월</vt:lpstr>
      <vt:lpstr>2024년 7월</vt:lpstr>
      <vt:lpstr>2024년 8월</vt:lpstr>
      <vt:lpstr>2024년 9월</vt:lpstr>
      <vt:lpstr>2024년 10월</vt:lpstr>
      <vt:lpstr>2024년 11월</vt:lpstr>
      <vt:lpstr>2024년 12월</vt:lpstr>
      <vt:lpstr>형광조명시스템</vt:lpstr>
      <vt:lpstr>형광조명시스템</vt:lpstr>
      <vt:lpstr>형광조명시스템</vt:lpstr>
      <vt:lpstr>형광조명시스템</vt:lpstr>
      <vt:lpstr>형광조명시스템</vt:lpstr>
      <vt:lpstr>형광조명시스템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H/W 제어그룹</dc:title>
  <dc:creator>YongDae Shin</dc:creator>
  <cp:lastModifiedBy>YongDae Shin</cp:lastModifiedBy>
  <cp:revision>54</cp:revision>
  <cp:lastPrinted>2024-01-15T00:17:47Z</cp:lastPrinted>
  <dcterms:created xsi:type="dcterms:W3CDTF">2024-01-11T03:00:26Z</dcterms:created>
  <dcterms:modified xsi:type="dcterms:W3CDTF">2024-02-02T01:56:00Z</dcterms:modified>
</cp:coreProperties>
</file>