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78" r:id="rId7"/>
    <p:sldId id="287" r:id="rId8"/>
    <p:sldId id="288" r:id="rId9"/>
    <p:sldId id="279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69" r:id="rId18"/>
    <p:sldId id="270" r:id="rId19"/>
    <p:sldId id="271" r:id="rId20"/>
    <p:sldId id="260" r:id="rId21"/>
    <p:sldId id="268" r:id="rId22"/>
    <p:sldId id="266" r:id="rId23"/>
    <p:sldId id="262" r:id="rId24"/>
    <p:sldId id="267" r:id="rId25"/>
    <p:sldId id="263" r:id="rId26"/>
    <p:sldId id="264" r:id="rId27"/>
    <p:sldId id="261" r:id="rId28"/>
    <p:sldId id="265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8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4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3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8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A892-1411-41F3-BAFD-7FAB748E604C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"/><Relationship Id="rId3" Type="http://schemas.openxmlformats.org/officeDocument/2006/relationships/image" Target="../media/image19.png"/><Relationship Id="rId7" Type="http://schemas.openxmlformats.org/officeDocument/2006/relationships/image" Target="../media/image23.tif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"/><Relationship Id="rId5" Type="http://schemas.openxmlformats.org/officeDocument/2006/relationships/image" Target="../media/image21.tif"/><Relationship Id="rId10" Type="http://schemas.openxmlformats.org/officeDocument/2006/relationships/image" Target="../media/image26.tif"/><Relationship Id="rId4" Type="http://schemas.openxmlformats.org/officeDocument/2006/relationships/image" Target="../media/image20.png"/><Relationship Id="rId9" Type="http://schemas.openxmlformats.org/officeDocument/2006/relationships/image" Target="../media/image25.t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"/><Relationship Id="rId7" Type="http://schemas.openxmlformats.org/officeDocument/2006/relationships/image" Target="../media/image32.png"/><Relationship Id="rId2" Type="http://schemas.openxmlformats.org/officeDocument/2006/relationships/image" Target="../media/image2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RTR15</a:t>
            </a:r>
            <a:r>
              <a:rPr lang="ko-KR" altLang="en-US" dirty="0" smtClean="0"/>
              <a:t>호기개발 </a:t>
            </a:r>
            <a:r>
              <a:rPr lang="ko-KR" altLang="en-US" dirty="0"/>
              <a:t>고려사항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2025.04.30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78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</a:t>
            </a:r>
            <a:r>
              <a:rPr lang="en-US" altLang="ko-KR" b="1" dirty="0" smtClean="0"/>
              <a:t>)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err="1"/>
              <a:t>단방향</a:t>
            </a:r>
            <a:r>
              <a:rPr lang="ko-KR" altLang="en-US" b="1" dirty="0"/>
              <a:t> 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</a:t>
            </a:r>
            <a:r>
              <a:rPr lang="ko-KR" altLang="en-US" dirty="0"/>
              <a:t> 간에 </a:t>
            </a:r>
            <a:r>
              <a:rPr lang="ko-KR" altLang="en-US" b="1" dirty="0" err="1"/>
              <a:t>단방향</a:t>
            </a:r>
            <a:r>
              <a:rPr lang="ko-KR" altLang="en-US" dirty="0" err="1"/>
              <a:t>으로</a:t>
            </a:r>
            <a:r>
              <a:rPr lang="ko-KR" altLang="en-US" dirty="0"/>
              <a:t> 데이터를 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r>
              <a:rPr lang="ko-KR" altLang="en-US" b="1" dirty="0" smtClean="0"/>
              <a:t>부모</a:t>
            </a:r>
            <a:r>
              <a:rPr lang="en-US" altLang="ko-KR" b="1" dirty="0"/>
              <a:t>-</a:t>
            </a:r>
            <a:r>
              <a:rPr lang="ko-KR" altLang="en-US" b="1" dirty="0"/>
              <a:t>자식 프로세스 간 </a:t>
            </a:r>
            <a:r>
              <a:rPr lang="ko-KR" altLang="en-US" b="1" dirty="0" smtClean="0"/>
              <a:t>통신</a:t>
            </a:r>
            <a:endParaRPr lang="en-US" altLang="ko-KR" b="1" dirty="0"/>
          </a:p>
          <a:p>
            <a:pPr lvl="1"/>
            <a:r>
              <a:rPr lang="ko-KR" altLang="en-US" dirty="0"/>
              <a:t>운영체제에서 제공하는 특별한 파일 </a:t>
            </a:r>
            <a:r>
              <a:rPr lang="ko-KR" altLang="en-US" dirty="0" smtClean="0"/>
              <a:t>기반의</a:t>
            </a:r>
            <a:r>
              <a:rPr lang="ko-KR" altLang="en-US" dirty="0"/>
              <a:t> 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ko-KR" altLang="en-US" dirty="0"/>
              <a:t>부모 프로세스가 파이프를 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</a:t>
            </a:r>
            <a:r>
              <a:rPr lang="ko-KR" altLang="en-US" dirty="0"/>
              <a:t> 프로세스에서 이를 통해 데이터를 읽거나 </a:t>
            </a:r>
            <a:r>
              <a:rPr lang="ko-KR" altLang="en-US" dirty="0" smtClean="0"/>
              <a:t>씀</a:t>
            </a:r>
            <a:endParaRPr lang="en-US" altLang="ko-KR" dirty="0" smtClean="0"/>
          </a:p>
          <a:p>
            <a:r>
              <a:rPr lang="ko-KR" altLang="en-US" b="1" dirty="0"/>
              <a:t>파일 기반 </a:t>
            </a: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lvl="1"/>
            <a:r>
              <a:rPr lang="ko-KR" altLang="en-US" dirty="0"/>
              <a:t>파일처럼 </a:t>
            </a:r>
            <a:r>
              <a:rPr lang="ko-KR" altLang="en-US" dirty="0" smtClean="0"/>
              <a:t>취급</a:t>
            </a:r>
            <a:endParaRPr lang="en-US" altLang="ko-KR" dirty="0" smtClean="0"/>
          </a:p>
          <a:p>
            <a:pPr lvl="2"/>
            <a:r>
              <a:rPr lang="ko-KR" altLang="ko-KR" dirty="0" err="1">
                <a:latin typeface="Arial Unicode MS" panose="020B0604020202020204" pitchFamily="50" charset="-127"/>
              </a:rPr>
              <a:t>디스크립터</a:t>
            </a:r>
            <a:r>
              <a:rPr lang="ko-KR" altLang="ko-KR" dirty="0">
                <a:latin typeface="Arial Unicode MS" panose="020B0604020202020204" pitchFamily="50" charset="-127"/>
              </a:rPr>
              <a:t>(File Descriptor)</a:t>
            </a:r>
            <a:r>
              <a:rPr lang="ko-KR" altLang="ko-KR" dirty="0" err="1">
                <a:latin typeface="Arial Unicode MS" panose="020B0604020202020204" pitchFamily="50" charset="-127"/>
              </a:rPr>
              <a:t>를</a:t>
            </a:r>
            <a:r>
              <a:rPr lang="ko-KR" altLang="ko-KR" dirty="0">
                <a:latin typeface="Arial Unicode MS" panose="020B0604020202020204" pitchFamily="50" charset="-127"/>
              </a:rPr>
              <a:t> 통해 열고 </a:t>
            </a:r>
            <a:r>
              <a:rPr lang="ko-KR" altLang="en-US" dirty="0" smtClean="0">
                <a:latin typeface="Arial Unicode MS" panose="020B0604020202020204" pitchFamily="50" charset="-127"/>
              </a:rPr>
              <a:t>닫음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2"/>
            <a:r>
              <a:rPr lang="ko-KR" altLang="ko-KR" dirty="0">
                <a:latin typeface="Arial Unicode MS" panose="020B0604020202020204" pitchFamily="50" charset="-127"/>
              </a:rPr>
              <a:t>파이프의 읽기 측과 쓰기 측 각각에 대한 파일 </a:t>
            </a:r>
            <a:r>
              <a:rPr lang="ko-KR" altLang="ko-KR" dirty="0" err="1">
                <a:latin typeface="Arial Unicode MS" panose="020B0604020202020204" pitchFamily="50" charset="-127"/>
              </a:rPr>
              <a:t>디스크립터가</a:t>
            </a:r>
            <a:r>
              <a:rPr lang="ko-KR" altLang="ko-KR" dirty="0">
                <a:latin typeface="Arial Unicode MS" panose="020B0604020202020204" pitchFamily="50" charset="-127"/>
              </a:rPr>
              <a:t> </a:t>
            </a:r>
            <a:r>
              <a:rPr lang="ko-KR" altLang="ko-KR" dirty="0" smtClean="0">
                <a:latin typeface="Arial Unicode MS" panose="020B0604020202020204" pitchFamily="50" charset="-127"/>
              </a:rPr>
              <a:t>필요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r>
              <a:rPr lang="ko-KR" altLang="en-US" b="1" dirty="0"/>
              <a:t>단순한 데이터 </a:t>
            </a:r>
            <a:r>
              <a:rPr lang="ko-KR" altLang="en-US" b="1" dirty="0" smtClean="0"/>
              <a:t>전달</a:t>
            </a:r>
            <a:endParaRPr lang="en-US" altLang="ko-KR" b="1" dirty="0" smtClean="0"/>
          </a:p>
          <a:p>
            <a:pPr lvl="1"/>
            <a:r>
              <a:rPr lang="ko-KR" altLang="en-US" dirty="0"/>
              <a:t>단순히 데이터를 전달하기 위한 용도</a:t>
            </a:r>
          </a:p>
        </p:txBody>
      </p:sp>
    </p:spTree>
    <p:extLst>
      <p:ext uri="{BB962C8B-B14F-4D97-AF65-F5344CB8AC3E}">
        <p14:creationId xmlns:p14="http://schemas.microsoft.com/office/powerpoint/2010/main" val="80420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(Pipe)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부모 프로세스는 운영체제에게 파이프를 생성하도록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r>
              <a:rPr lang="ko-KR" altLang="en-US" dirty="0"/>
              <a:t>데이터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부모 프로세스는 생성된 파이프의 </a:t>
            </a:r>
            <a:r>
              <a:rPr lang="ko-KR" altLang="ko-KR" dirty="0" smtClean="0">
                <a:latin typeface="Arial Unicode MS" panose="020B0604020202020204" pitchFamily="50" charset="-127"/>
              </a:rPr>
              <a:t>쓰기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latin typeface="Arial Unicode MS" panose="020B0604020202020204" pitchFamily="50" charset="-127"/>
              </a:rPr>
              <a:t>파일 </a:t>
            </a:r>
            <a:r>
              <a:rPr lang="ko-KR" altLang="ko-KR" sz="1600" dirty="0" err="1" smtClean="0">
                <a:latin typeface="Arial Unicode MS" panose="020B0604020202020204" pitchFamily="50" charset="-127"/>
              </a:rPr>
              <a:t>디스크립터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)</a:t>
            </a:r>
            <a:r>
              <a:rPr lang="ko-KR" altLang="ko-KR" dirty="0" smtClean="0">
                <a:latin typeface="Arial Unicode MS" panose="020B0604020202020204" pitchFamily="50" charset="-127"/>
              </a:rPr>
              <a:t>를 사용 </a:t>
            </a:r>
            <a:r>
              <a:rPr lang="ko-KR" altLang="ko-KR" dirty="0">
                <a:latin typeface="Arial Unicode MS" panose="020B0604020202020204" pitchFamily="50" charset="-127"/>
              </a:rPr>
              <a:t>데이터를 </a:t>
            </a:r>
            <a:r>
              <a:rPr lang="ko-KR" altLang="en-US" dirty="0" smtClean="0">
                <a:latin typeface="Arial Unicode MS" panose="020B0604020202020204" pitchFamily="50" charset="-127"/>
              </a:rPr>
              <a:t>씀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r>
              <a:rPr lang="ko-KR" altLang="en-US" dirty="0"/>
              <a:t>데이터 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자식 프로세스는 생성된 파이프의 </a:t>
            </a:r>
            <a:r>
              <a:rPr lang="ko-KR" altLang="ko-KR" dirty="0" smtClean="0">
                <a:latin typeface="Arial Unicode MS" panose="020B0604020202020204" pitchFamily="50" charset="-127"/>
              </a:rPr>
              <a:t>읽기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latin typeface="Arial Unicode MS" panose="020B0604020202020204" pitchFamily="50" charset="-127"/>
              </a:rPr>
              <a:t>파일</a:t>
            </a:r>
            <a:r>
              <a:rPr lang="ko-KR" altLang="ko-KR" sz="1600" dirty="0">
                <a:latin typeface="Arial Unicode MS" panose="020B0604020202020204" pitchFamily="50" charset="-127"/>
              </a:rPr>
              <a:t> </a:t>
            </a:r>
            <a:r>
              <a:rPr lang="ko-KR" altLang="ko-KR" sz="1600" dirty="0" err="1" smtClean="0">
                <a:latin typeface="Arial Unicode MS" panose="020B0604020202020204" pitchFamily="50" charset="-127"/>
              </a:rPr>
              <a:t>디스크립터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)</a:t>
            </a:r>
            <a:r>
              <a:rPr lang="ko-KR" altLang="ko-KR" dirty="0" smtClean="0">
                <a:latin typeface="Arial Unicode MS" panose="020B0604020202020204" pitchFamily="50" charset="-127"/>
              </a:rPr>
              <a:t>를</a:t>
            </a:r>
            <a:r>
              <a:rPr lang="ko-KR" altLang="ko-KR" dirty="0">
                <a:latin typeface="Arial Unicode MS" panose="020B0604020202020204" pitchFamily="50" charset="-127"/>
              </a:rPr>
              <a:t> </a:t>
            </a:r>
            <a:r>
              <a:rPr lang="ko-KR" altLang="ko-KR" dirty="0" smtClean="0">
                <a:latin typeface="Arial Unicode MS" panose="020B0604020202020204" pitchFamily="50" charset="-127"/>
              </a:rPr>
              <a:t>사용</a:t>
            </a:r>
            <a:r>
              <a:rPr lang="ko-KR" altLang="ko-KR" dirty="0">
                <a:latin typeface="Arial Unicode MS" panose="020B0604020202020204" pitchFamily="50" charset="-127"/>
              </a:rPr>
              <a:t> 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1"/>
            <a:r>
              <a:rPr lang="ko-KR" altLang="ko-KR" dirty="0" smtClean="0">
                <a:latin typeface="Arial Unicode MS" panose="020B0604020202020204" pitchFamily="50" charset="-127"/>
              </a:rPr>
              <a:t>부모</a:t>
            </a:r>
            <a:r>
              <a:rPr lang="ko-KR" altLang="ko-KR" dirty="0">
                <a:latin typeface="Arial Unicode MS" panose="020B0604020202020204" pitchFamily="50" charset="-127"/>
              </a:rPr>
              <a:t> 프로세스가 보낸 데이터를 </a:t>
            </a:r>
            <a:r>
              <a:rPr lang="ko-KR" altLang="ko-KR" dirty="0" smtClean="0">
                <a:latin typeface="Arial Unicode MS" panose="020B0604020202020204" pitchFamily="50" charset="-127"/>
              </a:rPr>
              <a:t>읽</a:t>
            </a:r>
            <a:r>
              <a:rPr lang="ko-KR" altLang="en-US" dirty="0" smtClean="0">
                <a:latin typeface="Arial Unicode MS" panose="020B0604020202020204" pitchFamily="50" charset="-127"/>
              </a:rPr>
              <a:t>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9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메시지 큐</a:t>
            </a:r>
            <a:r>
              <a:rPr lang="en-US" altLang="ko-KR" b="1" dirty="0"/>
              <a:t>(Message Queues)</a:t>
            </a:r>
            <a:r>
              <a:rPr lang="ko-KR" altLang="en-US" dirty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/>
              <a:t>비동기</a:t>
            </a:r>
            <a:r>
              <a:rPr lang="ko-KR" altLang="en-US" b="1" dirty="0"/>
              <a:t> 단 방향 </a:t>
            </a:r>
            <a:r>
              <a:rPr lang="ko-KR" altLang="en-US" b="1" dirty="0" err="1"/>
              <a:t>메세지</a:t>
            </a:r>
            <a:r>
              <a:rPr lang="ko-KR" altLang="en-US" b="1" dirty="0"/>
              <a:t> </a:t>
            </a:r>
            <a:r>
              <a:rPr lang="ko-KR" altLang="en-US" b="1" dirty="0" smtClean="0"/>
              <a:t>방식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1"/>
            <a:r>
              <a:rPr lang="ko-KR" altLang="ko-KR" dirty="0" smtClean="0">
                <a:latin typeface="Arial Unicode MS" panose="020B0604020202020204" pitchFamily="50" charset="-127"/>
              </a:rPr>
              <a:t>프로세스가 </a:t>
            </a:r>
            <a:r>
              <a:rPr lang="ko-KR" altLang="ko-KR" dirty="0">
                <a:latin typeface="Arial Unicode MS" panose="020B0604020202020204" pitchFamily="50" charset="-127"/>
              </a:rPr>
              <a:t>메시지를 생성하고 </a:t>
            </a:r>
            <a:r>
              <a:rPr lang="ko-KR" altLang="ko-KR" dirty="0" smtClean="0">
                <a:latin typeface="Arial Unicode MS" panose="020B0604020202020204" pitchFamily="50" charset="-127"/>
              </a:rPr>
              <a:t>전송</a:t>
            </a:r>
            <a:r>
              <a:rPr lang="en-US" altLang="ko-KR" dirty="0" smtClean="0">
                <a:latin typeface="Arial Unicode MS" panose="020B0604020202020204" pitchFamily="50" charset="-127"/>
              </a:rPr>
              <a:t>,</a:t>
            </a:r>
            <a:r>
              <a:rPr lang="ko-KR" altLang="ko-KR" dirty="0" smtClean="0">
                <a:latin typeface="Arial Unicode MS" panose="020B0604020202020204" pitchFamily="50" charset="-127"/>
              </a:rPr>
              <a:t> </a:t>
            </a:r>
            <a:r>
              <a:rPr lang="ko-KR" altLang="ko-KR" dirty="0">
                <a:latin typeface="Arial Unicode MS" panose="020B0604020202020204" pitchFamily="50" charset="-127"/>
              </a:rPr>
              <a:t>다른 프로세스가 이를 </a:t>
            </a:r>
            <a:r>
              <a:rPr lang="ko-KR" altLang="ko-KR" dirty="0" smtClean="0">
                <a:latin typeface="Arial Unicode MS" panose="020B0604020202020204" pitchFamily="50" charset="-127"/>
              </a:rPr>
              <a:t>수신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1"/>
            <a:r>
              <a:rPr lang="ko-KR" altLang="en-US" dirty="0"/>
              <a:t>비동기적으로 데이터를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데이터를 생산하는 프로세스와 데이터를 소비하는 프로세스가 실시간으로 동작하지 않아도 되는 상황에서 </a:t>
            </a:r>
            <a:r>
              <a:rPr lang="ko-KR" altLang="ko-KR" dirty="0" smtClean="0">
                <a:latin typeface="Arial Unicode MS" panose="020B0604020202020204" pitchFamily="50" charset="-127"/>
              </a:rPr>
              <a:t>유용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파이프와 유사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err="1" smtClean="0"/>
              <a:t>버퍼링</a:t>
            </a:r>
            <a:endParaRPr lang="en-US" altLang="ko-KR" b="1" dirty="0" smtClean="0"/>
          </a:p>
          <a:p>
            <a:pPr lvl="1"/>
            <a:r>
              <a:rPr lang="ko-KR" altLang="en-US" dirty="0"/>
              <a:t>내부적으로 버퍼를 사용하여 메시지를 저장하고 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메시지 소비자가 메시지를 즉시 처리하지 않더라도 데이터의 유실이나 지연을 </a:t>
            </a:r>
            <a:r>
              <a:rPr lang="ko-KR" altLang="ko-KR" dirty="0" smtClean="0">
                <a:latin typeface="Arial Unicode MS" panose="020B0604020202020204" pitchFamily="50" charset="-127"/>
              </a:rPr>
              <a:t>방지</a:t>
            </a:r>
            <a:endParaRPr lang="en-US" altLang="ko-KR" b="1" dirty="0" smtClean="0"/>
          </a:p>
          <a:p>
            <a:r>
              <a:rPr lang="ko-KR" altLang="en-US" b="1" dirty="0" smtClean="0"/>
              <a:t>우선순위</a:t>
            </a:r>
            <a:endParaRPr lang="en-US" altLang="ko-KR" b="1" dirty="0" smtClean="0"/>
          </a:p>
          <a:p>
            <a:pPr lvl="1"/>
            <a:r>
              <a:rPr lang="ko-KR" altLang="en-US" dirty="0"/>
              <a:t>메시지에 우선순위를 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, </a:t>
            </a:r>
            <a:r>
              <a:rPr lang="ko-KR" altLang="en-US" dirty="0"/>
              <a:t>중요한 메시지를 먼저 처리</a:t>
            </a:r>
          </a:p>
        </p:txBody>
      </p:sp>
    </p:spTree>
    <p:extLst>
      <p:ext uri="{BB962C8B-B14F-4D97-AF65-F5344CB8AC3E}">
        <p14:creationId xmlns:p14="http://schemas.microsoft.com/office/powerpoint/2010/main" val="272765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공유 메모리</a:t>
            </a:r>
            <a:r>
              <a:rPr lang="en-US" altLang="ko-KR" b="1" dirty="0"/>
              <a:t>(Shared Memory)</a:t>
            </a:r>
            <a:r>
              <a:rPr lang="ko-KR" altLang="en-US" dirty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프로세스 간에</a:t>
            </a:r>
            <a:r>
              <a:rPr lang="ko-KR" altLang="en-US" b="1" dirty="0"/>
              <a:t> 메모리 영역을 </a:t>
            </a:r>
            <a:r>
              <a:rPr lang="ko-KR" altLang="en-US" b="1" dirty="0" smtClean="0"/>
              <a:t>공유</a:t>
            </a:r>
            <a:endParaRPr lang="en-US" altLang="ko-KR" b="1" dirty="0" smtClean="0"/>
          </a:p>
          <a:p>
            <a:r>
              <a:rPr lang="ko-KR" altLang="ko-KR" dirty="0">
                <a:latin typeface="Arial Unicode MS" panose="020B0604020202020204" pitchFamily="50" charset="-127"/>
              </a:rPr>
              <a:t>데이터를 복사하거나 중간 매개체를 거치지 않고 빠르게 통신</a:t>
            </a:r>
            <a:endParaRPr lang="ko-KR" altLang="en-US" dirty="0"/>
          </a:p>
        </p:txBody>
      </p:sp>
      <p:pic>
        <p:nvPicPr>
          <p:cNvPr id="4099" name="Picture 3" descr="https://blog.kakaocdn.net/dn/bnOLMP/btssfUfwnQX/EKTj1L9HOWkkfM1Tyi86P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28" y="2896970"/>
            <a:ext cx="6829857" cy="34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4241934" y="3378467"/>
            <a:ext cx="1617044" cy="818148"/>
          </a:xfrm>
          <a:prstGeom prst="wedgeRectCallout">
            <a:avLst>
              <a:gd name="adj1" fmla="val -1987"/>
              <a:gd name="adj2" fmla="val 103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1. </a:t>
            </a:r>
            <a:r>
              <a:rPr lang="ko-KR" altLang="en-US" sz="1200" b="1" dirty="0"/>
              <a:t>빠른 데이터 </a:t>
            </a:r>
            <a:r>
              <a:rPr lang="ko-KR" altLang="en-US" sz="1200" b="1" dirty="0" smtClean="0"/>
              <a:t>전송</a:t>
            </a:r>
            <a:endParaRPr lang="en-US" altLang="ko-KR" sz="1200" b="1" dirty="0" smtClean="0"/>
          </a:p>
          <a:p>
            <a:r>
              <a:rPr lang="en-US" altLang="ko-KR" sz="1200" b="1" dirty="0"/>
              <a:t>2. </a:t>
            </a:r>
            <a:r>
              <a:rPr lang="ko-KR" altLang="en-US" sz="1200" b="1" dirty="0"/>
              <a:t>간단한 </a:t>
            </a:r>
            <a:r>
              <a:rPr lang="ko-KR" altLang="en-US" sz="1200" b="1" dirty="0" smtClean="0"/>
              <a:t>구현</a:t>
            </a:r>
            <a:endParaRPr lang="en-US" altLang="ko-KR" sz="1200" b="1" dirty="0" smtClean="0"/>
          </a:p>
          <a:p>
            <a:r>
              <a:rPr lang="en-US" altLang="ko-KR" sz="1200" dirty="0"/>
              <a:t>3</a:t>
            </a:r>
            <a:r>
              <a:rPr lang="en-US" altLang="ko-KR" sz="1200" b="1" dirty="0"/>
              <a:t>. </a:t>
            </a:r>
            <a:r>
              <a:rPr lang="ko-KR" altLang="en-US" sz="1200" b="1" dirty="0"/>
              <a:t>동기화 필요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868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소켓</a:t>
            </a:r>
            <a:r>
              <a:rPr lang="en-US" altLang="ko-KR" b="1" dirty="0"/>
              <a:t>(Sockets)</a:t>
            </a:r>
            <a:r>
              <a:rPr lang="ko-KR" altLang="en-US" dirty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 네트워크 통신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다른</a:t>
            </a:r>
            <a:r>
              <a:rPr lang="ko-KR" altLang="en-US" b="1" dirty="0">
                <a:solidFill>
                  <a:srgbClr val="FF0000"/>
                </a:solidFill>
              </a:rPr>
              <a:t> 컴퓨터</a:t>
            </a:r>
            <a:r>
              <a:rPr lang="ko-KR" altLang="en-US" b="1" dirty="0"/>
              <a:t>나 같은 컴퓨터의 </a:t>
            </a:r>
            <a:r>
              <a:rPr lang="ko-KR" altLang="en-US" b="1" dirty="0">
                <a:solidFill>
                  <a:srgbClr val="FF0000"/>
                </a:solidFill>
              </a:rPr>
              <a:t>다른 프로세스</a:t>
            </a:r>
            <a:r>
              <a:rPr lang="ko-KR" altLang="en-US" b="1" dirty="0"/>
              <a:t>와 </a:t>
            </a:r>
            <a:r>
              <a:rPr lang="ko-KR" altLang="en-US" b="1" dirty="0" smtClean="0"/>
              <a:t>데이터 통신</a:t>
            </a:r>
            <a:endParaRPr lang="en-US" altLang="ko-KR" b="1" dirty="0" smtClean="0"/>
          </a:p>
          <a:p>
            <a:pPr lvl="1"/>
            <a:r>
              <a:rPr lang="ko-KR" altLang="en-US" b="1" dirty="0"/>
              <a:t>동기 및 </a:t>
            </a:r>
            <a:r>
              <a:rPr lang="ko-KR" altLang="en-US" b="1" dirty="0" err="1"/>
              <a:t>비동기</a:t>
            </a:r>
            <a:r>
              <a:rPr lang="ko-KR" altLang="en-US" b="1" dirty="0"/>
              <a:t> </a:t>
            </a:r>
            <a:r>
              <a:rPr lang="ko-KR" altLang="en-US" b="1" dirty="0" smtClean="0"/>
              <a:t>통신</a:t>
            </a:r>
            <a:r>
              <a:rPr lang="en-US" altLang="ko-KR" dirty="0"/>
              <a:t> </a:t>
            </a:r>
            <a:r>
              <a:rPr lang="en-US" altLang="ko-KR" dirty="0" smtClean="0"/>
              <a:t>, </a:t>
            </a:r>
            <a:r>
              <a:rPr lang="ko-KR" altLang="en-US" dirty="0"/>
              <a:t>포트</a:t>
            </a:r>
            <a:r>
              <a:rPr lang="en-US" altLang="ko-KR" dirty="0"/>
              <a:t>(0~65535)</a:t>
            </a:r>
            <a:endParaRPr lang="en-US" altLang="ko-KR" b="1" dirty="0" smtClean="0"/>
          </a:p>
          <a:p>
            <a:r>
              <a:rPr lang="ko-KR" altLang="en-US" dirty="0"/>
              <a:t>서버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r>
              <a:rPr lang="ko-KR" altLang="en-US" dirty="0"/>
              <a:t> 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 descr="https://blog.kakaocdn.net/dn/dXgwCa/btssv0dzeYH/XvVSMcMs6sHiiQeVUGG8E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02" y="3549497"/>
            <a:ext cx="3397718" cy="32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소켓 API 실행 흐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03" y="3524617"/>
            <a:ext cx="4772893" cy="32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5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RPC(Remote Procedure Call)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(Files)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4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TCP/IP</a:t>
            </a:r>
            <a:r>
              <a:rPr lang="ko-KR" altLang="en-US" dirty="0" smtClean="0"/>
              <a:t> 방식 사용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설비 대신 </a:t>
            </a:r>
            <a:r>
              <a:rPr lang="en-US" altLang="ko-KR" dirty="0" smtClean="0"/>
              <a:t>MES Data </a:t>
            </a:r>
            <a:r>
              <a:rPr lang="ko-KR" altLang="en-US" dirty="0" smtClean="0"/>
              <a:t>조회 실시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- Database</a:t>
            </a:r>
            <a:r>
              <a:rPr lang="ko-KR" altLang="en-US" dirty="0" smtClean="0"/>
              <a:t>의 프로시저로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정보 주고 받음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타 설비 사용 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A1361DC-7140-4F25-8037-B69D38D40179}"/>
              </a:ext>
            </a:extLst>
          </p:cNvPr>
          <p:cNvGrpSpPr/>
          <p:nvPr/>
        </p:nvGrpSpPr>
        <p:grpSpPr>
          <a:xfrm>
            <a:off x="2598820" y="3247791"/>
            <a:ext cx="7601635" cy="2929172"/>
            <a:chOff x="1869326" y="2319263"/>
            <a:chExt cx="7179000" cy="3486000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0ADD0CCB-AD38-4767-9FE1-1EC71E65D9AB}"/>
                </a:ext>
              </a:extLst>
            </p:cNvPr>
            <p:cNvCxnSpPr/>
            <p:nvPr/>
          </p:nvCxnSpPr>
          <p:spPr>
            <a:xfrm>
              <a:off x="1869326" y="3501008"/>
              <a:ext cx="5784518" cy="0"/>
            </a:xfrm>
            <a:prstGeom prst="line">
              <a:avLst/>
            </a:prstGeom>
            <a:ln>
              <a:solidFill>
                <a:srgbClr val="00CC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DB2821D4-6880-4BAB-85E6-3BC52E9CDC97}"/>
                </a:ext>
              </a:extLst>
            </p:cNvPr>
            <p:cNvCxnSpPr/>
            <p:nvPr/>
          </p:nvCxnSpPr>
          <p:spPr>
            <a:xfrm>
              <a:off x="1869326" y="3717032"/>
              <a:ext cx="57845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2EA9CB77-521C-4C64-80FF-5DE592052AED}"/>
                </a:ext>
              </a:extLst>
            </p:cNvPr>
            <p:cNvCxnSpPr/>
            <p:nvPr/>
          </p:nvCxnSpPr>
          <p:spPr>
            <a:xfrm flipV="1">
              <a:off x="3251684" y="3717032"/>
              <a:ext cx="0" cy="432048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731917E3-3824-4F43-89A4-DD3A42BCB228}"/>
                </a:ext>
              </a:extLst>
            </p:cNvPr>
            <p:cNvSpPr/>
            <p:nvPr/>
          </p:nvSpPr>
          <p:spPr>
            <a:xfrm>
              <a:off x="2816035" y="5301208"/>
              <a:ext cx="871297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작업자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3273483-E9A8-4F79-B703-88F25F912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2708920"/>
              <a:ext cx="0" cy="792088"/>
            </a:xfrm>
            <a:prstGeom prst="line">
              <a:avLst/>
            </a:prstGeom>
            <a:ln w="19050">
              <a:solidFill>
                <a:srgbClr val="00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E42E870-4953-4AFB-8668-0FCD858E1460}"/>
                </a:ext>
              </a:extLst>
            </p:cNvPr>
            <p:cNvSpPr/>
            <p:nvPr/>
          </p:nvSpPr>
          <p:spPr>
            <a:xfrm>
              <a:off x="6420036" y="2404224"/>
              <a:ext cx="792088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MES</a:t>
              </a:r>
              <a:endParaRPr lang="ko-KR" altLang="en-U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1A68856-BD55-492A-A348-BB490C88B0AD}"/>
                </a:ext>
              </a:extLst>
            </p:cNvPr>
            <p:cNvSpPr txBox="1"/>
            <p:nvPr/>
          </p:nvSpPr>
          <p:spPr>
            <a:xfrm>
              <a:off x="7752184" y="3362508"/>
              <a:ext cx="129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CC00"/>
                  </a:solidFill>
                </a:rPr>
                <a:t>사내망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DF93129-7E88-410D-B4A9-9795CA65D0FF}"/>
                </a:ext>
              </a:extLst>
            </p:cNvPr>
            <p:cNvSpPr txBox="1"/>
            <p:nvPr/>
          </p:nvSpPr>
          <p:spPr>
            <a:xfrm>
              <a:off x="7752184" y="3609019"/>
              <a:ext cx="129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C000"/>
                  </a:solidFill>
                </a:rPr>
                <a:t>설비망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D768706-BDBF-49C4-95F5-7B8E8263D909}"/>
                </a:ext>
              </a:extLst>
            </p:cNvPr>
            <p:cNvSpPr txBox="1"/>
            <p:nvPr/>
          </p:nvSpPr>
          <p:spPr>
            <a:xfrm>
              <a:off x="3707666" y="4823228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 </a:t>
              </a:r>
              <a:r>
                <a:rPr lang="ko-KR" altLang="en-US" sz="1200" b="1" dirty="0"/>
                <a:t>오더번호 입력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바코드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E5A8C77B-C2EF-490B-A1FE-382FEBA55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6522" y="5076644"/>
              <a:ext cx="1309296" cy="398808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9ED2498D-8747-490C-866B-44AD2AEFED12}"/>
                </a:ext>
              </a:extLst>
            </p:cNvPr>
            <p:cNvCxnSpPr>
              <a:cxnSpLocks/>
              <a:stCxn id="8" idx="0"/>
              <a:endCxn id="23" idx="2"/>
            </p:cNvCxnSpPr>
            <p:nvPr/>
          </p:nvCxnSpPr>
          <p:spPr>
            <a:xfrm flipV="1">
              <a:off x="3251684" y="4653135"/>
              <a:ext cx="0" cy="648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26">
              <a:extLst>
                <a:ext uri="{FF2B5EF4-FFF2-40B4-BE49-F238E27FC236}">
                  <a16:creationId xmlns="" xmlns:a16="http://schemas.microsoft.com/office/drawing/2014/main" id="{0D33849E-060C-47E5-B823-19BA350E7D1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891800" y="2712100"/>
              <a:ext cx="1404000" cy="1620000"/>
            </a:xfrm>
            <a:prstGeom prst="bentConnector3">
              <a:avLst>
                <a:gd name="adj1" fmla="val -302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E91DC5F-914E-4E51-9CF4-60283EC11B15}"/>
                </a:ext>
              </a:extLst>
            </p:cNvPr>
            <p:cNvSpPr txBox="1"/>
            <p:nvPr/>
          </p:nvSpPr>
          <p:spPr>
            <a:xfrm>
              <a:off x="2453030" y="2729172"/>
              <a:ext cx="2580214" cy="53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 </a:t>
              </a:r>
              <a:r>
                <a:rPr lang="ko-KR" altLang="en-US" sz="1200" b="1" dirty="0"/>
                <a:t>검색 요청</a:t>
              </a:r>
              <a:endParaRPr lang="en-US" altLang="ko-KR" sz="1200" b="1" dirty="0"/>
            </a:p>
            <a:p>
              <a:r>
                <a:rPr lang="en-US" altLang="ko-KR" sz="1200" b="1" dirty="0"/>
                <a:t> - </a:t>
              </a:r>
              <a:r>
                <a:rPr lang="ko-KR" altLang="en-US" sz="1200" b="1" dirty="0"/>
                <a:t>사내망 </a:t>
              </a:r>
              <a:r>
                <a:rPr lang="en-US" altLang="ko-KR" sz="1200" b="1" dirty="0"/>
                <a:t>: </a:t>
              </a:r>
              <a:r>
                <a:rPr lang="ko-KR" altLang="en-US" sz="1200" b="1" dirty="0"/>
                <a:t>관리번호</a:t>
              </a:r>
              <a:r>
                <a:rPr lang="en-US" altLang="ko-KR" sz="1200" b="1" dirty="0"/>
                <a:t>, Process num</a:t>
              </a:r>
            </a:p>
            <a:p>
              <a:r>
                <a:rPr lang="en-US" altLang="ko-KR" sz="1200" b="1" dirty="0"/>
                <a:t> - </a:t>
              </a:r>
              <a:r>
                <a:rPr lang="ko-KR" altLang="en-US" sz="1200" b="1" dirty="0"/>
                <a:t>설비망 </a:t>
              </a:r>
              <a:r>
                <a:rPr lang="en-US" altLang="ko-KR" sz="1200" b="1" dirty="0"/>
                <a:t>: preset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219A3D16-31EF-4566-B9A5-0EC7FE5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2729172"/>
              <a:ext cx="1332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B70F743-114A-43F7-BBC6-A0586FADA4AC}"/>
                </a:ext>
              </a:extLst>
            </p:cNvPr>
            <p:cNvSpPr txBox="1"/>
            <p:nvPr/>
          </p:nvSpPr>
          <p:spPr>
            <a:xfrm>
              <a:off x="5240530" y="2729172"/>
              <a:ext cx="1084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</a:t>
              </a:r>
              <a:r>
                <a:rPr lang="ko-KR" altLang="en-US" sz="1200" b="1" dirty="0"/>
                <a:t>조건 검색</a:t>
              </a:r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C952B2DB-56DA-4BD4-94A9-777A92CF1E62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2585156"/>
              <a:ext cx="1332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C878A57-80F1-475A-9FE6-5B8B240C49F4}"/>
                </a:ext>
              </a:extLst>
            </p:cNvPr>
            <p:cNvSpPr txBox="1"/>
            <p:nvPr/>
          </p:nvSpPr>
          <p:spPr>
            <a:xfrm>
              <a:off x="5240530" y="2319263"/>
              <a:ext cx="1084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4. </a:t>
              </a:r>
              <a:r>
                <a:rPr lang="ko-KR" altLang="en-US" sz="1200" b="1" dirty="0"/>
                <a:t>결과 전송</a:t>
              </a:r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</a:p>
          </p:txBody>
        </p:sp>
        <p:cxnSp>
          <p:nvCxnSpPr>
            <p:cNvPr id="22" name="연결선: 꺾임 33">
              <a:extLst>
                <a:ext uri="{FF2B5EF4-FFF2-40B4-BE49-F238E27FC236}">
                  <a16:creationId xmlns="" xmlns:a16="http://schemas.microsoft.com/office/drawing/2014/main" id="{87836733-8892-446E-9711-F19662159A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46724" y="2578779"/>
              <a:ext cx="1440160" cy="1872000"/>
            </a:xfrm>
            <a:prstGeom prst="bentConnector3">
              <a:avLst>
                <a:gd name="adj1" fmla="val 13803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39E2D42-7DE5-4AC4-BF64-AD88B9F242A1}"/>
                </a:ext>
              </a:extLst>
            </p:cNvPr>
            <p:cNvSpPr/>
            <p:nvPr/>
          </p:nvSpPr>
          <p:spPr>
            <a:xfrm>
              <a:off x="2855640" y="4149080"/>
              <a:ext cx="792088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AOI </a:t>
              </a:r>
              <a:r>
                <a:rPr lang="ko-KR" altLang="en-US" sz="1400" b="1" dirty="0"/>
                <a:t>설비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701EA46-259F-4D28-9A13-A27A8B4BCCB9}"/>
                </a:ext>
              </a:extLst>
            </p:cNvPr>
            <p:cNvSpPr txBox="1"/>
            <p:nvPr/>
          </p:nvSpPr>
          <p:spPr>
            <a:xfrm>
              <a:off x="2481957" y="2319263"/>
              <a:ext cx="1084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</a:t>
              </a:r>
              <a:r>
                <a:rPr lang="ko-KR" altLang="en-US" sz="1200" b="1" dirty="0"/>
                <a:t>결과 전달</a:t>
              </a:r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2B6FBBD-2DD9-4F12-894F-5C5CE62D3E6B}"/>
                </a:ext>
              </a:extLst>
            </p:cNvPr>
            <p:cNvSpPr txBox="1"/>
            <p:nvPr/>
          </p:nvSpPr>
          <p:spPr>
            <a:xfrm>
              <a:off x="3719736" y="4253846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6. </a:t>
              </a:r>
              <a:r>
                <a:rPr lang="ko-KR" altLang="en-US" sz="1200" b="1" dirty="0"/>
                <a:t>검사 셋팅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5D96B073-5196-4364-BC52-F664F0DDD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9856" y="2708920"/>
              <a:ext cx="0" cy="792088"/>
            </a:xfrm>
            <a:prstGeom prst="line">
              <a:avLst/>
            </a:prstGeom>
            <a:ln w="19050">
              <a:solidFill>
                <a:srgbClr val="00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587EEA75-FD40-47F3-8A35-B540DC71A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2924944"/>
              <a:ext cx="0" cy="792088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72C5B19-BF13-4372-8AB9-4412CE6166A1}"/>
                </a:ext>
              </a:extLst>
            </p:cNvPr>
            <p:cNvSpPr/>
            <p:nvPr/>
          </p:nvSpPr>
          <p:spPr>
            <a:xfrm>
              <a:off x="4295800" y="2404224"/>
              <a:ext cx="792088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/>
                <a:t>중개 </a:t>
              </a:r>
              <a:r>
                <a:rPr lang="en-US" altLang="ko-KR" sz="1400" b="1" dirty="0"/>
                <a:t>PC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54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177" y="6181594"/>
            <a:ext cx="10515600" cy="589711"/>
          </a:xfrm>
        </p:spPr>
        <p:txBody>
          <a:bodyPr/>
          <a:lstStyle/>
          <a:p>
            <a:r>
              <a:rPr lang="ko-KR" altLang="en-US" sz="1200" dirty="0" smtClean="0"/>
              <a:t>검사 </a:t>
            </a:r>
            <a:r>
              <a:rPr lang="en-US" altLang="ko-KR" sz="1200" dirty="0" smtClean="0"/>
              <a:t>Process</a:t>
            </a:r>
          </a:p>
          <a:p>
            <a:pPr lvl="1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관리번호별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preset </a:t>
            </a:r>
            <a:r>
              <a:rPr lang="ko-KR" altLang="en-US" sz="1200" dirty="0" smtClean="0"/>
              <a:t>정보를 </a:t>
            </a:r>
            <a:r>
              <a:rPr lang="ko-KR" altLang="en-US" sz="1200" dirty="0" err="1" smtClean="0"/>
              <a:t>설비망으로</a:t>
            </a:r>
            <a:r>
              <a:rPr lang="ko-KR" altLang="en-US" sz="1200" dirty="0" smtClean="0"/>
              <a:t> 관리 </a:t>
            </a:r>
            <a:r>
              <a:rPr lang="en-US" altLang="ko-KR" sz="1200" dirty="0" smtClean="0"/>
              <a:t>(Cam, Text file, </a:t>
            </a:r>
            <a:r>
              <a:rPr lang="ko-KR" altLang="en-US" sz="1200" dirty="0" smtClean="0"/>
              <a:t>별도 프로그램 등 관리방안 협의 필요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F75FE497-FD0D-47C7-822C-21847A6F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327"/>
              </p:ext>
            </p:extLst>
          </p:nvPr>
        </p:nvGraphicFramePr>
        <p:xfrm>
          <a:off x="767408" y="1618456"/>
          <a:ext cx="10728000" cy="447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="" xmlns:a16="http://schemas.microsoft.com/office/drawing/2014/main" val="59899521"/>
                    </a:ext>
                  </a:extLst>
                </a:gridCol>
                <a:gridCol w="2088000">
                  <a:extLst>
                    <a:ext uri="{9D8B030D-6E8A-4147-A177-3AD203B41FA5}">
                      <a16:colId xmlns="" xmlns:a16="http://schemas.microsoft.com/office/drawing/2014/main" val="2131386069"/>
                    </a:ext>
                  </a:extLst>
                </a:gridCol>
                <a:gridCol w="2088000">
                  <a:extLst>
                    <a:ext uri="{9D8B030D-6E8A-4147-A177-3AD203B41FA5}">
                      <a16:colId xmlns="" xmlns:a16="http://schemas.microsoft.com/office/drawing/2014/main" val="1137955822"/>
                    </a:ext>
                  </a:extLst>
                </a:gridCol>
                <a:gridCol w="2088000">
                  <a:extLst>
                    <a:ext uri="{9D8B030D-6E8A-4147-A177-3AD203B41FA5}">
                      <a16:colId xmlns="" xmlns:a16="http://schemas.microsoft.com/office/drawing/2014/main" val="1928171229"/>
                    </a:ext>
                  </a:extLst>
                </a:gridCol>
                <a:gridCol w="2376000">
                  <a:extLst>
                    <a:ext uri="{9D8B030D-6E8A-4147-A177-3AD203B41FA5}">
                      <a16:colId xmlns="" xmlns:a16="http://schemas.microsoft.com/office/drawing/2014/main" val="643042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CAM Master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AOI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0608962"/>
                  </a:ext>
                </a:extLst>
              </a:tr>
              <a:tr h="4104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작업자는 로트번호만 입력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항목은 자동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183770"/>
                  </a:ext>
                </a:extLst>
              </a:tr>
            </a:tbl>
          </a:graphicData>
        </a:graphic>
      </p:graphicFrame>
      <p:sp>
        <p:nvSpPr>
          <p:cNvPr id="47" name="순서도: 수행의 시작/종료 46">
            <a:extLst>
              <a:ext uri="{FF2B5EF4-FFF2-40B4-BE49-F238E27FC236}">
                <a16:creationId xmlns="" xmlns:a16="http://schemas.microsoft.com/office/drawing/2014/main" id="{2A770171-8727-4549-8274-4C2005B50250}"/>
              </a:ext>
            </a:extLst>
          </p:cNvPr>
          <p:cNvSpPr/>
          <p:nvPr/>
        </p:nvSpPr>
        <p:spPr>
          <a:xfrm>
            <a:off x="816007" y="2046609"/>
            <a:ext cx="1978200" cy="36004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신규 거버 티칭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6F4D556F-C5C9-4949-BBFB-93DA66A18D5D}"/>
              </a:ext>
            </a:extLst>
          </p:cNvPr>
          <p:cNvCxnSpPr/>
          <p:nvPr/>
        </p:nvCxnSpPr>
        <p:spPr>
          <a:xfrm>
            <a:off x="1805107" y="2423004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2ED56FA1-0AC3-4946-98E1-BA7CD11B427E}"/>
              </a:ext>
            </a:extLst>
          </p:cNvPr>
          <p:cNvSpPr/>
          <p:nvPr/>
        </p:nvSpPr>
        <p:spPr>
          <a:xfrm>
            <a:off x="814753" y="2607212"/>
            <a:ext cx="1978195" cy="36004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관리번호별 </a:t>
            </a:r>
            <a:r>
              <a:rPr lang="en-US" altLang="ko-KR" sz="1400" dirty="0">
                <a:solidFill>
                  <a:schemeClr val="tx1"/>
                </a:solidFill>
              </a:rPr>
              <a:t>preset </a:t>
            </a:r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ED699828-D23D-49CF-A324-4B2F0725C5E1}"/>
              </a:ext>
            </a:extLst>
          </p:cNvPr>
          <p:cNvCxnSpPr/>
          <p:nvPr/>
        </p:nvCxnSpPr>
        <p:spPr>
          <a:xfrm>
            <a:off x="1805107" y="2967252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A2E0C4C-3407-45E1-B3FB-3951C4358A28}"/>
              </a:ext>
            </a:extLst>
          </p:cNvPr>
          <p:cNvSpPr/>
          <p:nvPr/>
        </p:nvSpPr>
        <p:spPr>
          <a:xfrm>
            <a:off x="814753" y="3147252"/>
            <a:ext cx="1978195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CAM </a:t>
            </a:r>
            <a:r>
              <a:rPr lang="ko-KR" altLang="en-US" sz="1400" dirty="0">
                <a:solidFill>
                  <a:schemeClr val="tx1"/>
                </a:solidFill>
              </a:rPr>
              <a:t>작업 완료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1F3FCC6-C6E4-42C0-BB43-AA0A392DB634}"/>
              </a:ext>
            </a:extLst>
          </p:cNvPr>
          <p:cNvSpPr/>
          <p:nvPr/>
        </p:nvSpPr>
        <p:spPr>
          <a:xfrm>
            <a:off x="2901890" y="3703993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로트번호 입력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F6FF74F-BF6A-4D35-97FB-3CC7D0AD6A98}"/>
              </a:ext>
            </a:extLst>
          </p:cNvPr>
          <p:cNvSpPr/>
          <p:nvPr/>
        </p:nvSpPr>
        <p:spPr>
          <a:xfrm>
            <a:off x="5015880" y="3703993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사내망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설비망 중개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CBDFE9F0-8A01-4FFC-9FE1-9EAFFC6979DE}"/>
              </a:ext>
            </a:extLst>
          </p:cNvPr>
          <p:cNvCxnSpPr>
            <a:cxnSpLocks/>
          </p:cNvCxnSpPr>
          <p:nvPr/>
        </p:nvCxnSpPr>
        <p:spPr>
          <a:xfrm>
            <a:off x="4864845" y="3829286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4235C96-60F7-4486-8092-7500C6507600}"/>
              </a:ext>
            </a:extLst>
          </p:cNvPr>
          <p:cNvSpPr/>
          <p:nvPr/>
        </p:nvSpPr>
        <p:spPr>
          <a:xfrm>
            <a:off x="814753" y="4403550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관리번호별 </a:t>
            </a:r>
            <a:r>
              <a:rPr lang="en-US" altLang="ko-KR" sz="1400" dirty="0">
                <a:solidFill>
                  <a:schemeClr val="tx1"/>
                </a:solidFill>
              </a:rPr>
              <a:t>preset </a:t>
            </a:r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1881653-C4B8-47BA-831E-EC73A0162ECC}"/>
              </a:ext>
            </a:extLst>
          </p:cNvPr>
          <p:cNvSpPr/>
          <p:nvPr/>
        </p:nvSpPr>
        <p:spPr>
          <a:xfrm>
            <a:off x="7122546" y="3703993"/>
            <a:ext cx="2010991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관리번호</a:t>
            </a:r>
            <a:r>
              <a:rPr lang="en-US" altLang="ko-KR" sz="1400" dirty="0">
                <a:solidFill>
                  <a:schemeClr val="tx1"/>
                </a:solidFill>
              </a:rPr>
              <a:t>, Proc num</a:t>
            </a:r>
            <a:r>
              <a:rPr lang="ko-KR" altLang="en-US" sz="1400" dirty="0">
                <a:solidFill>
                  <a:schemeClr val="tx1"/>
                </a:solidFill>
              </a:rPr>
              <a:t> 검색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E28EED47-F663-440A-9543-27B4548E6651}"/>
              </a:ext>
            </a:extLst>
          </p:cNvPr>
          <p:cNvCxnSpPr>
            <a:cxnSpLocks/>
          </p:cNvCxnSpPr>
          <p:nvPr/>
        </p:nvCxnSpPr>
        <p:spPr>
          <a:xfrm>
            <a:off x="6962885" y="3829286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23">
            <a:extLst>
              <a:ext uri="{FF2B5EF4-FFF2-40B4-BE49-F238E27FC236}">
                <a16:creationId xmlns="" xmlns:a16="http://schemas.microsoft.com/office/drawing/2014/main" id="{5666E300-B7CF-4E52-B38A-9126CFAE43D7}"/>
              </a:ext>
            </a:extLst>
          </p:cNvPr>
          <p:cNvCxnSpPr>
            <a:endCxn id="55" idx="0"/>
          </p:cNvCxnSpPr>
          <p:nvPr/>
        </p:nvCxnSpPr>
        <p:spPr>
          <a:xfrm rot="10800000" flipV="1">
            <a:off x="1803852" y="4224448"/>
            <a:ext cx="4220143" cy="179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D5524A4A-F320-4399-86C3-715A3679BC45}"/>
              </a:ext>
            </a:extLst>
          </p:cNvPr>
          <p:cNvCxnSpPr/>
          <p:nvPr/>
        </p:nvCxnSpPr>
        <p:spPr>
          <a:xfrm>
            <a:off x="6023993" y="4071256"/>
            <a:ext cx="0" cy="156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B06E307-DDC6-451A-A58A-E19FACA7B3E8}"/>
              </a:ext>
            </a:extLst>
          </p:cNvPr>
          <p:cNvSpPr/>
          <p:nvPr/>
        </p:nvSpPr>
        <p:spPr>
          <a:xfrm>
            <a:off x="2901890" y="4763590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작업조건 셋팅 완료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77BB967-9417-4528-A762-A1BEC7F1BFBB}"/>
              </a:ext>
            </a:extLst>
          </p:cNvPr>
          <p:cNvCxnSpPr>
            <a:cxnSpLocks/>
          </p:cNvCxnSpPr>
          <p:nvPr/>
        </p:nvCxnSpPr>
        <p:spPr>
          <a:xfrm>
            <a:off x="4864845" y="3973302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DFFD1F2D-FB44-46C1-AF19-288BB89D7FD1}"/>
              </a:ext>
            </a:extLst>
          </p:cNvPr>
          <p:cNvCxnSpPr>
            <a:cxnSpLocks/>
          </p:cNvCxnSpPr>
          <p:nvPr/>
        </p:nvCxnSpPr>
        <p:spPr>
          <a:xfrm>
            <a:off x="6962885" y="3973302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663F033-B409-4910-AAC5-1F175BC8100A}"/>
              </a:ext>
            </a:extLst>
          </p:cNvPr>
          <p:cNvSpPr/>
          <p:nvPr/>
        </p:nvSpPr>
        <p:spPr>
          <a:xfrm>
            <a:off x="2901890" y="3144402"/>
            <a:ext cx="1978195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장착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1D2763F5-9E59-47A8-AC92-A2C74EF1EEB8}"/>
              </a:ext>
            </a:extLst>
          </p:cNvPr>
          <p:cNvCxnSpPr>
            <a:cxnSpLocks/>
          </p:cNvCxnSpPr>
          <p:nvPr/>
        </p:nvCxnSpPr>
        <p:spPr>
          <a:xfrm>
            <a:off x="2756622" y="3324422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9C0075CC-76B3-41CD-9566-C2F51CBB5FA0}"/>
              </a:ext>
            </a:extLst>
          </p:cNvPr>
          <p:cNvCxnSpPr/>
          <p:nvPr/>
        </p:nvCxnSpPr>
        <p:spPr>
          <a:xfrm>
            <a:off x="3890987" y="3507021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35">
            <a:extLst>
              <a:ext uri="{FF2B5EF4-FFF2-40B4-BE49-F238E27FC236}">
                <a16:creationId xmlns="" xmlns:a16="http://schemas.microsoft.com/office/drawing/2014/main" id="{55D97574-A869-48CA-88C3-4536A57C0227}"/>
              </a:ext>
            </a:extLst>
          </p:cNvPr>
          <p:cNvCxnSpPr/>
          <p:nvPr/>
        </p:nvCxnSpPr>
        <p:spPr>
          <a:xfrm>
            <a:off x="1803850" y="4772216"/>
            <a:ext cx="1098040" cy="181820"/>
          </a:xfrm>
          <a:prstGeom prst="bentConnector3">
            <a:avLst>
              <a:gd name="adj1" fmla="val -2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AEDDB7A8-2ACF-4C5D-B4A9-653D8279F9EC}"/>
              </a:ext>
            </a:extLst>
          </p:cNvPr>
          <p:cNvCxnSpPr/>
          <p:nvPr/>
        </p:nvCxnSpPr>
        <p:spPr>
          <a:xfrm>
            <a:off x="3890987" y="5132809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수행의 시작/종료 67">
            <a:extLst>
              <a:ext uri="{FF2B5EF4-FFF2-40B4-BE49-F238E27FC236}">
                <a16:creationId xmlns="" xmlns:a16="http://schemas.microsoft.com/office/drawing/2014/main" id="{5CEC52C6-13D5-43B6-81A3-72D31733AFD5}"/>
              </a:ext>
            </a:extLst>
          </p:cNvPr>
          <p:cNvSpPr/>
          <p:nvPr/>
        </p:nvSpPr>
        <p:spPr>
          <a:xfrm>
            <a:off x="2902118" y="5301208"/>
            <a:ext cx="1978200" cy="36004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자동검사 시작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69B10B9-7455-4731-B2F9-7B18AC3BB20A}"/>
              </a:ext>
            </a:extLst>
          </p:cNvPr>
          <p:cNvSpPr/>
          <p:nvPr/>
        </p:nvSpPr>
        <p:spPr>
          <a:xfrm>
            <a:off x="2432638" y="2616239"/>
            <a:ext cx="1978195" cy="36004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0000FF"/>
                </a:solidFill>
              </a:rPr>
              <a:t>관리 방안 협의 필요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5AF3B3C-CA22-40AF-9903-F5E66ABD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19" y="2718445"/>
            <a:ext cx="2157507" cy="1182071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51ED2F8A-AF5E-4743-BBAB-CA258E1BB304}"/>
              </a:ext>
            </a:extLst>
          </p:cNvPr>
          <p:cNvSpPr/>
          <p:nvPr/>
        </p:nvSpPr>
        <p:spPr>
          <a:xfrm>
            <a:off x="9240525" y="4092106"/>
            <a:ext cx="178532" cy="13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70E432A-5EFB-4BCF-A24F-F48B8D585052}"/>
              </a:ext>
            </a:extLst>
          </p:cNvPr>
          <p:cNvSpPr txBox="1"/>
          <p:nvPr/>
        </p:nvSpPr>
        <p:spPr>
          <a:xfrm>
            <a:off x="9383616" y="4043164"/>
            <a:ext cx="231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작업자 입력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5DFDECB-E554-4D73-9B47-E15F23ACA893}"/>
              </a:ext>
            </a:extLst>
          </p:cNvPr>
          <p:cNvSpPr/>
          <p:nvPr/>
        </p:nvSpPr>
        <p:spPr>
          <a:xfrm>
            <a:off x="9240525" y="4381399"/>
            <a:ext cx="178532" cy="1336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DC45C22-37E5-43C6-B214-287CDDF8F14A}"/>
              </a:ext>
            </a:extLst>
          </p:cNvPr>
          <p:cNvSpPr txBox="1"/>
          <p:nvPr/>
        </p:nvSpPr>
        <p:spPr>
          <a:xfrm>
            <a:off x="9383616" y="4332457"/>
            <a:ext cx="231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로트번호 기반 </a:t>
            </a:r>
            <a:r>
              <a:rPr lang="en-US" altLang="ko-KR" sz="900" dirty="0"/>
              <a:t>MES </a:t>
            </a:r>
            <a:r>
              <a:rPr lang="ko-KR" altLang="en-US" sz="900" dirty="0"/>
              <a:t>정보 자동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2AF4CBE-F534-4374-A3B9-6EB8C196FD5F}"/>
              </a:ext>
            </a:extLst>
          </p:cNvPr>
          <p:cNvSpPr/>
          <p:nvPr/>
        </p:nvSpPr>
        <p:spPr>
          <a:xfrm>
            <a:off x="9240525" y="4688879"/>
            <a:ext cx="178532" cy="13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893E3D0-2E30-42CF-A80E-477C2E16743C}"/>
              </a:ext>
            </a:extLst>
          </p:cNvPr>
          <p:cNvSpPr txBox="1"/>
          <p:nvPr/>
        </p:nvSpPr>
        <p:spPr>
          <a:xfrm>
            <a:off x="9383616" y="4639937"/>
            <a:ext cx="23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가장 숫자가 높은 레이어로 자동 설정</a:t>
            </a:r>
            <a:endParaRPr lang="en-US" altLang="ko-KR" sz="900" dirty="0"/>
          </a:p>
          <a:p>
            <a:r>
              <a:rPr lang="en-US" altLang="ko-KR" sz="900" dirty="0"/>
              <a:t> (TOP-X-050 </a:t>
            </a:r>
            <a:r>
              <a:rPr lang="ko-KR" altLang="en-US" sz="900" dirty="0"/>
              <a:t>에서 </a:t>
            </a:r>
            <a:r>
              <a:rPr lang="en-US" altLang="ko-KR" sz="900" dirty="0"/>
              <a:t>X</a:t>
            </a:r>
            <a:r>
              <a:rPr lang="ko-KR" altLang="en-US" sz="900" dirty="0"/>
              <a:t>가 최대인 레이어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415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650" y="5281863"/>
            <a:ext cx="10515600" cy="14726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Preset </a:t>
            </a:r>
            <a:r>
              <a:rPr lang="ko-KR" altLang="en-US" sz="1200" dirty="0" smtClean="0"/>
              <a:t>예시</a:t>
            </a:r>
            <a:endParaRPr lang="en-US" altLang="ko-KR" sz="1200" dirty="0" smtClean="0"/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    - Preset</a:t>
            </a:r>
            <a:r>
              <a:rPr lang="ko-KR" altLang="en-US" sz="1200" dirty="0" smtClean="0"/>
              <a:t>은 자유롭게 추가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삭제가 가능해야 하며</a:t>
            </a:r>
            <a:r>
              <a:rPr lang="en-US" altLang="ko-KR" sz="1200" dirty="0" smtClean="0"/>
              <a:t>, min ~ max </a:t>
            </a:r>
            <a:r>
              <a:rPr lang="ko-KR" altLang="en-US" sz="1200" dirty="0" smtClean="0"/>
              <a:t>범위 내에서 작업자가 수정할 수 있음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수정하여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과 다르게 작업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자동검사 시작 전 </a:t>
            </a:r>
            <a:r>
              <a:rPr lang="ko-KR" altLang="en-US" sz="1200" dirty="0" err="1" smtClean="0"/>
              <a:t>알람창</a:t>
            </a:r>
            <a:r>
              <a:rPr lang="ko-KR" altLang="en-US" sz="1200" dirty="0" smtClean="0"/>
              <a:t> 발생해야 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      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(OO preset</a:t>
            </a:r>
            <a:r>
              <a:rPr lang="ko-KR" altLang="en-US" sz="1200" b="0" dirty="0" smtClean="0">
                <a:solidFill>
                  <a:srgbClr val="575756"/>
                </a:solidFill>
              </a:rPr>
              <a:t>에 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target</a:t>
            </a:r>
            <a:r>
              <a:rPr lang="ko-KR" altLang="en-US" sz="1200" b="0" dirty="0" smtClean="0">
                <a:solidFill>
                  <a:srgbClr val="575756"/>
                </a:solidFill>
              </a:rPr>
              <a:t>과 다른 값이 있습니다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. </a:t>
            </a:r>
            <a:r>
              <a:rPr lang="ko-KR" altLang="en-US" sz="1200" b="0" dirty="0" smtClean="0">
                <a:solidFill>
                  <a:srgbClr val="575756"/>
                </a:solidFill>
              </a:rPr>
              <a:t>진행하시겠습니까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? Y/N)</a:t>
            </a:r>
            <a:endParaRPr lang="ko-KR" altLang="en-US" sz="1200" b="0" dirty="0" smtClean="0">
              <a:solidFill>
                <a:srgbClr val="575756"/>
              </a:solidFill>
            </a:endParaRPr>
          </a:p>
          <a:p>
            <a:endParaRPr lang="ko-KR" altLang="en-US" sz="1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32F2777-EAF5-462B-9D58-A63DF263E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7157"/>
              </p:ext>
            </p:extLst>
          </p:nvPr>
        </p:nvGraphicFramePr>
        <p:xfrm>
          <a:off x="478650" y="1690688"/>
          <a:ext cx="4978101" cy="3091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225">
                  <a:extLst>
                    <a:ext uri="{9D8B030D-6E8A-4147-A177-3AD203B41FA5}">
                      <a16:colId xmlns="" xmlns:a16="http://schemas.microsoft.com/office/drawing/2014/main" val="3314465299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3154350998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3053498514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2867911783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1465502420"/>
                    </a:ext>
                  </a:extLst>
                </a:gridCol>
              </a:tblGrid>
              <a:tr h="3434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관리번호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Preset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5170690"/>
                  </a:ext>
                </a:extLst>
              </a:tr>
              <a:tr h="34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스펙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조명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Punch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56909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L231161S31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ㄱ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7640437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L231162S31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나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ㄴ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5124878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L231163S31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ㄴ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3377646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L231164S31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ㄱ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4887234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L231165S31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나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ㄴ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9230498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L231166S31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ㄷ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588842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L231167S31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ㄱ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4234383"/>
                  </a:ext>
                </a:extLst>
              </a:tr>
            </a:tbl>
          </a:graphicData>
        </a:graphic>
      </p:graphicFrame>
      <p:sp>
        <p:nvSpPr>
          <p:cNvPr id="5" name="제목 3">
            <a:extLst>
              <a:ext uri="{FF2B5EF4-FFF2-40B4-BE49-F238E27FC236}">
                <a16:creationId xmlns="" xmlns:a16="http://schemas.microsoft.com/office/drawing/2014/main" id="{3258AA73-893E-4FAF-ACEB-7B9C0E5839F1}"/>
              </a:ext>
            </a:extLst>
          </p:cNvPr>
          <p:cNvSpPr txBox="1">
            <a:spLocks/>
          </p:cNvSpPr>
          <p:nvPr/>
        </p:nvSpPr>
        <p:spPr>
          <a:xfrm>
            <a:off x="1687845" y="1305343"/>
            <a:ext cx="3442342" cy="410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46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관리번호별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C0E93B4-B219-45B9-87AB-29127F02F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51653"/>
              </p:ext>
            </p:extLst>
          </p:nvPr>
        </p:nvGraphicFramePr>
        <p:xfrm>
          <a:off x="5756442" y="1694457"/>
          <a:ext cx="6040624" cy="3728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156">
                  <a:extLst>
                    <a:ext uri="{9D8B030D-6E8A-4147-A177-3AD203B41FA5}">
                      <a16:colId xmlns="" xmlns:a16="http://schemas.microsoft.com/office/drawing/2014/main" val="3403421608"/>
                    </a:ext>
                  </a:extLst>
                </a:gridCol>
                <a:gridCol w="655156">
                  <a:extLst>
                    <a:ext uri="{9D8B030D-6E8A-4147-A177-3AD203B41FA5}">
                      <a16:colId xmlns="" xmlns:a16="http://schemas.microsoft.com/office/drawing/2014/main" val="1206794548"/>
                    </a:ext>
                  </a:extLst>
                </a:gridCol>
                <a:gridCol w="655156">
                  <a:extLst>
                    <a:ext uri="{9D8B030D-6E8A-4147-A177-3AD203B41FA5}">
                      <a16:colId xmlns="" xmlns:a16="http://schemas.microsoft.com/office/drawing/2014/main" val="1674119444"/>
                    </a:ext>
                  </a:extLst>
                </a:gridCol>
                <a:gridCol w="655156">
                  <a:extLst>
                    <a:ext uri="{9D8B030D-6E8A-4147-A177-3AD203B41FA5}">
                      <a16:colId xmlns="" xmlns:a16="http://schemas.microsoft.com/office/drawing/2014/main" val="398219074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166058364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4877235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826013471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1448965831"/>
                    </a:ext>
                  </a:extLst>
                </a:gridCol>
              </a:tblGrid>
              <a:tr h="3849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구분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Preset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이름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Part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Recipe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min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target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max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Remarks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431412"/>
                  </a:ext>
                </a:extLst>
              </a:tr>
              <a:tr h="19670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조명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상부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r>
                        <a:rPr lang="ko-KR" altLang="en-US" sz="1300" u="none" strike="noStrike" dirty="0">
                          <a:effectLst/>
                        </a:rPr>
                        <a:t>으로 자동 입력되나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ko-KR" altLang="en-US" sz="1300" u="none" strike="noStrike" dirty="0">
                          <a:effectLst/>
                        </a:rPr>
                        <a:t>필요시 </a:t>
                      </a:r>
                      <a:r>
                        <a:rPr lang="en-US" altLang="ko-KR" sz="1300" u="none" strike="noStrike" dirty="0">
                          <a:effectLst/>
                        </a:rPr>
                        <a:t>5~15</a:t>
                      </a:r>
                      <a:r>
                        <a:rPr lang="ko-KR" altLang="en-US" sz="1300" u="none" strike="noStrike" dirty="0">
                          <a:effectLst/>
                        </a:rPr>
                        <a:t>사이</a:t>
                      </a:r>
                      <a:endParaRPr lang="en-US" altLang="ko-KR" sz="13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수정 가능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2395753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8895882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Red 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2266564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Red 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836603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Blue </a:t>
                      </a:r>
                      <a:r>
                        <a:rPr lang="ko-KR" altLang="en-US" sz="1300" u="none" strike="noStrike" dirty="0">
                          <a:effectLst/>
                        </a:rPr>
                        <a:t>조명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8582587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5649832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827477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4319586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하부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r>
                        <a:rPr lang="ko-KR" altLang="en-US" sz="1300" u="none" strike="noStrike" dirty="0">
                          <a:effectLst/>
                        </a:rPr>
                        <a:t>로 자동 입력되나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ko-KR" altLang="en-US" sz="1300" u="none" strike="noStrike" dirty="0">
                          <a:effectLst/>
                        </a:rPr>
                        <a:t>필요시 </a:t>
                      </a:r>
                      <a:r>
                        <a:rPr lang="en-US" altLang="ko-KR" sz="1300" u="none" strike="noStrike" dirty="0">
                          <a:effectLst/>
                        </a:rPr>
                        <a:t>10~20</a:t>
                      </a:r>
                      <a:r>
                        <a:rPr lang="ko-KR" altLang="en-US" sz="1300" u="none" strike="noStrike" dirty="0">
                          <a:effectLst/>
                        </a:rPr>
                        <a:t>사이</a:t>
                      </a:r>
                      <a:endParaRPr lang="en-US" altLang="ko-KR" sz="13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수정 가능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5925760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914118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7847626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120238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Blue </a:t>
                      </a:r>
                      <a:r>
                        <a:rPr lang="ko-KR" altLang="en-US" sz="1300" u="none" strike="noStrike" dirty="0">
                          <a:effectLst/>
                        </a:rPr>
                        <a:t>조명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6539281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734258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6091271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4780439"/>
                  </a:ext>
                </a:extLst>
              </a:tr>
            </a:tbl>
          </a:graphicData>
        </a:graphic>
      </p:graphicFrame>
      <p:sp>
        <p:nvSpPr>
          <p:cNvPr id="7" name="제목 3">
            <a:extLst>
              <a:ext uri="{FF2B5EF4-FFF2-40B4-BE49-F238E27FC236}">
                <a16:creationId xmlns="" xmlns:a16="http://schemas.microsoft.com/office/drawing/2014/main" id="{257F8841-23FB-4864-A971-E08BF7EC7487}"/>
              </a:ext>
            </a:extLst>
          </p:cNvPr>
          <p:cNvSpPr txBox="1">
            <a:spLocks/>
          </p:cNvSpPr>
          <p:nvPr/>
        </p:nvSpPr>
        <p:spPr>
          <a:xfrm>
            <a:off x="7319410" y="1305343"/>
            <a:ext cx="3442342" cy="410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46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[Preset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예시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RTR ECS</a:t>
            </a:r>
            <a:r>
              <a:rPr lang="ko-KR" altLang="en-US" dirty="0" smtClean="0"/>
              <a:t>를 중심으로 한</a:t>
            </a:r>
            <a:r>
              <a:rPr lang="en-US" altLang="ko-KR" dirty="0"/>
              <a:t> </a:t>
            </a:r>
            <a:r>
              <a:rPr lang="en-US" altLang="ko-KR" dirty="0" smtClean="0"/>
              <a:t>PLC, </a:t>
            </a:r>
            <a:r>
              <a:rPr lang="en-US" altLang="ko-KR" dirty="0" err="1" smtClean="0"/>
              <a:t>GvisCAM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레이저 </a:t>
            </a:r>
            <a:r>
              <a:rPr lang="ko-KR" altLang="en-US" dirty="0" err="1" smtClean="0"/>
              <a:t>각인기</a:t>
            </a:r>
            <a:r>
              <a:rPr lang="en-US" altLang="ko-KR" dirty="0" smtClean="0"/>
              <a:t>, AOI, VS, </a:t>
            </a:r>
            <a:r>
              <a:rPr lang="ko-KR" altLang="en-US" dirty="0" err="1" smtClean="0"/>
              <a:t>펀칭기</a:t>
            </a:r>
            <a:r>
              <a:rPr lang="en-US" altLang="ko-KR" dirty="0" smtClean="0"/>
              <a:t>, DTS</a:t>
            </a:r>
            <a:r>
              <a:rPr lang="ko-KR" altLang="en-US" dirty="0" smtClean="0"/>
              <a:t> 간 독립적 연결</a:t>
            </a:r>
            <a:endParaRPr lang="en-US" altLang="ko-KR" dirty="0" smtClean="0"/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를 통한 전체 시스템 모니터링</a:t>
            </a:r>
            <a:endParaRPr lang="en-US" altLang="ko-KR" dirty="0" smtClean="0"/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를 이용한 상위 시스템간 인터페이스 역할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15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작업자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로트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/ ITS /2Laye / 2Layer-ITS / </a:t>
            </a:r>
            <a:r>
              <a:rPr lang="ko-KR" altLang="en-US" dirty="0" smtClean="0"/>
              <a:t>내층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작업조건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PLC</a:t>
            </a:r>
          </a:p>
          <a:p>
            <a:pPr lvl="1"/>
            <a:r>
              <a:rPr lang="en-US" altLang="ko-KR" dirty="0" smtClean="0"/>
              <a:t>PLC IO </a:t>
            </a:r>
            <a:r>
              <a:rPr lang="ko-KR" altLang="en-US" dirty="0" smtClean="0"/>
              <a:t>모니터링 및 명령처리</a:t>
            </a:r>
            <a:endParaRPr lang="en-US" altLang="ko-KR" dirty="0" smtClean="0"/>
          </a:p>
          <a:p>
            <a:r>
              <a:rPr lang="en-US" altLang="ko-KR" dirty="0" smtClean="0"/>
              <a:t>AOI PCR</a:t>
            </a:r>
            <a:r>
              <a:rPr lang="ko-KR" altLang="en-US" dirty="0" smtClean="0"/>
              <a:t>파일 수집</a:t>
            </a:r>
            <a:endParaRPr lang="en-US" altLang="ko-KR" dirty="0" smtClean="0"/>
          </a:p>
          <a:p>
            <a:r>
              <a:rPr lang="en-US" altLang="ko-KR" dirty="0" smtClean="0"/>
              <a:t>VS PCR</a:t>
            </a:r>
            <a:r>
              <a:rPr lang="ko-KR" altLang="en-US" dirty="0" smtClean="0"/>
              <a:t>파일 수집</a:t>
            </a:r>
            <a:endParaRPr lang="en-US" altLang="ko-KR" dirty="0" smtClean="0"/>
          </a:p>
          <a:p>
            <a:r>
              <a:rPr lang="ko-KR" altLang="en-US" dirty="0" err="1" smtClean="0"/>
              <a:t>각인부</a:t>
            </a:r>
            <a:r>
              <a:rPr lang="ko-KR" altLang="en-US" dirty="0" smtClean="0"/>
              <a:t> 각인데이터 수집</a:t>
            </a:r>
            <a:endParaRPr lang="en-US" altLang="ko-KR" dirty="0" smtClean="0"/>
          </a:p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펀칭결과</a:t>
            </a:r>
            <a:r>
              <a:rPr lang="ko-KR" altLang="en-US" dirty="0" smtClean="0"/>
              <a:t> 수집</a:t>
            </a:r>
            <a:endParaRPr lang="en-US" altLang="ko-KR" dirty="0" smtClean="0"/>
          </a:p>
          <a:p>
            <a:r>
              <a:rPr lang="en-US" altLang="ko-KR" dirty="0" err="1" smtClean="0"/>
              <a:t>Reelmap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ITS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ko-KR" altLang="en-US" dirty="0" err="1" smtClean="0"/>
              <a:t>수율처리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고정불량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알람처리</a:t>
            </a:r>
            <a:endParaRPr lang="en-US" altLang="ko-KR" dirty="0" smtClean="0"/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err="1" smtClean="0"/>
              <a:t>펀칭부에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Reelmap</a:t>
            </a:r>
            <a:r>
              <a:rPr lang="en-US" altLang="ko-KR" dirty="0" smtClean="0"/>
              <a:t> / </a:t>
            </a:r>
            <a:r>
              <a:rPr lang="ko-KR" altLang="en-US" dirty="0" err="1" smtClean="0"/>
              <a:t>펀칭데이터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수율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고정불량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67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700457" cy="36874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83" y="1690688"/>
            <a:ext cx="4396179" cy="368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20942" cy="368742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1690688"/>
            <a:ext cx="4727282" cy="3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4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각인부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Vision</a:t>
            </a:r>
          </a:p>
          <a:p>
            <a:r>
              <a:rPr lang="ko-KR" altLang="en-US" dirty="0" smtClean="0"/>
              <a:t>레이저</a:t>
            </a:r>
            <a:endParaRPr lang="en-US" altLang="ko-KR" dirty="0" smtClean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리더기</a:t>
            </a:r>
            <a:endParaRPr lang="en-US" altLang="ko-KR" dirty="0" smtClean="0"/>
          </a:p>
          <a:p>
            <a:r>
              <a:rPr lang="en-US" altLang="ko-KR" dirty="0" smtClean="0"/>
              <a:t>Motion</a:t>
            </a:r>
          </a:p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IO</a:t>
            </a:r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각인상태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72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각인부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18409" cy="4351338"/>
          </a:xfrm>
        </p:spPr>
      </p:pic>
    </p:spTree>
    <p:extLst>
      <p:ext uri="{BB962C8B-B14F-4D97-AF65-F5344CB8AC3E}">
        <p14:creationId xmlns:p14="http://schemas.microsoft.com/office/powerpoint/2010/main" val="253171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AOI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Vision</a:t>
            </a:r>
          </a:p>
          <a:p>
            <a:r>
              <a:rPr lang="en-US" altLang="ko-KR" dirty="0" smtClean="0"/>
              <a:t>Motion</a:t>
            </a:r>
          </a:p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IO</a:t>
            </a:r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검사결과 업데이트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전송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04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Verify</a:t>
            </a:r>
            <a:r>
              <a:rPr lang="ko-KR" altLang="en-US" dirty="0" smtClean="0"/>
              <a:t>결과 업데이트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1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Vision</a:t>
            </a:r>
          </a:p>
          <a:p>
            <a:r>
              <a:rPr lang="en-US" altLang="ko-KR" dirty="0" smtClean="0"/>
              <a:t>SMAC</a:t>
            </a:r>
          </a:p>
          <a:p>
            <a:r>
              <a:rPr lang="en-US" altLang="ko-KR" dirty="0" smtClean="0"/>
              <a:t>Motion</a:t>
            </a:r>
          </a:p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IO</a:t>
            </a:r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펀칭유무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r>
              <a:rPr lang="en-US" altLang="ko-KR" dirty="0" err="1" smtClean="0"/>
              <a:t>Reelmap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수율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마킹상태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Display</a:t>
            </a:r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마킹상태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0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61186" cy="3891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72" y="1740904"/>
            <a:ext cx="4938288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0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38200" y="1690688"/>
            <a:ext cx="10118971" cy="4548980"/>
            <a:chOff x="114739" y="365125"/>
            <a:chExt cx="11239061" cy="5154781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smtClean="0"/>
                <a:t>모델 비교로 </a:t>
              </a:r>
              <a:r>
                <a:rPr lang="ko-KR" altLang="en-US" dirty="0" err="1" smtClean="0"/>
                <a:t>미마킹</a:t>
              </a:r>
              <a:r>
                <a:rPr lang="ko-KR" altLang="en-US" dirty="0" smtClean="0"/>
                <a:t> 확인</a:t>
              </a:r>
              <a:endParaRPr lang="ko-KR" altLang="en-US" dirty="0"/>
            </a:p>
          </p:txBody>
        </p:sp>
        <p:pic>
          <p:nvPicPr>
            <p:cNvPr id="5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3121152" cy="312115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38200" y="1690688"/>
              <a:ext cx="3121152" cy="312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1813" y="5101389"/>
              <a:ext cx="929784" cy="4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1024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739" y="3379302"/>
              <a:ext cx="876469" cy="4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1024</a:t>
              </a:r>
              <a:endParaRPr lang="ko-KR" altLang="en-US" dirty="0"/>
            </a:p>
          </p:txBody>
        </p:sp>
        <p:cxnSp>
          <p:nvCxnSpPr>
            <p:cNvPr id="9" name="직선 연결선 8"/>
            <p:cNvCxnSpPr>
              <a:stCxn id="6" idx="0"/>
              <a:endCxn id="5" idx="2"/>
            </p:cNvCxnSpPr>
            <p:nvPr/>
          </p:nvCxnSpPr>
          <p:spPr>
            <a:xfrm>
              <a:off x="2398776" y="1690688"/>
              <a:ext cx="0" cy="31211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1"/>
              <a:endCxn id="5" idx="3"/>
            </p:cNvCxnSpPr>
            <p:nvPr/>
          </p:nvCxnSpPr>
          <p:spPr>
            <a:xfrm>
              <a:off x="838200" y="3251264"/>
              <a:ext cx="31211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168785" y="3037208"/>
              <a:ext cx="439923" cy="428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0037" y="1824645"/>
              <a:ext cx="84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0337" y="3379301"/>
              <a:ext cx="842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100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1820" y="2978844"/>
              <a:ext cx="842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100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277" y="1752453"/>
              <a:ext cx="1457528" cy="149563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975839" y="1762560"/>
              <a:ext cx="1485863" cy="1488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0332" y="3280959"/>
              <a:ext cx="84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6046" y="2015929"/>
              <a:ext cx="866896" cy="8954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615834" y="3041385"/>
              <a:ext cx="1304125" cy="4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모델선택</a:t>
              </a:r>
              <a:endParaRPr lang="ko-KR" altLang="en-US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400" y="1622822"/>
              <a:ext cx="1494521" cy="1494521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9824058" y="1619596"/>
              <a:ext cx="1485863" cy="1488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748966" y="2015929"/>
              <a:ext cx="882633" cy="895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121343" y="1887028"/>
              <a:ext cx="882633" cy="895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4211053" y="2506912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6918122" y="2463666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9040224" y="2463666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468426" y="4858797"/>
            <a:ext cx="6312569" cy="1698485"/>
            <a:chOff x="838200" y="2681580"/>
            <a:chExt cx="10515601" cy="3239989"/>
          </a:xfrm>
        </p:grpSpPr>
        <p:sp>
          <p:nvSpPr>
            <p:cNvPr id="42" name="제목 1"/>
            <p:cNvSpPr txBox="1">
              <a:spLocks/>
            </p:cNvSpPr>
            <p:nvPr/>
          </p:nvSpPr>
          <p:spPr>
            <a:xfrm>
              <a:off x="838201" y="268158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mtClean="0"/>
                <a:t>모델선정이 않되는 경우</a:t>
              </a:r>
              <a:endParaRPr lang="ko-KR" altLang="en-US" dirty="0"/>
            </a:p>
          </p:txBody>
        </p:sp>
        <p:pic>
          <p:nvPicPr>
            <p:cNvPr id="43" name="내용 개체 틀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007142"/>
              <a:ext cx="1914427" cy="19144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84" y="4007141"/>
              <a:ext cx="1914427" cy="19144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167" y="4007140"/>
              <a:ext cx="1914427" cy="19144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593" y="4011855"/>
              <a:ext cx="1909712" cy="190971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077" y="4007140"/>
              <a:ext cx="1909714" cy="1909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0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499251" y="2780004"/>
            <a:ext cx="8709059" cy="2883463"/>
            <a:chOff x="1499251" y="2780004"/>
            <a:chExt cx="8709059" cy="28834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924" y="3592309"/>
              <a:ext cx="2988120" cy="195220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5169" y="3685028"/>
              <a:ext cx="1558346" cy="18720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837804" y="2780004"/>
              <a:ext cx="8082701" cy="534647"/>
              <a:chOff x="1149179" y="3227657"/>
              <a:chExt cx="8082701" cy="534647"/>
            </a:xfrm>
          </p:grpSpPr>
          <p:sp>
            <p:nvSpPr>
              <p:cNvPr id="7" name="TextBox 407"/>
              <p:cNvSpPr txBox="1">
                <a:spLocks noChangeArrowheads="1"/>
              </p:cNvSpPr>
              <p:nvPr/>
            </p:nvSpPr>
            <p:spPr bwMode="auto">
              <a:xfrm>
                <a:off x="8371082" y="3537869"/>
                <a:ext cx="860798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Un-Coiler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" name="TextBox 408"/>
              <p:cNvSpPr txBox="1">
                <a:spLocks noChangeArrowheads="1"/>
              </p:cNvSpPr>
              <p:nvPr/>
            </p:nvSpPr>
            <p:spPr bwMode="auto">
              <a:xfrm>
                <a:off x="1149179" y="3523950"/>
                <a:ext cx="956422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Re-Coiler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TextBox 388"/>
              <p:cNvSpPr txBox="1">
                <a:spLocks noChangeArrowheads="1"/>
              </p:cNvSpPr>
              <p:nvPr/>
            </p:nvSpPr>
            <p:spPr bwMode="auto">
              <a:xfrm>
                <a:off x="4281859" y="3530784"/>
                <a:ext cx="748086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AOI-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하면</a:t>
                </a:r>
              </a:p>
            </p:txBody>
          </p:sp>
          <p:sp>
            <p:nvSpPr>
              <p:cNvPr id="10" name="TextBox 388"/>
              <p:cNvSpPr txBox="1">
                <a:spLocks noChangeArrowheads="1"/>
              </p:cNvSpPr>
              <p:nvPr/>
            </p:nvSpPr>
            <p:spPr bwMode="auto">
              <a:xfrm>
                <a:off x="5671909" y="3529905"/>
                <a:ext cx="748086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AOI-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상면</a:t>
                </a:r>
              </a:p>
            </p:txBody>
          </p:sp>
          <p:cxnSp>
            <p:nvCxnSpPr>
              <p:cNvPr id="11" name="직선 화살표 연결선 10"/>
              <p:cNvCxnSpPr>
                <a:cxnSpLocks noChangeShapeType="1"/>
                <a:stCxn id="16" idx="1"/>
                <a:endCxn id="10" idx="3"/>
              </p:cNvCxnSpPr>
              <p:nvPr/>
            </p:nvCxnSpPr>
            <p:spPr bwMode="auto">
              <a:xfrm flipH="1" flipV="1">
                <a:off x="6419995" y="3638252"/>
                <a:ext cx="600591" cy="311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" name="직선 화살표 연결선 11"/>
              <p:cNvCxnSpPr>
                <a:cxnSpLocks noChangeShapeType="1"/>
                <a:stCxn id="10" idx="1"/>
                <a:endCxn id="9" idx="3"/>
              </p:cNvCxnSpPr>
              <p:nvPr/>
            </p:nvCxnSpPr>
            <p:spPr bwMode="auto">
              <a:xfrm flipH="1">
                <a:off x="5029945" y="3638252"/>
                <a:ext cx="641964" cy="879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" name="TextBox 408"/>
              <p:cNvSpPr txBox="1">
                <a:spLocks noChangeArrowheads="1"/>
              </p:cNvSpPr>
              <p:nvPr/>
            </p:nvSpPr>
            <p:spPr bwMode="auto">
              <a:xfrm>
                <a:off x="2528642" y="3512812"/>
                <a:ext cx="1111254" cy="2494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Reject Marking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14" name="직선 화살표 연결선 13"/>
              <p:cNvCxnSpPr>
                <a:cxnSpLocks noChangeShapeType="1"/>
                <a:stCxn id="13" idx="1"/>
                <a:endCxn id="8" idx="3"/>
              </p:cNvCxnSpPr>
              <p:nvPr/>
            </p:nvCxnSpPr>
            <p:spPr bwMode="auto">
              <a:xfrm flipH="1" flipV="1">
                <a:off x="2105601" y="3632297"/>
                <a:ext cx="423041" cy="5261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" name="직선 화살표 연결선 14"/>
              <p:cNvCxnSpPr>
                <a:cxnSpLocks noChangeShapeType="1"/>
                <a:stCxn id="9" idx="1"/>
                <a:endCxn id="13" idx="3"/>
              </p:cNvCxnSpPr>
              <p:nvPr/>
            </p:nvCxnSpPr>
            <p:spPr bwMode="auto">
              <a:xfrm flipH="1" flipV="1">
                <a:off x="3639896" y="3637558"/>
                <a:ext cx="641963" cy="1573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408"/>
              <p:cNvSpPr txBox="1">
                <a:spLocks noChangeArrowheads="1"/>
              </p:cNvSpPr>
              <p:nvPr/>
            </p:nvSpPr>
            <p:spPr bwMode="auto">
              <a:xfrm>
                <a:off x="7020586" y="3523164"/>
                <a:ext cx="749905" cy="23640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2D </a:t>
                </a:r>
                <a:r>
                  <a:rPr lang="ko-KR" altLang="en-US" sz="1000" b="1" dirty="0" err="1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각인기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17" name="직선 화살표 연결선 16"/>
              <p:cNvCxnSpPr>
                <a:cxnSpLocks noChangeShapeType="1"/>
                <a:stCxn id="7" idx="1"/>
                <a:endCxn id="16" idx="3"/>
              </p:cNvCxnSpPr>
              <p:nvPr/>
            </p:nvCxnSpPr>
            <p:spPr bwMode="auto">
              <a:xfrm flipH="1" flipV="1">
                <a:off x="7770491" y="3641367"/>
                <a:ext cx="600591" cy="4849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" name="TextBox 408"/>
              <p:cNvSpPr txBox="1">
                <a:spLocks noChangeArrowheads="1"/>
              </p:cNvSpPr>
              <p:nvPr/>
            </p:nvSpPr>
            <p:spPr bwMode="auto">
              <a:xfrm>
                <a:off x="7020585" y="3227657"/>
                <a:ext cx="749905" cy="23640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ECS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5" name="TextBox 408"/>
              <p:cNvSpPr txBox="1">
                <a:spLocks noChangeArrowheads="1"/>
              </p:cNvSpPr>
              <p:nvPr/>
            </p:nvSpPr>
            <p:spPr bwMode="auto">
              <a:xfrm>
                <a:off x="3639896" y="3227657"/>
                <a:ext cx="749905" cy="23640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VS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44" b="98017" l="4333" r="970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9251" y="3467467"/>
              <a:ext cx="1674940" cy="2196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093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3966" y="3509722"/>
              <a:ext cx="1751619" cy="2088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394" b="96456" l="1321" r="9786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78699" y="3428823"/>
              <a:ext cx="1629611" cy="21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671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38200" y="1690688"/>
            <a:ext cx="9172426" cy="4965864"/>
            <a:chOff x="838200" y="365125"/>
            <a:chExt cx="10993205" cy="629142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mtClean="0"/>
                <a:t>히스토그램으로 미마킹 확인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64795" y="1997046"/>
              <a:ext cx="1485863" cy="1495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795" y="1997046"/>
              <a:ext cx="1495634" cy="1495634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794" y="3799038"/>
              <a:ext cx="1485863" cy="14858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672" y="3799038"/>
              <a:ext cx="2010454" cy="185580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7919" y="1690688"/>
              <a:ext cx="2015207" cy="188494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0616" y="1997046"/>
              <a:ext cx="4837106" cy="3287855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3007895" y="2430915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007894" y="4284598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096000" y="3373388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5821" y="4229321"/>
              <a:ext cx="661737" cy="535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07432" y="4284598"/>
              <a:ext cx="1062210" cy="4799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6932" y="5378613"/>
              <a:ext cx="4924473" cy="127793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47534" y="2263829"/>
              <a:ext cx="1059398" cy="467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미마킹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0098" y="4395173"/>
              <a:ext cx="91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마킹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934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838200" y="1690688"/>
            <a:ext cx="9629274" cy="4651714"/>
            <a:chOff x="780584" y="1735862"/>
            <a:chExt cx="9629274" cy="4651714"/>
          </a:xfrm>
        </p:grpSpPr>
        <p:sp>
          <p:nvSpPr>
            <p:cNvPr id="78" name="제목 1"/>
            <p:cNvSpPr txBox="1">
              <a:spLocks/>
            </p:cNvSpPr>
            <p:nvPr/>
          </p:nvSpPr>
          <p:spPr>
            <a:xfrm>
              <a:off x="780584" y="1735862"/>
              <a:ext cx="9629274" cy="8976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err="1" smtClean="0"/>
                <a:t>마킹</a:t>
              </a:r>
              <a:r>
                <a:rPr lang="ko-KR" altLang="en-US" dirty="0" smtClean="0"/>
                <a:t> 영역의 폭 측정으로 </a:t>
              </a:r>
              <a:r>
                <a:rPr lang="ko-KR" altLang="en-US" dirty="0" err="1" smtClean="0"/>
                <a:t>미마킹</a:t>
              </a:r>
              <a:r>
                <a:rPr lang="ko-KR" altLang="en-US" dirty="0" smtClean="0"/>
                <a:t> 확인</a:t>
              </a:r>
              <a:endParaRPr lang="ko-KR" altLang="en-US" dirty="0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5032" y="2827419"/>
              <a:ext cx="8975537" cy="3560157"/>
              <a:chOff x="1298868" y="2873529"/>
              <a:chExt cx="10299553" cy="389906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1298868" y="2873529"/>
                <a:ext cx="4062952" cy="3440784"/>
                <a:chOff x="1298868" y="2210748"/>
                <a:chExt cx="4062952" cy="3440784"/>
              </a:xfrm>
            </p:grpSpPr>
            <p:sp>
              <p:nvSpPr>
                <p:cNvPr id="80" name="이등변 삼각형 79"/>
                <p:cNvSpPr/>
                <p:nvPr/>
              </p:nvSpPr>
              <p:spPr>
                <a:xfrm>
                  <a:off x="1298868" y="2210748"/>
                  <a:ext cx="4062952" cy="3440784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1" name="직선 연결선 80"/>
                <p:cNvCxnSpPr>
                  <a:stCxn id="80" idx="0"/>
                </p:cNvCxnSpPr>
                <p:nvPr/>
              </p:nvCxnSpPr>
              <p:spPr>
                <a:xfrm>
                  <a:off x="3330344" y="2210748"/>
                  <a:ext cx="0" cy="34407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>
                  <a:stCxn id="80" idx="5"/>
                </p:cNvCxnSpPr>
                <p:nvPr/>
              </p:nvCxnSpPr>
              <p:spPr>
                <a:xfrm flipH="1">
                  <a:off x="1298868" y="3931140"/>
                  <a:ext cx="3047214" cy="17203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>
                  <a:stCxn id="80" idx="4"/>
                  <a:endCxn id="80" idx="1"/>
                </p:cNvCxnSpPr>
                <p:nvPr/>
              </p:nvCxnSpPr>
              <p:spPr>
                <a:xfrm flipH="1" flipV="1">
                  <a:off x="2314606" y="3931140"/>
                  <a:ext cx="3047214" cy="17203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타원 83"/>
                <p:cNvSpPr/>
                <p:nvPr/>
              </p:nvSpPr>
              <p:spPr>
                <a:xfrm>
                  <a:off x="3259643" y="4426432"/>
                  <a:ext cx="141402" cy="14140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화살표 연결선 84"/>
                <p:cNvCxnSpPr>
                  <a:endCxn id="80" idx="1"/>
                </p:cNvCxnSpPr>
                <p:nvPr/>
              </p:nvCxnSpPr>
              <p:spPr>
                <a:xfrm flipH="1" flipV="1">
                  <a:off x="2314606" y="3931140"/>
                  <a:ext cx="1059337" cy="63669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화살표 연결선 85"/>
                <p:cNvCxnSpPr>
                  <a:endCxn id="80" idx="0"/>
                </p:cNvCxnSpPr>
                <p:nvPr/>
              </p:nvCxnSpPr>
              <p:spPr>
                <a:xfrm flipH="1" flipV="1">
                  <a:off x="3330344" y="2210748"/>
                  <a:ext cx="13553" cy="224426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>
                  <a:endCxn id="80" idx="5"/>
                </p:cNvCxnSpPr>
                <p:nvPr/>
              </p:nvCxnSpPr>
              <p:spPr>
                <a:xfrm flipV="1">
                  <a:off x="3384943" y="3931140"/>
                  <a:ext cx="961139" cy="56599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/>
                <p:cNvCxnSpPr>
                  <a:stCxn id="84" idx="4"/>
                  <a:endCxn id="80" idx="3"/>
                </p:cNvCxnSpPr>
                <p:nvPr/>
              </p:nvCxnSpPr>
              <p:spPr>
                <a:xfrm>
                  <a:off x="3330344" y="4567834"/>
                  <a:ext cx="0" cy="108369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/>
                <p:cNvCxnSpPr>
                  <a:stCxn id="84" idx="5"/>
                </p:cNvCxnSpPr>
                <p:nvPr/>
              </p:nvCxnSpPr>
              <p:spPr>
                <a:xfrm>
                  <a:off x="3380337" y="4547126"/>
                  <a:ext cx="1981483" cy="110440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/>
                <p:cNvCxnSpPr/>
                <p:nvPr/>
              </p:nvCxnSpPr>
              <p:spPr>
                <a:xfrm flipH="1">
                  <a:off x="1298868" y="4498250"/>
                  <a:ext cx="2067024" cy="11532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그룹 90"/>
                <p:cNvGrpSpPr/>
                <p:nvPr/>
              </p:nvGrpSpPr>
              <p:grpSpPr>
                <a:xfrm>
                  <a:off x="2785551" y="3881148"/>
                  <a:ext cx="1116692" cy="1206020"/>
                  <a:chOff x="2785551" y="3881148"/>
                  <a:chExt cx="1116692" cy="1206020"/>
                </a:xfrm>
              </p:grpSpPr>
              <p:sp>
                <p:nvSpPr>
                  <p:cNvPr id="92" name="타원 91"/>
                  <p:cNvSpPr/>
                  <p:nvPr/>
                </p:nvSpPr>
                <p:spPr>
                  <a:xfrm rot="1878294">
                    <a:off x="2785551" y="3934773"/>
                    <a:ext cx="1116692" cy="1116692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이등변 삼각형 92"/>
                  <p:cNvSpPr/>
                  <p:nvPr/>
                </p:nvSpPr>
                <p:spPr>
                  <a:xfrm rot="16200000">
                    <a:off x="3389872" y="3898239"/>
                    <a:ext cx="136690" cy="102507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이등변 삼각형 93"/>
                  <p:cNvSpPr/>
                  <p:nvPr/>
                </p:nvSpPr>
                <p:spPr>
                  <a:xfrm rot="16200000" flipV="1">
                    <a:off x="3153457" y="4973550"/>
                    <a:ext cx="126061" cy="101176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6050479" y="6303248"/>
                <a:ext cx="4768770" cy="115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/>
              <p:nvPr/>
            </p:nvCxnSpPr>
            <p:spPr>
              <a:xfrm flipV="1">
                <a:off x="6386145" y="3579601"/>
                <a:ext cx="0" cy="29779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10720212" y="6357090"/>
                <a:ext cx="870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Degree</a:t>
                </a:r>
                <a:endParaRPr lang="ko-KR" altLang="en-US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10790" y="3644223"/>
                <a:ext cx="870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Distance</a:t>
                </a:r>
                <a:endParaRPr lang="ko-KR" altLang="en-US" sz="1200" dirty="0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10521387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8434864" y="6195574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7404717" y="6190319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9507660" y="6176171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7265015" y="6481997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90</a:t>
                </a:r>
                <a:endParaRPr lang="ko-KR" altLang="en-US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202522" y="6495590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180</a:t>
                </a:r>
                <a:endParaRPr lang="ko-KR" altLang="en-US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266591" y="6481262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270</a:t>
                </a:r>
                <a:endParaRPr lang="ko-KR" altLang="en-US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282164" y="6469630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360</a:t>
                </a:r>
                <a:endParaRPr lang="ko-KR" altLang="en-US" sz="1200" dirty="0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6733386" y="6176171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8785141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8090660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0176618" y="6187236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그룹 110"/>
              <p:cNvGrpSpPr/>
              <p:nvPr/>
            </p:nvGrpSpPr>
            <p:grpSpPr>
              <a:xfrm>
                <a:off x="6065947" y="3594867"/>
                <a:ext cx="5532474" cy="2337485"/>
                <a:chOff x="6065947" y="2932086"/>
                <a:chExt cx="5532474" cy="2337485"/>
              </a:xfrm>
            </p:grpSpPr>
            <p:sp>
              <p:nvSpPr>
                <p:cNvPr id="112" name="원호 111"/>
                <p:cNvSpPr/>
                <p:nvPr/>
              </p:nvSpPr>
              <p:spPr>
                <a:xfrm rot="10800000">
                  <a:off x="7411162" y="2951353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원호 112"/>
                <p:cNvSpPr/>
                <p:nvPr/>
              </p:nvSpPr>
              <p:spPr>
                <a:xfrm rot="10800000">
                  <a:off x="8790680" y="2932087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원호 113"/>
                <p:cNvSpPr/>
                <p:nvPr/>
              </p:nvSpPr>
              <p:spPr>
                <a:xfrm rot="10800000">
                  <a:off x="10176618" y="2939604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원호 114"/>
                <p:cNvSpPr/>
                <p:nvPr/>
              </p:nvSpPr>
              <p:spPr>
                <a:xfrm rot="10800000" flipH="1">
                  <a:off x="6081632" y="2955792"/>
                  <a:ext cx="1329530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원호 115"/>
                <p:cNvSpPr/>
                <p:nvPr/>
              </p:nvSpPr>
              <p:spPr>
                <a:xfrm rot="10800000" flipH="1">
                  <a:off x="7446895" y="2943661"/>
                  <a:ext cx="1329530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원호 116"/>
                <p:cNvSpPr/>
                <p:nvPr/>
              </p:nvSpPr>
              <p:spPr>
                <a:xfrm rot="10800000" flipH="1">
                  <a:off x="8835645" y="2932086"/>
                  <a:ext cx="1329530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원호 117"/>
                <p:cNvSpPr/>
                <p:nvPr/>
              </p:nvSpPr>
              <p:spPr>
                <a:xfrm rot="10800000">
                  <a:off x="6065947" y="2962417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9" name="직선 연결선 118"/>
              <p:cNvCxnSpPr/>
              <p:nvPr/>
            </p:nvCxnSpPr>
            <p:spPr>
              <a:xfrm>
                <a:off x="6095106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6095106" y="5932352"/>
                <a:ext cx="483139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6050479" y="4774883"/>
                <a:ext cx="483139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타원 121"/>
              <p:cNvSpPr/>
              <p:nvPr/>
            </p:nvSpPr>
            <p:spPr>
              <a:xfrm>
                <a:off x="7283305" y="4655030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8651248" y="4642139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0040309" y="4642139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6660603" y="5788551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7946809" y="5788550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9379803" y="5788550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6394046" y="4755961"/>
                <a:ext cx="0" cy="15744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10521387" y="4767711"/>
                <a:ext cx="0" cy="1562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04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릴맵</a:t>
            </a:r>
            <a:r>
              <a:rPr lang="ko-KR" altLang="en-US" dirty="0" smtClean="0"/>
              <a:t> 데이터 출력</a:t>
            </a:r>
            <a:endParaRPr lang="ko-KR" altLang="en-US" dirty="0"/>
          </a:p>
        </p:txBody>
      </p:sp>
      <p:sp>
        <p:nvSpPr>
          <p:cNvPr id="11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ReelMapTableUp.txt, ReelMapTableAll.txt</a:t>
            </a:r>
          </a:p>
          <a:p>
            <a:r>
              <a:rPr lang="en-US" altLang="ko-KR" dirty="0" smtClean="0"/>
              <a:t>ReelMapTableDn.txt, ReelMapTableAll.txt</a:t>
            </a:r>
          </a:p>
          <a:p>
            <a:pPr lvl="1"/>
            <a:r>
              <a:rPr lang="ko-KR" altLang="en-US" dirty="0" smtClean="0"/>
              <a:t>시리얼번호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시트립인덱스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행위치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열위치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불량명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0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52417" y="3378724"/>
            <a:ext cx="1887166" cy="6225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2417" y="2001973"/>
            <a:ext cx="1887166" cy="776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상위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1668" y="2444869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GvisCAM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6209" y="414915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0264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펀칭기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83166" y="337872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78094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하부</a:t>
            </a:r>
            <a:r>
              <a:rPr lang="en-US" altLang="ko-KR" dirty="0" smtClean="0"/>
              <a:t>AOI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54903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상부</a:t>
            </a:r>
            <a:r>
              <a:rPr lang="en-US" altLang="ko-KR" dirty="0" smtClean="0"/>
              <a:t>AOI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23005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각인기</a:t>
            </a:r>
            <a:endParaRPr lang="ko-KR" altLang="en-US" dirty="0"/>
          </a:p>
        </p:txBody>
      </p:sp>
      <p:cxnSp>
        <p:nvCxnSpPr>
          <p:cNvPr id="18" name="꺾인 연결선 17"/>
          <p:cNvCxnSpPr/>
          <p:nvPr/>
        </p:nvCxnSpPr>
        <p:spPr>
          <a:xfrm>
            <a:off x="4200217" y="2778522"/>
            <a:ext cx="967217" cy="89839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9" idx="1"/>
          </p:cNvCxnSpPr>
          <p:nvPr/>
        </p:nvCxnSpPr>
        <p:spPr>
          <a:xfrm>
            <a:off x="7039583" y="3690009"/>
            <a:ext cx="9435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4" idx="1"/>
          </p:cNvCxnSpPr>
          <p:nvPr/>
        </p:nvCxnSpPr>
        <p:spPr>
          <a:xfrm flipV="1">
            <a:off x="4203375" y="3690009"/>
            <a:ext cx="949042" cy="77043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321668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321668" y="4961900"/>
            <a:ext cx="7644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978193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821677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19563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096000" y="4001294"/>
            <a:ext cx="0" cy="9557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" idx="0"/>
          </p:cNvCxnSpPr>
          <p:nvPr/>
        </p:nvCxnSpPr>
        <p:spPr>
          <a:xfrm flipH="1" flipV="1">
            <a:off x="6093014" y="2778522"/>
            <a:ext cx="2986" cy="6002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091478" y="4479152"/>
            <a:ext cx="28352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9" idx="2"/>
          </p:cNvCxnSpPr>
          <p:nvPr/>
        </p:nvCxnSpPr>
        <p:spPr>
          <a:xfrm flipV="1">
            <a:off x="8922145" y="4001294"/>
            <a:ext cx="4604" cy="477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21668" y="326414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DTS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223851" y="3670411"/>
            <a:ext cx="9435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32695" y="2464324"/>
            <a:ext cx="1887166" cy="1026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04672" y="2464325"/>
            <a:ext cx="1215189" cy="5738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8515" y="3821520"/>
            <a:ext cx="1887166" cy="177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3919" y="3838212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5573" y="2414623"/>
            <a:ext cx="7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ECS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813361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펀칭기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3919" y="416600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33919" y="449379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SMAC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33919" y="4824748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25588" y="3434661"/>
            <a:ext cx="1887166" cy="216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200992" y="345135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05273" y="3426502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각인기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0992" y="377914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200992" y="4106935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레이저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200992" y="4437889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리더기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200992" y="4751669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54650" y="3829019"/>
            <a:ext cx="1887166" cy="176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30054" y="3845711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68120" y="3820860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0054" y="4173502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430054" y="449379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리더기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430054" y="480757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08969" y="3846371"/>
            <a:ext cx="1887166" cy="174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84373" y="386306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84373" y="419085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84373" y="4518645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리더기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584373" y="4832425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68120" y="4075703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AOI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7439" y="3845711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하</a:t>
            </a:r>
            <a:r>
              <a:rPr lang="ko-KR" altLang="en-US" dirty="0" smtClean="0">
                <a:solidFill>
                  <a:schemeClr val="bg1"/>
                </a:solidFill>
              </a:rPr>
              <a:t>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7439" y="4100554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AOI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3167" y="2414623"/>
            <a:ext cx="7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PLC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3750" y="2728076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404937" y="5943043"/>
            <a:ext cx="80873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251775" y="2911872"/>
            <a:ext cx="0" cy="3045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404937" y="5012246"/>
            <a:ext cx="0" cy="9314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9049842" y="4992240"/>
            <a:ext cx="0" cy="979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1492253" y="4928289"/>
            <a:ext cx="0" cy="1014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845681" y="4992240"/>
            <a:ext cx="5592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441816" y="4985856"/>
            <a:ext cx="608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1173968" y="4928289"/>
            <a:ext cx="3182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596135" y="2897345"/>
            <a:ext cx="655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96135" y="4984563"/>
            <a:ext cx="655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829316" y="5148010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06332" y="3115418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569527" y="5158348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28398" y="5133171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0199068" y="5082589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845681" y="5307825"/>
            <a:ext cx="2719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8704856" y="5307826"/>
            <a:ext cx="7237" cy="102585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108942" y="6333685"/>
            <a:ext cx="8645911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220320" y="5280995"/>
            <a:ext cx="5345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11771679" y="5283762"/>
            <a:ext cx="0" cy="1049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96135" y="5390229"/>
            <a:ext cx="2719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615512" y="3287346"/>
            <a:ext cx="5884106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440160" y="5318163"/>
            <a:ext cx="2719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5868068" y="3287346"/>
            <a:ext cx="0" cy="304634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3116824" y="5292986"/>
            <a:ext cx="1" cy="102866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562871" y="1195905"/>
            <a:ext cx="1887166" cy="679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554650" y="2323455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9323664" y="228529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527290" y="1151652"/>
            <a:ext cx="63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MES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490651" y="2285467"/>
            <a:ext cx="11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GvisCAM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20652" y="2244255"/>
            <a:ext cx="66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438275" y="261194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7439323" y="1536782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199068" y="257416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499618" y="1969385"/>
            <a:ext cx="0" cy="130593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1220320" y="2739406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8450037" y="2783955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450037" y="1690688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8745829" y="1690688"/>
            <a:ext cx="0" cy="161718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322616" y="1448710"/>
            <a:ext cx="1887166" cy="6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287035" y="1404457"/>
            <a:ext cx="5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VS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199068" y="1789587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cxnSp>
        <p:nvCxnSpPr>
          <p:cNvPr id="120" name="직선 연결선 119"/>
          <p:cNvCxnSpPr/>
          <p:nvPr/>
        </p:nvCxnSpPr>
        <p:spPr>
          <a:xfrm>
            <a:off x="11209782" y="1969385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4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 프로그램 구성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876460" y="1281608"/>
            <a:ext cx="6955066" cy="3982016"/>
            <a:chOff x="2920430" y="1619304"/>
            <a:chExt cx="6955066" cy="3982016"/>
          </a:xfrm>
        </p:grpSpPr>
        <p:sp>
          <p:nvSpPr>
            <p:cNvPr id="10" name="직사각형 9"/>
            <p:cNvSpPr/>
            <p:nvPr/>
          </p:nvSpPr>
          <p:spPr>
            <a:xfrm>
              <a:off x="5992839" y="4226950"/>
              <a:ext cx="1887166" cy="130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64213" y="4226950"/>
              <a:ext cx="2238983" cy="130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640094" y="1690688"/>
              <a:ext cx="1994170" cy="1153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24864" y="1700322"/>
              <a:ext cx="867383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PLC</a:t>
              </a:r>
              <a:endParaRPr lang="ko-KR" altLang="en-US" dirty="0"/>
            </a:p>
          </p:txBody>
        </p:sp>
        <p:cxnSp>
          <p:nvCxnSpPr>
            <p:cNvPr id="18" name="직선 연결선 17"/>
            <p:cNvCxnSpPr>
              <a:stCxn id="35" idx="0"/>
            </p:cNvCxnSpPr>
            <p:nvPr/>
          </p:nvCxnSpPr>
          <p:spPr>
            <a:xfrm flipV="1">
              <a:off x="4183704" y="3811085"/>
              <a:ext cx="0" cy="72992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39" idx="0"/>
            </p:cNvCxnSpPr>
            <p:nvPr/>
          </p:nvCxnSpPr>
          <p:spPr>
            <a:xfrm flipV="1">
              <a:off x="6957499" y="3799420"/>
              <a:ext cx="0" cy="74159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30" idx="2"/>
            </p:cNvCxnSpPr>
            <p:nvPr/>
          </p:nvCxnSpPr>
          <p:spPr>
            <a:xfrm flipV="1">
              <a:off x="5655014" y="2735489"/>
              <a:ext cx="3542" cy="1063931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183704" y="3799420"/>
              <a:ext cx="2773795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02805" y="1690688"/>
              <a:ext cx="70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ECS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0430" y="4226950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하부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7638" y="4213771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상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24864" y="2362612"/>
              <a:ext cx="867383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endCxn id="8" idx="2"/>
            </p:cNvCxnSpPr>
            <p:nvPr/>
          </p:nvCxnSpPr>
          <p:spPr>
            <a:xfrm flipV="1">
              <a:off x="5658556" y="2073199"/>
              <a:ext cx="0" cy="28941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620715" y="4541010"/>
              <a:ext cx="1125977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ECS-Sub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94510" y="4541010"/>
              <a:ext cx="1125977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ECS-Sub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20715" y="5162161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4184514" y="4913887"/>
              <a:ext cx="0" cy="24827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6394510" y="5168661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6957498" y="4913887"/>
              <a:ext cx="0" cy="24827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74346" y="1619304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2545" y="4473171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81316" y="4481227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6154" y="2540068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99212" y="5348599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08772" y="5355099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4303" y="4466230"/>
              <a:ext cx="23311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IPC</a:t>
              </a:r>
            </a:p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(Inter Process Communication)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6981316" y="5038024"/>
              <a:ext cx="132235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304159" y="1908009"/>
            <a:ext cx="3787134" cy="3159780"/>
            <a:chOff x="3741809" y="1847554"/>
            <a:chExt cx="3787134" cy="3159780"/>
          </a:xfrm>
        </p:grpSpPr>
        <p:sp>
          <p:nvSpPr>
            <p:cNvPr id="61" name="직사각형 60"/>
            <p:cNvSpPr/>
            <p:nvPr/>
          </p:nvSpPr>
          <p:spPr>
            <a:xfrm>
              <a:off x="5950179" y="4198487"/>
              <a:ext cx="1495924" cy="80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900422" y="4198487"/>
              <a:ext cx="1518237" cy="80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640094" y="1847554"/>
              <a:ext cx="1994170" cy="996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5" name="직선 연결선 64"/>
            <p:cNvCxnSpPr/>
            <p:nvPr/>
          </p:nvCxnSpPr>
          <p:spPr>
            <a:xfrm flipV="1">
              <a:off x="4700192" y="3829699"/>
              <a:ext cx="0" cy="72992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710918" y="3799420"/>
              <a:ext cx="0" cy="74159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72" idx="2"/>
            </p:cNvCxnSpPr>
            <p:nvPr/>
          </p:nvCxnSpPr>
          <p:spPr>
            <a:xfrm flipV="1">
              <a:off x="5655014" y="2735489"/>
              <a:ext cx="3542" cy="1063931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700192" y="3799420"/>
              <a:ext cx="2031649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15677" y="2118164"/>
              <a:ext cx="70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ECS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41809" y="4206996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하부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82310" y="4196715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상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224864" y="2362612"/>
              <a:ext cx="867383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101515" y="4559624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54446" y="4536026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66154" y="2540068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17146" y="4746062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901704" y="4711897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91" name="오른쪽 화살표 90"/>
          <p:cNvSpPr/>
          <p:nvPr/>
        </p:nvSpPr>
        <p:spPr>
          <a:xfrm>
            <a:off x="4084715" y="2825338"/>
            <a:ext cx="785167" cy="8653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21573" y="2426612"/>
            <a:ext cx="17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ECS</a:t>
            </a:r>
            <a:r>
              <a:rPr lang="ko-KR" altLang="en-US" dirty="0" smtClean="0"/>
              <a:t>를 독립시킴</a:t>
            </a:r>
            <a:endParaRPr lang="ko-KR" altLang="en-US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1577618" y="2814829"/>
            <a:ext cx="359411" cy="1637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513452" y="2817843"/>
            <a:ext cx="328243" cy="161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344300" y="1880209"/>
            <a:ext cx="4387785" cy="2847369"/>
          </a:xfrm>
          <a:prstGeom prst="roundRect">
            <a:avLst/>
          </a:prstGeom>
          <a:noFill/>
          <a:ln w="1270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 설명선 104"/>
          <p:cNvSpPr/>
          <p:nvPr/>
        </p:nvSpPr>
        <p:spPr>
          <a:xfrm>
            <a:off x="1937029" y="5611946"/>
            <a:ext cx="7955937" cy="600413"/>
          </a:xfrm>
          <a:prstGeom prst="wedgeRectCallout">
            <a:avLst>
              <a:gd name="adj1" fmla="val -18321"/>
              <a:gd name="adj2" fmla="val -34126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AOI</a:t>
            </a:r>
            <a:r>
              <a:rPr lang="ko-KR" altLang="en-US" b="1" dirty="0">
                <a:solidFill>
                  <a:srgbClr val="FF0000"/>
                </a:solidFill>
              </a:rPr>
              <a:t>컨트롤 프로그램 업데이트와 </a:t>
            </a:r>
            <a:r>
              <a:rPr lang="en-US" altLang="ko-KR" b="1" dirty="0">
                <a:solidFill>
                  <a:srgbClr val="FF0000"/>
                </a:solidFill>
              </a:rPr>
              <a:t>ECS </a:t>
            </a:r>
            <a:r>
              <a:rPr lang="ko-KR" altLang="en-US" b="1" dirty="0">
                <a:solidFill>
                  <a:srgbClr val="FF0000"/>
                </a:solidFill>
              </a:rPr>
              <a:t>업데이트가 </a:t>
            </a:r>
            <a:r>
              <a:rPr lang="ko-KR" altLang="en-US" b="1" dirty="0" smtClean="0">
                <a:solidFill>
                  <a:srgbClr val="FF0000"/>
                </a:solidFill>
              </a:rPr>
              <a:t>분리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87214" y="1912353"/>
            <a:ext cx="867383" cy="372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PLC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2211561" y="2276061"/>
            <a:ext cx="0" cy="16336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07731" y="1856145"/>
            <a:ext cx="62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9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</a:t>
            </a:r>
            <a:r>
              <a:rPr lang="ko-KR" altLang="en-US" dirty="0" smtClean="0"/>
              <a:t>간 통신구성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SMAC</a:t>
            </a:r>
          </a:p>
          <a:p>
            <a:pPr lvl="1"/>
            <a:r>
              <a:rPr lang="en-US" altLang="ko-KR" dirty="0" smtClean="0"/>
              <a:t>RS232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Vision Camera</a:t>
            </a:r>
          </a:p>
          <a:p>
            <a:pPr lvl="1"/>
            <a:r>
              <a:rPr lang="en-US" altLang="ko-KR" dirty="0" smtClean="0"/>
              <a:t>TCP/IP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PLC</a:t>
            </a:r>
          </a:p>
          <a:p>
            <a:pPr lvl="1"/>
            <a:r>
              <a:rPr lang="en-US" altLang="ko-KR" dirty="0" err="1" smtClean="0"/>
              <a:t>MotionAPI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메카트로링크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r>
              <a:rPr lang="en-US" altLang="ko-KR" dirty="0" smtClean="0"/>
              <a:t>Motion</a:t>
            </a:r>
          </a:p>
          <a:p>
            <a:pPr lvl="1"/>
            <a:r>
              <a:rPr lang="en-US" altLang="ko-KR" dirty="0" err="1" smtClean="0"/>
              <a:t>EtherCAT</a:t>
            </a:r>
            <a:r>
              <a:rPr lang="ko-KR" altLang="en-US" dirty="0" smtClean="0"/>
              <a:t>통신</a:t>
            </a:r>
            <a:r>
              <a:rPr lang="en-US" altLang="ko-KR" dirty="0"/>
              <a:t> (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07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파일처리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실행에서 파일처리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릴맵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 dirty="0" smtClean="0"/>
              <a:t>독립시킴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속도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안정성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단순화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파일데이터에 대한 신뢰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8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 </a:t>
            </a:r>
            <a:r>
              <a:rPr lang="en-US" altLang="ko-KR" sz="2400" dirty="0"/>
              <a:t>(Inter Process </a:t>
            </a:r>
            <a:r>
              <a:rPr lang="en-US" altLang="ko-KR" sz="2400" dirty="0" smtClean="0"/>
              <a:t>Communication) </a:t>
            </a:r>
            <a:r>
              <a:rPr lang="ko-KR" altLang="en-US" dirty="0" smtClean="0"/>
              <a:t>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(Pipes</a:t>
            </a:r>
            <a:r>
              <a:rPr lang="en-US" altLang="ko-KR" b="1" dirty="0" smtClean="0"/>
              <a:t>) </a:t>
            </a:r>
            <a:r>
              <a:rPr lang="ko-KR" altLang="en-US" dirty="0"/>
              <a:t>통신</a:t>
            </a:r>
            <a:endParaRPr lang="en-US" altLang="ko-KR" b="1" dirty="0" smtClean="0"/>
          </a:p>
          <a:p>
            <a:r>
              <a:rPr lang="ko-KR" altLang="en-US" b="1" dirty="0"/>
              <a:t>명명된 파이프</a:t>
            </a:r>
            <a:r>
              <a:rPr lang="en-US" altLang="ko-KR" b="1" dirty="0"/>
              <a:t>(Named Pipes</a:t>
            </a:r>
            <a:r>
              <a:rPr lang="en-US" altLang="ko-KR" b="1" dirty="0" smtClean="0"/>
              <a:t>) </a:t>
            </a:r>
            <a:r>
              <a:rPr lang="ko-KR" altLang="en-US" dirty="0"/>
              <a:t>통신</a:t>
            </a:r>
            <a:endParaRPr lang="en-US" altLang="ko-KR" b="1" dirty="0" smtClean="0"/>
          </a:p>
          <a:p>
            <a:r>
              <a:rPr lang="ko-KR" altLang="en-US" b="1" dirty="0" smtClean="0"/>
              <a:t>메시지</a:t>
            </a:r>
            <a:r>
              <a:rPr lang="ko-KR" altLang="en-US" b="1" dirty="0"/>
              <a:t> 큐</a:t>
            </a:r>
            <a:r>
              <a:rPr lang="en-US" altLang="ko-KR" b="1" dirty="0"/>
              <a:t>(Message Queues</a:t>
            </a:r>
            <a:r>
              <a:rPr lang="en-US" altLang="ko-KR" b="1" dirty="0" smtClean="0"/>
              <a:t>)</a:t>
            </a:r>
            <a:r>
              <a:rPr lang="ko-KR" altLang="en-US" dirty="0"/>
              <a:t> 통신</a:t>
            </a:r>
            <a:endParaRPr lang="en-US" altLang="ko-KR" b="1" dirty="0" smtClean="0"/>
          </a:p>
          <a:p>
            <a:r>
              <a:rPr lang="ko-KR" altLang="en-US" b="1" dirty="0"/>
              <a:t>공유 메모리</a:t>
            </a:r>
            <a:r>
              <a:rPr lang="en-US" altLang="ko-KR" b="1" dirty="0"/>
              <a:t>(Shared Memory</a:t>
            </a:r>
            <a:r>
              <a:rPr lang="en-US" altLang="ko-KR" b="1" dirty="0" smtClean="0"/>
              <a:t>)</a:t>
            </a:r>
            <a:r>
              <a:rPr lang="ko-KR" altLang="en-US" dirty="0"/>
              <a:t> 통신</a:t>
            </a:r>
            <a:endParaRPr lang="en-US" altLang="ko-KR" b="1" dirty="0" smtClean="0"/>
          </a:p>
          <a:p>
            <a:r>
              <a:rPr lang="ko-KR" altLang="en-US" b="1" dirty="0"/>
              <a:t>소켓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Socket</a:t>
            </a:r>
            <a:r>
              <a:rPr lang="en-US" altLang="ko-KR" b="1" dirty="0"/>
              <a:t>s</a:t>
            </a:r>
            <a:r>
              <a:rPr lang="en-US" altLang="ko-KR" b="1" dirty="0" smtClean="0"/>
              <a:t>)</a:t>
            </a:r>
            <a:r>
              <a:rPr lang="ko-KR" altLang="en-US" dirty="0"/>
              <a:t> 통신</a:t>
            </a:r>
            <a:endParaRPr lang="en-US" altLang="ko-KR" b="1" dirty="0" smtClean="0"/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RPC(Remote Procedure Call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통신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(Files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통신</a:t>
            </a:r>
          </a:p>
        </p:txBody>
      </p:sp>
    </p:spTree>
    <p:extLst>
      <p:ext uri="{BB962C8B-B14F-4D97-AF65-F5344CB8AC3E}">
        <p14:creationId xmlns:p14="http://schemas.microsoft.com/office/powerpoint/2010/main" val="5130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</TotalTime>
  <Words>922</Words>
  <Application>Microsoft Office PowerPoint</Application>
  <PresentationFormat>와이드스크린</PresentationFormat>
  <Paragraphs>421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Arial Unicode MS</vt:lpstr>
      <vt:lpstr>굴림</vt:lpstr>
      <vt:lpstr>맑은 고딕</vt:lpstr>
      <vt:lpstr>Arial</vt:lpstr>
      <vt:lpstr>Office 테마</vt:lpstr>
      <vt:lpstr>RTR15호기개발 고려사항</vt:lpstr>
      <vt:lpstr>개발목적</vt:lpstr>
      <vt:lpstr>시스템 구성</vt:lpstr>
      <vt:lpstr>시스템 구성</vt:lpstr>
      <vt:lpstr>시스템 구성</vt:lpstr>
      <vt:lpstr>통신 프로그램 구성</vt:lpstr>
      <vt:lpstr>Device간 통신구성</vt:lpstr>
      <vt:lpstr>파일처리 프로시저</vt:lpstr>
      <vt:lpstr>IPC (Inter Process Communication) 검토</vt:lpstr>
      <vt:lpstr>파이프(Pipe) 통신</vt:lpstr>
      <vt:lpstr>파이프(Pipe) 통신</vt:lpstr>
      <vt:lpstr>메시지 큐(Message Queues) 통신</vt:lpstr>
      <vt:lpstr>공유 메모리(Shared Memory) 통신</vt:lpstr>
      <vt:lpstr>소켓(Sockets) 통신</vt:lpstr>
      <vt:lpstr>RPC(Remote Procedure Call) 통신</vt:lpstr>
      <vt:lpstr>파일(Files) 통신</vt:lpstr>
      <vt:lpstr>RMS 통신 방식</vt:lpstr>
      <vt:lpstr>RMS 시나리오</vt:lpstr>
      <vt:lpstr>RMS 시나리오</vt:lpstr>
      <vt:lpstr>ECS 구성</vt:lpstr>
      <vt:lpstr>ECS 구성</vt:lpstr>
      <vt:lpstr>ECS 구성</vt:lpstr>
      <vt:lpstr>각인부 구성</vt:lpstr>
      <vt:lpstr>각인부 구성</vt:lpstr>
      <vt:lpstr>AOI 구성</vt:lpstr>
      <vt:lpstr>VS 구성</vt:lpstr>
      <vt:lpstr>펀칭부 구성</vt:lpstr>
      <vt:lpstr>펀칭부 구성</vt:lpstr>
      <vt:lpstr>펀칭부 – 미마킹 여부 체크</vt:lpstr>
      <vt:lpstr>펀칭부 – 미마킹 여부 체크</vt:lpstr>
      <vt:lpstr>펀칭부 – 미마킹 여부 체크</vt:lpstr>
      <vt:lpstr>릴맵 데이터 출력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RTR15호기 개발계획</dc:title>
  <dc:creator>Microsoft 계정</dc:creator>
  <cp:lastModifiedBy>Microsoft 계정</cp:lastModifiedBy>
  <cp:revision>86</cp:revision>
  <dcterms:created xsi:type="dcterms:W3CDTF">2025-04-21T22:05:19Z</dcterms:created>
  <dcterms:modified xsi:type="dcterms:W3CDTF">2025-05-02T12:31:03Z</dcterms:modified>
</cp:coreProperties>
</file>