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59" r:id="rId6"/>
    <p:sldId id="278" r:id="rId7"/>
    <p:sldId id="287" r:id="rId8"/>
    <p:sldId id="288" r:id="rId9"/>
    <p:sldId id="279" r:id="rId10"/>
    <p:sldId id="280" r:id="rId11"/>
    <p:sldId id="282" r:id="rId12"/>
    <p:sldId id="281" r:id="rId13"/>
    <p:sldId id="283" r:id="rId14"/>
    <p:sldId id="284" r:id="rId15"/>
    <p:sldId id="285" r:id="rId16"/>
    <p:sldId id="286" r:id="rId17"/>
    <p:sldId id="269" r:id="rId18"/>
    <p:sldId id="270" r:id="rId19"/>
    <p:sldId id="271" r:id="rId20"/>
    <p:sldId id="260" r:id="rId21"/>
    <p:sldId id="268" r:id="rId22"/>
    <p:sldId id="266" r:id="rId23"/>
    <p:sldId id="262" r:id="rId24"/>
    <p:sldId id="267" r:id="rId25"/>
    <p:sldId id="263" r:id="rId26"/>
    <p:sldId id="264" r:id="rId27"/>
    <p:sldId id="261" r:id="rId28"/>
    <p:sldId id="265" r:id="rId29"/>
    <p:sldId id="273" r:id="rId30"/>
    <p:sldId id="274" r:id="rId31"/>
    <p:sldId id="275" r:id="rId32"/>
    <p:sldId id="276" r:id="rId33"/>
    <p:sldId id="289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680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4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838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087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0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538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083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66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8084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46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3697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A892-1411-41F3-BAFD-7FAB748E604C}" type="datetimeFigureOut">
              <a:rPr lang="ko-KR" altLang="en-US" smtClean="0"/>
              <a:t>2025-05-16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20108-A7C2-4996-8AFE-C817186635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08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tif"/><Relationship Id="rId3" Type="http://schemas.openxmlformats.org/officeDocument/2006/relationships/image" Target="../media/image19.png"/><Relationship Id="rId7" Type="http://schemas.openxmlformats.org/officeDocument/2006/relationships/image" Target="../media/image23.tif"/><Relationship Id="rId2" Type="http://schemas.openxmlformats.org/officeDocument/2006/relationships/image" Target="../media/image18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tif"/><Relationship Id="rId5" Type="http://schemas.openxmlformats.org/officeDocument/2006/relationships/image" Target="../media/image21.tif"/><Relationship Id="rId10" Type="http://schemas.openxmlformats.org/officeDocument/2006/relationships/image" Target="../media/image26.tif"/><Relationship Id="rId4" Type="http://schemas.openxmlformats.org/officeDocument/2006/relationships/image" Target="../media/image20.png"/><Relationship Id="rId9" Type="http://schemas.openxmlformats.org/officeDocument/2006/relationships/image" Target="../media/image25.ti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if"/><Relationship Id="rId7" Type="http://schemas.openxmlformats.org/officeDocument/2006/relationships/image" Target="../media/image32.png"/><Relationship Id="rId2" Type="http://schemas.openxmlformats.org/officeDocument/2006/relationships/image" Target="../media/image27.t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RTR15</a:t>
            </a:r>
            <a:r>
              <a:rPr lang="ko-KR" altLang="en-US" dirty="0" smtClean="0"/>
              <a:t>호기개발 </a:t>
            </a:r>
            <a:r>
              <a:rPr lang="ko-KR" altLang="en-US" dirty="0"/>
              <a:t>고려사항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2025.04.30</a:t>
            </a:r>
          </a:p>
          <a:p>
            <a:endParaRPr lang="en-US" altLang="ko-KR" dirty="0"/>
          </a:p>
          <a:p>
            <a:r>
              <a:rPr lang="ko-KR" altLang="en-US" dirty="0" smtClean="0"/>
              <a:t>신  용  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5787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(Pipe</a:t>
            </a:r>
            <a:r>
              <a:rPr lang="en-US" altLang="ko-KR" b="1" dirty="0" smtClean="0"/>
              <a:t>)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b="1" dirty="0" err="1"/>
              <a:t>단방향</a:t>
            </a:r>
            <a:r>
              <a:rPr lang="ko-KR" altLang="en-US" b="1" dirty="0"/>
              <a:t> 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프로세스</a:t>
            </a:r>
            <a:r>
              <a:rPr lang="ko-KR" altLang="en-US" dirty="0"/>
              <a:t> 간에 </a:t>
            </a:r>
            <a:r>
              <a:rPr lang="ko-KR" altLang="en-US" b="1" dirty="0" err="1"/>
              <a:t>단방향</a:t>
            </a:r>
            <a:r>
              <a:rPr lang="ko-KR" altLang="en-US" dirty="0" err="1"/>
              <a:t>으로</a:t>
            </a:r>
            <a:r>
              <a:rPr lang="ko-KR" altLang="en-US" dirty="0"/>
              <a:t> 데이터를 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r>
              <a:rPr lang="ko-KR" altLang="en-US" b="1" dirty="0" smtClean="0"/>
              <a:t>부모</a:t>
            </a:r>
            <a:r>
              <a:rPr lang="en-US" altLang="ko-KR" b="1" dirty="0"/>
              <a:t>-</a:t>
            </a:r>
            <a:r>
              <a:rPr lang="ko-KR" altLang="en-US" b="1" dirty="0"/>
              <a:t>자식 프로세스 간 </a:t>
            </a:r>
            <a:r>
              <a:rPr lang="ko-KR" altLang="en-US" b="1" dirty="0" smtClean="0"/>
              <a:t>통신</a:t>
            </a:r>
            <a:endParaRPr lang="en-US" altLang="ko-KR" b="1" dirty="0"/>
          </a:p>
          <a:p>
            <a:pPr lvl="1"/>
            <a:r>
              <a:rPr lang="ko-KR" altLang="en-US" dirty="0"/>
              <a:t>운영체제에서 제공하는 특별한 파일 </a:t>
            </a:r>
            <a:r>
              <a:rPr lang="ko-KR" altLang="en-US" dirty="0" smtClean="0"/>
              <a:t>기반의</a:t>
            </a:r>
            <a:r>
              <a:rPr lang="ko-KR" altLang="en-US" dirty="0"/>
              <a:t> 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pPr lvl="1"/>
            <a:r>
              <a:rPr lang="ko-KR" altLang="en-US" dirty="0"/>
              <a:t>부모 프로세스가 파이프를 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자식</a:t>
            </a:r>
            <a:r>
              <a:rPr lang="ko-KR" altLang="en-US" dirty="0"/>
              <a:t> 프로세스에서 이를 통해 데이터를 읽거나 </a:t>
            </a:r>
            <a:r>
              <a:rPr lang="ko-KR" altLang="en-US" dirty="0" smtClean="0"/>
              <a:t>씀</a:t>
            </a:r>
            <a:endParaRPr lang="en-US" altLang="ko-KR" dirty="0" smtClean="0"/>
          </a:p>
          <a:p>
            <a:r>
              <a:rPr lang="ko-KR" altLang="en-US" b="1" dirty="0"/>
              <a:t>파일 기반 </a:t>
            </a:r>
            <a:r>
              <a:rPr lang="ko-KR" altLang="en-US" b="1" dirty="0" smtClean="0"/>
              <a:t>통신</a:t>
            </a:r>
            <a:endParaRPr lang="en-US" altLang="ko-KR" b="1" dirty="0" smtClean="0"/>
          </a:p>
          <a:p>
            <a:pPr lvl="1"/>
            <a:r>
              <a:rPr lang="ko-KR" altLang="en-US" dirty="0"/>
              <a:t>파일처럼 </a:t>
            </a:r>
            <a:r>
              <a:rPr lang="ko-KR" altLang="en-US" dirty="0" smtClean="0"/>
              <a:t>취급</a:t>
            </a:r>
            <a:endParaRPr lang="en-US" altLang="ko-KR" dirty="0" smtClean="0"/>
          </a:p>
          <a:p>
            <a:pPr lvl="2"/>
            <a:r>
              <a:rPr lang="ko-KR" altLang="ko-KR" dirty="0" err="1">
                <a:latin typeface="Arial Unicode MS" panose="020B0604020202020204" pitchFamily="50" charset="-127"/>
              </a:rPr>
              <a:t>디스크립터</a:t>
            </a:r>
            <a:r>
              <a:rPr lang="ko-KR" altLang="ko-KR" dirty="0">
                <a:latin typeface="Arial Unicode MS" panose="020B0604020202020204" pitchFamily="50" charset="-127"/>
              </a:rPr>
              <a:t>(File Descriptor)</a:t>
            </a:r>
            <a:r>
              <a:rPr lang="ko-KR" altLang="ko-KR" dirty="0" err="1">
                <a:latin typeface="Arial Unicode MS" panose="020B0604020202020204" pitchFamily="50" charset="-127"/>
              </a:rPr>
              <a:t>를</a:t>
            </a:r>
            <a:r>
              <a:rPr lang="ko-KR" altLang="ko-KR" dirty="0">
                <a:latin typeface="Arial Unicode MS" panose="020B0604020202020204" pitchFamily="50" charset="-127"/>
              </a:rPr>
              <a:t> 통해 열고 </a:t>
            </a:r>
            <a:r>
              <a:rPr lang="ko-KR" altLang="en-US" dirty="0" smtClean="0">
                <a:latin typeface="Arial Unicode MS" panose="020B0604020202020204" pitchFamily="50" charset="-127"/>
              </a:rPr>
              <a:t>닫음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2"/>
            <a:r>
              <a:rPr lang="ko-KR" altLang="ko-KR" dirty="0">
                <a:latin typeface="Arial Unicode MS" panose="020B0604020202020204" pitchFamily="50" charset="-127"/>
              </a:rPr>
              <a:t>파이프의 읽기 측과 쓰기 측 각각에 대한 파일 </a:t>
            </a:r>
            <a:r>
              <a:rPr lang="ko-KR" altLang="ko-KR" dirty="0" err="1">
                <a:latin typeface="Arial Unicode MS" panose="020B0604020202020204" pitchFamily="50" charset="-127"/>
              </a:rPr>
              <a:t>디스크립터가</a:t>
            </a:r>
            <a:r>
              <a:rPr lang="ko-KR" altLang="ko-KR" dirty="0">
                <a:latin typeface="Arial Unicode MS" panose="020B0604020202020204" pitchFamily="50" charset="-127"/>
              </a:rPr>
              <a:t> </a:t>
            </a:r>
            <a:r>
              <a:rPr lang="ko-KR" altLang="ko-KR" dirty="0" smtClean="0">
                <a:latin typeface="Arial Unicode MS" panose="020B0604020202020204" pitchFamily="50" charset="-127"/>
              </a:rPr>
              <a:t>필요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r>
              <a:rPr lang="ko-KR" altLang="en-US" b="1" dirty="0"/>
              <a:t>단순한 데이터 </a:t>
            </a:r>
            <a:r>
              <a:rPr lang="ko-KR" altLang="en-US" b="1" dirty="0" smtClean="0"/>
              <a:t>전달</a:t>
            </a:r>
            <a:endParaRPr lang="en-US" altLang="ko-KR" b="1" dirty="0" smtClean="0"/>
          </a:p>
          <a:p>
            <a:pPr lvl="1"/>
            <a:r>
              <a:rPr lang="ko-KR" altLang="en-US" dirty="0"/>
              <a:t>단순히 데이터를 전달하기 위한 용도</a:t>
            </a:r>
          </a:p>
        </p:txBody>
      </p:sp>
    </p:spTree>
    <p:extLst>
      <p:ext uri="{BB962C8B-B14F-4D97-AF65-F5344CB8AC3E}">
        <p14:creationId xmlns:p14="http://schemas.microsoft.com/office/powerpoint/2010/main" val="804201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(Pipe)</a:t>
            </a:r>
            <a:r>
              <a:rPr lang="en-US" altLang="ko-KR" dirty="0"/>
              <a:t> </a:t>
            </a:r>
            <a:r>
              <a:rPr lang="ko-KR" altLang="en-US" dirty="0"/>
              <a:t>통신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파이프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pPr lvl="1"/>
            <a:r>
              <a:rPr lang="ko-KR" altLang="en-US" dirty="0"/>
              <a:t>부모 프로세스는 운영체제에게 파이프를 생성하도록 </a:t>
            </a:r>
            <a:r>
              <a:rPr lang="ko-KR" altLang="en-US" dirty="0" smtClean="0"/>
              <a:t>요청</a:t>
            </a:r>
            <a:endParaRPr lang="en-US" altLang="ko-KR" dirty="0" smtClean="0"/>
          </a:p>
          <a:p>
            <a:r>
              <a:rPr lang="ko-KR" altLang="en-US" dirty="0"/>
              <a:t>데이터 </a:t>
            </a:r>
            <a:r>
              <a:rPr lang="ko-KR" altLang="en-US" dirty="0" smtClean="0"/>
              <a:t>쓰기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부모 프로세스는 생성된 파이프의 </a:t>
            </a:r>
            <a:r>
              <a:rPr lang="ko-KR" altLang="ko-KR" dirty="0" smtClean="0">
                <a:latin typeface="Arial Unicode MS" panose="020B0604020202020204" pitchFamily="50" charset="-127"/>
              </a:rPr>
              <a:t>쓰기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latin typeface="Arial Unicode MS" panose="020B0604020202020204" pitchFamily="50" charset="-127"/>
              </a:rPr>
              <a:t>파일 </a:t>
            </a:r>
            <a:r>
              <a:rPr lang="ko-KR" altLang="ko-KR" sz="1600" dirty="0" err="1" smtClean="0">
                <a:latin typeface="Arial Unicode MS" panose="020B0604020202020204" pitchFamily="50" charset="-127"/>
              </a:rPr>
              <a:t>디스크립터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)</a:t>
            </a:r>
            <a:r>
              <a:rPr lang="ko-KR" altLang="ko-KR" dirty="0" smtClean="0">
                <a:latin typeface="Arial Unicode MS" panose="020B0604020202020204" pitchFamily="50" charset="-127"/>
              </a:rPr>
              <a:t>를 사용 </a:t>
            </a:r>
            <a:r>
              <a:rPr lang="ko-KR" altLang="ko-KR" dirty="0">
                <a:latin typeface="Arial Unicode MS" panose="020B0604020202020204" pitchFamily="50" charset="-127"/>
              </a:rPr>
              <a:t>데이터를 </a:t>
            </a:r>
            <a:r>
              <a:rPr lang="ko-KR" altLang="en-US" dirty="0" smtClean="0">
                <a:latin typeface="Arial Unicode MS" panose="020B0604020202020204" pitchFamily="50" charset="-127"/>
              </a:rPr>
              <a:t>씀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r>
              <a:rPr lang="ko-KR" altLang="en-US" dirty="0"/>
              <a:t>데이터 </a:t>
            </a:r>
            <a:r>
              <a:rPr lang="ko-KR" altLang="en-US" dirty="0" smtClean="0"/>
              <a:t>읽기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자식 프로세스는 생성된 파이프의 </a:t>
            </a:r>
            <a:r>
              <a:rPr lang="ko-KR" altLang="ko-KR" dirty="0" smtClean="0">
                <a:latin typeface="Arial Unicode MS" panose="020B0604020202020204" pitchFamily="50" charset="-127"/>
              </a:rPr>
              <a:t>읽기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(</a:t>
            </a:r>
            <a:r>
              <a:rPr lang="ko-KR" altLang="ko-KR" sz="1600" dirty="0" smtClean="0">
                <a:latin typeface="Arial Unicode MS" panose="020B0604020202020204" pitchFamily="50" charset="-127"/>
              </a:rPr>
              <a:t>파일</a:t>
            </a:r>
            <a:r>
              <a:rPr lang="ko-KR" altLang="ko-KR" sz="1600" dirty="0">
                <a:latin typeface="Arial Unicode MS" panose="020B0604020202020204" pitchFamily="50" charset="-127"/>
              </a:rPr>
              <a:t> </a:t>
            </a:r>
            <a:r>
              <a:rPr lang="ko-KR" altLang="ko-KR" sz="1600" dirty="0" err="1" smtClean="0">
                <a:latin typeface="Arial Unicode MS" panose="020B0604020202020204" pitchFamily="50" charset="-127"/>
              </a:rPr>
              <a:t>디스크립터</a:t>
            </a:r>
            <a:r>
              <a:rPr lang="en-US" altLang="ko-KR" sz="1600" dirty="0" smtClean="0">
                <a:latin typeface="Arial Unicode MS" panose="020B0604020202020204" pitchFamily="50" charset="-127"/>
              </a:rPr>
              <a:t>)</a:t>
            </a:r>
            <a:r>
              <a:rPr lang="ko-KR" altLang="ko-KR" dirty="0" smtClean="0">
                <a:latin typeface="Arial Unicode MS" panose="020B0604020202020204" pitchFamily="50" charset="-127"/>
              </a:rPr>
              <a:t>를</a:t>
            </a:r>
            <a:r>
              <a:rPr lang="ko-KR" altLang="ko-KR" dirty="0">
                <a:latin typeface="Arial Unicode MS" panose="020B0604020202020204" pitchFamily="50" charset="-127"/>
              </a:rPr>
              <a:t> </a:t>
            </a:r>
            <a:r>
              <a:rPr lang="ko-KR" altLang="ko-KR" dirty="0" smtClean="0">
                <a:latin typeface="Arial Unicode MS" panose="020B0604020202020204" pitchFamily="50" charset="-127"/>
              </a:rPr>
              <a:t>사용</a:t>
            </a:r>
            <a:r>
              <a:rPr lang="ko-KR" altLang="ko-KR" dirty="0">
                <a:latin typeface="Arial Unicode MS" panose="020B0604020202020204" pitchFamily="50" charset="-127"/>
              </a:rPr>
              <a:t> 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1"/>
            <a:r>
              <a:rPr lang="ko-KR" altLang="ko-KR" dirty="0" smtClean="0">
                <a:latin typeface="Arial Unicode MS" panose="020B0604020202020204" pitchFamily="50" charset="-127"/>
              </a:rPr>
              <a:t>부모</a:t>
            </a:r>
            <a:r>
              <a:rPr lang="ko-KR" altLang="ko-KR" dirty="0">
                <a:latin typeface="Arial Unicode MS" panose="020B0604020202020204" pitchFamily="50" charset="-127"/>
              </a:rPr>
              <a:t> 프로세스가 보낸 데이터를 </a:t>
            </a:r>
            <a:r>
              <a:rPr lang="ko-KR" altLang="ko-KR" dirty="0" smtClean="0">
                <a:latin typeface="Arial Unicode MS" panose="020B0604020202020204" pitchFamily="50" charset="-127"/>
              </a:rPr>
              <a:t>읽</a:t>
            </a:r>
            <a:r>
              <a:rPr lang="ko-KR" altLang="en-US" dirty="0" smtClean="0">
                <a:latin typeface="Arial Unicode MS" panose="020B0604020202020204" pitchFamily="50" charset="-127"/>
              </a:rPr>
              <a:t>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29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메시지 큐</a:t>
            </a:r>
            <a:r>
              <a:rPr lang="en-US" altLang="ko-KR" b="1" dirty="0"/>
              <a:t>(Message Queues)</a:t>
            </a:r>
            <a:r>
              <a:rPr lang="ko-KR" altLang="en-US" dirty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b="1" dirty="0" err="1"/>
              <a:t>비동기</a:t>
            </a:r>
            <a:r>
              <a:rPr lang="ko-KR" altLang="en-US" b="1" dirty="0"/>
              <a:t> 단 방향 </a:t>
            </a:r>
            <a:r>
              <a:rPr lang="ko-KR" altLang="en-US" b="1" dirty="0" err="1"/>
              <a:t>메세지</a:t>
            </a:r>
            <a:r>
              <a:rPr lang="ko-KR" altLang="en-US" b="1" dirty="0"/>
              <a:t> </a:t>
            </a:r>
            <a:r>
              <a:rPr lang="ko-KR" altLang="en-US" b="1" dirty="0" smtClean="0"/>
              <a:t>방식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1"/>
            <a:r>
              <a:rPr lang="ko-KR" altLang="ko-KR" dirty="0" smtClean="0">
                <a:latin typeface="Arial Unicode MS" panose="020B0604020202020204" pitchFamily="50" charset="-127"/>
              </a:rPr>
              <a:t>프로세스가 </a:t>
            </a:r>
            <a:r>
              <a:rPr lang="ko-KR" altLang="ko-KR" dirty="0">
                <a:latin typeface="Arial Unicode MS" panose="020B0604020202020204" pitchFamily="50" charset="-127"/>
              </a:rPr>
              <a:t>메시지를 생성하고 </a:t>
            </a:r>
            <a:r>
              <a:rPr lang="ko-KR" altLang="ko-KR" dirty="0" smtClean="0">
                <a:latin typeface="Arial Unicode MS" panose="020B0604020202020204" pitchFamily="50" charset="-127"/>
              </a:rPr>
              <a:t>전송</a:t>
            </a:r>
            <a:r>
              <a:rPr lang="en-US" altLang="ko-KR" dirty="0" smtClean="0">
                <a:latin typeface="Arial Unicode MS" panose="020B0604020202020204" pitchFamily="50" charset="-127"/>
              </a:rPr>
              <a:t>,</a:t>
            </a:r>
            <a:r>
              <a:rPr lang="ko-KR" altLang="ko-KR" dirty="0" smtClean="0">
                <a:latin typeface="Arial Unicode MS" panose="020B0604020202020204" pitchFamily="50" charset="-127"/>
              </a:rPr>
              <a:t> </a:t>
            </a:r>
            <a:r>
              <a:rPr lang="ko-KR" altLang="ko-KR" dirty="0">
                <a:latin typeface="Arial Unicode MS" panose="020B0604020202020204" pitchFamily="50" charset="-127"/>
              </a:rPr>
              <a:t>다른 프로세스가 이를 </a:t>
            </a:r>
            <a:r>
              <a:rPr lang="ko-KR" altLang="ko-KR" dirty="0" smtClean="0">
                <a:latin typeface="Arial Unicode MS" panose="020B0604020202020204" pitchFamily="50" charset="-127"/>
              </a:rPr>
              <a:t>수신</a:t>
            </a:r>
            <a:endParaRPr lang="en-US" altLang="ko-KR" dirty="0" smtClean="0">
              <a:latin typeface="Arial Unicode MS" panose="020B0604020202020204" pitchFamily="50" charset="-127"/>
            </a:endParaRPr>
          </a:p>
          <a:p>
            <a:pPr lvl="1"/>
            <a:r>
              <a:rPr lang="ko-KR" altLang="en-US" dirty="0"/>
              <a:t>비동기적으로 데이터를 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데이터를 생산하는 프로세스와 데이터를 소비하는 프로세스가 실시간으로 동작하지 않아도 되는 상황에서 </a:t>
            </a:r>
            <a:r>
              <a:rPr lang="ko-KR" altLang="ko-KR" dirty="0" smtClean="0">
                <a:latin typeface="Arial Unicode MS" panose="020B0604020202020204" pitchFamily="50" charset="-127"/>
              </a:rPr>
              <a:t>유용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파이프와 유사</a:t>
            </a:r>
            <a:r>
              <a:rPr lang="en-US" altLang="ko-KR" dirty="0" smtClean="0"/>
              <a:t>)</a:t>
            </a:r>
          </a:p>
          <a:p>
            <a:r>
              <a:rPr lang="ko-KR" altLang="en-US" b="1" dirty="0" err="1" smtClean="0"/>
              <a:t>버퍼링</a:t>
            </a:r>
            <a:endParaRPr lang="en-US" altLang="ko-KR" b="1" dirty="0" smtClean="0"/>
          </a:p>
          <a:p>
            <a:pPr lvl="1"/>
            <a:r>
              <a:rPr lang="ko-KR" altLang="en-US" dirty="0"/>
              <a:t>내부적으로 버퍼를 사용하여 메시지를 저장하고 </a:t>
            </a:r>
            <a:r>
              <a:rPr lang="ko-KR" altLang="en-US" dirty="0" smtClean="0"/>
              <a:t>전달</a:t>
            </a:r>
            <a:endParaRPr lang="en-US" altLang="ko-KR" dirty="0" smtClean="0"/>
          </a:p>
          <a:p>
            <a:pPr lvl="1"/>
            <a:r>
              <a:rPr lang="ko-KR" altLang="ko-KR" dirty="0">
                <a:latin typeface="Arial Unicode MS" panose="020B0604020202020204" pitchFamily="50" charset="-127"/>
              </a:rPr>
              <a:t>메시지 소비자가 메시지를 즉시 처리하지 않더라도 데이터의 유실이나 지연을 </a:t>
            </a:r>
            <a:r>
              <a:rPr lang="ko-KR" altLang="ko-KR" dirty="0" smtClean="0">
                <a:latin typeface="Arial Unicode MS" panose="020B0604020202020204" pitchFamily="50" charset="-127"/>
              </a:rPr>
              <a:t>방지</a:t>
            </a:r>
            <a:endParaRPr lang="en-US" altLang="ko-KR" b="1" dirty="0" smtClean="0"/>
          </a:p>
          <a:p>
            <a:r>
              <a:rPr lang="ko-KR" altLang="en-US" b="1" dirty="0" smtClean="0"/>
              <a:t>우선순위</a:t>
            </a:r>
            <a:endParaRPr lang="en-US" altLang="ko-KR" b="1" dirty="0" smtClean="0"/>
          </a:p>
          <a:p>
            <a:pPr lvl="1"/>
            <a:r>
              <a:rPr lang="ko-KR" altLang="en-US" dirty="0"/>
              <a:t>메시지에 우선순위를 </a:t>
            </a:r>
            <a:r>
              <a:rPr lang="ko-KR" altLang="en-US" dirty="0" smtClean="0"/>
              <a:t>부여</a:t>
            </a:r>
            <a:r>
              <a:rPr lang="en-US" altLang="ko-KR" dirty="0" smtClean="0"/>
              <a:t>, </a:t>
            </a:r>
            <a:r>
              <a:rPr lang="ko-KR" altLang="en-US" dirty="0"/>
              <a:t>중요한 메시지를 먼저 처리</a:t>
            </a:r>
          </a:p>
        </p:txBody>
      </p:sp>
    </p:spTree>
    <p:extLst>
      <p:ext uri="{BB962C8B-B14F-4D97-AF65-F5344CB8AC3E}">
        <p14:creationId xmlns:p14="http://schemas.microsoft.com/office/powerpoint/2010/main" val="2727652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공유 메모리</a:t>
            </a:r>
            <a:r>
              <a:rPr lang="en-US" altLang="ko-KR" b="1" dirty="0"/>
              <a:t>(Shared Memory)</a:t>
            </a:r>
            <a:r>
              <a:rPr lang="ko-KR" altLang="en-US" dirty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다른 프로세스 간에</a:t>
            </a:r>
            <a:r>
              <a:rPr lang="ko-KR" altLang="en-US" b="1" dirty="0"/>
              <a:t> 메모리 영역을 </a:t>
            </a:r>
            <a:r>
              <a:rPr lang="ko-KR" altLang="en-US" b="1" dirty="0" smtClean="0"/>
              <a:t>공유</a:t>
            </a:r>
            <a:endParaRPr lang="en-US" altLang="ko-KR" b="1" dirty="0" smtClean="0"/>
          </a:p>
          <a:p>
            <a:r>
              <a:rPr lang="ko-KR" altLang="ko-KR" dirty="0">
                <a:latin typeface="Arial Unicode MS" panose="020B0604020202020204" pitchFamily="50" charset="-127"/>
              </a:rPr>
              <a:t>데이터를 복사하거나 중간 매개체를 거치지 않고 빠르게 통신</a:t>
            </a:r>
            <a:endParaRPr lang="ko-KR" altLang="en-US" dirty="0"/>
          </a:p>
        </p:txBody>
      </p:sp>
      <p:pic>
        <p:nvPicPr>
          <p:cNvPr id="4099" name="Picture 3" descr="https://blog.kakaocdn.net/dn/bnOLMP/btssfUfwnQX/EKTj1L9HOWkkfM1Tyi86PK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528" y="2896970"/>
            <a:ext cx="6829857" cy="3414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 설명선 5"/>
          <p:cNvSpPr/>
          <p:nvPr/>
        </p:nvSpPr>
        <p:spPr>
          <a:xfrm>
            <a:off x="4241934" y="3378467"/>
            <a:ext cx="1617044" cy="818148"/>
          </a:xfrm>
          <a:prstGeom prst="wedgeRectCallout">
            <a:avLst>
              <a:gd name="adj1" fmla="val -1987"/>
              <a:gd name="adj2" fmla="val 1036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b="1" dirty="0"/>
              <a:t>1. </a:t>
            </a:r>
            <a:r>
              <a:rPr lang="ko-KR" altLang="en-US" sz="1200" b="1" dirty="0"/>
              <a:t>빠른 데이터 </a:t>
            </a:r>
            <a:r>
              <a:rPr lang="ko-KR" altLang="en-US" sz="1200" b="1" dirty="0" smtClean="0"/>
              <a:t>전송</a:t>
            </a:r>
            <a:endParaRPr lang="en-US" altLang="ko-KR" sz="1200" b="1" dirty="0" smtClean="0"/>
          </a:p>
          <a:p>
            <a:r>
              <a:rPr lang="en-US" altLang="ko-KR" sz="1200" b="1" dirty="0"/>
              <a:t>2. </a:t>
            </a:r>
            <a:r>
              <a:rPr lang="ko-KR" altLang="en-US" sz="1200" b="1" dirty="0"/>
              <a:t>간단한 </a:t>
            </a:r>
            <a:r>
              <a:rPr lang="ko-KR" altLang="en-US" sz="1200" b="1" dirty="0" smtClean="0"/>
              <a:t>구현</a:t>
            </a:r>
            <a:endParaRPr lang="en-US" altLang="ko-KR" sz="1200" b="1" dirty="0" smtClean="0"/>
          </a:p>
          <a:p>
            <a:r>
              <a:rPr lang="en-US" altLang="ko-KR" sz="1200" dirty="0"/>
              <a:t>3</a:t>
            </a:r>
            <a:r>
              <a:rPr lang="en-US" altLang="ko-KR" sz="1200" b="1" dirty="0"/>
              <a:t>. </a:t>
            </a:r>
            <a:r>
              <a:rPr lang="ko-KR" altLang="en-US" sz="1200" b="1" dirty="0"/>
              <a:t>동기화 필요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748686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소켓</a:t>
            </a:r>
            <a:r>
              <a:rPr lang="en-US" altLang="ko-KR" b="1" dirty="0"/>
              <a:t>(Sockets)</a:t>
            </a:r>
            <a:r>
              <a:rPr lang="ko-KR" altLang="en-US" dirty="0"/>
              <a:t> </a:t>
            </a:r>
            <a:r>
              <a:rPr lang="ko-KR" altLang="en-US" dirty="0" smtClean="0"/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 네트워크 통신</a:t>
            </a:r>
            <a:endParaRPr lang="en-US" altLang="ko-KR" dirty="0" smtClean="0"/>
          </a:p>
          <a:p>
            <a:pPr lvl="1"/>
            <a:r>
              <a:rPr lang="ko-KR" altLang="en-US" b="1" dirty="0" smtClean="0">
                <a:solidFill>
                  <a:srgbClr val="FF0000"/>
                </a:solidFill>
              </a:rPr>
              <a:t>다른</a:t>
            </a:r>
            <a:r>
              <a:rPr lang="ko-KR" altLang="en-US" b="1" dirty="0">
                <a:solidFill>
                  <a:srgbClr val="FF0000"/>
                </a:solidFill>
              </a:rPr>
              <a:t> 컴퓨터</a:t>
            </a:r>
            <a:r>
              <a:rPr lang="ko-KR" altLang="en-US" b="1" dirty="0"/>
              <a:t>나 같은 컴퓨터의 </a:t>
            </a:r>
            <a:r>
              <a:rPr lang="ko-KR" altLang="en-US" b="1" dirty="0">
                <a:solidFill>
                  <a:srgbClr val="FF0000"/>
                </a:solidFill>
              </a:rPr>
              <a:t>다른 프로세스</a:t>
            </a:r>
            <a:r>
              <a:rPr lang="ko-KR" altLang="en-US" b="1" dirty="0"/>
              <a:t>와 </a:t>
            </a:r>
            <a:r>
              <a:rPr lang="ko-KR" altLang="en-US" b="1" dirty="0" smtClean="0"/>
              <a:t>데이터 통신</a:t>
            </a:r>
            <a:endParaRPr lang="en-US" altLang="ko-KR" b="1" dirty="0" smtClean="0"/>
          </a:p>
          <a:p>
            <a:pPr lvl="1"/>
            <a:r>
              <a:rPr lang="ko-KR" altLang="en-US" b="1" dirty="0"/>
              <a:t>동기 및 </a:t>
            </a:r>
            <a:r>
              <a:rPr lang="ko-KR" altLang="en-US" b="1" dirty="0" err="1"/>
              <a:t>비동기</a:t>
            </a:r>
            <a:r>
              <a:rPr lang="ko-KR" altLang="en-US" b="1" dirty="0"/>
              <a:t> </a:t>
            </a:r>
            <a:r>
              <a:rPr lang="ko-KR" altLang="en-US" b="1" dirty="0" smtClean="0"/>
              <a:t>통신</a:t>
            </a:r>
            <a:r>
              <a:rPr lang="en-US" altLang="ko-KR" dirty="0"/>
              <a:t> </a:t>
            </a:r>
            <a:r>
              <a:rPr lang="en-US" altLang="ko-KR" dirty="0" smtClean="0"/>
              <a:t>, </a:t>
            </a:r>
            <a:r>
              <a:rPr lang="ko-KR" altLang="en-US" dirty="0"/>
              <a:t>포트</a:t>
            </a:r>
            <a:r>
              <a:rPr lang="en-US" altLang="ko-KR" dirty="0"/>
              <a:t>(0~65535)</a:t>
            </a:r>
            <a:endParaRPr lang="en-US" altLang="ko-KR" b="1" dirty="0" smtClean="0"/>
          </a:p>
          <a:p>
            <a:r>
              <a:rPr lang="ko-KR" altLang="en-US" dirty="0"/>
              <a:t>서버 </a:t>
            </a:r>
            <a:r>
              <a:rPr lang="en-US" altLang="ko-KR" dirty="0" smtClean="0"/>
              <a:t>- </a:t>
            </a:r>
            <a:r>
              <a:rPr lang="ko-KR" altLang="en-US" dirty="0" smtClean="0"/>
              <a:t>클라이언트</a:t>
            </a:r>
            <a:r>
              <a:rPr lang="ko-KR" altLang="en-US" dirty="0"/>
              <a:t> </a:t>
            </a:r>
            <a:r>
              <a:rPr lang="ko-KR" altLang="en-US" dirty="0" smtClean="0"/>
              <a:t>모델</a:t>
            </a:r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122" name="Picture 2" descr="https://blog.kakaocdn.net/dn/dXgwCa/btssv0dzeYH/XvVSMcMs6sHiiQeVUGG8E0/im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8002" y="3549497"/>
            <a:ext cx="3397718" cy="3227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소켓 API 실행 흐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403" y="3524617"/>
            <a:ext cx="4772893" cy="325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755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RPC(Remote Procedure Call)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761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(Files)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ko-KR" alt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통신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547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RMS </a:t>
            </a:r>
            <a:r>
              <a:rPr lang="ko-KR" altLang="en-US" dirty="0" smtClean="0"/>
              <a:t>통신 방식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30000"/>
              </a:lnSpc>
            </a:pPr>
            <a:r>
              <a:rPr lang="en-US" altLang="ko-KR" dirty="0" smtClean="0"/>
              <a:t>TCP/IP</a:t>
            </a:r>
            <a:r>
              <a:rPr lang="ko-KR" altLang="en-US" dirty="0" smtClean="0"/>
              <a:t> 방식 사용 중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설비 대신 </a:t>
            </a:r>
            <a:r>
              <a:rPr lang="en-US" altLang="ko-KR" dirty="0" smtClean="0"/>
              <a:t>MES Data </a:t>
            </a:r>
            <a:r>
              <a:rPr lang="ko-KR" altLang="en-US" dirty="0" smtClean="0"/>
              <a:t>조회 실시</a:t>
            </a:r>
            <a:endParaRPr lang="en-US" altLang="ko-KR" dirty="0"/>
          </a:p>
          <a:p>
            <a:pPr lvl="1">
              <a:lnSpc>
                <a:spcPct val="130000"/>
              </a:lnSpc>
            </a:pPr>
            <a:r>
              <a:rPr lang="en-US" altLang="ko-KR" dirty="0" smtClean="0"/>
              <a:t>- Database</a:t>
            </a:r>
            <a:r>
              <a:rPr lang="ko-KR" altLang="en-US" dirty="0" smtClean="0"/>
              <a:t>의 프로시저로 </a:t>
            </a:r>
            <a:r>
              <a:rPr lang="en-US" altLang="ko-KR" dirty="0" smtClean="0"/>
              <a:t>MES </a:t>
            </a:r>
            <a:r>
              <a:rPr lang="ko-KR" altLang="en-US" dirty="0" smtClean="0"/>
              <a:t>정보 주고 받음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현재 타 설비 사용 중</a:t>
            </a:r>
            <a:r>
              <a:rPr lang="en-US" altLang="ko-KR" dirty="0" smtClean="0"/>
              <a:t>)</a:t>
            </a:r>
            <a:endParaRPr lang="ko-KR" altLang="en-US" dirty="0" smtClean="0"/>
          </a:p>
          <a:p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2A1361DC-7140-4F25-8037-B69D38D40179}"/>
              </a:ext>
            </a:extLst>
          </p:cNvPr>
          <p:cNvGrpSpPr/>
          <p:nvPr/>
        </p:nvGrpSpPr>
        <p:grpSpPr>
          <a:xfrm>
            <a:off x="2598820" y="3247791"/>
            <a:ext cx="7601635" cy="2929172"/>
            <a:chOff x="1869326" y="2319263"/>
            <a:chExt cx="7179000" cy="3486000"/>
          </a:xfrm>
        </p:grpSpPr>
        <p:cxnSp>
          <p:nvCxnSpPr>
            <p:cNvPr id="5" name="직선 연결선 4">
              <a:extLst>
                <a:ext uri="{FF2B5EF4-FFF2-40B4-BE49-F238E27FC236}">
                  <a16:creationId xmlns="" xmlns:a16="http://schemas.microsoft.com/office/drawing/2014/main" id="{0ADD0CCB-AD38-4767-9FE1-1EC71E65D9AB}"/>
                </a:ext>
              </a:extLst>
            </p:cNvPr>
            <p:cNvCxnSpPr/>
            <p:nvPr/>
          </p:nvCxnSpPr>
          <p:spPr>
            <a:xfrm>
              <a:off x="1869326" y="3501008"/>
              <a:ext cx="5784518" cy="0"/>
            </a:xfrm>
            <a:prstGeom prst="line">
              <a:avLst/>
            </a:prstGeom>
            <a:ln>
              <a:solidFill>
                <a:srgbClr val="00CC00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" name="직선 연결선 5">
              <a:extLst>
                <a:ext uri="{FF2B5EF4-FFF2-40B4-BE49-F238E27FC236}">
                  <a16:creationId xmlns="" xmlns:a16="http://schemas.microsoft.com/office/drawing/2014/main" id="{DB2821D4-6880-4BAB-85E6-3BC52E9CDC97}"/>
                </a:ext>
              </a:extLst>
            </p:cNvPr>
            <p:cNvCxnSpPr/>
            <p:nvPr/>
          </p:nvCxnSpPr>
          <p:spPr>
            <a:xfrm>
              <a:off x="1869326" y="3717032"/>
              <a:ext cx="5784518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="" xmlns:a16="http://schemas.microsoft.com/office/drawing/2014/main" id="{2EA9CB77-521C-4C64-80FF-5DE592052AED}"/>
                </a:ext>
              </a:extLst>
            </p:cNvPr>
            <p:cNvCxnSpPr/>
            <p:nvPr/>
          </p:nvCxnSpPr>
          <p:spPr>
            <a:xfrm flipV="1">
              <a:off x="3251684" y="3717032"/>
              <a:ext cx="0" cy="432048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="" xmlns:a16="http://schemas.microsoft.com/office/drawing/2014/main" id="{731917E3-3824-4F43-89A4-DD3A42BCB228}"/>
                </a:ext>
              </a:extLst>
            </p:cNvPr>
            <p:cNvSpPr/>
            <p:nvPr/>
          </p:nvSpPr>
          <p:spPr>
            <a:xfrm>
              <a:off x="2816035" y="5301208"/>
              <a:ext cx="871297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b="1" dirty="0"/>
                <a:t>작업자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43273483-E9A8-4F79-B703-88F25F912C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16080" y="2708920"/>
              <a:ext cx="0" cy="792088"/>
            </a:xfrm>
            <a:prstGeom prst="line">
              <a:avLst/>
            </a:prstGeom>
            <a:ln w="19050">
              <a:solidFill>
                <a:srgbClr val="00CC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="" xmlns:a16="http://schemas.microsoft.com/office/drawing/2014/main" id="{DE42E870-4953-4AFB-8668-0FCD858E1460}"/>
                </a:ext>
              </a:extLst>
            </p:cNvPr>
            <p:cNvSpPr/>
            <p:nvPr/>
          </p:nvSpPr>
          <p:spPr>
            <a:xfrm>
              <a:off x="6420036" y="2404224"/>
              <a:ext cx="792088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/>
                <a:t>MES</a:t>
              </a:r>
              <a:endParaRPr lang="ko-KR" altLang="en-US" sz="14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51A68856-BD55-492A-A348-BB490C88B0AD}"/>
                </a:ext>
              </a:extLst>
            </p:cNvPr>
            <p:cNvSpPr txBox="1"/>
            <p:nvPr/>
          </p:nvSpPr>
          <p:spPr>
            <a:xfrm>
              <a:off x="7752184" y="3362508"/>
              <a:ext cx="129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00CC00"/>
                  </a:solidFill>
                </a:rPr>
                <a:t>사내망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ADF93129-7E88-410D-B4A9-9795CA65D0FF}"/>
                </a:ext>
              </a:extLst>
            </p:cNvPr>
            <p:cNvSpPr txBox="1"/>
            <p:nvPr/>
          </p:nvSpPr>
          <p:spPr>
            <a:xfrm>
              <a:off x="7752184" y="3609019"/>
              <a:ext cx="129614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rgbClr val="FFC000"/>
                  </a:solidFill>
                </a:rPr>
                <a:t>설비망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2D768706-BDBF-49C4-95F5-7B8E8263D909}"/>
                </a:ext>
              </a:extLst>
            </p:cNvPr>
            <p:cNvSpPr txBox="1"/>
            <p:nvPr/>
          </p:nvSpPr>
          <p:spPr>
            <a:xfrm>
              <a:off x="3707666" y="4823228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1. </a:t>
              </a:r>
              <a:r>
                <a:rPr lang="ko-KR" altLang="en-US" sz="1200" b="1" dirty="0"/>
                <a:t>오더번호 입력 </a:t>
              </a:r>
              <a:r>
                <a:rPr lang="en-US" altLang="ko-KR" sz="1200" b="1" dirty="0"/>
                <a:t>(</a:t>
              </a:r>
              <a:r>
                <a:rPr lang="ko-KR" altLang="en-US" sz="1200" b="1" dirty="0"/>
                <a:t>바코드</a:t>
              </a:r>
              <a:r>
                <a:rPr lang="en-US" altLang="ko-KR" sz="1200" b="1" dirty="0"/>
                <a:t>)</a:t>
              </a:r>
              <a:endParaRPr lang="ko-KR" altLang="en-US" sz="1200" b="1" dirty="0"/>
            </a:p>
          </p:txBody>
        </p:sp>
        <p:pic>
          <p:nvPicPr>
            <p:cNvPr id="14" name="그림 13">
              <a:extLst>
                <a:ext uri="{FF2B5EF4-FFF2-40B4-BE49-F238E27FC236}">
                  <a16:creationId xmlns="" xmlns:a16="http://schemas.microsoft.com/office/drawing/2014/main" id="{E5A8C77B-C2EF-490B-A1FE-382FEBA55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66522" y="5076644"/>
              <a:ext cx="1309296" cy="398808"/>
            </a:xfrm>
            <a:prstGeom prst="rect">
              <a:avLst/>
            </a:prstGeom>
          </p:spPr>
        </p:pic>
        <p:cxnSp>
          <p:nvCxnSpPr>
            <p:cNvPr id="15" name="직선 화살표 연결선 14">
              <a:extLst>
                <a:ext uri="{FF2B5EF4-FFF2-40B4-BE49-F238E27FC236}">
                  <a16:creationId xmlns="" xmlns:a16="http://schemas.microsoft.com/office/drawing/2014/main" id="{9ED2498D-8747-490C-866B-44AD2AEFED12}"/>
                </a:ext>
              </a:extLst>
            </p:cNvPr>
            <p:cNvCxnSpPr>
              <a:cxnSpLocks/>
              <a:stCxn id="8" idx="0"/>
              <a:endCxn id="23" idx="2"/>
            </p:cNvCxnSpPr>
            <p:nvPr/>
          </p:nvCxnSpPr>
          <p:spPr>
            <a:xfrm flipV="1">
              <a:off x="3251684" y="4653135"/>
              <a:ext cx="0" cy="6480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26">
              <a:extLst>
                <a:ext uri="{FF2B5EF4-FFF2-40B4-BE49-F238E27FC236}">
                  <a16:creationId xmlns="" xmlns:a16="http://schemas.microsoft.com/office/drawing/2014/main" id="{0D33849E-060C-47E5-B823-19BA350E7D10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2891800" y="2712100"/>
              <a:ext cx="1404000" cy="1620000"/>
            </a:xfrm>
            <a:prstGeom prst="bentConnector3">
              <a:avLst>
                <a:gd name="adj1" fmla="val -302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CE91DC5F-914E-4E51-9CF4-60283EC11B15}"/>
                </a:ext>
              </a:extLst>
            </p:cNvPr>
            <p:cNvSpPr txBox="1"/>
            <p:nvPr/>
          </p:nvSpPr>
          <p:spPr>
            <a:xfrm>
              <a:off x="2453030" y="2729172"/>
              <a:ext cx="2580214" cy="534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2. </a:t>
              </a:r>
              <a:r>
                <a:rPr lang="ko-KR" altLang="en-US" sz="1200" b="1" dirty="0"/>
                <a:t>검색 요청</a:t>
              </a:r>
              <a:endParaRPr lang="en-US" altLang="ko-KR" sz="1200" b="1" dirty="0"/>
            </a:p>
            <a:p>
              <a:r>
                <a:rPr lang="en-US" altLang="ko-KR" sz="1200" b="1" dirty="0"/>
                <a:t> - </a:t>
              </a:r>
              <a:r>
                <a:rPr lang="ko-KR" altLang="en-US" sz="1200" b="1" dirty="0"/>
                <a:t>사내망 </a:t>
              </a:r>
              <a:r>
                <a:rPr lang="en-US" altLang="ko-KR" sz="1200" b="1" dirty="0"/>
                <a:t>: </a:t>
              </a:r>
              <a:r>
                <a:rPr lang="ko-KR" altLang="en-US" sz="1200" b="1" dirty="0"/>
                <a:t>관리번호</a:t>
              </a:r>
              <a:r>
                <a:rPr lang="en-US" altLang="ko-KR" sz="1200" b="1" dirty="0"/>
                <a:t>, Process num</a:t>
              </a:r>
            </a:p>
            <a:p>
              <a:r>
                <a:rPr lang="en-US" altLang="ko-KR" sz="1200" b="1" dirty="0"/>
                <a:t> - </a:t>
              </a:r>
              <a:r>
                <a:rPr lang="ko-KR" altLang="en-US" sz="1200" b="1" dirty="0"/>
                <a:t>설비망 </a:t>
              </a:r>
              <a:r>
                <a:rPr lang="en-US" altLang="ko-KR" sz="1200" b="1" dirty="0"/>
                <a:t>: preset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="" xmlns:a16="http://schemas.microsoft.com/office/drawing/2014/main" id="{219A3D16-31EF-4566-B9A5-0EC7FE58E129}"/>
                </a:ext>
              </a:extLst>
            </p:cNvPr>
            <p:cNvCxnSpPr>
              <a:cxnSpLocks/>
            </p:cNvCxnSpPr>
            <p:nvPr/>
          </p:nvCxnSpPr>
          <p:spPr>
            <a:xfrm>
              <a:off x="5087888" y="2729172"/>
              <a:ext cx="13321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0B70F743-114A-43F7-BBC6-A0586FADA4AC}"/>
                </a:ext>
              </a:extLst>
            </p:cNvPr>
            <p:cNvSpPr txBox="1"/>
            <p:nvPr/>
          </p:nvSpPr>
          <p:spPr>
            <a:xfrm>
              <a:off x="5240530" y="2729172"/>
              <a:ext cx="108484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3. </a:t>
              </a:r>
              <a:r>
                <a:rPr lang="ko-KR" altLang="en-US" sz="1200" b="1" dirty="0"/>
                <a:t>조건 검색</a:t>
              </a:r>
              <a:endParaRPr lang="en-US" altLang="ko-KR" sz="1200" b="1" dirty="0"/>
            </a:p>
            <a:p>
              <a:r>
                <a:rPr lang="en-US" altLang="ko-KR" sz="1200" b="1" dirty="0"/>
                <a:t> 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="" xmlns:a16="http://schemas.microsoft.com/office/drawing/2014/main" id="{C952B2DB-56DA-4BD4-94A9-777A92CF1E62}"/>
                </a:ext>
              </a:extLst>
            </p:cNvPr>
            <p:cNvCxnSpPr>
              <a:cxnSpLocks/>
            </p:cNvCxnSpPr>
            <p:nvPr/>
          </p:nvCxnSpPr>
          <p:spPr>
            <a:xfrm>
              <a:off x="5087888" y="2585156"/>
              <a:ext cx="133214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="" xmlns:a16="http://schemas.microsoft.com/office/drawing/2014/main" id="{BC878A57-80F1-475A-9FE6-5B8B240C49F4}"/>
                </a:ext>
              </a:extLst>
            </p:cNvPr>
            <p:cNvSpPr txBox="1"/>
            <p:nvPr/>
          </p:nvSpPr>
          <p:spPr>
            <a:xfrm>
              <a:off x="5240530" y="2319263"/>
              <a:ext cx="1084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4. </a:t>
              </a:r>
              <a:r>
                <a:rPr lang="ko-KR" altLang="en-US" sz="1200" b="1" dirty="0"/>
                <a:t>결과 전송</a:t>
              </a:r>
              <a:endParaRPr lang="en-US" altLang="ko-KR" sz="1200" b="1" dirty="0"/>
            </a:p>
            <a:p>
              <a:r>
                <a:rPr lang="en-US" altLang="ko-KR" sz="1200" b="1" dirty="0"/>
                <a:t> </a:t>
              </a:r>
            </a:p>
          </p:txBody>
        </p:sp>
        <p:cxnSp>
          <p:nvCxnSpPr>
            <p:cNvPr id="22" name="연결선: 꺾임 33">
              <a:extLst>
                <a:ext uri="{FF2B5EF4-FFF2-40B4-BE49-F238E27FC236}">
                  <a16:creationId xmlns="" xmlns:a16="http://schemas.microsoft.com/office/drawing/2014/main" id="{87836733-8892-446E-9711-F19662159A5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846724" y="2578779"/>
              <a:ext cx="1440160" cy="1872000"/>
            </a:xfrm>
            <a:prstGeom prst="bentConnector3">
              <a:avLst>
                <a:gd name="adj1" fmla="val 138036"/>
              </a:avLst>
            </a:prstGeom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="" xmlns:a16="http://schemas.microsoft.com/office/drawing/2014/main" id="{339E2D42-7DE5-4AC4-BF64-AD88B9F242A1}"/>
                </a:ext>
              </a:extLst>
            </p:cNvPr>
            <p:cNvSpPr/>
            <p:nvPr/>
          </p:nvSpPr>
          <p:spPr>
            <a:xfrm>
              <a:off x="2855640" y="4149080"/>
              <a:ext cx="792088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b="1" dirty="0"/>
                <a:t>AOI </a:t>
              </a:r>
              <a:r>
                <a:rPr lang="ko-KR" altLang="en-US" sz="1400" b="1" dirty="0"/>
                <a:t>설비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="" xmlns:a16="http://schemas.microsoft.com/office/drawing/2014/main" id="{B701EA46-259F-4D28-9A13-A27A8B4BCCB9}"/>
                </a:ext>
              </a:extLst>
            </p:cNvPr>
            <p:cNvSpPr txBox="1"/>
            <p:nvPr/>
          </p:nvSpPr>
          <p:spPr>
            <a:xfrm>
              <a:off x="2481957" y="2319263"/>
              <a:ext cx="10848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5. </a:t>
              </a:r>
              <a:r>
                <a:rPr lang="ko-KR" altLang="en-US" sz="1200" b="1" dirty="0"/>
                <a:t>결과 전달</a:t>
              </a:r>
              <a:endParaRPr lang="en-US" altLang="ko-KR" sz="1200" b="1" dirty="0"/>
            </a:p>
            <a:p>
              <a:r>
                <a:rPr lang="en-US" altLang="ko-KR" sz="1200" b="1" dirty="0"/>
                <a:t>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="" xmlns:a16="http://schemas.microsoft.com/office/drawing/2014/main" id="{C2B6FBBD-2DD9-4F12-894F-5C5CE62D3E6B}"/>
                </a:ext>
              </a:extLst>
            </p:cNvPr>
            <p:cNvSpPr txBox="1"/>
            <p:nvPr/>
          </p:nvSpPr>
          <p:spPr>
            <a:xfrm>
              <a:off x="3719736" y="4253846"/>
              <a:ext cx="208823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/>
                <a:t>6. </a:t>
              </a:r>
              <a:r>
                <a:rPr lang="ko-KR" altLang="en-US" sz="1200" b="1" dirty="0"/>
                <a:t>검사 셋팅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5D96B073-5196-4364-BC52-F664F0DDD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99856" y="2708920"/>
              <a:ext cx="0" cy="792088"/>
            </a:xfrm>
            <a:prstGeom prst="line">
              <a:avLst/>
            </a:prstGeom>
            <a:ln w="19050">
              <a:solidFill>
                <a:srgbClr val="00CC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587EEA75-FD40-47F3-8A35-B540DC71A6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83833" y="2924944"/>
              <a:ext cx="0" cy="792088"/>
            </a:xfrm>
            <a:prstGeom prst="line">
              <a:avLst/>
            </a:prstGeom>
            <a:ln w="19050">
              <a:solidFill>
                <a:srgbClr val="FFC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직사각형 27">
              <a:extLst>
                <a:ext uri="{FF2B5EF4-FFF2-40B4-BE49-F238E27FC236}">
                  <a16:creationId xmlns="" xmlns:a16="http://schemas.microsoft.com/office/drawing/2014/main" id="{B72C5B19-BF13-4372-8AB9-4412CE6166A1}"/>
                </a:ext>
              </a:extLst>
            </p:cNvPr>
            <p:cNvSpPr/>
            <p:nvPr/>
          </p:nvSpPr>
          <p:spPr>
            <a:xfrm>
              <a:off x="4295800" y="2404224"/>
              <a:ext cx="792088" cy="504055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400" b="1" dirty="0"/>
                <a:t>중개 </a:t>
              </a:r>
              <a:r>
                <a:rPr lang="en-US" altLang="ko-KR" sz="1400" b="1" dirty="0"/>
                <a:t>PC</a:t>
              </a:r>
              <a:endParaRPr lang="ko-KR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17549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747177" y="6181594"/>
            <a:ext cx="10515600" cy="589711"/>
          </a:xfrm>
        </p:spPr>
        <p:txBody>
          <a:bodyPr/>
          <a:lstStyle/>
          <a:p>
            <a:r>
              <a:rPr lang="ko-KR" altLang="en-US" sz="1200" dirty="0" smtClean="0"/>
              <a:t>검사 </a:t>
            </a:r>
            <a:r>
              <a:rPr lang="en-US" altLang="ko-KR" sz="1200" dirty="0" smtClean="0"/>
              <a:t>Process</a:t>
            </a:r>
          </a:p>
          <a:p>
            <a:pPr lvl="1"/>
            <a:r>
              <a:rPr lang="en-US" altLang="ko-KR" sz="1200" dirty="0" smtClean="0"/>
              <a:t>- </a:t>
            </a:r>
            <a:r>
              <a:rPr lang="ko-KR" altLang="en-US" sz="1200" dirty="0" err="1" smtClean="0"/>
              <a:t>관리번호별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preset </a:t>
            </a:r>
            <a:r>
              <a:rPr lang="ko-KR" altLang="en-US" sz="1200" dirty="0" smtClean="0"/>
              <a:t>정보를 </a:t>
            </a:r>
            <a:r>
              <a:rPr lang="ko-KR" altLang="en-US" sz="1200" dirty="0" err="1" smtClean="0"/>
              <a:t>설비망으로</a:t>
            </a:r>
            <a:r>
              <a:rPr lang="ko-KR" altLang="en-US" sz="1200" dirty="0" smtClean="0"/>
              <a:t> 관리 </a:t>
            </a:r>
            <a:r>
              <a:rPr lang="en-US" altLang="ko-KR" sz="1200" dirty="0" smtClean="0"/>
              <a:t>(Cam, Text file, </a:t>
            </a:r>
            <a:r>
              <a:rPr lang="ko-KR" altLang="en-US" sz="1200" dirty="0" smtClean="0"/>
              <a:t>별도 프로그램 등 관리방안 협의 필요</a:t>
            </a:r>
            <a:r>
              <a:rPr lang="en-US" altLang="ko-KR" sz="1200" dirty="0" smtClean="0"/>
              <a:t>)</a:t>
            </a:r>
            <a:endParaRPr lang="ko-KR" altLang="en-US" dirty="0"/>
          </a:p>
        </p:txBody>
      </p:sp>
      <p:graphicFrame>
        <p:nvGraphicFramePr>
          <p:cNvPr id="46" name="표 45">
            <a:extLst>
              <a:ext uri="{FF2B5EF4-FFF2-40B4-BE49-F238E27FC236}">
                <a16:creationId xmlns="" xmlns:a16="http://schemas.microsoft.com/office/drawing/2014/main" id="{F75FE497-FD0D-47C7-822C-21847A6FB6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327"/>
              </p:ext>
            </p:extLst>
          </p:nvPr>
        </p:nvGraphicFramePr>
        <p:xfrm>
          <a:off x="767408" y="1618456"/>
          <a:ext cx="10728000" cy="4474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000">
                  <a:extLst>
                    <a:ext uri="{9D8B030D-6E8A-4147-A177-3AD203B41FA5}">
                      <a16:colId xmlns="" xmlns:a16="http://schemas.microsoft.com/office/drawing/2014/main" val="59899521"/>
                    </a:ext>
                  </a:extLst>
                </a:gridCol>
                <a:gridCol w="2088000">
                  <a:extLst>
                    <a:ext uri="{9D8B030D-6E8A-4147-A177-3AD203B41FA5}">
                      <a16:colId xmlns="" xmlns:a16="http://schemas.microsoft.com/office/drawing/2014/main" val="2131386069"/>
                    </a:ext>
                  </a:extLst>
                </a:gridCol>
                <a:gridCol w="2088000">
                  <a:extLst>
                    <a:ext uri="{9D8B030D-6E8A-4147-A177-3AD203B41FA5}">
                      <a16:colId xmlns="" xmlns:a16="http://schemas.microsoft.com/office/drawing/2014/main" val="1137955822"/>
                    </a:ext>
                  </a:extLst>
                </a:gridCol>
                <a:gridCol w="2088000">
                  <a:extLst>
                    <a:ext uri="{9D8B030D-6E8A-4147-A177-3AD203B41FA5}">
                      <a16:colId xmlns="" xmlns:a16="http://schemas.microsoft.com/office/drawing/2014/main" val="1928171229"/>
                    </a:ext>
                  </a:extLst>
                </a:gridCol>
                <a:gridCol w="2376000">
                  <a:extLst>
                    <a:ext uri="{9D8B030D-6E8A-4147-A177-3AD203B41FA5}">
                      <a16:colId xmlns="" xmlns:a16="http://schemas.microsoft.com/office/drawing/2014/main" val="6430429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CAM Master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AOI </a:t>
                      </a:r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설비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중개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PC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MES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Remarks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10608962"/>
                  </a:ext>
                </a:extLst>
              </a:tr>
              <a:tr h="410400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작업자는 로트번호만 입력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나머지 항목은 자동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setting</a:t>
                      </a:r>
                    </a:p>
                  </a:txBody>
                  <a:tcPr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05183770"/>
                  </a:ext>
                </a:extLst>
              </a:tr>
            </a:tbl>
          </a:graphicData>
        </a:graphic>
      </p:graphicFrame>
      <p:sp>
        <p:nvSpPr>
          <p:cNvPr id="47" name="순서도: 수행의 시작/종료 46">
            <a:extLst>
              <a:ext uri="{FF2B5EF4-FFF2-40B4-BE49-F238E27FC236}">
                <a16:creationId xmlns="" xmlns:a16="http://schemas.microsoft.com/office/drawing/2014/main" id="{2A770171-8727-4549-8274-4C2005B50250}"/>
              </a:ext>
            </a:extLst>
          </p:cNvPr>
          <p:cNvSpPr/>
          <p:nvPr/>
        </p:nvSpPr>
        <p:spPr>
          <a:xfrm>
            <a:off x="816007" y="2046609"/>
            <a:ext cx="1978200" cy="36004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신규 거버 티칭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="" xmlns:a16="http://schemas.microsoft.com/office/drawing/2014/main" id="{6F4D556F-C5C9-4949-BBFB-93DA66A18D5D}"/>
              </a:ext>
            </a:extLst>
          </p:cNvPr>
          <p:cNvCxnSpPr/>
          <p:nvPr/>
        </p:nvCxnSpPr>
        <p:spPr>
          <a:xfrm>
            <a:off x="1805107" y="2423004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="" xmlns:a16="http://schemas.microsoft.com/office/drawing/2014/main" id="{2ED56FA1-0AC3-4946-98E1-BA7CD11B427E}"/>
              </a:ext>
            </a:extLst>
          </p:cNvPr>
          <p:cNvSpPr/>
          <p:nvPr/>
        </p:nvSpPr>
        <p:spPr>
          <a:xfrm>
            <a:off x="814753" y="2607212"/>
            <a:ext cx="1978195" cy="360040"/>
          </a:xfrm>
          <a:prstGeom prst="rect">
            <a:avLst/>
          </a:prstGeom>
          <a:noFill/>
          <a:ln w="19050">
            <a:solidFill>
              <a:srgbClr val="0000F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관리번호별 </a:t>
            </a:r>
            <a:r>
              <a:rPr lang="en-US" altLang="ko-KR" sz="1400" dirty="0">
                <a:solidFill>
                  <a:schemeClr val="tx1"/>
                </a:solidFill>
              </a:rPr>
              <a:t>preset </a:t>
            </a:r>
            <a:r>
              <a:rPr lang="ko-KR" altLang="en-US" sz="1400" dirty="0">
                <a:solidFill>
                  <a:schemeClr val="tx1"/>
                </a:solidFill>
              </a:rPr>
              <a:t>설정</a:t>
            </a: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="" xmlns:a16="http://schemas.microsoft.com/office/drawing/2014/main" id="{ED699828-D23D-49CF-A324-4B2F0725C5E1}"/>
              </a:ext>
            </a:extLst>
          </p:cNvPr>
          <p:cNvCxnSpPr/>
          <p:nvPr/>
        </p:nvCxnSpPr>
        <p:spPr>
          <a:xfrm>
            <a:off x="1805107" y="2967252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A2E0C4C-3407-45E1-B3FB-3951C4358A28}"/>
              </a:ext>
            </a:extLst>
          </p:cNvPr>
          <p:cNvSpPr/>
          <p:nvPr/>
        </p:nvSpPr>
        <p:spPr>
          <a:xfrm>
            <a:off x="814753" y="3147252"/>
            <a:ext cx="1978195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CAM </a:t>
            </a:r>
            <a:r>
              <a:rPr lang="ko-KR" altLang="en-US" sz="1400" dirty="0">
                <a:solidFill>
                  <a:schemeClr val="tx1"/>
                </a:solidFill>
              </a:rPr>
              <a:t>작업 완료 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51F3FCC6-C6E4-42C0-BB43-AA0A392DB634}"/>
              </a:ext>
            </a:extLst>
          </p:cNvPr>
          <p:cNvSpPr/>
          <p:nvPr/>
        </p:nvSpPr>
        <p:spPr>
          <a:xfrm>
            <a:off x="2901890" y="3703993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로트번호 입력</a:t>
            </a:r>
          </a:p>
        </p:txBody>
      </p:sp>
      <p:sp>
        <p:nvSpPr>
          <p:cNvPr id="53" name="직사각형 52">
            <a:extLst>
              <a:ext uri="{FF2B5EF4-FFF2-40B4-BE49-F238E27FC236}">
                <a16:creationId xmlns="" xmlns:a16="http://schemas.microsoft.com/office/drawing/2014/main" id="{BF6FF74F-BF6A-4D35-97FB-3CC7D0AD6A98}"/>
              </a:ext>
            </a:extLst>
          </p:cNvPr>
          <p:cNvSpPr/>
          <p:nvPr/>
        </p:nvSpPr>
        <p:spPr>
          <a:xfrm>
            <a:off x="5015880" y="3703993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사내망</a:t>
            </a:r>
            <a:r>
              <a:rPr lang="en-US" altLang="ko-KR" sz="1400" dirty="0">
                <a:solidFill>
                  <a:schemeClr val="tx1"/>
                </a:solidFill>
              </a:rPr>
              <a:t>, </a:t>
            </a:r>
            <a:r>
              <a:rPr lang="ko-KR" altLang="en-US" sz="1400" dirty="0">
                <a:solidFill>
                  <a:schemeClr val="tx1"/>
                </a:solidFill>
              </a:rPr>
              <a:t>설비망 중개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="" xmlns:a16="http://schemas.microsoft.com/office/drawing/2014/main" id="{CBDFE9F0-8A01-4FFC-9FE1-9EAFFC6979DE}"/>
              </a:ext>
            </a:extLst>
          </p:cNvPr>
          <p:cNvCxnSpPr>
            <a:cxnSpLocks/>
          </p:cNvCxnSpPr>
          <p:nvPr/>
        </p:nvCxnSpPr>
        <p:spPr>
          <a:xfrm>
            <a:off x="4864845" y="3829286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44235C96-60F7-4486-8092-7500C6507600}"/>
              </a:ext>
            </a:extLst>
          </p:cNvPr>
          <p:cNvSpPr/>
          <p:nvPr/>
        </p:nvSpPr>
        <p:spPr>
          <a:xfrm>
            <a:off x="814753" y="4403550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관리번호별 </a:t>
            </a:r>
            <a:r>
              <a:rPr lang="en-US" altLang="ko-KR" sz="1400" dirty="0">
                <a:solidFill>
                  <a:schemeClr val="tx1"/>
                </a:solidFill>
              </a:rPr>
              <a:t>preset </a:t>
            </a:r>
            <a:r>
              <a:rPr lang="ko-KR" altLang="en-US" sz="1400" dirty="0">
                <a:solidFill>
                  <a:schemeClr val="tx1"/>
                </a:solidFill>
              </a:rPr>
              <a:t>검색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51881653-C4B8-47BA-831E-EC73A0162ECC}"/>
              </a:ext>
            </a:extLst>
          </p:cNvPr>
          <p:cNvSpPr/>
          <p:nvPr/>
        </p:nvSpPr>
        <p:spPr>
          <a:xfrm>
            <a:off x="7122546" y="3703993"/>
            <a:ext cx="2010991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관리번호</a:t>
            </a:r>
            <a:r>
              <a:rPr lang="en-US" altLang="ko-KR" sz="1400" dirty="0">
                <a:solidFill>
                  <a:schemeClr val="tx1"/>
                </a:solidFill>
              </a:rPr>
              <a:t>, Proc num</a:t>
            </a:r>
            <a:r>
              <a:rPr lang="ko-KR" altLang="en-US" sz="1400" dirty="0">
                <a:solidFill>
                  <a:schemeClr val="tx1"/>
                </a:solidFill>
              </a:rPr>
              <a:t> 검색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="" xmlns:a16="http://schemas.microsoft.com/office/drawing/2014/main" id="{E28EED47-F663-440A-9543-27B4548E6651}"/>
              </a:ext>
            </a:extLst>
          </p:cNvPr>
          <p:cNvCxnSpPr>
            <a:cxnSpLocks/>
          </p:cNvCxnSpPr>
          <p:nvPr/>
        </p:nvCxnSpPr>
        <p:spPr>
          <a:xfrm>
            <a:off x="6962885" y="3829286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23">
            <a:extLst>
              <a:ext uri="{FF2B5EF4-FFF2-40B4-BE49-F238E27FC236}">
                <a16:creationId xmlns="" xmlns:a16="http://schemas.microsoft.com/office/drawing/2014/main" id="{5666E300-B7CF-4E52-B38A-9126CFAE43D7}"/>
              </a:ext>
            </a:extLst>
          </p:cNvPr>
          <p:cNvCxnSpPr>
            <a:endCxn id="55" idx="0"/>
          </p:cNvCxnSpPr>
          <p:nvPr/>
        </p:nvCxnSpPr>
        <p:spPr>
          <a:xfrm rot="10800000" flipV="1">
            <a:off x="1803852" y="4224448"/>
            <a:ext cx="4220143" cy="17910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="" xmlns:a16="http://schemas.microsoft.com/office/drawing/2014/main" id="{D5524A4A-F320-4399-86C3-715A3679BC45}"/>
              </a:ext>
            </a:extLst>
          </p:cNvPr>
          <p:cNvCxnSpPr/>
          <p:nvPr/>
        </p:nvCxnSpPr>
        <p:spPr>
          <a:xfrm>
            <a:off x="6023993" y="4071256"/>
            <a:ext cx="0" cy="1563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3B06E307-DDC6-451A-A58A-E19FACA7B3E8}"/>
              </a:ext>
            </a:extLst>
          </p:cNvPr>
          <p:cNvSpPr/>
          <p:nvPr/>
        </p:nvSpPr>
        <p:spPr>
          <a:xfrm>
            <a:off x="2901890" y="4763590"/>
            <a:ext cx="1978195" cy="3636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작업조건 셋팅 완료</a:t>
            </a:r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="" xmlns:a16="http://schemas.microsoft.com/office/drawing/2014/main" id="{877BB967-9417-4528-A762-A1BEC7F1BFBB}"/>
              </a:ext>
            </a:extLst>
          </p:cNvPr>
          <p:cNvCxnSpPr>
            <a:cxnSpLocks/>
          </p:cNvCxnSpPr>
          <p:nvPr/>
        </p:nvCxnSpPr>
        <p:spPr>
          <a:xfrm>
            <a:off x="4864845" y="3973302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="" xmlns:a16="http://schemas.microsoft.com/office/drawing/2014/main" id="{DFFD1F2D-FB44-46C1-AF19-288BB89D7FD1}"/>
              </a:ext>
            </a:extLst>
          </p:cNvPr>
          <p:cNvCxnSpPr>
            <a:cxnSpLocks/>
          </p:cNvCxnSpPr>
          <p:nvPr/>
        </p:nvCxnSpPr>
        <p:spPr>
          <a:xfrm>
            <a:off x="6962885" y="3973302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="" xmlns:a16="http://schemas.microsoft.com/office/drawing/2014/main" id="{C663F033-B409-4910-AAC5-1F175BC8100A}"/>
              </a:ext>
            </a:extLst>
          </p:cNvPr>
          <p:cNvSpPr/>
          <p:nvPr/>
        </p:nvSpPr>
        <p:spPr>
          <a:xfrm>
            <a:off x="2901890" y="3144402"/>
            <a:ext cx="1978195" cy="36004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제품 장착</a:t>
            </a: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="" xmlns:a16="http://schemas.microsoft.com/office/drawing/2014/main" id="{1D2763F5-9E59-47A8-AC92-A2C74EF1EEB8}"/>
              </a:ext>
            </a:extLst>
          </p:cNvPr>
          <p:cNvCxnSpPr>
            <a:cxnSpLocks/>
          </p:cNvCxnSpPr>
          <p:nvPr/>
        </p:nvCxnSpPr>
        <p:spPr>
          <a:xfrm>
            <a:off x="2756622" y="3324422"/>
            <a:ext cx="180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="" xmlns:a16="http://schemas.microsoft.com/office/drawing/2014/main" id="{9C0075CC-76B3-41CD-9566-C2F51CBB5FA0}"/>
              </a:ext>
            </a:extLst>
          </p:cNvPr>
          <p:cNvCxnSpPr/>
          <p:nvPr/>
        </p:nvCxnSpPr>
        <p:spPr>
          <a:xfrm>
            <a:off x="3890987" y="3507021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연결선: 꺾임 35">
            <a:extLst>
              <a:ext uri="{FF2B5EF4-FFF2-40B4-BE49-F238E27FC236}">
                <a16:creationId xmlns="" xmlns:a16="http://schemas.microsoft.com/office/drawing/2014/main" id="{55D97574-A869-48CA-88C3-4536A57C0227}"/>
              </a:ext>
            </a:extLst>
          </p:cNvPr>
          <p:cNvCxnSpPr/>
          <p:nvPr/>
        </p:nvCxnSpPr>
        <p:spPr>
          <a:xfrm>
            <a:off x="1803850" y="4772216"/>
            <a:ext cx="1098040" cy="181820"/>
          </a:xfrm>
          <a:prstGeom prst="bentConnector3">
            <a:avLst>
              <a:gd name="adj1" fmla="val -2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="" xmlns:a16="http://schemas.microsoft.com/office/drawing/2014/main" id="{AEDDB7A8-2ACF-4C5D-B4A9-653D8279F9EC}"/>
              </a:ext>
            </a:extLst>
          </p:cNvPr>
          <p:cNvCxnSpPr/>
          <p:nvPr/>
        </p:nvCxnSpPr>
        <p:spPr>
          <a:xfrm>
            <a:off x="3890987" y="5132809"/>
            <a:ext cx="0" cy="180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순서도: 수행의 시작/종료 67">
            <a:extLst>
              <a:ext uri="{FF2B5EF4-FFF2-40B4-BE49-F238E27FC236}">
                <a16:creationId xmlns="" xmlns:a16="http://schemas.microsoft.com/office/drawing/2014/main" id="{5CEC52C6-13D5-43B6-81A3-72D31733AFD5}"/>
              </a:ext>
            </a:extLst>
          </p:cNvPr>
          <p:cNvSpPr/>
          <p:nvPr/>
        </p:nvSpPr>
        <p:spPr>
          <a:xfrm>
            <a:off x="2902118" y="5301208"/>
            <a:ext cx="1978200" cy="360040"/>
          </a:xfrm>
          <a:prstGeom prst="flowChartTerminator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자동검사 시작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69B10B9-7455-4731-B2F9-7B18AC3BB20A}"/>
              </a:ext>
            </a:extLst>
          </p:cNvPr>
          <p:cNvSpPr/>
          <p:nvPr/>
        </p:nvSpPr>
        <p:spPr>
          <a:xfrm>
            <a:off x="2432638" y="2616239"/>
            <a:ext cx="1978195" cy="360040"/>
          </a:xfrm>
          <a:prstGeom prst="rect">
            <a:avLst/>
          </a:prstGeom>
          <a:noFill/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0000FF"/>
                </a:solidFill>
              </a:rPr>
              <a:t>관리 방안 협의 필요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="" xmlns:a16="http://schemas.microsoft.com/office/drawing/2014/main" id="{85AF3B3C-CA22-40AF-9903-F5E66ABD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5719" y="2718445"/>
            <a:ext cx="2157507" cy="1182071"/>
          </a:xfrm>
          <a:prstGeom prst="rect">
            <a:avLst/>
          </a:prstGeom>
        </p:spPr>
      </p:pic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51ED2F8A-AF5E-4743-BBAB-CA258E1BB304}"/>
              </a:ext>
            </a:extLst>
          </p:cNvPr>
          <p:cNvSpPr/>
          <p:nvPr/>
        </p:nvSpPr>
        <p:spPr>
          <a:xfrm>
            <a:off x="9240525" y="4092106"/>
            <a:ext cx="178532" cy="13369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2" name="TextBox 71">
            <a:extLst>
              <a:ext uri="{FF2B5EF4-FFF2-40B4-BE49-F238E27FC236}">
                <a16:creationId xmlns="" xmlns:a16="http://schemas.microsoft.com/office/drawing/2014/main" id="{670E432A-5EFB-4BCF-A24F-F48B8D585052}"/>
              </a:ext>
            </a:extLst>
          </p:cNvPr>
          <p:cNvSpPr txBox="1"/>
          <p:nvPr/>
        </p:nvSpPr>
        <p:spPr>
          <a:xfrm>
            <a:off x="9383616" y="4043164"/>
            <a:ext cx="231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작업자 입력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65DFDECB-E554-4D73-9B47-E15F23ACA893}"/>
              </a:ext>
            </a:extLst>
          </p:cNvPr>
          <p:cNvSpPr/>
          <p:nvPr/>
        </p:nvSpPr>
        <p:spPr>
          <a:xfrm>
            <a:off x="9240525" y="4381399"/>
            <a:ext cx="178532" cy="13369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4" name="TextBox 73">
            <a:extLst>
              <a:ext uri="{FF2B5EF4-FFF2-40B4-BE49-F238E27FC236}">
                <a16:creationId xmlns="" xmlns:a16="http://schemas.microsoft.com/office/drawing/2014/main" id="{1DC45C22-37E5-43C6-B214-287CDDF8F14A}"/>
              </a:ext>
            </a:extLst>
          </p:cNvPr>
          <p:cNvSpPr txBox="1"/>
          <p:nvPr/>
        </p:nvSpPr>
        <p:spPr>
          <a:xfrm>
            <a:off x="9383616" y="4332457"/>
            <a:ext cx="231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로트번호 기반 </a:t>
            </a:r>
            <a:r>
              <a:rPr lang="en-US" altLang="ko-KR" sz="900" dirty="0"/>
              <a:t>MES </a:t>
            </a:r>
            <a:r>
              <a:rPr lang="ko-KR" altLang="en-US" sz="900" dirty="0"/>
              <a:t>정보 자동 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="" xmlns:a16="http://schemas.microsoft.com/office/drawing/2014/main" id="{E2AF4CBE-F534-4374-A3B9-6EB8C196FD5F}"/>
              </a:ext>
            </a:extLst>
          </p:cNvPr>
          <p:cNvSpPr/>
          <p:nvPr/>
        </p:nvSpPr>
        <p:spPr>
          <a:xfrm>
            <a:off x="9240525" y="4688879"/>
            <a:ext cx="178532" cy="1336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/>
          </a:p>
        </p:txBody>
      </p:sp>
      <p:sp>
        <p:nvSpPr>
          <p:cNvPr id="76" name="TextBox 75">
            <a:extLst>
              <a:ext uri="{FF2B5EF4-FFF2-40B4-BE49-F238E27FC236}">
                <a16:creationId xmlns="" xmlns:a16="http://schemas.microsoft.com/office/drawing/2014/main" id="{B893E3D0-2E30-42CF-A80E-477C2E16743C}"/>
              </a:ext>
            </a:extLst>
          </p:cNvPr>
          <p:cNvSpPr txBox="1"/>
          <p:nvPr/>
        </p:nvSpPr>
        <p:spPr>
          <a:xfrm>
            <a:off x="9383616" y="4639937"/>
            <a:ext cx="2315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: </a:t>
            </a:r>
            <a:r>
              <a:rPr lang="ko-KR" altLang="en-US" sz="900" dirty="0"/>
              <a:t>가장 숫자가 높은 레이어로 자동 설정</a:t>
            </a:r>
            <a:endParaRPr lang="en-US" altLang="ko-KR" sz="900" dirty="0"/>
          </a:p>
          <a:p>
            <a:r>
              <a:rPr lang="en-US" altLang="ko-KR" sz="900" dirty="0"/>
              <a:t> (TOP-X-050 </a:t>
            </a:r>
            <a:r>
              <a:rPr lang="ko-KR" altLang="en-US" sz="900" dirty="0"/>
              <a:t>에서 </a:t>
            </a:r>
            <a:r>
              <a:rPr lang="en-US" altLang="ko-KR" sz="900" dirty="0"/>
              <a:t>X</a:t>
            </a:r>
            <a:r>
              <a:rPr lang="ko-KR" altLang="en-US" sz="900" dirty="0"/>
              <a:t>가 최대인 레이어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41524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RMS </a:t>
            </a:r>
            <a:r>
              <a:rPr lang="ko-KR" altLang="en-US" dirty="0" smtClean="0"/>
              <a:t>시나리오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8650" y="5281863"/>
            <a:ext cx="10515600" cy="1472616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ko-KR" sz="1200" dirty="0" smtClean="0"/>
              <a:t>Preset </a:t>
            </a:r>
            <a:r>
              <a:rPr lang="ko-KR" altLang="en-US" sz="1200" dirty="0" smtClean="0"/>
              <a:t>예시</a:t>
            </a:r>
            <a:endParaRPr lang="en-US" altLang="ko-KR" sz="1200" dirty="0" smtClean="0"/>
          </a:p>
          <a:p>
            <a:pPr>
              <a:lnSpc>
                <a:spcPct val="130000"/>
              </a:lnSpc>
            </a:pPr>
            <a:r>
              <a:rPr lang="en-US" altLang="ko-KR" sz="1200" dirty="0" smtClean="0"/>
              <a:t>    - Preset</a:t>
            </a:r>
            <a:r>
              <a:rPr lang="ko-KR" altLang="en-US" sz="1200" dirty="0" smtClean="0"/>
              <a:t>은 자유롭게 추가</a:t>
            </a:r>
            <a:r>
              <a:rPr lang="en-US" altLang="ko-KR" sz="1200" dirty="0" smtClean="0"/>
              <a:t>/</a:t>
            </a:r>
            <a:r>
              <a:rPr lang="ko-KR" altLang="en-US" sz="1200" dirty="0" smtClean="0"/>
              <a:t>삭제가 가능해야 하며</a:t>
            </a:r>
            <a:r>
              <a:rPr lang="en-US" altLang="ko-KR" sz="1200" dirty="0" smtClean="0"/>
              <a:t>, min ~ max </a:t>
            </a:r>
            <a:r>
              <a:rPr lang="ko-KR" altLang="en-US" sz="1200" dirty="0" smtClean="0"/>
              <a:t>범위 내에서 작업자가 수정할 수 있음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 smtClean="0"/>
              <a:t>    - </a:t>
            </a:r>
            <a:r>
              <a:rPr lang="ko-KR" altLang="en-US" sz="1200" dirty="0" smtClean="0"/>
              <a:t>수정하여 </a:t>
            </a:r>
            <a:r>
              <a:rPr lang="en-US" altLang="ko-KR" sz="1200" dirty="0" smtClean="0"/>
              <a:t>target </a:t>
            </a:r>
            <a:r>
              <a:rPr lang="ko-KR" altLang="en-US" sz="1200" dirty="0" smtClean="0"/>
              <a:t>과 다르게 작업 시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자동검사 시작 전 </a:t>
            </a:r>
            <a:r>
              <a:rPr lang="ko-KR" altLang="en-US" sz="1200" dirty="0" err="1" smtClean="0"/>
              <a:t>알람창</a:t>
            </a:r>
            <a:r>
              <a:rPr lang="ko-KR" altLang="en-US" sz="1200" dirty="0" smtClean="0"/>
              <a:t> 발생해야 함</a:t>
            </a:r>
            <a:r>
              <a:rPr lang="en-US" altLang="ko-KR" sz="1200" dirty="0" smtClean="0"/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1200" dirty="0" smtClean="0"/>
              <a:t>      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(OO preset</a:t>
            </a:r>
            <a:r>
              <a:rPr lang="ko-KR" altLang="en-US" sz="1200" b="0" dirty="0" smtClean="0">
                <a:solidFill>
                  <a:srgbClr val="575756"/>
                </a:solidFill>
              </a:rPr>
              <a:t>에 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target</a:t>
            </a:r>
            <a:r>
              <a:rPr lang="ko-KR" altLang="en-US" sz="1200" b="0" dirty="0" smtClean="0">
                <a:solidFill>
                  <a:srgbClr val="575756"/>
                </a:solidFill>
              </a:rPr>
              <a:t>과 다른 값이 있습니다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. </a:t>
            </a:r>
            <a:r>
              <a:rPr lang="ko-KR" altLang="en-US" sz="1200" b="0" dirty="0" smtClean="0">
                <a:solidFill>
                  <a:srgbClr val="575756"/>
                </a:solidFill>
              </a:rPr>
              <a:t>진행하시겠습니까</a:t>
            </a:r>
            <a:r>
              <a:rPr lang="en-US" altLang="ko-KR" sz="1200" b="0" dirty="0" smtClean="0">
                <a:solidFill>
                  <a:srgbClr val="575756"/>
                </a:solidFill>
              </a:rPr>
              <a:t>? Y/N)</a:t>
            </a:r>
            <a:endParaRPr lang="ko-KR" altLang="en-US" sz="1200" b="0" dirty="0" smtClean="0">
              <a:solidFill>
                <a:srgbClr val="575756"/>
              </a:solidFill>
            </a:endParaRPr>
          </a:p>
          <a:p>
            <a:endParaRPr lang="ko-KR" altLang="en-US" sz="12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432F2777-EAF5-462B-9D58-A63DF263EE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737157"/>
              </p:ext>
            </p:extLst>
          </p:nvPr>
        </p:nvGraphicFramePr>
        <p:xfrm>
          <a:off x="478650" y="1690688"/>
          <a:ext cx="4978101" cy="3091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05225">
                  <a:extLst>
                    <a:ext uri="{9D8B030D-6E8A-4147-A177-3AD203B41FA5}">
                      <a16:colId xmlns="" xmlns:a16="http://schemas.microsoft.com/office/drawing/2014/main" val="3314465299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3154350998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3053498514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2867911783"/>
                    </a:ext>
                  </a:extLst>
                </a:gridCol>
                <a:gridCol w="943219">
                  <a:extLst>
                    <a:ext uri="{9D8B030D-6E8A-4147-A177-3AD203B41FA5}">
                      <a16:colId xmlns="" xmlns:a16="http://schemas.microsoft.com/office/drawing/2014/main" val="1465502420"/>
                    </a:ext>
                  </a:extLst>
                </a:gridCol>
              </a:tblGrid>
              <a:tr h="34346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관리번호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Preset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25170690"/>
                  </a:ext>
                </a:extLst>
              </a:tr>
              <a:tr h="3434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스펙</a:t>
                      </a:r>
                      <a:endParaRPr lang="ko-KR" alt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조명</a:t>
                      </a:r>
                      <a:endParaRPr lang="ko-KR" altLang="en-US" sz="1400" b="1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2D</a:t>
                      </a:r>
                      <a:endParaRPr lang="en-US" sz="1400" b="1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Punch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656909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L231161S31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ㄱ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37640437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L231162S31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나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ㄴ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85124878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L231163S31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다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ㄴ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43377646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L231164S31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ㄱ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294887234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L231165S31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나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3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ㄴ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99230498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L231166S31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다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1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ㄷ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76588842"/>
                  </a:ext>
                </a:extLst>
              </a:tr>
              <a:tr h="34346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L231167S31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B</a:t>
                      </a:r>
                      <a:endParaRPr 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가</a:t>
                      </a:r>
                      <a:endParaRPr lang="ko-KR" altLang="en-US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u="none" strike="noStrike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2</a:t>
                      </a:r>
                      <a:endParaRPr lang="en-US" altLang="ko-KR" sz="1400" b="0" i="0" u="none" strike="noStrike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ㄱ</a:t>
                      </a:r>
                      <a:endParaRPr lang="ko-KR" alt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84234383"/>
                  </a:ext>
                </a:extLst>
              </a:tr>
            </a:tbl>
          </a:graphicData>
        </a:graphic>
      </p:graphicFrame>
      <p:sp>
        <p:nvSpPr>
          <p:cNvPr id="5" name="제목 3">
            <a:extLst>
              <a:ext uri="{FF2B5EF4-FFF2-40B4-BE49-F238E27FC236}">
                <a16:creationId xmlns="" xmlns:a16="http://schemas.microsoft.com/office/drawing/2014/main" id="{3258AA73-893E-4FAF-ACEB-7B9C0E5839F1}"/>
              </a:ext>
            </a:extLst>
          </p:cNvPr>
          <p:cNvSpPr txBox="1">
            <a:spLocks/>
          </p:cNvSpPr>
          <p:nvPr/>
        </p:nvSpPr>
        <p:spPr>
          <a:xfrm>
            <a:off x="1687845" y="1305343"/>
            <a:ext cx="3442342" cy="410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46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관리번호별 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Preset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예시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CC0E93B4-B219-45B9-87AB-29127F02F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451653"/>
              </p:ext>
            </p:extLst>
          </p:nvPr>
        </p:nvGraphicFramePr>
        <p:xfrm>
          <a:off x="5756442" y="1694457"/>
          <a:ext cx="6040624" cy="37280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5156">
                  <a:extLst>
                    <a:ext uri="{9D8B030D-6E8A-4147-A177-3AD203B41FA5}">
                      <a16:colId xmlns="" xmlns:a16="http://schemas.microsoft.com/office/drawing/2014/main" val="3403421608"/>
                    </a:ext>
                  </a:extLst>
                </a:gridCol>
                <a:gridCol w="655156">
                  <a:extLst>
                    <a:ext uri="{9D8B030D-6E8A-4147-A177-3AD203B41FA5}">
                      <a16:colId xmlns="" xmlns:a16="http://schemas.microsoft.com/office/drawing/2014/main" val="1206794548"/>
                    </a:ext>
                  </a:extLst>
                </a:gridCol>
                <a:gridCol w="655156">
                  <a:extLst>
                    <a:ext uri="{9D8B030D-6E8A-4147-A177-3AD203B41FA5}">
                      <a16:colId xmlns="" xmlns:a16="http://schemas.microsoft.com/office/drawing/2014/main" val="1674119444"/>
                    </a:ext>
                  </a:extLst>
                </a:gridCol>
                <a:gridCol w="655156">
                  <a:extLst>
                    <a:ext uri="{9D8B030D-6E8A-4147-A177-3AD203B41FA5}">
                      <a16:colId xmlns="" xmlns:a16="http://schemas.microsoft.com/office/drawing/2014/main" val="3982190741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1660583647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487723510"/>
                    </a:ext>
                  </a:extLst>
                </a:gridCol>
                <a:gridCol w="540000">
                  <a:extLst>
                    <a:ext uri="{9D8B030D-6E8A-4147-A177-3AD203B41FA5}">
                      <a16:colId xmlns="" xmlns:a16="http://schemas.microsoft.com/office/drawing/2014/main" val="826013471"/>
                    </a:ext>
                  </a:extLst>
                </a:gridCol>
                <a:gridCol w="1800000">
                  <a:extLst>
                    <a:ext uri="{9D8B030D-6E8A-4147-A177-3AD203B41FA5}">
                      <a16:colId xmlns="" xmlns:a16="http://schemas.microsoft.com/office/drawing/2014/main" val="1448965831"/>
                    </a:ext>
                  </a:extLst>
                </a:gridCol>
              </a:tblGrid>
              <a:tr h="38499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1" u="none" strike="noStrike" dirty="0">
                          <a:effectLst/>
                        </a:rPr>
                        <a:t>구분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Preset </a:t>
                      </a:r>
                      <a:r>
                        <a:rPr lang="ko-KR" altLang="en-US" sz="1300" b="1" u="none" strike="noStrike" dirty="0">
                          <a:effectLst/>
                        </a:rPr>
                        <a:t>이름</a:t>
                      </a:r>
                      <a:endParaRPr lang="ko-KR" alt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Part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Recipe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min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target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max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u="none" strike="noStrike" dirty="0">
                          <a:effectLst/>
                        </a:rPr>
                        <a:t>Remarks</a:t>
                      </a:r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02431412"/>
                  </a:ext>
                </a:extLst>
              </a:tr>
              <a:tr h="196700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조명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ko-KR" alt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상부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r>
                        <a:rPr lang="ko-KR" altLang="en-US" sz="1300" u="none" strike="noStrike" dirty="0">
                          <a:effectLst/>
                        </a:rPr>
                        <a:t>으로 자동 입력되나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ko-KR" altLang="en-US" sz="1300" u="none" strike="noStrike" dirty="0">
                          <a:effectLst/>
                        </a:rPr>
                        <a:t>필요시 </a:t>
                      </a:r>
                      <a:r>
                        <a:rPr lang="en-US" altLang="ko-KR" sz="1300" u="none" strike="noStrike" dirty="0">
                          <a:effectLst/>
                        </a:rPr>
                        <a:t>5~15</a:t>
                      </a:r>
                      <a:r>
                        <a:rPr lang="ko-KR" altLang="en-US" sz="1300" u="none" strike="noStrike" dirty="0">
                          <a:effectLst/>
                        </a:rPr>
                        <a:t>사이</a:t>
                      </a:r>
                      <a:endParaRPr lang="en-US" altLang="ko-KR" sz="13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수정 가능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172395753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88895882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Red 3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592266564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Red 4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15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836603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Blue </a:t>
                      </a:r>
                      <a:r>
                        <a:rPr lang="ko-KR" altLang="en-US" sz="1300" u="none" strike="noStrike" dirty="0">
                          <a:effectLst/>
                        </a:rPr>
                        <a:t>조명 미사용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08582587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5649832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6827477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54319586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ko-KR" altLang="en-US" sz="1300" u="none" strike="noStrike">
                          <a:effectLst/>
                        </a:rPr>
                        <a:t>하부</a:t>
                      </a:r>
                      <a:endParaRPr lang="ko-KR" alt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r>
                        <a:rPr lang="ko-KR" altLang="en-US" sz="1300" u="none" strike="noStrike" dirty="0">
                          <a:effectLst/>
                        </a:rPr>
                        <a:t>로 자동 입력되나</a:t>
                      </a:r>
                      <a:r>
                        <a:rPr lang="en-US" altLang="ko-KR" sz="1300" u="none" strike="noStrike" dirty="0">
                          <a:effectLst/>
                        </a:rPr>
                        <a:t>,</a:t>
                      </a:r>
                      <a:br>
                        <a:rPr lang="en-US" altLang="ko-KR" sz="1300" u="none" strike="noStrike" dirty="0">
                          <a:effectLst/>
                        </a:rPr>
                      </a:br>
                      <a:r>
                        <a:rPr lang="ko-KR" altLang="en-US" sz="1300" u="none" strike="noStrike" dirty="0">
                          <a:effectLst/>
                        </a:rPr>
                        <a:t>필요시 </a:t>
                      </a:r>
                      <a:r>
                        <a:rPr lang="en-US" altLang="ko-KR" sz="1300" u="none" strike="noStrike" dirty="0">
                          <a:effectLst/>
                        </a:rPr>
                        <a:t>10~20</a:t>
                      </a:r>
                      <a:r>
                        <a:rPr lang="ko-KR" altLang="en-US" sz="1300" u="none" strike="noStrike" dirty="0">
                          <a:effectLst/>
                        </a:rPr>
                        <a:t>사이</a:t>
                      </a:r>
                      <a:endParaRPr lang="en-US" altLang="ko-KR" sz="1300" u="none" strike="noStrike" dirty="0">
                        <a:effectLst/>
                      </a:endParaRPr>
                    </a:p>
                    <a:p>
                      <a:pPr algn="ctr" fontAlgn="ctr"/>
                      <a:r>
                        <a:rPr lang="ko-KR" altLang="en-US" sz="1300" u="none" strike="noStrike" dirty="0">
                          <a:effectLst/>
                        </a:rPr>
                        <a:t>수정 가능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45925760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312914118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7847626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Red 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15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20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739120238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1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 dirty="0">
                          <a:effectLst/>
                        </a:rPr>
                        <a:t>Blue </a:t>
                      </a:r>
                      <a:r>
                        <a:rPr lang="ko-KR" altLang="en-US" sz="1300" u="none" strike="noStrike" dirty="0">
                          <a:effectLst/>
                        </a:rPr>
                        <a:t>조명 미사용</a:t>
                      </a:r>
                      <a:endParaRPr lang="ko-KR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56539281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2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565734258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3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36091271"/>
                  </a:ext>
                </a:extLst>
              </a:tr>
              <a:tr h="1967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u="none" strike="noStrike">
                          <a:effectLst/>
                        </a:rPr>
                        <a:t>Blue 4</a:t>
                      </a:r>
                      <a:endParaRPr lang="en-US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>
                          <a:effectLst/>
                        </a:rPr>
                        <a:t>0</a:t>
                      </a:r>
                      <a:endParaRPr lang="en-US" altLang="ko-KR" sz="13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300" u="none" strike="noStrike" dirty="0">
                          <a:effectLst/>
                        </a:rPr>
                        <a:t>0</a:t>
                      </a:r>
                      <a:endParaRPr lang="en-US" altLang="ko-KR" sz="13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4780439"/>
                  </a:ext>
                </a:extLst>
              </a:tr>
            </a:tbl>
          </a:graphicData>
        </a:graphic>
      </p:graphicFrame>
      <p:sp>
        <p:nvSpPr>
          <p:cNvPr id="7" name="제목 3">
            <a:extLst>
              <a:ext uri="{FF2B5EF4-FFF2-40B4-BE49-F238E27FC236}">
                <a16:creationId xmlns="" xmlns:a16="http://schemas.microsoft.com/office/drawing/2014/main" id="{257F8841-23FB-4864-A971-E08BF7EC7487}"/>
              </a:ext>
            </a:extLst>
          </p:cNvPr>
          <p:cNvSpPr txBox="1">
            <a:spLocks/>
          </p:cNvSpPr>
          <p:nvPr/>
        </p:nvSpPr>
        <p:spPr>
          <a:xfrm>
            <a:off x="7319410" y="1305343"/>
            <a:ext cx="3442342" cy="41024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46" rtl="0" eaLnBrk="1" latinLnBrk="1" hangingPunct="1"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[Preset </a:t>
            </a:r>
            <a:r>
              <a:rPr lang="ko-KR" altLang="en-US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구성 예시</a:t>
            </a:r>
            <a:r>
              <a:rPr lang="en-US" altLang="ko-K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]</a:t>
            </a:r>
            <a:endParaRPr lang="ko-KR" altLang="en-US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5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개발목적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RTR ECS</a:t>
            </a:r>
            <a:r>
              <a:rPr lang="ko-KR" altLang="en-US" dirty="0" smtClean="0"/>
              <a:t>를 중심으로 한</a:t>
            </a:r>
            <a:r>
              <a:rPr lang="en-US" altLang="ko-KR" dirty="0"/>
              <a:t> </a:t>
            </a:r>
            <a:r>
              <a:rPr lang="en-US" altLang="ko-KR" dirty="0" smtClean="0"/>
              <a:t>PLC, </a:t>
            </a:r>
            <a:r>
              <a:rPr lang="en-US" altLang="ko-KR" dirty="0" err="1" smtClean="0"/>
              <a:t>GvisCAM</a:t>
            </a:r>
            <a:r>
              <a:rPr lang="en-US" altLang="ko-KR" dirty="0" smtClean="0"/>
              <a:t>, </a:t>
            </a:r>
            <a:r>
              <a:rPr lang="ko-KR" altLang="en-US" dirty="0" smtClean="0"/>
              <a:t>레이저 </a:t>
            </a:r>
            <a:r>
              <a:rPr lang="ko-KR" altLang="en-US" dirty="0" err="1" smtClean="0"/>
              <a:t>각인기</a:t>
            </a:r>
            <a:r>
              <a:rPr lang="en-US" altLang="ko-KR" dirty="0" smtClean="0"/>
              <a:t>, AOI, VS, </a:t>
            </a:r>
            <a:r>
              <a:rPr lang="ko-KR" altLang="en-US" dirty="0" err="1" smtClean="0"/>
              <a:t>펀칭기</a:t>
            </a:r>
            <a:r>
              <a:rPr lang="en-US" altLang="ko-KR" dirty="0" smtClean="0"/>
              <a:t>, DTS</a:t>
            </a:r>
            <a:r>
              <a:rPr lang="ko-KR" altLang="en-US" dirty="0" smtClean="0"/>
              <a:t> 간 독립적 연결</a:t>
            </a:r>
            <a:endParaRPr lang="en-US" altLang="ko-KR" dirty="0" smtClean="0"/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를 통한 전체 시스템 모니터링</a:t>
            </a:r>
            <a:endParaRPr lang="en-US" altLang="ko-KR" dirty="0" smtClean="0"/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를 이용한 상위 시스템간 인터페이스 역할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7715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ko-KR" altLang="en-US" dirty="0" smtClean="0"/>
              <a:t>작업자 설정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로트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레이어</a:t>
            </a:r>
            <a:r>
              <a:rPr lang="ko-KR" altLang="en-US" dirty="0" smtClean="0"/>
              <a:t> </a:t>
            </a:r>
            <a:r>
              <a:rPr lang="en-US" altLang="ko-KR" dirty="0" smtClean="0"/>
              <a:t>/ ITS /2Laye / 2Layer-ITS / </a:t>
            </a:r>
            <a:r>
              <a:rPr lang="ko-KR" altLang="en-US" dirty="0" smtClean="0"/>
              <a:t>내층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외층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작업조건 </a:t>
            </a:r>
            <a:r>
              <a:rPr lang="en-US" altLang="ko-KR" dirty="0" smtClean="0"/>
              <a:t>…</a:t>
            </a:r>
          </a:p>
          <a:p>
            <a:r>
              <a:rPr lang="en-US" altLang="ko-KR" dirty="0" smtClean="0"/>
              <a:t>PLC</a:t>
            </a:r>
          </a:p>
          <a:p>
            <a:pPr lvl="1"/>
            <a:r>
              <a:rPr lang="en-US" altLang="ko-KR" dirty="0" smtClean="0"/>
              <a:t>PLC IO </a:t>
            </a:r>
            <a:r>
              <a:rPr lang="ko-KR" altLang="en-US" dirty="0" smtClean="0"/>
              <a:t>모니터링 및 명령처리</a:t>
            </a:r>
            <a:endParaRPr lang="en-US" altLang="ko-KR" dirty="0" smtClean="0"/>
          </a:p>
          <a:p>
            <a:r>
              <a:rPr lang="en-US" altLang="ko-KR" dirty="0" smtClean="0"/>
              <a:t>AOI PCR</a:t>
            </a:r>
            <a:r>
              <a:rPr lang="ko-KR" altLang="en-US" dirty="0" smtClean="0"/>
              <a:t>파일 수집</a:t>
            </a:r>
            <a:endParaRPr lang="en-US" altLang="ko-KR" dirty="0" smtClean="0"/>
          </a:p>
          <a:p>
            <a:r>
              <a:rPr lang="en-US" altLang="ko-KR" dirty="0" smtClean="0"/>
              <a:t>VS PCR</a:t>
            </a:r>
            <a:r>
              <a:rPr lang="ko-KR" altLang="en-US" dirty="0" smtClean="0"/>
              <a:t>파일 수집</a:t>
            </a:r>
            <a:endParaRPr lang="en-US" altLang="ko-KR" dirty="0" smtClean="0"/>
          </a:p>
          <a:p>
            <a:r>
              <a:rPr lang="ko-KR" altLang="en-US" dirty="0" err="1" smtClean="0"/>
              <a:t>각인부</a:t>
            </a:r>
            <a:r>
              <a:rPr lang="ko-KR" altLang="en-US" dirty="0" smtClean="0"/>
              <a:t> 각인데이터 수집</a:t>
            </a:r>
            <a:endParaRPr lang="en-US" altLang="ko-KR" dirty="0" smtClean="0"/>
          </a:p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펀칭결과</a:t>
            </a:r>
            <a:r>
              <a:rPr lang="ko-KR" altLang="en-US" dirty="0" smtClean="0"/>
              <a:t> 수집</a:t>
            </a:r>
            <a:endParaRPr lang="en-US" altLang="ko-KR" dirty="0" smtClean="0"/>
          </a:p>
          <a:p>
            <a:r>
              <a:rPr lang="en-US" altLang="ko-KR" dirty="0" err="1" smtClean="0"/>
              <a:t>Reelmap</a:t>
            </a:r>
            <a:r>
              <a:rPr lang="en-US" altLang="ko-KR" dirty="0" smtClean="0"/>
              <a:t>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en-US" altLang="ko-KR" dirty="0" smtClean="0"/>
              <a:t>ITS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r>
              <a:rPr lang="ko-KR" altLang="en-US" dirty="0" err="1" smtClean="0"/>
              <a:t>수율처리</a:t>
            </a:r>
            <a:r>
              <a:rPr lang="en-US" altLang="ko-KR" dirty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고정불량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알람처리</a:t>
            </a:r>
            <a:endParaRPr lang="en-US" altLang="ko-KR" dirty="0" smtClean="0"/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ko-KR" altLang="en-US" dirty="0" err="1" smtClean="0"/>
              <a:t>펀칭부에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Reelmap</a:t>
            </a:r>
            <a:r>
              <a:rPr lang="en-US" altLang="ko-KR" dirty="0" smtClean="0"/>
              <a:t> / </a:t>
            </a:r>
            <a:r>
              <a:rPr lang="ko-KR" altLang="en-US" dirty="0" err="1" smtClean="0"/>
              <a:t>펀칭데이터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수율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고정불량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알람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7676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7128" y="1690688"/>
            <a:ext cx="2488660" cy="1952311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396179" cy="3688069"/>
          </a:xfrm>
          <a:prstGeom prst="rect">
            <a:avLst/>
          </a:prstGeom>
        </p:spPr>
      </p:pic>
      <p:pic>
        <p:nvPicPr>
          <p:cNvPr id="5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28" y="3762679"/>
            <a:ext cx="2488660" cy="1952311"/>
          </a:xfrm>
          <a:prstGeom prst="rect">
            <a:avLst/>
          </a:prstGeom>
        </p:spPr>
      </p:pic>
      <p:pic>
        <p:nvPicPr>
          <p:cNvPr id="6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414" y="1690688"/>
            <a:ext cx="2488660" cy="1952311"/>
          </a:xfrm>
          <a:prstGeom prst="rect">
            <a:avLst/>
          </a:prstGeom>
        </p:spPr>
      </p:pic>
      <p:pic>
        <p:nvPicPr>
          <p:cNvPr id="7" name="내용 개체 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414" y="3762678"/>
            <a:ext cx="2488660" cy="195231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295745" y="5943600"/>
            <a:ext cx="2607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DTS </a:t>
            </a:r>
            <a:r>
              <a:rPr lang="ko-KR" altLang="en-US" dirty="0" smtClean="0"/>
              <a:t>수준의 모니터링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6111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ECS </a:t>
            </a:r>
            <a:r>
              <a:rPr lang="ko-KR" altLang="en-US" dirty="0" smtClean="0"/>
              <a:t>구성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20942" cy="3687428"/>
          </a:xfrm>
          <a:prstGeom prst="rect">
            <a:avLst/>
          </a:prstGeom>
        </p:spPr>
      </p:pic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1" y="1690688"/>
            <a:ext cx="4727282" cy="368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4426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각인부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Vision</a:t>
            </a:r>
          </a:p>
          <a:p>
            <a:r>
              <a:rPr lang="ko-KR" altLang="en-US" dirty="0" smtClean="0"/>
              <a:t>레이저</a:t>
            </a:r>
            <a:endParaRPr lang="en-US" altLang="ko-KR" dirty="0" smtClean="0"/>
          </a:p>
          <a:p>
            <a:r>
              <a:rPr lang="en-US" altLang="ko-KR" dirty="0" smtClean="0"/>
              <a:t>2D </a:t>
            </a:r>
            <a:r>
              <a:rPr lang="ko-KR" altLang="en-US" dirty="0" smtClean="0"/>
              <a:t>리더기</a:t>
            </a:r>
            <a:endParaRPr lang="en-US" altLang="ko-KR" dirty="0" smtClean="0"/>
          </a:p>
          <a:p>
            <a:r>
              <a:rPr lang="en-US" altLang="ko-KR" dirty="0" smtClean="0"/>
              <a:t>Motion</a:t>
            </a:r>
          </a:p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IO</a:t>
            </a:r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각인상태 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720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각인부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6018409" cy="4351338"/>
          </a:xfrm>
        </p:spPr>
      </p:pic>
    </p:spTree>
    <p:extLst>
      <p:ext uri="{BB962C8B-B14F-4D97-AF65-F5344CB8AC3E}">
        <p14:creationId xmlns:p14="http://schemas.microsoft.com/office/powerpoint/2010/main" val="2531718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AOI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Vision</a:t>
            </a:r>
          </a:p>
          <a:p>
            <a:r>
              <a:rPr lang="en-US" altLang="ko-KR" dirty="0" smtClean="0"/>
              <a:t>Motion</a:t>
            </a:r>
          </a:p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IO</a:t>
            </a:r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검사결과 업데이트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PCR </a:t>
            </a:r>
            <a:r>
              <a:rPr lang="ko-KR" altLang="en-US" dirty="0" smtClean="0"/>
              <a:t>전송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3048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VS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Verify</a:t>
            </a:r>
            <a:r>
              <a:rPr lang="ko-KR" altLang="en-US" dirty="0" smtClean="0"/>
              <a:t>결과 업데이트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</a:t>
            </a:r>
            <a:r>
              <a:rPr lang="en-US" altLang="ko-KR" dirty="0" smtClean="0"/>
              <a:t>PCR </a:t>
            </a:r>
            <a:r>
              <a:rPr lang="ko-KR" altLang="en-US" dirty="0" smtClean="0"/>
              <a:t>전송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1113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 smtClean="0"/>
              <a:t>Vision</a:t>
            </a:r>
          </a:p>
          <a:p>
            <a:r>
              <a:rPr lang="en-US" altLang="ko-KR" dirty="0" smtClean="0"/>
              <a:t>SMAC</a:t>
            </a:r>
          </a:p>
          <a:p>
            <a:r>
              <a:rPr lang="en-US" altLang="ko-KR" dirty="0" smtClean="0"/>
              <a:t>Motion</a:t>
            </a:r>
          </a:p>
          <a:p>
            <a:r>
              <a:rPr lang="en-US" altLang="ko-KR" dirty="0" smtClean="0"/>
              <a:t>Lan</a:t>
            </a:r>
          </a:p>
          <a:p>
            <a:r>
              <a:rPr lang="en-US" altLang="ko-KR" dirty="0" smtClean="0"/>
              <a:t>IO</a:t>
            </a:r>
          </a:p>
          <a:p>
            <a:r>
              <a:rPr lang="en-US" altLang="ko-KR" dirty="0" smtClean="0"/>
              <a:t>DTS </a:t>
            </a:r>
            <a:r>
              <a:rPr lang="ko-KR" altLang="en-US" dirty="0" smtClean="0"/>
              <a:t>연결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펀칭유무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r>
              <a:rPr lang="en-US" altLang="ko-KR" dirty="0" err="1" smtClean="0"/>
              <a:t>Reelmap</a:t>
            </a:r>
            <a:r>
              <a:rPr lang="en-US" altLang="ko-KR" dirty="0" smtClean="0"/>
              <a:t> / </a:t>
            </a:r>
            <a:r>
              <a:rPr lang="ko-KR" altLang="en-US" dirty="0" smtClean="0"/>
              <a:t>수율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마킹상태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err="1" smtClean="0"/>
              <a:t>알람</a:t>
            </a:r>
            <a:r>
              <a:rPr lang="ko-KR" altLang="en-US" dirty="0" smtClean="0"/>
              <a:t> </a:t>
            </a:r>
            <a:r>
              <a:rPr lang="en-US" altLang="ko-KR" dirty="0" smtClean="0"/>
              <a:t>Display</a:t>
            </a:r>
          </a:p>
          <a:p>
            <a:r>
              <a:rPr lang="en-US" altLang="ko-KR" dirty="0" smtClean="0"/>
              <a:t>ECS</a:t>
            </a:r>
            <a:r>
              <a:rPr lang="ko-KR" altLang="en-US" dirty="0" smtClean="0"/>
              <a:t>에 </a:t>
            </a:r>
            <a:r>
              <a:rPr lang="ko-KR" altLang="en-US" dirty="0" err="1" smtClean="0"/>
              <a:t>마킹상태</a:t>
            </a:r>
            <a:r>
              <a:rPr lang="en-US" altLang="ko-KR" dirty="0" smtClean="0"/>
              <a:t> </a:t>
            </a:r>
            <a:r>
              <a:rPr lang="ko-KR" altLang="en-US" dirty="0" smtClean="0"/>
              <a:t>전송</a:t>
            </a:r>
            <a:endParaRPr lang="en-US" altLang="ko-KR" dirty="0" smtClean="0"/>
          </a:p>
          <a:p>
            <a:r>
              <a:rPr lang="en-US" altLang="ko-KR" dirty="0" err="1" smtClean="0"/>
              <a:t>GvisCAM</a:t>
            </a:r>
            <a:r>
              <a:rPr lang="en-US" altLang="ko-KR" dirty="0" smtClean="0"/>
              <a:t> </a:t>
            </a:r>
            <a:r>
              <a:rPr lang="ko-KR" altLang="en-US" dirty="0" smtClean="0"/>
              <a:t>연결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21052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구성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961186" cy="38919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72" y="1740904"/>
            <a:ext cx="4938288" cy="384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902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체크</a:t>
            </a:r>
            <a:endParaRPr lang="ko-KR" altLang="en-US" dirty="0"/>
          </a:p>
        </p:txBody>
      </p:sp>
      <p:grpSp>
        <p:nvGrpSpPr>
          <p:cNvPr id="27" name="그룹 26"/>
          <p:cNvGrpSpPr/>
          <p:nvPr/>
        </p:nvGrpSpPr>
        <p:grpSpPr>
          <a:xfrm>
            <a:off x="838200" y="1690688"/>
            <a:ext cx="10118971" cy="4548980"/>
            <a:chOff x="114739" y="365125"/>
            <a:chExt cx="11239061" cy="5154781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 smtClean="0"/>
                <a:t>모델 비교로 </a:t>
              </a:r>
              <a:r>
                <a:rPr lang="ko-KR" altLang="en-US" dirty="0" err="1" smtClean="0"/>
                <a:t>미마킹</a:t>
              </a:r>
              <a:r>
                <a:rPr lang="ko-KR" altLang="en-US" dirty="0" smtClean="0"/>
                <a:t> 확인</a:t>
              </a:r>
              <a:endParaRPr lang="ko-KR" altLang="en-US" dirty="0"/>
            </a:p>
          </p:txBody>
        </p:sp>
        <p:pic>
          <p:nvPicPr>
            <p:cNvPr id="5" name="내용 개체 틀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1690688"/>
              <a:ext cx="3121152" cy="3121152"/>
            </a:xfrm>
            <a:prstGeom prst="rect">
              <a:avLst/>
            </a:prstGeom>
          </p:spPr>
        </p:pic>
        <p:sp>
          <p:nvSpPr>
            <p:cNvPr id="6" name="직사각형 5"/>
            <p:cNvSpPr/>
            <p:nvPr/>
          </p:nvSpPr>
          <p:spPr>
            <a:xfrm>
              <a:off x="838200" y="1690688"/>
              <a:ext cx="3121152" cy="312115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031813" y="5101389"/>
              <a:ext cx="929784" cy="41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1024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14739" y="3379302"/>
              <a:ext cx="876469" cy="41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1024</a:t>
              </a:r>
              <a:endParaRPr lang="ko-KR" altLang="en-US" dirty="0"/>
            </a:p>
          </p:txBody>
        </p:sp>
        <p:cxnSp>
          <p:nvCxnSpPr>
            <p:cNvPr id="9" name="직선 연결선 8"/>
            <p:cNvCxnSpPr>
              <a:stCxn id="6" idx="0"/>
              <a:endCxn id="5" idx="2"/>
            </p:cNvCxnSpPr>
            <p:nvPr/>
          </p:nvCxnSpPr>
          <p:spPr>
            <a:xfrm>
              <a:off x="2398776" y="1690688"/>
              <a:ext cx="0" cy="312115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>
              <a:stCxn id="5" idx="1"/>
              <a:endCxn id="5" idx="3"/>
            </p:cNvCxnSpPr>
            <p:nvPr/>
          </p:nvCxnSpPr>
          <p:spPr>
            <a:xfrm>
              <a:off x="838200" y="3251264"/>
              <a:ext cx="312115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/>
            <p:cNvSpPr/>
            <p:nvPr/>
          </p:nvSpPr>
          <p:spPr>
            <a:xfrm>
              <a:off x="2168785" y="3037208"/>
              <a:ext cx="439923" cy="42877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490037" y="1824645"/>
              <a:ext cx="84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010337" y="3379301"/>
              <a:ext cx="842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100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41820" y="2978844"/>
              <a:ext cx="84221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 smtClean="0">
                  <a:solidFill>
                    <a:srgbClr val="FF0000"/>
                  </a:solidFill>
                </a:rPr>
                <a:t>100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79277" y="1752453"/>
              <a:ext cx="1457528" cy="1495634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4975839" y="1762560"/>
              <a:ext cx="1485863" cy="1488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40332" y="3280959"/>
              <a:ext cx="8422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FF0000"/>
                  </a:solidFill>
                </a:rPr>
                <a:t>100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56046" y="2015929"/>
              <a:ext cx="866896" cy="895475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7615834" y="3041385"/>
              <a:ext cx="1304125" cy="418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/>
                <a:t>모델선택</a:t>
              </a:r>
              <a:endParaRPr lang="ko-KR" altLang="en-US" dirty="0"/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15400" y="1622822"/>
              <a:ext cx="1494521" cy="1494521"/>
            </a:xfrm>
            <a:prstGeom prst="rect">
              <a:avLst/>
            </a:prstGeom>
          </p:spPr>
        </p:pic>
        <p:sp>
          <p:nvSpPr>
            <p:cNvPr id="21" name="직사각형 20"/>
            <p:cNvSpPr/>
            <p:nvPr/>
          </p:nvSpPr>
          <p:spPr>
            <a:xfrm>
              <a:off x="9824058" y="1619596"/>
              <a:ext cx="1485863" cy="148870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7748966" y="2015929"/>
              <a:ext cx="882633" cy="895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직사각형 22"/>
            <p:cNvSpPr/>
            <p:nvPr/>
          </p:nvSpPr>
          <p:spPr>
            <a:xfrm>
              <a:off x="10121343" y="1887028"/>
              <a:ext cx="882633" cy="895475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오른쪽 화살표 23"/>
            <p:cNvSpPr/>
            <p:nvPr/>
          </p:nvSpPr>
          <p:spPr>
            <a:xfrm>
              <a:off x="4211053" y="2506912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오른쪽 화살표 24"/>
            <p:cNvSpPr/>
            <p:nvPr/>
          </p:nvSpPr>
          <p:spPr>
            <a:xfrm>
              <a:off x="6918122" y="2463666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오른쪽 화살표 25"/>
            <p:cNvSpPr/>
            <p:nvPr/>
          </p:nvSpPr>
          <p:spPr>
            <a:xfrm>
              <a:off x="9040224" y="2463666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5468426" y="4858797"/>
            <a:ext cx="6312569" cy="1698485"/>
            <a:chOff x="838200" y="2681580"/>
            <a:chExt cx="10515601" cy="3239989"/>
          </a:xfrm>
        </p:grpSpPr>
        <p:sp>
          <p:nvSpPr>
            <p:cNvPr id="42" name="제목 1"/>
            <p:cNvSpPr txBox="1">
              <a:spLocks/>
            </p:cNvSpPr>
            <p:nvPr/>
          </p:nvSpPr>
          <p:spPr>
            <a:xfrm>
              <a:off x="838201" y="2681580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 lnSpcReduction="10000"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mtClean="0"/>
                <a:t>모델선정이 않되는 경우</a:t>
              </a:r>
              <a:endParaRPr lang="ko-KR" altLang="en-US" dirty="0"/>
            </a:p>
          </p:txBody>
        </p:sp>
        <p:pic>
          <p:nvPicPr>
            <p:cNvPr id="43" name="내용 개체 틀 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4007142"/>
              <a:ext cx="1914427" cy="1914427"/>
            </a:xfrm>
            <a:prstGeom prst="rect">
              <a:avLst/>
            </a:prstGeom>
          </p:spPr>
        </p:pic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23684" y="4007141"/>
              <a:ext cx="1914427" cy="1914427"/>
            </a:xfrm>
            <a:prstGeom prst="rect">
              <a:avLst/>
            </a:prstGeom>
          </p:spPr>
        </p:pic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09167" y="4007140"/>
              <a:ext cx="1914427" cy="1914427"/>
            </a:xfrm>
            <a:prstGeom prst="rect">
              <a:avLst/>
            </a:prstGeom>
          </p:spPr>
        </p:pic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3593" y="4011855"/>
              <a:ext cx="1909712" cy="1909712"/>
            </a:xfrm>
            <a:prstGeom prst="rect">
              <a:avLst/>
            </a:prstGeom>
          </p:spPr>
        </p:pic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09077" y="4007140"/>
              <a:ext cx="1909714" cy="190971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0020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21" name="그룹 20"/>
          <p:cNvGrpSpPr/>
          <p:nvPr/>
        </p:nvGrpSpPr>
        <p:grpSpPr>
          <a:xfrm>
            <a:off x="1499251" y="2780004"/>
            <a:ext cx="8709059" cy="2883463"/>
            <a:chOff x="1499251" y="2780004"/>
            <a:chExt cx="8709059" cy="288346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924" y="3592309"/>
              <a:ext cx="2988120" cy="195220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25169" y="3685028"/>
              <a:ext cx="1558346" cy="1872000"/>
            </a:xfrm>
            <a:prstGeom prst="rect">
              <a:avLst/>
            </a:prstGeom>
          </p:spPr>
        </p:pic>
        <p:grpSp>
          <p:nvGrpSpPr>
            <p:cNvPr id="6" name="그룹 5"/>
            <p:cNvGrpSpPr/>
            <p:nvPr/>
          </p:nvGrpSpPr>
          <p:grpSpPr>
            <a:xfrm>
              <a:off x="1837804" y="2780004"/>
              <a:ext cx="8082701" cy="534647"/>
              <a:chOff x="1149179" y="3227657"/>
              <a:chExt cx="8082701" cy="534647"/>
            </a:xfrm>
          </p:grpSpPr>
          <p:sp>
            <p:nvSpPr>
              <p:cNvPr id="7" name="TextBox 407"/>
              <p:cNvSpPr txBox="1">
                <a:spLocks noChangeArrowheads="1"/>
              </p:cNvSpPr>
              <p:nvPr/>
            </p:nvSpPr>
            <p:spPr bwMode="auto">
              <a:xfrm>
                <a:off x="8371082" y="3537869"/>
                <a:ext cx="860798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Un-Coiler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8" name="TextBox 408"/>
              <p:cNvSpPr txBox="1">
                <a:spLocks noChangeArrowheads="1"/>
              </p:cNvSpPr>
              <p:nvPr/>
            </p:nvSpPr>
            <p:spPr bwMode="auto">
              <a:xfrm>
                <a:off x="1149179" y="3523950"/>
                <a:ext cx="956422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Re-Coiler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9" name="TextBox 388"/>
              <p:cNvSpPr txBox="1">
                <a:spLocks noChangeArrowheads="1"/>
              </p:cNvSpPr>
              <p:nvPr/>
            </p:nvSpPr>
            <p:spPr bwMode="auto">
              <a:xfrm>
                <a:off x="4281859" y="3530784"/>
                <a:ext cx="748086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AOI-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하면</a:t>
                </a:r>
              </a:p>
            </p:txBody>
          </p:sp>
          <p:sp>
            <p:nvSpPr>
              <p:cNvPr id="10" name="TextBox 388"/>
              <p:cNvSpPr txBox="1">
                <a:spLocks noChangeArrowheads="1"/>
              </p:cNvSpPr>
              <p:nvPr/>
            </p:nvSpPr>
            <p:spPr bwMode="auto">
              <a:xfrm>
                <a:off x="5671909" y="3529905"/>
                <a:ext cx="748086" cy="216694"/>
              </a:xfrm>
              <a:prstGeom prst="rect">
                <a:avLst/>
              </a:prstGeom>
              <a:solidFill>
                <a:srgbClr val="00008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AOI-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상면</a:t>
                </a:r>
              </a:p>
            </p:txBody>
          </p:sp>
          <p:cxnSp>
            <p:nvCxnSpPr>
              <p:cNvPr id="11" name="직선 화살표 연결선 10"/>
              <p:cNvCxnSpPr>
                <a:cxnSpLocks noChangeShapeType="1"/>
                <a:stCxn id="16" idx="1"/>
                <a:endCxn id="10" idx="3"/>
              </p:cNvCxnSpPr>
              <p:nvPr/>
            </p:nvCxnSpPr>
            <p:spPr bwMode="auto">
              <a:xfrm flipH="1" flipV="1">
                <a:off x="6419995" y="3638252"/>
                <a:ext cx="600591" cy="3115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2" name="직선 화살표 연결선 11"/>
              <p:cNvCxnSpPr>
                <a:cxnSpLocks noChangeShapeType="1"/>
                <a:stCxn id="10" idx="1"/>
                <a:endCxn id="9" idx="3"/>
              </p:cNvCxnSpPr>
              <p:nvPr/>
            </p:nvCxnSpPr>
            <p:spPr bwMode="auto">
              <a:xfrm flipH="1">
                <a:off x="5029945" y="3638252"/>
                <a:ext cx="641964" cy="879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3" name="TextBox 408"/>
              <p:cNvSpPr txBox="1">
                <a:spLocks noChangeArrowheads="1"/>
              </p:cNvSpPr>
              <p:nvPr/>
            </p:nvSpPr>
            <p:spPr bwMode="auto">
              <a:xfrm>
                <a:off x="2528642" y="3512812"/>
                <a:ext cx="1111254" cy="249492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Reject Marking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14" name="직선 화살표 연결선 13"/>
              <p:cNvCxnSpPr>
                <a:cxnSpLocks noChangeShapeType="1"/>
                <a:stCxn id="13" idx="1"/>
                <a:endCxn id="8" idx="3"/>
              </p:cNvCxnSpPr>
              <p:nvPr/>
            </p:nvCxnSpPr>
            <p:spPr bwMode="auto">
              <a:xfrm flipH="1" flipV="1">
                <a:off x="2105601" y="3632297"/>
                <a:ext cx="423041" cy="5261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15" name="직선 화살표 연결선 14"/>
              <p:cNvCxnSpPr>
                <a:cxnSpLocks noChangeShapeType="1"/>
                <a:stCxn id="9" idx="1"/>
                <a:endCxn id="13" idx="3"/>
              </p:cNvCxnSpPr>
              <p:nvPr/>
            </p:nvCxnSpPr>
            <p:spPr bwMode="auto">
              <a:xfrm flipH="1" flipV="1">
                <a:off x="3639896" y="3637558"/>
                <a:ext cx="641963" cy="1573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16" name="TextBox 408"/>
              <p:cNvSpPr txBox="1">
                <a:spLocks noChangeArrowheads="1"/>
              </p:cNvSpPr>
              <p:nvPr/>
            </p:nvSpPr>
            <p:spPr bwMode="auto">
              <a:xfrm>
                <a:off x="7020586" y="3523164"/>
                <a:ext cx="749905" cy="23640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2D </a:t>
                </a:r>
                <a:r>
                  <a:rPr lang="ko-KR" altLang="en-US" sz="1000" b="1" dirty="0" err="1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각인기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cxnSp>
            <p:nvCxnSpPr>
              <p:cNvPr id="17" name="직선 화살표 연결선 16"/>
              <p:cNvCxnSpPr>
                <a:cxnSpLocks noChangeShapeType="1"/>
                <a:stCxn id="7" idx="1"/>
                <a:endCxn id="16" idx="3"/>
              </p:cNvCxnSpPr>
              <p:nvPr/>
            </p:nvCxnSpPr>
            <p:spPr bwMode="auto">
              <a:xfrm flipH="1" flipV="1">
                <a:off x="7770491" y="3641367"/>
                <a:ext cx="600591" cy="4849"/>
              </a:xfrm>
              <a:prstGeom prst="straightConnector1">
                <a:avLst/>
              </a:prstGeom>
              <a:noFill/>
              <a:ln w="38100" algn="ctr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24" name="TextBox 408"/>
              <p:cNvSpPr txBox="1">
                <a:spLocks noChangeArrowheads="1"/>
              </p:cNvSpPr>
              <p:nvPr/>
            </p:nvSpPr>
            <p:spPr bwMode="auto">
              <a:xfrm>
                <a:off x="7020585" y="3227657"/>
                <a:ext cx="749905" cy="23640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ECS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  <p:sp>
            <p:nvSpPr>
              <p:cNvPr id="25" name="TextBox 408"/>
              <p:cNvSpPr txBox="1">
                <a:spLocks noChangeArrowheads="1"/>
              </p:cNvSpPr>
              <p:nvPr/>
            </p:nvSpPr>
            <p:spPr bwMode="auto">
              <a:xfrm>
                <a:off x="3639896" y="3227657"/>
                <a:ext cx="749905" cy="23640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36000" anchor="ctr">
                <a:sp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eaLnBrk="1" hangingPunct="1">
                  <a:lnSpc>
                    <a:spcPct val="130000"/>
                  </a:lnSpc>
                  <a:defRPr/>
                </a:pPr>
                <a:r>
                  <a:rPr lang="en-US" altLang="ko-KR" sz="1000" b="1" dirty="0" smtClean="0">
                    <a:solidFill>
                      <a:schemeClr val="bg1"/>
                    </a:solidFill>
                    <a:latin typeface="굴림" pitchFamily="50" charset="-127"/>
                    <a:ea typeface="굴림" pitchFamily="50" charset="-127"/>
                  </a:rPr>
                  <a:t>VS</a:t>
                </a:r>
                <a:endParaRPr lang="ko-KR" altLang="en-US" sz="1000" b="1" dirty="0">
                  <a:solidFill>
                    <a:schemeClr val="bg1"/>
                  </a:solidFill>
                  <a:latin typeface="굴림" pitchFamily="50" charset="-127"/>
                  <a:ea typeface="굴림" pitchFamily="50" charset="-127"/>
                </a:endParaRPr>
              </a:p>
            </p:txBody>
          </p:sp>
        </p:grp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2644" b="98017" l="4333" r="97054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499251" y="3467467"/>
              <a:ext cx="1674940" cy="2196000"/>
            </a:xfrm>
            <a:prstGeom prst="rect">
              <a:avLst/>
            </a:prstGeom>
          </p:spPr>
        </p:pic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0" b="100000" l="1093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73966" y="3509722"/>
              <a:ext cx="1751619" cy="2088000"/>
            </a:xfrm>
            <a:prstGeom prst="rect">
              <a:avLst/>
            </a:prstGeom>
          </p:spPr>
        </p:pic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394" b="96456" l="1321" r="97866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78699" y="3428823"/>
              <a:ext cx="1629611" cy="2196000"/>
            </a:xfrm>
            <a:prstGeom prst="rect">
              <a:avLst/>
            </a:prstGeom>
          </p:spPr>
        </p:pic>
      </p:grpSp>
      <p:sp>
        <p:nvSpPr>
          <p:cNvPr id="26" name="TextBox 408"/>
          <p:cNvSpPr txBox="1">
            <a:spLocks noChangeArrowheads="1"/>
          </p:cNvSpPr>
          <p:nvPr/>
        </p:nvSpPr>
        <p:spPr bwMode="auto">
          <a:xfrm>
            <a:off x="10400528" y="1949911"/>
            <a:ext cx="749905" cy="236406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3600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en-US" altLang="ko-KR" sz="1000" b="1" dirty="0" err="1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CamMaster</a:t>
            </a:r>
            <a:endParaRPr lang="ko-KR" altLang="en-US" sz="1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7" name="TextBox 408"/>
          <p:cNvSpPr txBox="1">
            <a:spLocks noChangeArrowheads="1"/>
          </p:cNvSpPr>
          <p:nvPr/>
        </p:nvSpPr>
        <p:spPr bwMode="auto">
          <a:xfrm>
            <a:off x="10400528" y="2244980"/>
            <a:ext cx="749905" cy="236406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36000" anchor="ctr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30000"/>
              </a:lnSpc>
              <a:defRPr/>
            </a:pPr>
            <a:r>
              <a:rPr lang="en-US" altLang="ko-KR" sz="1000" b="1" dirty="0" smtClean="0">
                <a:solidFill>
                  <a:schemeClr val="bg1"/>
                </a:solidFill>
                <a:latin typeface="굴림" pitchFamily="50" charset="-127"/>
                <a:ea typeface="굴림" pitchFamily="50" charset="-127"/>
              </a:rPr>
              <a:t>DTS</a:t>
            </a:r>
            <a:endParaRPr lang="ko-KR" altLang="en-US" sz="1000" b="1" dirty="0">
              <a:solidFill>
                <a:schemeClr val="bg1"/>
              </a:solidFill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6710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체크</a:t>
            </a:r>
            <a:endParaRPr lang="ko-KR" altLang="en-US" dirty="0"/>
          </a:p>
        </p:txBody>
      </p:sp>
      <p:grpSp>
        <p:nvGrpSpPr>
          <p:cNvPr id="19" name="그룹 18"/>
          <p:cNvGrpSpPr/>
          <p:nvPr/>
        </p:nvGrpSpPr>
        <p:grpSpPr>
          <a:xfrm>
            <a:off x="838200" y="1690688"/>
            <a:ext cx="9172426" cy="4965864"/>
            <a:chOff x="838200" y="365125"/>
            <a:chExt cx="10993205" cy="6291427"/>
          </a:xfrm>
        </p:grpSpPr>
        <p:sp>
          <p:nvSpPr>
            <p:cNvPr id="4" name="제목 1"/>
            <p:cNvSpPr txBox="1">
              <a:spLocks/>
            </p:cNvSpPr>
            <p:nvPr/>
          </p:nvSpPr>
          <p:spPr>
            <a:xfrm>
              <a:off x="838200" y="365125"/>
              <a:ext cx="10515600" cy="13255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smtClean="0"/>
                <a:t>히스토그램으로 미마킹 확인</a:t>
              </a:r>
              <a:endParaRPr lang="ko-KR" altLang="en-US" dirty="0"/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1064795" y="1997046"/>
              <a:ext cx="1485863" cy="149563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795" y="1997046"/>
              <a:ext cx="1495634" cy="1495634"/>
            </a:xfrm>
            <a:prstGeom prst="rect">
              <a:avLst/>
            </a:prstGeom>
            <a:solidFill>
              <a:schemeClr val="tx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4794" y="3799038"/>
              <a:ext cx="1485863" cy="148586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52672" y="3799038"/>
              <a:ext cx="2010454" cy="1855804"/>
            </a:xfrm>
            <a:prstGeom prst="rect">
              <a:avLst/>
            </a:prstGeom>
          </p:spPr>
        </p:pic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47919" y="1690688"/>
              <a:ext cx="2015207" cy="1884946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50616" y="1997046"/>
              <a:ext cx="4837106" cy="3287855"/>
            </a:xfrm>
            <a:prstGeom prst="rect">
              <a:avLst/>
            </a:prstGeom>
          </p:spPr>
        </p:pic>
        <p:sp>
          <p:nvSpPr>
            <p:cNvPr id="11" name="오른쪽 화살표 10"/>
            <p:cNvSpPr/>
            <p:nvPr/>
          </p:nvSpPr>
          <p:spPr>
            <a:xfrm>
              <a:off x="3007895" y="2430915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오른쪽 화살표 11"/>
            <p:cNvSpPr/>
            <p:nvPr/>
          </p:nvSpPr>
          <p:spPr>
            <a:xfrm>
              <a:off x="3007894" y="4284598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오른쪽 화살표 12"/>
            <p:cNvSpPr/>
            <p:nvPr/>
          </p:nvSpPr>
          <p:spPr>
            <a:xfrm>
              <a:off x="6096000" y="3373388"/>
              <a:ext cx="469231" cy="40449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1455821" y="4229321"/>
              <a:ext cx="661737" cy="53518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07432" y="4284598"/>
              <a:ext cx="1062210" cy="47990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906932" y="5378613"/>
              <a:ext cx="4924473" cy="1277939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847534" y="2263829"/>
              <a:ext cx="1059398" cy="467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미마킹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5920098" y="4395173"/>
              <a:ext cx="910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err="1" smtClean="0"/>
                <a:t>마킹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2934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펀칭부</a:t>
            </a:r>
            <a:r>
              <a:rPr lang="ko-KR" altLang="en-US" dirty="0" smtClean="0"/>
              <a:t> </a:t>
            </a:r>
            <a:r>
              <a:rPr lang="en-US" altLang="ko-KR" dirty="0" smtClean="0"/>
              <a:t>– </a:t>
            </a:r>
            <a:r>
              <a:rPr lang="ko-KR" altLang="en-US" dirty="0" err="1" smtClean="0"/>
              <a:t>미마킹</a:t>
            </a:r>
            <a:r>
              <a:rPr lang="ko-KR" altLang="en-US" dirty="0" smtClean="0"/>
              <a:t> 여부 체크</a:t>
            </a:r>
            <a:endParaRPr lang="ko-KR" altLang="en-US" dirty="0"/>
          </a:p>
        </p:txBody>
      </p:sp>
      <p:grpSp>
        <p:nvGrpSpPr>
          <p:cNvPr id="131" name="그룹 130"/>
          <p:cNvGrpSpPr/>
          <p:nvPr/>
        </p:nvGrpSpPr>
        <p:grpSpPr>
          <a:xfrm>
            <a:off x="838200" y="1690688"/>
            <a:ext cx="9629274" cy="4651714"/>
            <a:chOff x="780584" y="1735862"/>
            <a:chExt cx="9629274" cy="4651714"/>
          </a:xfrm>
        </p:grpSpPr>
        <p:sp>
          <p:nvSpPr>
            <p:cNvPr id="78" name="제목 1"/>
            <p:cNvSpPr txBox="1">
              <a:spLocks/>
            </p:cNvSpPr>
            <p:nvPr/>
          </p:nvSpPr>
          <p:spPr>
            <a:xfrm>
              <a:off x="780584" y="1735862"/>
              <a:ext cx="9629274" cy="8976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algn="l" defTabSz="914400" rtl="0" eaLnBrk="1" latinLnBrk="1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ko-KR" altLang="en-US" dirty="0" err="1" smtClean="0"/>
                <a:t>마킹</a:t>
              </a:r>
              <a:r>
                <a:rPr lang="ko-KR" altLang="en-US" dirty="0" smtClean="0"/>
                <a:t> 영역의 폭 측정으로 </a:t>
              </a:r>
              <a:r>
                <a:rPr lang="ko-KR" altLang="en-US" dirty="0" err="1" smtClean="0"/>
                <a:t>미마킹</a:t>
              </a:r>
              <a:r>
                <a:rPr lang="ko-KR" altLang="en-US" dirty="0" smtClean="0"/>
                <a:t> 확인</a:t>
              </a:r>
              <a:endParaRPr lang="ko-KR" altLang="en-US" dirty="0"/>
            </a:p>
          </p:txBody>
        </p:sp>
        <p:grpSp>
          <p:nvGrpSpPr>
            <p:cNvPr id="130" name="그룹 129"/>
            <p:cNvGrpSpPr/>
            <p:nvPr/>
          </p:nvGrpSpPr>
          <p:grpSpPr>
            <a:xfrm>
              <a:off x="1155032" y="2827419"/>
              <a:ext cx="8975537" cy="3560157"/>
              <a:chOff x="1298868" y="2873529"/>
              <a:chExt cx="10299553" cy="3899060"/>
            </a:xfrm>
          </p:grpSpPr>
          <p:grpSp>
            <p:nvGrpSpPr>
              <p:cNvPr id="79" name="그룹 78"/>
              <p:cNvGrpSpPr/>
              <p:nvPr/>
            </p:nvGrpSpPr>
            <p:grpSpPr>
              <a:xfrm>
                <a:off x="1298868" y="2873529"/>
                <a:ext cx="4062952" cy="3440784"/>
                <a:chOff x="1298868" y="2210748"/>
                <a:chExt cx="4062952" cy="3440784"/>
              </a:xfrm>
            </p:grpSpPr>
            <p:sp>
              <p:nvSpPr>
                <p:cNvPr id="80" name="이등변 삼각형 79"/>
                <p:cNvSpPr/>
                <p:nvPr/>
              </p:nvSpPr>
              <p:spPr>
                <a:xfrm>
                  <a:off x="1298868" y="2210748"/>
                  <a:ext cx="4062952" cy="3440784"/>
                </a:xfrm>
                <a:prstGeom prst="triangl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1" name="직선 연결선 80"/>
                <p:cNvCxnSpPr>
                  <a:stCxn id="80" idx="0"/>
                </p:cNvCxnSpPr>
                <p:nvPr/>
              </p:nvCxnSpPr>
              <p:spPr>
                <a:xfrm>
                  <a:off x="3330344" y="2210748"/>
                  <a:ext cx="0" cy="344078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직선 연결선 81"/>
                <p:cNvCxnSpPr>
                  <a:stCxn id="80" idx="5"/>
                </p:cNvCxnSpPr>
                <p:nvPr/>
              </p:nvCxnSpPr>
              <p:spPr>
                <a:xfrm flipH="1">
                  <a:off x="1298868" y="3931140"/>
                  <a:ext cx="3047214" cy="17203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직선 연결선 82"/>
                <p:cNvCxnSpPr>
                  <a:stCxn id="80" idx="4"/>
                  <a:endCxn id="80" idx="1"/>
                </p:cNvCxnSpPr>
                <p:nvPr/>
              </p:nvCxnSpPr>
              <p:spPr>
                <a:xfrm flipH="1" flipV="1">
                  <a:off x="2314606" y="3931140"/>
                  <a:ext cx="3047214" cy="1720392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타원 83"/>
                <p:cNvSpPr/>
                <p:nvPr/>
              </p:nvSpPr>
              <p:spPr>
                <a:xfrm>
                  <a:off x="3259643" y="4426432"/>
                  <a:ext cx="141402" cy="14140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cxnSp>
              <p:nvCxnSpPr>
                <p:cNvPr id="85" name="직선 화살표 연결선 84"/>
                <p:cNvCxnSpPr>
                  <a:endCxn id="80" idx="1"/>
                </p:cNvCxnSpPr>
                <p:nvPr/>
              </p:nvCxnSpPr>
              <p:spPr>
                <a:xfrm flipH="1" flipV="1">
                  <a:off x="2314606" y="3931140"/>
                  <a:ext cx="1059337" cy="63669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직선 화살표 연결선 85"/>
                <p:cNvCxnSpPr>
                  <a:endCxn id="80" idx="0"/>
                </p:cNvCxnSpPr>
                <p:nvPr/>
              </p:nvCxnSpPr>
              <p:spPr>
                <a:xfrm flipH="1" flipV="1">
                  <a:off x="3330344" y="2210748"/>
                  <a:ext cx="13553" cy="224426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직선 화살표 연결선 86"/>
                <p:cNvCxnSpPr>
                  <a:endCxn id="80" idx="5"/>
                </p:cNvCxnSpPr>
                <p:nvPr/>
              </p:nvCxnSpPr>
              <p:spPr>
                <a:xfrm flipV="1">
                  <a:off x="3384943" y="3931140"/>
                  <a:ext cx="961139" cy="565994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직선 화살표 연결선 87"/>
                <p:cNvCxnSpPr>
                  <a:stCxn id="84" idx="4"/>
                  <a:endCxn id="80" idx="3"/>
                </p:cNvCxnSpPr>
                <p:nvPr/>
              </p:nvCxnSpPr>
              <p:spPr>
                <a:xfrm>
                  <a:off x="3330344" y="4567834"/>
                  <a:ext cx="0" cy="1083698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직선 화살표 연결선 88"/>
                <p:cNvCxnSpPr>
                  <a:stCxn id="84" idx="5"/>
                </p:cNvCxnSpPr>
                <p:nvPr/>
              </p:nvCxnSpPr>
              <p:spPr>
                <a:xfrm>
                  <a:off x="3380337" y="4547126"/>
                  <a:ext cx="1981483" cy="1104406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직선 화살표 연결선 89"/>
                <p:cNvCxnSpPr/>
                <p:nvPr/>
              </p:nvCxnSpPr>
              <p:spPr>
                <a:xfrm flipH="1">
                  <a:off x="1298868" y="4498250"/>
                  <a:ext cx="2067024" cy="1153282"/>
                </a:xfrm>
                <a:prstGeom prst="straightConnector1">
                  <a:avLst/>
                </a:prstGeom>
                <a:ln>
                  <a:solidFill>
                    <a:srgbClr val="FF0000"/>
                  </a:solidFill>
                  <a:tailEnd type="triangle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1" name="그룹 90"/>
                <p:cNvGrpSpPr/>
                <p:nvPr/>
              </p:nvGrpSpPr>
              <p:grpSpPr>
                <a:xfrm>
                  <a:off x="2785551" y="3881148"/>
                  <a:ext cx="1116692" cy="1206020"/>
                  <a:chOff x="2785551" y="3881148"/>
                  <a:chExt cx="1116692" cy="1206020"/>
                </a:xfrm>
              </p:grpSpPr>
              <p:sp>
                <p:nvSpPr>
                  <p:cNvPr id="92" name="타원 91"/>
                  <p:cNvSpPr/>
                  <p:nvPr/>
                </p:nvSpPr>
                <p:spPr>
                  <a:xfrm rot="1878294">
                    <a:off x="2785551" y="3934773"/>
                    <a:ext cx="1116692" cy="1116692"/>
                  </a:xfrm>
                  <a:prstGeom prst="ellipse">
                    <a:avLst/>
                  </a:prstGeom>
                  <a:noFill/>
                  <a:ln w="254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3" name="이등변 삼각형 92"/>
                  <p:cNvSpPr/>
                  <p:nvPr/>
                </p:nvSpPr>
                <p:spPr>
                  <a:xfrm rot="16200000">
                    <a:off x="3389872" y="3898239"/>
                    <a:ext cx="136690" cy="102507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94" name="이등변 삼각형 93"/>
                  <p:cNvSpPr/>
                  <p:nvPr/>
                </p:nvSpPr>
                <p:spPr>
                  <a:xfrm rot="16200000" flipV="1">
                    <a:off x="3153457" y="4973550"/>
                    <a:ext cx="126061" cy="101176"/>
                  </a:xfrm>
                  <a:prstGeom prst="triangl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cxnSp>
            <p:nvCxnSpPr>
              <p:cNvPr id="95" name="직선 화살표 연결선 94"/>
              <p:cNvCxnSpPr/>
              <p:nvPr/>
            </p:nvCxnSpPr>
            <p:spPr>
              <a:xfrm flipV="1">
                <a:off x="6050479" y="6303248"/>
                <a:ext cx="4768770" cy="1157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화살표 연결선 95"/>
              <p:cNvCxnSpPr/>
              <p:nvPr/>
            </p:nvCxnSpPr>
            <p:spPr>
              <a:xfrm flipV="1">
                <a:off x="6386145" y="3579601"/>
                <a:ext cx="0" cy="297799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10720212" y="6357090"/>
                <a:ext cx="870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Degree</a:t>
                </a:r>
                <a:endParaRPr lang="ko-KR" altLang="en-US" sz="1200" dirty="0"/>
              </a:p>
            </p:txBody>
          </p:sp>
          <p:sp>
            <p:nvSpPr>
              <p:cNvPr id="98" name="TextBox 97"/>
              <p:cNvSpPr txBox="1"/>
              <p:nvPr/>
            </p:nvSpPr>
            <p:spPr>
              <a:xfrm>
                <a:off x="5610790" y="3644223"/>
                <a:ext cx="87021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Distance</a:t>
                </a:r>
                <a:endParaRPr lang="ko-KR" altLang="en-US" sz="1200" dirty="0"/>
              </a:p>
            </p:txBody>
          </p:sp>
          <p:cxnSp>
            <p:nvCxnSpPr>
              <p:cNvPr id="99" name="직선 연결선 98"/>
              <p:cNvCxnSpPr/>
              <p:nvPr/>
            </p:nvCxnSpPr>
            <p:spPr>
              <a:xfrm>
                <a:off x="10521387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/>
              <p:cNvCxnSpPr/>
              <p:nvPr/>
            </p:nvCxnSpPr>
            <p:spPr>
              <a:xfrm>
                <a:off x="8434864" y="6195574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/>
              <p:cNvCxnSpPr/>
              <p:nvPr/>
            </p:nvCxnSpPr>
            <p:spPr>
              <a:xfrm>
                <a:off x="7404717" y="6190319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/>
              <p:cNvCxnSpPr/>
              <p:nvPr/>
            </p:nvCxnSpPr>
            <p:spPr>
              <a:xfrm>
                <a:off x="9507660" y="6176171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3" name="TextBox 102"/>
              <p:cNvSpPr txBox="1"/>
              <p:nvPr/>
            </p:nvSpPr>
            <p:spPr>
              <a:xfrm>
                <a:off x="7265015" y="6481997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90</a:t>
                </a:r>
                <a:endParaRPr lang="ko-KR" altLang="en-US" sz="1200" dirty="0"/>
              </a:p>
            </p:txBody>
          </p:sp>
          <p:sp>
            <p:nvSpPr>
              <p:cNvPr id="104" name="TextBox 103"/>
              <p:cNvSpPr txBox="1"/>
              <p:nvPr/>
            </p:nvSpPr>
            <p:spPr>
              <a:xfrm>
                <a:off x="8202522" y="6495590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180</a:t>
                </a:r>
                <a:endParaRPr lang="ko-KR" altLang="en-US" sz="1200" dirty="0"/>
              </a:p>
            </p:txBody>
          </p:sp>
          <p:sp>
            <p:nvSpPr>
              <p:cNvPr id="105" name="TextBox 104"/>
              <p:cNvSpPr txBox="1"/>
              <p:nvPr/>
            </p:nvSpPr>
            <p:spPr>
              <a:xfrm>
                <a:off x="9266591" y="6481262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270</a:t>
                </a:r>
                <a:endParaRPr lang="ko-KR" altLang="en-US" sz="1200" dirty="0"/>
              </a:p>
            </p:txBody>
          </p:sp>
          <p:sp>
            <p:nvSpPr>
              <p:cNvPr id="106" name="TextBox 105"/>
              <p:cNvSpPr txBox="1"/>
              <p:nvPr/>
            </p:nvSpPr>
            <p:spPr>
              <a:xfrm>
                <a:off x="10282164" y="6469630"/>
                <a:ext cx="4784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smtClean="0"/>
                  <a:t>360</a:t>
                </a:r>
                <a:endParaRPr lang="ko-KR" altLang="en-US" sz="1200" dirty="0"/>
              </a:p>
            </p:txBody>
          </p:sp>
          <p:cxnSp>
            <p:nvCxnSpPr>
              <p:cNvPr id="107" name="직선 연결선 106"/>
              <p:cNvCxnSpPr/>
              <p:nvPr/>
            </p:nvCxnSpPr>
            <p:spPr>
              <a:xfrm>
                <a:off x="6733386" y="6176171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직선 연결선 107"/>
              <p:cNvCxnSpPr/>
              <p:nvPr/>
            </p:nvCxnSpPr>
            <p:spPr>
              <a:xfrm>
                <a:off x="8785141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직선 연결선 108"/>
              <p:cNvCxnSpPr/>
              <p:nvPr/>
            </p:nvCxnSpPr>
            <p:spPr>
              <a:xfrm>
                <a:off x="8090660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직선 연결선 109"/>
              <p:cNvCxnSpPr/>
              <p:nvPr/>
            </p:nvCxnSpPr>
            <p:spPr>
              <a:xfrm>
                <a:off x="10176618" y="6187236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1" name="그룹 110"/>
              <p:cNvGrpSpPr/>
              <p:nvPr/>
            </p:nvGrpSpPr>
            <p:grpSpPr>
              <a:xfrm>
                <a:off x="6065947" y="3594867"/>
                <a:ext cx="5532474" cy="2337485"/>
                <a:chOff x="6065947" y="2932086"/>
                <a:chExt cx="5532474" cy="2337485"/>
              </a:xfrm>
            </p:grpSpPr>
            <p:sp>
              <p:nvSpPr>
                <p:cNvPr id="112" name="원호 111"/>
                <p:cNvSpPr/>
                <p:nvPr/>
              </p:nvSpPr>
              <p:spPr>
                <a:xfrm rot="10800000">
                  <a:off x="7411162" y="2951353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3" name="원호 112"/>
                <p:cNvSpPr/>
                <p:nvPr/>
              </p:nvSpPr>
              <p:spPr>
                <a:xfrm rot="10800000">
                  <a:off x="8790680" y="2932087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4" name="원호 113"/>
                <p:cNvSpPr/>
                <p:nvPr/>
              </p:nvSpPr>
              <p:spPr>
                <a:xfrm rot="10800000">
                  <a:off x="10176618" y="2939604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5" name="원호 114"/>
                <p:cNvSpPr/>
                <p:nvPr/>
              </p:nvSpPr>
              <p:spPr>
                <a:xfrm rot="10800000" flipH="1">
                  <a:off x="6081632" y="2955792"/>
                  <a:ext cx="1329530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6" name="원호 115"/>
                <p:cNvSpPr/>
                <p:nvPr/>
              </p:nvSpPr>
              <p:spPr>
                <a:xfrm rot="10800000" flipH="1">
                  <a:off x="7446895" y="2943661"/>
                  <a:ext cx="1329530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7" name="원호 116"/>
                <p:cNvSpPr/>
                <p:nvPr/>
              </p:nvSpPr>
              <p:spPr>
                <a:xfrm rot="10800000" flipH="1">
                  <a:off x="8835645" y="2932086"/>
                  <a:ext cx="1329530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18" name="원호 117"/>
                <p:cNvSpPr/>
                <p:nvPr/>
              </p:nvSpPr>
              <p:spPr>
                <a:xfrm rot="10800000">
                  <a:off x="6065947" y="2962417"/>
                  <a:ext cx="1421803" cy="2307154"/>
                </a:xfrm>
                <a:prstGeom prst="arc">
                  <a:avLst/>
                </a:prstGeom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cxnSp>
            <p:nvCxnSpPr>
              <p:cNvPr id="119" name="직선 연결선 118"/>
              <p:cNvCxnSpPr/>
              <p:nvPr/>
            </p:nvCxnSpPr>
            <p:spPr>
              <a:xfrm>
                <a:off x="6095106" y="6203357"/>
                <a:ext cx="0" cy="2541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/>
              <p:cNvCxnSpPr/>
              <p:nvPr/>
            </p:nvCxnSpPr>
            <p:spPr>
              <a:xfrm>
                <a:off x="6095106" y="5932352"/>
                <a:ext cx="483139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/>
              <p:cNvCxnSpPr/>
              <p:nvPr/>
            </p:nvCxnSpPr>
            <p:spPr>
              <a:xfrm>
                <a:off x="6050479" y="4774883"/>
                <a:ext cx="483139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타원 121"/>
              <p:cNvSpPr/>
              <p:nvPr/>
            </p:nvSpPr>
            <p:spPr>
              <a:xfrm>
                <a:off x="7283305" y="4655030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타원 122"/>
              <p:cNvSpPr/>
              <p:nvPr/>
            </p:nvSpPr>
            <p:spPr>
              <a:xfrm>
                <a:off x="8651248" y="4642139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4" name="타원 123"/>
              <p:cNvSpPr/>
              <p:nvPr/>
            </p:nvSpPr>
            <p:spPr>
              <a:xfrm>
                <a:off x="10040309" y="4642139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5" name="타원 124"/>
              <p:cNvSpPr/>
              <p:nvPr/>
            </p:nvSpPr>
            <p:spPr>
              <a:xfrm>
                <a:off x="6660603" y="5788551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6" name="타원 125"/>
              <p:cNvSpPr/>
              <p:nvPr/>
            </p:nvSpPr>
            <p:spPr>
              <a:xfrm>
                <a:off x="7946809" y="5788550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7" name="타원 126"/>
              <p:cNvSpPr/>
              <p:nvPr/>
            </p:nvSpPr>
            <p:spPr>
              <a:xfrm>
                <a:off x="9379803" y="5788550"/>
                <a:ext cx="255713" cy="255713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28" name="직선 연결선 127"/>
              <p:cNvCxnSpPr/>
              <p:nvPr/>
            </p:nvCxnSpPr>
            <p:spPr>
              <a:xfrm>
                <a:off x="6394046" y="4755961"/>
                <a:ext cx="0" cy="157447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/>
              <p:cNvCxnSpPr/>
              <p:nvPr/>
            </p:nvCxnSpPr>
            <p:spPr>
              <a:xfrm>
                <a:off x="10521387" y="4767711"/>
                <a:ext cx="0" cy="156272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6040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제목 1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릴맵</a:t>
            </a:r>
            <a:r>
              <a:rPr lang="ko-KR" altLang="en-US" dirty="0" smtClean="0"/>
              <a:t> 데이터 출력</a:t>
            </a:r>
            <a:endParaRPr lang="ko-KR" altLang="en-US" dirty="0"/>
          </a:p>
        </p:txBody>
      </p:sp>
      <p:sp>
        <p:nvSpPr>
          <p:cNvPr id="117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ReelMapTableUp.txt, ReelMapTableAll.txt</a:t>
            </a:r>
          </a:p>
          <a:p>
            <a:r>
              <a:rPr lang="en-US" altLang="ko-KR" dirty="0" smtClean="0"/>
              <a:t>ReelMapTableDn.txt, ReelMapTableAll.txt</a:t>
            </a:r>
          </a:p>
          <a:p>
            <a:pPr lvl="1"/>
            <a:r>
              <a:rPr lang="ko-KR" altLang="en-US" dirty="0" smtClean="0"/>
              <a:t>시리얼번호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시트립인덱스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행위치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열위치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불량명</a:t>
            </a:r>
            <a:endParaRPr lang="ko-KR" altLang="en-US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002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프로그램 </a:t>
            </a:r>
            <a:r>
              <a:rPr lang="ko-KR" altLang="en-US" dirty="0" err="1" smtClean="0"/>
              <a:t>모듈화시</a:t>
            </a:r>
            <a:r>
              <a:rPr lang="ko-KR" altLang="en-US" dirty="0" smtClean="0"/>
              <a:t> 고려사항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Componant</a:t>
            </a:r>
            <a:r>
              <a:rPr lang="en-US" altLang="ko-KR" dirty="0" smtClean="0"/>
              <a:t> </a:t>
            </a:r>
            <a:r>
              <a:rPr lang="ko-KR" altLang="en-US" dirty="0" smtClean="0"/>
              <a:t>수준의 독립성</a:t>
            </a:r>
            <a:endParaRPr lang="en-US" altLang="ko-KR" dirty="0" smtClean="0"/>
          </a:p>
          <a:p>
            <a:pPr lvl="1"/>
            <a:r>
              <a:rPr lang="ko-KR" altLang="en-US" dirty="0" err="1"/>
              <a:t>쓰레드</a:t>
            </a:r>
            <a:r>
              <a:rPr lang="ko-KR" altLang="en-US" dirty="0"/>
              <a:t> 독립</a:t>
            </a:r>
            <a:endParaRPr lang="en-US" altLang="ko-KR" dirty="0"/>
          </a:p>
          <a:p>
            <a:pPr lvl="1"/>
            <a:r>
              <a:rPr lang="ko-KR" altLang="en-US" dirty="0"/>
              <a:t>멀티 객체</a:t>
            </a:r>
            <a:endParaRPr lang="en-US" altLang="ko-KR" dirty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간략한 구조 </a:t>
            </a:r>
            <a:r>
              <a:rPr lang="en-US" altLang="ko-KR" dirty="0" smtClean="0"/>
              <a:t>(</a:t>
            </a:r>
            <a:r>
              <a:rPr lang="ko-KR" altLang="en-US" dirty="0" smtClean="0"/>
              <a:t>사용 및 디버깅</a:t>
            </a:r>
            <a:r>
              <a:rPr lang="en-US" altLang="ko-KR" dirty="0" smtClean="0"/>
              <a:t>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2088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5152417" y="3378724"/>
            <a:ext cx="1887166" cy="622570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ECS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5152417" y="2001973"/>
            <a:ext cx="1887166" cy="77654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상위 시스템</a:t>
            </a:r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MES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321668" y="2444869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/>
              <a:t>GvisCAM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2316209" y="414915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VS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1300264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펀칭기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7983166" y="337872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PLC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878094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하부</a:t>
            </a:r>
            <a:r>
              <a:rPr lang="en-US" altLang="ko-KR" dirty="0" smtClean="0"/>
              <a:t>AOI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6454903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상부</a:t>
            </a:r>
            <a:r>
              <a:rPr lang="en-US" altLang="ko-KR" dirty="0" smtClean="0"/>
              <a:t>AOI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9023005" y="5384541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각인기</a:t>
            </a:r>
            <a:endParaRPr lang="ko-KR" altLang="en-US" dirty="0"/>
          </a:p>
        </p:txBody>
      </p:sp>
      <p:cxnSp>
        <p:nvCxnSpPr>
          <p:cNvPr id="18" name="꺾인 연결선 17"/>
          <p:cNvCxnSpPr/>
          <p:nvPr/>
        </p:nvCxnSpPr>
        <p:spPr>
          <a:xfrm>
            <a:off x="4200217" y="2778522"/>
            <a:ext cx="967217" cy="898391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>
            <a:stCxn id="4" idx="3"/>
            <a:endCxn id="9" idx="1"/>
          </p:cNvCxnSpPr>
          <p:nvPr/>
        </p:nvCxnSpPr>
        <p:spPr>
          <a:xfrm>
            <a:off x="7039583" y="3690009"/>
            <a:ext cx="9435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 24"/>
          <p:cNvCxnSpPr>
            <a:stCxn id="7" idx="3"/>
            <a:endCxn id="4" idx="1"/>
          </p:cNvCxnSpPr>
          <p:nvPr/>
        </p:nvCxnSpPr>
        <p:spPr>
          <a:xfrm flipV="1">
            <a:off x="4203375" y="3690009"/>
            <a:ext cx="949042" cy="770430"/>
          </a:xfrm>
          <a:prstGeom prst="bentConnector3">
            <a:avLst>
              <a:gd name="adj1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 flipV="1">
            <a:off x="2321668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/>
          <p:nvPr/>
        </p:nvCxnSpPr>
        <p:spPr>
          <a:xfrm>
            <a:off x="2321668" y="4961900"/>
            <a:ext cx="764492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9978193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4821677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7419563" y="4957011"/>
            <a:ext cx="0" cy="42753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 flipV="1">
            <a:off x="6096000" y="4001294"/>
            <a:ext cx="0" cy="95571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/>
          <p:cNvCxnSpPr>
            <a:stCxn id="4" idx="0"/>
          </p:cNvCxnSpPr>
          <p:nvPr/>
        </p:nvCxnSpPr>
        <p:spPr>
          <a:xfrm flipH="1" flipV="1">
            <a:off x="6093014" y="2778522"/>
            <a:ext cx="2986" cy="60020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6091478" y="4479152"/>
            <a:ext cx="2835271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>
            <a:endCxn id="9" idx="2"/>
          </p:cNvCxnSpPr>
          <p:nvPr/>
        </p:nvCxnSpPr>
        <p:spPr>
          <a:xfrm flipV="1">
            <a:off x="8922145" y="4001294"/>
            <a:ext cx="4604" cy="47785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직사각형 56"/>
          <p:cNvSpPr/>
          <p:nvPr/>
        </p:nvSpPr>
        <p:spPr>
          <a:xfrm>
            <a:off x="2321668" y="326414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DTS</a:t>
            </a:r>
            <a:endParaRPr lang="ko-KR" altLang="en-US" dirty="0"/>
          </a:p>
        </p:txBody>
      </p:sp>
      <p:cxnSp>
        <p:nvCxnSpPr>
          <p:cNvPr id="26" name="직선 연결선 25"/>
          <p:cNvCxnSpPr/>
          <p:nvPr/>
        </p:nvCxnSpPr>
        <p:spPr>
          <a:xfrm>
            <a:off x="4223851" y="3670411"/>
            <a:ext cx="943583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83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시스템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3732695" y="2464324"/>
            <a:ext cx="1887166" cy="102611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4404672" y="2464325"/>
            <a:ext cx="1215189" cy="57381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8515" y="3821520"/>
            <a:ext cx="1887166" cy="17731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1833919" y="3838212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645573" y="2414623"/>
            <a:ext cx="7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ECS</a:t>
            </a:r>
            <a:endParaRPr lang="ko-KR" altLang="en-US" dirty="0" smtClean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3813361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펀칭기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833919" y="416600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833919" y="449379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SMAC</a:t>
            </a:r>
            <a:endParaRPr lang="ko-KR" altLang="en-US" dirty="0"/>
          </a:p>
        </p:txBody>
      </p:sp>
      <p:sp>
        <p:nvSpPr>
          <p:cNvPr id="12" name="직사각형 11"/>
          <p:cNvSpPr/>
          <p:nvPr/>
        </p:nvSpPr>
        <p:spPr>
          <a:xfrm>
            <a:off x="1833919" y="4824748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9325588" y="3434661"/>
            <a:ext cx="1887166" cy="21600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/>
          <p:cNvSpPr/>
          <p:nvPr/>
        </p:nvSpPr>
        <p:spPr>
          <a:xfrm>
            <a:off x="10200992" y="345135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9205273" y="3426502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bg1"/>
                </a:solidFill>
              </a:rPr>
              <a:t>각인기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0200992" y="377914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17" name="직사각형 16"/>
          <p:cNvSpPr/>
          <p:nvPr/>
        </p:nvSpPr>
        <p:spPr>
          <a:xfrm>
            <a:off x="10200992" y="4106935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레이저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10200992" y="4437889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리더기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10200992" y="4751669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6554650" y="3829019"/>
            <a:ext cx="1887166" cy="1765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/>
          <p:cNvSpPr/>
          <p:nvPr/>
        </p:nvSpPr>
        <p:spPr>
          <a:xfrm>
            <a:off x="7430054" y="3845711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368120" y="3820860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상부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430054" y="4173502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25" name="직사각형 24"/>
          <p:cNvSpPr/>
          <p:nvPr/>
        </p:nvSpPr>
        <p:spPr>
          <a:xfrm>
            <a:off x="7430054" y="449379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리더기</a:t>
            </a:r>
            <a:endParaRPr lang="ko-KR" altLang="en-US" dirty="0"/>
          </a:p>
        </p:txBody>
      </p:sp>
      <p:sp>
        <p:nvSpPr>
          <p:cNvPr id="26" name="직사각형 25"/>
          <p:cNvSpPr/>
          <p:nvPr/>
        </p:nvSpPr>
        <p:spPr>
          <a:xfrm>
            <a:off x="7430054" y="480757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27" name="직사각형 26"/>
          <p:cNvSpPr/>
          <p:nvPr/>
        </p:nvSpPr>
        <p:spPr>
          <a:xfrm>
            <a:off x="3708969" y="3846371"/>
            <a:ext cx="1887166" cy="17483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직사각형 27"/>
          <p:cNvSpPr/>
          <p:nvPr/>
        </p:nvSpPr>
        <p:spPr>
          <a:xfrm>
            <a:off x="4584373" y="386306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Motion</a:t>
            </a:r>
            <a:endParaRPr lang="ko-KR" altLang="en-US" dirty="0"/>
          </a:p>
        </p:txBody>
      </p:sp>
      <p:sp>
        <p:nvSpPr>
          <p:cNvPr id="30" name="직사각형 29"/>
          <p:cNvSpPr/>
          <p:nvPr/>
        </p:nvSpPr>
        <p:spPr>
          <a:xfrm>
            <a:off x="4584373" y="419085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Vision</a:t>
            </a:r>
            <a:endParaRPr lang="ko-KR" altLang="en-US" dirty="0"/>
          </a:p>
        </p:txBody>
      </p:sp>
      <p:sp>
        <p:nvSpPr>
          <p:cNvPr id="32" name="직사각형 31"/>
          <p:cNvSpPr/>
          <p:nvPr/>
        </p:nvSpPr>
        <p:spPr>
          <a:xfrm>
            <a:off x="4584373" y="4518645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리더기</a:t>
            </a:r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4584373" y="4832425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368120" y="4075703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AOI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547439" y="3845711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하</a:t>
            </a:r>
            <a:r>
              <a:rPr lang="ko-KR" altLang="en-US" dirty="0" smtClean="0">
                <a:solidFill>
                  <a:schemeClr val="bg1"/>
                </a:solidFill>
              </a:rPr>
              <a:t>부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47439" y="4100554"/>
            <a:ext cx="8754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AOI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253167" y="2414623"/>
            <a:ext cx="75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PLC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8" name="직사각형 37"/>
          <p:cNvSpPr/>
          <p:nvPr/>
        </p:nvSpPr>
        <p:spPr>
          <a:xfrm>
            <a:off x="4603750" y="2728076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IO</a:t>
            </a:r>
            <a:endParaRPr lang="ko-KR" altLang="en-US" dirty="0"/>
          </a:p>
        </p:txBody>
      </p:sp>
      <p:cxnSp>
        <p:nvCxnSpPr>
          <p:cNvPr id="39" name="직선 연결선 38"/>
          <p:cNvCxnSpPr/>
          <p:nvPr/>
        </p:nvCxnSpPr>
        <p:spPr>
          <a:xfrm>
            <a:off x="3404937" y="5943043"/>
            <a:ext cx="808731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 flipV="1">
            <a:off x="6251775" y="2911872"/>
            <a:ext cx="0" cy="3045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/>
          <p:cNvCxnSpPr/>
          <p:nvPr/>
        </p:nvCxnSpPr>
        <p:spPr>
          <a:xfrm flipV="1">
            <a:off x="3404937" y="5012246"/>
            <a:ext cx="0" cy="9314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9049842" y="4992240"/>
            <a:ext cx="0" cy="97916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/>
          <p:nvPr/>
        </p:nvCxnSpPr>
        <p:spPr>
          <a:xfrm flipV="1">
            <a:off x="11492253" y="4928289"/>
            <a:ext cx="0" cy="101475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/>
          <p:cNvCxnSpPr/>
          <p:nvPr/>
        </p:nvCxnSpPr>
        <p:spPr>
          <a:xfrm>
            <a:off x="2845681" y="4992240"/>
            <a:ext cx="55925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/>
          <p:cNvCxnSpPr/>
          <p:nvPr/>
        </p:nvCxnSpPr>
        <p:spPr>
          <a:xfrm>
            <a:off x="8441816" y="4985856"/>
            <a:ext cx="60802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/>
          <p:cNvCxnSpPr/>
          <p:nvPr/>
        </p:nvCxnSpPr>
        <p:spPr>
          <a:xfrm>
            <a:off x="11173968" y="4928289"/>
            <a:ext cx="318285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/>
          <p:cNvCxnSpPr/>
          <p:nvPr/>
        </p:nvCxnSpPr>
        <p:spPr>
          <a:xfrm>
            <a:off x="5596135" y="2897345"/>
            <a:ext cx="655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/>
          <p:cNvCxnSpPr/>
          <p:nvPr/>
        </p:nvCxnSpPr>
        <p:spPr>
          <a:xfrm>
            <a:off x="5596135" y="4984563"/>
            <a:ext cx="655640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1829316" y="5148010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5" name="직사각형 64"/>
          <p:cNvSpPr/>
          <p:nvPr/>
        </p:nvSpPr>
        <p:spPr>
          <a:xfrm>
            <a:off x="4606332" y="3115418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7" name="직사각형 66"/>
          <p:cNvSpPr/>
          <p:nvPr/>
        </p:nvSpPr>
        <p:spPr>
          <a:xfrm>
            <a:off x="4569527" y="5158348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8" name="직사각형 67"/>
          <p:cNvSpPr/>
          <p:nvPr/>
        </p:nvSpPr>
        <p:spPr>
          <a:xfrm>
            <a:off x="7428398" y="5133171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69" name="직사각형 68"/>
          <p:cNvSpPr/>
          <p:nvPr/>
        </p:nvSpPr>
        <p:spPr>
          <a:xfrm>
            <a:off x="10199068" y="5082589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cxnSp>
        <p:nvCxnSpPr>
          <p:cNvPr id="70" name="직선 연결선 69"/>
          <p:cNvCxnSpPr/>
          <p:nvPr/>
        </p:nvCxnSpPr>
        <p:spPr>
          <a:xfrm>
            <a:off x="2845681" y="5307825"/>
            <a:ext cx="2719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연결선 70"/>
          <p:cNvCxnSpPr/>
          <p:nvPr/>
        </p:nvCxnSpPr>
        <p:spPr>
          <a:xfrm flipH="1" flipV="1">
            <a:off x="8704856" y="5307826"/>
            <a:ext cx="7237" cy="1025859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/>
          <p:cNvCxnSpPr/>
          <p:nvPr/>
        </p:nvCxnSpPr>
        <p:spPr>
          <a:xfrm>
            <a:off x="3108942" y="6333685"/>
            <a:ext cx="8645911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1220320" y="5280995"/>
            <a:ext cx="5345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/>
          <p:cNvCxnSpPr/>
          <p:nvPr/>
        </p:nvCxnSpPr>
        <p:spPr>
          <a:xfrm flipV="1">
            <a:off x="11771679" y="5283762"/>
            <a:ext cx="0" cy="1049923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연결선 88"/>
          <p:cNvCxnSpPr/>
          <p:nvPr/>
        </p:nvCxnSpPr>
        <p:spPr>
          <a:xfrm>
            <a:off x="5596135" y="5390229"/>
            <a:ext cx="2719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/>
          <p:cNvCxnSpPr/>
          <p:nvPr/>
        </p:nvCxnSpPr>
        <p:spPr>
          <a:xfrm>
            <a:off x="5615512" y="3287346"/>
            <a:ext cx="5884106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연결선 90"/>
          <p:cNvCxnSpPr/>
          <p:nvPr/>
        </p:nvCxnSpPr>
        <p:spPr>
          <a:xfrm>
            <a:off x="8440160" y="5318163"/>
            <a:ext cx="271933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V="1">
            <a:off x="5868068" y="3287346"/>
            <a:ext cx="0" cy="304634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연결선 94"/>
          <p:cNvCxnSpPr/>
          <p:nvPr/>
        </p:nvCxnSpPr>
        <p:spPr>
          <a:xfrm flipH="1" flipV="1">
            <a:off x="3116824" y="5292986"/>
            <a:ext cx="1" cy="1028668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/>
          <p:cNvSpPr/>
          <p:nvPr/>
        </p:nvSpPr>
        <p:spPr>
          <a:xfrm>
            <a:off x="6562871" y="1195905"/>
            <a:ext cx="1887166" cy="67986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직사각형 98"/>
          <p:cNvSpPr/>
          <p:nvPr/>
        </p:nvSpPr>
        <p:spPr>
          <a:xfrm>
            <a:off x="6554650" y="2323455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0" name="직사각형 99"/>
          <p:cNvSpPr/>
          <p:nvPr/>
        </p:nvSpPr>
        <p:spPr>
          <a:xfrm>
            <a:off x="9323664" y="2285294"/>
            <a:ext cx="1887166" cy="622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TextBox 100"/>
          <p:cNvSpPr txBox="1"/>
          <p:nvPr/>
        </p:nvSpPr>
        <p:spPr>
          <a:xfrm>
            <a:off x="6527290" y="1151652"/>
            <a:ext cx="63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/>
              <a:t>MES</a:t>
            </a:r>
            <a:endParaRPr lang="ko-KR" altLang="en-US" dirty="0"/>
          </a:p>
        </p:txBody>
      </p:sp>
      <p:sp>
        <p:nvSpPr>
          <p:cNvPr id="102" name="TextBox 101"/>
          <p:cNvSpPr txBox="1"/>
          <p:nvPr/>
        </p:nvSpPr>
        <p:spPr>
          <a:xfrm>
            <a:off x="6490651" y="2285467"/>
            <a:ext cx="1150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err="1" smtClean="0">
                <a:solidFill>
                  <a:schemeClr val="bg1"/>
                </a:solidFill>
              </a:rPr>
              <a:t>GvisCAM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9220652" y="2244255"/>
            <a:ext cx="66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DTS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7438275" y="2611943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105" name="직사각형 104"/>
          <p:cNvSpPr/>
          <p:nvPr/>
        </p:nvSpPr>
        <p:spPr>
          <a:xfrm>
            <a:off x="7439323" y="1536782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sp>
        <p:nvSpPr>
          <p:cNvPr id="106" name="직사각형 105"/>
          <p:cNvSpPr/>
          <p:nvPr/>
        </p:nvSpPr>
        <p:spPr>
          <a:xfrm>
            <a:off x="10199068" y="2574164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cxnSp>
        <p:nvCxnSpPr>
          <p:cNvPr id="108" name="직선 연결선 107"/>
          <p:cNvCxnSpPr/>
          <p:nvPr/>
        </p:nvCxnSpPr>
        <p:spPr>
          <a:xfrm flipV="1">
            <a:off x="11499618" y="1969385"/>
            <a:ext cx="0" cy="1305931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/>
          <p:nvPr/>
        </p:nvCxnSpPr>
        <p:spPr>
          <a:xfrm>
            <a:off x="11220320" y="2739406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/>
          <p:nvPr/>
        </p:nvCxnSpPr>
        <p:spPr>
          <a:xfrm>
            <a:off x="8450037" y="2783955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/>
          <p:nvPr/>
        </p:nvCxnSpPr>
        <p:spPr>
          <a:xfrm>
            <a:off x="8450037" y="1690688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 114"/>
          <p:cNvCxnSpPr/>
          <p:nvPr/>
        </p:nvCxnSpPr>
        <p:spPr>
          <a:xfrm flipV="1">
            <a:off x="8745829" y="1690688"/>
            <a:ext cx="0" cy="1617186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/>
          <p:cNvSpPr/>
          <p:nvPr/>
        </p:nvSpPr>
        <p:spPr>
          <a:xfrm>
            <a:off x="9322616" y="1448710"/>
            <a:ext cx="1887166" cy="6798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9287035" y="1404457"/>
            <a:ext cx="561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</a:rPr>
              <a:t>VS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10199068" y="1789587"/>
            <a:ext cx="1011762" cy="31963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LAN</a:t>
            </a:r>
            <a:endParaRPr lang="ko-KR" altLang="en-US" dirty="0"/>
          </a:p>
        </p:txBody>
      </p:sp>
      <p:cxnSp>
        <p:nvCxnSpPr>
          <p:cNvPr id="120" name="직선 연결선 119"/>
          <p:cNvCxnSpPr/>
          <p:nvPr/>
        </p:nvCxnSpPr>
        <p:spPr>
          <a:xfrm>
            <a:off x="11209782" y="1969385"/>
            <a:ext cx="279298" cy="0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848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통신 프로그램 구성</a:t>
            </a:r>
            <a:endParaRPr lang="ko-KR" altLang="en-US" dirty="0"/>
          </a:p>
        </p:txBody>
      </p:sp>
      <p:grpSp>
        <p:nvGrpSpPr>
          <p:cNvPr id="58" name="그룹 57"/>
          <p:cNvGrpSpPr/>
          <p:nvPr/>
        </p:nvGrpSpPr>
        <p:grpSpPr>
          <a:xfrm>
            <a:off x="4876460" y="1281608"/>
            <a:ext cx="6955066" cy="3982016"/>
            <a:chOff x="2920430" y="1619304"/>
            <a:chExt cx="6955066" cy="3982016"/>
          </a:xfrm>
        </p:grpSpPr>
        <p:sp>
          <p:nvSpPr>
            <p:cNvPr id="10" name="직사각형 9"/>
            <p:cNvSpPr/>
            <p:nvPr/>
          </p:nvSpPr>
          <p:spPr>
            <a:xfrm>
              <a:off x="5992839" y="4226950"/>
              <a:ext cx="1887166" cy="130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3064213" y="4226950"/>
              <a:ext cx="2238983" cy="13080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4640094" y="1690688"/>
              <a:ext cx="1994170" cy="11530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5224864" y="1700322"/>
              <a:ext cx="867383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PLC</a:t>
              </a:r>
              <a:endParaRPr lang="ko-KR" altLang="en-US" dirty="0"/>
            </a:p>
          </p:txBody>
        </p:sp>
        <p:cxnSp>
          <p:nvCxnSpPr>
            <p:cNvPr id="18" name="직선 연결선 17"/>
            <p:cNvCxnSpPr>
              <a:stCxn id="35" idx="0"/>
            </p:cNvCxnSpPr>
            <p:nvPr/>
          </p:nvCxnSpPr>
          <p:spPr>
            <a:xfrm flipV="1">
              <a:off x="4183704" y="3811085"/>
              <a:ext cx="0" cy="72992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>
              <a:stCxn id="39" idx="0"/>
            </p:cNvCxnSpPr>
            <p:nvPr/>
          </p:nvCxnSpPr>
          <p:spPr>
            <a:xfrm flipV="1">
              <a:off x="6957499" y="3799420"/>
              <a:ext cx="0" cy="74159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30" idx="2"/>
            </p:cNvCxnSpPr>
            <p:nvPr/>
          </p:nvCxnSpPr>
          <p:spPr>
            <a:xfrm flipV="1">
              <a:off x="5655014" y="2735489"/>
              <a:ext cx="3542" cy="1063931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>
            <a:xfrm>
              <a:off x="4183704" y="3799420"/>
              <a:ext cx="2773795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602805" y="1690688"/>
              <a:ext cx="70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ECS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920430" y="4226950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하부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877638" y="4213771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상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5224864" y="2362612"/>
              <a:ext cx="867383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직선 연결선 30"/>
            <p:cNvCxnSpPr>
              <a:endCxn id="8" idx="2"/>
            </p:cNvCxnSpPr>
            <p:nvPr/>
          </p:nvCxnSpPr>
          <p:spPr>
            <a:xfrm flipV="1">
              <a:off x="5658556" y="2073199"/>
              <a:ext cx="0" cy="289413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직사각형 34"/>
            <p:cNvSpPr/>
            <p:nvPr/>
          </p:nvSpPr>
          <p:spPr>
            <a:xfrm>
              <a:off x="3620715" y="4541010"/>
              <a:ext cx="1125977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ECS-Sub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6394510" y="4541010"/>
              <a:ext cx="1125977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ECS-Sub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3620715" y="5162161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cxnSp>
          <p:nvCxnSpPr>
            <p:cNvPr id="44" name="직선 연결선 43"/>
            <p:cNvCxnSpPr/>
            <p:nvPr/>
          </p:nvCxnSpPr>
          <p:spPr>
            <a:xfrm flipV="1">
              <a:off x="4184514" y="4913887"/>
              <a:ext cx="0" cy="24827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/>
            <p:cNvSpPr/>
            <p:nvPr/>
          </p:nvSpPr>
          <p:spPr>
            <a:xfrm>
              <a:off x="6394510" y="5168661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cxnSp>
          <p:nvCxnSpPr>
            <p:cNvPr id="47" name="직선 연결선 46"/>
            <p:cNvCxnSpPr/>
            <p:nvPr/>
          </p:nvCxnSpPr>
          <p:spPr>
            <a:xfrm flipV="1">
              <a:off x="6957498" y="4913887"/>
              <a:ext cx="0" cy="24827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5574346" y="1619304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</a:rPr>
                <a:t>service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232545" y="4473171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</a:rPr>
                <a:t>service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981316" y="4481227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1">
                      <a:lumMod val="50000"/>
                    </a:schemeClr>
                  </a:solidFill>
                </a:rPr>
                <a:t>service</a:t>
              </a:r>
              <a:endParaRPr lang="ko-KR" altLang="en-US" sz="1000" b="1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5666154" y="2540068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299212" y="5348599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7108772" y="5355099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7544303" y="4466230"/>
              <a:ext cx="2331193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rgbClr val="C00000"/>
                  </a:solidFill>
                </a:rPr>
                <a:t>IPC</a:t>
              </a:r>
            </a:p>
            <a:p>
              <a:r>
                <a:rPr lang="en-US" altLang="ko-KR" sz="1200" dirty="0" smtClean="0">
                  <a:solidFill>
                    <a:srgbClr val="C00000"/>
                  </a:solidFill>
                </a:rPr>
                <a:t>(Inter Process Communication)</a:t>
              </a:r>
              <a:endParaRPr lang="ko-KR" altLang="en-US" sz="1200" dirty="0">
                <a:solidFill>
                  <a:srgbClr val="C00000"/>
                </a:solidFill>
              </a:endParaRPr>
            </a:p>
          </p:txBody>
        </p:sp>
        <p:cxnSp>
          <p:nvCxnSpPr>
            <p:cNvPr id="56" name="직선 화살표 연결선 55"/>
            <p:cNvCxnSpPr/>
            <p:nvPr/>
          </p:nvCxnSpPr>
          <p:spPr>
            <a:xfrm flipH="1">
              <a:off x="6981316" y="5038024"/>
              <a:ext cx="1322358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그룹 59"/>
          <p:cNvGrpSpPr/>
          <p:nvPr/>
        </p:nvGrpSpPr>
        <p:grpSpPr>
          <a:xfrm>
            <a:off x="304159" y="1908009"/>
            <a:ext cx="3787134" cy="3159780"/>
            <a:chOff x="3741809" y="1847554"/>
            <a:chExt cx="3787134" cy="3159780"/>
          </a:xfrm>
        </p:grpSpPr>
        <p:sp>
          <p:nvSpPr>
            <p:cNvPr id="61" name="직사각형 60"/>
            <p:cNvSpPr/>
            <p:nvPr/>
          </p:nvSpPr>
          <p:spPr>
            <a:xfrm>
              <a:off x="5950179" y="4198487"/>
              <a:ext cx="1495924" cy="80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3900422" y="4198487"/>
              <a:ext cx="1518237" cy="8088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3" name="직사각형 62"/>
            <p:cNvSpPr/>
            <p:nvPr/>
          </p:nvSpPr>
          <p:spPr>
            <a:xfrm>
              <a:off x="4640094" y="1847554"/>
              <a:ext cx="1994170" cy="99615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cxnSp>
          <p:nvCxnSpPr>
            <p:cNvPr id="65" name="직선 연결선 64"/>
            <p:cNvCxnSpPr/>
            <p:nvPr/>
          </p:nvCxnSpPr>
          <p:spPr>
            <a:xfrm flipV="1">
              <a:off x="4700192" y="3829699"/>
              <a:ext cx="0" cy="729925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직선 연결선 65"/>
            <p:cNvCxnSpPr/>
            <p:nvPr/>
          </p:nvCxnSpPr>
          <p:spPr>
            <a:xfrm flipV="1">
              <a:off x="6710918" y="3799420"/>
              <a:ext cx="0" cy="74159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/>
            <p:cNvCxnSpPr>
              <a:endCxn id="72" idx="2"/>
            </p:cNvCxnSpPr>
            <p:nvPr/>
          </p:nvCxnSpPr>
          <p:spPr>
            <a:xfrm flipV="1">
              <a:off x="5655014" y="2735489"/>
              <a:ext cx="3542" cy="1063931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/>
            <p:cNvCxnSpPr/>
            <p:nvPr/>
          </p:nvCxnSpPr>
          <p:spPr>
            <a:xfrm>
              <a:off x="4700192" y="3799420"/>
              <a:ext cx="2031649" cy="0"/>
            </a:xfrm>
            <a:prstGeom prst="line">
              <a:avLst/>
            </a:prstGeom>
            <a:ln w="254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4615677" y="2118164"/>
              <a:ext cx="7003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>
                  <a:solidFill>
                    <a:schemeClr val="bg1"/>
                  </a:solidFill>
                </a:rPr>
                <a:t>ECS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3741809" y="4206996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하부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5782310" y="4196715"/>
              <a:ext cx="12240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>
                  <a:solidFill>
                    <a:schemeClr val="bg1"/>
                  </a:solidFill>
                </a:rPr>
                <a:t>상</a:t>
              </a:r>
              <a:r>
                <a:rPr lang="ko-KR" altLang="en-US" dirty="0" smtClean="0">
                  <a:solidFill>
                    <a:schemeClr val="bg1"/>
                  </a:solidFill>
                </a:rPr>
                <a:t>부</a:t>
              </a:r>
              <a:r>
                <a:rPr lang="en-US" altLang="ko-KR" dirty="0">
                  <a:solidFill>
                    <a:schemeClr val="bg1"/>
                  </a:solidFill>
                </a:rPr>
                <a:t>AOI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72" name="직사각형 71"/>
            <p:cNvSpPr/>
            <p:nvPr/>
          </p:nvSpPr>
          <p:spPr>
            <a:xfrm>
              <a:off x="5224864" y="2362612"/>
              <a:ext cx="867383" cy="37287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rgbClr val="FF0000"/>
                  </a:solidFill>
                </a:rPr>
                <a:t>ECS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4101515" y="4559624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sp>
          <p:nvSpPr>
            <p:cNvPr id="78" name="직사각형 77"/>
            <p:cNvSpPr/>
            <p:nvPr/>
          </p:nvSpPr>
          <p:spPr>
            <a:xfrm>
              <a:off x="6154446" y="4536026"/>
              <a:ext cx="1125977" cy="37287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AOI-Ctrl</a:t>
              </a:r>
              <a:endParaRPr lang="ko-KR" altLang="en-US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666154" y="2540068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17146" y="4746062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6901704" y="4711897"/>
              <a:ext cx="6272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>
                  <a:solidFill>
                    <a:schemeClr val="accent4">
                      <a:lumMod val="50000"/>
                    </a:schemeClr>
                  </a:solidFill>
                </a:rPr>
                <a:t>main</a:t>
              </a:r>
              <a:endParaRPr lang="ko-KR" altLang="en-US" sz="1000" b="1" dirty="0">
                <a:solidFill>
                  <a:schemeClr val="accent4">
                    <a:lumMod val="50000"/>
                  </a:schemeClr>
                </a:solidFill>
              </a:endParaRPr>
            </a:p>
          </p:txBody>
        </p:sp>
      </p:grpSp>
      <p:sp>
        <p:nvSpPr>
          <p:cNvPr id="91" name="오른쪽 화살표 90"/>
          <p:cNvSpPr/>
          <p:nvPr/>
        </p:nvSpPr>
        <p:spPr>
          <a:xfrm>
            <a:off x="4084715" y="2825338"/>
            <a:ext cx="785167" cy="8653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TextBox 92"/>
          <p:cNvSpPr txBox="1"/>
          <p:nvPr/>
        </p:nvSpPr>
        <p:spPr>
          <a:xfrm>
            <a:off x="3521573" y="2426612"/>
            <a:ext cx="179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ECS</a:t>
            </a:r>
            <a:r>
              <a:rPr lang="ko-KR" altLang="en-US" dirty="0" smtClean="0"/>
              <a:t>를 독립시킴</a:t>
            </a:r>
            <a:endParaRPr lang="ko-KR" altLang="en-US" dirty="0"/>
          </a:p>
        </p:txBody>
      </p:sp>
      <p:cxnSp>
        <p:nvCxnSpPr>
          <p:cNvPr id="96" name="직선 화살표 연결선 95"/>
          <p:cNvCxnSpPr/>
          <p:nvPr/>
        </p:nvCxnSpPr>
        <p:spPr>
          <a:xfrm flipH="1">
            <a:off x="1577618" y="2814829"/>
            <a:ext cx="359411" cy="1637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화살표 연결선 98"/>
          <p:cNvCxnSpPr/>
          <p:nvPr/>
        </p:nvCxnSpPr>
        <p:spPr>
          <a:xfrm>
            <a:off x="2513452" y="2817843"/>
            <a:ext cx="328243" cy="161938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모서리가 둥근 직사각형 103"/>
          <p:cNvSpPr/>
          <p:nvPr/>
        </p:nvSpPr>
        <p:spPr>
          <a:xfrm>
            <a:off x="5344300" y="1880209"/>
            <a:ext cx="4387785" cy="2847369"/>
          </a:xfrm>
          <a:prstGeom prst="roundRect">
            <a:avLst/>
          </a:prstGeom>
          <a:noFill/>
          <a:ln w="1270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사각형 설명선 104"/>
          <p:cNvSpPr/>
          <p:nvPr/>
        </p:nvSpPr>
        <p:spPr>
          <a:xfrm>
            <a:off x="1937029" y="5611946"/>
            <a:ext cx="7955937" cy="600413"/>
          </a:xfrm>
          <a:prstGeom prst="wedgeRectCallout">
            <a:avLst>
              <a:gd name="adj1" fmla="val -18321"/>
              <a:gd name="adj2" fmla="val -341268"/>
            </a:avLst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AOI</a:t>
            </a:r>
            <a:r>
              <a:rPr lang="ko-KR" altLang="en-US" b="1" dirty="0">
                <a:solidFill>
                  <a:srgbClr val="FF0000"/>
                </a:solidFill>
              </a:rPr>
              <a:t>컨트롤 프로그램 업데이트와 </a:t>
            </a:r>
            <a:r>
              <a:rPr lang="en-US" altLang="ko-KR" b="1" dirty="0">
                <a:solidFill>
                  <a:srgbClr val="FF0000"/>
                </a:solidFill>
              </a:rPr>
              <a:t>ECS </a:t>
            </a:r>
            <a:r>
              <a:rPr lang="ko-KR" altLang="en-US" b="1" dirty="0">
                <a:solidFill>
                  <a:srgbClr val="FF0000"/>
                </a:solidFill>
              </a:rPr>
              <a:t>업데이트가 </a:t>
            </a:r>
            <a:r>
              <a:rPr lang="ko-KR" altLang="en-US" b="1" dirty="0" smtClean="0">
                <a:solidFill>
                  <a:srgbClr val="FF0000"/>
                </a:solidFill>
              </a:rPr>
              <a:t>분리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1787214" y="1912353"/>
            <a:ext cx="867383" cy="3728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PLC</a:t>
            </a:r>
            <a:endParaRPr lang="ko-KR" altLang="en-US" dirty="0"/>
          </a:p>
        </p:txBody>
      </p:sp>
      <p:cxnSp>
        <p:nvCxnSpPr>
          <p:cNvPr id="57" name="직선 연결선 56"/>
          <p:cNvCxnSpPr/>
          <p:nvPr/>
        </p:nvCxnSpPr>
        <p:spPr>
          <a:xfrm flipV="1">
            <a:off x="2211561" y="2276061"/>
            <a:ext cx="0" cy="163367"/>
          </a:xfrm>
          <a:prstGeom prst="line">
            <a:avLst/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307731" y="1856145"/>
            <a:ext cx="6272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solidFill>
                  <a:schemeClr val="accent1">
                    <a:lumMod val="50000"/>
                  </a:schemeClr>
                </a:solidFill>
              </a:rPr>
              <a:t>service</a:t>
            </a:r>
            <a:endParaRPr lang="ko-KR" alt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195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Device</a:t>
            </a:r>
            <a:r>
              <a:rPr lang="ko-KR" altLang="en-US" dirty="0" smtClean="0"/>
              <a:t>간 통신구성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SMAC</a:t>
            </a:r>
          </a:p>
          <a:p>
            <a:pPr lvl="1"/>
            <a:r>
              <a:rPr lang="en-US" altLang="ko-KR" dirty="0" smtClean="0"/>
              <a:t>RS232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Vision Camera</a:t>
            </a:r>
          </a:p>
          <a:p>
            <a:pPr lvl="1"/>
            <a:r>
              <a:rPr lang="en-US" altLang="ko-KR" dirty="0" smtClean="0"/>
              <a:t>TCP/IP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PLC</a:t>
            </a:r>
          </a:p>
          <a:p>
            <a:pPr lvl="1"/>
            <a:r>
              <a:rPr lang="en-US" altLang="ko-KR" dirty="0" err="1" smtClean="0"/>
              <a:t>MotionAPI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dll</a:t>
            </a:r>
            <a:r>
              <a:rPr lang="en-US" altLang="ko-KR" dirty="0" smtClean="0"/>
              <a:t> </a:t>
            </a:r>
            <a:r>
              <a:rPr lang="ko-KR" altLang="en-US" dirty="0" smtClean="0"/>
              <a:t>라이브러리</a:t>
            </a:r>
            <a:r>
              <a:rPr lang="en-US" altLang="ko-KR" dirty="0" smtClean="0"/>
              <a:t>) – </a:t>
            </a:r>
            <a:r>
              <a:rPr lang="ko-KR" altLang="en-US" dirty="0" err="1" smtClean="0"/>
              <a:t>메카트로링크</a:t>
            </a:r>
            <a:r>
              <a:rPr lang="ko-KR" altLang="en-US" dirty="0" smtClean="0"/>
              <a:t> 통신</a:t>
            </a:r>
            <a:endParaRPr lang="en-US" altLang="ko-KR" dirty="0" smtClean="0"/>
          </a:p>
          <a:p>
            <a:r>
              <a:rPr lang="en-US" altLang="ko-KR" dirty="0" smtClean="0"/>
              <a:t>Motion</a:t>
            </a:r>
          </a:p>
          <a:p>
            <a:pPr lvl="1"/>
            <a:r>
              <a:rPr lang="en-US" altLang="ko-KR" dirty="0" err="1" smtClean="0"/>
              <a:t>EtherCAT</a:t>
            </a:r>
            <a:r>
              <a:rPr lang="ko-KR" altLang="en-US" dirty="0" smtClean="0"/>
              <a:t>통신</a:t>
            </a:r>
            <a:r>
              <a:rPr lang="en-US" altLang="ko-KR" dirty="0"/>
              <a:t> (</a:t>
            </a:r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라이브러리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1071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파일처리 프로시저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프로그램의 실행에서 파일처리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릴맵</a:t>
            </a:r>
            <a:r>
              <a:rPr lang="en-US" altLang="ko-KR" smtClean="0"/>
              <a:t>)</a:t>
            </a:r>
            <a:r>
              <a:rPr lang="ko-KR" altLang="en-US" smtClean="0"/>
              <a:t>를 </a:t>
            </a:r>
            <a:r>
              <a:rPr lang="ko-KR" altLang="en-US" dirty="0" smtClean="0"/>
              <a:t>독립시킴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속도 향상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안정성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프로그램 단순화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파일데이터에 대한 신뢰 향상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9885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IPC </a:t>
            </a:r>
            <a:r>
              <a:rPr lang="en-US" altLang="ko-KR" sz="2400" dirty="0"/>
              <a:t>(Inter Process </a:t>
            </a:r>
            <a:r>
              <a:rPr lang="en-US" altLang="ko-KR" sz="2400" dirty="0" smtClean="0"/>
              <a:t>Communication) </a:t>
            </a:r>
            <a:r>
              <a:rPr lang="ko-KR" altLang="en-US" dirty="0" smtClean="0"/>
              <a:t>검토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파이프</a:t>
            </a:r>
            <a:r>
              <a:rPr lang="en-US" altLang="ko-KR" b="1" dirty="0"/>
              <a:t>(Pipes</a:t>
            </a:r>
            <a:r>
              <a:rPr lang="en-US" altLang="ko-KR" b="1" dirty="0" smtClean="0"/>
              <a:t>) </a:t>
            </a:r>
            <a:r>
              <a:rPr lang="ko-KR" altLang="en-US" dirty="0"/>
              <a:t>통신</a:t>
            </a:r>
            <a:endParaRPr lang="en-US" altLang="ko-KR" b="1" dirty="0" smtClean="0"/>
          </a:p>
          <a:p>
            <a:r>
              <a:rPr lang="ko-KR" altLang="en-US" b="1" dirty="0"/>
              <a:t>명명된 파이프</a:t>
            </a:r>
            <a:r>
              <a:rPr lang="en-US" altLang="ko-KR" b="1" dirty="0"/>
              <a:t>(Named Pipes</a:t>
            </a:r>
            <a:r>
              <a:rPr lang="en-US" altLang="ko-KR" b="1" dirty="0" smtClean="0"/>
              <a:t>) </a:t>
            </a:r>
            <a:r>
              <a:rPr lang="ko-KR" altLang="en-US" dirty="0"/>
              <a:t>통신</a:t>
            </a:r>
            <a:endParaRPr lang="en-US" altLang="ko-KR" b="1" dirty="0" smtClean="0"/>
          </a:p>
          <a:p>
            <a:r>
              <a:rPr lang="ko-KR" altLang="en-US" b="1" dirty="0" smtClean="0"/>
              <a:t>메시지</a:t>
            </a:r>
            <a:r>
              <a:rPr lang="ko-KR" altLang="en-US" b="1" dirty="0"/>
              <a:t> 큐</a:t>
            </a:r>
            <a:r>
              <a:rPr lang="en-US" altLang="ko-KR" b="1" dirty="0"/>
              <a:t>(Message Queues</a:t>
            </a:r>
            <a:r>
              <a:rPr lang="en-US" altLang="ko-KR" b="1" dirty="0" smtClean="0"/>
              <a:t>)</a:t>
            </a:r>
            <a:r>
              <a:rPr lang="ko-KR" altLang="en-US" dirty="0"/>
              <a:t> 통신</a:t>
            </a:r>
            <a:endParaRPr lang="en-US" altLang="ko-KR" b="1" dirty="0" smtClean="0"/>
          </a:p>
          <a:p>
            <a:r>
              <a:rPr lang="ko-KR" altLang="en-US" b="1" dirty="0"/>
              <a:t>공유 메모리</a:t>
            </a:r>
            <a:r>
              <a:rPr lang="en-US" altLang="ko-KR" b="1" dirty="0"/>
              <a:t>(Shared Memory</a:t>
            </a:r>
            <a:r>
              <a:rPr lang="en-US" altLang="ko-KR" b="1" dirty="0" smtClean="0"/>
              <a:t>)</a:t>
            </a:r>
            <a:r>
              <a:rPr lang="ko-KR" altLang="en-US" dirty="0"/>
              <a:t> 통신</a:t>
            </a:r>
            <a:endParaRPr lang="en-US" altLang="ko-KR" b="1" dirty="0" smtClean="0"/>
          </a:p>
          <a:p>
            <a:r>
              <a:rPr lang="ko-KR" altLang="en-US" b="1" dirty="0"/>
              <a:t>소켓</a:t>
            </a:r>
            <a:r>
              <a:rPr lang="en-US" altLang="ko-KR" b="1" dirty="0"/>
              <a:t>(</a:t>
            </a:r>
            <a:r>
              <a:rPr lang="en-US" altLang="ko-KR" b="1" dirty="0">
                <a:solidFill>
                  <a:srgbClr val="FF0000"/>
                </a:solidFill>
              </a:rPr>
              <a:t>Socket</a:t>
            </a:r>
            <a:r>
              <a:rPr lang="en-US" altLang="ko-KR" b="1" dirty="0"/>
              <a:t>s</a:t>
            </a:r>
            <a:r>
              <a:rPr lang="en-US" altLang="ko-KR" b="1" dirty="0" smtClean="0"/>
              <a:t>)</a:t>
            </a:r>
            <a:r>
              <a:rPr lang="ko-KR" altLang="en-US" dirty="0"/>
              <a:t> 통신</a:t>
            </a:r>
            <a:endParaRPr lang="en-US" altLang="ko-KR" b="1" dirty="0" smtClean="0"/>
          </a:p>
          <a:p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RPC(Remote Procedure Call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통신</a:t>
            </a:r>
            <a:endParaRPr lang="en-US" altLang="ko-KR" b="1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ko-KR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파일</a:t>
            </a:r>
            <a:r>
              <a:rPr lang="en-US" altLang="ko-KR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(Files</a:t>
            </a:r>
            <a:r>
              <a:rPr lang="en-US" altLang="ko-KR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통신</a:t>
            </a:r>
          </a:p>
        </p:txBody>
      </p:sp>
    </p:spTree>
    <p:extLst>
      <p:ext uri="{BB962C8B-B14F-4D97-AF65-F5344CB8AC3E}">
        <p14:creationId xmlns:p14="http://schemas.microsoft.com/office/powerpoint/2010/main" val="513040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6920</TotalTime>
  <Words>944</Words>
  <Application>Microsoft Office PowerPoint</Application>
  <PresentationFormat>와이드스크린</PresentationFormat>
  <Paragraphs>430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8" baseType="lpstr">
      <vt:lpstr>Arial Unicode MS</vt:lpstr>
      <vt:lpstr>굴림</vt:lpstr>
      <vt:lpstr>맑은 고딕</vt:lpstr>
      <vt:lpstr>Arial</vt:lpstr>
      <vt:lpstr>Office 테마</vt:lpstr>
      <vt:lpstr>RTR15호기개발 고려사항</vt:lpstr>
      <vt:lpstr>개발목적</vt:lpstr>
      <vt:lpstr>시스템 구성</vt:lpstr>
      <vt:lpstr>시스템 구성</vt:lpstr>
      <vt:lpstr>시스템 구성</vt:lpstr>
      <vt:lpstr>통신 프로그램 구성</vt:lpstr>
      <vt:lpstr>Device간 통신구성</vt:lpstr>
      <vt:lpstr>파일처리 프로시저</vt:lpstr>
      <vt:lpstr>IPC (Inter Process Communication) 검토</vt:lpstr>
      <vt:lpstr>파이프(Pipe) 통신</vt:lpstr>
      <vt:lpstr>파이프(Pipe) 통신</vt:lpstr>
      <vt:lpstr>메시지 큐(Message Queues) 통신</vt:lpstr>
      <vt:lpstr>공유 메모리(Shared Memory) 통신</vt:lpstr>
      <vt:lpstr>소켓(Sockets) 통신</vt:lpstr>
      <vt:lpstr>RPC(Remote Procedure Call) 통신</vt:lpstr>
      <vt:lpstr>파일(Files) 통신</vt:lpstr>
      <vt:lpstr>RMS 통신 방식</vt:lpstr>
      <vt:lpstr>RMS 시나리오</vt:lpstr>
      <vt:lpstr>RMS 시나리오</vt:lpstr>
      <vt:lpstr>ECS 구성</vt:lpstr>
      <vt:lpstr>ECS 구성</vt:lpstr>
      <vt:lpstr>ECS 구성</vt:lpstr>
      <vt:lpstr>각인부 구성</vt:lpstr>
      <vt:lpstr>각인부 구성</vt:lpstr>
      <vt:lpstr>AOI 구성</vt:lpstr>
      <vt:lpstr>VS 구성</vt:lpstr>
      <vt:lpstr>펀칭부 구성</vt:lpstr>
      <vt:lpstr>펀칭부 구성</vt:lpstr>
      <vt:lpstr>펀칭부 – 미마킹 여부 체크</vt:lpstr>
      <vt:lpstr>펀칭부 – 미마킹 여부 체크</vt:lpstr>
      <vt:lpstr>펀칭부 – 미마킹 여부 체크</vt:lpstr>
      <vt:lpstr>릴맵 데이터 출력</vt:lpstr>
      <vt:lpstr>프로그램 모듈화시 고려사항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RTR15호기 개발계획</dc:title>
  <dc:creator>Microsoft 계정</dc:creator>
  <cp:lastModifiedBy>Microsoft 계정</cp:lastModifiedBy>
  <cp:revision>93</cp:revision>
  <dcterms:created xsi:type="dcterms:W3CDTF">2025-04-21T22:05:19Z</dcterms:created>
  <dcterms:modified xsi:type="dcterms:W3CDTF">2025-05-16T10:25:54Z</dcterms:modified>
</cp:coreProperties>
</file>