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3" r:id="rId13"/>
    <p:sldId id="275" r:id="rId14"/>
    <p:sldId id="265" r:id="rId15"/>
    <p:sldId id="276" r:id="rId16"/>
    <p:sldId id="274" r:id="rId17"/>
    <p:sldId id="266" r:id="rId18"/>
    <p:sldId id="267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564D7E-5465-42A0-A9DB-CABABFE3389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8"/>
            <p14:sldId id="269"/>
          </p14:sldIdLst>
        </p14:section>
        <p14:section name="제목 없는 구역" id="{07A07488-ED93-4DC9-BE16-C49C0E8F26C4}">
          <p14:sldIdLst>
            <p14:sldId id="264"/>
            <p14:sldId id="273"/>
            <p14:sldId id="275"/>
            <p14:sldId id="265"/>
            <p14:sldId id="276"/>
            <p14:sldId id="274"/>
            <p14:sldId id="266"/>
            <p14:sldId id="267"/>
            <p14:sldId id="270"/>
            <p14:sldId id="271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23F0-642C-4095-86B8-DD1EC4C6C75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개발내용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2025.02.18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작업자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미마킹시</a:t>
            </a:r>
            <a:r>
              <a:rPr lang="ko-KR" altLang="en-US" dirty="0" smtClean="0"/>
              <a:t> 작업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미마킹관련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작업자가 판단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재마킹</a:t>
            </a:r>
            <a:r>
              <a:rPr lang="ko-KR" altLang="en-US" dirty="0" smtClean="0"/>
              <a:t> 실시 후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재검사</a:t>
            </a:r>
            <a:endParaRPr lang="en-US" altLang="ko-KR" dirty="0" smtClean="0"/>
          </a:p>
          <a:p>
            <a:pPr lvl="2"/>
            <a:r>
              <a:rPr lang="ko-KR" altLang="en-US" dirty="0" err="1"/>
              <a:t>재마킹</a:t>
            </a:r>
            <a:r>
              <a:rPr lang="ko-KR" altLang="en-US" dirty="0"/>
              <a:t> 없이 계속 </a:t>
            </a:r>
            <a:r>
              <a:rPr lang="ko-KR" altLang="en-US" dirty="0" smtClean="0"/>
              <a:t>작업진행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작업중단 </a:t>
            </a:r>
            <a:endParaRPr lang="en-US" altLang="ko-KR" dirty="0" smtClean="0"/>
          </a:p>
          <a:p>
            <a:pPr lvl="2"/>
            <a:r>
              <a:rPr lang="ko-KR" altLang="en-US" smtClean="0"/>
              <a:t>경우에 따라 미마킹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확인없이</a:t>
            </a:r>
            <a:r>
              <a:rPr lang="ko-KR" altLang="en-US" dirty="0" smtClean="0"/>
              <a:t> 작업 진행여부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79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72714" y="1446961"/>
            <a:ext cx="5166614" cy="5168023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검사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Reject Marking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06857"/>
            <a:ext cx="27267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장비호기명</a:t>
            </a:r>
            <a:r>
              <a:rPr lang="ko-KR" altLang="en-US" sz="700" dirty="0"/>
              <a:t> </a:t>
            </a:r>
            <a:r>
              <a:rPr lang="en-US" altLang="ko-KR" sz="700" dirty="0"/>
              <a:t>: BAO11</a:t>
            </a:r>
          </a:p>
          <a:p>
            <a:r>
              <a:rPr lang="ko-KR" altLang="en-US" sz="700" dirty="0"/>
              <a:t>운  용  자 </a:t>
            </a:r>
            <a:r>
              <a:rPr lang="en-US" altLang="ko-KR" sz="700" dirty="0"/>
              <a:t>: </a:t>
            </a:r>
            <a:r>
              <a:rPr lang="ko-KR" altLang="en-US" sz="700" dirty="0"/>
              <a:t>송진환</a:t>
            </a:r>
          </a:p>
          <a:p>
            <a:r>
              <a:rPr lang="ko-KR" altLang="en-US" sz="700" dirty="0"/>
              <a:t>모      델 </a:t>
            </a:r>
            <a:r>
              <a:rPr lang="en-US" altLang="ko-KR" sz="700" dirty="0"/>
              <a:t>: L230817S31</a:t>
            </a:r>
          </a:p>
          <a:p>
            <a:r>
              <a:rPr lang="ko-KR" altLang="en-US" sz="700" dirty="0" err="1"/>
              <a:t>로</a:t>
            </a:r>
            <a:r>
              <a:rPr lang="ko-KR" altLang="en-US" sz="700" dirty="0"/>
              <a:t>      </a:t>
            </a:r>
            <a:r>
              <a:rPr lang="ko-KR" altLang="en-US" sz="700" dirty="0" err="1"/>
              <a:t>트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상면레이어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양폐</a:t>
            </a:r>
            <a:r>
              <a:rPr lang="ko-KR" altLang="en-US" sz="700" dirty="0"/>
              <a:t> 스트립 수율</a:t>
            </a:r>
            <a:r>
              <a:rPr lang="en-US" altLang="ko-KR" sz="700" dirty="0"/>
              <a:t>[%] : 20.0</a:t>
            </a:r>
          </a:p>
          <a:p>
            <a:r>
              <a:rPr lang="en-US" altLang="ko-KR" sz="700" dirty="0"/>
              <a:t>N - </a:t>
            </a:r>
            <a:r>
              <a:rPr lang="ko-KR" altLang="en-US" sz="700" dirty="0"/>
              <a:t>결손</a:t>
            </a:r>
          </a:p>
          <a:p>
            <a:r>
              <a:rPr lang="en-US" altLang="ko-KR" sz="700" dirty="0"/>
              <a:t>D - </a:t>
            </a:r>
            <a:r>
              <a:rPr lang="ko-KR" altLang="en-US" sz="700" dirty="0"/>
              <a:t>돌기</a:t>
            </a:r>
          </a:p>
          <a:p>
            <a:r>
              <a:rPr lang="en-US" altLang="ko-KR" sz="700" dirty="0"/>
              <a:t>A - </a:t>
            </a:r>
            <a:r>
              <a:rPr lang="ko-KR" altLang="en-US" sz="700" dirty="0" err="1"/>
              <a:t>선간폭</a:t>
            </a:r>
            <a:endParaRPr lang="ko-KR" altLang="en-US" sz="700" dirty="0"/>
          </a:p>
          <a:p>
            <a:r>
              <a:rPr lang="en-US" altLang="ko-KR" sz="700" dirty="0"/>
              <a:t>O - 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S - 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U - U-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I - </a:t>
            </a:r>
            <a:r>
              <a:rPr lang="ko-KR" altLang="en-US" sz="700" dirty="0" err="1"/>
              <a:t>핀홀</a:t>
            </a:r>
            <a:endParaRPr lang="ko-KR" altLang="en-US" sz="700" dirty="0"/>
          </a:p>
          <a:p>
            <a:r>
              <a:rPr lang="en-US" altLang="ko-KR" sz="700" dirty="0"/>
              <a:t>H - </a:t>
            </a:r>
            <a:r>
              <a:rPr lang="ko-KR" altLang="en-US" sz="700" dirty="0" err="1"/>
              <a:t>홀없음</a:t>
            </a:r>
            <a:endParaRPr lang="ko-KR" altLang="en-US" sz="700" dirty="0"/>
          </a:p>
          <a:p>
            <a:r>
              <a:rPr lang="en-US" altLang="ko-KR" sz="700" dirty="0"/>
              <a:t>E - </a:t>
            </a:r>
            <a:r>
              <a:rPr lang="ko-KR" altLang="en-US" sz="700" dirty="0" err="1"/>
              <a:t>잔동</a:t>
            </a:r>
            <a:endParaRPr lang="ko-KR" altLang="en-US" sz="700" dirty="0"/>
          </a:p>
          <a:p>
            <a:r>
              <a:rPr lang="en-US" altLang="ko-KR" sz="700" dirty="0"/>
              <a:t>P - </a:t>
            </a:r>
            <a:r>
              <a:rPr lang="ko-KR" altLang="en-US" sz="700" dirty="0"/>
              <a:t>패드결함</a:t>
            </a:r>
          </a:p>
          <a:p>
            <a:r>
              <a:rPr lang="en-US" altLang="ko-KR" sz="700" dirty="0"/>
              <a:t>L - </a:t>
            </a:r>
            <a:r>
              <a:rPr lang="ko-KR" altLang="en-US" sz="700" dirty="0" err="1"/>
              <a:t>홀편심</a:t>
            </a:r>
            <a:endParaRPr lang="ko-KR" altLang="en-US" sz="700" dirty="0"/>
          </a:p>
          <a:p>
            <a:r>
              <a:rPr lang="en-US" altLang="ko-KR" sz="700" dirty="0"/>
              <a:t>X - POI</a:t>
            </a:r>
          </a:p>
          <a:p>
            <a:r>
              <a:rPr lang="en-US" altLang="ko-KR" sz="700" dirty="0"/>
              <a:t>T - VH</a:t>
            </a:r>
            <a:r>
              <a:rPr lang="ko-KR" altLang="en-US" sz="700" dirty="0" err="1"/>
              <a:t>편심</a:t>
            </a:r>
            <a:endParaRPr lang="ko-KR" altLang="en-US" sz="700" dirty="0"/>
          </a:p>
          <a:p>
            <a:r>
              <a:rPr lang="en-US" altLang="ko-KR" sz="700" dirty="0"/>
              <a:t>M - VH</a:t>
            </a:r>
            <a:r>
              <a:rPr lang="ko-KR" altLang="en-US" sz="700" dirty="0"/>
              <a:t>없음</a:t>
            </a:r>
          </a:p>
          <a:p>
            <a:r>
              <a:rPr lang="en-US" altLang="ko-KR" sz="700" dirty="0"/>
              <a:t>F - </a:t>
            </a:r>
            <a:r>
              <a:rPr lang="ko-KR" altLang="en-US" sz="700" dirty="0" err="1"/>
              <a:t>홀내불량</a:t>
            </a:r>
            <a:endParaRPr lang="ko-KR" altLang="en-US" sz="700" dirty="0"/>
          </a:p>
          <a:p>
            <a:r>
              <a:rPr lang="en-US" altLang="ko-KR" sz="700" dirty="0"/>
              <a:t>C - </a:t>
            </a:r>
            <a:r>
              <a:rPr lang="ko-KR" altLang="en-US" sz="700" dirty="0" err="1"/>
              <a:t>홀오픈</a:t>
            </a:r>
            <a:endParaRPr lang="ko-KR" altLang="en-US" sz="700" dirty="0"/>
          </a:p>
          <a:p>
            <a:r>
              <a:rPr lang="en-US" altLang="ko-KR" sz="700" dirty="0"/>
              <a:t>G - VH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V - VH</a:t>
            </a:r>
            <a:r>
              <a:rPr lang="ko-KR" altLang="en-US" sz="700" dirty="0"/>
              <a:t>결함</a:t>
            </a:r>
          </a:p>
          <a:p>
            <a:r>
              <a:rPr lang="en-US" altLang="ko-KR" sz="700" dirty="0"/>
              <a:t>? - Missed Align Panel(</a:t>
            </a:r>
            <a:r>
              <a:rPr lang="en-US" altLang="ko-KR" sz="700" dirty="0" err="1"/>
              <a:t>i.e</a:t>
            </a:r>
            <a:r>
              <a:rPr lang="en-US" altLang="ko-KR" sz="700" dirty="0"/>
              <a:t> </a:t>
            </a:r>
            <a:r>
              <a:rPr lang="ko-KR" altLang="en-US" sz="700" dirty="0" err="1"/>
              <a:t>노광불량</a:t>
            </a:r>
            <a:r>
              <a:rPr lang="en-US" altLang="ko-KR" sz="700" dirty="0" smtClean="0"/>
              <a:t>)</a:t>
            </a:r>
            <a:endParaRPr lang="en-US" altLang="ko-KR" sz="700" dirty="0"/>
          </a:p>
          <a:p>
            <a:r>
              <a:rPr lang="en-US" altLang="ko-KR" sz="700" dirty="0"/>
              <a:t>1</a:t>
            </a:r>
          </a:p>
          <a:p>
            <a:r>
              <a:rPr lang="en-US" altLang="ko-KR" sz="700" dirty="0"/>
              <a:t> ****O ***** ***** *****</a:t>
            </a:r>
          </a:p>
          <a:p>
            <a:r>
              <a:rPr lang="en-US" altLang="ko-KR" sz="700" dirty="0"/>
              <a:t> *V*** ***** ***** A***V</a:t>
            </a:r>
          </a:p>
          <a:p>
            <a:r>
              <a:rPr lang="en-US" altLang="ko-KR" sz="700" dirty="0"/>
              <a:t> SVN** ***** *N*** *N***</a:t>
            </a:r>
          </a:p>
          <a:p>
            <a:r>
              <a:rPr lang="en-US" altLang="ko-KR" sz="700" dirty="0"/>
              <a:t> ***** ****O ***** *****</a:t>
            </a:r>
          </a:p>
          <a:p>
            <a:r>
              <a:rPr lang="en-US" altLang="ko-KR" sz="700" dirty="0"/>
              <a:t> ***V* *NE** ***** *****</a:t>
            </a:r>
          </a:p>
          <a:p>
            <a:r>
              <a:rPr lang="en-US" altLang="ko-KR" sz="700" dirty="0"/>
              <a:t> ***** ***** ***** ****O</a:t>
            </a:r>
          </a:p>
          <a:p>
            <a:r>
              <a:rPr lang="en-US" altLang="ko-KR" sz="700" dirty="0"/>
              <a:t> **N** ***** ***** ****A</a:t>
            </a:r>
          </a:p>
          <a:p>
            <a:r>
              <a:rPr lang="en-US" altLang="ko-KR" sz="700" dirty="0"/>
              <a:t> S***O ***** ***** ****A</a:t>
            </a:r>
          </a:p>
          <a:p>
            <a:r>
              <a:rPr lang="en-US" altLang="ko-KR" sz="700" dirty="0"/>
              <a:t> *V*** ***** ***** *****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*V*** ***** ***** *A***</a:t>
            </a:r>
          </a:p>
          <a:p>
            <a:r>
              <a:rPr lang="en-US" altLang="ko-KR" sz="700" dirty="0"/>
              <a:t> *P*** ***** ***** *****</a:t>
            </a:r>
          </a:p>
          <a:p>
            <a:r>
              <a:rPr lang="en-US" altLang="ko-KR" sz="700" dirty="0"/>
              <a:t> ***** S**S* ***** *****</a:t>
            </a:r>
          </a:p>
          <a:p>
            <a:r>
              <a:rPr lang="en-US" altLang="ko-KR" sz="700" dirty="0"/>
              <a:t> V**** ***** ***** *****</a:t>
            </a:r>
          </a:p>
          <a:p>
            <a:r>
              <a:rPr lang="en-US" altLang="ko-KR" sz="700" dirty="0"/>
              <a:t> ****N ***** **N** N**V*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N**** N*P** ***** </a:t>
            </a:r>
            <a:r>
              <a:rPr lang="en-US" altLang="ko-KR" sz="700" dirty="0" smtClean="0"/>
              <a:t>*****</a:t>
            </a:r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446730" y="1669729"/>
            <a:ext cx="258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검사 </a:t>
            </a:r>
            <a:r>
              <a:rPr lang="en-US" altLang="ko-KR" sz="1200" dirty="0" smtClean="0">
                <a:solidFill>
                  <a:srgbClr val="FF0000"/>
                </a:solidFill>
              </a:rPr>
              <a:t>Map 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후공정</a:t>
            </a:r>
            <a:r>
              <a:rPr lang="ko-KR" altLang="en-US" sz="1200" dirty="0" smtClean="0">
                <a:solidFill>
                  <a:srgbClr val="FF0000"/>
                </a:solidFill>
              </a:rPr>
              <a:t> 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릴맵</a:t>
            </a:r>
            <a:r>
              <a:rPr lang="ko-KR" altLang="en-US" sz="1200" dirty="0" smtClean="0">
                <a:solidFill>
                  <a:srgbClr val="FF0000"/>
                </a:solidFill>
              </a:rPr>
              <a:t> 갱신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47253" y="1698732"/>
            <a:ext cx="25372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0001,L230817S31,TOP-0-050,105359333,105359333</a:t>
            </a:r>
          </a:p>
          <a:p>
            <a:r>
              <a:rPr lang="en-US" altLang="ko-KR" sz="600" dirty="0"/>
              <a:t>0014</a:t>
            </a:r>
          </a:p>
          <a:p>
            <a:r>
              <a:rPr lang="en-US" altLang="ko-KR" sz="600" dirty="0"/>
              <a:t> 0, 15, 1477, 51777,  4, 12, 20.000, 0, 0</a:t>
            </a:r>
          </a:p>
          <a:p>
            <a:r>
              <a:rPr lang="en-US" altLang="ko-KR" sz="600" dirty="0"/>
              <a:t> 0, 21, 3616, 57885, 18, 14, 0.000, 1, 0</a:t>
            </a:r>
          </a:p>
          <a:p>
            <a:r>
              <a:rPr lang="en-US" altLang="ko-KR" sz="600" dirty="0"/>
              <a:t> 0, 35, 3524, 11437,  3, 3, 2.900, 2, 0</a:t>
            </a:r>
          </a:p>
          <a:p>
            <a:r>
              <a:rPr lang="en-US" altLang="ko-KR" sz="600" dirty="0"/>
              <a:t> 0, 39, 3571, 1931, 18, 0, 0.000, 3, 0</a:t>
            </a:r>
          </a:p>
          <a:p>
            <a:r>
              <a:rPr lang="en-US" altLang="ko-KR" sz="600" dirty="0"/>
              <a:t> 0, 43, 6283, 9383,  1, 3, 5.850, 4, 0</a:t>
            </a:r>
          </a:p>
          <a:p>
            <a:r>
              <a:rPr lang="en-US" altLang="ko-KR" sz="600" dirty="0"/>
              <a:t> 0, 57, 6316, 55989,  1, 14, 15.100, 5, 0</a:t>
            </a:r>
          </a:p>
          <a:p>
            <a:r>
              <a:rPr lang="en-US" altLang="ko-KR" sz="600" dirty="0"/>
              <a:t> 0, 69, 9389, 35463,  4, 8, 5.000, 6, 0</a:t>
            </a:r>
          </a:p>
          <a:p>
            <a:r>
              <a:rPr lang="en-US" altLang="ko-KR" sz="600" dirty="0"/>
              <a:t> 0, 120, 18128, 1845,  3, 16, 3.700, 7, 0</a:t>
            </a:r>
          </a:p>
          <a:p>
            <a:r>
              <a:rPr lang="en-US" altLang="ko-KR" sz="600" dirty="0"/>
              <a:t> 0, 137, 16828, 56021,  1, 30, 17.000, 8, 0</a:t>
            </a:r>
          </a:p>
          <a:p>
            <a:r>
              <a:rPr lang="en-US" altLang="ko-KR" sz="600" dirty="0"/>
              <a:t> 0, 140, 19627, 60418,  5, 31, 15.000, 9, 0</a:t>
            </a:r>
          </a:p>
          <a:p>
            <a:r>
              <a:rPr lang="en-US" altLang="ko-KR" sz="600" dirty="0"/>
              <a:t> 0, 144, 19043, 51202,  4, 28, 10.000, 10, 0</a:t>
            </a:r>
          </a:p>
          <a:p>
            <a:r>
              <a:rPr lang="en-US" altLang="ko-KR" sz="600" dirty="0"/>
              <a:t> 0, 159, 20282, 1024,  3, 16, 3.550, 11, 0</a:t>
            </a:r>
          </a:p>
          <a:p>
            <a:r>
              <a:rPr lang="en-US" altLang="ko-KR" sz="600" dirty="0"/>
              <a:t> 0, 295, 38060, 50714,  1, 60, 9.200, 13, 0</a:t>
            </a:r>
          </a:p>
          <a:p>
            <a:r>
              <a:rPr lang="en-US" altLang="ko-KR" sz="600" dirty="0"/>
              <a:t> 0, 334, 43554, 43977,  1, 59, 8.800, 14, 0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3717068" y="1446962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87865" y="1669729"/>
            <a:ext cx="2537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0001,L230817S31,BOTTOM-0-050,105359333,105359333</a:t>
            </a:r>
          </a:p>
          <a:p>
            <a:r>
              <a:rPr lang="en-US" altLang="ko-KR" sz="600" dirty="0"/>
              <a:t>0019</a:t>
            </a:r>
          </a:p>
          <a:p>
            <a:r>
              <a:rPr lang="en-US" altLang="ko-KR" sz="600" dirty="0"/>
              <a:t> 0, 48, 38946, 24721,  1, 53, 56.150, 0, 0</a:t>
            </a:r>
          </a:p>
          <a:p>
            <a:r>
              <a:rPr lang="en-US" altLang="ko-KR" sz="600" dirty="0"/>
              <a:t> 0, 58, 38430, 58316, 18, 59, 0.000, 3, 0</a:t>
            </a:r>
          </a:p>
          <a:p>
            <a:r>
              <a:rPr lang="en-US" altLang="ko-KR" sz="600" dirty="0"/>
              <a:t> 0, 59, 37943, 60845,  5, 59, 10.000, 4, 0</a:t>
            </a:r>
          </a:p>
          <a:p>
            <a:r>
              <a:rPr lang="en-US" altLang="ko-KR" sz="600" dirty="0"/>
              <a:t> 0, 92, 34183, 37921,  9, 43, 870.000, 5, 0</a:t>
            </a:r>
          </a:p>
          <a:p>
            <a:r>
              <a:rPr lang="en-US" altLang="ko-KR" sz="600" dirty="0"/>
              <a:t> 0, 93, 33037, 41991,  1, 44, 22.950, 6, 0</a:t>
            </a:r>
          </a:p>
          <a:p>
            <a:r>
              <a:rPr lang="en-US" altLang="ko-KR" sz="600" dirty="0"/>
              <a:t> 0, 96, 33139, 54150, 18, 46, 0.000, 7, 0</a:t>
            </a:r>
          </a:p>
          <a:p>
            <a:r>
              <a:rPr lang="en-US" altLang="ko-KR" sz="600" dirty="0"/>
              <a:t> 0, 119, 29853, 384,  4, 36, 5.000, 8, 0</a:t>
            </a:r>
          </a:p>
          <a:p>
            <a:r>
              <a:rPr lang="en-US" altLang="ko-KR" sz="600" dirty="0"/>
              <a:t> 0, 178, 21905, 58317, 18, 35, 0.000, 9, 0</a:t>
            </a:r>
          </a:p>
          <a:p>
            <a:r>
              <a:rPr lang="en-US" altLang="ko-KR" sz="600" dirty="0"/>
              <a:t> 0, 203, 16790, 7602,  3, 13, 3.550, 10, 0</a:t>
            </a:r>
          </a:p>
          <a:p>
            <a:r>
              <a:rPr lang="en-US" altLang="ko-KR" sz="600" dirty="0"/>
              <a:t> 0, 218, 17260, 57761, 18, 23, 0.000, 11, 0</a:t>
            </a:r>
          </a:p>
          <a:p>
            <a:r>
              <a:rPr lang="en-US" altLang="ko-KR" sz="600" dirty="0"/>
              <a:t> 0, 221, 14500, 57670, 10, 23, 220.000, 16, 0</a:t>
            </a:r>
          </a:p>
          <a:p>
            <a:r>
              <a:rPr lang="en-US" altLang="ko-KR" sz="600" dirty="0"/>
              <a:t> 0, 251, 12324, 36280,  5, 18, 115.000, 17, 0</a:t>
            </a:r>
          </a:p>
          <a:p>
            <a:r>
              <a:rPr lang="en-US" altLang="ko-KR" sz="600" dirty="0"/>
              <a:t> 0, 254, 12327, 43493,  5, 20, 105.000, 19, 0</a:t>
            </a:r>
          </a:p>
          <a:p>
            <a:r>
              <a:rPr lang="en-US" altLang="ko-KR" sz="600" dirty="0"/>
              <a:t> 0, 260, 9503, 60768, 18, 23, 0.000, 21, 0</a:t>
            </a:r>
          </a:p>
          <a:p>
            <a:r>
              <a:rPr lang="en-US" altLang="ko-KR" sz="600" dirty="0"/>
              <a:t> 0, 281, 5667, 4001, 18, 0, 0.000, 22, 0</a:t>
            </a:r>
          </a:p>
          <a:p>
            <a:r>
              <a:rPr lang="en-US" altLang="ko-KR" sz="600" dirty="0"/>
              <a:t> 0, 284, 6811, 10211,  1, 2, 9.650, 23, 0</a:t>
            </a:r>
          </a:p>
          <a:p>
            <a:r>
              <a:rPr lang="en-US" altLang="ko-KR" sz="600" dirty="0"/>
              <a:t> 0, 287, 5802, 22663,  1, 4, 11.650, 24, 0</a:t>
            </a:r>
          </a:p>
          <a:p>
            <a:r>
              <a:rPr lang="en-US" altLang="ko-KR" sz="600" dirty="0"/>
              <a:t> 0, 332, 200, 38031, 10, 7, 180.000, 25, 0</a:t>
            </a:r>
          </a:p>
          <a:p>
            <a:r>
              <a:rPr lang="en-US" altLang="ko-KR" sz="600" dirty="0"/>
              <a:t> 0, 339, 851, 60093,  1, 11, 4.200, 26, 0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4</a:t>
            </a:r>
          </a:p>
          <a:p>
            <a:r>
              <a:rPr lang="en-US" altLang="ko-KR" sz="600" dirty="0"/>
              <a:t>14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6428861" y="1457649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26" y="4249871"/>
            <a:ext cx="3217651" cy="1263915"/>
          </a:xfrm>
          <a:prstGeom prst="rect">
            <a:avLst/>
          </a:prstGeom>
        </p:spPr>
      </p:pic>
      <p:pic>
        <p:nvPicPr>
          <p:cNvPr id="11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06" y="1725291"/>
            <a:ext cx="3213471" cy="2410103"/>
          </a:xfrm>
        </p:spPr>
      </p:pic>
      <p:sp>
        <p:nvSpPr>
          <p:cNvPr id="12" name="오른쪽 화살표 11"/>
          <p:cNvSpPr/>
          <p:nvPr/>
        </p:nvSpPr>
        <p:spPr>
          <a:xfrm>
            <a:off x="2635935" y="3657600"/>
            <a:ext cx="346162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84636" y="3657600"/>
            <a:ext cx="42250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201561" y="6253105"/>
            <a:ext cx="666033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9168" y="5628263"/>
            <a:ext cx="285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불량마킹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수율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SAPP</a:t>
            </a:r>
            <a:r>
              <a:rPr lang="ko-KR" altLang="en-US" dirty="0" smtClean="0">
                <a:solidFill>
                  <a:srgbClr val="FF0000"/>
                </a:solidFill>
              </a:rPr>
              <a:t>에 작업정보 </a:t>
            </a:r>
            <a:r>
              <a:rPr lang="ko-KR" altLang="en-US" dirty="0" err="1" smtClean="0">
                <a:solidFill>
                  <a:srgbClr val="FF0000"/>
                </a:solidFill>
              </a:rPr>
              <a:t>갱싱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실시간 작업내용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2626" y="5177942"/>
            <a:ext cx="54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</a:rPr>
              <a:t>// Error Code// 1(</a:t>
            </a:r>
            <a:r>
              <a:rPr lang="ko-KR" altLang="en-US" sz="800" dirty="0">
                <a:solidFill>
                  <a:srgbClr val="C00000"/>
                </a:solidFill>
              </a:rPr>
              <a:t>정상</a:t>
            </a:r>
            <a:r>
              <a:rPr lang="en-US" altLang="ko-KR" sz="800" dirty="0">
                <a:solidFill>
                  <a:srgbClr val="C00000"/>
                </a:solidFill>
              </a:rPr>
              <a:t>), -1(Align Error, </a:t>
            </a:r>
            <a:r>
              <a:rPr lang="ko-KR" altLang="en-US" sz="800" dirty="0" err="1">
                <a:solidFill>
                  <a:srgbClr val="C00000"/>
                </a:solidFill>
              </a:rPr>
              <a:t>노광불량</a:t>
            </a:r>
            <a:r>
              <a:rPr lang="en-US" altLang="ko-KR" sz="800" dirty="0">
                <a:solidFill>
                  <a:srgbClr val="C00000"/>
                </a:solidFill>
              </a:rPr>
              <a:t>), -2(Lot End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en-US" altLang="ko-KR" sz="800" dirty="0">
                <a:solidFill>
                  <a:srgbClr val="C00000"/>
                </a:solidFill>
              </a:rPr>
              <a:t>// Model // Layer // Lot // Its </a:t>
            </a:r>
            <a:r>
              <a:rPr lang="en-US" altLang="ko-KR" sz="800" dirty="0" smtClean="0">
                <a:solidFill>
                  <a:srgbClr val="C00000"/>
                </a:solidFill>
              </a:rPr>
              <a:t>Code</a:t>
            </a: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// </a:t>
            </a:r>
            <a:r>
              <a:rPr lang="en-US" altLang="ko-KR" sz="800" dirty="0">
                <a:solidFill>
                  <a:srgbClr val="C00000"/>
                </a:solidFill>
              </a:rPr>
              <a:t>Total Defect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Numbers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// Cam </a:t>
            </a:r>
            <a:r>
              <a:rPr lang="en-US" altLang="ko-KR" sz="800" dirty="0" smtClean="0">
                <a:solidFill>
                  <a:srgbClr val="C00000"/>
                </a:solidFill>
              </a:rPr>
              <a:t>ID </a:t>
            </a:r>
            <a:r>
              <a:rPr lang="en-US" altLang="ko-KR" sz="800" dirty="0">
                <a:solidFill>
                  <a:srgbClr val="C00000"/>
                </a:solidFill>
              </a:rPr>
              <a:t>// Piece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BadPointPosX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BadPointPosY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BadName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CellNum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ImageSize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>
                <a:solidFill>
                  <a:srgbClr val="C00000"/>
                </a:solidFill>
              </a:rPr>
              <a:t>strMarkingCode</a:t>
            </a:r>
            <a:r>
              <a:rPr lang="en-US" altLang="ko-KR" sz="800" dirty="0">
                <a:solidFill>
                  <a:srgbClr val="C00000"/>
                </a:solidFill>
              </a:rPr>
              <a:t> : -2 (</a:t>
            </a:r>
            <a:r>
              <a:rPr lang="en-US" altLang="ko-KR" sz="800" dirty="0" err="1">
                <a:solidFill>
                  <a:srgbClr val="C00000"/>
                </a:solidFill>
              </a:rPr>
              <a:t>NoMarking</a:t>
            </a:r>
            <a:r>
              <a:rPr lang="en-US" altLang="ko-KR" sz="800" dirty="0">
                <a:solidFill>
                  <a:srgbClr val="C00000"/>
                </a:solidFill>
              </a:rPr>
              <a:t>)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2715" y="2615052"/>
            <a:ext cx="3507323" cy="6291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7726" y="2772524"/>
            <a:ext cx="11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불가능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1848" y="4261794"/>
            <a:ext cx="67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 Marking </a:t>
            </a:r>
            <a:r>
              <a:rPr lang="ko-KR" altLang="en-US" dirty="0"/>
              <a:t>조합하여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6" y="2666679"/>
            <a:ext cx="2988120" cy="1952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31" y="2759398"/>
            <a:ext cx="1558346" cy="1872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70966" y="2139529"/>
            <a:ext cx="8082701" cy="249492"/>
            <a:chOff x="1149179" y="3512812"/>
            <a:chExt cx="8082701" cy="249492"/>
          </a:xfrm>
        </p:grpSpPr>
        <p:sp>
          <p:nvSpPr>
            <p:cNvPr id="7" name="TextBox 407"/>
            <p:cNvSpPr txBox="1">
              <a:spLocks noChangeArrowheads="1"/>
            </p:cNvSpPr>
            <p:nvPr/>
          </p:nvSpPr>
          <p:spPr bwMode="auto">
            <a:xfrm>
              <a:off x="8371082" y="3537869"/>
              <a:ext cx="860798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Un-Coiler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408"/>
            <p:cNvSpPr txBox="1">
              <a:spLocks noChangeArrowheads="1"/>
            </p:cNvSpPr>
            <p:nvPr/>
          </p:nvSpPr>
          <p:spPr bwMode="auto">
            <a:xfrm>
              <a:off x="1149179" y="3523950"/>
              <a:ext cx="956422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TextBox 388"/>
            <p:cNvSpPr txBox="1">
              <a:spLocks noChangeArrowheads="1"/>
            </p:cNvSpPr>
            <p:nvPr/>
          </p:nvSpPr>
          <p:spPr bwMode="auto">
            <a:xfrm>
              <a:off x="4281859" y="3530784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하면</a:t>
              </a:r>
            </a:p>
          </p:txBody>
        </p:sp>
        <p:sp>
          <p:nvSpPr>
            <p:cNvPr id="10" name="TextBox 388"/>
            <p:cNvSpPr txBox="1">
              <a:spLocks noChangeArrowheads="1"/>
            </p:cNvSpPr>
            <p:nvPr/>
          </p:nvSpPr>
          <p:spPr bwMode="auto">
            <a:xfrm>
              <a:off x="5671909" y="3529905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상면</a:t>
              </a:r>
            </a:p>
          </p:txBody>
        </p:sp>
        <p:cxnSp>
          <p:nvCxnSpPr>
            <p:cNvPr id="11" name="직선 화살표 연결선 10"/>
            <p:cNvCxnSpPr>
              <a:cxnSpLocks noChangeShapeType="1"/>
              <a:stCxn id="16" idx="1"/>
              <a:endCxn id="10" idx="3"/>
            </p:cNvCxnSpPr>
            <p:nvPr/>
          </p:nvCxnSpPr>
          <p:spPr bwMode="auto">
            <a:xfrm flipH="1" flipV="1">
              <a:off x="6419995" y="3638252"/>
              <a:ext cx="600591" cy="311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직선 화살표 연결선 11"/>
            <p:cNvCxnSpPr>
              <a:cxnSpLocks noChangeShapeType="1"/>
              <a:stCxn id="10" idx="1"/>
              <a:endCxn id="9" idx="3"/>
            </p:cNvCxnSpPr>
            <p:nvPr/>
          </p:nvCxnSpPr>
          <p:spPr bwMode="auto">
            <a:xfrm flipH="1">
              <a:off x="5029945" y="3638252"/>
              <a:ext cx="641964" cy="87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TextBox 408"/>
            <p:cNvSpPr txBox="1">
              <a:spLocks noChangeArrowheads="1"/>
            </p:cNvSpPr>
            <p:nvPr/>
          </p:nvSpPr>
          <p:spPr bwMode="auto">
            <a:xfrm>
              <a:off x="2528642" y="3512812"/>
              <a:ext cx="1111254" cy="249492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Reject Marking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4" name="직선 화살표 연결선 13"/>
            <p:cNvCxnSpPr>
              <a:cxnSpLocks noChangeShapeType="1"/>
              <a:stCxn id="13" idx="1"/>
              <a:endCxn id="8" idx="3"/>
            </p:cNvCxnSpPr>
            <p:nvPr/>
          </p:nvCxnSpPr>
          <p:spPr bwMode="auto">
            <a:xfrm flipH="1" flipV="1">
              <a:off x="2105601" y="3632297"/>
              <a:ext cx="423041" cy="526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직선 화살표 연결선 14"/>
            <p:cNvCxnSpPr>
              <a:cxnSpLocks noChangeShapeType="1"/>
              <a:stCxn id="9" idx="1"/>
              <a:endCxn id="13" idx="3"/>
            </p:cNvCxnSpPr>
            <p:nvPr/>
          </p:nvCxnSpPr>
          <p:spPr bwMode="auto">
            <a:xfrm flipH="1" flipV="1">
              <a:off x="3639896" y="3637558"/>
              <a:ext cx="641963" cy="157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408"/>
            <p:cNvSpPr txBox="1">
              <a:spLocks noChangeArrowheads="1"/>
            </p:cNvSpPr>
            <p:nvPr/>
          </p:nvSpPr>
          <p:spPr bwMode="auto">
            <a:xfrm>
              <a:off x="7020586" y="3523164"/>
              <a:ext cx="749905" cy="2364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2D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바코드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화살표 연결선 16"/>
            <p:cNvCxnSpPr>
              <a:cxnSpLocks noChangeShapeType="1"/>
              <a:stCxn id="7" idx="1"/>
              <a:endCxn id="16" idx="3"/>
            </p:cNvCxnSpPr>
            <p:nvPr/>
          </p:nvCxnSpPr>
          <p:spPr bwMode="auto">
            <a:xfrm flipH="1" flipV="1">
              <a:off x="7770491" y="3641367"/>
              <a:ext cx="600591" cy="484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4" b="98017" l="4333" r="9705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413" y="2541837"/>
            <a:ext cx="1674940" cy="2196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9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7128" y="2584092"/>
            <a:ext cx="1751619" cy="208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94" b="96456" l="1321" r="978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1861" y="2503193"/>
            <a:ext cx="1629611" cy="2196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937504" y="3153533"/>
            <a:ext cx="231136" cy="3313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7947" y="5015399"/>
            <a:ext cx="20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레이저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45323" y="2840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94283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47284" y="3551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3430" y="5424655"/>
            <a:ext cx="26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1782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89208" y="3577639"/>
            <a:ext cx="5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892" y="5833923"/>
            <a:ext cx="28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상부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70031" y="3695398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8621" y="3762305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3892" y="6242433"/>
            <a:ext cx="28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하부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9353" y="2393421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MB40009A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151539" y="2373316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MB40009B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737167" y="2393420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MB40009C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142003" y="2382701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MB40009D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050429" y="4656531"/>
            <a:ext cx="25219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MB40009E : Reject </a:t>
            </a:r>
            <a:r>
              <a:rPr lang="ko-KR" altLang="en-US" sz="1200" dirty="0" smtClean="0">
                <a:solidFill>
                  <a:srgbClr val="FF0000"/>
                </a:solidFill>
              </a:rPr>
              <a:t>만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38907" y="2607582"/>
            <a:ext cx="1421975" cy="2064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2Layer Marking </a:t>
            </a:r>
            <a:r>
              <a:rPr lang="ko-KR" altLang="en-US" dirty="0"/>
              <a:t>조합하여 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564"/>
            <a:ext cx="554479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08" y="1835565"/>
            <a:ext cx="4631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Marking </a:t>
            </a:r>
            <a:r>
              <a:rPr lang="ko-KR" altLang="en-US" dirty="0" smtClean="0"/>
              <a:t>조합하여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2813" cy="4351338"/>
          </a:xfrm>
        </p:spPr>
        <p:txBody>
          <a:bodyPr/>
          <a:lstStyle/>
          <a:p>
            <a:r>
              <a:rPr lang="ko-KR" altLang="en-US" dirty="0" smtClean="0"/>
              <a:t>해성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디에스</a:t>
            </a:r>
            <a:r>
              <a:rPr lang="en-US" altLang="ko-KR" dirty="0" smtClean="0"/>
              <a:t> Laser marking / </a:t>
            </a:r>
            <a:r>
              <a:rPr lang="en-US" altLang="ko-KR" dirty="0" err="1" smtClean="0"/>
              <a:t>Rej</a:t>
            </a:r>
            <a:r>
              <a:rPr lang="en-US" altLang="ko-KR" dirty="0" smtClean="0"/>
              <a:t> marking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PLC Address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MB40009A</a:t>
            </a:r>
            <a:r>
              <a:rPr lang="en-US" altLang="ko-KR" dirty="0"/>
              <a:t>	GUI </a:t>
            </a:r>
            <a:r>
              <a:rPr lang="ko-KR" altLang="en-US" dirty="0" err="1"/>
              <a:t>각인기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MB40009B	GUI AOI </a:t>
            </a:r>
            <a:r>
              <a:rPr lang="ko-KR" altLang="en-US" dirty="0"/>
              <a:t>상면 사용</a:t>
            </a:r>
          </a:p>
          <a:p>
            <a:pPr lvl="1"/>
            <a:r>
              <a:rPr lang="en-US" altLang="ko-KR" dirty="0"/>
              <a:t>MB40009C	GUI AOI </a:t>
            </a:r>
            <a:r>
              <a:rPr lang="ko-KR" altLang="en-US" dirty="0"/>
              <a:t>하면 사용</a:t>
            </a:r>
          </a:p>
          <a:p>
            <a:pPr lvl="1"/>
            <a:r>
              <a:rPr lang="en-US" altLang="ko-KR" dirty="0"/>
              <a:t>MB40009D	GUI </a:t>
            </a:r>
            <a:r>
              <a:rPr lang="ko-KR" altLang="en-US" dirty="0" err="1"/>
              <a:t>마킹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MB40009E	GUI </a:t>
            </a:r>
            <a:r>
              <a:rPr lang="ko-KR" altLang="en-US" dirty="0" err="1"/>
              <a:t>마킹만</a:t>
            </a:r>
            <a:r>
              <a:rPr lang="ko-KR" altLang="en-US" dirty="0"/>
              <a:t>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199" y="4725116"/>
            <a:ext cx="6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Reelmap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추출하기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릴맵에서</a:t>
            </a:r>
            <a:r>
              <a:rPr lang="ko-KR" altLang="en-US" dirty="0" smtClean="0"/>
              <a:t> 모델정보를 추출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릴맵은</a:t>
            </a:r>
            <a:r>
              <a:rPr lang="ko-KR" altLang="en-US" dirty="0" smtClean="0">
                <a:solidFill>
                  <a:srgbClr val="FF0000"/>
                </a:solidFill>
              </a:rPr>
              <a:t> 상면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하면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상하면 상관없이 오직 하나만 선택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해당정보로 </a:t>
            </a:r>
            <a:r>
              <a:rPr lang="en-US" altLang="ko-KR" dirty="0" err="1" smtClean="0"/>
              <a:t>CamMaster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스펙에서</a:t>
            </a:r>
            <a:r>
              <a:rPr lang="ko-KR" altLang="en-US" dirty="0" smtClean="0"/>
              <a:t> 모델정보를 가져옴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시작 시리얼과 종료 시리얼의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PCR </a:t>
            </a:r>
            <a:r>
              <a:rPr lang="ko-KR" altLang="en-US" dirty="0" smtClean="0"/>
              <a:t>파일의 정보는 </a:t>
            </a:r>
            <a:r>
              <a:rPr lang="ko-KR" altLang="en-US" dirty="0" err="1" smtClean="0">
                <a:solidFill>
                  <a:srgbClr val="FF0000"/>
                </a:solidFill>
              </a:rPr>
              <a:t>피스인덱스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불량명</a:t>
            </a:r>
            <a:r>
              <a:rPr lang="ko-KR" altLang="en-US" dirty="0" smtClean="0"/>
              <a:t> 만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리젝만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리젝처리시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릴맵은</a:t>
            </a:r>
            <a:r>
              <a:rPr lang="ko-KR" altLang="en-US" dirty="0" smtClean="0"/>
              <a:t> 다시 생성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오직 하나만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smtClean="0"/>
              <a:t>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</a:t>
            </a:r>
            <a:r>
              <a:rPr lang="ko-KR" altLang="en-US" dirty="0" smtClean="0"/>
              <a:t>에서 </a:t>
            </a:r>
            <a:r>
              <a:rPr lang="en-US" altLang="ko-KR" dirty="0"/>
              <a:t>GUI 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위치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각인부</a:t>
            </a:r>
            <a:endParaRPr lang="en-US" altLang="ko-KR" dirty="0" smtClean="0"/>
          </a:p>
          <a:p>
            <a:r>
              <a:rPr lang="en-US" altLang="ko-KR" dirty="0" smtClean="0"/>
              <a:t>ITS Code </a:t>
            </a:r>
            <a:r>
              <a:rPr lang="ko-KR" altLang="en-US" dirty="0" smtClean="0"/>
              <a:t>및 모델 정보 입력화면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설정 화면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양면모드에서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각인기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</a:t>
            </a:r>
            <a:r>
              <a:rPr lang="ko-KR" altLang="en-US" dirty="0"/>
              <a:t>설정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: </a:t>
            </a:r>
            <a:r>
              <a:rPr lang="en-US" altLang="ko-KR" dirty="0"/>
              <a:t>“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/>
              <a:t>On </a:t>
            </a:r>
            <a:r>
              <a:rPr lang="ko-KR" altLang="en-US" dirty="0" smtClean="0"/>
              <a:t>에서 양면모드 시</a:t>
            </a:r>
            <a:endParaRPr lang="en-US" altLang="ko-KR" dirty="0" smtClean="0"/>
          </a:p>
          <a:p>
            <a:r>
              <a:rPr lang="en-US" altLang="ko-KR" dirty="0" smtClean="0"/>
              <a:t>AOI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각인부</a:t>
            </a:r>
            <a:r>
              <a:rPr lang="ko-KR" altLang="en-US" dirty="0" smtClean="0"/>
              <a:t> 정보 취득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2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90688"/>
            <a:ext cx="5583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MB400040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MB44012A</a:t>
            </a:r>
          </a:p>
          <a:p>
            <a:r>
              <a:rPr lang="en-US" altLang="ko-KR" sz="1200" dirty="0"/>
              <a:t>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MB44012B</a:t>
            </a:r>
          </a:p>
          <a:p>
            <a:r>
              <a:rPr lang="en-US" altLang="ko-KR" sz="1200" dirty="0"/>
              <a:t>MB400042	GUI AOI </a:t>
            </a:r>
            <a:r>
              <a:rPr lang="ko-KR" altLang="en-US" sz="1200" dirty="0"/>
              <a:t>하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MB44012C</a:t>
            </a:r>
          </a:p>
          <a:p>
            <a:r>
              <a:rPr lang="en-US" altLang="ko-KR" sz="1200" dirty="0"/>
              <a:t>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MB44012D</a:t>
            </a:r>
          </a:p>
          <a:p>
            <a:endParaRPr lang="en-US" altLang="ko-KR" sz="1200" dirty="0"/>
          </a:p>
          <a:p>
            <a:r>
              <a:rPr lang="en-US" altLang="ko-KR" sz="1200" dirty="0"/>
              <a:t>MW41120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MW41121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MW41122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MW41123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MW41124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ML45112</a:t>
            </a:r>
          </a:p>
          <a:p>
            <a:r>
              <a:rPr lang="en-US" altLang="ko-KR" sz="1200" dirty="0"/>
              <a:t>MW41125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MW41126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ML45114</a:t>
            </a:r>
          </a:p>
          <a:p>
            <a:r>
              <a:rPr lang="en-US" altLang="ko-KR" sz="1200" dirty="0"/>
              <a:t>MW41127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MW41128	#	</a:t>
            </a:r>
          </a:p>
          <a:p>
            <a:r>
              <a:rPr lang="en-US" altLang="ko-KR" sz="1200" dirty="0"/>
              <a:t>MW41129	#	</a:t>
            </a:r>
          </a:p>
          <a:p>
            <a:r>
              <a:rPr lang="en-US" altLang="ko-KR" sz="1200" dirty="0"/>
              <a:t>MW41130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MW41131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MW41132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387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ML45112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상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=&gt;MW41124 : 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MB44012B : AOI </a:t>
            </a:r>
            <a:r>
              <a:rPr lang="ko-KR" altLang="en-US" sz="1200" dirty="0"/>
              <a:t>상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ML45114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하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=&gt;MW41126 : 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MB44012C : AOI </a:t>
            </a:r>
            <a:r>
              <a:rPr lang="ko-KR" altLang="en-US" sz="1200" dirty="0"/>
              <a:t>하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59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ITS No </a:t>
            </a:r>
            <a:r>
              <a:rPr lang="ko-KR" altLang="en-US" dirty="0" smtClean="0"/>
              <a:t>작업자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인식결과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AOI Control PC </a:t>
            </a:r>
            <a:r>
              <a:rPr lang="ko-KR" altLang="en-US" dirty="0" smtClean="0"/>
              <a:t>프로그램에서 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확인 기능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0333" y="3059155"/>
            <a:ext cx="635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7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11, 12, 13 </a:t>
            </a:r>
            <a:r>
              <a:rPr lang="ko-KR" altLang="en-US" dirty="0" smtClean="0"/>
              <a:t>호기 </a:t>
            </a:r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err="1" smtClean="0"/>
              <a:t>업그레이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22</a:t>
            </a:r>
            <a:r>
              <a:rPr lang="ko-KR" altLang="en-US" dirty="0"/>
              <a:t>일</a:t>
            </a:r>
            <a:r>
              <a:rPr lang="en-US" altLang="ko-KR" dirty="0"/>
              <a:t>(7+10+5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사내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7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</a:t>
            </a:r>
            <a:r>
              <a:rPr lang="en-US" altLang="ko-KR" dirty="0" smtClean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: 5</a:t>
            </a:r>
            <a:r>
              <a:rPr lang="ko-KR" altLang="en-US" dirty="0"/>
              <a:t>일</a:t>
            </a:r>
            <a:endParaRPr lang="en-US" altLang="ko-KR" dirty="0" smtClean="0"/>
          </a:p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/>
              <a:t>일</a:t>
            </a:r>
            <a:r>
              <a:rPr lang="en-US" altLang="ko-KR" dirty="0"/>
              <a:t>(5 * 2 EA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현장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5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08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양산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8200" y="1690688"/>
            <a:ext cx="8584577" cy="3857120"/>
            <a:chOff x="745349" y="1482261"/>
            <a:chExt cx="8584577" cy="3857120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589054"/>
                </p:ext>
              </p:extLst>
            </p:nvPr>
          </p:nvGraphicFramePr>
          <p:xfrm>
            <a:off x="745349" y="1482261"/>
            <a:ext cx="8584577" cy="38571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711061"/>
                  <a:gridCol w="766606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</a:tblGrid>
                <a:tr h="616240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smtClean="0"/>
                          <a:t>업무내용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err="1" smtClean="0"/>
                          <a:t>진행율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gridSpan="10"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/>
                      </a:p>
                      <a:p>
                        <a:pPr algn="ctr" latinLnBrk="1"/>
                        <a:r>
                          <a:rPr lang="en-US" altLang="ko-KR" sz="1200" dirty="0" smtClean="0"/>
                          <a:t>1</a:t>
                        </a:r>
                        <a:r>
                          <a:rPr lang="ko-KR" altLang="en-US" sz="1200" dirty="0" smtClean="0"/>
                          <a:t>월</a:t>
                        </a:r>
                        <a:endParaRPr lang="en-US" altLang="ko-KR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ko-KR" altLang="en-US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</a:tr>
                <a:tr h="5692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9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11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13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15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17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 smtClean="0"/>
                          <a:t>AOI, Motion, IO, Network Setup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AOI, Laser, 2D Reader Setup</a:t>
                        </a:r>
                        <a:endParaRPr lang="ko-KR" altLang="en-US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3619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2Layer 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038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내층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477048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err="1" smtClean="0"/>
                          <a:t>외층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Test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양산검증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>
                            <a:solidFill>
                              <a:srgbClr val="C00000"/>
                            </a:solidFill>
                          </a:rPr>
                          <a:t>양산시작</a:t>
                        </a:r>
                        <a:endParaRPr lang="en-US" altLang="ko-KR" sz="1000" dirty="0" smtClean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" name="Rectangle 114"/>
            <p:cNvSpPr>
              <a:spLocks noChangeArrowheads="1"/>
            </p:cNvSpPr>
            <p:nvPr/>
          </p:nvSpPr>
          <p:spPr bwMode="auto">
            <a:xfrm>
              <a:off x="4714294" y="3032511"/>
              <a:ext cx="1026106" cy="22697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16"/>
            <p:cNvSpPr>
              <a:spLocks noChangeArrowheads="1"/>
            </p:cNvSpPr>
            <p:nvPr/>
          </p:nvSpPr>
          <p:spPr bwMode="auto">
            <a:xfrm>
              <a:off x="4213225" y="2875777"/>
              <a:ext cx="69544" cy="156735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5227346" y="3386567"/>
              <a:ext cx="1529054" cy="187752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737514" y="3757122"/>
              <a:ext cx="1547206" cy="20374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4"/>
            <p:cNvSpPr>
              <a:spLocks noChangeArrowheads="1"/>
            </p:cNvSpPr>
            <p:nvPr/>
          </p:nvSpPr>
          <p:spPr bwMode="auto">
            <a:xfrm>
              <a:off x="6247683" y="4143674"/>
              <a:ext cx="1534877" cy="16734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4"/>
            <p:cNvSpPr>
              <a:spLocks noChangeArrowheads="1"/>
            </p:cNvSpPr>
            <p:nvPr/>
          </p:nvSpPr>
          <p:spPr bwMode="auto">
            <a:xfrm>
              <a:off x="8817127" y="4974532"/>
              <a:ext cx="512799" cy="16642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14"/>
            <p:cNvSpPr>
              <a:spLocks noChangeArrowheads="1"/>
            </p:cNvSpPr>
            <p:nvPr/>
          </p:nvSpPr>
          <p:spPr bwMode="auto">
            <a:xfrm>
              <a:off x="7284720" y="4613636"/>
              <a:ext cx="1547366" cy="152400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4213225" y="2680328"/>
              <a:ext cx="1019175" cy="174976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smtClean="0"/>
              <a:t>변경내용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Axis </a:t>
            </a:r>
            <a:r>
              <a:rPr lang="en-US" altLang="ko-KR" dirty="0"/>
              <a:t>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 smtClean="0"/>
          </a:p>
          <a:p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 </a:t>
            </a:r>
            <a:r>
              <a:rPr lang="ko-KR" altLang="en-US" dirty="0"/>
              <a:t>동작으로</a:t>
            </a:r>
            <a:r>
              <a:rPr lang="en-US" altLang="ko-KR" dirty="0"/>
              <a:t> </a:t>
            </a:r>
            <a:r>
              <a:rPr lang="ko-KR" altLang="en-US" dirty="0"/>
              <a:t>변경으로</a:t>
            </a:r>
            <a:r>
              <a:rPr lang="en-US" altLang="ko-KR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 </a:t>
            </a:r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케이블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EPC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=&gt; </a:t>
            </a:r>
            <a:r>
              <a:rPr lang="ko-KR" altLang="en-US" dirty="0"/>
              <a:t>전동</a:t>
            </a:r>
            <a:r>
              <a:rPr lang="en-US" altLang="ko-KR" dirty="0"/>
              <a:t> </a:t>
            </a:r>
            <a:r>
              <a:rPr lang="ko-KR" altLang="en-US" dirty="0" err="1"/>
              <a:t>액추에이터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0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49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운영상에서 발견된 개선해야 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검사시</a:t>
            </a:r>
            <a:r>
              <a:rPr lang="ko-KR" altLang="en-US" dirty="0" smtClean="0"/>
              <a:t> 내층의 해당 시리얼이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내층 정보에서 해당 시리얼이 없다는 것을 알림</a:t>
            </a:r>
            <a:endParaRPr lang="en-US" altLang="ko-KR" dirty="0" smtClean="0"/>
          </a:p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체크 기능 사용시 </a:t>
            </a:r>
            <a:r>
              <a:rPr lang="ko-KR" altLang="en-US" dirty="0" err="1" smtClean="0"/>
              <a:t>캠마스터에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없음을 알리고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기능을 자동 해제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7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11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38173"/>
              </p:ext>
            </p:extLst>
          </p:nvPr>
        </p:nvGraphicFramePr>
        <p:xfrm>
          <a:off x="838198" y="1690688"/>
          <a:ext cx="10242318" cy="367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513840"/>
                <a:gridCol w="1341120"/>
                <a:gridCol w="1148080"/>
                <a:gridCol w="1127760"/>
                <a:gridCol w="1174516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사전 개발 작업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양산시작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793756" y="2862970"/>
            <a:ext cx="1464804" cy="18249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268720" y="3213889"/>
            <a:ext cx="519924" cy="14907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788644" y="3528267"/>
            <a:ext cx="313196" cy="14965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7101840" y="3883866"/>
            <a:ext cx="5080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7609840" y="4249626"/>
            <a:ext cx="6604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8234680" y="4727829"/>
            <a:ext cx="533400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8768080" y="5046218"/>
            <a:ext cx="2312436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12, 13</a:t>
            </a:r>
            <a:r>
              <a:rPr lang="ko-KR" altLang="en-US" dirty="0" smtClean="0"/>
              <a:t>호기 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05869"/>
              </p:ext>
            </p:extLst>
          </p:nvPr>
        </p:nvGraphicFramePr>
        <p:xfrm>
          <a:off x="838198" y="1690688"/>
          <a:ext cx="10265696" cy="434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158240"/>
                <a:gridCol w="1036320"/>
                <a:gridCol w="965200"/>
                <a:gridCol w="1117600"/>
                <a:gridCol w="1026160"/>
                <a:gridCol w="1025174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 12, 13 </a:t>
                      </a:r>
                      <a:r>
                        <a:rPr lang="ko-KR" altLang="en-US" sz="1000" dirty="0" smtClean="0"/>
                        <a:t>양산테스트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7933196" y="2899605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8138160" y="320924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8343124" y="357500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4"/>
          <p:cNvSpPr>
            <a:spLocks noChangeArrowheads="1"/>
          </p:cNvSpPr>
          <p:nvPr/>
        </p:nvSpPr>
        <p:spPr bwMode="auto">
          <a:xfrm>
            <a:off x="8629368" y="3907825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9029594" y="4376184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9244718" y="468582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9449682" y="505158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4"/>
          <p:cNvSpPr>
            <a:spLocks noChangeArrowheads="1"/>
          </p:cNvSpPr>
          <p:nvPr/>
        </p:nvSpPr>
        <p:spPr bwMode="auto">
          <a:xfrm>
            <a:off x="9654646" y="5417348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099040" y="5726877"/>
            <a:ext cx="981476" cy="18624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 err="1"/>
              <a:t>해성디에스</a:t>
            </a:r>
            <a:r>
              <a:rPr lang="en-US" altLang="ko-KR" sz="2000" dirty="0"/>
              <a:t>]</a:t>
            </a:r>
            <a:r>
              <a:rPr lang="ko-KR" altLang="en-US" sz="2000" dirty="0"/>
              <a:t>이음매</a:t>
            </a:r>
            <a:r>
              <a:rPr lang="en-US" altLang="ko-KR" sz="2000" dirty="0"/>
              <a:t> </a:t>
            </a:r>
            <a:r>
              <a:rPr lang="ko-KR" altLang="en-US" sz="2000" dirty="0"/>
              <a:t>이어가기</a:t>
            </a:r>
            <a:r>
              <a:rPr lang="en-US" altLang="ko-KR" sz="2000" dirty="0"/>
              <a:t> PLC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인한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(11, 12, 13 </a:t>
            </a:r>
            <a:r>
              <a:rPr lang="ko-KR" altLang="en-US" sz="2000" dirty="0"/>
              <a:t>호기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</a:t>
            </a:r>
            <a:r>
              <a:rPr lang="en-US" altLang="ko-KR" sz="2400" dirty="0"/>
              <a:t> </a:t>
            </a:r>
            <a:r>
              <a:rPr lang="ko-KR" altLang="en-US" sz="2400" dirty="0"/>
              <a:t>설비</a:t>
            </a:r>
            <a:r>
              <a:rPr lang="en-US" altLang="ko-KR" sz="2400" dirty="0"/>
              <a:t>(11,12,13</a:t>
            </a:r>
            <a:r>
              <a:rPr lang="ko-KR" altLang="en-US" sz="2400" dirty="0"/>
              <a:t>호기</a:t>
            </a:r>
            <a:r>
              <a:rPr lang="en-US" altLang="ko-KR" sz="2400" dirty="0"/>
              <a:t>) </a:t>
            </a:r>
            <a:r>
              <a:rPr lang="ko-KR" altLang="en-US" sz="2400" dirty="0"/>
              <a:t>이음매</a:t>
            </a:r>
            <a:r>
              <a:rPr lang="en-US" altLang="ko-KR" sz="2400" dirty="0"/>
              <a:t> </a:t>
            </a:r>
            <a:r>
              <a:rPr lang="ko-KR" altLang="en-US" sz="2400" dirty="0"/>
              <a:t>이어가기</a:t>
            </a:r>
            <a:r>
              <a:rPr lang="en-US" altLang="ko-KR" sz="2400" dirty="0"/>
              <a:t> </a:t>
            </a:r>
            <a:r>
              <a:rPr lang="ko-KR" altLang="en-US" sz="2400" dirty="0"/>
              <a:t>기능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추가시</a:t>
            </a:r>
            <a:r>
              <a:rPr lang="en-US" altLang="ko-KR" sz="2400" dirty="0"/>
              <a:t> </a:t>
            </a: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r>
              <a:rPr lang="ko-KR" altLang="en-US" sz="2400" dirty="0"/>
              <a:t>예상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최초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22</a:t>
            </a:r>
            <a:r>
              <a:rPr lang="ko-KR" altLang="en-US" sz="2000" dirty="0"/>
              <a:t>일</a:t>
            </a:r>
            <a:r>
              <a:rPr lang="en-US" altLang="ko-KR" sz="2000" dirty="0"/>
              <a:t>(7+10+5)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사내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7</a:t>
            </a:r>
            <a:r>
              <a:rPr lang="ko-KR" altLang="en-US" sz="1800" dirty="0"/>
              <a:t>일</a:t>
            </a:r>
            <a:r>
              <a:rPr lang="en-US" altLang="ko-KR" sz="1800" dirty="0"/>
              <a:t>  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②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10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5</a:t>
            </a:r>
            <a:r>
              <a:rPr lang="ko-KR" altLang="en-US" sz="1400" dirty="0"/>
              <a:t>일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③ </a:t>
            </a:r>
            <a:r>
              <a:rPr lang="ko-KR" altLang="en-US" sz="1200" dirty="0"/>
              <a:t>자동</a:t>
            </a:r>
            <a:r>
              <a:rPr lang="en-US" altLang="ko-KR" sz="1200" dirty="0"/>
              <a:t> </a:t>
            </a:r>
            <a:r>
              <a:rPr lang="ko-KR" altLang="en-US" sz="1200" dirty="0"/>
              <a:t>연동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: 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en-US" altLang="ko-KR" sz="2000" dirty="0"/>
              <a:t>.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설비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10</a:t>
            </a:r>
            <a:r>
              <a:rPr lang="ko-KR" altLang="en-US" sz="2000" dirty="0"/>
              <a:t>일</a:t>
            </a:r>
            <a:r>
              <a:rPr lang="en-US" altLang="ko-KR" sz="2000" dirty="0"/>
              <a:t>(5 * 2 EA)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5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자동</a:t>
            </a:r>
            <a:r>
              <a:rPr lang="en-US" altLang="ko-KR" sz="1400" dirty="0"/>
              <a:t> </a:t>
            </a:r>
            <a:r>
              <a:rPr lang="ko-KR" altLang="en-US" sz="1400" dirty="0"/>
              <a:t>연동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6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해성디에스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이음매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이어가기</a:t>
            </a:r>
            <a:r>
              <a:rPr lang="en-US" altLang="ko-KR" sz="2000" dirty="0" smtClean="0"/>
              <a:t> PLC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(11, 12, 13 </a:t>
            </a:r>
            <a:r>
              <a:rPr lang="ko-KR" altLang="en-US" sz="2000" dirty="0" smtClean="0"/>
              <a:t>호기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/>
          <a:lstStyle/>
          <a:p>
            <a:r>
              <a:rPr lang="ko-KR" altLang="en-US" dirty="0" smtClean="0"/>
              <a:t>현재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(11,12,13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변경내용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en-US" altLang="ko-KR" dirty="0"/>
              <a:t>Axis 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579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호기 </a:t>
            </a:r>
            <a:r>
              <a:rPr lang="ko-KR" altLang="en-US" dirty="0" err="1" smtClean="0"/>
              <a:t>셋업</a:t>
            </a:r>
            <a:r>
              <a:rPr lang="ko-KR" altLang="en-US" dirty="0"/>
              <a:t> 현황</a:t>
            </a:r>
          </a:p>
        </p:txBody>
      </p:sp>
      <p:pic>
        <p:nvPicPr>
          <p:cNvPr id="1026" name="Picture 2" descr="https://ma218.mailplug.com/api/showImage.php?host_domain=gigavis.com&amp;image=MDYwZDU2ZDI2NDc2NzY5M2E3MjZlMDBlNmRkMTNiMDM3ZDZhMjNlY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52319"/>
            <a:ext cx="78771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1690688"/>
            <a:ext cx="844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 항목 中 </a:t>
            </a:r>
            <a:r>
              <a:rPr lang="en-US" altLang="ko-KR" dirty="0"/>
              <a:t>10</a:t>
            </a:r>
            <a:r>
              <a:rPr lang="ko-KR" altLang="en-US" dirty="0"/>
              <a:t>개 항목 완료</a:t>
            </a:r>
            <a:r>
              <a:rPr lang="en-US" altLang="ko-KR" dirty="0"/>
              <a:t>, </a:t>
            </a:r>
            <a:r>
              <a:rPr lang="en-US" altLang="ko-KR" b="1" u="sng" dirty="0"/>
              <a:t>6</a:t>
            </a:r>
            <a:r>
              <a:rPr lang="ko-KR" altLang="en-US" b="1" u="sng" dirty="0"/>
              <a:t>개 항목 미완료</a:t>
            </a:r>
            <a:r>
              <a:rPr lang="ko-KR" altLang="en-US" b="1" dirty="0"/>
              <a:t> </a:t>
            </a:r>
            <a:r>
              <a:rPr lang="en-US" altLang="ko-KR" dirty="0"/>
              <a:t>(</a:t>
            </a:r>
            <a:r>
              <a:rPr lang="ko-KR" altLang="en-US" b="1" dirty="0"/>
              <a:t>지연 </a:t>
            </a: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장기 아이템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3657600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15374" y="3575277"/>
            <a:ext cx="310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AOI</a:t>
            </a:r>
            <a:r>
              <a:rPr lang="ko-KR" altLang="en-US" sz="1200" dirty="0" smtClean="0">
                <a:solidFill>
                  <a:srgbClr val="FF0000"/>
                </a:solidFill>
              </a:rPr>
              <a:t>에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프로그램 </a:t>
            </a:r>
            <a:r>
              <a:rPr lang="ko-KR" altLang="en-US" sz="1200" dirty="0" smtClean="0">
                <a:solidFill>
                  <a:srgbClr val="FF0000"/>
                </a:solidFill>
              </a:rPr>
              <a:t>패치완료</a:t>
            </a:r>
            <a:r>
              <a:rPr lang="en-US" altLang="ko-KR" sz="1200" dirty="0" smtClean="0">
                <a:solidFill>
                  <a:srgbClr val="FF0000"/>
                </a:solidFill>
              </a:rPr>
              <a:t>(2/4)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5373" y="2357305"/>
            <a:ext cx="347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미마킹관련</a:t>
            </a:r>
            <a:r>
              <a:rPr lang="ko-KR" altLang="en-US" sz="1200" dirty="0" smtClean="0">
                <a:solidFill>
                  <a:srgbClr val="FF0000"/>
                </a:solidFill>
              </a:rPr>
              <a:t> 프로그램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1200" dirty="0" smtClean="0">
                <a:solidFill>
                  <a:srgbClr val="FF0000"/>
                </a:solidFill>
              </a:rPr>
              <a:t> 개발 </a:t>
            </a:r>
            <a:r>
              <a:rPr lang="en-US" altLang="ko-KR" sz="1200" dirty="0" smtClean="0">
                <a:solidFill>
                  <a:srgbClr val="FF0000"/>
                </a:solidFill>
              </a:rPr>
              <a:t>(2/7)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미마킹관련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작업자 인터페이스 개발</a:t>
            </a:r>
            <a:r>
              <a:rPr lang="en-US" altLang="ko-KR" sz="1200" dirty="0" smtClean="0">
                <a:solidFill>
                  <a:srgbClr val="FF0000"/>
                </a:solidFill>
              </a:rPr>
              <a:t>(~2/11)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8" y="2485785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</a:t>
            </a:r>
            <a:r>
              <a:rPr lang="en-US" altLang="ko-KR" dirty="0"/>
              <a:t>' marking </a:t>
            </a:r>
            <a:r>
              <a:rPr lang="ko-KR" altLang="en-US" dirty="0"/>
              <a:t>감시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8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미마킹만</a:t>
            </a:r>
            <a:r>
              <a:rPr lang="ko-KR" altLang="en-US" b="1" dirty="0"/>
              <a:t> 우선 감지</a:t>
            </a:r>
            <a:r>
              <a:rPr lang="ko-KR" altLang="en-US" dirty="0"/>
              <a:t>하도록 개발</a:t>
            </a:r>
          </a:p>
        </p:txBody>
      </p:sp>
      <p:pic>
        <p:nvPicPr>
          <p:cNvPr id="2050" name="Picture 2" descr="https://ma218.mailplug.com/api/showImage.php?host_domain=gigavis.com&amp;image=NWMwMmQ3NjM5NTAzNjJhZGU5M2IyMDBjYTdhM2VjODYxMDQxN2E4M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5449"/>
            <a:ext cx="6553800" cy="40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6921" y="3547670"/>
            <a:ext cx="64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66"/>
            <a:ext cx="5161401" cy="3398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78" y="1981267"/>
            <a:ext cx="5161401" cy="3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2012</Words>
  <Application>Microsoft Office PowerPoint</Application>
  <PresentationFormat>와이드스크린</PresentationFormat>
  <Paragraphs>379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맑은 고딕</vt:lpstr>
      <vt:lpstr>Arial</vt:lpstr>
      <vt:lpstr>Office 테마</vt:lpstr>
      <vt:lpstr>RTR14호기 개발내용</vt:lpstr>
      <vt:lpstr>RTR14호기 양산 셋업 일정</vt:lpstr>
      <vt:lpstr>RTR 11호기 패치 일정</vt:lpstr>
      <vt:lpstr>RTR 12, 13호기 패치 일정</vt:lpstr>
      <vt:lpstr>[해성디에스]이음매 이어가기 PLC 프로그램 기능 추가 인한 작업 예상 시간(11, 12, 13 호기)</vt:lpstr>
      <vt:lpstr>[해성디에스]이음매 이어가기 PLC 프로그램 기능 추가 인한 작업 예상 시간(11, 12, 13 호기)</vt:lpstr>
      <vt:lpstr>14호기 셋업 현황</vt:lpstr>
      <vt:lpstr>Rej' marking 감시 기능</vt:lpstr>
      <vt:lpstr>미마킹관련 프로그램 로직 테스트</vt:lpstr>
      <vt:lpstr>미마킹관련 작업자 인터페이스</vt:lpstr>
      <vt:lpstr>검사 Map 활용하여 Reject Marking 적용</vt:lpstr>
      <vt:lpstr>2Layer Marking 조합하여 사용하기</vt:lpstr>
      <vt:lpstr>2Layer Marking 조합하여 사용하기</vt:lpstr>
      <vt:lpstr>Marking 조합하여 사용</vt:lpstr>
      <vt:lpstr>Reelmap에서 PCR 추출하기</vt:lpstr>
      <vt:lpstr>2Layer에서 GUI 각인기 사용시</vt:lpstr>
      <vt:lpstr>PLC 인터페이스</vt:lpstr>
      <vt:lpstr>ITS No 작업자 입력값과 인식결과 검사</vt:lpstr>
      <vt:lpstr>11, 12, 13 호기 PLC 프로그램 업그레이</vt:lpstr>
      <vt:lpstr>11,12,13 호기 14호기 하드웨어 변경내용</vt:lpstr>
      <vt:lpstr>해성DS 11,12,13 호기 하드웨어 다른점</vt:lpstr>
      <vt:lpstr>운영상에서 발견된 개선해야 할 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출장계획</dc:title>
  <dc:creator>Microsoft 계정</dc:creator>
  <cp:lastModifiedBy>Microsoft 계정</cp:lastModifiedBy>
  <cp:revision>42</cp:revision>
  <dcterms:created xsi:type="dcterms:W3CDTF">2025-01-07T00:18:43Z</dcterms:created>
  <dcterms:modified xsi:type="dcterms:W3CDTF">2025-02-28T10:29:10Z</dcterms:modified>
</cp:coreProperties>
</file>