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582"/>
  </p:normalViewPr>
  <p:slideViewPr>
    <p:cSldViewPr snapToGrid="0">
      <p:cViewPr>
        <p:scale>
          <a:sx n="128" d="100"/>
          <a:sy n="128" d="100"/>
        </p:scale>
        <p:origin x="-1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C4CA-F6E0-9930-0760-F801C9E5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18297-6F77-06D5-287C-66BF5649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B881-757E-13FC-7D24-49CE5D50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827B-81CF-827D-5AF2-25EC1637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326B-D8FF-9D5E-2110-73276FB4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67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334F-E9C5-2AA5-5C71-DDF11841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50F1D-F1F0-00A7-7BCD-AE8418D9B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17C3-B55E-1B17-3D58-0D5CC5C8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64EC9-E71B-CB9D-E0DA-45BE9D9E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DA01-D2F6-3EA4-889A-400994A9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55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DC4DB-2964-3F5D-8563-8CB6467D6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A5102-C420-90B0-7778-A885CA92A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1C4D-CC3D-0054-35B3-04D279DF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4AFF-787F-FEBD-5F02-C11458B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7EDE-D209-4089-312A-0A7AAD41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796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9D22-CE60-58D3-7CBE-2BDBF258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9353-35A5-4853-472C-98562E80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D704-D313-D389-95A9-CFD6BD9B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F875-F41C-EAF5-5ACE-E0430D88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345A-814C-A170-6285-C0573142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81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1599-156A-7CDE-545C-6649B4C6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F9778-2D3D-CDB3-8A36-0DC525BE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5EC3-80EC-877C-BBE9-18621FBF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E3465-9F5E-71FA-016C-95AA2CD2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39C7-CF96-1C51-4533-2D17042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3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44FB-5045-38F1-D07D-457F6FF5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97A9-728F-CE45-68BD-905F3546E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26A81-BA15-804A-D452-63DA847A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C25E-B7C7-95A6-94D1-EDAE6DA1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7D58-9D01-6582-8FDC-9B8F6065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C8EA-11A0-E30E-C57F-FF1FC4FD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84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8EA3-BC48-6453-EFA1-8967EF10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4874-8D78-396F-4583-6D136C42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BFC6-B16B-5C47-0D49-8EC590E1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C8FA-46EF-9DF2-BB3D-74A095FD3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EB9B1-2916-9924-151A-B6BF5B212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72F66-8636-D993-0EED-AA3A9778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1FD5-CBE1-C41B-BAC1-7D05BA34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76B7-F2AE-21D9-6EA7-35EBDF8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51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AC4C-20E8-8FC2-A4B3-A462199C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8E79-E8F7-ED16-26E9-63E8034E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5C36E-2CED-F8BC-C472-DCF1DF1B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D8CB6-BED4-6008-9A3C-8E4B39BA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96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5EDE6-03C8-4BA6-6281-756C9C9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E7B74-C309-3DA9-7403-F3EDF681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CEC91-FE76-F8B4-8F34-CA901D9B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436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194F-0421-5FC7-F2E3-62944AF0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4A06-728A-8625-FEE2-72CB1633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B6F79-8D0B-BFDB-AC63-8E69C1BE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4B41B-C9A9-0A04-8FD7-A468A389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F5B1-B168-EB23-D557-123E505B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7D95-4732-3E94-2C54-62BF8DBD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02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2BC-F30B-6633-EFF5-43A9F323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F9D6C-9321-448A-CC88-601CB5C45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2A38-0312-D357-10C4-A1D24CAD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0D182-6AE1-D89D-5105-A839C4FB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3449-0814-E902-BE67-5C2495A2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A206-E29A-D710-EF0E-214E9DB1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766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639A0-77B0-38D3-7067-B8183678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9339-2444-31A1-146A-530F646E5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C72B-F424-F050-B406-860B5E263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CDA34-66B2-CA4B-ACE3-44D3DEB75E35}" type="datetimeFigureOut">
              <a:t>4/9/25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4AEE-BA7F-376C-3335-F73166C38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DC4D1-0B0E-D035-142F-3228030D8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AD11B-BCC6-B340-BF54-95E8AED0834C}" type="slidenum"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844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71C4B0-F9CD-1AE6-D456-BE0AAB23D8E9}"/>
              </a:ext>
            </a:extLst>
          </p:cNvPr>
          <p:cNvGrpSpPr/>
          <p:nvPr/>
        </p:nvGrpSpPr>
        <p:grpSpPr>
          <a:xfrm>
            <a:off x="461956" y="979094"/>
            <a:ext cx="2405153" cy="3259135"/>
            <a:chOff x="1613024" y="839244"/>
            <a:chExt cx="3739144" cy="506677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CCF985-710C-0407-2D5A-F96A11CF0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024" y="951978"/>
              <a:ext cx="3739144" cy="49540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017ECC-E1A7-5207-6FD5-B61AD29A2347}"/>
                </a:ext>
              </a:extLst>
            </p:cNvPr>
            <p:cNvSpPr/>
            <p:nvPr/>
          </p:nvSpPr>
          <p:spPr>
            <a:xfrm>
              <a:off x="1721272" y="839244"/>
              <a:ext cx="3522647" cy="369517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B00FB3-7FC9-9507-B0AE-8EBF9477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11" y="1957705"/>
            <a:ext cx="3415110" cy="22805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A38586-B1E2-86A4-0587-7678A8618A9B}"/>
              </a:ext>
            </a:extLst>
          </p:cNvPr>
          <p:cNvSpPr/>
          <p:nvPr/>
        </p:nvSpPr>
        <p:spPr>
          <a:xfrm>
            <a:off x="3440583" y="1957705"/>
            <a:ext cx="3343536" cy="11082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D2AE0-8E7C-AB18-5C91-C938EC6FB7BD}"/>
              </a:ext>
            </a:extLst>
          </p:cNvPr>
          <p:cNvSpPr txBox="1"/>
          <p:nvPr/>
        </p:nvSpPr>
        <p:spPr>
          <a:xfrm>
            <a:off x="627043" y="4238229"/>
            <a:ext cx="2214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/>
              <a:t>(1) PE in a language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19E3D-C229-1A8F-A461-F83D17BE7816}"/>
              </a:ext>
            </a:extLst>
          </p:cNvPr>
          <p:cNvSpPr txBox="1"/>
          <p:nvPr/>
        </p:nvSpPr>
        <p:spPr>
          <a:xfrm>
            <a:off x="4101482" y="4238228"/>
            <a:ext cx="196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/>
              <a:t>(2) PE in a vision model</a:t>
            </a:r>
          </a:p>
        </p:txBody>
      </p:sp>
      <p:pic>
        <p:nvPicPr>
          <p:cNvPr id="1026" name="Picture 2" descr="Refer to caption">
            <a:extLst>
              <a:ext uri="{FF2B5EF4-FFF2-40B4-BE49-F238E27FC236}">
                <a16:creationId xmlns:a16="http://schemas.microsoft.com/office/drawing/2014/main" id="{67D47B73-36B3-DC1D-CB9B-ECAD8917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53" y="2328135"/>
            <a:ext cx="4411275" cy="19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EEA045-23D6-1193-3517-C6041AC04E81}"/>
              </a:ext>
            </a:extLst>
          </p:cNvPr>
          <p:cNvSpPr/>
          <p:nvPr/>
        </p:nvSpPr>
        <p:spPr>
          <a:xfrm>
            <a:off x="9165513" y="3097966"/>
            <a:ext cx="2289415" cy="16981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C9C248-E2AF-F3C9-7759-1CDFE9179B0A}"/>
              </a:ext>
            </a:extLst>
          </p:cNvPr>
          <p:cNvSpPr/>
          <p:nvPr/>
        </p:nvSpPr>
        <p:spPr>
          <a:xfrm>
            <a:off x="10285121" y="2360195"/>
            <a:ext cx="1144708" cy="7377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88FC9-A372-4707-ED1C-CB9F3A1D53D2}"/>
              </a:ext>
            </a:extLst>
          </p:cNvPr>
          <p:cNvSpPr txBox="1"/>
          <p:nvPr/>
        </p:nvSpPr>
        <p:spPr>
          <a:xfrm>
            <a:off x="7959038" y="4238228"/>
            <a:ext cx="2530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400"/>
              <a:t>(3) PE in a NeRF based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BF3495-725C-70D3-42B6-7A13FC989EA0}"/>
              </a:ext>
            </a:extLst>
          </p:cNvPr>
          <p:cNvGrpSpPr/>
          <p:nvPr/>
        </p:nvGrpSpPr>
        <p:grpSpPr>
          <a:xfrm>
            <a:off x="4099674" y="4883949"/>
            <a:ext cx="976171" cy="1322774"/>
            <a:chOff x="1613024" y="839244"/>
            <a:chExt cx="3739144" cy="50667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E91A76-54D3-5F15-61C3-1FECD194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024" y="951978"/>
              <a:ext cx="3739144" cy="495404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68EABB-3D48-138C-D669-CDD78E2DC8B1}"/>
                </a:ext>
              </a:extLst>
            </p:cNvPr>
            <p:cNvSpPr/>
            <p:nvPr/>
          </p:nvSpPr>
          <p:spPr>
            <a:xfrm>
              <a:off x="1721272" y="839244"/>
              <a:ext cx="3522647" cy="369517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162065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A6E1-6FEA-75A9-9CA5-3A5CB2134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45BDBD-4D6A-6955-A6C8-5AD6A3AC1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074245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KR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going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  <a:r>
                        <a:rPr lang="en-KR"/>
                        <a:t>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B908D6-5B4F-1A88-007C-A0E5BAF050DC}"/>
              </a:ext>
            </a:extLst>
          </p:cNvPr>
          <p:cNvSpPr txBox="1"/>
          <p:nvPr/>
        </p:nvSpPr>
        <p:spPr>
          <a:xfrm>
            <a:off x="430306" y="7211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Input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E3DB93-1F81-89A8-C493-F24DC752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58869"/>
              </p:ext>
            </p:extLst>
          </p:nvPr>
        </p:nvGraphicFramePr>
        <p:xfrm>
          <a:off x="2031999" y="1764515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0.12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87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45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78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34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56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23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57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89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0.12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91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38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34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76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54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43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65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29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88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47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38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72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59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63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85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49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92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</a:t>
                      </a: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74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71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9DFD47-07BE-E8DB-4CD7-6C2A08E45B64}"/>
              </a:ext>
            </a:extLst>
          </p:cNvPr>
          <p:cNvSpPr txBox="1"/>
          <p:nvPr/>
        </p:nvSpPr>
        <p:spPr>
          <a:xfrm>
            <a:off x="430306" y="1764515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Embedding</a:t>
            </a:r>
          </a:p>
          <a:p>
            <a:r>
              <a:rPr lang="en-KR" b="1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5AC6E-BB3F-0C82-478E-1040E14F0095}"/>
              </a:ext>
            </a:extLst>
          </p:cNvPr>
          <p:cNvSpPr txBox="1"/>
          <p:nvPr/>
        </p:nvSpPr>
        <p:spPr>
          <a:xfrm>
            <a:off x="430306" y="4447155"/>
            <a:ext cx="123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Positional</a:t>
            </a:r>
          </a:p>
          <a:p>
            <a:r>
              <a:rPr lang="en-KR" b="1"/>
              <a:t>Encoding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D3F1A4E-3152-2925-1E2A-95889B560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3716"/>
              </p:ext>
            </p:extLst>
          </p:nvPr>
        </p:nvGraphicFramePr>
        <p:xfrm>
          <a:off x="2031999" y="4509944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7127"/>
                  </a:ext>
                </a:extLst>
              </a:tr>
            </a:tbl>
          </a:graphicData>
        </a:graphic>
      </p:graphicFrame>
      <p:sp>
        <p:nvSpPr>
          <p:cNvPr id="24" name="Or 23">
            <a:extLst>
              <a:ext uri="{FF2B5EF4-FFF2-40B4-BE49-F238E27FC236}">
                <a16:creationId xmlns:a16="http://schemas.microsoft.com/office/drawing/2014/main" id="{E82771C0-C457-532A-D906-16AE8C0765CF}"/>
              </a:ext>
            </a:extLst>
          </p:cNvPr>
          <p:cNvSpPr/>
          <p:nvPr/>
        </p:nvSpPr>
        <p:spPr>
          <a:xfrm>
            <a:off x="5902362" y="3870692"/>
            <a:ext cx="387275" cy="387275"/>
          </a:xfrm>
          <a:prstGeom prst="flowChartOr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A1797008-079F-F413-8627-23288DCF8D62}"/>
              </a:ext>
            </a:extLst>
          </p:cNvPr>
          <p:cNvSpPr/>
          <p:nvPr/>
        </p:nvSpPr>
        <p:spPr>
          <a:xfrm>
            <a:off x="5959735" y="1251251"/>
            <a:ext cx="272527" cy="38727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2FB67F7-69F6-0C32-2EC9-406BDB0055F1}"/>
              </a:ext>
            </a:extLst>
          </p:cNvPr>
          <p:cNvSpPr/>
          <p:nvPr/>
        </p:nvSpPr>
        <p:spPr>
          <a:xfrm rot="16200000">
            <a:off x="8494306" y="1953655"/>
            <a:ext cx="157284" cy="4197277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052" name="Picture 4" descr="딥 러닝 - 무료 전자개 아이콘">
            <a:extLst>
              <a:ext uri="{FF2B5EF4-FFF2-40B4-BE49-F238E27FC236}">
                <a16:creationId xmlns:a16="http://schemas.microsoft.com/office/drawing/2014/main" id="{C2484817-D85B-8B2B-99A2-89993D03D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519" y="3522886"/>
            <a:ext cx="987058" cy="98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32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3421-498D-6DCD-1B9B-A9E32AAE2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3E5EA8-A805-C467-03F7-2BD861BD6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26023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KR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going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Regards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12CED-6E6F-E055-7068-A806648832BC}"/>
              </a:ext>
            </a:extLst>
          </p:cNvPr>
          <p:cNvSpPr txBox="1"/>
          <p:nvPr/>
        </p:nvSpPr>
        <p:spPr>
          <a:xfrm>
            <a:off x="430306" y="7211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4BC13-B119-EF1F-08CE-F9650EEB314D}"/>
              </a:ext>
            </a:extLst>
          </p:cNvPr>
          <p:cNvSpPr txBox="1"/>
          <p:nvPr/>
        </p:nvSpPr>
        <p:spPr>
          <a:xfrm>
            <a:off x="430306" y="1799271"/>
            <a:ext cx="123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Positional</a:t>
            </a:r>
          </a:p>
          <a:p>
            <a:r>
              <a:rPr lang="en-KR" b="1"/>
              <a:t>Encoding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65F7E9C-519C-B3FC-DBA2-2DCC42A34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03107"/>
              </p:ext>
            </p:extLst>
          </p:nvPr>
        </p:nvGraphicFramePr>
        <p:xfrm>
          <a:off x="2031998" y="1862060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049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8228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311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7127"/>
                  </a:ext>
                </a:extLst>
              </a:tr>
            </a:tbl>
          </a:graphicData>
        </a:graphic>
      </p:graphicFrame>
      <p:sp>
        <p:nvSpPr>
          <p:cNvPr id="25" name="Down Arrow 24">
            <a:extLst>
              <a:ext uri="{FF2B5EF4-FFF2-40B4-BE49-F238E27FC236}">
                <a16:creationId xmlns:a16="http://schemas.microsoft.com/office/drawing/2014/main" id="{FC1870CE-3593-531E-75E7-681DD419E7A2}"/>
              </a:ext>
            </a:extLst>
          </p:cNvPr>
          <p:cNvSpPr/>
          <p:nvPr/>
        </p:nvSpPr>
        <p:spPr>
          <a:xfrm>
            <a:off x="5959735" y="1251251"/>
            <a:ext cx="272527" cy="38727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DF1A6-5199-8116-4FCA-C2482A956CC3}"/>
              </a:ext>
            </a:extLst>
          </p:cNvPr>
          <p:cNvSpPr txBox="1"/>
          <p:nvPr/>
        </p:nvSpPr>
        <p:spPr>
          <a:xfrm>
            <a:off x="226089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0</a:t>
            </a:r>
            <a:endParaRPr lang="en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122A8-DE5C-E0FF-8BD2-56B26AEED3DD}"/>
              </a:ext>
            </a:extLst>
          </p:cNvPr>
          <p:cNvSpPr txBox="1"/>
          <p:nvPr/>
        </p:nvSpPr>
        <p:spPr>
          <a:xfrm>
            <a:off x="3607397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1</a:t>
            </a:r>
            <a:endParaRPr lang="en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63F5C-DD37-F3D9-39FD-E476730B540C}"/>
              </a:ext>
            </a:extLst>
          </p:cNvPr>
          <p:cNvSpPr txBox="1"/>
          <p:nvPr/>
        </p:nvSpPr>
        <p:spPr>
          <a:xfrm>
            <a:off x="494313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2</a:t>
            </a:r>
            <a:endParaRPr lang="en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75D15-EB66-90FF-AE1E-2E357AE132F0}"/>
              </a:ext>
            </a:extLst>
          </p:cNvPr>
          <p:cNvSpPr txBox="1"/>
          <p:nvPr/>
        </p:nvSpPr>
        <p:spPr>
          <a:xfrm>
            <a:off x="6568144" y="27455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…</a:t>
            </a:r>
            <a:endParaRPr lang="en-KR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11BAA-E8DD-52AD-BFC6-E7E8D642EBF0}"/>
              </a:ext>
            </a:extLst>
          </p:cNvPr>
          <p:cNvSpPr txBox="1"/>
          <p:nvPr/>
        </p:nvSpPr>
        <p:spPr>
          <a:xfrm>
            <a:off x="7656400" y="258646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99</a:t>
            </a:r>
            <a:endParaRPr lang="en-KR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55FC-6A03-2B57-D33B-81A55BEB35FE}"/>
              </a:ext>
            </a:extLst>
          </p:cNvPr>
          <p:cNvSpPr txBox="1"/>
          <p:nvPr/>
        </p:nvSpPr>
        <p:spPr>
          <a:xfrm>
            <a:off x="8933800" y="274551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100</a:t>
            </a:r>
            <a:endParaRPr lang="en-KR" b="1"/>
          </a:p>
        </p:txBody>
      </p:sp>
    </p:spTree>
    <p:extLst>
      <p:ext uri="{BB962C8B-B14F-4D97-AF65-F5344CB8AC3E}">
        <p14:creationId xmlns:p14="http://schemas.microsoft.com/office/powerpoint/2010/main" val="22403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6BDF-7E02-FB0F-1D5E-7C5519ED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145215-06A8-6424-E3BD-19B72122C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26376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KR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going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  <a:r>
                        <a:rPr lang="en-KR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  <a:r>
                        <a:rPr lang="en-KR"/>
                        <a:t>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CEEFC8-1F7A-84A4-6ECE-D39897154993}"/>
              </a:ext>
            </a:extLst>
          </p:cNvPr>
          <p:cNvSpPr txBox="1"/>
          <p:nvPr/>
        </p:nvSpPr>
        <p:spPr>
          <a:xfrm>
            <a:off x="430306" y="7211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Input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3C040-24C6-317D-C1A0-5DF24DDCC20B}"/>
              </a:ext>
            </a:extLst>
          </p:cNvPr>
          <p:cNvSpPr txBox="1"/>
          <p:nvPr/>
        </p:nvSpPr>
        <p:spPr>
          <a:xfrm>
            <a:off x="430306" y="1790016"/>
            <a:ext cx="123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Positional</a:t>
            </a:r>
          </a:p>
          <a:p>
            <a:r>
              <a:rPr lang="en-KR" b="1"/>
              <a:t>Encoding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6105A8E-52A7-E7F4-916D-2F716CF8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78057"/>
              </p:ext>
            </p:extLst>
          </p:nvPr>
        </p:nvGraphicFramePr>
        <p:xfrm>
          <a:off x="2031999" y="1852805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3/6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5/6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25" name="Down Arrow 24">
            <a:extLst>
              <a:ext uri="{FF2B5EF4-FFF2-40B4-BE49-F238E27FC236}">
                <a16:creationId xmlns:a16="http://schemas.microsoft.com/office/drawing/2014/main" id="{9B6ACE94-F2D6-2ABF-0D7A-58B4A8B00CD8}"/>
              </a:ext>
            </a:extLst>
          </p:cNvPr>
          <p:cNvSpPr/>
          <p:nvPr/>
        </p:nvSpPr>
        <p:spPr>
          <a:xfrm>
            <a:off x="5959735" y="1278018"/>
            <a:ext cx="272527" cy="38727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1A574-8E26-9C56-402A-20E47E4CB273}"/>
              </a:ext>
            </a:extLst>
          </p:cNvPr>
          <p:cNvSpPr txBox="1"/>
          <p:nvPr/>
        </p:nvSpPr>
        <p:spPr>
          <a:xfrm>
            <a:off x="226089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0</a:t>
            </a:r>
            <a:endParaRPr lang="en-KR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58C30-2163-5F67-533B-E7A0003AEDCB}"/>
              </a:ext>
            </a:extLst>
          </p:cNvPr>
          <p:cNvSpPr txBox="1"/>
          <p:nvPr/>
        </p:nvSpPr>
        <p:spPr>
          <a:xfrm>
            <a:off x="3607397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1</a:t>
            </a:r>
            <a:endParaRPr lang="en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CFB78-33AD-60F8-F7C6-53A815F877F9}"/>
              </a:ext>
            </a:extLst>
          </p:cNvPr>
          <p:cNvSpPr txBox="1"/>
          <p:nvPr/>
        </p:nvSpPr>
        <p:spPr>
          <a:xfrm>
            <a:off x="494313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2</a:t>
            </a:r>
            <a:endParaRPr lang="en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9B477-6B3A-3313-F402-09F007B195B7}"/>
              </a:ext>
            </a:extLst>
          </p:cNvPr>
          <p:cNvSpPr txBox="1"/>
          <p:nvPr/>
        </p:nvSpPr>
        <p:spPr>
          <a:xfrm>
            <a:off x="6320658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3</a:t>
            </a:r>
            <a:endParaRPr lang="en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C3F96-0D3D-D861-4AAE-DCB66E544761}"/>
              </a:ext>
            </a:extLst>
          </p:cNvPr>
          <p:cNvSpPr txBox="1"/>
          <p:nvPr/>
        </p:nvSpPr>
        <p:spPr>
          <a:xfrm>
            <a:off x="7656400" y="258646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</a:t>
            </a:r>
            <a:r>
              <a:rPr lang="en-US" altLang="ko-KR" b="1"/>
              <a:t>4</a:t>
            </a:r>
            <a:endParaRPr lang="en-KR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151E2-A831-BBB9-52C6-15F0078CFF80}"/>
              </a:ext>
            </a:extLst>
          </p:cNvPr>
          <p:cNvSpPr txBox="1"/>
          <p:nvPr/>
        </p:nvSpPr>
        <p:spPr>
          <a:xfrm>
            <a:off x="8933800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</a:t>
            </a:r>
            <a:r>
              <a:rPr lang="en-US" altLang="ko-KR" b="1"/>
              <a:t>5</a:t>
            </a:r>
            <a:endParaRPr lang="en-KR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4B89D5-92ED-FF98-3A1B-1FD6AE418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46389"/>
              </p:ext>
            </p:extLst>
          </p:nvPr>
        </p:nvGraphicFramePr>
        <p:xfrm>
          <a:off x="2032000" y="3504783"/>
          <a:ext cx="4064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You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are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here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0822B-9149-D426-E130-6CFC517A74A9}"/>
              </a:ext>
            </a:extLst>
          </p:cNvPr>
          <p:cNvSpPr txBox="1"/>
          <p:nvPr/>
        </p:nvSpPr>
        <p:spPr>
          <a:xfrm>
            <a:off x="430306" y="35062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Input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7321B-F7EF-28E6-3EC9-DE92B7622B80}"/>
              </a:ext>
            </a:extLst>
          </p:cNvPr>
          <p:cNvSpPr txBox="1"/>
          <p:nvPr/>
        </p:nvSpPr>
        <p:spPr>
          <a:xfrm>
            <a:off x="430306" y="4575133"/>
            <a:ext cx="123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Positional</a:t>
            </a:r>
          </a:p>
          <a:p>
            <a:r>
              <a:rPr lang="en-KR" b="1"/>
              <a:t>Encoding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85112D-1FE2-A2E3-8433-8D8525344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495"/>
              </p:ext>
            </p:extLst>
          </p:nvPr>
        </p:nvGraphicFramePr>
        <p:xfrm>
          <a:off x="2031999" y="4637922"/>
          <a:ext cx="4064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16" name="Down Arrow 15">
            <a:extLst>
              <a:ext uri="{FF2B5EF4-FFF2-40B4-BE49-F238E27FC236}">
                <a16:creationId xmlns:a16="http://schemas.microsoft.com/office/drawing/2014/main" id="{AD81E45A-5F40-F2CD-BE27-16FF691C0C1D}"/>
              </a:ext>
            </a:extLst>
          </p:cNvPr>
          <p:cNvSpPr/>
          <p:nvPr/>
        </p:nvSpPr>
        <p:spPr>
          <a:xfrm>
            <a:off x="3935234" y="4063135"/>
            <a:ext cx="272527" cy="38727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33493-FB9B-7EA1-5F3A-CF01F0475835}"/>
              </a:ext>
            </a:extLst>
          </p:cNvPr>
          <p:cNvSpPr txBox="1"/>
          <p:nvPr/>
        </p:nvSpPr>
        <p:spPr>
          <a:xfrm>
            <a:off x="2260899" y="305966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0</a:t>
            </a:r>
            <a:endParaRPr lang="en-KR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3ACD3-4CA7-7F96-275B-05D1D6E1D4A6}"/>
              </a:ext>
            </a:extLst>
          </p:cNvPr>
          <p:cNvSpPr txBox="1"/>
          <p:nvPr/>
        </p:nvSpPr>
        <p:spPr>
          <a:xfrm>
            <a:off x="3607397" y="305966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1</a:t>
            </a:r>
            <a:endParaRPr lang="en-KR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41D38-B840-F44F-E032-1FB3D09E4E18}"/>
              </a:ext>
            </a:extLst>
          </p:cNvPr>
          <p:cNvSpPr txBox="1"/>
          <p:nvPr/>
        </p:nvSpPr>
        <p:spPr>
          <a:xfrm>
            <a:off x="4943139" y="3059668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2</a:t>
            </a:r>
            <a:endParaRPr lang="en-KR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87D862-0DFE-C37A-1FC6-2C6100601C1F}"/>
              </a:ext>
            </a:extLst>
          </p:cNvPr>
          <p:cNvSpPr/>
          <p:nvPr/>
        </p:nvSpPr>
        <p:spPr>
          <a:xfrm>
            <a:off x="3399417" y="1841365"/>
            <a:ext cx="1344705" cy="382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BE87CA-CFCD-03CF-E982-45DB5B8D6B31}"/>
              </a:ext>
            </a:extLst>
          </p:cNvPr>
          <p:cNvSpPr/>
          <p:nvPr/>
        </p:nvSpPr>
        <p:spPr>
          <a:xfrm>
            <a:off x="2054712" y="4626482"/>
            <a:ext cx="1344705" cy="382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D8E615-FBC4-5B3F-512F-BDF89A4A080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2727065" y="2223645"/>
            <a:ext cx="1344705" cy="24028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4651AB-EA57-A8A0-2947-C35E917A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31971" y="898364"/>
            <a:ext cx="2504002" cy="84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544F-ED08-B300-E6D0-31893578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00C6A-1DD1-5B87-024E-D3ED72D6D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30796"/>
              </p:ext>
            </p:extLst>
          </p:nvPr>
        </p:nvGraphicFramePr>
        <p:xfrm>
          <a:off x="2032000" y="719666"/>
          <a:ext cx="8128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3331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41696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2226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  <a:r>
                        <a:rPr lang="en-KR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going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0E3939-B509-5CBD-703C-3B1E9FFCAF20}"/>
              </a:ext>
            </a:extLst>
          </p:cNvPr>
          <p:cNvSpPr txBox="1"/>
          <p:nvPr/>
        </p:nvSpPr>
        <p:spPr>
          <a:xfrm>
            <a:off x="430306" y="7211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07D73-FC63-C6DB-9F39-76AA4018263C}"/>
              </a:ext>
            </a:extLst>
          </p:cNvPr>
          <p:cNvSpPr txBox="1"/>
          <p:nvPr/>
        </p:nvSpPr>
        <p:spPr>
          <a:xfrm>
            <a:off x="430306" y="1799271"/>
            <a:ext cx="123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/>
              <a:t>Positional</a:t>
            </a:r>
          </a:p>
          <a:p>
            <a:r>
              <a:rPr lang="en-KR" b="1"/>
              <a:t>Encoding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87DFD62-B6F5-AC92-4771-49B181827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38570"/>
              </p:ext>
            </p:extLst>
          </p:nvPr>
        </p:nvGraphicFramePr>
        <p:xfrm>
          <a:off x="2031998" y="1862060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153941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327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0495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8228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1801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311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8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7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1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9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0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17127"/>
                  </a:ext>
                </a:extLst>
              </a:tr>
            </a:tbl>
          </a:graphicData>
        </a:graphic>
      </p:graphicFrame>
      <p:sp>
        <p:nvSpPr>
          <p:cNvPr id="25" name="Down Arrow 24">
            <a:extLst>
              <a:ext uri="{FF2B5EF4-FFF2-40B4-BE49-F238E27FC236}">
                <a16:creationId xmlns:a16="http://schemas.microsoft.com/office/drawing/2014/main" id="{F027DBE6-8D14-4CAE-3A7A-F358B7001F48}"/>
              </a:ext>
            </a:extLst>
          </p:cNvPr>
          <p:cNvSpPr/>
          <p:nvPr/>
        </p:nvSpPr>
        <p:spPr>
          <a:xfrm>
            <a:off x="5959735" y="1251251"/>
            <a:ext cx="272527" cy="387275"/>
          </a:xfrm>
          <a:prstGeom prst="downArrow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9490B-ECDB-2DAB-C173-444B7C3B54B7}"/>
              </a:ext>
            </a:extLst>
          </p:cNvPr>
          <p:cNvSpPr txBox="1"/>
          <p:nvPr/>
        </p:nvSpPr>
        <p:spPr>
          <a:xfrm>
            <a:off x="226089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0</a:t>
            </a:r>
            <a:endParaRPr lang="en-KR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A4452-0856-3080-2C28-04AC9D76BB01}"/>
              </a:ext>
            </a:extLst>
          </p:cNvPr>
          <p:cNvSpPr txBox="1"/>
          <p:nvPr/>
        </p:nvSpPr>
        <p:spPr>
          <a:xfrm>
            <a:off x="3607397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1</a:t>
            </a:r>
            <a:endParaRPr lang="en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03C9A-5666-7E7D-7545-167047063700}"/>
              </a:ext>
            </a:extLst>
          </p:cNvPr>
          <p:cNvSpPr txBox="1"/>
          <p:nvPr/>
        </p:nvSpPr>
        <p:spPr>
          <a:xfrm>
            <a:off x="494313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2</a:t>
            </a:r>
            <a:endParaRPr lang="en-KR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1E5A7-F5C1-2FCD-8BED-2120C10BCA89}"/>
              </a:ext>
            </a:extLst>
          </p:cNvPr>
          <p:cNvSpPr txBox="1"/>
          <p:nvPr/>
        </p:nvSpPr>
        <p:spPr>
          <a:xfrm>
            <a:off x="6320658" y="274551"/>
            <a:ext cx="88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Index3</a:t>
            </a:r>
            <a:endParaRPr lang="en-KR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89ED-C61A-F9EA-56E2-5B9B04E3C7DF}"/>
              </a:ext>
            </a:extLst>
          </p:cNvPr>
          <p:cNvSpPr txBox="1"/>
          <p:nvPr/>
        </p:nvSpPr>
        <p:spPr>
          <a:xfrm>
            <a:off x="7656400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4</a:t>
            </a:r>
            <a:endParaRPr lang="en-KR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00DF1-3FE4-5031-A37F-4A0394CBF78D}"/>
              </a:ext>
            </a:extLst>
          </p:cNvPr>
          <p:cNvSpPr txBox="1"/>
          <p:nvPr/>
        </p:nvSpPr>
        <p:spPr>
          <a:xfrm>
            <a:off x="9057229" y="274551"/>
            <a:ext cx="92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Index 5</a:t>
            </a:r>
            <a:endParaRPr lang="en-KR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CB7D8-5721-29BB-88EA-94C446CDA553}"/>
                  </a:ext>
                </a:extLst>
              </p:cNvPr>
              <p:cNvSpPr txBox="1"/>
              <p:nvPr/>
            </p:nvSpPr>
            <p:spPr>
              <a:xfrm>
                <a:off x="1565491" y="3340708"/>
                <a:ext cx="47955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9CB7D8-5721-29BB-88EA-94C446CDA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1" y="3340708"/>
                <a:ext cx="479554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1D827E-0A22-86FD-F259-5B07DCC5C080}"/>
                  </a:ext>
                </a:extLst>
              </p:cNvPr>
              <p:cNvSpPr txBox="1"/>
              <p:nvPr/>
            </p:nvSpPr>
            <p:spPr>
              <a:xfrm>
                <a:off x="1565491" y="2966591"/>
                <a:ext cx="47955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1D827E-0A22-86FD-F259-5B07DCC5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1" y="2966591"/>
                <a:ext cx="479554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922EE-01EC-29BB-718D-2A508B5D7C53}"/>
                  </a:ext>
                </a:extLst>
              </p:cNvPr>
              <p:cNvSpPr txBox="1"/>
              <p:nvPr/>
            </p:nvSpPr>
            <p:spPr>
              <a:xfrm>
                <a:off x="1565491" y="2601384"/>
                <a:ext cx="47955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922EE-01EC-29BB-718D-2A508B5D7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1" y="2601384"/>
                <a:ext cx="479554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C7F45E-62B4-46C3-AFA5-0A0F2941D80C}"/>
                  </a:ext>
                </a:extLst>
              </p:cNvPr>
              <p:cNvSpPr txBox="1"/>
              <p:nvPr/>
            </p:nvSpPr>
            <p:spPr>
              <a:xfrm>
                <a:off x="1565491" y="2250278"/>
                <a:ext cx="47955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C7F45E-62B4-46C3-AFA5-0A0F2941D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1" y="2250278"/>
                <a:ext cx="479554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CB6B1C-BEEF-DA2B-E8A2-F599824D9A96}"/>
                  </a:ext>
                </a:extLst>
              </p:cNvPr>
              <p:cNvSpPr txBox="1"/>
              <p:nvPr/>
            </p:nvSpPr>
            <p:spPr>
              <a:xfrm>
                <a:off x="1565491" y="1885071"/>
                <a:ext cx="47955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CB6B1C-BEEF-DA2B-E8A2-F599824D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491" y="1885071"/>
                <a:ext cx="479554" cy="374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>
            <a:extLst>
              <a:ext uri="{FF2B5EF4-FFF2-40B4-BE49-F238E27FC236}">
                <a16:creationId xmlns:a16="http://schemas.microsoft.com/office/drawing/2014/main" id="{C587D054-8990-26A8-7776-AA58741294DE}"/>
              </a:ext>
            </a:extLst>
          </p:cNvPr>
          <p:cNvSpPr/>
          <p:nvPr/>
        </p:nvSpPr>
        <p:spPr>
          <a:xfrm>
            <a:off x="3189102" y="3429000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F6F29E4-7439-CB7D-B218-1378C8EEF3D5}"/>
              </a:ext>
            </a:extLst>
          </p:cNvPr>
          <p:cNvSpPr/>
          <p:nvPr/>
        </p:nvSpPr>
        <p:spPr>
          <a:xfrm>
            <a:off x="5891602" y="3429000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BA38E15-2EDF-0A3F-A158-2085656C2D5C}"/>
              </a:ext>
            </a:extLst>
          </p:cNvPr>
          <p:cNvSpPr/>
          <p:nvPr/>
        </p:nvSpPr>
        <p:spPr>
          <a:xfrm>
            <a:off x="4572000" y="3050824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7859A46-ECBA-E0D2-948D-6C8439E77F08}"/>
              </a:ext>
            </a:extLst>
          </p:cNvPr>
          <p:cNvSpPr/>
          <p:nvPr/>
        </p:nvSpPr>
        <p:spPr>
          <a:xfrm>
            <a:off x="8600021" y="3424941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D730AE9-A063-D645-5092-C2985738848F}"/>
              </a:ext>
            </a:extLst>
          </p:cNvPr>
          <p:cNvSpPr/>
          <p:nvPr/>
        </p:nvSpPr>
        <p:spPr>
          <a:xfrm>
            <a:off x="9985432" y="3050823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04C765E-0F94-AD2A-E4D1-7901267F9B21}"/>
              </a:ext>
            </a:extLst>
          </p:cNvPr>
          <p:cNvSpPr/>
          <p:nvPr/>
        </p:nvSpPr>
        <p:spPr>
          <a:xfrm>
            <a:off x="7247609" y="2685617"/>
            <a:ext cx="408791" cy="2070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E071BF-B6F5-0C8D-B281-E2E114F2AECD}"/>
              </a:ext>
            </a:extLst>
          </p:cNvPr>
          <p:cNvGrpSpPr/>
          <p:nvPr/>
        </p:nvGrpSpPr>
        <p:grpSpPr>
          <a:xfrm>
            <a:off x="2045045" y="3939794"/>
            <a:ext cx="7772400" cy="2900496"/>
            <a:chOff x="2045045" y="3939794"/>
            <a:chExt cx="7772400" cy="2900496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3E6FA37-3A9D-D78A-322D-EE94E9DC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5045" y="3939794"/>
              <a:ext cx="7772400" cy="290049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19BE5-3431-9E03-7118-CFD9217D7BD1}"/>
                </a:ext>
              </a:extLst>
            </p:cNvPr>
            <p:cNvSpPr txBox="1"/>
            <p:nvPr/>
          </p:nvSpPr>
          <p:spPr>
            <a:xfrm>
              <a:off x="3123782" y="4035287"/>
              <a:ext cx="4267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/>
                <a:t>j = 0</a:t>
              </a:r>
              <a:endParaRPr lang="en-KR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D8075D-C28E-2C9B-3502-9DD6365C0907}"/>
                </a:ext>
              </a:extLst>
            </p:cNvPr>
            <p:cNvSpPr txBox="1"/>
            <p:nvPr/>
          </p:nvSpPr>
          <p:spPr>
            <a:xfrm>
              <a:off x="6781322" y="4035287"/>
              <a:ext cx="4267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/>
                <a:t>j = 8</a:t>
              </a:r>
              <a:endParaRPr lang="en-KR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0F6922-7789-45F8-5F06-80F56E5791B7}"/>
                </a:ext>
              </a:extLst>
            </p:cNvPr>
            <p:cNvSpPr txBox="1"/>
            <p:nvPr/>
          </p:nvSpPr>
          <p:spPr>
            <a:xfrm>
              <a:off x="4943139" y="4035287"/>
              <a:ext cx="42672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/>
                <a:t>j = 4</a:t>
              </a:r>
              <a:endParaRPr lang="en-KR" sz="16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85FACA-543B-766C-28F8-9850FFC3CE41}"/>
                </a:ext>
              </a:extLst>
            </p:cNvPr>
            <p:cNvSpPr txBox="1"/>
            <p:nvPr/>
          </p:nvSpPr>
          <p:spPr>
            <a:xfrm>
              <a:off x="8619505" y="4035287"/>
              <a:ext cx="50206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/>
                <a:t>j = 12</a:t>
              </a:r>
              <a:endParaRPr lang="en-KR" sz="1600"/>
            </a:p>
          </p:txBody>
        </p:sp>
      </p:grpSp>
    </p:spTree>
    <p:extLst>
      <p:ext uri="{BB962C8B-B14F-4D97-AF65-F5344CB8AC3E}">
        <p14:creationId xmlns:p14="http://schemas.microsoft.com/office/powerpoint/2010/main" val="213715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263</Words>
  <Application>Microsoft Macintosh PowerPoint</Application>
  <PresentationFormat>Widescreen</PresentationFormat>
  <Paragraphs>176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신경익</dc:creator>
  <cp:lastModifiedBy>신경익</cp:lastModifiedBy>
  <cp:revision>1</cp:revision>
  <dcterms:created xsi:type="dcterms:W3CDTF">2025-04-09T05:56:41Z</dcterms:created>
  <dcterms:modified xsi:type="dcterms:W3CDTF">2025-04-10T08:18:23Z</dcterms:modified>
</cp:coreProperties>
</file>