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1" d="100"/>
          <a:sy n="91" d="100"/>
        </p:scale>
        <p:origin x="68" y="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F6F33-F918-442D-9D42-B369AA6DA7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2EC636-6E65-4199-8213-D8096C87B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7637621-F01E-41C6-8BAB-7B90D46786EB}"/>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6A684C1F-5105-405B-8E1C-D0A1129F1F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A3316D-1987-47D7-8982-F12608D343FF}"/>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367366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56425-187A-44FF-B580-983CD698D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53CF37-A9CB-4AD1-BFF1-1C7E56A67F0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0D4B57-3CAC-4842-8A05-20FDBE501125}"/>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3C11252C-69F6-4BA7-8F96-886A0F639E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29B216-3501-4FFF-98BD-720576F53C94}"/>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319983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D7CC3B5-07C5-4540-9459-9E150E6D05F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25F1AA-3F02-4DB0-AE48-43CB9078A8E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FCDFAF-2C44-4089-A595-5B66A0468B3C}"/>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767EEBF8-23D0-46E9-BE0C-EC3C54E09C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4E64B0-30BF-41F5-8E9B-ED5615AB8F1D}"/>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56685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FEA5F-E40D-4F96-9ABE-B24F1CDE73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99BF9C-1647-4898-9107-0A6306A7AF1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135E41-4322-42AA-AFD7-F68DE59F407E}"/>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CFFCA757-9FC6-467C-BDC5-45E1516B83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CDC5D1-57F2-47FE-8382-996D28264394}"/>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243617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3F4AD-CBED-4622-9125-1440F99FCB8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379DA9-8405-4D89-A4CC-8103E9F1D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1AA57D5-F374-4EB6-AAF7-0274AF245FB2}"/>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38786538-A6FA-4A98-9858-1E07CE1BF3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6BE966-1305-4726-B221-E6CEC1945B14}"/>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22918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27377B-B743-46D6-8C8C-2C137C78A1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48FBD23-DE5F-440A-93B0-5EAF3C676C5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502009-71B3-46F4-9391-EE77BD8FAE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96D2575-61BD-4BC0-B9AF-4505D48FF54D}"/>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6" name="フッター プレースホルダー 5">
            <a:extLst>
              <a:ext uri="{FF2B5EF4-FFF2-40B4-BE49-F238E27FC236}">
                <a16:creationId xmlns:a16="http://schemas.microsoft.com/office/drawing/2014/main" id="{66C01B34-CBC6-4FF7-A297-3A0C04C1BB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C4D52-2BB7-423F-8FCC-39D1D5DF849C}"/>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239296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20BD8-D3F8-445A-B1B3-8A3C52F7DAF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DE8D33-954C-49A6-A1D2-390F18B5C4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7E744E8-79C3-45A8-A14A-EB539D950C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0482A18-8B72-4160-B4C9-5570CA163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9120666-8D3A-45E1-BA30-1F978B9E51F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D4D0E4F-E869-4A40-8470-90ED71BAECC9}"/>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8" name="フッター プレースホルダー 7">
            <a:extLst>
              <a:ext uri="{FF2B5EF4-FFF2-40B4-BE49-F238E27FC236}">
                <a16:creationId xmlns:a16="http://schemas.microsoft.com/office/drawing/2014/main" id="{B9EE5502-EB13-4371-B147-F35442A10C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EE7885C-0DE9-4961-B9AC-4C60B0DCE1BC}"/>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149299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6CA90-D6B5-4F07-8B6E-447E70F46F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44CA76D-2A04-4ED2-BD2D-F67BA5E1092D}"/>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4" name="フッター プレースホルダー 3">
            <a:extLst>
              <a:ext uri="{FF2B5EF4-FFF2-40B4-BE49-F238E27FC236}">
                <a16:creationId xmlns:a16="http://schemas.microsoft.com/office/drawing/2014/main" id="{A63E7425-209D-40C2-ACDD-60DB24A11C9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6E116F3-4C36-4D06-8133-5CF759D56BB3}"/>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165577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CAFB55-2F3A-4DE9-B9A3-880F477F7180}"/>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3" name="フッター プレースホルダー 2">
            <a:extLst>
              <a:ext uri="{FF2B5EF4-FFF2-40B4-BE49-F238E27FC236}">
                <a16:creationId xmlns:a16="http://schemas.microsoft.com/office/drawing/2014/main" id="{4781AC4B-5914-4568-9514-A04C12C2DF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6701037-DAB7-45E1-94D8-D8479A2595DA}"/>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35117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1F863-EB10-46F2-9818-8E91CCAEF9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C5EADB-DEC7-4B8B-A4D7-6D141A9B1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1760DA2-B482-4EFC-9A57-35A2AB82D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EAFD0C-32E7-43EC-AC17-331B73B1D3B2}"/>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6" name="フッター プレースホルダー 5">
            <a:extLst>
              <a:ext uri="{FF2B5EF4-FFF2-40B4-BE49-F238E27FC236}">
                <a16:creationId xmlns:a16="http://schemas.microsoft.com/office/drawing/2014/main" id="{03706A78-625C-4280-BB60-4FDFACDC74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17E61F-7097-4EC7-ABCE-97A16C747246}"/>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1064451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B8D7F3-5451-4518-AB06-889FC208C9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F0A9C08-7E4F-4FDC-9B4D-007F373038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7CF5D1-11E6-4A94-8174-2B50B4914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0F73BA7-8EDD-4091-AFD0-3AD4628D9CBE}"/>
              </a:ext>
            </a:extLst>
          </p:cNvPr>
          <p:cNvSpPr>
            <a:spLocks noGrp="1"/>
          </p:cNvSpPr>
          <p:nvPr>
            <p:ph type="dt" sz="half" idx="10"/>
          </p:nvPr>
        </p:nvSpPr>
        <p:spPr/>
        <p:txBody>
          <a:bodyPr/>
          <a:lstStyle/>
          <a:p>
            <a:fld id="{1C08EF45-B5EE-4E0B-A380-7AB2CF608FA3}" type="datetimeFigureOut">
              <a:rPr kumimoji="1" lang="ja-JP" altLang="en-US" smtClean="0"/>
              <a:t>2025/7/30</a:t>
            </a:fld>
            <a:endParaRPr kumimoji="1" lang="ja-JP" altLang="en-US"/>
          </a:p>
        </p:txBody>
      </p:sp>
      <p:sp>
        <p:nvSpPr>
          <p:cNvPr id="6" name="フッター プレースホルダー 5">
            <a:extLst>
              <a:ext uri="{FF2B5EF4-FFF2-40B4-BE49-F238E27FC236}">
                <a16:creationId xmlns:a16="http://schemas.microsoft.com/office/drawing/2014/main" id="{24A1486F-61FF-44F6-918D-651411C47D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2B59AE-29F3-4191-AD49-24BA70DC2BA9}"/>
              </a:ext>
            </a:extLst>
          </p:cNvPr>
          <p:cNvSpPr>
            <a:spLocks noGrp="1"/>
          </p:cNvSpPr>
          <p:nvPr>
            <p:ph type="sldNum" sz="quarter" idx="12"/>
          </p:nvPr>
        </p:nvSpPr>
        <p:spPr/>
        <p:txBody>
          <a:body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411011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9CDC42D-C2C4-48A9-AC94-2FAD611D7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B21AE3-FA92-4E14-9CCA-D1DC52421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8E63D8-2E39-4D9E-9B5A-7E1DB54AB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8EF45-B5EE-4E0B-A380-7AB2CF608FA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852EC323-82CA-4D0A-95CE-039903C8C1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316218D-DA03-49B4-9850-4707495BF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29DF6-5A14-4FBF-BA4B-76FC34D526BB}" type="slidenum">
              <a:rPr kumimoji="1" lang="ja-JP" altLang="en-US" smtClean="0"/>
              <a:t>‹#›</a:t>
            </a:fld>
            <a:endParaRPr kumimoji="1" lang="ja-JP" altLang="en-US"/>
          </a:p>
        </p:txBody>
      </p:sp>
    </p:spTree>
    <p:extLst>
      <p:ext uri="{BB962C8B-B14F-4D97-AF65-F5344CB8AC3E}">
        <p14:creationId xmlns:p14="http://schemas.microsoft.com/office/powerpoint/2010/main" val="347668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AAFA25-1A89-4CC6-8A37-D519B173BC10}"/>
              </a:ext>
            </a:extLst>
          </p:cNvPr>
          <p:cNvSpPr>
            <a:spLocks noGrp="1"/>
          </p:cNvSpPr>
          <p:nvPr>
            <p:ph type="ctrTitle"/>
          </p:nvPr>
        </p:nvSpPr>
        <p:spPr/>
        <p:txBody>
          <a:bodyPr/>
          <a:lstStyle/>
          <a:p>
            <a:r>
              <a:rPr kumimoji="1" lang="ja-JP" altLang="en-US" dirty="0"/>
              <a:t>軌跡メッシュの作り方</a:t>
            </a:r>
          </a:p>
        </p:txBody>
      </p:sp>
      <p:sp>
        <p:nvSpPr>
          <p:cNvPr id="3" name="字幕 2">
            <a:extLst>
              <a:ext uri="{FF2B5EF4-FFF2-40B4-BE49-F238E27FC236}">
                <a16:creationId xmlns:a16="http://schemas.microsoft.com/office/drawing/2014/main" id="{B440D265-58A7-496E-820C-772FA26ADED6}"/>
              </a:ext>
            </a:extLst>
          </p:cNvPr>
          <p:cNvSpPr>
            <a:spLocks noGrp="1"/>
          </p:cNvSpPr>
          <p:nvPr>
            <p:ph type="subTitle" idx="1"/>
          </p:nvPr>
        </p:nvSpPr>
        <p:spPr/>
        <p:txBody>
          <a:bodyPr/>
          <a:lstStyle/>
          <a:p>
            <a:r>
              <a:rPr kumimoji="1" lang="en-US" altLang="ja-JP" dirty="0"/>
              <a:t>GC3-14</a:t>
            </a:r>
            <a:r>
              <a:rPr kumimoji="1" lang="ja-JP" altLang="en-US" dirty="0" err="1"/>
              <a:t>、</a:t>
            </a:r>
            <a:r>
              <a:rPr kumimoji="1" lang="ja-JP" altLang="en-US" dirty="0"/>
              <a:t>椎名太陽</a:t>
            </a:r>
          </a:p>
        </p:txBody>
      </p:sp>
    </p:spTree>
    <p:extLst>
      <p:ext uri="{BB962C8B-B14F-4D97-AF65-F5344CB8AC3E}">
        <p14:creationId xmlns:p14="http://schemas.microsoft.com/office/powerpoint/2010/main" val="2157144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091CB-E9D0-45F9-9642-E4AA23717DA3}"/>
              </a:ext>
            </a:extLst>
          </p:cNvPr>
          <p:cNvSpPr>
            <a:spLocks noGrp="1"/>
          </p:cNvSpPr>
          <p:nvPr>
            <p:ph type="title"/>
          </p:nvPr>
        </p:nvSpPr>
        <p:spPr/>
        <p:txBody>
          <a:bodyPr/>
          <a:lstStyle/>
          <a:p>
            <a:r>
              <a:rPr lang="ja-JP" altLang="en-US" dirty="0"/>
              <a:t>１：戦術</a:t>
            </a:r>
            <a:endParaRPr kumimoji="1" lang="ja-JP" altLang="en-US" dirty="0"/>
          </a:p>
        </p:txBody>
      </p:sp>
      <p:sp>
        <p:nvSpPr>
          <p:cNvPr id="3" name="コンテンツ プレースホルダー 2">
            <a:extLst>
              <a:ext uri="{FF2B5EF4-FFF2-40B4-BE49-F238E27FC236}">
                <a16:creationId xmlns:a16="http://schemas.microsoft.com/office/drawing/2014/main" id="{4B9EB56A-537B-4283-A8B9-EEF1F41EF979}"/>
              </a:ext>
            </a:extLst>
          </p:cNvPr>
          <p:cNvSpPr>
            <a:spLocks noGrp="1"/>
          </p:cNvSpPr>
          <p:nvPr>
            <p:ph idx="1"/>
          </p:nvPr>
        </p:nvSpPr>
        <p:spPr>
          <a:xfrm>
            <a:off x="838200" y="1825625"/>
            <a:ext cx="6071315" cy="659998"/>
          </a:xfrm>
        </p:spPr>
        <p:txBody>
          <a:bodyPr>
            <a:normAutofit fontScale="92500"/>
          </a:bodyPr>
          <a:lstStyle/>
          <a:p>
            <a:r>
              <a:rPr kumimoji="1" lang="ja-JP" altLang="en-US" dirty="0"/>
              <a:t>メッシュの一番右側を更新し続ける</a:t>
            </a:r>
          </a:p>
        </p:txBody>
      </p:sp>
      <p:sp>
        <p:nvSpPr>
          <p:cNvPr id="4" name="正方形/長方形 3">
            <a:extLst>
              <a:ext uri="{FF2B5EF4-FFF2-40B4-BE49-F238E27FC236}">
                <a16:creationId xmlns:a16="http://schemas.microsoft.com/office/drawing/2014/main" id="{2E26B639-2D35-475A-A348-0FD11849F015}"/>
              </a:ext>
            </a:extLst>
          </p:cNvPr>
          <p:cNvSpPr/>
          <p:nvPr/>
        </p:nvSpPr>
        <p:spPr>
          <a:xfrm>
            <a:off x="959477" y="2871989"/>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2A80BC3C-B8C1-456B-8B0D-3AC446DDD339}"/>
              </a:ext>
            </a:extLst>
          </p:cNvPr>
          <p:cNvSpPr/>
          <p:nvPr/>
        </p:nvSpPr>
        <p:spPr>
          <a:xfrm>
            <a:off x="2389032" y="2871988"/>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E9B70BCE-8731-4823-9371-56852D22DB9C}"/>
              </a:ext>
            </a:extLst>
          </p:cNvPr>
          <p:cNvSpPr/>
          <p:nvPr/>
        </p:nvSpPr>
        <p:spPr>
          <a:xfrm>
            <a:off x="3818587" y="2871988"/>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C9A77C23-F074-4202-BD35-671C7A56D239}"/>
              </a:ext>
            </a:extLst>
          </p:cNvPr>
          <p:cNvSpPr/>
          <p:nvPr/>
        </p:nvSpPr>
        <p:spPr>
          <a:xfrm>
            <a:off x="5248142" y="2871987"/>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B6D998E2-18EE-44B8-BBFC-EBBF0939780A}"/>
              </a:ext>
            </a:extLst>
          </p:cNvPr>
          <p:cNvSpPr/>
          <p:nvPr/>
        </p:nvSpPr>
        <p:spPr>
          <a:xfrm>
            <a:off x="6677697" y="2871986"/>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92C0BC-A9A3-4932-B911-A67740203DCC}"/>
              </a:ext>
            </a:extLst>
          </p:cNvPr>
          <p:cNvSpPr/>
          <p:nvPr/>
        </p:nvSpPr>
        <p:spPr>
          <a:xfrm>
            <a:off x="8107252" y="2871985"/>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808CE933-0165-4799-9F76-1C8EE1194635}"/>
              </a:ext>
            </a:extLst>
          </p:cNvPr>
          <p:cNvSpPr/>
          <p:nvPr/>
        </p:nvSpPr>
        <p:spPr>
          <a:xfrm>
            <a:off x="838200" y="2648755"/>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93B81028-765B-4491-BEB1-BE7718C253A5}"/>
              </a:ext>
            </a:extLst>
          </p:cNvPr>
          <p:cNvSpPr/>
          <p:nvPr/>
        </p:nvSpPr>
        <p:spPr>
          <a:xfrm>
            <a:off x="834445" y="4045040"/>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61E92DDD-9DE2-4E8C-B0D8-EB6FC0A888A4}"/>
              </a:ext>
            </a:extLst>
          </p:cNvPr>
          <p:cNvSpPr/>
          <p:nvPr/>
        </p:nvSpPr>
        <p:spPr>
          <a:xfrm>
            <a:off x="2232873" y="2648755"/>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86894A7-F120-45DF-8283-47D2538CC905}"/>
              </a:ext>
            </a:extLst>
          </p:cNvPr>
          <p:cNvSpPr/>
          <p:nvPr/>
        </p:nvSpPr>
        <p:spPr>
          <a:xfrm>
            <a:off x="2229118" y="4045040"/>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FF671DD-F49E-4C40-B187-7EE5F5429126}"/>
              </a:ext>
            </a:extLst>
          </p:cNvPr>
          <p:cNvSpPr/>
          <p:nvPr/>
        </p:nvSpPr>
        <p:spPr>
          <a:xfrm>
            <a:off x="3645793" y="2705637"/>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9AC45CC-44F1-4B4B-B187-D0DB835116D9}"/>
              </a:ext>
            </a:extLst>
          </p:cNvPr>
          <p:cNvSpPr/>
          <p:nvPr/>
        </p:nvSpPr>
        <p:spPr>
          <a:xfrm>
            <a:off x="3642038" y="4101922"/>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F0360F2-BCDF-4FAF-9711-8D63A1044A63}"/>
              </a:ext>
            </a:extLst>
          </p:cNvPr>
          <p:cNvSpPr/>
          <p:nvPr/>
        </p:nvSpPr>
        <p:spPr>
          <a:xfrm>
            <a:off x="5097353" y="2705637"/>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7DF9CDD8-5FF4-4DE7-BE81-7F64E536D0EF}"/>
              </a:ext>
            </a:extLst>
          </p:cNvPr>
          <p:cNvSpPr/>
          <p:nvPr/>
        </p:nvSpPr>
        <p:spPr>
          <a:xfrm>
            <a:off x="5093598" y="4101922"/>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110806E-9A81-4165-820A-294A6950D32D}"/>
              </a:ext>
            </a:extLst>
          </p:cNvPr>
          <p:cNvSpPr/>
          <p:nvPr/>
        </p:nvSpPr>
        <p:spPr>
          <a:xfrm>
            <a:off x="6521538" y="2705637"/>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5E970543-7FC0-40CD-AC70-31CC146B1C4F}"/>
              </a:ext>
            </a:extLst>
          </p:cNvPr>
          <p:cNvSpPr/>
          <p:nvPr/>
        </p:nvSpPr>
        <p:spPr>
          <a:xfrm>
            <a:off x="6517783" y="4101922"/>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D8E04AF-A470-4592-B1E7-368BF4D24CB8}"/>
              </a:ext>
            </a:extLst>
          </p:cNvPr>
          <p:cNvSpPr/>
          <p:nvPr/>
        </p:nvSpPr>
        <p:spPr>
          <a:xfrm>
            <a:off x="7962901" y="2705637"/>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12CD344-4180-43A4-9EFA-783CD41FA03F}"/>
              </a:ext>
            </a:extLst>
          </p:cNvPr>
          <p:cNvSpPr/>
          <p:nvPr/>
        </p:nvSpPr>
        <p:spPr>
          <a:xfrm>
            <a:off x="7959146" y="4101922"/>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69E3209E-13C4-4C42-A30E-EFF4E0B0751F}"/>
              </a:ext>
            </a:extLst>
          </p:cNvPr>
          <p:cNvSpPr/>
          <p:nvPr/>
        </p:nvSpPr>
        <p:spPr>
          <a:xfrm>
            <a:off x="9357575" y="2705637"/>
            <a:ext cx="327338" cy="32733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8C535A3-2A8D-41E9-8106-F6F582F00132}"/>
              </a:ext>
            </a:extLst>
          </p:cNvPr>
          <p:cNvSpPr/>
          <p:nvPr/>
        </p:nvSpPr>
        <p:spPr>
          <a:xfrm>
            <a:off x="9353820" y="4101922"/>
            <a:ext cx="327338" cy="32733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091A93E-5976-4D0C-B288-F8CDF970DED0}"/>
              </a:ext>
            </a:extLst>
          </p:cNvPr>
          <p:cNvSpPr/>
          <p:nvPr/>
        </p:nvSpPr>
        <p:spPr>
          <a:xfrm>
            <a:off x="9055463" y="2118570"/>
            <a:ext cx="978793" cy="2936383"/>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4858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6961F-48BA-4120-B7FD-87BDDE692A14}"/>
              </a:ext>
            </a:extLst>
          </p:cNvPr>
          <p:cNvSpPr>
            <a:spLocks noGrp="1"/>
          </p:cNvSpPr>
          <p:nvPr>
            <p:ph type="title"/>
          </p:nvPr>
        </p:nvSpPr>
        <p:spPr/>
        <p:txBody>
          <a:bodyPr/>
          <a:lstStyle/>
          <a:p>
            <a:r>
              <a:rPr lang="ja-JP" altLang="en-US" dirty="0"/>
              <a:t>２：用意する情報</a:t>
            </a:r>
            <a:endParaRPr kumimoji="1" lang="ja-JP" altLang="en-US" dirty="0"/>
          </a:p>
        </p:txBody>
      </p:sp>
      <p:sp>
        <p:nvSpPr>
          <p:cNvPr id="3" name="コンテンツ プレースホルダー 2">
            <a:extLst>
              <a:ext uri="{FF2B5EF4-FFF2-40B4-BE49-F238E27FC236}">
                <a16:creationId xmlns:a16="http://schemas.microsoft.com/office/drawing/2014/main" id="{3974FE38-9973-4AAC-9E91-E02D7B5B4BA7}"/>
              </a:ext>
            </a:extLst>
          </p:cNvPr>
          <p:cNvSpPr>
            <a:spLocks noGrp="1"/>
          </p:cNvSpPr>
          <p:nvPr>
            <p:ph idx="1"/>
          </p:nvPr>
        </p:nvSpPr>
        <p:spPr/>
        <p:txBody>
          <a:bodyPr/>
          <a:lstStyle/>
          <a:p>
            <a:r>
              <a:rPr kumimoji="1" lang="ja-JP" altLang="en-US" dirty="0"/>
              <a:t>インデックスバッファ：メッシュフィールドと同じで良い</a:t>
            </a:r>
            <a:br>
              <a:rPr kumimoji="1" lang="en-US" altLang="ja-JP" dirty="0"/>
            </a:br>
            <a:r>
              <a:rPr kumimoji="1" lang="ja-JP" altLang="en-US" dirty="0"/>
              <a:t>→インデックスはあくまで頂点を全部繋げて処理の負荷を下げるために使います。長方形にして右側を更新し続ける感</a:t>
            </a:r>
            <a:r>
              <a:rPr lang="ja-JP" altLang="en-US" dirty="0"/>
              <a:t>字なのでそのままで大丈夫</a:t>
            </a:r>
            <a:endParaRPr lang="en-US" altLang="ja-JP" dirty="0"/>
          </a:p>
          <a:p>
            <a:r>
              <a:rPr kumimoji="1" lang="ja-JP" altLang="en-US" dirty="0"/>
              <a:t>インデックス数：横頂点数</a:t>
            </a:r>
            <a:r>
              <a:rPr kumimoji="1" lang="en-US" altLang="ja-JP" dirty="0"/>
              <a:t>×</a:t>
            </a:r>
            <a:r>
              <a:rPr kumimoji="1" lang="ja-JP" altLang="en-US" dirty="0"/>
              <a:t>２</a:t>
            </a:r>
            <a:r>
              <a:rPr kumimoji="1" lang="en-US" altLang="ja-JP" dirty="0"/>
              <a:t>×</a:t>
            </a:r>
            <a:r>
              <a:rPr kumimoji="1" lang="ja-JP" altLang="en-US" dirty="0"/>
              <a:t>縦</a:t>
            </a:r>
            <a:r>
              <a:rPr lang="ja-JP" altLang="en-US" dirty="0"/>
              <a:t>ブロック数＋２</a:t>
            </a:r>
            <a:r>
              <a:rPr lang="en-US" altLang="ja-JP" dirty="0"/>
              <a:t>×</a:t>
            </a:r>
            <a:r>
              <a:rPr lang="ja-JP" altLang="en-US" dirty="0"/>
              <a:t>縮退計算数（縦ブロック数ー１）</a:t>
            </a:r>
            <a:endParaRPr lang="en-US" altLang="ja-JP" dirty="0"/>
          </a:p>
          <a:p>
            <a:r>
              <a:rPr kumimoji="1" lang="ja-JP" altLang="en-US" dirty="0"/>
              <a:t>ポリゴン数（インデックス３つ</a:t>
            </a:r>
            <a:r>
              <a:rPr lang="ja-JP" altLang="en-US" dirty="0"/>
              <a:t>で一つ出来るので、インデックス数</a:t>
            </a:r>
            <a:r>
              <a:rPr lang="ja-JP" altLang="en-US" dirty="0" err="1"/>
              <a:t>ー</a:t>
            </a:r>
            <a:r>
              <a:rPr lang="ja-JP" altLang="en-US" dirty="0"/>
              <a:t>２）</a:t>
            </a:r>
            <a:endParaRPr lang="en-US" altLang="ja-JP" dirty="0"/>
          </a:p>
          <a:p>
            <a:pPr marL="0" indent="0">
              <a:buNone/>
            </a:pPr>
            <a:r>
              <a:rPr kumimoji="1" lang="en-US" altLang="ja-JP" dirty="0">
                <a:solidFill>
                  <a:srgbClr val="FF0000"/>
                </a:solidFill>
              </a:rPr>
              <a:t>※</a:t>
            </a:r>
            <a:r>
              <a:rPr kumimoji="1" lang="ja-JP" altLang="en-US" dirty="0" err="1">
                <a:solidFill>
                  <a:srgbClr val="FF0000"/>
                </a:solidFill>
              </a:rPr>
              <a:t>まじで</a:t>
            </a:r>
            <a:r>
              <a:rPr kumimoji="1" lang="ja-JP" altLang="en-US" dirty="0">
                <a:solidFill>
                  <a:srgbClr val="FF0000"/>
                </a:solidFill>
              </a:rPr>
              <a:t>メッシュフィールドと同じ</a:t>
            </a:r>
          </a:p>
        </p:txBody>
      </p:sp>
    </p:spTree>
    <p:extLst>
      <p:ext uri="{BB962C8B-B14F-4D97-AF65-F5344CB8AC3E}">
        <p14:creationId xmlns:p14="http://schemas.microsoft.com/office/powerpoint/2010/main" val="295561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DA21A-C78B-4560-9F77-311B0DC0E392}"/>
              </a:ext>
            </a:extLst>
          </p:cNvPr>
          <p:cNvSpPr>
            <a:spLocks noGrp="1"/>
          </p:cNvSpPr>
          <p:nvPr>
            <p:ph type="title"/>
          </p:nvPr>
        </p:nvSpPr>
        <p:spPr>
          <a:xfrm>
            <a:off x="761418" y="216111"/>
            <a:ext cx="10944298" cy="929851"/>
          </a:xfrm>
        </p:spPr>
        <p:txBody>
          <a:bodyPr/>
          <a:lstStyle/>
          <a:p>
            <a:r>
              <a:rPr kumimoji="1" lang="ja-JP" altLang="en-US" dirty="0"/>
              <a:t>３：具体的にどうやって軌跡を表現する？</a:t>
            </a:r>
          </a:p>
        </p:txBody>
      </p:sp>
      <p:sp>
        <p:nvSpPr>
          <p:cNvPr id="3" name="コンテンツ プレースホルダー 2">
            <a:extLst>
              <a:ext uri="{FF2B5EF4-FFF2-40B4-BE49-F238E27FC236}">
                <a16:creationId xmlns:a16="http://schemas.microsoft.com/office/drawing/2014/main" id="{333CC429-8E78-4FF2-B490-81499083C306}"/>
              </a:ext>
            </a:extLst>
          </p:cNvPr>
          <p:cNvSpPr>
            <a:spLocks noGrp="1"/>
          </p:cNvSpPr>
          <p:nvPr>
            <p:ph idx="1"/>
          </p:nvPr>
        </p:nvSpPr>
        <p:spPr>
          <a:xfrm>
            <a:off x="838200" y="1253331"/>
            <a:ext cx="10515600" cy="1245564"/>
          </a:xfrm>
        </p:spPr>
        <p:txBody>
          <a:bodyPr>
            <a:normAutofit fontScale="92500" lnSpcReduction="10000"/>
          </a:bodyPr>
          <a:lstStyle/>
          <a:p>
            <a:pPr marL="0" indent="0">
              <a:buNone/>
            </a:pPr>
            <a:r>
              <a:rPr lang="ja-JP" altLang="en-US" dirty="0"/>
              <a:t>１：軌跡を描きたい２点を渡します</a:t>
            </a:r>
            <a:endParaRPr lang="en-US" altLang="ja-JP" dirty="0"/>
          </a:p>
          <a:p>
            <a:pPr marL="0" indent="0">
              <a:buNone/>
            </a:pPr>
            <a:r>
              <a:rPr lang="en-US" altLang="ja-JP" dirty="0"/>
              <a:t>(D3DXVECTOR3)</a:t>
            </a:r>
            <a:r>
              <a:rPr lang="en-US" altLang="ja-JP" dirty="0" err="1"/>
              <a:t>m_DrawUpPos</a:t>
            </a:r>
            <a:r>
              <a:rPr lang="en-US" altLang="ja-JP" dirty="0"/>
              <a:t> // </a:t>
            </a:r>
            <a:r>
              <a:rPr lang="ja-JP" altLang="en-US" dirty="0"/>
              <a:t>軌跡を描きたい上側の位置</a:t>
            </a:r>
            <a:br>
              <a:rPr lang="en-US" altLang="ja-JP" dirty="0"/>
            </a:br>
            <a:r>
              <a:rPr lang="en-US" altLang="ja-JP" dirty="0"/>
              <a:t>(D3DXVECTOR3)</a:t>
            </a:r>
            <a:r>
              <a:rPr lang="en-US" altLang="ja-JP" dirty="0" err="1"/>
              <a:t>m_DrawDownPos</a:t>
            </a:r>
            <a:r>
              <a:rPr lang="ja-JP" altLang="en-US" dirty="0"/>
              <a:t> </a:t>
            </a:r>
            <a:r>
              <a:rPr lang="en-US" altLang="ja-JP" dirty="0"/>
              <a:t>//</a:t>
            </a:r>
            <a:r>
              <a:rPr lang="ja-JP" altLang="en-US" dirty="0"/>
              <a:t> 軌跡を描きたい下側の位置</a:t>
            </a:r>
            <a:endParaRPr lang="en-US" altLang="ja-JP" dirty="0"/>
          </a:p>
        </p:txBody>
      </p:sp>
      <p:sp>
        <p:nvSpPr>
          <p:cNvPr id="10" name="矢印: 右 9">
            <a:extLst>
              <a:ext uri="{FF2B5EF4-FFF2-40B4-BE49-F238E27FC236}">
                <a16:creationId xmlns:a16="http://schemas.microsoft.com/office/drawing/2014/main" id="{3A7B8311-6E4E-452F-9889-1C445AD8D587}"/>
              </a:ext>
            </a:extLst>
          </p:cNvPr>
          <p:cNvSpPr/>
          <p:nvPr/>
        </p:nvSpPr>
        <p:spPr>
          <a:xfrm rot="10800000">
            <a:off x="4635302" y="2606264"/>
            <a:ext cx="851578" cy="3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729FD7D-E312-43F1-9DA1-E498F8DB8BED}"/>
              </a:ext>
            </a:extLst>
          </p:cNvPr>
          <p:cNvSpPr txBox="1"/>
          <p:nvPr/>
        </p:nvSpPr>
        <p:spPr>
          <a:xfrm>
            <a:off x="5719118" y="2498895"/>
            <a:ext cx="2108226" cy="461665"/>
          </a:xfrm>
          <a:prstGeom prst="rect">
            <a:avLst/>
          </a:prstGeom>
          <a:noFill/>
        </p:spPr>
        <p:txBody>
          <a:bodyPr wrap="square" rtlCol="0">
            <a:spAutoFit/>
          </a:bodyPr>
          <a:lstStyle/>
          <a:p>
            <a:r>
              <a:rPr lang="en-US" altLang="ja-JP" sz="2400" dirty="0" err="1"/>
              <a:t>m_DrawUpPos</a:t>
            </a:r>
            <a:endParaRPr kumimoji="1" lang="ja-JP" altLang="en-US" sz="2400" dirty="0"/>
          </a:p>
        </p:txBody>
      </p:sp>
      <p:sp>
        <p:nvSpPr>
          <p:cNvPr id="13" name="テキスト ボックス 12">
            <a:extLst>
              <a:ext uri="{FF2B5EF4-FFF2-40B4-BE49-F238E27FC236}">
                <a16:creationId xmlns:a16="http://schemas.microsoft.com/office/drawing/2014/main" id="{B4E6A21B-CE48-4E5A-AB93-727AA0DD5758}"/>
              </a:ext>
            </a:extLst>
          </p:cNvPr>
          <p:cNvSpPr txBox="1"/>
          <p:nvPr/>
        </p:nvSpPr>
        <p:spPr>
          <a:xfrm>
            <a:off x="5719118" y="4002549"/>
            <a:ext cx="2647973" cy="461665"/>
          </a:xfrm>
          <a:prstGeom prst="rect">
            <a:avLst/>
          </a:prstGeom>
          <a:noFill/>
        </p:spPr>
        <p:txBody>
          <a:bodyPr wrap="square" rtlCol="0">
            <a:spAutoFit/>
          </a:bodyPr>
          <a:lstStyle/>
          <a:p>
            <a:r>
              <a:rPr lang="en-US" altLang="ja-JP" sz="2400" dirty="0" err="1"/>
              <a:t>m_DrawDownPos</a:t>
            </a:r>
            <a:endParaRPr kumimoji="1" lang="ja-JP" altLang="en-US" sz="2400" dirty="0"/>
          </a:p>
        </p:txBody>
      </p:sp>
      <p:grpSp>
        <p:nvGrpSpPr>
          <p:cNvPr id="36" name="グループ化 35">
            <a:extLst>
              <a:ext uri="{FF2B5EF4-FFF2-40B4-BE49-F238E27FC236}">
                <a16:creationId xmlns:a16="http://schemas.microsoft.com/office/drawing/2014/main" id="{EF756EAE-36B4-49F2-BA00-A1CAA6B14C28}"/>
              </a:ext>
            </a:extLst>
          </p:cNvPr>
          <p:cNvGrpSpPr/>
          <p:nvPr/>
        </p:nvGrpSpPr>
        <p:grpSpPr>
          <a:xfrm>
            <a:off x="974731" y="2606264"/>
            <a:ext cx="3167130" cy="1723623"/>
            <a:chOff x="838200" y="3012764"/>
            <a:chExt cx="3167130" cy="1723623"/>
          </a:xfrm>
        </p:grpSpPr>
        <p:sp>
          <p:nvSpPr>
            <p:cNvPr id="37" name="正方形/長方形 36">
              <a:extLst>
                <a:ext uri="{FF2B5EF4-FFF2-40B4-BE49-F238E27FC236}">
                  <a16:creationId xmlns:a16="http://schemas.microsoft.com/office/drawing/2014/main" id="{3BF84CB2-470F-4214-9C2A-742D37B23726}"/>
                </a:ext>
              </a:extLst>
            </p:cNvPr>
            <p:cNvSpPr/>
            <p:nvPr/>
          </p:nvSpPr>
          <p:spPr>
            <a:xfrm>
              <a:off x="998114" y="3179113"/>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54546AAB-AEB4-4BDA-9469-5917233FC08C}"/>
                </a:ext>
              </a:extLst>
            </p:cNvPr>
            <p:cNvSpPr/>
            <p:nvPr/>
          </p:nvSpPr>
          <p:spPr>
            <a:xfrm>
              <a:off x="2427669" y="3179112"/>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楕円 38">
              <a:extLst>
                <a:ext uri="{FF2B5EF4-FFF2-40B4-BE49-F238E27FC236}">
                  <a16:creationId xmlns:a16="http://schemas.microsoft.com/office/drawing/2014/main" id="{7C241C7A-29A2-401C-A9A3-E64741E08D66}"/>
                </a:ext>
              </a:extLst>
            </p:cNvPr>
            <p:cNvSpPr/>
            <p:nvPr/>
          </p:nvSpPr>
          <p:spPr>
            <a:xfrm>
              <a:off x="841955" y="3012764"/>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０</a:t>
              </a:r>
            </a:p>
          </p:txBody>
        </p:sp>
        <p:sp>
          <p:nvSpPr>
            <p:cNvPr id="40" name="楕円 39">
              <a:extLst>
                <a:ext uri="{FF2B5EF4-FFF2-40B4-BE49-F238E27FC236}">
                  <a16:creationId xmlns:a16="http://schemas.microsoft.com/office/drawing/2014/main" id="{CA25796A-434D-4D09-9EC4-78728D175B66}"/>
                </a:ext>
              </a:extLst>
            </p:cNvPr>
            <p:cNvSpPr/>
            <p:nvPr/>
          </p:nvSpPr>
          <p:spPr>
            <a:xfrm>
              <a:off x="838200" y="4409049"/>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３</a:t>
              </a:r>
            </a:p>
          </p:txBody>
        </p:sp>
        <p:sp>
          <p:nvSpPr>
            <p:cNvPr id="41" name="楕円 40">
              <a:extLst>
                <a:ext uri="{FF2B5EF4-FFF2-40B4-BE49-F238E27FC236}">
                  <a16:creationId xmlns:a16="http://schemas.microsoft.com/office/drawing/2014/main" id="{AE4294C0-A21D-41BC-8B37-2790FCCAF903}"/>
                </a:ext>
              </a:extLst>
            </p:cNvPr>
            <p:cNvSpPr/>
            <p:nvPr/>
          </p:nvSpPr>
          <p:spPr>
            <a:xfrm>
              <a:off x="2283318" y="3012764"/>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p>
          </p:txBody>
        </p:sp>
        <p:sp>
          <p:nvSpPr>
            <p:cNvPr id="42" name="楕円 41">
              <a:extLst>
                <a:ext uri="{FF2B5EF4-FFF2-40B4-BE49-F238E27FC236}">
                  <a16:creationId xmlns:a16="http://schemas.microsoft.com/office/drawing/2014/main" id="{E30DD952-7504-4308-A346-713479135E86}"/>
                </a:ext>
              </a:extLst>
            </p:cNvPr>
            <p:cNvSpPr/>
            <p:nvPr/>
          </p:nvSpPr>
          <p:spPr>
            <a:xfrm>
              <a:off x="2279563" y="4409049"/>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４</a:t>
              </a:r>
            </a:p>
          </p:txBody>
        </p:sp>
        <p:sp>
          <p:nvSpPr>
            <p:cNvPr id="43" name="楕円 42">
              <a:extLst>
                <a:ext uri="{FF2B5EF4-FFF2-40B4-BE49-F238E27FC236}">
                  <a16:creationId xmlns:a16="http://schemas.microsoft.com/office/drawing/2014/main" id="{900A978F-6E67-46E6-A391-7E5D28B9374E}"/>
                </a:ext>
              </a:extLst>
            </p:cNvPr>
            <p:cNvSpPr/>
            <p:nvPr/>
          </p:nvSpPr>
          <p:spPr>
            <a:xfrm>
              <a:off x="3677992" y="3012764"/>
              <a:ext cx="327338" cy="32733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a:t>
              </a:r>
            </a:p>
          </p:txBody>
        </p:sp>
        <p:sp>
          <p:nvSpPr>
            <p:cNvPr id="44" name="楕円 43">
              <a:extLst>
                <a:ext uri="{FF2B5EF4-FFF2-40B4-BE49-F238E27FC236}">
                  <a16:creationId xmlns:a16="http://schemas.microsoft.com/office/drawing/2014/main" id="{D8393FFD-2715-4711-ADD7-053EA8A53A59}"/>
                </a:ext>
              </a:extLst>
            </p:cNvPr>
            <p:cNvSpPr/>
            <p:nvPr/>
          </p:nvSpPr>
          <p:spPr>
            <a:xfrm>
              <a:off x="3674237" y="4409049"/>
              <a:ext cx="327338" cy="32733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５</a:t>
              </a:r>
            </a:p>
          </p:txBody>
        </p:sp>
      </p:grpSp>
      <p:sp>
        <p:nvSpPr>
          <p:cNvPr id="45" name="矢印: 右 44">
            <a:extLst>
              <a:ext uri="{FF2B5EF4-FFF2-40B4-BE49-F238E27FC236}">
                <a16:creationId xmlns:a16="http://schemas.microsoft.com/office/drawing/2014/main" id="{FDF04BD2-3593-431E-848A-B49AF4999F3C}"/>
              </a:ext>
            </a:extLst>
          </p:cNvPr>
          <p:cNvSpPr/>
          <p:nvPr/>
        </p:nvSpPr>
        <p:spPr>
          <a:xfrm rot="10800000">
            <a:off x="4635302" y="4050848"/>
            <a:ext cx="851578" cy="302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0636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915043-1F44-494A-8171-75E92D9D66D7}"/>
              </a:ext>
            </a:extLst>
          </p:cNvPr>
          <p:cNvSpPr txBox="1">
            <a:spLocks/>
          </p:cNvSpPr>
          <p:nvPr/>
        </p:nvSpPr>
        <p:spPr>
          <a:xfrm>
            <a:off x="761418" y="216111"/>
            <a:ext cx="10944298" cy="929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３：具体的にどうやって軌跡を表現する？</a:t>
            </a:r>
            <a:endParaRPr lang="ja-JP" altLang="en-US" dirty="0"/>
          </a:p>
        </p:txBody>
      </p:sp>
      <p:sp>
        <p:nvSpPr>
          <p:cNvPr id="5" name="コンテンツ プレースホルダー 2">
            <a:extLst>
              <a:ext uri="{FF2B5EF4-FFF2-40B4-BE49-F238E27FC236}">
                <a16:creationId xmlns:a16="http://schemas.microsoft.com/office/drawing/2014/main" id="{749F5A50-8B4F-49AE-BACA-E2790DA09EBD}"/>
              </a:ext>
            </a:extLst>
          </p:cNvPr>
          <p:cNvSpPr>
            <a:spLocks noGrp="1"/>
          </p:cNvSpPr>
          <p:nvPr>
            <p:ph idx="1"/>
          </p:nvPr>
        </p:nvSpPr>
        <p:spPr>
          <a:xfrm>
            <a:off x="838200" y="1253331"/>
            <a:ext cx="10515600" cy="1245564"/>
          </a:xfrm>
        </p:spPr>
        <p:txBody>
          <a:bodyPr>
            <a:normAutofit/>
          </a:bodyPr>
          <a:lstStyle/>
          <a:p>
            <a:pPr marL="0" indent="0">
              <a:buNone/>
            </a:pPr>
            <a:r>
              <a:rPr lang="ja-JP" altLang="en-US" dirty="0"/>
              <a:t>２：左側から一つ右の位置を格納していく</a:t>
            </a:r>
            <a:endParaRPr lang="en-US" altLang="ja-JP" dirty="0"/>
          </a:p>
        </p:txBody>
      </p:sp>
      <p:grpSp>
        <p:nvGrpSpPr>
          <p:cNvPr id="15" name="グループ化 14">
            <a:extLst>
              <a:ext uri="{FF2B5EF4-FFF2-40B4-BE49-F238E27FC236}">
                <a16:creationId xmlns:a16="http://schemas.microsoft.com/office/drawing/2014/main" id="{1F910AD9-C925-47A0-9FB6-F5B19D869650}"/>
              </a:ext>
            </a:extLst>
          </p:cNvPr>
          <p:cNvGrpSpPr/>
          <p:nvPr/>
        </p:nvGrpSpPr>
        <p:grpSpPr>
          <a:xfrm>
            <a:off x="1470323" y="2914689"/>
            <a:ext cx="3167130" cy="1723623"/>
            <a:chOff x="838200" y="3012764"/>
            <a:chExt cx="3167130" cy="1723623"/>
          </a:xfrm>
        </p:grpSpPr>
        <p:sp>
          <p:nvSpPr>
            <p:cNvPr id="16" name="正方形/長方形 15">
              <a:extLst>
                <a:ext uri="{FF2B5EF4-FFF2-40B4-BE49-F238E27FC236}">
                  <a16:creationId xmlns:a16="http://schemas.microsoft.com/office/drawing/2014/main" id="{DD3E2BA6-1A1E-4811-90E4-6C6F250A48E4}"/>
                </a:ext>
              </a:extLst>
            </p:cNvPr>
            <p:cNvSpPr/>
            <p:nvPr/>
          </p:nvSpPr>
          <p:spPr>
            <a:xfrm>
              <a:off x="998114" y="3179113"/>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43C6570-F4FE-45B3-878F-B1FDE493D50A}"/>
                </a:ext>
              </a:extLst>
            </p:cNvPr>
            <p:cNvSpPr/>
            <p:nvPr/>
          </p:nvSpPr>
          <p:spPr>
            <a:xfrm>
              <a:off x="2427669" y="3179112"/>
              <a:ext cx="1429555" cy="142955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楕円 17">
              <a:extLst>
                <a:ext uri="{FF2B5EF4-FFF2-40B4-BE49-F238E27FC236}">
                  <a16:creationId xmlns:a16="http://schemas.microsoft.com/office/drawing/2014/main" id="{4C07E96B-4E8C-4D77-A391-8327296439E1}"/>
                </a:ext>
              </a:extLst>
            </p:cNvPr>
            <p:cNvSpPr/>
            <p:nvPr/>
          </p:nvSpPr>
          <p:spPr>
            <a:xfrm>
              <a:off x="841955" y="3012764"/>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０</a:t>
              </a:r>
            </a:p>
          </p:txBody>
        </p:sp>
        <p:sp>
          <p:nvSpPr>
            <p:cNvPr id="19" name="楕円 18">
              <a:extLst>
                <a:ext uri="{FF2B5EF4-FFF2-40B4-BE49-F238E27FC236}">
                  <a16:creationId xmlns:a16="http://schemas.microsoft.com/office/drawing/2014/main" id="{0B9F71DE-B98E-4FC8-AC3F-B99A83548264}"/>
                </a:ext>
              </a:extLst>
            </p:cNvPr>
            <p:cNvSpPr/>
            <p:nvPr/>
          </p:nvSpPr>
          <p:spPr>
            <a:xfrm>
              <a:off x="838200" y="4409049"/>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３</a:t>
              </a:r>
            </a:p>
          </p:txBody>
        </p:sp>
        <p:sp>
          <p:nvSpPr>
            <p:cNvPr id="20" name="楕円 19">
              <a:extLst>
                <a:ext uri="{FF2B5EF4-FFF2-40B4-BE49-F238E27FC236}">
                  <a16:creationId xmlns:a16="http://schemas.microsoft.com/office/drawing/2014/main" id="{CFC58AE8-4465-4B11-B022-D4DFD9F23313}"/>
                </a:ext>
              </a:extLst>
            </p:cNvPr>
            <p:cNvSpPr/>
            <p:nvPr/>
          </p:nvSpPr>
          <p:spPr>
            <a:xfrm>
              <a:off x="2283318" y="3012764"/>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p>
          </p:txBody>
        </p:sp>
        <p:sp>
          <p:nvSpPr>
            <p:cNvPr id="21" name="楕円 20">
              <a:extLst>
                <a:ext uri="{FF2B5EF4-FFF2-40B4-BE49-F238E27FC236}">
                  <a16:creationId xmlns:a16="http://schemas.microsoft.com/office/drawing/2014/main" id="{224CF5E2-3EB4-4A3B-B736-620BE4C73F22}"/>
                </a:ext>
              </a:extLst>
            </p:cNvPr>
            <p:cNvSpPr/>
            <p:nvPr/>
          </p:nvSpPr>
          <p:spPr>
            <a:xfrm>
              <a:off x="2279563" y="4409049"/>
              <a:ext cx="327338" cy="32733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４</a:t>
              </a:r>
            </a:p>
          </p:txBody>
        </p:sp>
        <p:sp>
          <p:nvSpPr>
            <p:cNvPr id="22" name="楕円 21">
              <a:extLst>
                <a:ext uri="{FF2B5EF4-FFF2-40B4-BE49-F238E27FC236}">
                  <a16:creationId xmlns:a16="http://schemas.microsoft.com/office/drawing/2014/main" id="{34FEDEE7-6F40-446C-8D41-F65F71417452}"/>
                </a:ext>
              </a:extLst>
            </p:cNvPr>
            <p:cNvSpPr/>
            <p:nvPr/>
          </p:nvSpPr>
          <p:spPr>
            <a:xfrm>
              <a:off x="3677992" y="3012764"/>
              <a:ext cx="327338" cy="32733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a:t>
              </a:r>
            </a:p>
          </p:txBody>
        </p:sp>
        <p:sp>
          <p:nvSpPr>
            <p:cNvPr id="23" name="楕円 22">
              <a:extLst>
                <a:ext uri="{FF2B5EF4-FFF2-40B4-BE49-F238E27FC236}">
                  <a16:creationId xmlns:a16="http://schemas.microsoft.com/office/drawing/2014/main" id="{463AADA4-C8EE-4C86-A5E5-1C0086C12FAE}"/>
                </a:ext>
              </a:extLst>
            </p:cNvPr>
            <p:cNvSpPr/>
            <p:nvPr/>
          </p:nvSpPr>
          <p:spPr>
            <a:xfrm>
              <a:off x="3674237" y="4409049"/>
              <a:ext cx="327338" cy="32733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５</a:t>
              </a:r>
            </a:p>
          </p:txBody>
        </p:sp>
      </p:grpSp>
      <p:sp>
        <p:nvSpPr>
          <p:cNvPr id="24" name="矢印: 下カーブ 23">
            <a:extLst>
              <a:ext uri="{FF2B5EF4-FFF2-40B4-BE49-F238E27FC236}">
                <a16:creationId xmlns:a16="http://schemas.microsoft.com/office/drawing/2014/main" id="{B9B96731-EBFE-4288-A3B2-180A428A43E2}"/>
              </a:ext>
            </a:extLst>
          </p:cNvPr>
          <p:cNvSpPr/>
          <p:nvPr/>
        </p:nvSpPr>
        <p:spPr>
          <a:xfrm flipH="1">
            <a:off x="1594880" y="2416503"/>
            <a:ext cx="1500268" cy="497479"/>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カーブ 24">
            <a:extLst>
              <a:ext uri="{FF2B5EF4-FFF2-40B4-BE49-F238E27FC236}">
                <a16:creationId xmlns:a16="http://schemas.microsoft.com/office/drawing/2014/main" id="{4FA8AB18-E052-4224-8BAE-97CB316C9B45}"/>
              </a:ext>
            </a:extLst>
          </p:cNvPr>
          <p:cNvSpPr/>
          <p:nvPr/>
        </p:nvSpPr>
        <p:spPr>
          <a:xfrm flipH="1">
            <a:off x="3059792" y="2415796"/>
            <a:ext cx="1500268" cy="497479"/>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矢印: 下カーブ 25">
            <a:extLst>
              <a:ext uri="{FF2B5EF4-FFF2-40B4-BE49-F238E27FC236}">
                <a16:creationId xmlns:a16="http://schemas.microsoft.com/office/drawing/2014/main" id="{52E07D2B-AC32-4A0E-BB11-308DFBD2F642}"/>
              </a:ext>
            </a:extLst>
          </p:cNvPr>
          <p:cNvSpPr/>
          <p:nvPr/>
        </p:nvSpPr>
        <p:spPr>
          <a:xfrm flipH="1" flipV="1">
            <a:off x="1594880" y="4709510"/>
            <a:ext cx="1500268" cy="49768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矢印: 下カーブ 26">
            <a:extLst>
              <a:ext uri="{FF2B5EF4-FFF2-40B4-BE49-F238E27FC236}">
                <a16:creationId xmlns:a16="http://schemas.microsoft.com/office/drawing/2014/main" id="{D95287C1-8F19-4AF2-BCE7-E306EADD5D09}"/>
              </a:ext>
            </a:extLst>
          </p:cNvPr>
          <p:cNvSpPr/>
          <p:nvPr/>
        </p:nvSpPr>
        <p:spPr>
          <a:xfrm flipH="1" flipV="1">
            <a:off x="3042960" y="4709510"/>
            <a:ext cx="1500268" cy="49768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矢印: 右 27">
            <a:extLst>
              <a:ext uri="{FF2B5EF4-FFF2-40B4-BE49-F238E27FC236}">
                <a16:creationId xmlns:a16="http://schemas.microsoft.com/office/drawing/2014/main" id="{F8E3FC6F-0FA0-4EBC-8511-A745D3B714F6}"/>
              </a:ext>
            </a:extLst>
          </p:cNvPr>
          <p:cNvSpPr/>
          <p:nvPr/>
        </p:nvSpPr>
        <p:spPr>
          <a:xfrm>
            <a:off x="1032513" y="3408375"/>
            <a:ext cx="4125270" cy="653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更新順</a:t>
            </a:r>
            <a:endParaRPr kumimoji="1" lang="ja-JP" altLang="en-US" dirty="0"/>
          </a:p>
        </p:txBody>
      </p:sp>
      <p:sp>
        <p:nvSpPr>
          <p:cNvPr id="29" name="テキスト ボックス 28">
            <a:extLst>
              <a:ext uri="{FF2B5EF4-FFF2-40B4-BE49-F238E27FC236}">
                <a16:creationId xmlns:a16="http://schemas.microsoft.com/office/drawing/2014/main" id="{19DADD92-1DF2-4F2A-9C1E-00C0E9E9D4E5}"/>
              </a:ext>
            </a:extLst>
          </p:cNvPr>
          <p:cNvSpPr txBox="1"/>
          <p:nvPr/>
        </p:nvSpPr>
        <p:spPr>
          <a:xfrm>
            <a:off x="7699108" y="3313225"/>
            <a:ext cx="3950767" cy="1477328"/>
          </a:xfrm>
          <a:prstGeom prst="rect">
            <a:avLst/>
          </a:prstGeom>
          <a:noFill/>
        </p:spPr>
        <p:txBody>
          <a:bodyPr wrap="square" rtlCol="0">
            <a:spAutoFit/>
          </a:bodyPr>
          <a:lstStyle/>
          <a:p>
            <a:r>
              <a:rPr kumimoji="1" lang="en-US" altLang="ja-JP" dirty="0"/>
              <a:t>0=1</a:t>
            </a:r>
            <a:r>
              <a:rPr kumimoji="1" lang="ja-JP" altLang="en-US" dirty="0" err="1"/>
              <a:t>、</a:t>
            </a:r>
            <a:r>
              <a:rPr kumimoji="1" lang="en-US" altLang="ja-JP" dirty="0"/>
              <a:t>1=2</a:t>
            </a:r>
            <a:r>
              <a:rPr kumimoji="1" lang="ja-JP" altLang="en-US" dirty="0" err="1"/>
              <a:t>、</a:t>
            </a:r>
            <a:r>
              <a:rPr lang="en-US" altLang="ja-JP" dirty="0"/>
              <a:t>3=4</a:t>
            </a:r>
            <a:r>
              <a:rPr lang="ja-JP" altLang="en-US" dirty="0" err="1"/>
              <a:t>、</a:t>
            </a:r>
            <a:r>
              <a:rPr lang="en-US" altLang="ja-JP" dirty="0"/>
              <a:t>4=5</a:t>
            </a:r>
            <a:br>
              <a:rPr lang="en-US" altLang="ja-JP" dirty="0"/>
            </a:br>
            <a:r>
              <a:rPr lang="ja-JP" altLang="en-US" dirty="0"/>
              <a:t>この順番で格納していくと、１フレームごとに左の頂点に位置が更新されていく→</a:t>
            </a:r>
            <a:r>
              <a:rPr lang="ja-JP" altLang="en-US" dirty="0">
                <a:solidFill>
                  <a:srgbClr val="FF0000"/>
                </a:solidFill>
              </a:rPr>
              <a:t>軌跡の表現が出来る！</a:t>
            </a:r>
            <a:endParaRPr lang="en-US" altLang="ja-JP" dirty="0">
              <a:solidFill>
                <a:srgbClr val="FF0000"/>
              </a:solidFill>
            </a:endParaRPr>
          </a:p>
          <a:p>
            <a:endParaRPr kumimoji="1" lang="en-US" altLang="ja-JP" dirty="0"/>
          </a:p>
        </p:txBody>
      </p:sp>
    </p:spTree>
    <p:extLst>
      <p:ext uri="{BB962C8B-B14F-4D97-AF65-F5344CB8AC3E}">
        <p14:creationId xmlns:p14="http://schemas.microsoft.com/office/powerpoint/2010/main" val="405768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F46E9-1B85-473B-AB64-A85DCB6110DC}"/>
              </a:ext>
            </a:extLst>
          </p:cNvPr>
          <p:cNvSpPr>
            <a:spLocks noGrp="1"/>
          </p:cNvSpPr>
          <p:nvPr>
            <p:ph type="title"/>
          </p:nvPr>
        </p:nvSpPr>
        <p:spPr/>
        <p:txBody>
          <a:bodyPr/>
          <a:lstStyle/>
          <a:p>
            <a:r>
              <a:rPr lang="ja-JP" altLang="en-US" dirty="0"/>
              <a:t>３：注意</a:t>
            </a:r>
            <a:endParaRPr kumimoji="1" lang="ja-JP" altLang="en-US" dirty="0"/>
          </a:p>
        </p:txBody>
      </p:sp>
      <p:sp>
        <p:nvSpPr>
          <p:cNvPr id="3" name="コンテンツ プレースホルダー 2">
            <a:extLst>
              <a:ext uri="{FF2B5EF4-FFF2-40B4-BE49-F238E27FC236}">
                <a16:creationId xmlns:a16="http://schemas.microsoft.com/office/drawing/2014/main" id="{39F62367-32AC-440D-8AB8-06CB07478942}"/>
              </a:ext>
            </a:extLst>
          </p:cNvPr>
          <p:cNvSpPr>
            <a:spLocks noGrp="1"/>
          </p:cNvSpPr>
          <p:nvPr>
            <p:ph idx="1"/>
          </p:nvPr>
        </p:nvSpPr>
        <p:spPr/>
        <p:txBody>
          <a:bodyPr/>
          <a:lstStyle/>
          <a:p>
            <a:r>
              <a:rPr lang="ja-JP" altLang="en-US" dirty="0"/>
              <a:t>すみません、この軌跡を私が使用した時は、カメラが</a:t>
            </a:r>
            <a:r>
              <a:rPr lang="en-US" altLang="ja-JP" dirty="0"/>
              <a:t>2D</a:t>
            </a:r>
            <a:r>
              <a:rPr lang="ja-JP" altLang="en-US" dirty="0"/>
              <a:t>固定だったので、法線は</a:t>
            </a:r>
            <a:r>
              <a:rPr lang="en-US" altLang="ja-JP" dirty="0"/>
              <a:t>(0,0,-1)</a:t>
            </a:r>
            <a:r>
              <a:rPr lang="ja-JP" altLang="en-US" dirty="0"/>
              <a:t>にしていました（カメラに向かって）。なので、法線を計算する際は、外積とか使用して求めてください。多分右の頂点と外積とれば行けます。</a:t>
            </a:r>
            <a:endParaRPr kumimoji="1" lang="ja-JP" altLang="en-US" dirty="0"/>
          </a:p>
        </p:txBody>
      </p:sp>
    </p:spTree>
    <p:extLst>
      <p:ext uri="{BB962C8B-B14F-4D97-AF65-F5344CB8AC3E}">
        <p14:creationId xmlns:p14="http://schemas.microsoft.com/office/powerpoint/2010/main" val="9272278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291</Words>
  <Application>Microsoft Office PowerPoint</Application>
  <PresentationFormat>ワイド画面</PresentationFormat>
  <Paragraphs>32</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HGｺﾞｼｯｸE</vt:lpstr>
      <vt:lpstr>HG創英角ｺﾞｼｯｸUB</vt:lpstr>
      <vt:lpstr>Arial</vt:lpstr>
      <vt:lpstr>Franklin Gothic Book</vt:lpstr>
      <vt:lpstr>Franklin Gothic Medium</vt:lpstr>
      <vt:lpstr>Office テーマ</vt:lpstr>
      <vt:lpstr>軌跡メッシュの作り方</vt:lpstr>
      <vt:lpstr>１：戦術</vt:lpstr>
      <vt:lpstr>２：用意する情報</vt:lpstr>
      <vt:lpstr>３：具体的にどうやって軌跡を表現する？</vt:lpstr>
      <vt:lpstr>PowerPoint プレゼンテーション</vt:lpstr>
      <vt:lpstr>３：注意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軌跡メッシュの作り方</dc:title>
  <dc:creator>student</dc:creator>
  <cp:lastModifiedBy>student</cp:lastModifiedBy>
  <cp:revision>5</cp:revision>
  <dcterms:created xsi:type="dcterms:W3CDTF">2025-07-30T04:08:49Z</dcterms:created>
  <dcterms:modified xsi:type="dcterms:W3CDTF">2025-07-30T04:39:11Z</dcterms:modified>
</cp:coreProperties>
</file>