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90793-C147-48F0-8EC4-5123DBD5D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CA852-75E9-419B-92F0-2CA9602CC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B8001-F2D3-416A-8238-C493156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A6A4F-28F4-4B4C-9B21-EA85742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628E7-17C2-419D-AA43-2D896356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4E415-3110-49D8-AB5F-A69ADD7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57D6C-892E-490D-8236-D9C29D029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EB3D4-795A-48CB-98C6-F7DF817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60E3B1-0833-4543-B488-B25D6FC0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8E2F0-59DA-4691-BDF5-8DC0A87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1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D4AB8A-2850-4254-B6CF-881CDEAC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818A9-A9CA-4B13-AF4D-8683B215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969B5-57C9-44DE-8CEC-8505CB45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B5B158-200D-44C2-9AA3-2018CF4E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E3FBA-E65A-43E5-B8E0-1D6A78DA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3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F0AE1-F4A7-411F-A62D-9AC2A0F1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5E36A-6A1B-4342-A643-C42631E8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51CF9-7F9D-437F-B561-7EE6287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9379F-3038-48C2-90D1-4ACD2740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636F7-49E5-4243-AB1F-FDF4262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3F40D-742A-4F76-9F33-AD32E76E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B2FF1D-6767-4F55-8D14-E8EDFA34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95E27-C798-42E6-AD3A-C8EE312C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94511-2225-4E7F-84EC-F2AE2EA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B4715-4CB5-485C-B9B8-E9391B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BAB19-9D97-4372-96B9-DEED13E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6C174-2E37-48D6-A60B-C44A47F3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F6EF99-3DDA-44BD-9468-FDA38CFE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44614-C442-4C26-B79D-B84B7CC7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ADEF8-BD89-4C5F-973E-A4D10F8F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33FF1-D4A9-4CAA-A5D5-94BB3FD2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45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193CA-15EA-49BA-A50B-64EA1EDD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EC16A7-D455-44C1-AFB0-A0079D7B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D4009F-7AFE-45AB-B311-F8A06C517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52F3F8-806A-44A1-9D4A-6D1C09FE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E43E22-9616-408A-9F58-4FD3079BC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836377-5716-4838-9B5D-AC135C5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59B8B5-CCCA-4FCC-AC38-1713361A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CD2201-5A36-47EF-BE00-50DB73B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3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01341-5BE6-4061-BCE0-3DAA8543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C6AD51-923C-4489-A4BD-0CEB9D09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06C18-E322-4759-BAAB-20F3CF2E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E9B97B-A605-46EB-9DC4-106FD212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6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4E7A3E-21E1-448C-AF60-8B419E48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0EAD59-F04E-4DFF-95CB-730BE767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744F8A-9758-4192-8BDA-F3FF06F3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C843C-E99D-4903-9F3B-AA8140D2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A7B80-F48C-45D1-9345-00DA1C2E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7EA875-8B41-4D2C-9FE6-3005437A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77065-E227-41FC-919A-D0CF6A10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2923-42FF-4975-9913-0D8C86B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EC2DA3-25FA-4BC8-9039-FD0DD827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30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9F979-A693-4007-B88A-F467D0F1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7B2097-F865-44F5-87A4-9A6E65AE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C0125B-3584-4052-B36C-086443C5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E5558A-6CAA-475E-BD9D-6C12565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BA46AA-3E23-465A-9536-7031259E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E1951-9D83-479A-8DD4-4753E6F4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7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A8CD5B-8646-44A5-B834-5F77168B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74D0D-8AF1-40EC-9B56-DBA343A8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AADDD-A024-4381-86DC-6E604BC2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4A42-F825-4381-B2B3-3F9091A9C4B9}" type="datetimeFigureOut">
              <a:rPr kumimoji="1" lang="ja-JP" altLang="en-US" smtClean="0"/>
              <a:t>2025/5/1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F1729-932B-4C68-84FF-53885AAAF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589BB-634A-4478-92BE-F6151293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29DC-B483-4C7F-9E37-4390B6CF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7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37B72-D7AD-4A65-88FD-07BD75341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dirty="0"/>
              <a:t>円と</a:t>
            </a:r>
            <a:r>
              <a:rPr lang="en-US" altLang="ja-JP" dirty="0"/>
              <a:t>AABB</a:t>
            </a:r>
            <a:r>
              <a:rPr lang="ja-JP" altLang="en-US" dirty="0"/>
              <a:t>の当たり判定について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E0980E-8966-4702-93FB-B138A2842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椎名　太陽</a:t>
            </a:r>
          </a:p>
        </p:txBody>
      </p:sp>
    </p:spTree>
    <p:extLst>
      <p:ext uri="{BB962C8B-B14F-4D97-AF65-F5344CB8AC3E}">
        <p14:creationId xmlns:p14="http://schemas.microsoft.com/office/powerpoint/2010/main" val="24285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4D0A4-77FF-4EF5-927A-C440254E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１：考え方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7A0A5-3645-40DC-90D9-0C6C1F67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76" y="2791540"/>
            <a:ext cx="10515600" cy="911136"/>
          </a:xfrm>
        </p:spPr>
        <p:txBody>
          <a:bodyPr/>
          <a:lstStyle/>
          <a:p>
            <a:r>
              <a:rPr kumimoji="1" lang="ja-JP" altLang="en-US" dirty="0"/>
              <a:t>それぞれの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軸の最近接点</a:t>
            </a:r>
            <a:r>
              <a:rPr kumimoji="1" lang="ja-JP" altLang="en-US" dirty="0"/>
              <a:t>を求め、その点への距離が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円柱の半径よりも小さかった</a:t>
            </a:r>
            <a:r>
              <a:rPr kumimoji="1" lang="ja-JP" altLang="en-US" dirty="0"/>
              <a:t>場合、それは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当たっている</a:t>
            </a:r>
            <a:r>
              <a:rPr kumimoji="1" lang="ja-JP" altLang="en-US" dirty="0"/>
              <a:t>とみなせる。</a:t>
            </a:r>
          </a:p>
        </p:txBody>
      </p:sp>
    </p:spTree>
    <p:extLst>
      <p:ext uri="{BB962C8B-B14F-4D97-AF65-F5344CB8AC3E}">
        <p14:creationId xmlns:p14="http://schemas.microsoft.com/office/powerpoint/2010/main" val="426079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E29E-D3CE-42A9-A976-1346B3C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２：図解（当たった場合））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EAADBF-574D-47F5-A1B5-1EA194F71420}"/>
              </a:ext>
            </a:extLst>
          </p:cNvPr>
          <p:cNvSpPr/>
          <p:nvPr/>
        </p:nvSpPr>
        <p:spPr>
          <a:xfrm>
            <a:off x="3449980" y="2540972"/>
            <a:ext cx="2191555" cy="219155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5285EE-D871-4C30-8EE0-ADC6590A8606}"/>
              </a:ext>
            </a:extLst>
          </p:cNvPr>
          <p:cNvCxnSpPr>
            <a:cxnSpLocks/>
          </p:cNvCxnSpPr>
          <p:nvPr/>
        </p:nvCxnSpPr>
        <p:spPr>
          <a:xfrm>
            <a:off x="4545757" y="3636749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349530-89B6-499F-8A0E-BE8DC9CF89A0}"/>
              </a:ext>
            </a:extLst>
          </p:cNvPr>
          <p:cNvSpPr/>
          <p:nvPr/>
        </p:nvSpPr>
        <p:spPr>
          <a:xfrm>
            <a:off x="5447763" y="2408349"/>
            <a:ext cx="2723882" cy="266592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62DD9A-9474-45F0-BF5F-7F1778F525DD}"/>
              </a:ext>
            </a:extLst>
          </p:cNvPr>
          <p:cNvSpPr txBox="1"/>
          <p:nvPr/>
        </p:nvSpPr>
        <p:spPr>
          <a:xfrm>
            <a:off x="4809325" y="3741312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X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64E130-91C0-4FF8-9B10-2BC2B04215C8}"/>
              </a:ext>
            </a:extLst>
          </p:cNvPr>
          <p:cNvCxnSpPr>
            <a:cxnSpLocks/>
          </p:cNvCxnSpPr>
          <p:nvPr/>
        </p:nvCxnSpPr>
        <p:spPr>
          <a:xfrm>
            <a:off x="4545757" y="3502962"/>
            <a:ext cx="902006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F1797E-D73A-4816-B6CC-BE6E0DED9C39}"/>
              </a:ext>
            </a:extLst>
          </p:cNvPr>
          <p:cNvCxnSpPr>
            <a:cxnSpLocks/>
          </p:cNvCxnSpPr>
          <p:nvPr/>
        </p:nvCxnSpPr>
        <p:spPr>
          <a:xfrm>
            <a:off x="4515700" y="2540972"/>
            <a:ext cx="0" cy="1095777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2673D083-301C-4CEC-BE2D-E00D859FDD62}"/>
              </a:ext>
            </a:extLst>
          </p:cNvPr>
          <p:cNvSpPr/>
          <p:nvPr/>
        </p:nvSpPr>
        <p:spPr>
          <a:xfrm>
            <a:off x="755331" y="1614743"/>
            <a:ext cx="2536447" cy="628214"/>
          </a:xfrm>
          <a:prstGeom prst="wedgeRoundRectCallout">
            <a:avLst>
              <a:gd name="adj1" fmla="val 93277"/>
              <a:gd name="adj2" fmla="val 196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</a:t>
            </a:r>
            <a:r>
              <a:rPr kumimoji="1" lang="ja-JP" altLang="en-US" dirty="0"/>
              <a:t>軸は完全にブロックの内側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450D89-2853-4254-82A7-AFA97A5843B7}"/>
              </a:ext>
            </a:extLst>
          </p:cNvPr>
          <p:cNvSpPr txBox="1"/>
          <p:nvPr/>
        </p:nvSpPr>
        <p:spPr>
          <a:xfrm>
            <a:off x="8774052" y="2743200"/>
            <a:ext cx="286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</a:t>
            </a:r>
            <a:r>
              <a:rPr kumimoji="1" lang="ja-JP" altLang="en-US" dirty="0"/>
              <a:t>は完全にブロックの内側なので除外。</a:t>
            </a:r>
            <a:r>
              <a:rPr kumimoji="1" lang="en-US" altLang="ja-JP" dirty="0"/>
              <a:t>X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軸の最近接点とブロックの左側との距離が半径よりも小さい</a:t>
            </a:r>
            <a:r>
              <a:rPr kumimoji="1" lang="ja-JP" altLang="en-US" dirty="0"/>
              <a:t>ので、「当たっている」」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F1C8489-239F-4E94-A437-DA37E7173A9C}"/>
              </a:ext>
            </a:extLst>
          </p:cNvPr>
          <p:cNvSpPr/>
          <p:nvPr/>
        </p:nvSpPr>
        <p:spPr>
          <a:xfrm>
            <a:off x="5354441" y="3528877"/>
            <a:ext cx="213418" cy="213418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65D97D20-E8C9-43C6-AB8B-1028D56B83ED}"/>
              </a:ext>
            </a:extLst>
          </p:cNvPr>
          <p:cNvSpPr/>
          <p:nvPr/>
        </p:nvSpPr>
        <p:spPr>
          <a:xfrm>
            <a:off x="3374647" y="1397519"/>
            <a:ext cx="2536447" cy="457292"/>
          </a:xfrm>
          <a:prstGeom prst="wedgeRoundRectCallout">
            <a:avLst>
              <a:gd name="adj1" fmla="val 31448"/>
              <a:gd name="adj2" fmla="val 43969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9B0C791-2712-446F-97E6-33227C6AE3C9}"/>
              </a:ext>
            </a:extLst>
          </p:cNvPr>
          <p:cNvCxnSpPr>
            <a:cxnSpLocks/>
          </p:cNvCxnSpPr>
          <p:nvPr/>
        </p:nvCxnSpPr>
        <p:spPr>
          <a:xfrm>
            <a:off x="4477290" y="3769372"/>
            <a:ext cx="904408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229BB53-C980-4DDC-9084-708C6436534F}"/>
              </a:ext>
            </a:extLst>
          </p:cNvPr>
          <p:cNvSpPr/>
          <p:nvPr/>
        </p:nvSpPr>
        <p:spPr>
          <a:xfrm>
            <a:off x="338141" y="4220528"/>
            <a:ext cx="2389490" cy="1416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半径よりも</a:t>
            </a:r>
            <a:r>
              <a:rPr lang="ja-JP" altLang="en-US" dirty="0"/>
              <a:t>最近</a:t>
            </a:r>
            <a:r>
              <a:rPr kumimoji="1" lang="ja-JP" altLang="en-US" dirty="0"/>
              <a:t>接点との距離が近い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0099D0A-E79F-4757-9208-BCF3B5D7DAE6}"/>
              </a:ext>
            </a:extLst>
          </p:cNvPr>
          <p:cNvCxnSpPr>
            <a:cxnSpLocks/>
          </p:cNvCxnSpPr>
          <p:nvPr/>
        </p:nvCxnSpPr>
        <p:spPr>
          <a:xfrm>
            <a:off x="755331" y="5074276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63A64A2-F560-4C5D-907A-501FC947B46B}"/>
              </a:ext>
            </a:extLst>
          </p:cNvPr>
          <p:cNvCxnSpPr>
            <a:cxnSpLocks/>
          </p:cNvCxnSpPr>
          <p:nvPr/>
        </p:nvCxnSpPr>
        <p:spPr>
          <a:xfrm>
            <a:off x="755331" y="5286933"/>
            <a:ext cx="904408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0B3494-A670-4136-AFAE-5F46B67A3FFB}"/>
              </a:ext>
            </a:extLst>
          </p:cNvPr>
          <p:cNvCxnSpPr>
            <a:cxnSpLocks/>
          </p:cNvCxnSpPr>
          <p:nvPr/>
        </p:nvCxnSpPr>
        <p:spPr>
          <a:xfrm>
            <a:off x="1585799" y="5278438"/>
            <a:ext cx="333540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CCCC82A8-36D2-4FEC-BC2D-80AF04547F7F}"/>
              </a:ext>
            </a:extLst>
          </p:cNvPr>
          <p:cNvSpPr/>
          <p:nvPr/>
        </p:nvSpPr>
        <p:spPr>
          <a:xfrm>
            <a:off x="7006215" y="5864661"/>
            <a:ext cx="2536447" cy="628214"/>
          </a:xfrm>
          <a:prstGeom prst="wedgeRoundRectCallout">
            <a:avLst>
              <a:gd name="adj1" fmla="val -140424"/>
              <a:gd name="adj2" fmla="val -376076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最近接点との距離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33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E29E-D3CE-42A9-A976-1346B3C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：図解（当たっていない場合）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EAADBF-574D-47F5-A1B5-1EA194F71420}"/>
              </a:ext>
            </a:extLst>
          </p:cNvPr>
          <p:cNvSpPr/>
          <p:nvPr/>
        </p:nvSpPr>
        <p:spPr>
          <a:xfrm>
            <a:off x="3107952" y="4666445"/>
            <a:ext cx="2191555" cy="219155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5285EE-D871-4C30-8EE0-ADC6590A8606}"/>
              </a:ext>
            </a:extLst>
          </p:cNvPr>
          <p:cNvCxnSpPr>
            <a:cxnSpLocks/>
          </p:cNvCxnSpPr>
          <p:nvPr/>
        </p:nvCxnSpPr>
        <p:spPr>
          <a:xfrm>
            <a:off x="4203729" y="5762222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349530-89B6-499F-8A0E-BE8DC9CF89A0}"/>
              </a:ext>
            </a:extLst>
          </p:cNvPr>
          <p:cNvSpPr/>
          <p:nvPr/>
        </p:nvSpPr>
        <p:spPr>
          <a:xfrm>
            <a:off x="6050170" y="2408349"/>
            <a:ext cx="2723882" cy="266592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62DD9A-9474-45F0-BF5F-7F1778F525DD}"/>
              </a:ext>
            </a:extLst>
          </p:cNvPr>
          <p:cNvSpPr txBox="1"/>
          <p:nvPr/>
        </p:nvSpPr>
        <p:spPr>
          <a:xfrm>
            <a:off x="4467297" y="5866785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X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64E130-91C0-4FF8-9B10-2BC2B04215C8}"/>
              </a:ext>
            </a:extLst>
          </p:cNvPr>
          <p:cNvCxnSpPr>
            <a:cxnSpLocks/>
          </p:cNvCxnSpPr>
          <p:nvPr/>
        </p:nvCxnSpPr>
        <p:spPr>
          <a:xfrm flipV="1">
            <a:off x="4322392" y="5074276"/>
            <a:ext cx="0" cy="6879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F1797E-D73A-4816-B6CC-BE6E0DED9C39}"/>
              </a:ext>
            </a:extLst>
          </p:cNvPr>
          <p:cNvCxnSpPr>
            <a:cxnSpLocks/>
          </p:cNvCxnSpPr>
          <p:nvPr/>
        </p:nvCxnSpPr>
        <p:spPr>
          <a:xfrm>
            <a:off x="4173672" y="4666445"/>
            <a:ext cx="0" cy="1095777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2673D083-301C-4CEC-BE2D-E00D859FDD62}"/>
              </a:ext>
            </a:extLst>
          </p:cNvPr>
          <p:cNvSpPr/>
          <p:nvPr/>
        </p:nvSpPr>
        <p:spPr>
          <a:xfrm>
            <a:off x="3420006" y="2940412"/>
            <a:ext cx="2536447" cy="457292"/>
          </a:xfrm>
          <a:prstGeom prst="wedgeRoundRectCallout">
            <a:avLst>
              <a:gd name="adj1" fmla="val 57597"/>
              <a:gd name="adj2" fmla="val 42138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450D89-2853-4254-82A7-AFA97A5843B7}"/>
              </a:ext>
            </a:extLst>
          </p:cNvPr>
          <p:cNvSpPr txBox="1"/>
          <p:nvPr/>
        </p:nvSpPr>
        <p:spPr>
          <a:xfrm>
            <a:off x="8774052" y="2743200"/>
            <a:ext cx="28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半径よりも最近接点との距離が長い</a:t>
            </a:r>
            <a:r>
              <a:rPr lang="ja-JP" altLang="en-US" dirty="0"/>
              <a:t>ので、当たっていない</a:t>
            </a:r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28FAC9-1B0A-4A0D-A548-7366D6728087}"/>
              </a:ext>
            </a:extLst>
          </p:cNvPr>
          <p:cNvCxnSpPr>
            <a:cxnSpLocks/>
          </p:cNvCxnSpPr>
          <p:nvPr/>
        </p:nvCxnSpPr>
        <p:spPr>
          <a:xfrm flipH="1">
            <a:off x="4322392" y="5074276"/>
            <a:ext cx="17736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810B6-1C20-4383-97CC-B773D18A97CA}"/>
              </a:ext>
            </a:extLst>
          </p:cNvPr>
          <p:cNvSpPr txBox="1"/>
          <p:nvPr/>
        </p:nvSpPr>
        <p:spPr>
          <a:xfrm>
            <a:off x="3323947" y="5361462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Z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B46D6-E5D1-448F-AF6E-0871166827C2}"/>
              </a:ext>
            </a:extLst>
          </p:cNvPr>
          <p:cNvCxnSpPr>
            <a:cxnSpLocks/>
          </p:cNvCxnSpPr>
          <p:nvPr/>
        </p:nvCxnSpPr>
        <p:spPr>
          <a:xfrm flipV="1">
            <a:off x="4345307" y="5657660"/>
            <a:ext cx="1727778" cy="314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A348D5-A0BF-46F7-A4FC-A207ED209A6A}"/>
              </a:ext>
            </a:extLst>
          </p:cNvPr>
          <p:cNvCxnSpPr>
            <a:cxnSpLocks/>
          </p:cNvCxnSpPr>
          <p:nvPr/>
        </p:nvCxnSpPr>
        <p:spPr>
          <a:xfrm flipH="1">
            <a:off x="6050170" y="5058560"/>
            <a:ext cx="2" cy="63053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4F81991-4FA2-4325-9027-C0876E459E9A}"/>
              </a:ext>
            </a:extLst>
          </p:cNvPr>
          <p:cNvSpPr/>
          <p:nvPr/>
        </p:nvSpPr>
        <p:spPr>
          <a:xfrm>
            <a:off x="5960352" y="4961543"/>
            <a:ext cx="225465" cy="22546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28F2B6-EE0F-4FCD-BD2D-D16EC8F5105A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4310935" y="5074276"/>
            <a:ext cx="1874882" cy="5991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B3E3C3B-3A3B-46A5-A947-3505F5A2DBF6}"/>
              </a:ext>
            </a:extLst>
          </p:cNvPr>
          <p:cNvSpPr/>
          <p:nvPr/>
        </p:nvSpPr>
        <p:spPr>
          <a:xfrm>
            <a:off x="8158874" y="5791937"/>
            <a:ext cx="2536447" cy="628214"/>
          </a:xfrm>
          <a:prstGeom prst="wedgeRoundRectCallout">
            <a:avLst>
              <a:gd name="adj1" fmla="val -155403"/>
              <a:gd name="adj2" fmla="val -134166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最近接点との距離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F14F3D4-85B1-4EB9-A6B7-91BD9796060C}"/>
              </a:ext>
            </a:extLst>
          </p:cNvPr>
          <p:cNvSpPr/>
          <p:nvPr/>
        </p:nvSpPr>
        <p:spPr>
          <a:xfrm>
            <a:off x="338141" y="4208377"/>
            <a:ext cx="2389490" cy="1416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半径よりも</a:t>
            </a:r>
            <a:r>
              <a:rPr lang="ja-JP" altLang="en-US" dirty="0"/>
              <a:t>最近</a:t>
            </a:r>
            <a:r>
              <a:rPr kumimoji="1" lang="ja-JP" altLang="en-US" dirty="0"/>
              <a:t>接点との距離が</a:t>
            </a:r>
            <a:r>
              <a:rPr lang="ja-JP" altLang="en-US" dirty="0"/>
              <a:t>長い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405CFD2-C1DE-4AEC-A195-71273D383E0E}"/>
              </a:ext>
            </a:extLst>
          </p:cNvPr>
          <p:cNvCxnSpPr>
            <a:cxnSpLocks/>
          </p:cNvCxnSpPr>
          <p:nvPr/>
        </p:nvCxnSpPr>
        <p:spPr>
          <a:xfrm>
            <a:off x="445202" y="5027362"/>
            <a:ext cx="2150663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1AEBD-8495-4B3F-8246-B423F6A8C409}"/>
              </a:ext>
            </a:extLst>
          </p:cNvPr>
          <p:cNvCxnSpPr>
            <a:cxnSpLocks/>
          </p:cNvCxnSpPr>
          <p:nvPr/>
        </p:nvCxnSpPr>
        <p:spPr>
          <a:xfrm>
            <a:off x="445202" y="5284299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FB9CEFC-F440-4579-9D85-1348C08B2903}"/>
              </a:ext>
            </a:extLst>
          </p:cNvPr>
          <p:cNvCxnSpPr>
            <a:cxnSpLocks/>
          </p:cNvCxnSpPr>
          <p:nvPr/>
        </p:nvCxnSpPr>
        <p:spPr>
          <a:xfrm>
            <a:off x="1580185" y="5284299"/>
            <a:ext cx="932269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星: 10 pt 41">
            <a:extLst>
              <a:ext uri="{FF2B5EF4-FFF2-40B4-BE49-F238E27FC236}">
                <a16:creationId xmlns:a16="http://schemas.microsoft.com/office/drawing/2014/main" id="{59A8ADF5-80D8-4BC1-8C62-53526901113B}"/>
              </a:ext>
            </a:extLst>
          </p:cNvPr>
          <p:cNvSpPr/>
          <p:nvPr/>
        </p:nvSpPr>
        <p:spPr>
          <a:xfrm>
            <a:off x="58265" y="1375090"/>
            <a:ext cx="5624601" cy="781618"/>
          </a:xfrm>
          <a:prstGeom prst="star10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FF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軸ごとの最近接点を求める</a:t>
            </a:r>
            <a:r>
              <a:rPr lang="ja-JP" altLang="en-US" dirty="0">
                <a:solidFill>
                  <a:schemeClr val="bg1"/>
                </a:solidFill>
              </a:rPr>
              <a:t>ことで、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全ての軸の最近接点が求まる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E29E-D3CE-42A9-A976-1346B3C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：図解（当たっている場合２）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EAADBF-574D-47F5-A1B5-1EA194F71420}"/>
              </a:ext>
            </a:extLst>
          </p:cNvPr>
          <p:cNvSpPr/>
          <p:nvPr/>
        </p:nvSpPr>
        <p:spPr>
          <a:xfrm>
            <a:off x="4334246" y="4506712"/>
            <a:ext cx="2191555" cy="219155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5285EE-D871-4C30-8EE0-ADC6590A8606}"/>
              </a:ext>
            </a:extLst>
          </p:cNvPr>
          <p:cNvCxnSpPr>
            <a:cxnSpLocks/>
          </p:cNvCxnSpPr>
          <p:nvPr/>
        </p:nvCxnSpPr>
        <p:spPr>
          <a:xfrm>
            <a:off x="5430023" y="5602489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349530-89B6-499F-8A0E-BE8DC9CF89A0}"/>
              </a:ext>
            </a:extLst>
          </p:cNvPr>
          <p:cNvSpPr/>
          <p:nvPr/>
        </p:nvSpPr>
        <p:spPr>
          <a:xfrm>
            <a:off x="6129651" y="2419172"/>
            <a:ext cx="2723882" cy="266592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62DD9A-9474-45F0-BF5F-7F1778F525DD}"/>
              </a:ext>
            </a:extLst>
          </p:cNvPr>
          <p:cNvSpPr txBox="1"/>
          <p:nvPr/>
        </p:nvSpPr>
        <p:spPr>
          <a:xfrm>
            <a:off x="5693591" y="5707052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X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64E130-91C0-4FF8-9B10-2BC2B04215C8}"/>
              </a:ext>
            </a:extLst>
          </p:cNvPr>
          <p:cNvCxnSpPr>
            <a:cxnSpLocks/>
          </p:cNvCxnSpPr>
          <p:nvPr/>
        </p:nvCxnSpPr>
        <p:spPr>
          <a:xfrm flipH="1" flipV="1">
            <a:off x="5466473" y="5009073"/>
            <a:ext cx="11457" cy="5752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F1797E-D73A-4816-B6CC-BE6E0DED9C39}"/>
              </a:ext>
            </a:extLst>
          </p:cNvPr>
          <p:cNvCxnSpPr>
            <a:cxnSpLocks/>
          </p:cNvCxnSpPr>
          <p:nvPr/>
        </p:nvCxnSpPr>
        <p:spPr>
          <a:xfrm>
            <a:off x="5399966" y="4506712"/>
            <a:ext cx="0" cy="1095777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2673D083-301C-4CEC-BE2D-E00D859FDD62}"/>
              </a:ext>
            </a:extLst>
          </p:cNvPr>
          <p:cNvSpPr/>
          <p:nvPr/>
        </p:nvSpPr>
        <p:spPr>
          <a:xfrm>
            <a:off x="3322324" y="2098519"/>
            <a:ext cx="2536447" cy="628214"/>
          </a:xfrm>
          <a:prstGeom prst="wedgeRoundRectCallout">
            <a:avLst>
              <a:gd name="adj1" fmla="val 57597"/>
              <a:gd name="adj2" fmla="val 42138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450D89-2853-4254-82A7-AFA97A5843B7}"/>
              </a:ext>
            </a:extLst>
          </p:cNvPr>
          <p:cNvSpPr txBox="1"/>
          <p:nvPr/>
        </p:nvSpPr>
        <p:spPr>
          <a:xfrm>
            <a:off x="8774052" y="2743200"/>
            <a:ext cx="28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半径よりも最近接点との距離が短い</a:t>
            </a:r>
            <a:r>
              <a:rPr lang="ja-JP" altLang="en-US" dirty="0"/>
              <a:t>ので、当たっている</a:t>
            </a:r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28FAC9-1B0A-4A0D-A548-7366D6728087}"/>
              </a:ext>
            </a:extLst>
          </p:cNvPr>
          <p:cNvCxnSpPr>
            <a:cxnSpLocks/>
          </p:cNvCxnSpPr>
          <p:nvPr/>
        </p:nvCxnSpPr>
        <p:spPr>
          <a:xfrm flipH="1">
            <a:off x="5537230" y="5054600"/>
            <a:ext cx="558770" cy="1967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810B6-1C20-4383-97CC-B773D18A97CA}"/>
              </a:ext>
            </a:extLst>
          </p:cNvPr>
          <p:cNvSpPr txBox="1"/>
          <p:nvPr/>
        </p:nvSpPr>
        <p:spPr>
          <a:xfrm>
            <a:off x="4550241" y="5201729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Z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B46D6-E5D1-448F-AF6E-0871166827C2}"/>
              </a:ext>
            </a:extLst>
          </p:cNvPr>
          <p:cNvCxnSpPr>
            <a:cxnSpLocks/>
          </p:cNvCxnSpPr>
          <p:nvPr/>
        </p:nvCxnSpPr>
        <p:spPr>
          <a:xfrm flipV="1">
            <a:off x="5571601" y="5534494"/>
            <a:ext cx="524399" cy="1571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A348D5-A0BF-46F7-A4FC-A207ED209A6A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6050169" y="5059851"/>
            <a:ext cx="1296" cy="4830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4F81991-4FA2-4325-9027-C0876E459E9A}"/>
              </a:ext>
            </a:extLst>
          </p:cNvPr>
          <p:cNvSpPr/>
          <p:nvPr/>
        </p:nvSpPr>
        <p:spPr>
          <a:xfrm>
            <a:off x="6081071" y="4969746"/>
            <a:ext cx="169707" cy="16970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28F2B6-EE0F-4FCD-BD2D-D16EC8F5105A}"/>
              </a:ext>
            </a:extLst>
          </p:cNvPr>
          <p:cNvCxnSpPr>
            <a:cxnSpLocks/>
          </p:cNvCxnSpPr>
          <p:nvPr/>
        </p:nvCxnSpPr>
        <p:spPr>
          <a:xfrm flipV="1">
            <a:off x="5444106" y="5085644"/>
            <a:ext cx="641405" cy="45739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F14F3D4-85B1-4EB9-A6B7-91BD9796060C}"/>
              </a:ext>
            </a:extLst>
          </p:cNvPr>
          <p:cNvSpPr/>
          <p:nvPr/>
        </p:nvSpPr>
        <p:spPr>
          <a:xfrm>
            <a:off x="325789" y="4185519"/>
            <a:ext cx="2389490" cy="1416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半径よりも</a:t>
            </a:r>
            <a:r>
              <a:rPr lang="ja-JP" altLang="en-US" dirty="0"/>
              <a:t>最近</a:t>
            </a:r>
            <a:r>
              <a:rPr kumimoji="1" lang="ja-JP" altLang="en-US" dirty="0"/>
              <a:t>接点との距離が</a:t>
            </a:r>
            <a:r>
              <a:rPr lang="ja-JP" altLang="en-US" dirty="0"/>
              <a:t>短い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1AEBD-8495-4B3F-8246-B423F6A8C409}"/>
              </a:ext>
            </a:extLst>
          </p:cNvPr>
          <p:cNvCxnSpPr>
            <a:cxnSpLocks/>
          </p:cNvCxnSpPr>
          <p:nvPr/>
        </p:nvCxnSpPr>
        <p:spPr>
          <a:xfrm>
            <a:off x="445202" y="5284299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88F2C025-FD91-44A6-AAD7-66AC369ECE72}"/>
              </a:ext>
            </a:extLst>
          </p:cNvPr>
          <p:cNvSpPr/>
          <p:nvPr/>
        </p:nvSpPr>
        <p:spPr>
          <a:xfrm>
            <a:off x="8158874" y="5791937"/>
            <a:ext cx="2536447" cy="628214"/>
          </a:xfrm>
          <a:prstGeom prst="wedgeRoundRectCallout">
            <a:avLst>
              <a:gd name="adj1" fmla="val -139993"/>
              <a:gd name="adj2" fmla="val -13083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最近接点との距離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A204937-C055-4531-8C34-C0EE168E91BC}"/>
              </a:ext>
            </a:extLst>
          </p:cNvPr>
          <p:cNvCxnSpPr>
            <a:cxnSpLocks/>
          </p:cNvCxnSpPr>
          <p:nvPr/>
        </p:nvCxnSpPr>
        <p:spPr>
          <a:xfrm>
            <a:off x="445202" y="5085099"/>
            <a:ext cx="822692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8E020C4-6848-4C55-8010-71922F97AE2B}"/>
              </a:ext>
            </a:extLst>
          </p:cNvPr>
          <p:cNvCxnSpPr>
            <a:cxnSpLocks/>
          </p:cNvCxnSpPr>
          <p:nvPr/>
        </p:nvCxnSpPr>
        <p:spPr>
          <a:xfrm>
            <a:off x="1275670" y="5085099"/>
            <a:ext cx="333540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9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E29E-D3CE-42A9-A976-1346B3C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４：応用（押し出し判定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EAADBF-574D-47F5-A1B5-1EA194F71420}"/>
              </a:ext>
            </a:extLst>
          </p:cNvPr>
          <p:cNvSpPr/>
          <p:nvPr/>
        </p:nvSpPr>
        <p:spPr>
          <a:xfrm>
            <a:off x="4154618" y="3711075"/>
            <a:ext cx="2191555" cy="219155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5285EE-D871-4C30-8EE0-ADC6590A8606}"/>
              </a:ext>
            </a:extLst>
          </p:cNvPr>
          <p:cNvCxnSpPr>
            <a:cxnSpLocks/>
          </p:cNvCxnSpPr>
          <p:nvPr/>
        </p:nvCxnSpPr>
        <p:spPr>
          <a:xfrm>
            <a:off x="5250395" y="4806852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349530-89B6-499F-8A0E-BE8DC9CF89A0}"/>
              </a:ext>
            </a:extLst>
          </p:cNvPr>
          <p:cNvSpPr/>
          <p:nvPr/>
        </p:nvSpPr>
        <p:spPr>
          <a:xfrm>
            <a:off x="5902910" y="2689977"/>
            <a:ext cx="2723882" cy="266592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62DD9A-9474-45F0-BF5F-7F1778F525DD}"/>
              </a:ext>
            </a:extLst>
          </p:cNvPr>
          <p:cNvSpPr txBox="1"/>
          <p:nvPr/>
        </p:nvSpPr>
        <p:spPr>
          <a:xfrm>
            <a:off x="5513963" y="4911415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X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F1797E-D73A-4816-B6CC-BE6E0DED9C39}"/>
              </a:ext>
            </a:extLst>
          </p:cNvPr>
          <p:cNvCxnSpPr>
            <a:cxnSpLocks/>
          </p:cNvCxnSpPr>
          <p:nvPr/>
        </p:nvCxnSpPr>
        <p:spPr>
          <a:xfrm>
            <a:off x="5220338" y="3711075"/>
            <a:ext cx="0" cy="1095777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2673D083-301C-4CEC-BE2D-E00D859FDD62}"/>
              </a:ext>
            </a:extLst>
          </p:cNvPr>
          <p:cNvSpPr/>
          <p:nvPr/>
        </p:nvSpPr>
        <p:spPr>
          <a:xfrm>
            <a:off x="656397" y="1531499"/>
            <a:ext cx="2536447" cy="628214"/>
          </a:xfrm>
          <a:prstGeom prst="wedgeRoundRectCallout">
            <a:avLst>
              <a:gd name="adj1" fmla="val 57597"/>
              <a:gd name="adj2" fmla="val 42138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450D89-2853-4254-82A7-AFA97A5843B7}"/>
              </a:ext>
            </a:extLst>
          </p:cNvPr>
          <p:cNvSpPr txBox="1"/>
          <p:nvPr/>
        </p:nvSpPr>
        <p:spPr>
          <a:xfrm>
            <a:off x="8774052" y="2743200"/>
            <a:ext cx="286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半径よりも最近接点との距離が短い</a:t>
            </a:r>
            <a:r>
              <a:rPr lang="ja-JP" altLang="en-US" dirty="0"/>
              <a:t>ので、当たっている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810B6-1C20-4383-97CC-B773D18A97CA}"/>
              </a:ext>
            </a:extLst>
          </p:cNvPr>
          <p:cNvSpPr txBox="1"/>
          <p:nvPr/>
        </p:nvSpPr>
        <p:spPr>
          <a:xfrm>
            <a:off x="4370613" y="4406092"/>
            <a:ext cx="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Z</a:t>
            </a:r>
            <a:r>
              <a:rPr kumimoji="1" lang="ja-JP" altLang="en-US" dirty="0">
                <a:solidFill>
                  <a:srgbClr val="FFFF00"/>
                </a:solidFill>
              </a:rPr>
              <a:t>軸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B46D6-E5D1-448F-AF6E-0871166827C2}"/>
              </a:ext>
            </a:extLst>
          </p:cNvPr>
          <p:cNvCxnSpPr>
            <a:cxnSpLocks/>
          </p:cNvCxnSpPr>
          <p:nvPr/>
        </p:nvCxnSpPr>
        <p:spPr>
          <a:xfrm>
            <a:off x="5220338" y="4453908"/>
            <a:ext cx="69638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4F81991-4FA2-4325-9027-C0876E459E9A}"/>
              </a:ext>
            </a:extLst>
          </p:cNvPr>
          <p:cNvSpPr/>
          <p:nvPr/>
        </p:nvSpPr>
        <p:spPr>
          <a:xfrm>
            <a:off x="5838999" y="4363677"/>
            <a:ext cx="169707" cy="16970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28F2B6-EE0F-4FCD-BD2D-D16EC8F5105A}"/>
              </a:ext>
            </a:extLst>
          </p:cNvPr>
          <p:cNvCxnSpPr>
            <a:cxnSpLocks/>
          </p:cNvCxnSpPr>
          <p:nvPr/>
        </p:nvCxnSpPr>
        <p:spPr>
          <a:xfrm>
            <a:off x="5229550" y="4590758"/>
            <a:ext cx="67336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F14F3D4-85B1-4EB9-A6B7-91BD9796060C}"/>
              </a:ext>
            </a:extLst>
          </p:cNvPr>
          <p:cNvSpPr/>
          <p:nvPr/>
        </p:nvSpPr>
        <p:spPr>
          <a:xfrm>
            <a:off x="325789" y="4185519"/>
            <a:ext cx="2389490" cy="1416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半径よりも</a:t>
            </a:r>
            <a:r>
              <a:rPr lang="ja-JP" altLang="en-US" dirty="0"/>
              <a:t>最近</a:t>
            </a:r>
            <a:r>
              <a:rPr kumimoji="1" lang="ja-JP" altLang="en-US" dirty="0"/>
              <a:t>接点との距離が</a:t>
            </a:r>
            <a:r>
              <a:rPr lang="ja-JP" altLang="en-US" dirty="0"/>
              <a:t>短い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1AEBD-8495-4B3F-8246-B423F6A8C409}"/>
              </a:ext>
            </a:extLst>
          </p:cNvPr>
          <p:cNvCxnSpPr>
            <a:cxnSpLocks/>
          </p:cNvCxnSpPr>
          <p:nvPr/>
        </p:nvCxnSpPr>
        <p:spPr>
          <a:xfrm>
            <a:off x="445202" y="5284299"/>
            <a:ext cx="1164008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88F2C025-FD91-44A6-AAD7-66AC369ECE72}"/>
              </a:ext>
            </a:extLst>
          </p:cNvPr>
          <p:cNvSpPr/>
          <p:nvPr/>
        </p:nvSpPr>
        <p:spPr>
          <a:xfrm>
            <a:off x="8158874" y="5791937"/>
            <a:ext cx="2536447" cy="628214"/>
          </a:xfrm>
          <a:prstGeom prst="wedgeRoundRectCallout">
            <a:avLst>
              <a:gd name="adj1" fmla="val -149900"/>
              <a:gd name="adj2" fmla="val -24083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最近接点との距離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A204937-C055-4531-8C34-C0EE168E91BC}"/>
              </a:ext>
            </a:extLst>
          </p:cNvPr>
          <p:cNvCxnSpPr>
            <a:cxnSpLocks/>
          </p:cNvCxnSpPr>
          <p:nvPr/>
        </p:nvCxnSpPr>
        <p:spPr>
          <a:xfrm>
            <a:off x="445202" y="5085099"/>
            <a:ext cx="822692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8E020C4-6848-4C55-8010-71922F97AE2B}"/>
              </a:ext>
            </a:extLst>
          </p:cNvPr>
          <p:cNvCxnSpPr>
            <a:cxnSpLocks/>
          </p:cNvCxnSpPr>
          <p:nvPr/>
        </p:nvCxnSpPr>
        <p:spPr>
          <a:xfrm>
            <a:off x="1275670" y="5085099"/>
            <a:ext cx="333540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7B88A81-E9B1-4EAD-A601-173537C2C2D0}"/>
              </a:ext>
            </a:extLst>
          </p:cNvPr>
          <p:cNvCxnSpPr>
            <a:cxnSpLocks/>
          </p:cNvCxnSpPr>
          <p:nvPr/>
        </p:nvCxnSpPr>
        <p:spPr>
          <a:xfrm>
            <a:off x="5832399" y="4592995"/>
            <a:ext cx="513774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D959A9B-9B6D-49EE-BA1D-08CB5C5E0D02}"/>
              </a:ext>
            </a:extLst>
          </p:cNvPr>
          <p:cNvCxnSpPr>
            <a:cxnSpLocks/>
          </p:cNvCxnSpPr>
          <p:nvPr/>
        </p:nvCxnSpPr>
        <p:spPr>
          <a:xfrm>
            <a:off x="6346173" y="4185519"/>
            <a:ext cx="0" cy="678707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9944849-E92A-4670-9E0C-1022B10C9AA5}"/>
              </a:ext>
            </a:extLst>
          </p:cNvPr>
          <p:cNvCxnSpPr>
            <a:cxnSpLocks/>
          </p:cNvCxnSpPr>
          <p:nvPr/>
        </p:nvCxnSpPr>
        <p:spPr>
          <a:xfrm flipH="1">
            <a:off x="5839663" y="4185519"/>
            <a:ext cx="506510" cy="0"/>
          </a:xfrm>
          <a:prstGeom prst="straightConnector1">
            <a:avLst/>
          </a:prstGeom>
          <a:ln w="50800">
            <a:solidFill>
              <a:srgbClr val="FFFF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5557FB87-F9DE-4660-93DD-CED806A2C594}"/>
              </a:ext>
            </a:extLst>
          </p:cNvPr>
          <p:cNvSpPr/>
          <p:nvPr/>
        </p:nvSpPr>
        <p:spPr>
          <a:xfrm>
            <a:off x="3809726" y="2286742"/>
            <a:ext cx="2536447" cy="628214"/>
          </a:xfrm>
          <a:prstGeom prst="wedgeRoundRectCallout">
            <a:avLst>
              <a:gd name="adj1" fmla="val -140543"/>
              <a:gd name="adj2" fmla="val 3869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最近接点との距離</a:t>
            </a:r>
            <a:endParaRPr kumimoji="1" lang="ja-JP" altLang="en-US" dirty="0"/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9B8E97F8-C97E-403B-BFF5-2F1CB0E08E19}"/>
              </a:ext>
            </a:extLst>
          </p:cNvPr>
          <p:cNvSpPr/>
          <p:nvPr/>
        </p:nvSpPr>
        <p:spPr>
          <a:xfrm>
            <a:off x="3799446" y="2284506"/>
            <a:ext cx="2536447" cy="628214"/>
          </a:xfrm>
          <a:prstGeom prst="wedgeRoundRectCallout">
            <a:avLst>
              <a:gd name="adj1" fmla="val 41636"/>
              <a:gd name="adj2" fmla="val 2436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半径と最近点との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距離の差分だけ</a:t>
            </a:r>
            <a:r>
              <a:rPr lang="ja-JP" altLang="en-US" dirty="0">
                <a:solidFill>
                  <a:schemeClr val="tx1"/>
                </a:solidFill>
              </a:rPr>
              <a:t>押し出す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2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283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Office テーマ</vt:lpstr>
      <vt:lpstr>円とAABBの当たり判定について</vt:lpstr>
      <vt:lpstr>１：考え方</vt:lpstr>
      <vt:lpstr>２：図解（当たった場合））</vt:lpstr>
      <vt:lpstr>３：図解（当たっていない場合）</vt:lpstr>
      <vt:lpstr>３：図解（当たっている場合２）</vt:lpstr>
      <vt:lpstr>４：応用（押し出し判定）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円柱とAABBの当たり判定について</dc:title>
  <dc:creator>student</dc:creator>
  <cp:lastModifiedBy>student</cp:lastModifiedBy>
  <cp:revision>9</cp:revision>
  <dcterms:created xsi:type="dcterms:W3CDTF">2025-05-01T06:21:55Z</dcterms:created>
  <dcterms:modified xsi:type="dcterms:W3CDTF">2025-05-01T15:06:47Z</dcterms:modified>
</cp:coreProperties>
</file>