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6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8E77C-B0B3-4E59-B7B8-D4D5E3A8864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1DF967-051D-4AB7-B92A-26D560EE7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66D721-DE77-4FA2-A279-754847443850}"/>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B5EBA7DD-14B2-4A8C-8978-159E3DA8F4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14CFCF-7095-4B3A-9BF7-4076BBB333EA}"/>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3034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2B2B4-7957-4724-A6BD-35235F9F8B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FCF15D-FB99-4EBA-8841-C324D8328A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80DEBF-060F-48B0-BD95-53CC5E243D78}"/>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012707B1-A8C1-4134-B578-6472433567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CBEE8-E6F5-4F9B-B3B8-565B5F4551CC}"/>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09337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9009CB-A935-4FB3-99FF-759E80756A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58CC5F-040B-4F5A-A188-0D3D1C9CEF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A520D1-3D81-4442-8857-59252184DBF4}"/>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C6CE082B-83C4-48EE-B763-1F8F69DB5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197DFB-7134-4FD5-9429-97B360F90B1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13232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1363A-E01B-4BBC-B280-A9C0C57FEE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BADD09-8F2D-405E-9897-B816B551D6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988251-9A24-48AC-A6D3-39DF02DA5F5A}"/>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3A3C1398-5847-4BD6-B0ED-0579902AEF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0314AA-B987-4E80-A97A-0B9089676E73}"/>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58233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48EA9-1AA8-453A-9B38-ECAEEEF04D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03FF64-6C36-416E-A7D7-F21680BD6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6A48DD8-5B69-41BD-9F19-B30CC964F0F2}"/>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B16CB319-837A-4A0E-ACBD-03C5D18013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012B2-A48C-41CE-A356-1134ACFA1DC6}"/>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98727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44F86-C45F-42F3-A4A8-B1CF53FE27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7741EF-1016-42BA-A0A8-C32AEC69F8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8D508D-C43E-463B-9658-390882558F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E638C5-635C-41A8-AB78-A42E71941654}"/>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EC8D3454-D32C-463D-8F48-7CC5FB2568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C2C647-D391-4E15-BEE1-D40D8FE3423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27065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7E91B-AA11-4D79-8697-BD31D04A28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E3758C-EC2E-4F0D-B1C1-1564027F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FDFC3C-3F06-4592-9A81-F8EE61C5EB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DBEA77-A4A0-46AA-B5A0-08BF91D3A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1B5977-2FB5-472A-8373-8A55D2FAB3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1607DD-D94D-4C8B-A7DF-FD6C7FCD7320}"/>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8" name="フッター プレースホルダー 7">
            <a:extLst>
              <a:ext uri="{FF2B5EF4-FFF2-40B4-BE49-F238E27FC236}">
                <a16:creationId xmlns:a16="http://schemas.microsoft.com/office/drawing/2014/main" id="{444AE992-1BE6-4E5E-9148-AA5339714F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57F6CD-36F1-4529-8C32-E92394ACC3BD}"/>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248653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701BF-761D-42B0-BADA-F252BD4EA9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59950A-A986-41E0-B0CE-952112604E6E}"/>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4" name="フッター プレースホルダー 3">
            <a:extLst>
              <a:ext uri="{FF2B5EF4-FFF2-40B4-BE49-F238E27FC236}">
                <a16:creationId xmlns:a16="http://schemas.microsoft.com/office/drawing/2014/main" id="{9653B886-DDA0-4598-8A3C-B7B1A34330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E0C736-6604-4424-B69A-7338254BBEB4}"/>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10282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491565-E752-4C3B-9A5C-BAF5FF16F4C6}"/>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3" name="フッター プレースホルダー 2">
            <a:extLst>
              <a:ext uri="{FF2B5EF4-FFF2-40B4-BE49-F238E27FC236}">
                <a16:creationId xmlns:a16="http://schemas.microsoft.com/office/drawing/2014/main" id="{5818B9CF-8A3C-4D75-B656-FFA50EFCD9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E23402-1C34-4FB8-97E7-272BA61A7AB4}"/>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05316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B5C5D-E393-433E-8507-A8C4191BE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35219-7E69-43BF-B518-AA2C51964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924511-7FD7-4197-A80A-5AD87C53D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048CB8-359D-404C-84A7-9822F77EC6B8}"/>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FAAEE3DB-AE5B-490C-B411-ABE5E17BF4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B7385-6F71-44BE-9AC7-7DBD85B811C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415480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E6172-E44C-41B4-A3AF-0166289FBD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65F7E0-FE9C-4E00-B009-805963F14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2E8DE07-14C4-4265-887C-29D4022D6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D50FF0-A1A3-46C5-BC44-9B4001B29AEB}"/>
              </a:ext>
            </a:extLst>
          </p:cNvPr>
          <p:cNvSpPr>
            <a:spLocks noGrp="1"/>
          </p:cNvSpPr>
          <p:nvPr>
            <p:ph type="dt" sz="half" idx="10"/>
          </p:nvPr>
        </p:nvSpPr>
        <p:spPr/>
        <p:txBody>
          <a:bodyPr/>
          <a:lstStyle/>
          <a:p>
            <a:fld id="{1F24F7D0-9E2D-430D-95D8-AF2E1AC03EC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424FB356-A4BD-4B62-8F61-52EE88C72A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AED3AF-91BD-4A7B-90A2-DDDE271E2162}"/>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12485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CF698C-A4D5-43FA-8E3B-E7DAC0ED5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075D3C-685E-4B3B-9D74-E6731766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6C6451-9D8D-4AC3-8BFB-78CBB36F4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F7D0-9E2D-430D-95D8-AF2E1AC03EC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5A346AA0-8589-4755-9192-28D4F7834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2CD416-634D-4943-B2C8-1C96EA4D5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424532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C19F0-9FE8-48CA-9416-A922B4B144D2}"/>
              </a:ext>
            </a:extLst>
          </p:cNvPr>
          <p:cNvSpPr>
            <a:spLocks noGrp="1"/>
          </p:cNvSpPr>
          <p:nvPr>
            <p:ph type="ctrTitle"/>
          </p:nvPr>
        </p:nvSpPr>
        <p:spPr>
          <a:xfrm>
            <a:off x="1961423" y="1214438"/>
            <a:ext cx="8269154" cy="2387600"/>
          </a:xfrm>
        </p:spPr>
        <p:txBody>
          <a:bodyPr/>
          <a:lstStyle/>
          <a:p>
            <a:r>
              <a:rPr lang="ja-JP" altLang="en-US" dirty="0"/>
              <a:t>近くの敵をロックオンする方法</a:t>
            </a:r>
            <a:endParaRPr kumimoji="1" lang="ja-JP" altLang="en-US" dirty="0"/>
          </a:p>
        </p:txBody>
      </p:sp>
      <p:sp>
        <p:nvSpPr>
          <p:cNvPr id="3" name="字幕 2">
            <a:extLst>
              <a:ext uri="{FF2B5EF4-FFF2-40B4-BE49-F238E27FC236}">
                <a16:creationId xmlns:a16="http://schemas.microsoft.com/office/drawing/2014/main" id="{94095678-8609-4845-BE73-B601721314F2}"/>
              </a:ext>
            </a:extLst>
          </p:cNvPr>
          <p:cNvSpPr>
            <a:spLocks noGrp="1"/>
          </p:cNvSpPr>
          <p:nvPr>
            <p:ph type="subTitle" idx="1"/>
          </p:nvPr>
        </p:nvSpPr>
        <p:spPr/>
        <p:txBody>
          <a:bodyPr/>
          <a:lstStyle/>
          <a:p>
            <a:r>
              <a:rPr kumimoji="1" lang="en-US" altLang="ja-JP" dirty="0"/>
              <a:t>GC3-14_</a:t>
            </a:r>
            <a:r>
              <a:rPr kumimoji="1" lang="ja-JP" altLang="en-US" dirty="0"/>
              <a:t>椎名太陽</a:t>
            </a:r>
          </a:p>
        </p:txBody>
      </p:sp>
    </p:spTree>
    <p:extLst>
      <p:ext uri="{BB962C8B-B14F-4D97-AF65-F5344CB8AC3E}">
        <p14:creationId xmlns:p14="http://schemas.microsoft.com/office/powerpoint/2010/main" val="220428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680EC-26F8-4E1F-8CE5-45267EBAF134}"/>
              </a:ext>
            </a:extLst>
          </p:cNvPr>
          <p:cNvSpPr>
            <a:spLocks noGrp="1"/>
          </p:cNvSpPr>
          <p:nvPr>
            <p:ph type="title"/>
          </p:nvPr>
        </p:nvSpPr>
        <p:spPr/>
        <p:txBody>
          <a:bodyPr/>
          <a:lstStyle/>
          <a:p>
            <a:r>
              <a:rPr lang="ja-JP" altLang="en-US" dirty="0"/>
              <a:t>１ー１：レイとは</a:t>
            </a:r>
            <a:endParaRPr kumimoji="1" lang="ja-JP" altLang="en-US" dirty="0"/>
          </a:p>
        </p:txBody>
      </p:sp>
      <p:sp>
        <p:nvSpPr>
          <p:cNvPr id="3" name="コンテンツ プレースホルダー 2">
            <a:extLst>
              <a:ext uri="{FF2B5EF4-FFF2-40B4-BE49-F238E27FC236}">
                <a16:creationId xmlns:a16="http://schemas.microsoft.com/office/drawing/2014/main" id="{01B93197-6580-4B36-B43A-FC73C7750617}"/>
              </a:ext>
            </a:extLst>
          </p:cNvPr>
          <p:cNvSpPr>
            <a:spLocks noGrp="1"/>
          </p:cNvSpPr>
          <p:nvPr>
            <p:ph idx="1"/>
          </p:nvPr>
        </p:nvSpPr>
        <p:spPr>
          <a:xfrm>
            <a:off x="6188298" y="1825625"/>
            <a:ext cx="5165501" cy="4351338"/>
          </a:xfrm>
        </p:spPr>
        <p:txBody>
          <a:bodyPr/>
          <a:lstStyle/>
          <a:p>
            <a:pPr marL="0" indent="0">
              <a:buNone/>
            </a:pPr>
            <a:r>
              <a:rPr lang="ja-JP" altLang="en-US" dirty="0"/>
              <a:t>ある支点からある方向まで伸びていく無限の直線。</a:t>
            </a:r>
            <a:endParaRPr lang="en-US" altLang="ja-JP" dirty="0"/>
          </a:p>
          <a:p>
            <a:pPr marL="0" indent="0">
              <a:buNone/>
            </a:pPr>
            <a:endParaRPr kumimoji="1" lang="en-US" altLang="ja-JP" dirty="0"/>
          </a:p>
          <a:p>
            <a:pPr marL="0" indent="0">
              <a:buNone/>
            </a:pPr>
            <a:r>
              <a:rPr lang="ja-JP" altLang="en-US" dirty="0"/>
              <a:t>用途：その向きに進んでいったら、最初にどの位置で衝突するか？を求める時に使う。</a:t>
            </a:r>
            <a:endParaRPr kumimoji="1" lang="ja-JP" altLang="en-US" dirty="0"/>
          </a:p>
        </p:txBody>
      </p:sp>
      <p:sp>
        <p:nvSpPr>
          <p:cNvPr id="4" name="楕円 3">
            <a:extLst>
              <a:ext uri="{FF2B5EF4-FFF2-40B4-BE49-F238E27FC236}">
                <a16:creationId xmlns:a16="http://schemas.microsoft.com/office/drawing/2014/main" id="{DA0227CC-114F-442C-8300-871669481ED1}"/>
              </a:ext>
            </a:extLst>
          </p:cNvPr>
          <p:cNvSpPr/>
          <p:nvPr/>
        </p:nvSpPr>
        <p:spPr>
          <a:xfrm>
            <a:off x="991673" y="4423892"/>
            <a:ext cx="689020" cy="689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26B429A-3891-4C58-B55C-68BA7BDC66C1}"/>
              </a:ext>
            </a:extLst>
          </p:cNvPr>
          <p:cNvCxnSpPr>
            <a:cxnSpLocks/>
            <a:stCxn id="4" idx="7"/>
            <a:endCxn id="4" idx="7"/>
          </p:cNvCxnSpPr>
          <p:nvPr/>
        </p:nvCxnSpPr>
        <p:spPr>
          <a:xfrm>
            <a:off x="1579788" y="45247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62CDD88-F679-439A-8249-0DBE7E4AF197}"/>
              </a:ext>
            </a:extLst>
          </p:cNvPr>
          <p:cNvCxnSpPr>
            <a:cxnSpLocks/>
          </p:cNvCxnSpPr>
          <p:nvPr/>
        </p:nvCxnSpPr>
        <p:spPr>
          <a:xfrm flipV="1">
            <a:off x="1481071" y="2813002"/>
            <a:ext cx="1241524" cy="1726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69CE6DB-76B0-4CBE-AFCD-3B3386323947}"/>
              </a:ext>
            </a:extLst>
          </p:cNvPr>
          <p:cNvCxnSpPr>
            <a:cxnSpLocks/>
            <a:endCxn id="18" idx="1"/>
          </p:cNvCxnSpPr>
          <p:nvPr/>
        </p:nvCxnSpPr>
        <p:spPr>
          <a:xfrm flipV="1">
            <a:off x="1788860" y="570658"/>
            <a:ext cx="2676597" cy="4046296"/>
          </a:xfrm>
          <a:prstGeom prst="line">
            <a:avLst/>
          </a:prstGeom>
          <a:ln w="349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00F5EEFA-37DF-42CC-B419-C03E7B605CD1}"/>
              </a:ext>
            </a:extLst>
          </p:cNvPr>
          <p:cNvSpPr/>
          <p:nvPr/>
        </p:nvSpPr>
        <p:spPr>
          <a:xfrm>
            <a:off x="4465457" y="230188"/>
            <a:ext cx="680939" cy="6809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BD04D80-DB25-4E21-8031-56508038C67C}"/>
              </a:ext>
            </a:extLst>
          </p:cNvPr>
          <p:cNvSpPr/>
          <p:nvPr/>
        </p:nvSpPr>
        <p:spPr>
          <a:xfrm>
            <a:off x="2977389" y="1820642"/>
            <a:ext cx="680939" cy="6809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1" name="吹き出し: 角を丸めた四角形 20">
            <a:extLst>
              <a:ext uri="{FF2B5EF4-FFF2-40B4-BE49-F238E27FC236}">
                <a16:creationId xmlns:a16="http://schemas.microsoft.com/office/drawing/2014/main" id="{97568077-5318-4957-992B-F65AD2BA2D04}"/>
              </a:ext>
            </a:extLst>
          </p:cNvPr>
          <p:cNvSpPr/>
          <p:nvPr/>
        </p:nvSpPr>
        <p:spPr>
          <a:xfrm>
            <a:off x="4805945" y="2524667"/>
            <a:ext cx="1494925" cy="576670"/>
          </a:xfrm>
          <a:prstGeom prst="wedgeRoundRectCallout">
            <a:avLst>
              <a:gd name="adj1" fmla="val -154963"/>
              <a:gd name="adj2" fmla="val -48859"/>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最初に衝突</a:t>
            </a:r>
            <a:endParaRPr kumimoji="1" lang="ja-JP" altLang="en-US" dirty="0"/>
          </a:p>
        </p:txBody>
      </p:sp>
      <p:sp>
        <p:nvSpPr>
          <p:cNvPr id="22" name="楕円 21">
            <a:extLst>
              <a:ext uri="{FF2B5EF4-FFF2-40B4-BE49-F238E27FC236}">
                <a16:creationId xmlns:a16="http://schemas.microsoft.com/office/drawing/2014/main" id="{8C39B1BE-F60B-4ABF-A2C8-9EE2325B0E43}"/>
              </a:ext>
            </a:extLst>
          </p:cNvPr>
          <p:cNvSpPr/>
          <p:nvPr/>
        </p:nvSpPr>
        <p:spPr>
          <a:xfrm>
            <a:off x="3065674" y="2444038"/>
            <a:ext cx="299535" cy="29953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5987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E4A-68DD-410C-8AE7-3E78DE66FB82}"/>
              </a:ext>
            </a:extLst>
          </p:cNvPr>
          <p:cNvSpPr>
            <a:spLocks noGrp="1"/>
          </p:cNvSpPr>
          <p:nvPr>
            <p:ph type="title"/>
          </p:nvPr>
        </p:nvSpPr>
        <p:spPr>
          <a:xfrm>
            <a:off x="838200" y="120819"/>
            <a:ext cx="10515600" cy="1325563"/>
          </a:xfrm>
        </p:spPr>
        <p:txBody>
          <a:bodyPr>
            <a:normAutofit/>
          </a:bodyPr>
          <a:lstStyle/>
          <a:p>
            <a:r>
              <a:rPr lang="ja-JP" altLang="en-US" sz="4000" dirty="0"/>
              <a:t>１－２：狙った位置にレイを飛ばす場合どうすればあたっているか</a:t>
            </a:r>
            <a:r>
              <a:rPr lang="en-US" altLang="ja-JP" sz="4000" dirty="0"/>
              <a:t>(AABB)</a:t>
            </a:r>
            <a:r>
              <a:rPr lang="ja-JP" altLang="en-US" sz="4000" dirty="0"/>
              <a:t>→成功パターン</a:t>
            </a:r>
            <a:endParaRPr kumimoji="1" lang="ja-JP" altLang="en-US" sz="4000" dirty="0"/>
          </a:p>
        </p:txBody>
      </p:sp>
      <p:sp>
        <p:nvSpPr>
          <p:cNvPr id="3" name="コンテンツ プレースホルダー 2">
            <a:extLst>
              <a:ext uri="{FF2B5EF4-FFF2-40B4-BE49-F238E27FC236}">
                <a16:creationId xmlns:a16="http://schemas.microsoft.com/office/drawing/2014/main" id="{D9AC5C58-90AC-4994-ADE1-DA7AC3F2CFB8}"/>
              </a:ext>
            </a:extLst>
          </p:cNvPr>
          <p:cNvSpPr>
            <a:spLocks noGrp="1"/>
          </p:cNvSpPr>
          <p:nvPr>
            <p:ph idx="1"/>
          </p:nvPr>
        </p:nvSpPr>
        <p:spPr>
          <a:xfrm>
            <a:off x="7650247" y="2073103"/>
            <a:ext cx="4080480" cy="2589165"/>
          </a:xfrm>
        </p:spPr>
        <p:txBody>
          <a:bodyPr>
            <a:normAutofit lnSpcReduction="10000"/>
          </a:bodyPr>
          <a:lstStyle/>
          <a:p>
            <a:r>
              <a:rPr lang="ja-JP" altLang="en-US" dirty="0"/>
              <a:t>全ての軸でのそのレイの方向に進んだ時の交差範囲が重なっている箇所がある場合、その中をレイが通っている＝</a:t>
            </a:r>
            <a:r>
              <a:rPr lang="ja-JP" altLang="en-US" dirty="0">
                <a:solidFill>
                  <a:srgbClr val="FF0000"/>
                </a:solidFill>
              </a:rPr>
              <a:t>当たっている</a:t>
            </a:r>
            <a:r>
              <a:rPr lang="ja-JP" altLang="en-US" dirty="0"/>
              <a:t>と仮定出来る。</a:t>
            </a:r>
            <a:endParaRPr kumimoji="1" lang="ja-JP" altLang="en-US" dirty="0"/>
          </a:p>
        </p:txBody>
      </p:sp>
      <p:sp>
        <p:nvSpPr>
          <p:cNvPr id="4" name="楕円 3">
            <a:extLst>
              <a:ext uri="{FF2B5EF4-FFF2-40B4-BE49-F238E27FC236}">
                <a16:creationId xmlns:a16="http://schemas.microsoft.com/office/drawing/2014/main" id="{59DA8DEA-5B7C-49E2-9B68-49A338BD6240}"/>
              </a:ext>
            </a:extLst>
          </p:cNvPr>
          <p:cNvSpPr/>
          <p:nvPr/>
        </p:nvSpPr>
        <p:spPr>
          <a:xfrm>
            <a:off x="440333" y="5472440"/>
            <a:ext cx="656135" cy="65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6" name="直線矢印コネクタ 5">
            <a:extLst>
              <a:ext uri="{FF2B5EF4-FFF2-40B4-BE49-F238E27FC236}">
                <a16:creationId xmlns:a16="http://schemas.microsoft.com/office/drawing/2014/main" id="{02B8A229-C111-4BBC-8AF4-D035543B9007}"/>
              </a:ext>
            </a:extLst>
          </p:cNvPr>
          <p:cNvCxnSpPr>
            <a:cxnSpLocks/>
          </p:cNvCxnSpPr>
          <p:nvPr/>
        </p:nvCxnSpPr>
        <p:spPr>
          <a:xfrm flipV="1">
            <a:off x="1096468" y="3833930"/>
            <a:ext cx="834853" cy="1498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B62CFF95-0444-402F-96CC-00E4434C96A5}"/>
              </a:ext>
            </a:extLst>
          </p:cNvPr>
          <p:cNvSpPr/>
          <p:nvPr/>
        </p:nvSpPr>
        <p:spPr>
          <a:xfrm>
            <a:off x="1800879" y="2153380"/>
            <a:ext cx="1736893" cy="1572279"/>
          </a:xfrm>
          <a:prstGeom prst="rect">
            <a:avLst/>
          </a:prstGeom>
          <a:solidFill>
            <a:schemeClr val="accent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n w="0"/>
                <a:solidFill>
                  <a:schemeClr val="tx1"/>
                </a:solidFill>
                <a:effectLst>
                  <a:outerShdw blurRad="38100" dist="19050" dir="2700000" algn="tl" rotWithShape="0">
                    <a:schemeClr val="dk1">
                      <a:alpha val="40000"/>
                    </a:schemeClr>
                  </a:outerShdw>
                </a:effectLst>
              </a:rPr>
              <a:t>Obj</a:t>
            </a:r>
            <a:endParaRPr kumimoji="1" lang="ja-JP" altLang="en-US" dirty="0"/>
          </a:p>
        </p:txBody>
      </p:sp>
      <p:sp>
        <p:nvSpPr>
          <p:cNvPr id="14" name="テキスト ボックス 13">
            <a:extLst>
              <a:ext uri="{FF2B5EF4-FFF2-40B4-BE49-F238E27FC236}">
                <a16:creationId xmlns:a16="http://schemas.microsoft.com/office/drawing/2014/main" id="{0E25B27C-34B3-42E3-B85D-CB31EB218CC8}"/>
              </a:ext>
            </a:extLst>
          </p:cNvPr>
          <p:cNvSpPr txBox="1"/>
          <p:nvPr/>
        </p:nvSpPr>
        <p:spPr>
          <a:xfrm>
            <a:off x="5263035" y="5472440"/>
            <a:ext cx="2645478" cy="369332"/>
          </a:xfrm>
          <a:prstGeom prst="rect">
            <a:avLst/>
          </a:prstGeom>
          <a:noFill/>
        </p:spPr>
        <p:txBody>
          <a:bodyPr wrap="square" rtlCol="0">
            <a:spAutoFit/>
          </a:bodyPr>
          <a:lstStyle/>
          <a:p>
            <a:endParaRPr kumimoji="1" lang="ja-JP" altLang="en-US" dirty="0"/>
          </a:p>
        </p:txBody>
      </p:sp>
      <p:sp>
        <p:nvSpPr>
          <p:cNvPr id="15" name="吹き出し: 角を丸めた四角形 14">
            <a:extLst>
              <a:ext uri="{FF2B5EF4-FFF2-40B4-BE49-F238E27FC236}">
                <a16:creationId xmlns:a16="http://schemas.microsoft.com/office/drawing/2014/main" id="{B37CB7D0-A640-4A64-967C-CF694D309E90}"/>
              </a:ext>
            </a:extLst>
          </p:cNvPr>
          <p:cNvSpPr/>
          <p:nvPr/>
        </p:nvSpPr>
        <p:spPr>
          <a:xfrm>
            <a:off x="4871276" y="1494176"/>
            <a:ext cx="1736893" cy="1224170"/>
          </a:xfrm>
          <a:prstGeom prst="wedgeRoundRectCallout">
            <a:avLst>
              <a:gd name="adj1" fmla="val -130610"/>
              <a:gd name="adj2" fmla="val 13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t>X:Min = 130</a:t>
            </a:r>
          </a:p>
          <a:p>
            <a:pPr algn="ctr"/>
            <a:r>
              <a:rPr lang="en-US" altLang="ja-JP" dirty="0"/>
              <a:t>X:Max = 180</a:t>
            </a:r>
            <a:endParaRPr kumimoji="1" lang="en-US" altLang="ja-JP" dirty="0"/>
          </a:p>
          <a:p>
            <a:pPr algn="ctr"/>
            <a:r>
              <a:rPr lang="en-US" altLang="ja-JP" dirty="0"/>
              <a:t>Y:Min = 100</a:t>
            </a:r>
          </a:p>
          <a:p>
            <a:pPr algn="ctr"/>
            <a:r>
              <a:rPr kumimoji="1" lang="en-US" altLang="ja-JP" dirty="0"/>
              <a:t>Y:Max = 150</a:t>
            </a:r>
          </a:p>
        </p:txBody>
      </p:sp>
      <p:sp>
        <p:nvSpPr>
          <p:cNvPr id="17" name="吹き出し: 線 16">
            <a:extLst>
              <a:ext uri="{FF2B5EF4-FFF2-40B4-BE49-F238E27FC236}">
                <a16:creationId xmlns:a16="http://schemas.microsoft.com/office/drawing/2014/main" id="{4177607A-6A5C-48B6-B991-39E7007A8082}"/>
              </a:ext>
            </a:extLst>
          </p:cNvPr>
          <p:cNvSpPr/>
          <p:nvPr/>
        </p:nvSpPr>
        <p:spPr>
          <a:xfrm>
            <a:off x="2526814" y="5098152"/>
            <a:ext cx="1772959" cy="656135"/>
          </a:xfrm>
          <a:prstGeom prst="borderCallout1">
            <a:avLst>
              <a:gd name="adj1" fmla="val 18750"/>
              <a:gd name="adj2" fmla="val -8333"/>
              <a:gd name="adj3" fmla="val 99734"/>
              <a:gd name="adj4" fmla="val -74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POS = (100,50)</a:t>
            </a:r>
            <a:endParaRPr kumimoji="1" lang="ja-JP" altLang="en-US" dirty="0"/>
          </a:p>
        </p:txBody>
      </p:sp>
      <p:cxnSp>
        <p:nvCxnSpPr>
          <p:cNvPr id="21" name="直線コネクタ 20">
            <a:extLst>
              <a:ext uri="{FF2B5EF4-FFF2-40B4-BE49-F238E27FC236}">
                <a16:creationId xmlns:a16="http://schemas.microsoft.com/office/drawing/2014/main" id="{0E76358D-1309-4726-B150-304B27F57E6B}"/>
              </a:ext>
            </a:extLst>
          </p:cNvPr>
          <p:cNvCxnSpPr>
            <a:cxnSpLocks/>
          </p:cNvCxnSpPr>
          <p:nvPr/>
        </p:nvCxnSpPr>
        <p:spPr>
          <a:xfrm flipV="1">
            <a:off x="1957786" y="2128567"/>
            <a:ext cx="645665" cy="157228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994A6CE5-6B81-42FC-873F-7CC2930C4F0E}"/>
              </a:ext>
            </a:extLst>
          </p:cNvPr>
          <p:cNvCxnSpPr>
            <a:cxnSpLocks/>
          </p:cNvCxnSpPr>
          <p:nvPr/>
        </p:nvCxnSpPr>
        <p:spPr>
          <a:xfrm flipV="1">
            <a:off x="2548341" y="1227638"/>
            <a:ext cx="422878" cy="9507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2D730B-39FB-4056-B217-8D6A5A698C4E}"/>
              </a:ext>
            </a:extLst>
          </p:cNvPr>
          <p:cNvSpPr txBox="1"/>
          <p:nvPr/>
        </p:nvSpPr>
        <p:spPr>
          <a:xfrm>
            <a:off x="5263035" y="4907047"/>
            <a:ext cx="4080480" cy="1477328"/>
          </a:xfrm>
          <a:prstGeom prst="rect">
            <a:avLst/>
          </a:prstGeom>
          <a:noFill/>
        </p:spPr>
        <p:txBody>
          <a:bodyPr wrap="square" rtlCol="0">
            <a:spAutoFit/>
          </a:bodyPr>
          <a:lstStyle/>
          <a:p>
            <a:r>
              <a:rPr kumimoji="1" lang="ja-JP" altLang="en-US" dirty="0"/>
              <a:t>交差範囲</a:t>
            </a:r>
            <a:endParaRPr kumimoji="1" lang="en-US" altLang="ja-JP" dirty="0"/>
          </a:p>
          <a:p>
            <a:r>
              <a:rPr lang="en-US" altLang="ja-JP" dirty="0"/>
              <a:t>X:Min = (130.0 – 100.0) / 0.4 = 75.0</a:t>
            </a:r>
          </a:p>
          <a:p>
            <a:r>
              <a:rPr kumimoji="1" lang="en-US" altLang="ja-JP" dirty="0"/>
              <a:t>X:Max = (180.0 – 100.0) / 0.4 = 200.0</a:t>
            </a:r>
          </a:p>
          <a:p>
            <a:r>
              <a:rPr kumimoji="1" lang="en-US" altLang="ja-JP" dirty="0"/>
              <a:t>Y:Min = (100.0 – 50.0) / 0.8 = 62.5</a:t>
            </a:r>
          </a:p>
          <a:p>
            <a:r>
              <a:rPr lang="en-US" altLang="ja-JP" dirty="0"/>
              <a:t>Y:Max = (150.0 – 50.0) / 0.8 = 125.0</a:t>
            </a:r>
            <a:endParaRPr kumimoji="1" lang="ja-JP" altLang="en-US" dirty="0"/>
          </a:p>
        </p:txBody>
      </p:sp>
      <p:sp>
        <p:nvSpPr>
          <p:cNvPr id="26" name="吹き出し: 線 25">
            <a:extLst>
              <a:ext uri="{FF2B5EF4-FFF2-40B4-BE49-F238E27FC236}">
                <a16:creationId xmlns:a16="http://schemas.microsoft.com/office/drawing/2014/main" id="{E792D852-265D-4B84-8B08-8357898A381E}"/>
              </a:ext>
            </a:extLst>
          </p:cNvPr>
          <p:cNvSpPr/>
          <p:nvPr/>
        </p:nvSpPr>
        <p:spPr>
          <a:xfrm>
            <a:off x="3554639" y="4381285"/>
            <a:ext cx="1772959" cy="656135"/>
          </a:xfrm>
          <a:prstGeom prst="borderCallout1">
            <a:avLst>
              <a:gd name="adj1" fmla="val 18750"/>
              <a:gd name="adj2" fmla="val -8333"/>
              <a:gd name="adj3" fmla="val 107181"/>
              <a:gd name="adj4" fmla="val -9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Dir = (0.4,0.8)</a:t>
            </a:r>
            <a:endParaRPr kumimoji="1" lang="ja-JP" altLang="en-US" dirty="0"/>
          </a:p>
        </p:txBody>
      </p:sp>
      <p:cxnSp>
        <p:nvCxnSpPr>
          <p:cNvPr id="28" name="直線矢印コネクタ 27">
            <a:extLst>
              <a:ext uri="{FF2B5EF4-FFF2-40B4-BE49-F238E27FC236}">
                <a16:creationId xmlns:a16="http://schemas.microsoft.com/office/drawing/2014/main" id="{D739C354-3F47-4F94-A13B-7D6E2591FD84}"/>
              </a:ext>
            </a:extLst>
          </p:cNvPr>
          <p:cNvCxnSpPr>
            <a:cxnSpLocks/>
          </p:cNvCxnSpPr>
          <p:nvPr/>
        </p:nvCxnSpPr>
        <p:spPr>
          <a:xfrm>
            <a:off x="1800879" y="3880964"/>
            <a:ext cx="1594965" cy="0"/>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9982895-65FD-4A72-BF7D-A708D20D6804}"/>
              </a:ext>
            </a:extLst>
          </p:cNvPr>
          <p:cNvSpPr txBox="1"/>
          <p:nvPr/>
        </p:nvSpPr>
        <p:spPr>
          <a:xfrm>
            <a:off x="1704902" y="3880963"/>
            <a:ext cx="771307" cy="369332"/>
          </a:xfrm>
          <a:prstGeom prst="rect">
            <a:avLst/>
          </a:prstGeom>
          <a:noFill/>
        </p:spPr>
        <p:txBody>
          <a:bodyPr wrap="square" rtlCol="0">
            <a:spAutoFit/>
          </a:bodyPr>
          <a:lstStyle/>
          <a:p>
            <a:r>
              <a:rPr lang="en-US" altLang="ja-JP" dirty="0">
                <a:solidFill>
                  <a:srgbClr val="00B050"/>
                </a:solidFill>
              </a:rPr>
              <a:t>75.0</a:t>
            </a:r>
            <a:endParaRPr kumimoji="1" lang="ja-JP" altLang="en-US" dirty="0">
              <a:solidFill>
                <a:srgbClr val="00B050"/>
              </a:solidFill>
            </a:endParaRPr>
          </a:p>
        </p:txBody>
      </p:sp>
      <p:sp>
        <p:nvSpPr>
          <p:cNvPr id="34" name="テキスト ボックス 33">
            <a:extLst>
              <a:ext uri="{FF2B5EF4-FFF2-40B4-BE49-F238E27FC236}">
                <a16:creationId xmlns:a16="http://schemas.microsoft.com/office/drawing/2014/main" id="{84D7E606-92B5-48DD-BABF-34B408C064DF}"/>
              </a:ext>
            </a:extLst>
          </p:cNvPr>
          <p:cNvSpPr txBox="1"/>
          <p:nvPr/>
        </p:nvSpPr>
        <p:spPr>
          <a:xfrm>
            <a:off x="2815619" y="3861273"/>
            <a:ext cx="1016484" cy="369332"/>
          </a:xfrm>
          <a:prstGeom prst="rect">
            <a:avLst/>
          </a:prstGeom>
          <a:noFill/>
        </p:spPr>
        <p:txBody>
          <a:bodyPr wrap="square" rtlCol="0">
            <a:spAutoFit/>
          </a:bodyPr>
          <a:lstStyle/>
          <a:p>
            <a:r>
              <a:rPr lang="en-US" altLang="ja-JP" dirty="0">
                <a:solidFill>
                  <a:srgbClr val="00B050"/>
                </a:solidFill>
              </a:rPr>
              <a:t>200.0</a:t>
            </a:r>
            <a:endParaRPr kumimoji="1" lang="ja-JP" altLang="en-US" dirty="0">
              <a:solidFill>
                <a:srgbClr val="00B050"/>
              </a:solidFill>
            </a:endParaRPr>
          </a:p>
        </p:txBody>
      </p:sp>
      <p:cxnSp>
        <p:nvCxnSpPr>
          <p:cNvPr id="35" name="直線矢印コネクタ 34">
            <a:extLst>
              <a:ext uri="{FF2B5EF4-FFF2-40B4-BE49-F238E27FC236}">
                <a16:creationId xmlns:a16="http://schemas.microsoft.com/office/drawing/2014/main" id="{55EC188F-18BC-49A9-AC8B-D21C0207CE8D}"/>
              </a:ext>
            </a:extLst>
          </p:cNvPr>
          <p:cNvCxnSpPr>
            <a:cxnSpLocks/>
          </p:cNvCxnSpPr>
          <p:nvPr/>
        </p:nvCxnSpPr>
        <p:spPr>
          <a:xfrm>
            <a:off x="1689197" y="2106261"/>
            <a:ext cx="0" cy="1619398"/>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DE9ED6AC-62FC-4825-96EF-B75B628A397D}"/>
              </a:ext>
            </a:extLst>
          </p:cNvPr>
          <p:cNvSpPr txBox="1"/>
          <p:nvPr/>
        </p:nvSpPr>
        <p:spPr>
          <a:xfrm>
            <a:off x="1034807" y="3406311"/>
            <a:ext cx="684055" cy="366381"/>
          </a:xfrm>
          <a:prstGeom prst="rect">
            <a:avLst/>
          </a:prstGeom>
          <a:noFill/>
        </p:spPr>
        <p:txBody>
          <a:bodyPr wrap="square" rtlCol="0">
            <a:spAutoFit/>
          </a:bodyPr>
          <a:lstStyle/>
          <a:p>
            <a:r>
              <a:rPr lang="en-US" altLang="ja-JP" dirty="0">
                <a:solidFill>
                  <a:srgbClr val="00B050"/>
                </a:solidFill>
              </a:rPr>
              <a:t>62.5</a:t>
            </a:r>
            <a:endParaRPr kumimoji="1" lang="ja-JP" altLang="en-US" dirty="0">
              <a:solidFill>
                <a:srgbClr val="00B050"/>
              </a:solidFill>
            </a:endParaRPr>
          </a:p>
        </p:txBody>
      </p:sp>
      <p:sp>
        <p:nvSpPr>
          <p:cNvPr id="41" name="テキスト ボックス 40">
            <a:extLst>
              <a:ext uri="{FF2B5EF4-FFF2-40B4-BE49-F238E27FC236}">
                <a16:creationId xmlns:a16="http://schemas.microsoft.com/office/drawing/2014/main" id="{61CEB3A2-FBEB-4F97-B5AA-00C86AD2BBB3}"/>
              </a:ext>
            </a:extLst>
          </p:cNvPr>
          <p:cNvSpPr txBox="1"/>
          <p:nvPr/>
        </p:nvSpPr>
        <p:spPr>
          <a:xfrm>
            <a:off x="936359" y="2073103"/>
            <a:ext cx="912945" cy="369332"/>
          </a:xfrm>
          <a:prstGeom prst="rect">
            <a:avLst/>
          </a:prstGeom>
          <a:noFill/>
        </p:spPr>
        <p:txBody>
          <a:bodyPr wrap="square" rtlCol="0">
            <a:spAutoFit/>
          </a:bodyPr>
          <a:lstStyle/>
          <a:p>
            <a:r>
              <a:rPr kumimoji="1" lang="en-US" altLang="ja-JP" dirty="0">
                <a:solidFill>
                  <a:srgbClr val="00B050"/>
                </a:solidFill>
              </a:rPr>
              <a:t>125.0</a:t>
            </a:r>
            <a:endParaRPr kumimoji="1" lang="ja-JP" altLang="en-US" dirty="0">
              <a:solidFill>
                <a:srgbClr val="00B050"/>
              </a:solidFill>
            </a:endParaRPr>
          </a:p>
        </p:txBody>
      </p:sp>
      <p:cxnSp>
        <p:nvCxnSpPr>
          <p:cNvPr id="45" name="直線コネクタ 44">
            <a:extLst>
              <a:ext uri="{FF2B5EF4-FFF2-40B4-BE49-F238E27FC236}">
                <a16:creationId xmlns:a16="http://schemas.microsoft.com/office/drawing/2014/main" id="{DFB9613A-0605-4583-97CF-18F8C2B177CD}"/>
              </a:ext>
            </a:extLst>
          </p:cNvPr>
          <p:cNvCxnSpPr>
            <a:cxnSpLocks/>
          </p:cNvCxnSpPr>
          <p:nvPr/>
        </p:nvCxnSpPr>
        <p:spPr>
          <a:xfrm flipH="1" flipV="1">
            <a:off x="1882090" y="2255263"/>
            <a:ext cx="564509" cy="2506"/>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91CA9E-736A-4880-9741-61AEA01D6979}"/>
              </a:ext>
            </a:extLst>
          </p:cNvPr>
          <p:cNvCxnSpPr>
            <a:cxnSpLocks/>
          </p:cNvCxnSpPr>
          <p:nvPr/>
        </p:nvCxnSpPr>
        <p:spPr>
          <a:xfrm flipH="1" flipV="1">
            <a:off x="1911990" y="3640191"/>
            <a:ext cx="564509" cy="2506"/>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409FC-28E8-4F0F-A505-7EE1C19F213D}"/>
              </a:ext>
            </a:extLst>
          </p:cNvPr>
          <p:cNvCxnSpPr>
            <a:cxnSpLocks/>
          </p:cNvCxnSpPr>
          <p:nvPr/>
        </p:nvCxnSpPr>
        <p:spPr>
          <a:xfrm flipV="1">
            <a:off x="2465047" y="2175293"/>
            <a:ext cx="22324" cy="1456070"/>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EC4D3CE1-B675-4C4B-8DE3-6E40B2B4C7A0}"/>
              </a:ext>
            </a:extLst>
          </p:cNvPr>
          <p:cNvCxnSpPr>
            <a:cxnSpLocks/>
          </p:cNvCxnSpPr>
          <p:nvPr/>
        </p:nvCxnSpPr>
        <p:spPr>
          <a:xfrm flipV="1">
            <a:off x="1875152" y="2201895"/>
            <a:ext cx="22324" cy="1456070"/>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28476D14-3FC2-43DC-A477-9BA7C74F1556}"/>
              </a:ext>
            </a:extLst>
          </p:cNvPr>
          <p:cNvCxnSpPr/>
          <p:nvPr/>
        </p:nvCxnSpPr>
        <p:spPr>
          <a:xfrm>
            <a:off x="1008958" y="2183827"/>
            <a:ext cx="0" cy="1461759"/>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B3EA0CB-7061-4F7A-96A8-C06CEC8722E5}"/>
              </a:ext>
            </a:extLst>
          </p:cNvPr>
          <p:cNvSpPr txBox="1"/>
          <p:nvPr/>
        </p:nvSpPr>
        <p:spPr>
          <a:xfrm>
            <a:off x="278528" y="3406311"/>
            <a:ext cx="684055" cy="366381"/>
          </a:xfrm>
          <a:prstGeom prst="rect">
            <a:avLst/>
          </a:prstGeom>
          <a:noFill/>
        </p:spPr>
        <p:txBody>
          <a:bodyPr wrap="square" rtlCol="0">
            <a:spAutoFit/>
          </a:bodyPr>
          <a:lstStyle/>
          <a:p>
            <a:r>
              <a:rPr lang="en-US" altLang="ja-JP" dirty="0">
                <a:solidFill>
                  <a:srgbClr val="7030A0"/>
                </a:solidFill>
              </a:rPr>
              <a:t>62.5</a:t>
            </a:r>
            <a:endParaRPr kumimoji="1" lang="ja-JP" altLang="en-US" dirty="0">
              <a:solidFill>
                <a:srgbClr val="7030A0"/>
              </a:solidFill>
            </a:endParaRPr>
          </a:p>
        </p:txBody>
      </p:sp>
      <p:sp>
        <p:nvSpPr>
          <p:cNvPr id="62" name="テキスト ボックス 61">
            <a:extLst>
              <a:ext uri="{FF2B5EF4-FFF2-40B4-BE49-F238E27FC236}">
                <a16:creationId xmlns:a16="http://schemas.microsoft.com/office/drawing/2014/main" id="{1A672E56-C1F4-4D38-8CB0-1F94AAD00E3E}"/>
              </a:ext>
            </a:extLst>
          </p:cNvPr>
          <p:cNvSpPr txBox="1"/>
          <p:nvPr/>
        </p:nvSpPr>
        <p:spPr>
          <a:xfrm>
            <a:off x="179318" y="2057014"/>
            <a:ext cx="796854" cy="369332"/>
          </a:xfrm>
          <a:prstGeom prst="rect">
            <a:avLst/>
          </a:prstGeom>
          <a:noFill/>
        </p:spPr>
        <p:txBody>
          <a:bodyPr wrap="square" rtlCol="0">
            <a:spAutoFit/>
          </a:bodyPr>
          <a:lstStyle/>
          <a:p>
            <a:r>
              <a:rPr kumimoji="1" lang="en-US" altLang="ja-JP" dirty="0">
                <a:solidFill>
                  <a:srgbClr val="7030A0"/>
                </a:solidFill>
              </a:rPr>
              <a:t>125.0</a:t>
            </a:r>
            <a:endParaRPr kumimoji="1" lang="ja-JP" altLang="en-US" dirty="0">
              <a:solidFill>
                <a:srgbClr val="7030A0"/>
              </a:solidFill>
            </a:endParaRPr>
          </a:p>
        </p:txBody>
      </p:sp>
      <p:cxnSp>
        <p:nvCxnSpPr>
          <p:cNvPr id="63" name="直線矢印コネクタ 62">
            <a:extLst>
              <a:ext uri="{FF2B5EF4-FFF2-40B4-BE49-F238E27FC236}">
                <a16:creationId xmlns:a16="http://schemas.microsoft.com/office/drawing/2014/main" id="{FBFC0FBA-6BD3-4750-8660-7012B67DE300}"/>
              </a:ext>
            </a:extLst>
          </p:cNvPr>
          <p:cNvCxnSpPr>
            <a:cxnSpLocks/>
          </p:cNvCxnSpPr>
          <p:nvPr/>
        </p:nvCxnSpPr>
        <p:spPr>
          <a:xfrm>
            <a:off x="1800879" y="4267733"/>
            <a:ext cx="758624"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C84A6EA0-D9AB-4019-89D6-43707A38847C}"/>
              </a:ext>
            </a:extLst>
          </p:cNvPr>
          <p:cNvSpPr txBox="1"/>
          <p:nvPr/>
        </p:nvSpPr>
        <p:spPr>
          <a:xfrm>
            <a:off x="1602526" y="4198095"/>
            <a:ext cx="684055" cy="366381"/>
          </a:xfrm>
          <a:prstGeom prst="rect">
            <a:avLst/>
          </a:prstGeom>
          <a:noFill/>
        </p:spPr>
        <p:txBody>
          <a:bodyPr wrap="square" rtlCol="0">
            <a:spAutoFit/>
          </a:bodyPr>
          <a:lstStyle/>
          <a:p>
            <a:r>
              <a:rPr kumimoji="1" lang="en-US" altLang="ja-JP" dirty="0">
                <a:solidFill>
                  <a:srgbClr val="7030A0"/>
                </a:solidFill>
              </a:rPr>
              <a:t>75.0</a:t>
            </a:r>
            <a:endParaRPr kumimoji="1" lang="ja-JP" altLang="en-US" dirty="0">
              <a:solidFill>
                <a:srgbClr val="7030A0"/>
              </a:solidFill>
            </a:endParaRPr>
          </a:p>
        </p:txBody>
      </p:sp>
      <p:sp>
        <p:nvSpPr>
          <p:cNvPr id="67" name="テキスト ボックス 66">
            <a:extLst>
              <a:ext uri="{FF2B5EF4-FFF2-40B4-BE49-F238E27FC236}">
                <a16:creationId xmlns:a16="http://schemas.microsoft.com/office/drawing/2014/main" id="{D0CA01AD-0309-4B2E-B10B-694848ADB142}"/>
              </a:ext>
            </a:extLst>
          </p:cNvPr>
          <p:cNvSpPr txBox="1"/>
          <p:nvPr/>
        </p:nvSpPr>
        <p:spPr>
          <a:xfrm>
            <a:off x="2200207" y="4183028"/>
            <a:ext cx="1016484" cy="369332"/>
          </a:xfrm>
          <a:prstGeom prst="rect">
            <a:avLst/>
          </a:prstGeom>
          <a:noFill/>
        </p:spPr>
        <p:txBody>
          <a:bodyPr wrap="square" rtlCol="0">
            <a:spAutoFit/>
          </a:bodyPr>
          <a:lstStyle/>
          <a:p>
            <a:r>
              <a:rPr kumimoji="1" lang="en-US" altLang="ja-JP" dirty="0">
                <a:solidFill>
                  <a:srgbClr val="7030A0"/>
                </a:solidFill>
              </a:rPr>
              <a:t>125.0</a:t>
            </a:r>
            <a:endParaRPr kumimoji="1" lang="ja-JP" altLang="en-US" dirty="0">
              <a:solidFill>
                <a:srgbClr val="7030A0"/>
              </a:solidFill>
            </a:endParaRPr>
          </a:p>
        </p:txBody>
      </p:sp>
      <p:sp>
        <p:nvSpPr>
          <p:cNvPr id="68" name="吹き出し: 角を丸めた四角形 67">
            <a:extLst>
              <a:ext uri="{FF2B5EF4-FFF2-40B4-BE49-F238E27FC236}">
                <a16:creationId xmlns:a16="http://schemas.microsoft.com/office/drawing/2014/main" id="{DB3904BA-B2E5-4DF2-AC86-4B698FFDDAE8}"/>
              </a:ext>
            </a:extLst>
          </p:cNvPr>
          <p:cNvSpPr/>
          <p:nvPr/>
        </p:nvSpPr>
        <p:spPr>
          <a:xfrm>
            <a:off x="5227553" y="2883858"/>
            <a:ext cx="1736893" cy="522453"/>
          </a:xfrm>
          <a:prstGeom prst="wedgeRoundRectCallout">
            <a:avLst>
              <a:gd name="adj1" fmla="val -197321"/>
              <a:gd name="adj2" fmla="val -429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t>交差している</a:t>
            </a:r>
            <a:endParaRPr kumimoji="1" lang="en-US" altLang="ja-JP" dirty="0"/>
          </a:p>
        </p:txBody>
      </p:sp>
    </p:spTree>
    <p:extLst>
      <p:ext uri="{BB962C8B-B14F-4D97-AF65-F5344CB8AC3E}">
        <p14:creationId xmlns:p14="http://schemas.microsoft.com/office/powerpoint/2010/main" val="138695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E4A-68DD-410C-8AE7-3E78DE66FB82}"/>
              </a:ext>
            </a:extLst>
          </p:cNvPr>
          <p:cNvSpPr>
            <a:spLocks noGrp="1"/>
          </p:cNvSpPr>
          <p:nvPr>
            <p:ph type="title"/>
          </p:nvPr>
        </p:nvSpPr>
        <p:spPr>
          <a:xfrm>
            <a:off x="838200" y="120819"/>
            <a:ext cx="10515600" cy="1325563"/>
          </a:xfrm>
        </p:spPr>
        <p:txBody>
          <a:bodyPr>
            <a:normAutofit/>
          </a:bodyPr>
          <a:lstStyle/>
          <a:p>
            <a:r>
              <a:rPr lang="ja-JP" altLang="en-US" sz="4000" dirty="0"/>
              <a:t>１－３：狙った位置にレイを飛ばす場合どうすればあたっているか</a:t>
            </a:r>
            <a:r>
              <a:rPr lang="en-US" altLang="ja-JP" sz="4000" dirty="0"/>
              <a:t>(AABB)</a:t>
            </a:r>
            <a:r>
              <a:rPr lang="ja-JP" altLang="en-US" sz="4000" dirty="0"/>
              <a:t>→失敗パターン</a:t>
            </a:r>
            <a:endParaRPr kumimoji="1" lang="ja-JP" altLang="en-US" sz="4000" dirty="0"/>
          </a:p>
        </p:txBody>
      </p:sp>
      <p:sp>
        <p:nvSpPr>
          <p:cNvPr id="3" name="コンテンツ プレースホルダー 2">
            <a:extLst>
              <a:ext uri="{FF2B5EF4-FFF2-40B4-BE49-F238E27FC236}">
                <a16:creationId xmlns:a16="http://schemas.microsoft.com/office/drawing/2014/main" id="{D9AC5C58-90AC-4994-ADE1-DA7AC3F2CFB8}"/>
              </a:ext>
            </a:extLst>
          </p:cNvPr>
          <p:cNvSpPr>
            <a:spLocks noGrp="1"/>
          </p:cNvSpPr>
          <p:nvPr>
            <p:ph idx="1"/>
          </p:nvPr>
        </p:nvSpPr>
        <p:spPr>
          <a:xfrm>
            <a:off x="7650247" y="2073103"/>
            <a:ext cx="4080480" cy="2589165"/>
          </a:xfrm>
        </p:spPr>
        <p:txBody>
          <a:bodyPr>
            <a:normAutofit/>
          </a:bodyPr>
          <a:lstStyle/>
          <a:p>
            <a:r>
              <a:rPr kumimoji="1" lang="ja-JP" altLang="en-US" dirty="0"/>
              <a:t>共通の交差範囲が存在しない→その空間を通っていない＝レイが当たっていない。</a:t>
            </a:r>
            <a:endParaRPr kumimoji="1" lang="en-US" altLang="ja-JP" dirty="0"/>
          </a:p>
          <a:p>
            <a:endParaRPr lang="en-US" altLang="ja-JP" dirty="0"/>
          </a:p>
        </p:txBody>
      </p:sp>
      <p:sp>
        <p:nvSpPr>
          <p:cNvPr id="4" name="楕円 3">
            <a:extLst>
              <a:ext uri="{FF2B5EF4-FFF2-40B4-BE49-F238E27FC236}">
                <a16:creationId xmlns:a16="http://schemas.microsoft.com/office/drawing/2014/main" id="{59DA8DEA-5B7C-49E2-9B68-49A338BD6240}"/>
              </a:ext>
            </a:extLst>
          </p:cNvPr>
          <p:cNvSpPr/>
          <p:nvPr/>
        </p:nvSpPr>
        <p:spPr>
          <a:xfrm>
            <a:off x="440333" y="5472440"/>
            <a:ext cx="656135" cy="65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6" name="直線矢印コネクタ 5">
            <a:extLst>
              <a:ext uri="{FF2B5EF4-FFF2-40B4-BE49-F238E27FC236}">
                <a16:creationId xmlns:a16="http://schemas.microsoft.com/office/drawing/2014/main" id="{02B8A229-C111-4BBC-8AF4-D035543B9007}"/>
              </a:ext>
            </a:extLst>
          </p:cNvPr>
          <p:cNvCxnSpPr>
            <a:cxnSpLocks/>
          </p:cNvCxnSpPr>
          <p:nvPr/>
        </p:nvCxnSpPr>
        <p:spPr>
          <a:xfrm flipV="1">
            <a:off x="1096468" y="4083389"/>
            <a:ext cx="2986921" cy="12494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B62CFF95-0444-402F-96CC-00E4434C96A5}"/>
              </a:ext>
            </a:extLst>
          </p:cNvPr>
          <p:cNvSpPr/>
          <p:nvPr/>
        </p:nvSpPr>
        <p:spPr>
          <a:xfrm>
            <a:off x="1800879" y="2153380"/>
            <a:ext cx="1736893" cy="1572279"/>
          </a:xfrm>
          <a:prstGeom prst="rect">
            <a:avLst/>
          </a:prstGeom>
          <a:solidFill>
            <a:schemeClr val="accent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n w="0"/>
                <a:solidFill>
                  <a:schemeClr val="tx1"/>
                </a:solidFill>
                <a:effectLst>
                  <a:outerShdw blurRad="38100" dist="19050" dir="2700000" algn="tl" rotWithShape="0">
                    <a:schemeClr val="dk1">
                      <a:alpha val="40000"/>
                    </a:schemeClr>
                  </a:outerShdw>
                </a:effectLst>
              </a:rPr>
              <a:t>Obj</a:t>
            </a:r>
            <a:endParaRPr kumimoji="1" lang="ja-JP" altLang="en-US" dirty="0"/>
          </a:p>
        </p:txBody>
      </p:sp>
      <p:sp>
        <p:nvSpPr>
          <p:cNvPr id="14" name="テキスト ボックス 13">
            <a:extLst>
              <a:ext uri="{FF2B5EF4-FFF2-40B4-BE49-F238E27FC236}">
                <a16:creationId xmlns:a16="http://schemas.microsoft.com/office/drawing/2014/main" id="{0E25B27C-34B3-42E3-B85D-CB31EB218CC8}"/>
              </a:ext>
            </a:extLst>
          </p:cNvPr>
          <p:cNvSpPr txBox="1"/>
          <p:nvPr/>
        </p:nvSpPr>
        <p:spPr>
          <a:xfrm>
            <a:off x="5263035" y="5472440"/>
            <a:ext cx="2645478" cy="369332"/>
          </a:xfrm>
          <a:prstGeom prst="rect">
            <a:avLst/>
          </a:prstGeom>
          <a:noFill/>
        </p:spPr>
        <p:txBody>
          <a:bodyPr wrap="square" rtlCol="0">
            <a:spAutoFit/>
          </a:bodyPr>
          <a:lstStyle/>
          <a:p>
            <a:endParaRPr kumimoji="1" lang="ja-JP" altLang="en-US" dirty="0"/>
          </a:p>
        </p:txBody>
      </p:sp>
      <p:sp>
        <p:nvSpPr>
          <p:cNvPr id="15" name="吹き出し: 角を丸めた四角形 14">
            <a:extLst>
              <a:ext uri="{FF2B5EF4-FFF2-40B4-BE49-F238E27FC236}">
                <a16:creationId xmlns:a16="http://schemas.microsoft.com/office/drawing/2014/main" id="{B37CB7D0-A640-4A64-967C-CF694D309E90}"/>
              </a:ext>
            </a:extLst>
          </p:cNvPr>
          <p:cNvSpPr/>
          <p:nvPr/>
        </p:nvSpPr>
        <p:spPr>
          <a:xfrm>
            <a:off x="4871276" y="1494176"/>
            <a:ext cx="1736893" cy="1224170"/>
          </a:xfrm>
          <a:prstGeom prst="wedgeRoundRectCallout">
            <a:avLst>
              <a:gd name="adj1" fmla="val -130610"/>
              <a:gd name="adj2" fmla="val 13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t>X:Min = 130</a:t>
            </a:r>
          </a:p>
          <a:p>
            <a:pPr algn="ctr"/>
            <a:r>
              <a:rPr lang="en-US" altLang="ja-JP" dirty="0"/>
              <a:t>X:Max = 180</a:t>
            </a:r>
            <a:endParaRPr kumimoji="1" lang="en-US" altLang="ja-JP" dirty="0"/>
          </a:p>
          <a:p>
            <a:pPr algn="ctr"/>
            <a:r>
              <a:rPr lang="en-US" altLang="ja-JP" dirty="0"/>
              <a:t>Y:Min = 100</a:t>
            </a:r>
          </a:p>
          <a:p>
            <a:pPr algn="ctr"/>
            <a:r>
              <a:rPr kumimoji="1" lang="en-US" altLang="ja-JP" dirty="0"/>
              <a:t>Y:Max = 150</a:t>
            </a:r>
          </a:p>
        </p:txBody>
      </p:sp>
      <p:sp>
        <p:nvSpPr>
          <p:cNvPr id="17" name="吹き出し: 線 16">
            <a:extLst>
              <a:ext uri="{FF2B5EF4-FFF2-40B4-BE49-F238E27FC236}">
                <a16:creationId xmlns:a16="http://schemas.microsoft.com/office/drawing/2014/main" id="{4177607A-6A5C-48B6-B991-39E7007A8082}"/>
              </a:ext>
            </a:extLst>
          </p:cNvPr>
          <p:cNvSpPr/>
          <p:nvPr/>
        </p:nvSpPr>
        <p:spPr>
          <a:xfrm>
            <a:off x="2607379" y="5706531"/>
            <a:ext cx="1772959" cy="656135"/>
          </a:xfrm>
          <a:prstGeom prst="borderCallout1">
            <a:avLst>
              <a:gd name="adj1" fmla="val 18750"/>
              <a:gd name="adj2" fmla="val -8333"/>
              <a:gd name="adj3" fmla="val 9309"/>
              <a:gd name="adj4" fmla="val -82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POS = (100,50)</a:t>
            </a:r>
            <a:endParaRPr kumimoji="1" lang="ja-JP" altLang="en-US" dirty="0"/>
          </a:p>
        </p:txBody>
      </p:sp>
      <p:sp>
        <p:nvSpPr>
          <p:cNvPr id="25" name="テキスト ボックス 24">
            <a:extLst>
              <a:ext uri="{FF2B5EF4-FFF2-40B4-BE49-F238E27FC236}">
                <a16:creationId xmlns:a16="http://schemas.microsoft.com/office/drawing/2014/main" id="{F62D730B-39FB-4056-B217-8D6A5A698C4E}"/>
              </a:ext>
            </a:extLst>
          </p:cNvPr>
          <p:cNvSpPr txBox="1"/>
          <p:nvPr/>
        </p:nvSpPr>
        <p:spPr>
          <a:xfrm>
            <a:off x="5263035" y="4907047"/>
            <a:ext cx="4080480" cy="1477328"/>
          </a:xfrm>
          <a:prstGeom prst="rect">
            <a:avLst/>
          </a:prstGeom>
          <a:noFill/>
        </p:spPr>
        <p:txBody>
          <a:bodyPr wrap="square" rtlCol="0">
            <a:spAutoFit/>
          </a:bodyPr>
          <a:lstStyle/>
          <a:p>
            <a:r>
              <a:rPr kumimoji="1" lang="ja-JP" altLang="en-US" dirty="0"/>
              <a:t>交差範囲</a:t>
            </a:r>
            <a:endParaRPr kumimoji="1" lang="en-US" altLang="ja-JP" dirty="0"/>
          </a:p>
          <a:p>
            <a:r>
              <a:rPr lang="en-US" altLang="ja-JP" dirty="0"/>
              <a:t>X:Min = (130.0 – 100.0) / 0.8 = 37.0</a:t>
            </a:r>
          </a:p>
          <a:p>
            <a:r>
              <a:rPr kumimoji="1" lang="en-US" altLang="ja-JP" dirty="0"/>
              <a:t>X:Max = (180.0 – 100.0) / 0.8 = 100.0</a:t>
            </a:r>
          </a:p>
          <a:p>
            <a:r>
              <a:rPr kumimoji="1" lang="en-US" altLang="ja-JP" dirty="0"/>
              <a:t>Y:Min = (100.0 – 50.0) / 0.2 = 250.0</a:t>
            </a:r>
          </a:p>
          <a:p>
            <a:r>
              <a:rPr lang="en-US" altLang="ja-JP" dirty="0"/>
              <a:t>Y:Max = (150.0 – 50.0) / 0.2 = 525.0</a:t>
            </a:r>
            <a:endParaRPr kumimoji="1" lang="ja-JP" altLang="en-US" dirty="0"/>
          </a:p>
        </p:txBody>
      </p:sp>
      <p:sp>
        <p:nvSpPr>
          <p:cNvPr id="26" name="吹き出し: 線 25">
            <a:extLst>
              <a:ext uri="{FF2B5EF4-FFF2-40B4-BE49-F238E27FC236}">
                <a16:creationId xmlns:a16="http://schemas.microsoft.com/office/drawing/2014/main" id="{E792D852-265D-4B84-8B08-8357898A381E}"/>
              </a:ext>
            </a:extLst>
          </p:cNvPr>
          <p:cNvSpPr/>
          <p:nvPr/>
        </p:nvSpPr>
        <p:spPr>
          <a:xfrm>
            <a:off x="2900253" y="4879131"/>
            <a:ext cx="1772959" cy="656135"/>
          </a:xfrm>
          <a:prstGeom prst="borderCallout1">
            <a:avLst>
              <a:gd name="adj1" fmla="val 18750"/>
              <a:gd name="adj2" fmla="val -8333"/>
              <a:gd name="adj3" fmla="val 107181"/>
              <a:gd name="adj4" fmla="val -9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Dir = (0.8,0.2)</a:t>
            </a:r>
            <a:endParaRPr kumimoji="1" lang="ja-JP" altLang="en-US" dirty="0"/>
          </a:p>
        </p:txBody>
      </p:sp>
      <p:cxnSp>
        <p:nvCxnSpPr>
          <p:cNvPr id="28" name="直線矢印コネクタ 27">
            <a:extLst>
              <a:ext uri="{FF2B5EF4-FFF2-40B4-BE49-F238E27FC236}">
                <a16:creationId xmlns:a16="http://schemas.microsoft.com/office/drawing/2014/main" id="{D739C354-3F47-4F94-A13B-7D6E2591FD84}"/>
              </a:ext>
            </a:extLst>
          </p:cNvPr>
          <p:cNvCxnSpPr>
            <a:cxnSpLocks/>
          </p:cNvCxnSpPr>
          <p:nvPr/>
        </p:nvCxnSpPr>
        <p:spPr>
          <a:xfrm>
            <a:off x="1800879" y="3880964"/>
            <a:ext cx="1736893" cy="0"/>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9982895-65FD-4A72-BF7D-A708D20D6804}"/>
              </a:ext>
            </a:extLst>
          </p:cNvPr>
          <p:cNvSpPr txBox="1"/>
          <p:nvPr/>
        </p:nvSpPr>
        <p:spPr>
          <a:xfrm>
            <a:off x="1704902" y="3880963"/>
            <a:ext cx="771307" cy="369332"/>
          </a:xfrm>
          <a:prstGeom prst="rect">
            <a:avLst/>
          </a:prstGeom>
          <a:noFill/>
        </p:spPr>
        <p:txBody>
          <a:bodyPr wrap="square" rtlCol="0">
            <a:spAutoFit/>
          </a:bodyPr>
          <a:lstStyle/>
          <a:p>
            <a:r>
              <a:rPr kumimoji="1" lang="en-US" altLang="ja-JP" dirty="0">
                <a:solidFill>
                  <a:srgbClr val="00B050"/>
                </a:solidFill>
              </a:rPr>
              <a:t>37.0</a:t>
            </a:r>
            <a:endParaRPr kumimoji="1" lang="ja-JP" altLang="en-US" dirty="0">
              <a:solidFill>
                <a:srgbClr val="00B050"/>
              </a:solidFill>
            </a:endParaRPr>
          </a:p>
        </p:txBody>
      </p:sp>
      <p:sp>
        <p:nvSpPr>
          <p:cNvPr id="34" name="テキスト ボックス 33">
            <a:extLst>
              <a:ext uri="{FF2B5EF4-FFF2-40B4-BE49-F238E27FC236}">
                <a16:creationId xmlns:a16="http://schemas.microsoft.com/office/drawing/2014/main" id="{84D7E606-92B5-48DD-BABF-34B408C064DF}"/>
              </a:ext>
            </a:extLst>
          </p:cNvPr>
          <p:cNvSpPr txBox="1"/>
          <p:nvPr/>
        </p:nvSpPr>
        <p:spPr>
          <a:xfrm>
            <a:off x="2815619" y="3861273"/>
            <a:ext cx="1016484" cy="369332"/>
          </a:xfrm>
          <a:prstGeom prst="rect">
            <a:avLst/>
          </a:prstGeom>
          <a:noFill/>
        </p:spPr>
        <p:txBody>
          <a:bodyPr wrap="square" rtlCol="0">
            <a:spAutoFit/>
          </a:bodyPr>
          <a:lstStyle/>
          <a:p>
            <a:r>
              <a:rPr lang="en-US" altLang="ja-JP" dirty="0">
                <a:solidFill>
                  <a:srgbClr val="00B050"/>
                </a:solidFill>
              </a:rPr>
              <a:t>100.0</a:t>
            </a:r>
            <a:endParaRPr kumimoji="1" lang="ja-JP" altLang="en-US" dirty="0">
              <a:solidFill>
                <a:srgbClr val="00B050"/>
              </a:solidFill>
            </a:endParaRPr>
          </a:p>
        </p:txBody>
      </p:sp>
      <p:cxnSp>
        <p:nvCxnSpPr>
          <p:cNvPr id="35" name="直線矢印コネクタ 34">
            <a:extLst>
              <a:ext uri="{FF2B5EF4-FFF2-40B4-BE49-F238E27FC236}">
                <a16:creationId xmlns:a16="http://schemas.microsoft.com/office/drawing/2014/main" id="{55EC188F-18BC-49A9-AC8B-D21C0207CE8D}"/>
              </a:ext>
            </a:extLst>
          </p:cNvPr>
          <p:cNvCxnSpPr>
            <a:cxnSpLocks/>
          </p:cNvCxnSpPr>
          <p:nvPr/>
        </p:nvCxnSpPr>
        <p:spPr>
          <a:xfrm>
            <a:off x="1689197" y="2106261"/>
            <a:ext cx="0" cy="1619398"/>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DE9ED6AC-62FC-4825-96EF-B75B628A397D}"/>
              </a:ext>
            </a:extLst>
          </p:cNvPr>
          <p:cNvSpPr txBox="1"/>
          <p:nvPr/>
        </p:nvSpPr>
        <p:spPr>
          <a:xfrm>
            <a:off x="838200" y="3406311"/>
            <a:ext cx="912945" cy="369332"/>
          </a:xfrm>
          <a:prstGeom prst="rect">
            <a:avLst/>
          </a:prstGeom>
          <a:noFill/>
        </p:spPr>
        <p:txBody>
          <a:bodyPr wrap="square" rtlCol="0">
            <a:spAutoFit/>
          </a:bodyPr>
          <a:lstStyle/>
          <a:p>
            <a:r>
              <a:rPr lang="en-US" altLang="ja-JP" dirty="0">
                <a:solidFill>
                  <a:srgbClr val="00B050"/>
                </a:solidFill>
              </a:rPr>
              <a:t>250.0</a:t>
            </a:r>
            <a:endParaRPr kumimoji="1" lang="ja-JP" altLang="en-US" dirty="0">
              <a:solidFill>
                <a:srgbClr val="00B050"/>
              </a:solidFill>
            </a:endParaRPr>
          </a:p>
        </p:txBody>
      </p:sp>
      <p:sp>
        <p:nvSpPr>
          <p:cNvPr id="41" name="テキスト ボックス 40">
            <a:extLst>
              <a:ext uri="{FF2B5EF4-FFF2-40B4-BE49-F238E27FC236}">
                <a16:creationId xmlns:a16="http://schemas.microsoft.com/office/drawing/2014/main" id="{61CEB3A2-FBEB-4F97-B5AA-00C86AD2BBB3}"/>
              </a:ext>
            </a:extLst>
          </p:cNvPr>
          <p:cNvSpPr txBox="1"/>
          <p:nvPr/>
        </p:nvSpPr>
        <p:spPr>
          <a:xfrm>
            <a:off x="838200" y="2073103"/>
            <a:ext cx="912945" cy="369332"/>
          </a:xfrm>
          <a:prstGeom prst="rect">
            <a:avLst/>
          </a:prstGeom>
          <a:noFill/>
        </p:spPr>
        <p:txBody>
          <a:bodyPr wrap="square" rtlCol="0">
            <a:spAutoFit/>
          </a:bodyPr>
          <a:lstStyle/>
          <a:p>
            <a:r>
              <a:rPr lang="en-US" altLang="ja-JP" dirty="0">
                <a:solidFill>
                  <a:srgbClr val="00B050"/>
                </a:solidFill>
              </a:rPr>
              <a:t>5</a:t>
            </a:r>
            <a:r>
              <a:rPr kumimoji="1" lang="en-US" altLang="ja-JP" dirty="0">
                <a:solidFill>
                  <a:srgbClr val="00B050"/>
                </a:solidFill>
              </a:rPr>
              <a:t>25.0</a:t>
            </a:r>
            <a:endParaRPr kumimoji="1" lang="ja-JP" altLang="en-US" dirty="0">
              <a:solidFill>
                <a:srgbClr val="00B050"/>
              </a:solidFill>
            </a:endParaRPr>
          </a:p>
        </p:txBody>
      </p:sp>
      <p:sp>
        <p:nvSpPr>
          <p:cNvPr id="68" name="吹き出し: 角を丸めた四角形 67">
            <a:extLst>
              <a:ext uri="{FF2B5EF4-FFF2-40B4-BE49-F238E27FC236}">
                <a16:creationId xmlns:a16="http://schemas.microsoft.com/office/drawing/2014/main" id="{DB3904BA-B2E5-4DF2-AC86-4B698FFDDAE8}"/>
              </a:ext>
            </a:extLst>
          </p:cNvPr>
          <p:cNvSpPr/>
          <p:nvPr/>
        </p:nvSpPr>
        <p:spPr>
          <a:xfrm>
            <a:off x="4449556" y="2817128"/>
            <a:ext cx="1736893" cy="696960"/>
          </a:xfrm>
          <a:prstGeom prst="wedgeRoundRectCallout">
            <a:avLst>
              <a:gd name="adj1" fmla="val -90020"/>
              <a:gd name="adj2" fmla="val 42466"/>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t>共通交差範囲なし</a:t>
            </a:r>
            <a:endParaRPr kumimoji="1" lang="en-US" altLang="ja-JP" dirty="0"/>
          </a:p>
        </p:txBody>
      </p:sp>
    </p:spTree>
    <p:extLst>
      <p:ext uri="{BB962C8B-B14F-4D97-AF65-F5344CB8AC3E}">
        <p14:creationId xmlns:p14="http://schemas.microsoft.com/office/powerpoint/2010/main" val="398471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F8404-1C75-49BB-9005-3A2B543ADFA4}"/>
              </a:ext>
            </a:extLst>
          </p:cNvPr>
          <p:cNvSpPr>
            <a:spLocks noGrp="1"/>
          </p:cNvSpPr>
          <p:nvPr>
            <p:ph type="title"/>
          </p:nvPr>
        </p:nvSpPr>
        <p:spPr/>
        <p:txBody>
          <a:bodyPr/>
          <a:lstStyle/>
          <a:p>
            <a:r>
              <a:rPr kumimoji="1" lang="ja-JP" altLang="en-US" dirty="0"/>
              <a:t>２－１：座標変換について</a:t>
            </a:r>
          </a:p>
        </p:txBody>
      </p:sp>
      <p:sp>
        <p:nvSpPr>
          <p:cNvPr id="3" name="コンテンツ プレースホルダー 2">
            <a:extLst>
              <a:ext uri="{FF2B5EF4-FFF2-40B4-BE49-F238E27FC236}">
                <a16:creationId xmlns:a16="http://schemas.microsoft.com/office/drawing/2014/main" id="{31254653-834E-4B74-88A2-3567836DA330}"/>
              </a:ext>
            </a:extLst>
          </p:cNvPr>
          <p:cNvSpPr>
            <a:spLocks noGrp="1"/>
          </p:cNvSpPr>
          <p:nvPr>
            <p:ph idx="1"/>
          </p:nvPr>
        </p:nvSpPr>
        <p:spPr>
          <a:xfrm>
            <a:off x="6917331" y="1828574"/>
            <a:ext cx="4638893" cy="4830491"/>
          </a:xfrm>
        </p:spPr>
        <p:txBody>
          <a:bodyPr>
            <a:normAutofit fontScale="92500" lnSpcReduction="10000"/>
          </a:bodyPr>
          <a:lstStyle/>
          <a:p>
            <a:r>
              <a:rPr lang="ja-JP" altLang="en-US" dirty="0"/>
              <a:t>オブジェクトの見た目の位置は、正規化デバイス座標（</a:t>
            </a:r>
            <a:r>
              <a:rPr lang="en-US" altLang="ja-JP" dirty="0"/>
              <a:t>0~1)</a:t>
            </a:r>
            <a:r>
              <a:rPr lang="ja-JP" altLang="en-US" dirty="0"/>
              <a:t>の範囲に補正されている。</a:t>
            </a:r>
            <a:endParaRPr lang="en-US" altLang="ja-JP" dirty="0"/>
          </a:p>
          <a:p>
            <a:r>
              <a:rPr kumimoji="1" lang="ja-JP" altLang="en-US" dirty="0"/>
              <a:t>ワールド座標→ビュー変換（カメラ空間へ変換）→プロジェクション（視野角、範囲でクリップ座標→正規化デバイス座標</a:t>
            </a:r>
            <a:r>
              <a:rPr kumimoji="1" lang="en-US" altLang="ja-JP" dirty="0"/>
              <a:t>(</a:t>
            </a:r>
            <a:r>
              <a:rPr kumimoji="1" lang="ja-JP" altLang="en-US" dirty="0"/>
              <a:t>０～１）</a:t>
            </a:r>
            <a:r>
              <a:rPr lang="ja-JP" altLang="en-US" dirty="0"/>
              <a:t>に</a:t>
            </a:r>
            <a:r>
              <a:rPr lang="en-US" altLang="ja-JP" dirty="0"/>
              <a:t>GPU</a:t>
            </a:r>
            <a:r>
              <a:rPr lang="ja-JP" altLang="en-US" dirty="0"/>
              <a:t>が自動で変換</a:t>
            </a:r>
            <a:r>
              <a:rPr kumimoji="1" lang="ja-JP" altLang="en-US" dirty="0"/>
              <a:t>）</a:t>
            </a:r>
            <a:endParaRPr kumimoji="1" lang="en-US" altLang="ja-JP" dirty="0"/>
          </a:p>
          <a:p>
            <a:pPr marL="0" indent="0">
              <a:buNone/>
            </a:pPr>
            <a:r>
              <a:rPr lang="en-US" altLang="ja-JP" dirty="0"/>
              <a:t>※</a:t>
            </a:r>
            <a:r>
              <a:rPr lang="ja-JP" altLang="en-US" dirty="0"/>
              <a:t>スクリーンにする場合にビューポート変換（スクリーンサイズに合わせてスケーリング）</a:t>
            </a:r>
            <a:endParaRPr kumimoji="1" lang="ja-JP" altLang="en-US" dirty="0"/>
          </a:p>
        </p:txBody>
      </p:sp>
      <p:sp>
        <p:nvSpPr>
          <p:cNvPr id="4" name="正方形/長方形 3">
            <a:extLst>
              <a:ext uri="{FF2B5EF4-FFF2-40B4-BE49-F238E27FC236}">
                <a16:creationId xmlns:a16="http://schemas.microsoft.com/office/drawing/2014/main" id="{5F3E9176-F9CA-4496-893F-C51DF41629EA}"/>
              </a:ext>
            </a:extLst>
          </p:cNvPr>
          <p:cNvSpPr/>
          <p:nvPr/>
        </p:nvSpPr>
        <p:spPr>
          <a:xfrm>
            <a:off x="349589" y="2031224"/>
            <a:ext cx="6406139" cy="3946039"/>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D77DAB2-818B-446F-B166-FD86B4EDB94B}"/>
              </a:ext>
            </a:extLst>
          </p:cNvPr>
          <p:cNvSpPr/>
          <p:nvPr/>
        </p:nvSpPr>
        <p:spPr>
          <a:xfrm>
            <a:off x="1870682" y="4521646"/>
            <a:ext cx="921381" cy="921381"/>
          </a:xfrm>
          <a:prstGeom prst="ellipse">
            <a:avLst/>
          </a:prstGeom>
          <a:solidFill>
            <a:schemeClr val="accent1">
              <a:alpha val="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2D</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6A723F7-5FDD-4893-8275-6EB797CE745C}"/>
              </a:ext>
            </a:extLst>
          </p:cNvPr>
          <p:cNvSpPr/>
          <p:nvPr/>
        </p:nvSpPr>
        <p:spPr>
          <a:xfrm>
            <a:off x="2177808" y="2875823"/>
            <a:ext cx="698015" cy="66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sp>
        <p:nvSpPr>
          <p:cNvPr id="7" name="正方形/長方形 6">
            <a:extLst>
              <a:ext uri="{FF2B5EF4-FFF2-40B4-BE49-F238E27FC236}">
                <a16:creationId xmlns:a16="http://schemas.microsoft.com/office/drawing/2014/main" id="{372DC387-2304-430C-8068-BC28B363B3C3}"/>
              </a:ext>
            </a:extLst>
          </p:cNvPr>
          <p:cNvSpPr/>
          <p:nvPr/>
        </p:nvSpPr>
        <p:spPr>
          <a:xfrm>
            <a:off x="4327116" y="3658433"/>
            <a:ext cx="1186626" cy="1114497"/>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cxnSp>
        <p:nvCxnSpPr>
          <p:cNvPr id="9" name="直線矢印コネクタ 8">
            <a:extLst>
              <a:ext uri="{FF2B5EF4-FFF2-40B4-BE49-F238E27FC236}">
                <a16:creationId xmlns:a16="http://schemas.microsoft.com/office/drawing/2014/main" id="{7A895F2C-68FC-406A-B545-5D852748038F}"/>
              </a:ext>
            </a:extLst>
          </p:cNvPr>
          <p:cNvCxnSpPr>
            <a:cxnSpLocks/>
          </p:cNvCxnSpPr>
          <p:nvPr/>
        </p:nvCxnSpPr>
        <p:spPr>
          <a:xfrm>
            <a:off x="5626003" y="4710856"/>
            <a:ext cx="383330" cy="1266407"/>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24B551D-5C56-45BE-BA30-94B1A7915A86}"/>
              </a:ext>
            </a:extLst>
          </p:cNvPr>
          <p:cNvCxnSpPr>
            <a:cxnSpLocks/>
          </p:cNvCxnSpPr>
          <p:nvPr/>
        </p:nvCxnSpPr>
        <p:spPr>
          <a:xfrm flipH="1">
            <a:off x="1225360" y="3490076"/>
            <a:ext cx="798884" cy="2441560"/>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8F24454-5B73-48AA-996C-92F3D302CCE6}"/>
              </a:ext>
            </a:extLst>
          </p:cNvPr>
          <p:cNvCxnSpPr>
            <a:cxnSpLocks/>
          </p:cNvCxnSpPr>
          <p:nvPr/>
        </p:nvCxnSpPr>
        <p:spPr>
          <a:xfrm flipH="1">
            <a:off x="191134" y="2491915"/>
            <a:ext cx="1433668" cy="3559217"/>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E2DEDC7-D295-4CC0-834C-6F174B416A83}"/>
              </a:ext>
            </a:extLst>
          </p:cNvPr>
          <p:cNvSpPr txBox="1"/>
          <p:nvPr/>
        </p:nvSpPr>
        <p:spPr>
          <a:xfrm>
            <a:off x="279207" y="5977263"/>
            <a:ext cx="893460" cy="369332"/>
          </a:xfrm>
          <a:prstGeom prst="rect">
            <a:avLst/>
          </a:prstGeom>
          <a:noFill/>
        </p:spPr>
        <p:txBody>
          <a:bodyPr wrap="square" rtlCol="0">
            <a:spAutoFit/>
          </a:bodyPr>
          <a:lstStyle/>
          <a:p>
            <a:r>
              <a:rPr kumimoji="1" lang="en-US" altLang="ja-JP" dirty="0">
                <a:solidFill>
                  <a:srgbClr val="00B050"/>
                </a:solidFill>
              </a:rPr>
              <a:t>Z = 0.0</a:t>
            </a:r>
            <a:endParaRPr kumimoji="1" lang="ja-JP" altLang="en-US" dirty="0">
              <a:solidFill>
                <a:srgbClr val="00B050"/>
              </a:solidFill>
            </a:endParaRPr>
          </a:p>
        </p:txBody>
      </p:sp>
      <p:sp>
        <p:nvSpPr>
          <p:cNvPr id="16" name="テキスト ボックス 15">
            <a:extLst>
              <a:ext uri="{FF2B5EF4-FFF2-40B4-BE49-F238E27FC236}">
                <a16:creationId xmlns:a16="http://schemas.microsoft.com/office/drawing/2014/main" id="{365ACB67-24F5-4E68-8740-15F6DD14945E}"/>
              </a:ext>
            </a:extLst>
          </p:cNvPr>
          <p:cNvSpPr txBox="1"/>
          <p:nvPr/>
        </p:nvSpPr>
        <p:spPr>
          <a:xfrm>
            <a:off x="942868" y="2151379"/>
            <a:ext cx="3468588" cy="369332"/>
          </a:xfrm>
          <a:prstGeom prst="rect">
            <a:avLst/>
          </a:prstGeom>
          <a:noFill/>
        </p:spPr>
        <p:txBody>
          <a:bodyPr wrap="square" rtlCol="0">
            <a:spAutoFit/>
          </a:bodyPr>
          <a:lstStyle/>
          <a:p>
            <a:r>
              <a:rPr kumimoji="1" lang="en-US" altLang="ja-JP" dirty="0">
                <a:solidFill>
                  <a:srgbClr val="00B050"/>
                </a:solidFill>
              </a:rPr>
              <a:t>Z = </a:t>
            </a:r>
            <a:r>
              <a:rPr lang="en-US" altLang="ja-JP" dirty="0">
                <a:solidFill>
                  <a:srgbClr val="00B050"/>
                </a:solidFill>
              </a:rPr>
              <a:t>1</a:t>
            </a:r>
            <a:r>
              <a:rPr kumimoji="1" lang="en-US" altLang="ja-JP" dirty="0">
                <a:solidFill>
                  <a:srgbClr val="00B050"/>
                </a:solidFill>
              </a:rPr>
              <a:t>.0(</a:t>
            </a:r>
            <a:r>
              <a:rPr kumimoji="1" lang="ja-JP" altLang="en-US" dirty="0">
                <a:solidFill>
                  <a:srgbClr val="00B050"/>
                </a:solidFill>
              </a:rPr>
              <a:t>これより先は見えない）</a:t>
            </a:r>
          </a:p>
        </p:txBody>
      </p:sp>
      <p:sp>
        <p:nvSpPr>
          <p:cNvPr id="17" name="テキスト ボックス 16">
            <a:extLst>
              <a:ext uri="{FF2B5EF4-FFF2-40B4-BE49-F238E27FC236}">
                <a16:creationId xmlns:a16="http://schemas.microsoft.com/office/drawing/2014/main" id="{2ECA3860-F51E-4801-836C-9CFDED662046}"/>
              </a:ext>
            </a:extLst>
          </p:cNvPr>
          <p:cNvSpPr txBox="1"/>
          <p:nvPr/>
        </p:nvSpPr>
        <p:spPr>
          <a:xfrm>
            <a:off x="361395" y="3429000"/>
            <a:ext cx="893460" cy="369332"/>
          </a:xfrm>
          <a:prstGeom prst="rect">
            <a:avLst/>
          </a:prstGeom>
          <a:noFill/>
        </p:spPr>
        <p:txBody>
          <a:bodyPr wrap="square" rtlCol="0">
            <a:spAutoFit/>
          </a:bodyPr>
          <a:lstStyle/>
          <a:p>
            <a:r>
              <a:rPr kumimoji="1" lang="en-US" altLang="ja-JP" dirty="0">
                <a:solidFill>
                  <a:srgbClr val="00B050"/>
                </a:solidFill>
              </a:rPr>
              <a:t>Z = 0.8</a:t>
            </a:r>
            <a:endParaRPr kumimoji="1" lang="ja-JP" altLang="en-US" dirty="0">
              <a:solidFill>
                <a:srgbClr val="00B050"/>
              </a:solidFill>
            </a:endParaRPr>
          </a:p>
        </p:txBody>
      </p:sp>
      <p:sp>
        <p:nvSpPr>
          <p:cNvPr id="20" name="テキスト ボックス 19">
            <a:extLst>
              <a:ext uri="{FF2B5EF4-FFF2-40B4-BE49-F238E27FC236}">
                <a16:creationId xmlns:a16="http://schemas.microsoft.com/office/drawing/2014/main" id="{A69DFA77-78A3-4E88-8CDF-8F625FCEE99F}"/>
              </a:ext>
            </a:extLst>
          </p:cNvPr>
          <p:cNvSpPr txBox="1"/>
          <p:nvPr/>
        </p:nvSpPr>
        <p:spPr>
          <a:xfrm>
            <a:off x="5785005" y="4581308"/>
            <a:ext cx="893460" cy="369332"/>
          </a:xfrm>
          <a:prstGeom prst="rect">
            <a:avLst/>
          </a:prstGeom>
          <a:noFill/>
        </p:spPr>
        <p:txBody>
          <a:bodyPr wrap="square" rtlCol="0">
            <a:spAutoFit/>
          </a:bodyPr>
          <a:lstStyle/>
          <a:p>
            <a:r>
              <a:rPr kumimoji="1" lang="en-US" altLang="ja-JP" dirty="0">
                <a:solidFill>
                  <a:srgbClr val="00B050"/>
                </a:solidFill>
              </a:rPr>
              <a:t>Z = 0.5</a:t>
            </a:r>
            <a:endParaRPr kumimoji="1" lang="ja-JP" altLang="en-US" dirty="0">
              <a:solidFill>
                <a:srgbClr val="00B050"/>
              </a:solidFill>
            </a:endParaRPr>
          </a:p>
        </p:txBody>
      </p:sp>
    </p:spTree>
    <p:extLst>
      <p:ext uri="{BB962C8B-B14F-4D97-AF65-F5344CB8AC3E}">
        <p14:creationId xmlns:p14="http://schemas.microsoft.com/office/powerpoint/2010/main" val="13776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35618F-38A0-457D-A9FA-06131B7EEC20}"/>
              </a:ext>
            </a:extLst>
          </p:cNvPr>
          <p:cNvSpPr>
            <a:spLocks noGrp="1"/>
          </p:cNvSpPr>
          <p:nvPr>
            <p:ph type="title"/>
          </p:nvPr>
        </p:nvSpPr>
        <p:spPr>
          <a:xfrm>
            <a:off x="838199" y="100977"/>
            <a:ext cx="10515600" cy="1325563"/>
          </a:xfrm>
        </p:spPr>
        <p:txBody>
          <a:bodyPr/>
          <a:lstStyle/>
          <a:p>
            <a:r>
              <a:rPr kumimoji="1" lang="ja-JP" altLang="en-US" dirty="0"/>
              <a:t>２－２：ワールド座標を</a:t>
            </a:r>
            <a:r>
              <a:rPr lang="ja-JP" altLang="en-US" dirty="0"/>
              <a:t>スクリーン座標で表す</a:t>
            </a:r>
            <a:endParaRPr kumimoji="1" lang="ja-JP" altLang="en-US" dirty="0"/>
          </a:p>
        </p:txBody>
      </p:sp>
      <p:sp>
        <p:nvSpPr>
          <p:cNvPr id="3" name="コンテンツ プレースホルダー 2">
            <a:extLst>
              <a:ext uri="{FF2B5EF4-FFF2-40B4-BE49-F238E27FC236}">
                <a16:creationId xmlns:a16="http://schemas.microsoft.com/office/drawing/2014/main" id="{14D22767-DAA8-49B6-BA70-CD666A0D4750}"/>
              </a:ext>
            </a:extLst>
          </p:cNvPr>
          <p:cNvSpPr>
            <a:spLocks noGrp="1"/>
          </p:cNvSpPr>
          <p:nvPr>
            <p:ph idx="1"/>
          </p:nvPr>
        </p:nvSpPr>
        <p:spPr>
          <a:xfrm>
            <a:off x="7965131" y="924054"/>
            <a:ext cx="3615719" cy="4351338"/>
          </a:xfrm>
        </p:spPr>
        <p:txBody>
          <a:bodyPr/>
          <a:lstStyle/>
          <a:p>
            <a:r>
              <a:rPr lang="ja-JP" altLang="en-US" dirty="0"/>
              <a:t>例えば、座標変換の工程を射影変換まで行って正規化デバイス座標が、（</a:t>
            </a:r>
            <a:r>
              <a:rPr lang="en-US" altLang="ja-JP" dirty="0">
                <a:solidFill>
                  <a:srgbClr val="FF0000"/>
                </a:solidFill>
              </a:rPr>
              <a:t>1,0.5,1</a:t>
            </a:r>
            <a:r>
              <a:rPr lang="en-US" altLang="ja-JP" dirty="0"/>
              <a:t>)</a:t>
            </a:r>
            <a:r>
              <a:rPr lang="ja-JP" altLang="en-US" dirty="0"/>
              <a:t>でスクリーンサイズが</a:t>
            </a:r>
            <a:r>
              <a:rPr lang="en-US" altLang="ja-JP" dirty="0">
                <a:solidFill>
                  <a:srgbClr val="FF0000"/>
                </a:solidFill>
              </a:rPr>
              <a:t>1280×720</a:t>
            </a:r>
            <a:r>
              <a:rPr lang="ja-JP" altLang="en-US" dirty="0"/>
              <a:t>の場合、</a:t>
            </a:r>
            <a:br>
              <a:rPr lang="en-US" altLang="ja-JP" dirty="0"/>
            </a:br>
            <a:r>
              <a:rPr lang="ja-JP" altLang="en-US" dirty="0"/>
              <a:t>スクリーン座標は</a:t>
            </a:r>
            <a:br>
              <a:rPr lang="en-US" altLang="ja-JP" dirty="0"/>
            </a:br>
            <a:r>
              <a:rPr lang="en-US" altLang="ja-JP" dirty="0"/>
              <a:t>(</a:t>
            </a:r>
            <a:r>
              <a:rPr lang="en-US" altLang="ja-JP" dirty="0">
                <a:solidFill>
                  <a:srgbClr val="FF0000"/>
                </a:solidFill>
              </a:rPr>
              <a:t>1280,380,1</a:t>
            </a:r>
            <a:r>
              <a:rPr lang="en-US" altLang="ja-JP" dirty="0"/>
              <a:t>)</a:t>
            </a:r>
            <a:r>
              <a:rPr lang="ja-JP" altLang="en-US" dirty="0"/>
              <a:t>となる</a:t>
            </a:r>
            <a:endParaRPr lang="en-US" altLang="ja-JP" dirty="0"/>
          </a:p>
        </p:txBody>
      </p:sp>
      <p:sp>
        <p:nvSpPr>
          <p:cNvPr id="4" name="正方形/長方形 3">
            <a:extLst>
              <a:ext uri="{FF2B5EF4-FFF2-40B4-BE49-F238E27FC236}">
                <a16:creationId xmlns:a16="http://schemas.microsoft.com/office/drawing/2014/main" id="{E7A65AFD-52EF-40B3-AD61-1ADAFB5C6D08}"/>
              </a:ext>
            </a:extLst>
          </p:cNvPr>
          <p:cNvSpPr/>
          <p:nvPr/>
        </p:nvSpPr>
        <p:spPr>
          <a:xfrm>
            <a:off x="137277" y="1852782"/>
            <a:ext cx="3238209" cy="1994664"/>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E8567D4-B915-4D1B-B750-9DC575A7F32A}"/>
              </a:ext>
            </a:extLst>
          </p:cNvPr>
          <p:cNvSpPr/>
          <p:nvPr/>
        </p:nvSpPr>
        <p:spPr>
          <a:xfrm>
            <a:off x="2334096" y="2878359"/>
            <a:ext cx="587287" cy="58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２</a:t>
            </a:r>
            <a:r>
              <a:rPr lang="en-US" altLang="ja-JP" dirty="0"/>
              <a:t>D</a:t>
            </a:r>
            <a:endParaRPr kumimoji="1" lang="ja-JP" altLang="en-US" dirty="0"/>
          </a:p>
        </p:txBody>
      </p:sp>
      <p:sp>
        <p:nvSpPr>
          <p:cNvPr id="8" name="吹き出し: 線 (強調線付き) 7">
            <a:extLst>
              <a:ext uri="{FF2B5EF4-FFF2-40B4-BE49-F238E27FC236}">
                <a16:creationId xmlns:a16="http://schemas.microsoft.com/office/drawing/2014/main" id="{6703087D-9105-4166-9718-4E09CF1D98E4}"/>
              </a:ext>
            </a:extLst>
          </p:cNvPr>
          <p:cNvSpPr/>
          <p:nvPr/>
        </p:nvSpPr>
        <p:spPr>
          <a:xfrm>
            <a:off x="4921008" y="1690688"/>
            <a:ext cx="2087065" cy="418187"/>
          </a:xfrm>
          <a:prstGeom prst="accentCallout1">
            <a:avLst>
              <a:gd name="adj1" fmla="val 18750"/>
              <a:gd name="adj2" fmla="val -8333"/>
              <a:gd name="adj3" fmla="val 266569"/>
              <a:gd name="adj4" fmla="val -9886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座標</a:t>
            </a:r>
            <a:r>
              <a:rPr kumimoji="1" lang="en-US" altLang="ja-JP" dirty="0"/>
              <a:t>(800,480)</a:t>
            </a:r>
          </a:p>
        </p:txBody>
      </p:sp>
      <p:sp>
        <p:nvSpPr>
          <p:cNvPr id="9" name="吹き出し: 線 (強調線付き) 8">
            <a:extLst>
              <a:ext uri="{FF2B5EF4-FFF2-40B4-BE49-F238E27FC236}">
                <a16:creationId xmlns:a16="http://schemas.microsoft.com/office/drawing/2014/main" id="{A3061B76-9D2B-404A-86CC-F4D2E0470824}"/>
              </a:ext>
            </a:extLst>
          </p:cNvPr>
          <p:cNvSpPr/>
          <p:nvPr/>
        </p:nvSpPr>
        <p:spPr>
          <a:xfrm>
            <a:off x="4944274" y="2485763"/>
            <a:ext cx="2303451" cy="613960"/>
          </a:xfrm>
          <a:prstGeom prst="accentCallout1">
            <a:avLst>
              <a:gd name="adj1" fmla="val 18750"/>
              <a:gd name="adj2" fmla="val -8333"/>
              <a:gd name="adj3" fmla="val 102851"/>
              <a:gd name="adj4" fmla="val -8958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デバイス座標</a:t>
            </a:r>
            <a:r>
              <a:rPr lang="en-US" altLang="ja-JP" dirty="0"/>
              <a:t>(0.25,0.33,0.0)</a:t>
            </a:r>
            <a:endParaRPr lang="ja-JP" altLang="en-US" dirty="0"/>
          </a:p>
        </p:txBody>
      </p:sp>
      <p:cxnSp>
        <p:nvCxnSpPr>
          <p:cNvPr id="11" name="直線矢印コネクタ 10">
            <a:extLst>
              <a:ext uri="{FF2B5EF4-FFF2-40B4-BE49-F238E27FC236}">
                <a16:creationId xmlns:a16="http://schemas.microsoft.com/office/drawing/2014/main" id="{8F2938F6-6C4B-48A8-8F43-33A5244B5894}"/>
              </a:ext>
            </a:extLst>
          </p:cNvPr>
          <p:cNvCxnSpPr/>
          <p:nvPr/>
        </p:nvCxnSpPr>
        <p:spPr>
          <a:xfrm>
            <a:off x="137277" y="1706509"/>
            <a:ext cx="323820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2F9FBDA-843F-42D3-AF85-841FBACD2F5F}"/>
              </a:ext>
            </a:extLst>
          </p:cNvPr>
          <p:cNvCxnSpPr>
            <a:cxnSpLocks/>
          </p:cNvCxnSpPr>
          <p:nvPr/>
        </p:nvCxnSpPr>
        <p:spPr>
          <a:xfrm flipV="1">
            <a:off x="3566858" y="1852783"/>
            <a:ext cx="0" cy="199466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87CA10-4851-43B7-9B87-6FB93E103C72}"/>
              </a:ext>
            </a:extLst>
          </p:cNvPr>
          <p:cNvSpPr txBox="1"/>
          <p:nvPr/>
        </p:nvSpPr>
        <p:spPr>
          <a:xfrm>
            <a:off x="137277" y="1363302"/>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6" name="テキスト ボックス 15">
            <a:extLst>
              <a:ext uri="{FF2B5EF4-FFF2-40B4-BE49-F238E27FC236}">
                <a16:creationId xmlns:a16="http://schemas.microsoft.com/office/drawing/2014/main" id="{73BC0723-E629-4018-9B5F-A859DBDC9E99}"/>
              </a:ext>
            </a:extLst>
          </p:cNvPr>
          <p:cNvSpPr txBox="1"/>
          <p:nvPr/>
        </p:nvSpPr>
        <p:spPr>
          <a:xfrm>
            <a:off x="3056726" y="1347973"/>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7" name="テキスト ボックス 16">
            <a:extLst>
              <a:ext uri="{FF2B5EF4-FFF2-40B4-BE49-F238E27FC236}">
                <a16:creationId xmlns:a16="http://schemas.microsoft.com/office/drawing/2014/main" id="{4B02D8BE-45CC-4C92-B13F-1C2E682892F0}"/>
              </a:ext>
            </a:extLst>
          </p:cNvPr>
          <p:cNvSpPr txBox="1"/>
          <p:nvPr/>
        </p:nvSpPr>
        <p:spPr>
          <a:xfrm>
            <a:off x="3561623" y="1741222"/>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8" name="テキスト ボックス 17">
            <a:extLst>
              <a:ext uri="{FF2B5EF4-FFF2-40B4-BE49-F238E27FC236}">
                <a16:creationId xmlns:a16="http://schemas.microsoft.com/office/drawing/2014/main" id="{1578B928-AADD-4E15-B1FF-B22B792B0EC2}"/>
              </a:ext>
            </a:extLst>
          </p:cNvPr>
          <p:cNvSpPr txBox="1"/>
          <p:nvPr/>
        </p:nvSpPr>
        <p:spPr>
          <a:xfrm>
            <a:off x="3587217" y="3560535"/>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19" name="直線矢印コネクタ 18">
            <a:extLst>
              <a:ext uri="{FF2B5EF4-FFF2-40B4-BE49-F238E27FC236}">
                <a16:creationId xmlns:a16="http://schemas.microsoft.com/office/drawing/2014/main" id="{930B3CB1-67BD-44B5-BF9D-437782D532EA}"/>
              </a:ext>
            </a:extLst>
          </p:cNvPr>
          <p:cNvCxnSpPr>
            <a:cxnSpLocks/>
          </p:cNvCxnSpPr>
          <p:nvPr/>
        </p:nvCxnSpPr>
        <p:spPr>
          <a:xfrm flipV="1">
            <a:off x="269901" y="2110554"/>
            <a:ext cx="471160" cy="17202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3929D0F-DAB3-4EE1-BC3F-28FAB9C7A289}"/>
              </a:ext>
            </a:extLst>
          </p:cNvPr>
          <p:cNvSpPr txBox="1"/>
          <p:nvPr/>
        </p:nvSpPr>
        <p:spPr>
          <a:xfrm>
            <a:off x="323418" y="3486433"/>
            <a:ext cx="637520" cy="369332"/>
          </a:xfrm>
          <a:prstGeom prst="rect">
            <a:avLst/>
          </a:prstGeom>
          <a:noFill/>
        </p:spPr>
        <p:txBody>
          <a:bodyPr wrap="square" rtlCol="0">
            <a:spAutoFit/>
          </a:bodyPr>
          <a:lstStyle/>
          <a:p>
            <a:r>
              <a:rPr lang="en-US" altLang="ja-JP" dirty="0">
                <a:solidFill>
                  <a:srgbClr val="0070C0"/>
                </a:solidFill>
              </a:rPr>
              <a:t>0.0</a:t>
            </a:r>
            <a:endParaRPr kumimoji="1" lang="ja-JP" altLang="en-US" dirty="0">
              <a:solidFill>
                <a:srgbClr val="0070C0"/>
              </a:solidFill>
            </a:endParaRPr>
          </a:p>
        </p:txBody>
      </p:sp>
      <p:sp>
        <p:nvSpPr>
          <p:cNvPr id="23" name="テキスト ボックス 22">
            <a:extLst>
              <a:ext uri="{FF2B5EF4-FFF2-40B4-BE49-F238E27FC236}">
                <a16:creationId xmlns:a16="http://schemas.microsoft.com/office/drawing/2014/main" id="{5C85A05F-2ADA-4E41-B5F9-6C1B6F84968A}"/>
              </a:ext>
            </a:extLst>
          </p:cNvPr>
          <p:cNvSpPr txBox="1"/>
          <p:nvPr/>
        </p:nvSpPr>
        <p:spPr>
          <a:xfrm>
            <a:off x="713433" y="2045004"/>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27" name="直線コネクタ 26">
            <a:extLst>
              <a:ext uri="{FF2B5EF4-FFF2-40B4-BE49-F238E27FC236}">
                <a16:creationId xmlns:a16="http://schemas.microsoft.com/office/drawing/2014/main" id="{2BBAB469-65E8-472D-8963-796EECB824D7}"/>
              </a:ext>
            </a:extLst>
          </p:cNvPr>
          <p:cNvCxnSpPr>
            <a:stCxn id="4" idx="1"/>
            <a:endCxn id="4" idx="3"/>
          </p:cNvCxnSpPr>
          <p:nvPr/>
        </p:nvCxnSpPr>
        <p:spPr>
          <a:xfrm>
            <a:off x="137277" y="2850114"/>
            <a:ext cx="3238209"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1F781A1-6FEA-4BD2-9F2B-03FA6360FBA4}"/>
              </a:ext>
            </a:extLst>
          </p:cNvPr>
          <p:cNvCxnSpPr>
            <a:cxnSpLocks/>
            <a:stCxn id="4" idx="0"/>
            <a:endCxn id="4" idx="2"/>
          </p:cNvCxnSpPr>
          <p:nvPr/>
        </p:nvCxnSpPr>
        <p:spPr>
          <a:xfrm>
            <a:off x="1756382" y="1852782"/>
            <a:ext cx="0" cy="199466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CCD4B10-4679-4A8E-BB8C-D4B5DCA5E2E2}"/>
              </a:ext>
            </a:extLst>
          </p:cNvPr>
          <p:cNvSpPr txBox="1"/>
          <p:nvPr/>
        </p:nvSpPr>
        <p:spPr>
          <a:xfrm>
            <a:off x="1465250" y="1348002"/>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35F44B53-0CE5-4724-8396-9621903BCED3}"/>
              </a:ext>
            </a:extLst>
          </p:cNvPr>
          <p:cNvSpPr txBox="1"/>
          <p:nvPr/>
        </p:nvSpPr>
        <p:spPr>
          <a:xfrm>
            <a:off x="3606410" y="2694597"/>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38" name="矢印: 下 37">
            <a:extLst>
              <a:ext uri="{FF2B5EF4-FFF2-40B4-BE49-F238E27FC236}">
                <a16:creationId xmlns:a16="http://schemas.microsoft.com/office/drawing/2014/main" id="{32769E51-DC5B-4F25-AF5C-1219ACE122A1}"/>
              </a:ext>
            </a:extLst>
          </p:cNvPr>
          <p:cNvSpPr/>
          <p:nvPr/>
        </p:nvSpPr>
        <p:spPr>
          <a:xfrm>
            <a:off x="1321960" y="4010419"/>
            <a:ext cx="868841" cy="327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FAB2B5D-8CBD-4521-9746-6CF1BB834A93}"/>
              </a:ext>
            </a:extLst>
          </p:cNvPr>
          <p:cNvSpPr/>
          <p:nvPr/>
        </p:nvSpPr>
        <p:spPr>
          <a:xfrm>
            <a:off x="137277" y="4753225"/>
            <a:ext cx="3238209" cy="1994664"/>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7FBE5F7-CF8E-45AB-A7C7-0A930AC72E04}"/>
              </a:ext>
            </a:extLst>
          </p:cNvPr>
          <p:cNvSpPr/>
          <p:nvPr/>
        </p:nvSpPr>
        <p:spPr>
          <a:xfrm>
            <a:off x="2363199" y="5589826"/>
            <a:ext cx="587287" cy="58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3D</a:t>
            </a:r>
            <a:endParaRPr kumimoji="1" lang="ja-JP" altLang="en-US" dirty="0"/>
          </a:p>
        </p:txBody>
      </p:sp>
      <p:cxnSp>
        <p:nvCxnSpPr>
          <p:cNvPr id="41" name="直線矢印コネクタ 40">
            <a:extLst>
              <a:ext uri="{FF2B5EF4-FFF2-40B4-BE49-F238E27FC236}">
                <a16:creationId xmlns:a16="http://schemas.microsoft.com/office/drawing/2014/main" id="{A9700D5C-7EF9-4A87-901C-7DD908371792}"/>
              </a:ext>
            </a:extLst>
          </p:cNvPr>
          <p:cNvCxnSpPr/>
          <p:nvPr/>
        </p:nvCxnSpPr>
        <p:spPr>
          <a:xfrm>
            <a:off x="137277" y="4606952"/>
            <a:ext cx="323820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9982E88-FB02-4BC5-AF77-C90107F41394}"/>
              </a:ext>
            </a:extLst>
          </p:cNvPr>
          <p:cNvCxnSpPr>
            <a:cxnSpLocks/>
          </p:cNvCxnSpPr>
          <p:nvPr/>
        </p:nvCxnSpPr>
        <p:spPr>
          <a:xfrm flipV="1">
            <a:off x="3566858" y="4753226"/>
            <a:ext cx="0" cy="199466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E6BB600-50BD-4397-B66D-80450807A2A0}"/>
              </a:ext>
            </a:extLst>
          </p:cNvPr>
          <p:cNvSpPr txBox="1"/>
          <p:nvPr/>
        </p:nvSpPr>
        <p:spPr>
          <a:xfrm>
            <a:off x="137277" y="4263745"/>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4" name="テキスト ボックス 43">
            <a:extLst>
              <a:ext uri="{FF2B5EF4-FFF2-40B4-BE49-F238E27FC236}">
                <a16:creationId xmlns:a16="http://schemas.microsoft.com/office/drawing/2014/main" id="{C229B29E-7118-4B5E-AE1C-EEEE7D4449D0}"/>
              </a:ext>
            </a:extLst>
          </p:cNvPr>
          <p:cNvSpPr txBox="1"/>
          <p:nvPr/>
        </p:nvSpPr>
        <p:spPr>
          <a:xfrm>
            <a:off x="3056726" y="4248416"/>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5" name="テキスト ボックス 44">
            <a:extLst>
              <a:ext uri="{FF2B5EF4-FFF2-40B4-BE49-F238E27FC236}">
                <a16:creationId xmlns:a16="http://schemas.microsoft.com/office/drawing/2014/main" id="{C80DF571-5620-4DA5-906D-ED3FDFCC444F}"/>
              </a:ext>
            </a:extLst>
          </p:cNvPr>
          <p:cNvSpPr txBox="1"/>
          <p:nvPr/>
        </p:nvSpPr>
        <p:spPr>
          <a:xfrm>
            <a:off x="3561623" y="4641665"/>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6" name="テキスト ボックス 45">
            <a:extLst>
              <a:ext uri="{FF2B5EF4-FFF2-40B4-BE49-F238E27FC236}">
                <a16:creationId xmlns:a16="http://schemas.microsoft.com/office/drawing/2014/main" id="{AF9D064D-6ADD-4943-BC65-E3F14BC90B0C}"/>
              </a:ext>
            </a:extLst>
          </p:cNvPr>
          <p:cNvSpPr txBox="1"/>
          <p:nvPr/>
        </p:nvSpPr>
        <p:spPr>
          <a:xfrm>
            <a:off x="3587217" y="6460978"/>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47" name="直線矢印コネクタ 46">
            <a:extLst>
              <a:ext uri="{FF2B5EF4-FFF2-40B4-BE49-F238E27FC236}">
                <a16:creationId xmlns:a16="http://schemas.microsoft.com/office/drawing/2014/main" id="{D263329C-30D7-4AA4-A02E-AEA72AA2D7A2}"/>
              </a:ext>
            </a:extLst>
          </p:cNvPr>
          <p:cNvCxnSpPr>
            <a:cxnSpLocks/>
          </p:cNvCxnSpPr>
          <p:nvPr/>
        </p:nvCxnSpPr>
        <p:spPr>
          <a:xfrm flipV="1">
            <a:off x="269901" y="5010997"/>
            <a:ext cx="471160" cy="17202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8FA8E74-871C-412C-A95F-787ADCE8367A}"/>
              </a:ext>
            </a:extLst>
          </p:cNvPr>
          <p:cNvSpPr txBox="1"/>
          <p:nvPr/>
        </p:nvSpPr>
        <p:spPr>
          <a:xfrm>
            <a:off x="323418" y="6386876"/>
            <a:ext cx="637520" cy="369332"/>
          </a:xfrm>
          <a:prstGeom prst="rect">
            <a:avLst/>
          </a:prstGeom>
          <a:noFill/>
        </p:spPr>
        <p:txBody>
          <a:bodyPr wrap="square" rtlCol="0">
            <a:spAutoFit/>
          </a:bodyPr>
          <a:lstStyle/>
          <a:p>
            <a:r>
              <a:rPr lang="en-US" altLang="ja-JP" dirty="0">
                <a:solidFill>
                  <a:srgbClr val="0070C0"/>
                </a:solidFill>
              </a:rPr>
              <a:t>0.0</a:t>
            </a:r>
            <a:endParaRPr kumimoji="1" lang="ja-JP" altLang="en-US" dirty="0">
              <a:solidFill>
                <a:srgbClr val="0070C0"/>
              </a:solidFill>
            </a:endParaRPr>
          </a:p>
        </p:txBody>
      </p:sp>
      <p:sp>
        <p:nvSpPr>
          <p:cNvPr id="49" name="テキスト ボックス 48">
            <a:extLst>
              <a:ext uri="{FF2B5EF4-FFF2-40B4-BE49-F238E27FC236}">
                <a16:creationId xmlns:a16="http://schemas.microsoft.com/office/drawing/2014/main" id="{A385B9DF-D41D-4E64-90B3-A493ACB9D793}"/>
              </a:ext>
            </a:extLst>
          </p:cNvPr>
          <p:cNvSpPr txBox="1"/>
          <p:nvPr/>
        </p:nvSpPr>
        <p:spPr>
          <a:xfrm>
            <a:off x="713433" y="4945447"/>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50" name="直線コネクタ 49">
            <a:extLst>
              <a:ext uri="{FF2B5EF4-FFF2-40B4-BE49-F238E27FC236}">
                <a16:creationId xmlns:a16="http://schemas.microsoft.com/office/drawing/2014/main" id="{75AD5BB7-77C7-4C35-B44A-316BE05F5779}"/>
              </a:ext>
            </a:extLst>
          </p:cNvPr>
          <p:cNvCxnSpPr>
            <a:cxnSpLocks/>
            <a:stCxn id="39" idx="1"/>
            <a:endCxn id="39" idx="3"/>
          </p:cNvCxnSpPr>
          <p:nvPr/>
        </p:nvCxnSpPr>
        <p:spPr>
          <a:xfrm>
            <a:off x="137277" y="5750557"/>
            <a:ext cx="3238209"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C6B614D9-91D3-48E2-B4F8-3767B49DC1DB}"/>
              </a:ext>
            </a:extLst>
          </p:cNvPr>
          <p:cNvCxnSpPr>
            <a:cxnSpLocks/>
            <a:stCxn id="39" idx="0"/>
            <a:endCxn id="39" idx="2"/>
          </p:cNvCxnSpPr>
          <p:nvPr/>
        </p:nvCxnSpPr>
        <p:spPr>
          <a:xfrm>
            <a:off x="1756382" y="4753225"/>
            <a:ext cx="0" cy="199466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F23315F1-EA87-44D9-876A-71AC64796EFD}"/>
              </a:ext>
            </a:extLst>
          </p:cNvPr>
          <p:cNvSpPr txBox="1"/>
          <p:nvPr/>
        </p:nvSpPr>
        <p:spPr>
          <a:xfrm>
            <a:off x="1465250" y="4283224"/>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53" name="テキスト ボックス 52">
            <a:extLst>
              <a:ext uri="{FF2B5EF4-FFF2-40B4-BE49-F238E27FC236}">
                <a16:creationId xmlns:a16="http://schemas.microsoft.com/office/drawing/2014/main" id="{80AD4C3D-3125-43FA-8CAA-9A0CBD8F6F82}"/>
              </a:ext>
            </a:extLst>
          </p:cNvPr>
          <p:cNvSpPr txBox="1"/>
          <p:nvPr/>
        </p:nvSpPr>
        <p:spPr>
          <a:xfrm>
            <a:off x="3606410" y="5595040"/>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54" name="吹き出し: 線 (強調線付き) 53">
            <a:extLst>
              <a:ext uri="{FF2B5EF4-FFF2-40B4-BE49-F238E27FC236}">
                <a16:creationId xmlns:a16="http://schemas.microsoft.com/office/drawing/2014/main" id="{A71CD1E7-8A40-4F75-9B29-24CCDDC4BF5A}"/>
              </a:ext>
            </a:extLst>
          </p:cNvPr>
          <p:cNvSpPr/>
          <p:nvPr/>
        </p:nvSpPr>
        <p:spPr>
          <a:xfrm>
            <a:off x="4921008" y="4080922"/>
            <a:ext cx="2491914" cy="613960"/>
          </a:xfrm>
          <a:prstGeom prst="accentCallout1">
            <a:avLst>
              <a:gd name="adj1" fmla="val 18750"/>
              <a:gd name="adj2" fmla="val -8333"/>
              <a:gd name="adj3" fmla="val 242694"/>
              <a:gd name="adj4" fmla="val -887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座標</a:t>
            </a:r>
            <a:r>
              <a:rPr kumimoji="1" lang="en-US" altLang="ja-JP" dirty="0"/>
              <a:t>(800,480,1600)</a:t>
            </a:r>
          </a:p>
        </p:txBody>
      </p:sp>
      <p:sp>
        <p:nvSpPr>
          <p:cNvPr id="55" name="吹き出し: 線 (強調線付き) 54">
            <a:extLst>
              <a:ext uri="{FF2B5EF4-FFF2-40B4-BE49-F238E27FC236}">
                <a16:creationId xmlns:a16="http://schemas.microsoft.com/office/drawing/2014/main" id="{B6B3A7B6-CC0C-42AD-8E18-C399872CFE15}"/>
              </a:ext>
            </a:extLst>
          </p:cNvPr>
          <p:cNvSpPr/>
          <p:nvPr/>
        </p:nvSpPr>
        <p:spPr>
          <a:xfrm>
            <a:off x="4944274" y="5071769"/>
            <a:ext cx="2303451" cy="613960"/>
          </a:xfrm>
          <a:prstGeom prst="accentCallout1">
            <a:avLst>
              <a:gd name="adj1" fmla="val 18750"/>
              <a:gd name="adj2" fmla="val -8333"/>
              <a:gd name="adj3" fmla="val 102851"/>
              <a:gd name="adj4" fmla="val -8958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デバイス座標</a:t>
            </a:r>
            <a:r>
              <a:rPr lang="en-US" altLang="ja-JP" dirty="0"/>
              <a:t>(0.25,0.33,</a:t>
            </a:r>
            <a:r>
              <a:rPr lang="en-US" altLang="ja-JP" dirty="0">
                <a:solidFill>
                  <a:srgbClr val="FFFF00"/>
                </a:solidFill>
              </a:rPr>
              <a:t>0.4</a:t>
            </a:r>
            <a:r>
              <a:rPr lang="en-US" altLang="ja-JP" dirty="0"/>
              <a:t>)</a:t>
            </a:r>
            <a:endParaRPr lang="ja-JP" altLang="en-US" dirty="0"/>
          </a:p>
        </p:txBody>
      </p:sp>
      <p:sp>
        <p:nvSpPr>
          <p:cNvPr id="57" name="吹き出し: 角を丸めた四角形 56">
            <a:extLst>
              <a:ext uri="{FF2B5EF4-FFF2-40B4-BE49-F238E27FC236}">
                <a16:creationId xmlns:a16="http://schemas.microsoft.com/office/drawing/2014/main" id="{CBE57577-5744-4006-9586-2CBA15ECA3FF}"/>
              </a:ext>
            </a:extLst>
          </p:cNvPr>
          <p:cNvSpPr/>
          <p:nvPr/>
        </p:nvSpPr>
        <p:spPr>
          <a:xfrm>
            <a:off x="7880593" y="5766490"/>
            <a:ext cx="3700250" cy="825491"/>
          </a:xfrm>
          <a:prstGeom prst="wedgeRoundRectCallout">
            <a:avLst>
              <a:gd name="adj1" fmla="val -81680"/>
              <a:gd name="adj2" fmla="val -3721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スクリーンの深度値を</a:t>
            </a:r>
            <a:r>
              <a:rPr kumimoji="1" lang="en-US" altLang="ja-JP" dirty="0">
                <a:solidFill>
                  <a:srgbClr val="FFFF00"/>
                </a:solidFill>
              </a:rPr>
              <a:t>0.4</a:t>
            </a:r>
            <a:r>
              <a:rPr kumimoji="1" lang="ja-JP" altLang="en-US" dirty="0"/>
              <a:t>にすればオブジェクトの位置に？</a:t>
            </a:r>
          </a:p>
        </p:txBody>
      </p:sp>
      <p:sp>
        <p:nvSpPr>
          <p:cNvPr id="58" name="正方形/長方形 57">
            <a:extLst>
              <a:ext uri="{FF2B5EF4-FFF2-40B4-BE49-F238E27FC236}">
                <a16:creationId xmlns:a16="http://schemas.microsoft.com/office/drawing/2014/main" id="{45373DCC-9772-43C1-821A-D213B1B3DCDF}"/>
              </a:ext>
            </a:extLst>
          </p:cNvPr>
          <p:cNvSpPr/>
          <p:nvPr/>
        </p:nvSpPr>
        <p:spPr>
          <a:xfrm>
            <a:off x="1094143" y="4772930"/>
            <a:ext cx="469412" cy="431606"/>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spTree>
    <p:extLst>
      <p:ext uri="{BB962C8B-B14F-4D97-AF65-F5344CB8AC3E}">
        <p14:creationId xmlns:p14="http://schemas.microsoft.com/office/powerpoint/2010/main" val="13372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41280-AD18-4B06-9974-28B5B0B51380}"/>
              </a:ext>
            </a:extLst>
          </p:cNvPr>
          <p:cNvSpPr>
            <a:spLocks noGrp="1"/>
          </p:cNvSpPr>
          <p:nvPr>
            <p:ph type="title"/>
          </p:nvPr>
        </p:nvSpPr>
        <p:spPr>
          <a:xfrm>
            <a:off x="866135" y="406785"/>
            <a:ext cx="10515600" cy="1325563"/>
          </a:xfrm>
        </p:spPr>
        <p:txBody>
          <a:bodyPr/>
          <a:lstStyle/>
          <a:p>
            <a:r>
              <a:rPr kumimoji="1" lang="ja-JP" altLang="en-US" dirty="0"/>
              <a:t>２－３：座標変換例</a:t>
            </a:r>
          </a:p>
        </p:txBody>
      </p:sp>
      <p:sp>
        <p:nvSpPr>
          <p:cNvPr id="4" name="正方形/長方形 3">
            <a:extLst>
              <a:ext uri="{FF2B5EF4-FFF2-40B4-BE49-F238E27FC236}">
                <a16:creationId xmlns:a16="http://schemas.microsoft.com/office/drawing/2014/main" id="{BBA7C240-FF9F-4A0A-BB51-1DFA84394FCA}"/>
              </a:ext>
            </a:extLst>
          </p:cNvPr>
          <p:cNvSpPr/>
          <p:nvPr/>
        </p:nvSpPr>
        <p:spPr>
          <a:xfrm>
            <a:off x="386224" y="2475803"/>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760A037-2814-490F-9B31-72B36986FC76}"/>
              </a:ext>
            </a:extLst>
          </p:cNvPr>
          <p:cNvSpPr/>
          <p:nvPr/>
        </p:nvSpPr>
        <p:spPr>
          <a:xfrm>
            <a:off x="1882239" y="3189027"/>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19" name="楕円 18">
            <a:extLst>
              <a:ext uri="{FF2B5EF4-FFF2-40B4-BE49-F238E27FC236}">
                <a16:creationId xmlns:a16="http://schemas.microsoft.com/office/drawing/2014/main" id="{4C17B887-E140-495A-90D4-726158B6F90D}"/>
              </a:ext>
            </a:extLst>
          </p:cNvPr>
          <p:cNvSpPr/>
          <p:nvPr/>
        </p:nvSpPr>
        <p:spPr>
          <a:xfrm>
            <a:off x="1973472" y="4525253"/>
            <a:ext cx="655444" cy="6827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cxnSp>
        <p:nvCxnSpPr>
          <p:cNvPr id="23" name="直線コネクタ 22">
            <a:extLst>
              <a:ext uri="{FF2B5EF4-FFF2-40B4-BE49-F238E27FC236}">
                <a16:creationId xmlns:a16="http://schemas.microsoft.com/office/drawing/2014/main" id="{A03A9CB1-9A29-4DFE-8F8E-4B25BA058013}"/>
              </a:ext>
            </a:extLst>
          </p:cNvPr>
          <p:cNvCxnSpPr>
            <a:cxnSpLocks/>
            <a:stCxn id="19" idx="1"/>
          </p:cNvCxnSpPr>
          <p:nvPr/>
        </p:nvCxnSpPr>
        <p:spPr>
          <a:xfrm flipH="1" flipV="1">
            <a:off x="1419390" y="2528320"/>
            <a:ext cx="650070" cy="209691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31EEC23-042C-431C-A200-B033119430A9}"/>
              </a:ext>
            </a:extLst>
          </p:cNvPr>
          <p:cNvCxnSpPr>
            <a:cxnSpLocks/>
            <a:stCxn id="19" idx="7"/>
          </p:cNvCxnSpPr>
          <p:nvPr/>
        </p:nvCxnSpPr>
        <p:spPr>
          <a:xfrm flipV="1">
            <a:off x="2532928" y="2479861"/>
            <a:ext cx="578089" cy="214537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1B85DF4-EDCD-4D86-9167-196D66856CB1}"/>
              </a:ext>
            </a:extLst>
          </p:cNvPr>
          <p:cNvCxnSpPr>
            <a:cxnSpLocks/>
          </p:cNvCxnSpPr>
          <p:nvPr/>
        </p:nvCxnSpPr>
        <p:spPr>
          <a:xfrm>
            <a:off x="1550121" y="2893272"/>
            <a:ext cx="150214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20D89D8-AE83-497B-BA69-882ABDC162F0}"/>
              </a:ext>
            </a:extLst>
          </p:cNvPr>
          <p:cNvSpPr/>
          <p:nvPr/>
        </p:nvSpPr>
        <p:spPr>
          <a:xfrm>
            <a:off x="2244968" y="3707471"/>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7" name="正方形/長方形 36">
            <a:extLst>
              <a:ext uri="{FF2B5EF4-FFF2-40B4-BE49-F238E27FC236}">
                <a16:creationId xmlns:a16="http://schemas.microsoft.com/office/drawing/2014/main" id="{A86553B1-9EE2-4766-B7E9-D8C7C2F9EDE9}"/>
              </a:ext>
            </a:extLst>
          </p:cNvPr>
          <p:cNvSpPr/>
          <p:nvPr/>
        </p:nvSpPr>
        <p:spPr>
          <a:xfrm>
            <a:off x="849848" y="3586556"/>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8" name="正方形/長方形 37">
            <a:extLst>
              <a:ext uri="{FF2B5EF4-FFF2-40B4-BE49-F238E27FC236}">
                <a16:creationId xmlns:a16="http://schemas.microsoft.com/office/drawing/2014/main" id="{35A6E4DD-8118-4F95-A2FA-E50DBEC4D4DE}"/>
              </a:ext>
            </a:extLst>
          </p:cNvPr>
          <p:cNvSpPr/>
          <p:nvPr/>
        </p:nvSpPr>
        <p:spPr>
          <a:xfrm>
            <a:off x="3938901" y="4409051"/>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9" name="正方形/長方形 38">
            <a:extLst>
              <a:ext uri="{FF2B5EF4-FFF2-40B4-BE49-F238E27FC236}">
                <a16:creationId xmlns:a16="http://schemas.microsoft.com/office/drawing/2014/main" id="{B3CD453B-060B-482E-AF2D-9C4A1ED35712}"/>
              </a:ext>
            </a:extLst>
          </p:cNvPr>
          <p:cNvSpPr/>
          <p:nvPr/>
        </p:nvSpPr>
        <p:spPr>
          <a:xfrm>
            <a:off x="3727045" y="3523150"/>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40" name="正方形/長方形 39">
            <a:extLst>
              <a:ext uri="{FF2B5EF4-FFF2-40B4-BE49-F238E27FC236}">
                <a16:creationId xmlns:a16="http://schemas.microsoft.com/office/drawing/2014/main" id="{E033EB74-6AA7-4B9E-B9E6-3DB73620C405}"/>
              </a:ext>
            </a:extLst>
          </p:cNvPr>
          <p:cNvSpPr/>
          <p:nvPr/>
        </p:nvSpPr>
        <p:spPr>
          <a:xfrm>
            <a:off x="1295393" y="4673688"/>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42" name="正方形/長方形 41">
            <a:extLst>
              <a:ext uri="{FF2B5EF4-FFF2-40B4-BE49-F238E27FC236}">
                <a16:creationId xmlns:a16="http://schemas.microsoft.com/office/drawing/2014/main" id="{C5746C9E-EE26-4449-A852-A60D62EFA598}"/>
              </a:ext>
            </a:extLst>
          </p:cNvPr>
          <p:cNvSpPr/>
          <p:nvPr/>
        </p:nvSpPr>
        <p:spPr>
          <a:xfrm>
            <a:off x="984202" y="1877661"/>
            <a:ext cx="3292505"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変換前</a:t>
            </a:r>
            <a:endParaRPr kumimoji="1" lang="ja-JP" altLang="en-US" dirty="0"/>
          </a:p>
        </p:txBody>
      </p:sp>
      <p:sp>
        <p:nvSpPr>
          <p:cNvPr id="44" name="矢印: 右 43">
            <a:extLst>
              <a:ext uri="{FF2B5EF4-FFF2-40B4-BE49-F238E27FC236}">
                <a16:creationId xmlns:a16="http://schemas.microsoft.com/office/drawing/2014/main" id="{7EEA4EEE-941B-4A1C-AAD0-D8BDD7D86AE3}"/>
              </a:ext>
            </a:extLst>
          </p:cNvPr>
          <p:cNvSpPr/>
          <p:nvPr/>
        </p:nvSpPr>
        <p:spPr>
          <a:xfrm rot="3371107">
            <a:off x="7859682" y="4052442"/>
            <a:ext cx="306273" cy="713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4E9BA3A4-DE98-4468-A5DE-54E82E42F407}"/>
              </a:ext>
            </a:extLst>
          </p:cNvPr>
          <p:cNvSpPr/>
          <p:nvPr/>
        </p:nvSpPr>
        <p:spPr>
          <a:xfrm>
            <a:off x="2239293" y="2521049"/>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grpSp>
        <p:nvGrpSpPr>
          <p:cNvPr id="72" name="グループ化 71">
            <a:extLst>
              <a:ext uri="{FF2B5EF4-FFF2-40B4-BE49-F238E27FC236}">
                <a16:creationId xmlns:a16="http://schemas.microsoft.com/office/drawing/2014/main" id="{A2A8A536-968D-4BE4-8750-90595CBE302B}"/>
              </a:ext>
            </a:extLst>
          </p:cNvPr>
          <p:cNvGrpSpPr/>
          <p:nvPr/>
        </p:nvGrpSpPr>
        <p:grpSpPr>
          <a:xfrm>
            <a:off x="6366567" y="1243713"/>
            <a:ext cx="3292505" cy="2919047"/>
            <a:chOff x="6271193" y="1877661"/>
            <a:chExt cx="4627259" cy="4102405"/>
          </a:xfrm>
        </p:grpSpPr>
        <p:sp>
          <p:nvSpPr>
            <p:cNvPr id="45" name="正方形/長方形 44">
              <a:extLst>
                <a:ext uri="{FF2B5EF4-FFF2-40B4-BE49-F238E27FC236}">
                  <a16:creationId xmlns:a16="http://schemas.microsoft.com/office/drawing/2014/main" id="{5369A0CC-8D94-44B9-883E-99AF92D36C4F}"/>
                </a:ext>
              </a:extLst>
            </p:cNvPr>
            <p:cNvSpPr/>
            <p:nvPr/>
          </p:nvSpPr>
          <p:spPr>
            <a:xfrm>
              <a:off x="6271193" y="2509519"/>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D4CCE1B5-04CD-4212-85D1-B6A149081FD3}"/>
                </a:ext>
              </a:extLst>
            </p:cNvPr>
            <p:cNvSpPr/>
            <p:nvPr/>
          </p:nvSpPr>
          <p:spPr>
            <a:xfrm>
              <a:off x="8957941" y="4003388"/>
              <a:ext cx="1095614" cy="988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47" name="楕円 46">
              <a:extLst>
                <a:ext uri="{FF2B5EF4-FFF2-40B4-BE49-F238E27FC236}">
                  <a16:creationId xmlns:a16="http://schemas.microsoft.com/office/drawing/2014/main" id="{107F4247-E039-440F-9176-702E10F05B96}"/>
                </a:ext>
              </a:extLst>
            </p:cNvPr>
            <p:cNvSpPr/>
            <p:nvPr/>
          </p:nvSpPr>
          <p:spPr>
            <a:xfrm>
              <a:off x="7909444" y="4991727"/>
              <a:ext cx="1351239" cy="9883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sp>
          <p:nvSpPr>
            <p:cNvPr id="51" name="正方形/長方形 50">
              <a:extLst>
                <a:ext uri="{FF2B5EF4-FFF2-40B4-BE49-F238E27FC236}">
                  <a16:creationId xmlns:a16="http://schemas.microsoft.com/office/drawing/2014/main" id="{81C40473-9914-49E2-AB44-B373E1A00E19}"/>
                </a:ext>
              </a:extLst>
            </p:cNvPr>
            <p:cNvSpPr/>
            <p:nvPr/>
          </p:nvSpPr>
          <p:spPr>
            <a:xfrm>
              <a:off x="7153051" y="3562464"/>
              <a:ext cx="701129" cy="72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56" name="正方形/長方形 55">
              <a:extLst>
                <a:ext uri="{FF2B5EF4-FFF2-40B4-BE49-F238E27FC236}">
                  <a16:creationId xmlns:a16="http://schemas.microsoft.com/office/drawing/2014/main" id="{6645CBBD-12BF-49F0-9DB9-E239A3F5B1B6}"/>
                </a:ext>
              </a:extLst>
            </p:cNvPr>
            <p:cNvSpPr/>
            <p:nvPr/>
          </p:nvSpPr>
          <p:spPr>
            <a:xfrm>
              <a:off x="6843516" y="1877661"/>
              <a:ext cx="3292505"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ビュー変換</a:t>
              </a:r>
            </a:p>
          </p:txBody>
        </p:sp>
        <p:sp>
          <p:nvSpPr>
            <p:cNvPr id="71" name="正方形/長方形 70">
              <a:extLst>
                <a:ext uri="{FF2B5EF4-FFF2-40B4-BE49-F238E27FC236}">
                  <a16:creationId xmlns:a16="http://schemas.microsoft.com/office/drawing/2014/main" id="{0300F5AD-3493-4D1B-B76B-CEC1B0E65894}"/>
                </a:ext>
              </a:extLst>
            </p:cNvPr>
            <p:cNvSpPr/>
            <p:nvPr/>
          </p:nvSpPr>
          <p:spPr>
            <a:xfrm>
              <a:off x="8134049" y="3371009"/>
              <a:ext cx="432980" cy="30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t>3D</a:t>
              </a:r>
            </a:p>
          </p:txBody>
        </p:sp>
      </p:grpSp>
      <p:sp>
        <p:nvSpPr>
          <p:cNvPr id="73" name="矢印: 右 72">
            <a:extLst>
              <a:ext uri="{FF2B5EF4-FFF2-40B4-BE49-F238E27FC236}">
                <a16:creationId xmlns:a16="http://schemas.microsoft.com/office/drawing/2014/main" id="{32535428-7F00-4DDE-B5FE-D413909DEFB8}"/>
              </a:ext>
            </a:extLst>
          </p:cNvPr>
          <p:cNvSpPr/>
          <p:nvPr/>
        </p:nvSpPr>
        <p:spPr>
          <a:xfrm rot="19099931">
            <a:off x="5345408" y="2880670"/>
            <a:ext cx="656135" cy="617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D96DDFDC-FDB1-4D6B-992C-CFDFB890C8D1}"/>
              </a:ext>
            </a:extLst>
          </p:cNvPr>
          <p:cNvGrpSpPr/>
          <p:nvPr/>
        </p:nvGrpSpPr>
        <p:grpSpPr>
          <a:xfrm>
            <a:off x="8572275" y="3985097"/>
            <a:ext cx="3292505" cy="2919047"/>
            <a:chOff x="6271193" y="1877661"/>
            <a:chExt cx="4627259" cy="4102405"/>
          </a:xfrm>
        </p:grpSpPr>
        <p:sp>
          <p:nvSpPr>
            <p:cNvPr id="83" name="正方形/長方形 82">
              <a:extLst>
                <a:ext uri="{FF2B5EF4-FFF2-40B4-BE49-F238E27FC236}">
                  <a16:creationId xmlns:a16="http://schemas.microsoft.com/office/drawing/2014/main" id="{3F26750B-1D4E-429D-9F23-769E5ED4972F}"/>
                </a:ext>
              </a:extLst>
            </p:cNvPr>
            <p:cNvSpPr/>
            <p:nvPr/>
          </p:nvSpPr>
          <p:spPr>
            <a:xfrm>
              <a:off x="6271193" y="2509519"/>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63FEA50-F4F9-4735-A5B9-766782E17411}"/>
                </a:ext>
              </a:extLst>
            </p:cNvPr>
            <p:cNvSpPr/>
            <p:nvPr/>
          </p:nvSpPr>
          <p:spPr>
            <a:xfrm>
              <a:off x="9078648" y="3568463"/>
              <a:ext cx="1351238" cy="10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85" name="楕円 84">
              <a:extLst>
                <a:ext uri="{FF2B5EF4-FFF2-40B4-BE49-F238E27FC236}">
                  <a16:creationId xmlns:a16="http://schemas.microsoft.com/office/drawing/2014/main" id="{3C3C9A5B-5ED6-49FB-A4D7-9B2D548A0A15}"/>
                </a:ext>
              </a:extLst>
            </p:cNvPr>
            <p:cNvSpPr/>
            <p:nvPr/>
          </p:nvSpPr>
          <p:spPr>
            <a:xfrm>
              <a:off x="7909444" y="4991727"/>
              <a:ext cx="1351239" cy="9883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sp>
          <p:nvSpPr>
            <p:cNvPr id="86" name="正方形/長方形 85">
              <a:extLst>
                <a:ext uri="{FF2B5EF4-FFF2-40B4-BE49-F238E27FC236}">
                  <a16:creationId xmlns:a16="http://schemas.microsoft.com/office/drawing/2014/main" id="{D7EE9739-0A21-4EF1-9689-326A865749FA}"/>
                </a:ext>
              </a:extLst>
            </p:cNvPr>
            <p:cNvSpPr/>
            <p:nvPr/>
          </p:nvSpPr>
          <p:spPr>
            <a:xfrm>
              <a:off x="6843516" y="2969568"/>
              <a:ext cx="741286" cy="73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87" name="正方形/長方形 86">
              <a:extLst>
                <a:ext uri="{FF2B5EF4-FFF2-40B4-BE49-F238E27FC236}">
                  <a16:creationId xmlns:a16="http://schemas.microsoft.com/office/drawing/2014/main" id="{745E1BC1-03C3-4DE0-A4A4-ED1448A30861}"/>
                </a:ext>
              </a:extLst>
            </p:cNvPr>
            <p:cNvSpPr/>
            <p:nvPr/>
          </p:nvSpPr>
          <p:spPr>
            <a:xfrm>
              <a:off x="6843516" y="1877661"/>
              <a:ext cx="3507664"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プロジェクション</a:t>
              </a:r>
              <a:r>
                <a:rPr kumimoji="1" lang="ja-JP" altLang="en-US" dirty="0"/>
                <a:t>変換</a:t>
              </a:r>
            </a:p>
          </p:txBody>
        </p:sp>
      </p:grpSp>
    </p:spTree>
    <p:extLst>
      <p:ext uri="{BB962C8B-B14F-4D97-AF65-F5344CB8AC3E}">
        <p14:creationId xmlns:p14="http://schemas.microsoft.com/office/powerpoint/2010/main" val="171074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DBAA9-4218-4734-BF10-FFBF45D6B830}"/>
              </a:ext>
            </a:extLst>
          </p:cNvPr>
          <p:cNvSpPr>
            <a:spLocks noGrp="1"/>
          </p:cNvSpPr>
          <p:nvPr>
            <p:ph type="title"/>
          </p:nvPr>
        </p:nvSpPr>
        <p:spPr/>
        <p:txBody>
          <a:bodyPr/>
          <a:lstStyle/>
          <a:p>
            <a:r>
              <a:rPr kumimoji="1" lang="ja-JP" altLang="en-US" dirty="0"/>
              <a:t>２－４：スクリーン座標をワールド座標に変換する式</a:t>
            </a:r>
          </a:p>
        </p:txBody>
      </p:sp>
      <p:sp>
        <p:nvSpPr>
          <p:cNvPr id="3" name="コンテンツ プレースホルダー 2">
            <a:extLst>
              <a:ext uri="{FF2B5EF4-FFF2-40B4-BE49-F238E27FC236}">
                <a16:creationId xmlns:a16="http://schemas.microsoft.com/office/drawing/2014/main" id="{10F1701B-4576-4FE4-BE99-48E01E85932C}"/>
              </a:ext>
            </a:extLst>
          </p:cNvPr>
          <p:cNvSpPr>
            <a:spLocks noGrp="1"/>
          </p:cNvSpPr>
          <p:nvPr>
            <p:ph idx="1"/>
          </p:nvPr>
        </p:nvSpPr>
        <p:spPr>
          <a:xfrm>
            <a:off x="5632983" y="1690688"/>
            <a:ext cx="5720818" cy="4351338"/>
          </a:xfrm>
        </p:spPr>
        <p:txBody>
          <a:bodyPr/>
          <a:lstStyle/>
          <a:p>
            <a:r>
              <a:rPr lang="ja-JP" altLang="en-US" dirty="0"/>
              <a:t>変換前の元の座標を求める必要があるので、逆行列を掛ける！</a:t>
            </a:r>
            <a:endParaRPr lang="en-US" altLang="ja-JP" dirty="0"/>
          </a:p>
          <a:p>
            <a:r>
              <a:rPr lang="ja-JP" altLang="en-US" dirty="0"/>
              <a:t>正規化デバイス</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306525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592</Words>
  <Application>Microsoft Office PowerPoint</Application>
  <PresentationFormat>ワイド画面</PresentationFormat>
  <Paragraphs>110</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HGｺﾞｼｯｸE</vt:lpstr>
      <vt:lpstr>HG創英角ｺﾞｼｯｸUB</vt:lpstr>
      <vt:lpstr>Arial</vt:lpstr>
      <vt:lpstr>Franklin Gothic Book</vt:lpstr>
      <vt:lpstr>Franklin Gothic Medium</vt:lpstr>
      <vt:lpstr>Office テーマ</vt:lpstr>
      <vt:lpstr>近くの敵をロックオンする方法</vt:lpstr>
      <vt:lpstr>１ー１：レイとは</vt:lpstr>
      <vt:lpstr>１－２：狙った位置にレイを飛ばす場合どうすればあたっているか(AABB)→成功パターン</vt:lpstr>
      <vt:lpstr>１－３：狙った位置にレイを飛ばす場合どうすればあたっているか(AABB)→失敗パターン</vt:lpstr>
      <vt:lpstr>２－１：座標変換について</vt:lpstr>
      <vt:lpstr>２－２：ワールド座標をスクリーン座標で表す</vt:lpstr>
      <vt:lpstr>２－３：座標変換例</vt:lpstr>
      <vt:lpstr>２－４：スクリーン座標をワールド座標に変換する式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近くの敵をロックオンする方法</dc:title>
  <dc:creator>student</dc:creator>
  <cp:lastModifiedBy>student</cp:lastModifiedBy>
  <cp:revision>23</cp:revision>
  <dcterms:created xsi:type="dcterms:W3CDTF">2025-05-13T01:45:49Z</dcterms:created>
  <dcterms:modified xsi:type="dcterms:W3CDTF">2025-05-13T09:17:25Z</dcterms:modified>
</cp:coreProperties>
</file>