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704E9A-D510-41F4-B444-89B58D1EA2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1689FA-73AF-4167-B346-751338ECC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FBF162B-76B5-4BD1-95B8-2E3D1DD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3404733-72D4-4D68-851A-20A6B8120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D0D7CF-D6DD-48AB-866A-A04F40187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2878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F3F9B8-03F2-43E4-AC64-9738118C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993D38-D213-494D-9722-C9B4CB6BB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FEF2262-EDB0-4B06-9E75-727F0DD87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6C11B2-4701-477B-9EAF-8E0FD3704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85987E-0136-448A-A959-65D70300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345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5D58A67-0815-4185-B3B0-E13CFF4CFB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715556C-3AC9-4953-9AD8-B25C12E6EF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5EB39D-858E-46AE-89D5-0A11AE8C4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33210B-185A-4C9F-B19F-461458FA2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AD4E7E-3545-4384-BBEB-A8264E3F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189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CED98-B507-4D01-AB23-6EB2F6338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BB1F898-1394-4555-BF7F-B328C8347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FDDFA-9325-4CB5-AA7F-756598879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0A0DFC6-370B-4A13-8CE7-A4EF9C183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A5F39B-951A-4AEF-9F64-F92F4882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33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F0F657-5E96-4B62-B90A-A10377FF9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7392DC-BFF4-4B92-B855-9C2C02628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190518-8994-41A5-B814-7BE73410D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AFB84-8122-41D2-9A84-C225F43C0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A70306-0224-437E-BCDC-F9C4ED6D8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3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F2713-F0C1-4546-B2E3-C8693DF6E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1B5278-CBED-4550-A969-1A34BFE764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987F03-40E3-4C7C-926B-D4A5B94C26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F4F9A1-A2E4-48ED-931F-BACCB9142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38F22D-48C2-455A-9FC7-AF9B71D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3B9031-660A-42D0-AE74-F04EECF5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55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57134A-2D80-4B9A-98CE-E2C46A338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B6D4AB1-B3C6-4D6D-95A5-3F1F8BDD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2B14359-0158-4090-BE48-0BBB1CC672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DDE9A2D-CEE8-4A83-93F6-29D99776A4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8DDA2F5-99A0-4161-AE48-3B3F87552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3B467DE-45AF-4E44-AEAC-4645CAAE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4A1005-EAC5-4D25-BA37-F73DCA48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467C4F-748B-40CE-8D45-6518E18E8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396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A04EAE-3AE5-48FE-95D0-CA07FD706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6E2151B-72D9-4F6B-A1A4-3E9606855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E07A55C-24FE-4E2F-9903-9A346274D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6AC75A8-7B37-4573-8934-7A7188C2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1029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1FD62B-8C07-4A60-B5B2-85EE4DE7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20641AB-3734-4B88-BC8A-224C44F4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C5518CB-B45C-41FA-99A7-2377C9F45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496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D66ED-8FD7-48F0-BA0E-7C5049BBA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F7A59F-6425-4F57-85D4-448478BB3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1EF8C8A-7E56-491D-B54B-499535FEB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9406470-CDF7-4B51-86F1-956548F4F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CDDAFA-206D-4743-83A1-20833C7CB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E000AD1-F49A-4EBC-8EB5-D60D6315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2894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CF5AAA-CE62-401F-A6E8-88831F16F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FA0D0D-9AF0-4468-BE04-CFA9336A1B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387D8A-93FF-4694-A903-75459F7F1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C2D6B1-8879-48CF-8FD5-2379580C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682E3-E736-4AEC-859C-F0B54BB52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284E845-B78A-40DF-832D-3C276DCCB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451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93FB17F-7565-433A-BF96-DE0F1C1E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52F6F2-0AF8-4E9B-87BD-4EC14041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940AF9-512B-42DF-87F9-21FFA1FE13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FF39-2CD2-4C1B-A873-95A13CF4F116}" type="datetimeFigureOut">
              <a:rPr kumimoji="1" lang="ja-JP" altLang="en-US" smtClean="0"/>
              <a:t>2025/6/6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EA585C-778A-4F3F-879D-7EBD3287C3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7829A58-D4F4-40FA-92FC-B20C52D32C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5DD89-7C02-49DD-9F00-E4CA0E9617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35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EEB6AE-FFD4-48A1-A206-1F242BC4EB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回転角による計算方法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04C5D8-72B8-4559-9C39-ACB359A9D1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GC3-14</a:t>
            </a:r>
            <a:r>
              <a:rPr kumimoji="1" lang="ja-JP" altLang="en-US" dirty="0" err="1"/>
              <a:t>、</a:t>
            </a:r>
            <a:r>
              <a:rPr lang="ja-JP" altLang="en-US" dirty="0"/>
              <a:t>椎名太陽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407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F6241-2861-47A6-8031-F93EA0A8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4320"/>
            <a:ext cx="10515600" cy="802046"/>
          </a:xfrm>
        </p:spPr>
        <p:txBody>
          <a:bodyPr/>
          <a:lstStyle/>
          <a:p>
            <a:r>
              <a:rPr kumimoji="1" lang="ja-JP" altLang="en-US" dirty="0"/>
              <a:t>１：これまでやってきたこと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F4C0E1-6498-4472-81CC-F9F3BB450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97502"/>
          </a:xfrm>
        </p:spPr>
        <p:txBody>
          <a:bodyPr/>
          <a:lstStyle/>
          <a:p>
            <a:r>
              <a:rPr lang="ja-JP" altLang="en-US" dirty="0"/>
              <a:t>回転後の位置を求めるのに、必ず距離で計算していました。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→この処理を簡潔化できるらしいです。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00795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D085C-8885-4216-BB86-94BF207C4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２：新しい計算方法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31A3441-73B3-4223-8841-AC2D8E76FD6D}"/>
              </a:ext>
            </a:extLst>
          </p:cNvPr>
          <p:cNvSpPr/>
          <p:nvPr/>
        </p:nvSpPr>
        <p:spPr>
          <a:xfrm>
            <a:off x="7038304" y="3050515"/>
            <a:ext cx="4604197" cy="7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１：まずは回転前の頂点を求めます</a:t>
            </a:r>
            <a:endParaRPr kumimoji="1" lang="en-US" altLang="ja-JP" dirty="0"/>
          </a:p>
          <a:p>
            <a:pPr algn="ctr"/>
            <a:r>
              <a:rPr lang="ja-JP" altLang="en-US" dirty="0"/>
              <a:t>２：回転後に回転角分元の位置に戻します。</a:t>
            </a:r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3B8C556-67FB-4AEC-A4D9-6362296F6B0D}"/>
              </a:ext>
            </a:extLst>
          </p:cNvPr>
          <p:cNvSpPr/>
          <p:nvPr/>
        </p:nvSpPr>
        <p:spPr>
          <a:xfrm>
            <a:off x="428111" y="2601532"/>
            <a:ext cx="1654935" cy="165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DFFD511-04B6-4B0E-950C-61E4C70BBADE}"/>
              </a:ext>
            </a:extLst>
          </p:cNvPr>
          <p:cNvSpPr/>
          <p:nvPr/>
        </p:nvSpPr>
        <p:spPr>
          <a:xfrm rot="1800000">
            <a:off x="3367825" y="2601531"/>
            <a:ext cx="1654935" cy="165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部分円 8">
            <a:extLst>
              <a:ext uri="{FF2B5EF4-FFF2-40B4-BE49-F238E27FC236}">
                <a16:creationId xmlns:a16="http://schemas.microsoft.com/office/drawing/2014/main" id="{9DE1B202-8145-4FEB-B103-9CF3EE446605}"/>
              </a:ext>
            </a:extLst>
          </p:cNvPr>
          <p:cNvSpPr/>
          <p:nvPr/>
        </p:nvSpPr>
        <p:spPr>
          <a:xfrm>
            <a:off x="3486621" y="3144000"/>
            <a:ext cx="1320084" cy="856668"/>
          </a:xfrm>
          <a:prstGeom prst="pie">
            <a:avLst>
              <a:gd name="adj1" fmla="val 16297196"/>
              <a:gd name="adj2" fmla="val 18686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D7461DF-1E30-4E40-907F-60E4002780A2}"/>
              </a:ext>
            </a:extLst>
          </p:cNvPr>
          <p:cNvSpPr txBox="1"/>
          <p:nvPr/>
        </p:nvSpPr>
        <p:spPr>
          <a:xfrm>
            <a:off x="1255578" y="3456757"/>
            <a:ext cx="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100.0f</a:t>
            </a:r>
            <a:endParaRPr kumimoji="1" lang="ja-JP" altLang="en-US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7F440DCC-717C-4B5F-8D77-31BC0C1511C6}"/>
              </a:ext>
            </a:extLst>
          </p:cNvPr>
          <p:cNvCxnSpPr>
            <a:cxnSpLocks/>
          </p:cNvCxnSpPr>
          <p:nvPr/>
        </p:nvCxnSpPr>
        <p:spPr>
          <a:xfrm>
            <a:off x="1252727" y="3465478"/>
            <a:ext cx="827468" cy="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A80DC65-7A2C-4CEE-A352-A6F8BA66FACD}"/>
              </a:ext>
            </a:extLst>
          </p:cNvPr>
          <p:cNvCxnSpPr>
            <a:cxnSpLocks/>
            <a:endCxn id="7" idx="0"/>
          </p:cNvCxnSpPr>
          <p:nvPr/>
        </p:nvCxnSpPr>
        <p:spPr>
          <a:xfrm flipV="1">
            <a:off x="1255578" y="2601532"/>
            <a:ext cx="1" cy="82746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7158B2D-AD3F-46CC-B9A3-D882405029C9}"/>
              </a:ext>
            </a:extLst>
          </p:cNvPr>
          <p:cNvSpPr txBox="1"/>
          <p:nvPr/>
        </p:nvSpPr>
        <p:spPr>
          <a:xfrm>
            <a:off x="4510457" y="3018249"/>
            <a:ext cx="8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30°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05E927-7333-47A6-B014-4145380EBB97}"/>
              </a:ext>
            </a:extLst>
          </p:cNvPr>
          <p:cNvSpPr txBox="1"/>
          <p:nvPr/>
        </p:nvSpPr>
        <p:spPr>
          <a:xfrm>
            <a:off x="425260" y="2920203"/>
            <a:ext cx="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100.0f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7A548C1-5DEA-46A0-88B5-629AABB318E5}"/>
              </a:ext>
            </a:extLst>
          </p:cNvPr>
          <p:cNvSpPr/>
          <p:nvPr/>
        </p:nvSpPr>
        <p:spPr>
          <a:xfrm>
            <a:off x="3734382" y="2192832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4A49E6D-AC93-4A01-B73E-48678855B616}"/>
              </a:ext>
            </a:extLst>
          </p:cNvPr>
          <p:cNvSpPr txBox="1"/>
          <p:nvPr/>
        </p:nvSpPr>
        <p:spPr>
          <a:xfrm>
            <a:off x="5537593" y="4256467"/>
            <a:ext cx="6226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X = -100.0f </a:t>
            </a:r>
            <a:r>
              <a:rPr lang="en-US" altLang="ja-JP" dirty="0"/>
              <a:t>×</a:t>
            </a:r>
            <a:r>
              <a:rPr kumimoji="1" lang="en-US" altLang="ja-JP" dirty="0"/>
              <a:t> cosθ30</a:t>
            </a:r>
            <a:r>
              <a:rPr kumimoji="1" lang="ja-JP" altLang="en-US" dirty="0"/>
              <a:t>（</a:t>
            </a:r>
            <a:r>
              <a:rPr kumimoji="1" lang="en-US" altLang="ja-JP" dirty="0"/>
              <a:t>0.86) </a:t>
            </a:r>
            <a:r>
              <a:rPr lang="ja-JP" altLang="en-US" dirty="0"/>
              <a:t> </a:t>
            </a:r>
            <a:r>
              <a:rPr lang="ja-JP" altLang="en-US" dirty="0" err="1"/>
              <a:t>ー</a:t>
            </a:r>
            <a:r>
              <a:rPr lang="ja-JP" altLang="en-US" dirty="0"/>
              <a:t>　</a:t>
            </a:r>
            <a:r>
              <a:rPr lang="en-US" altLang="ja-JP" dirty="0"/>
              <a:t>100.0f ×sinθ30(0.5)</a:t>
            </a:r>
          </a:p>
          <a:p>
            <a:r>
              <a:rPr kumimoji="1" lang="en-US" altLang="ja-JP" dirty="0"/>
              <a:t>= -86.0f </a:t>
            </a:r>
            <a:r>
              <a:rPr lang="en-US" altLang="ja-JP" dirty="0"/>
              <a:t>+</a:t>
            </a:r>
            <a:r>
              <a:rPr kumimoji="1" lang="en-US" altLang="ja-JP" dirty="0"/>
              <a:t> 50.0f = </a:t>
            </a:r>
            <a:r>
              <a:rPr kumimoji="1" lang="ja-JP" altLang="en-US" dirty="0"/>
              <a:t>約</a:t>
            </a:r>
            <a:r>
              <a:rPr kumimoji="1" lang="en-US" altLang="ja-JP" dirty="0"/>
              <a:t>-36.0f;</a:t>
            </a:r>
          </a:p>
          <a:p>
            <a:r>
              <a:rPr lang="en-US" altLang="ja-JP" dirty="0"/>
              <a:t>Y = 100.0f ×sin30(0.5) </a:t>
            </a:r>
            <a:r>
              <a:rPr lang="ja-JP" altLang="en-US" dirty="0"/>
              <a:t>＋ </a:t>
            </a:r>
            <a:r>
              <a:rPr lang="en-US" altLang="ja-JP" dirty="0"/>
              <a:t>100.0f × cos30(0.86) </a:t>
            </a:r>
            <a:r>
              <a:rPr lang="ja-JP" altLang="en-US" dirty="0"/>
              <a:t>＝ </a:t>
            </a:r>
            <a:r>
              <a:rPr lang="en-US" altLang="ja-JP" dirty="0"/>
              <a:t>50 + 86 = </a:t>
            </a:r>
            <a:r>
              <a:rPr lang="ja-JP" altLang="en-US" dirty="0"/>
              <a:t>約</a:t>
            </a:r>
            <a:r>
              <a:rPr lang="en-US" altLang="ja-JP" dirty="0"/>
              <a:t>135.0f;</a:t>
            </a:r>
            <a:endParaRPr kumimoji="1" lang="en-US" altLang="ja-JP" dirty="0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9A71E725-EF8B-400D-8B3F-3DD39525E5C5}"/>
              </a:ext>
            </a:extLst>
          </p:cNvPr>
          <p:cNvSpPr/>
          <p:nvPr/>
        </p:nvSpPr>
        <p:spPr>
          <a:xfrm>
            <a:off x="5128015" y="2923134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7D11B07F-802D-4308-8FAB-5BEB154E3AD4}"/>
              </a:ext>
            </a:extLst>
          </p:cNvPr>
          <p:cNvSpPr/>
          <p:nvPr/>
        </p:nvSpPr>
        <p:spPr>
          <a:xfrm>
            <a:off x="4348820" y="4396152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B0CEA4A3-2959-4416-A309-7FB1C250713E}"/>
              </a:ext>
            </a:extLst>
          </p:cNvPr>
          <p:cNvSpPr/>
          <p:nvPr/>
        </p:nvSpPr>
        <p:spPr>
          <a:xfrm>
            <a:off x="2926894" y="3641423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151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B38E03-9C2A-4B85-884D-86F14A30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３：従来の計算方法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0B9C65C-CB1E-45FA-8EA2-D1CDD15E1793}"/>
              </a:ext>
            </a:extLst>
          </p:cNvPr>
          <p:cNvSpPr/>
          <p:nvPr/>
        </p:nvSpPr>
        <p:spPr>
          <a:xfrm>
            <a:off x="7038304" y="3050515"/>
            <a:ext cx="4604197" cy="7569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１：まずは回転前の頂点を求めます</a:t>
            </a:r>
            <a:endParaRPr kumimoji="1" lang="en-US" altLang="ja-JP" dirty="0"/>
          </a:p>
          <a:p>
            <a:pPr algn="ctr"/>
            <a:r>
              <a:rPr lang="ja-JP" altLang="en-US" dirty="0"/>
              <a:t>２：回転後に回転角分元の位置に戻します。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DD78A93-12FB-4E26-B3A5-3757709E64E2}"/>
              </a:ext>
            </a:extLst>
          </p:cNvPr>
          <p:cNvSpPr/>
          <p:nvPr/>
        </p:nvSpPr>
        <p:spPr>
          <a:xfrm>
            <a:off x="428111" y="2601532"/>
            <a:ext cx="1654935" cy="165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22A127C-DADD-43C1-A8FE-21A4FDB9C7FF}"/>
              </a:ext>
            </a:extLst>
          </p:cNvPr>
          <p:cNvSpPr/>
          <p:nvPr/>
        </p:nvSpPr>
        <p:spPr>
          <a:xfrm rot="1800000">
            <a:off x="3367825" y="2601531"/>
            <a:ext cx="1654935" cy="165493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部分円 10">
            <a:extLst>
              <a:ext uri="{FF2B5EF4-FFF2-40B4-BE49-F238E27FC236}">
                <a16:creationId xmlns:a16="http://schemas.microsoft.com/office/drawing/2014/main" id="{E350B59E-2CAC-4745-8AED-16D40D1052BB}"/>
              </a:ext>
            </a:extLst>
          </p:cNvPr>
          <p:cNvSpPr/>
          <p:nvPr/>
        </p:nvSpPr>
        <p:spPr>
          <a:xfrm>
            <a:off x="3486621" y="3144000"/>
            <a:ext cx="1320084" cy="856668"/>
          </a:xfrm>
          <a:prstGeom prst="pie">
            <a:avLst>
              <a:gd name="adj1" fmla="val 16297196"/>
              <a:gd name="adj2" fmla="val 186862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429F69D-4848-4D7F-84D8-F340AD9DACAE}"/>
              </a:ext>
            </a:extLst>
          </p:cNvPr>
          <p:cNvSpPr txBox="1"/>
          <p:nvPr/>
        </p:nvSpPr>
        <p:spPr>
          <a:xfrm>
            <a:off x="1255578" y="3456757"/>
            <a:ext cx="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100.0f</a:t>
            </a:r>
            <a:endParaRPr kumimoji="1" lang="ja-JP" altLang="en-US" dirty="0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827ED6B5-62C7-4231-9A3B-B328BF1E9F3F}"/>
              </a:ext>
            </a:extLst>
          </p:cNvPr>
          <p:cNvCxnSpPr>
            <a:cxnSpLocks/>
          </p:cNvCxnSpPr>
          <p:nvPr/>
        </p:nvCxnSpPr>
        <p:spPr>
          <a:xfrm>
            <a:off x="1252727" y="3465478"/>
            <a:ext cx="827468" cy="2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DBF4E1FB-898B-4718-B168-B059AFAC10EA}"/>
              </a:ext>
            </a:extLst>
          </p:cNvPr>
          <p:cNvCxnSpPr>
            <a:cxnSpLocks/>
            <a:endCxn id="9" idx="0"/>
          </p:cNvCxnSpPr>
          <p:nvPr/>
        </p:nvCxnSpPr>
        <p:spPr>
          <a:xfrm flipV="1">
            <a:off x="1255578" y="2601532"/>
            <a:ext cx="1" cy="827464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43E2A2B-1808-4C4A-962A-7D162B28BAB3}"/>
              </a:ext>
            </a:extLst>
          </p:cNvPr>
          <p:cNvSpPr txBox="1"/>
          <p:nvPr/>
        </p:nvSpPr>
        <p:spPr>
          <a:xfrm>
            <a:off x="4510457" y="3018249"/>
            <a:ext cx="818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30°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AB22267-482C-4C1D-BF3A-4A73ACCE6ED4}"/>
              </a:ext>
            </a:extLst>
          </p:cNvPr>
          <p:cNvSpPr txBox="1"/>
          <p:nvPr/>
        </p:nvSpPr>
        <p:spPr>
          <a:xfrm>
            <a:off x="425260" y="2920203"/>
            <a:ext cx="953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100.0f</a:t>
            </a:r>
            <a:endParaRPr kumimoji="1" lang="ja-JP" altLang="en-US" dirty="0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1BF5E971-94DC-4E56-8612-CB0DF01FFE3D}"/>
              </a:ext>
            </a:extLst>
          </p:cNvPr>
          <p:cNvSpPr/>
          <p:nvPr/>
        </p:nvSpPr>
        <p:spPr>
          <a:xfrm>
            <a:off x="3734382" y="2192832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2B20287-DF7A-4893-8AE5-1D62F8CE89A9}"/>
              </a:ext>
            </a:extLst>
          </p:cNvPr>
          <p:cNvSpPr txBox="1"/>
          <p:nvPr/>
        </p:nvSpPr>
        <p:spPr>
          <a:xfrm>
            <a:off x="5537593" y="4256467"/>
            <a:ext cx="6226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：</a:t>
            </a:r>
            <a:r>
              <a:rPr kumimoji="1" lang="en-US" altLang="ja-JP" dirty="0"/>
              <a:t>X = 141.0f</a:t>
            </a:r>
            <a:r>
              <a:rPr lang="ja-JP" altLang="en-US" dirty="0"/>
              <a:t> </a:t>
            </a:r>
            <a:r>
              <a:rPr lang="en-US" altLang="ja-JP" dirty="0"/>
              <a:t>× </a:t>
            </a:r>
            <a:r>
              <a:rPr lang="en-US" altLang="ja-JP" dirty="0" err="1"/>
              <a:t>cosf</a:t>
            </a:r>
            <a:r>
              <a:rPr lang="en-US" altLang="ja-JP" dirty="0"/>
              <a:t>(45°</a:t>
            </a:r>
            <a:r>
              <a:rPr lang="ja-JP" altLang="en-US" dirty="0"/>
              <a:t>＋ </a:t>
            </a:r>
            <a:r>
              <a:rPr lang="en-US" altLang="ja-JP" dirty="0"/>
              <a:t>30°) = </a:t>
            </a:r>
            <a:r>
              <a:rPr lang="ja-JP" altLang="en-US" dirty="0"/>
              <a:t>約</a:t>
            </a:r>
            <a:r>
              <a:rPr lang="en-US" altLang="ja-JP" dirty="0"/>
              <a:t>36.0f</a:t>
            </a:r>
          </a:p>
          <a:p>
            <a:r>
              <a:rPr lang="en-US" altLang="ja-JP" dirty="0"/>
              <a:t>Y = 141.0f × </a:t>
            </a:r>
            <a:r>
              <a:rPr lang="en-US" altLang="ja-JP" dirty="0" err="1"/>
              <a:t>sinf</a:t>
            </a:r>
            <a:r>
              <a:rPr lang="en-US" altLang="ja-JP" dirty="0"/>
              <a:t>(45°+30°) = </a:t>
            </a:r>
            <a:r>
              <a:rPr lang="ja-JP" altLang="en-US" dirty="0"/>
              <a:t>約</a:t>
            </a:r>
            <a:r>
              <a:rPr lang="en-US" altLang="ja-JP" dirty="0"/>
              <a:t>136.5f</a:t>
            </a: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44EAB0D-6F45-418A-B2EC-8C7BFFC8EDE9}"/>
              </a:ext>
            </a:extLst>
          </p:cNvPr>
          <p:cNvSpPr/>
          <p:nvPr/>
        </p:nvSpPr>
        <p:spPr>
          <a:xfrm>
            <a:off x="5128015" y="2923134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2</a:t>
            </a:r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5E06277-AB2D-4363-A954-E555CD80D831}"/>
              </a:ext>
            </a:extLst>
          </p:cNvPr>
          <p:cNvSpPr/>
          <p:nvPr/>
        </p:nvSpPr>
        <p:spPr>
          <a:xfrm>
            <a:off x="4348820" y="4396152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4</a:t>
            </a:r>
            <a:endParaRPr kumimoji="1" lang="ja-JP" altLang="en-US" dirty="0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6769A80F-F83C-49E3-9B81-8B32DFD57AB6}"/>
              </a:ext>
            </a:extLst>
          </p:cNvPr>
          <p:cNvSpPr/>
          <p:nvPr/>
        </p:nvSpPr>
        <p:spPr>
          <a:xfrm>
            <a:off x="2926894" y="3641423"/>
            <a:ext cx="323273" cy="3232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A69F868A-F685-4819-A31F-A69026FCCCD4}"/>
              </a:ext>
            </a:extLst>
          </p:cNvPr>
          <p:cNvCxnSpPr/>
          <p:nvPr/>
        </p:nvCxnSpPr>
        <p:spPr>
          <a:xfrm flipV="1">
            <a:off x="1252727" y="2601532"/>
            <a:ext cx="827468" cy="855225"/>
          </a:xfrm>
          <a:prstGeom prst="line">
            <a:avLst/>
          </a:prstGeom>
          <a:ln w="25400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部分円 24">
            <a:extLst>
              <a:ext uri="{FF2B5EF4-FFF2-40B4-BE49-F238E27FC236}">
                <a16:creationId xmlns:a16="http://schemas.microsoft.com/office/drawing/2014/main" id="{ACB82390-3F7B-46CF-A124-1081409BEE5D}"/>
              </a:ext>
            </a:extLst>
          </p:cNvPr>
          <p:cNvSpPr/>
          <p:nvPr/>
        </p:nvSpPr>
        <p:spPr>
          <a:xfrm rot="2940787">
            <a:off x="617130" y="3028422"/>
            <a:ext cx="1320084" cy="856668"/>
          </a:xfrm>
          <a:prstGeom prst="pie">
            <a:avLst>
              <a:gd name="adj1" fmla="val 15869182"/>
              <a:gd name="adj2" fmla="val 18686269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吹き出し: 線 27">
            <a:extLst>
              <a:ext uri="{FF2B5EF4-FFF2-40B4-BE49-F238E27FC236}">
                <a16:creationId xmlns:a16="http://schemas.microsoft.com/office/drawing/2014/main" id="{D8445092-12F7-4FB2-A579-A0D9A83F4EFA}"/>
              </a:ext>
            </a:extLst>
          </p:cNvPr>
          <p:cNvSpPr/>
          <p:nvPr/>
        </p:nvSpPr>
        <p:spPr>
          <a:xfrm>
            <a:off x="2926894" y="1307490"/>
            <a:ext cx="1587861" cy="538999"/>
          </a:xfrm>
          <a:prstGeom prst="borderCallout1">
            <a:avLst>
              <a:gd name="adj1" fmla="val 18750"/>
              <a:gd name="adj2" fmla="val -8333"/>
              <a:gd name="adj3" fmla="val 365087"/>
              <a:gd name="adj4" fmla="val -74486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atan2f(</a:t>
            </a:r>
          </a:p>
          <a:p>
            <a:pPr algn="ctr"/>
            <a:r>
              <a:rPr kumimoji="1" lang="ja-JP" altLang="en-US" dirty="0"/>
              <a:t>角度：</a:t>
            </a:r>
            <a:r>
              <a:rPr kumimoji="1" lang="en-US" altLang="ja-JP" dirty="0"/>
              <a:t>45°)</a:t>
            </a:r>
            <a:endParaRPr kumimoji="1" lang="ja-JP" altLang="en-US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84CE796-03EE-497A-AC52-B54F5A1BA44B}"/>
              </a:ext>
            </a:extLst>
          </p:cNvPr>
          <p:cNvCxnSpPr>
            <a:cxnSpLocks/>
          </p:cNvCxnSpPr>
          <p:nvPr/>
        </p:nvCxnSpPr>
        <p:spPr>
          <a:xfrm flipV="1">
            <a:off x="1227197" y="2480989"/>
            <a:ext cx="817504" cy="80854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吹き出し: 線 32">
            <a:extLst>
              <a:ext uri="{FF2B5EF4-FFF2-40B4-BE49-F238E27FC236}">
                <a16:creationId xmlns:a16="http://schemas.microsoft.com/office/drawing/2014/main" id="{C8C01F52-7AC4-46EE-AF86-044655F3F817}"/>
              </a:ext>
            </a:extLst>
          </p:cNvPr>
          <p:cNvSpPr/>
          <p:nvPr/>
        </p:nvSpPr>
        <p:spPr>
          <a:xfrm flipH="1">
            <a:off x="44269" y="1305630"/>
            <a:ext cx="1587861" cy="538999"/>
          </a:xfrm>
          <a:prstGeom prst="borderCallout1">
            <a:avLst>
              <a:gd name="adj1" fmla="val 18750"/>
              <a:gd name="adj2" fmla="val -8333"/>
              <a:gd name="adj3" fmla="val 282148"/>
              <a:gd name="adj4" fmla="val -410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Sqrtf</a:t>
            </a:r>
            <a:r>
              <a:rPr lang="en-US" altLang="ja-JP" dirty="0"/>
              <a:t>(</a:t>
            </a:r>
            <a:r>
              <a:rPr lang="ja-JP" altLang="en-US" dirty="0"/>
              <a:t>距離：</a:t>
            </a:r>
            <a:r>
              <a:rPr lang="en-US" altLang="ja-JP" dirty="0"/>
              <a:t>141.4f)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54166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E8C52C-16CD-405A-AB3E-A8B6C704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D13A1A-A307-4386-A96C-4A8E5121BF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ja-JP" altLang="en-US" sz="16600" dirty="0"/>
              <a:t>同じということですね</a:t>
            </a:r>
          </a:p>
        </p:txBody>
      </p:sp>
    </p:spTree>
    <p:extLst>
      <p:ext uri="{BB962C8B-B14F-4D97-AF65-F5344CB8AC3E}">
        <p14:creationId xmlns:p14="http://schemas.microsoft.com/office/powerpoint/2010/main" val="199311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200</Words>
  <Application>Microsoft Office PowerPoint</Application>
  <PresentationFormat>ワイド画面</PresentationFormat>
  <Paragraphs>34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HGｺﾞｼｯｸE</vt:lpstr>
      <vt:lpstr>HG創英角ｺﾞｼｯｸUB</vt:lpstr>
      <vt:lpstr>Arial</vt:lpstr>
      <vt:lpstr>Franklin Gothic Book</vt:lpstr>
      <vt:lpstr>Franklin Gothic Medium</vt:lpstr>
      <vt:lpstr>Office テーマ</vt:lpstr>
      <vt:lpstr>回転角による計算方法</vt:lpstr>
      <vt:lpstr>１：これまでやってきたこと</vt:lpstr>
      <vt:lpstr>２：新しい計算方法</vt:lpstr>
      <vt:lpstr>３：従来の計算方法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回転角による計算方法</dc:title>
  <dc:creator>student</dc:creator>
  <cp:lastModifiedBy>student</cp:lastModifiedBy>
  <cp:revision>9</cp:revision>
  <dcterms:created xsi:type="dcterms:W3CDTF">2025-06-06T01:33:08Z</dcterms:created>
  <dcterms:modified xsi:type="dcterms:W3CDTF">2025-06-06T04:04:59Z</dcterms:modified>
</cp:coreProperties>
</file>