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1640"/>
            <a:ext cx="111252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21972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</a:t>
            </a:r>
            <a:r>
              <a:rPr lang="de-DE" altLang="zh-CN" sz="3600" b="1">
                <a:solidFill>
                  <a:srgbClr val="FFFFFF"/>
                </a:solidFill>
              </a:rPr>
              <a:t>briefing</a:t>
            </a:r>
            <a:endParaRPr lang="en-US" altLang="zh-CN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98943CA-DCD5-4CE9-97D1-B641B5727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50609"/>
              </p:ext>
            </p:extLst>
          </p:nvPr>
        </p:nvGraphicFramePr>
        <p:xfrm>
          <a:off x="4527550" y="696913"/>
          <a:ext cx="7261225" cy="567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43735" imgH="6896273" progId="Excel.Sheet.12">
                  <p:embed/>
                </p:oleObj>
              </mc:Choice>
              <mc:Fallback>
                <p:oleObj name="Worksheet" r:id="rId2" imgW="7343735" imgH="68962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7550" y="696913"/>
                        <a:ext cx="7261225" cy="567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4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7FDA47-1D57-4528-B158-5F7ADAF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367412"/>
            <a:ext cx="11139854" cy="61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200" b="1" dirty="0" err="1">
                <a:solidFill>
                  <a:srgbClr val="FFFFFF"/>
                </a:solidFill>
              </a:rPr>
              <a:t>Prelimiary</a:t>
            </a:r>
            <a:r>
              <a:rPr lang="en-US" altLang="zh-CN" sz="3200" b="1" dirty="0">
                <a:solidFill>
                  <a:srgbClr val="FFFFFF"/>
                </a:solidFill>
              </a:rPr>
              <a:t> 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0558F3A6-6F88-420F-9600-A9B2C477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88860"/>
            <a:ext cx="5455917" cy="37017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443D5F2-E823-4229-9E84-BE997670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88860"/>
            <a:ext cx="5455917" cy="37887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978003A-775A-4693-80A6-E1E7178C7EAF}"/>
              </a:ext>
            </a:extLst>
          </p:cNvPr>
          <p:cNvSpPr txBox="1"/>
          <p:nvPr/>
        </p:nvSpPr>
        <p:spPr>
          <a:xfrm>
            <a:off x="546351" y="2273670"/>
            <a:ext cx="474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/>
              <a:t>Default (</a:t>
            </a:r>
            <a:r>
              <a:rPr lang="de-DE" altLang="zh-CN" b="1" dirty="0" err="1">
                <a:solidFill>
                  <a:srgbClr val="00B050"/>
                </a:solidFill>
              </a:rPr>
              <a:t>green</a:t>
            </a:r>
            <a:r>
              <a:rPr lang="de-DE" altLang="zh-CN" b="1" dirty="0">
                <a:solidFill>
                  <a:srgbClr val="00B050"/>
                </a:solidFill>
              </a:rPr>
              <a:t> </a:t>
            </a:r>
            <a:r>
              <a:rPr lang="de-DE" altLang="zh-CN" b="1" dirty="0" err="1">
                <a:solidFill>
                  <a:srgbClr val="00B05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income</a:t>
            </a:r>
            <a:r>
              <a:rPr lang="de-DE" altLang="zh-CN" dirty="0"/>
              <a:t>  </a:t>
            </a:r>
            <a:endParaRPr lang="zh-CN" alt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E40BFF-8FCB-450D-8EF3-C0E9B7416146}"/>
              </a:ext>
            </a:extLst>
          </p:cNvPr>
          <p:cNvSpPr txBox="1"/>
          <p:nvPr/>
        </p:nvSpPr>
        <p:spPr>
          <a:xfrm>
            <a:off x="6445073" y="2359438"/>
            <a:ext cx="474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 err="1"/>
              <a:t>Non_default</a:t>
            </a:r>
            <a:r>
              <a:rPr lang="de-DE" altLang="zh-CN" dirty="0"/>
              <a:t> rate (</a:t>
            </a:r>
            <a:r>
              <a:rPr lang="de-DE" altLang="zh-CN" b="1" dirty="0" err="1">
                <a:solidFill>
                  <a:srgbClr val="C00000"/>
                </a:solidFill>
              </a:rPr>
              <a:t>red</a:t>
            </a:r>
            <a:r>
              <a:rPr lang="de-DE" altLang="zh-CN" b="1" dirty="0">
                <a:solidFill>
                  <a:srgbClr val="C00000"/>
                </a:solidFill>
              </a:rPr>
              <a:t> </a:t>
            </a:r>
            <a:r>
              <a:rPr lang="de-DE" altLang="zh-CN" b="1" dirty="0" err="1">
                <a:solidFill>
                  <a:srgbClr val="C0000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at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interest</a:t>
            </a:r>
            <a:r>
              <a:rPr lang="de-DE" altLang="zh-CN" dirty="0"/>
              <a:t>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7FDA47-1D57-4528-B158-5F7ADAF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616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200" b="1" dirty="0" err="1">
                <a:solidFill>
                  <a:srgbClr val="FFFFFF"/>
                </a:solidFill>
              </a:rPr>
              <a:t>Prelimiary</a:t>
            </a:r>
            <a:r>
              <a:rPr lang="en-US" altLang="zh-CN" sz="3200" b="1" dirty="0">
                <a:solidFill>
                  <a:srgbClr val="FFFFFF"/>
                </a:solidFill>
              </a:rPr>
              <a:t> Data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C52C45F1-0CFB-4A30-8F8B-184FD51FF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278" y="3078336"/>
            <a:ext cx="5455917" cy="34992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7574F119-4E03-4640-BF59-84F6764E1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3005769"/>
            <a:ext cx="5455917" cy="35718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EB569DC-1D17-4F09-A0C5-172C4A9318AA}"/>
              </a:ext>
            </a:extLst>
          </p:cNvPr>
          <p:cNvSpPr txBox="1"/>
          <p:nvPr/>
        </p:nvSpPr>
        <p:spPr>
          <a:xfrm>
            <a:off x="546351" y="2314602"/>
            <a:ext cx="474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 err="1"/>
              <a:t>Non_default</a:t>
            </a:r>
            <a:r>
              <a:rPr lang="de-DE" altLang="zh-CN" dirty="0"/>
              <a:t> (</a:t>
            </a:r>
            <a:r>
              <a:rPr lang="de-DE" altLang="zh-CN" b="1" dirty="0" err="1">
                <a:solidFill>
                  <a:srgbClr val="C00000"/>
                </a:solidFill>
              </a:rPr>
              <a:t>red</a:t>
            </a:r>
            <a:r>
              <a:rPr lang="de-DE" altLang="zh-CN" b="1" dirty="0">
                <a:solidFill>
                  <a:srgbClr val="C00000"/>
                </a:solidFill>
              </a:rPr>
              <a:t> </a:t>
            </a:r>
            <a:r>
              <a:rPr lang="de-DE" altLang="zh-CN" b="1" dirty="0" err="1">
                <a:solidFill>
                  <a:srgbClr val="C0000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at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Non_default</a:t>
            </a:r>
            <a:r>
              <a:rPr lang="de-DE" altLang="zh-CN" dirty="0"/>
              <a:t> (</a:t>
            </a:r>
            <a:r>
              <a:rPr lang="de-DE" altLang="zh-CN" b="1" dirty="0" err="1">
                <a:solidFill>
                  <a:srgbClr val="C00000"/>
                </a:solidFill>
              </a:rPr>
              <a:t>red</a:t>
            </a:r>
            <a:r>
              <a:rPr lang="de-DE" altLang="zh-CN" b="1" dirty="0">
                <a:solidFill>
                  <a:srgbClr val="C00000"/>
                </a:solidFill>
              </a:rPr>
              <a:t> </a:t>
            </a:r>
            <a:r>
              <a:rPr lang="de-DE" altLang="zh-CN" b="1" dirty="0" err="1">
                <a:solidFill>
                  <a:srgbClr val="C00000"/>
                </a:solidFill>
              </a:rPr>
              <a:t>dots</a:t>
            </a:r>
            <a:r>
              <a:rPr lang="de-DE" altLang="zh-CN" dirty="0"/>
              <a:t>) </a:t>
            </a:r>
            <a:r>
              <a:rPr lang="de-DE" altLang="zh-CN" dirty="0" err="1"/>
              <a:t>gathered</a:t>
            </a:r>
            <a:r>
              <a:rPr lang="de-DE" altLang="zh-CN" dirty="0"/>
              <a:t> at </a:t>
            </a:r>
            <a:r>
              <a:rPr lang="de-DE" altLang="zh-CN" dirty="0" err="1"/>
              <a:t>lower</a:t>
            </a:r>
            <a:r>
              <a:rPr lang="de-DE" altLang="zh-CN" dirty="0"/>
              <a:t> % </a:t>
            </a:r>
            <a:r>
              <a:rPr lang="de-DE" altLang="zh-CN" dirty="0" err="1"/>
              <a:t>loan</a:t>
            </a:r>
            <a:r>
              <a:rPr lang="de-DE" altLang="zh-CN" dirty="0"/>
              <a:t>/</a:t>
            </a:r>
            <a:r>
              <a:rPr lang="de-DE" altLang="zh-CN" dirty="0" err="1"/>
              <a:t>income</a:t>
            </a:r>
            <a:r>
              <a:rPr lang="de-DE" altLang="zh-CN" dirty="0"/>
              <a:t> </a:t>
            </a:r>
            <a:endParaRPr lang="zh-CN" alt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C6A245-C06F-46A4-A135-ACB2A3B68C05}"/>
              </a:ext>
            </a:extLst>
          </p:cNvPr>
          <p:cNvSpPr txBox="1"/>
          <p:nvPr/>
        </p:nvSpPr>
        <p:spPr>
          <a:xfrm>
            <a:off x="6319905" y="2359438"/>
            <a:ext cx="474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0 = non </a:t>
            </a:r>
            <a:r>
              <a:rPr lang="de-DE" altLang="zh-CN" dirty="0" err="1"/>
              <a:t>default</a:t>
            </a:r>
            <a:r>
              <a:rPr lang="de-DE" altLang="zh-CN" dirty="0"/>
              <a:t> ; 1 = </a:t>
            </a:r>
            <a:r>
              <a:rPr lang="de-DE" altLang="zh-CN" dirty="0" err="1"/>
              <a:t>default</a:t>
            </a:r>
            <a:endParaRPr lang="de-DE" altLang="zh-CN" dirty="0"/>
          </a:p>
          <a:p>
            <a:r>
              <a:rPr lang="de-DE" altLang="zh-CN" dirty="0"/>
              <a:t>The </a:t>
            </a:r>
            <a:r>
              <a:rPr lang="de-DE" altLang="zh-CN" dirty="0" err="1"/>
              <a:t>higher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insterest</a:t>
            </a:r>
            <a:r>
              <a:rPr lang="de-DE" altLang="zh-CN" dirty="0"/>
              <a:t> (</a:t>
            </a:r>
            <a:r>
              <a:rPr lang="de-DE" altLang="zh-CN" b="1" dirty="0">
                <a:solidFill>
                  <a:srgbClr val="FF0000"/>
                </a:solidFill>
              </a:rPr>
              <a:t>y-</a:t>
            </a:r>
            <a:r>
              <a:rPr lang="de-DE" altLang="zh-CN" b="1" dirty="0" err="1">
                <a:solidFill>
                  <a:srgbClr val="FF0000"/>
                </a:solidFill>
              </a:rPr>
              <a:t>axis</a:t>
            </a:r>
            <a:r>
              <a:rPr lang="de-DE" altLang="zh-CN" dirty="0"/>
              <a:t>) 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lower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loan</a:t>
            </a:r>
            <a:r>
              <a:rPr lang="de-DE" altLang="zh-CN" dirty="0"/>
              <a:t> grade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Triangle 7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D4F667-C5DB-4AA9-8189-87AF507A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5" y="1011854"/>
            <a:ext cx="7746709" cy="4648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639FD31-1A19-4C86-A73C-60971C5EB70B}"/>
              </a:ext>
            </a:extLst>
          </p:cNvPr>
          <p:cNvSpPr txBox="1"/>
          <p:nvPr/>
        </p:nvSpPr>
        <p:spPr>
          <a:xfrm>
            <a:off x="8961120" y="138603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>
                <a:solidFill>
                  <a:srgbClr val="C00000"/>
                </a:solidFill>
              </a:rPr>
              <a:t>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level</a:t>
            </a:r>
            <a:r>
              <a:rPr lang="de-DE" altLang="zh-CN" sz="2400" dirty="0"/>
              <a:t> grade</a:t>
            </a:r>
            <a:endParaRPr lang="zh-CN" altLang="en-US" sz="24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2D10ECF-A543-473B-B5FB-FB047B4AC008}"/>
              </a:ext>
            </a:extLst>
          </p:cNvPr>
          <p:cNvSpPr txBox="1"/>
          <p:nvPr/>
        </p:nvSpPr>
        <p:spPr>
          <a:xfrm>
            <a:off x="8882514" y="373573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Non_defaulted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>
                <a:solidFill>
                  <a:srgbClr val="C00000"/>
                </a:solidFill>
              </a:rPr>
              <a:t>A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level</a:t>
            </a:r>
            <a:r>
              <a:rPr lang="de-DE" altLang="zh-CN" sz="2400" dirty="0"/>
              <a:t> grade</a:t>
            </a:r>
            <a:endParaRPr lang="zh-CN" altLang="en-US" sz="24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3FD9E0-CDAB-41E0-9813-F32856AD5B1D}"/>
              </a:ext>
            </a:extLst>
          </p:cNvPr>
          <p:cNvSpPr/>
          <p:nvPr/>
        </p:nvSpPr>
        <p:spPr>
          <a:xfrm>
            <a:off x="4709161" y="1318260"/>
            <a:ext cx="952500" cy="1657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749B4A0-D96C-44F2-A927-7B0901836D23}"/>
              </a:ext>
            </a:extLst>
          </p:cNvPr>
          <p:cNvSpPr/>
          <p:nvPr/>
        </p:nvSpPr>
        <p:spPr>
          <a:xfrm>
            <a:off x="1706881" y="3507015"/>
            <a:ext cx="952500" cy="1657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8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Triangle 7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39FD31-1A19-4C86-A73C-60971C5EB70B}"/>
              </a:ext>
            </a:extLst>
          </p:cNvPr>
          <p:cNvSpPr txBox="1"/>
          <p:nvPr/>
        </p:nvSpPr>
        <p:spPr>
          <a:xfrm>
            <a:off x="8961120" y="1386038"/>
            <a:ext cx="24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 err="1"/>
              <a:t>debt</a:t>
            </a:r>
            <a:r>
              <a:rPr lang="de-DE" altLang="zh-CN" sz="2400" b="1" dirty="0"/>
              <a:t> </a:t>
            </a:r>
            <a:r>
              <a:rPr lang="de-DE" altLang="zh-CN" sz="2400" b="1" dirty="0" err="1"/>
              <a:t>consolidation</a:t>
            </a:r>
            <a:r>
              <a:rPr lang="de-DE" altLang="zh-CN" sz="2400" b="1" dirty="0"/>
              <a:t> </a:t>
            </a:r>
            <a:r>
              <a:rPr lang="de-DE" altLang="zh-CN" sz="2400" dirty="0"/>
              <a:t>and </a:t>
            </a:r>
            <a:r>
              <a:rPr lang="de-DE" altLang="zh-CN" sz="2400" b="1" dirty="0" err="1"/>
              <a:t>medical</a:t>
            </a:r>
            <a:endParaRPr lang="zh-CN" altLang="en-US" sz="240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2D10ECF-A543-473B-B5FB-FB047B4AC008}"/>
              </a:ext>
            </a:extLst>
          </p:cNvPr>
          <p:cNvSpPr txBox="1"/>
          <p:nvPr/>
        </p:nvSpPr>
        <p:spPr>
          <a:xfrm>
            <a:off x="8882514" y="3735738"/>
            <a:ext cx="247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 err="1"/>
              <a:t>Non_defaulted</a:t>
            </a:r>
            <a:r>
              <a:rPr lang="de-DE" altLang="zh-CN" sz="2400" dirty="0"/>
              <a:t> </a:t>
            </a:r>
            <a:r>
              <a:rPr lang="de-DE" altLang="zh-CN" sz="2400" dirty="0" err="1"/>
              <a:t>loan</a:t>
            </a:r>
            <a:r>
              <a:rPr lang="de-DE" altLang="zh-CN" sz="2400" dirty="0"/>
              <a:t> </a:t>
            </a:r>
            <a:r>
              <a:rPr lang="de-DE" altLang="zh-CN" sz="2400" dirty="0" err="1"/>
              <a:t>mainly</a:t>
            </a:r>
            <a:r>
              <a:rPr lang="de-DE" altLang="zh-CN" sz="2400" dirty="0"/>
              <a:t> </a:t>
            </a:r>
            <a:r>
              <a:rPr lang="de-DE" altLang="zh-CN" sz="2400" dirty="0" err="1"/>
              <a:t>from</a:t>
            </a:r>
            <a:r>
              <a:rPr lang="de-DE" altLang="zh-CN" sz="2400" dirty="0"/>
              <a:t> </a:t>
            </a:r>
            <a:r>
              <a:rPr lang="de-DE" altLang="zh-CN" sz="2400" b="1" dirty="0" err="1"/>
              <a:t>education</a:t>
            </a:r>
            <a:r>
              <a:rPr lang="de-DE" altLang="zh-CN" sz="2400" b="1" dirty="0"/>
              <a:t> </a:t>
            </a:r>
            <a:r>
              <a:rPr lang="de-DE" altLang="zh-CN" sz="2400" dirty="0"/>
              <a:t>and</a:t>
            </a:r>
            <a:r>
              <a:rPr lang="de-DE" altLang="zh-CN" sz="2400" b="1" dirty="0"/>
              <a:t> </a:t>
            </a:r>
            <a:r>
              <a:rPr lang="de-DE" altLang="zh-CN" sz="2400" b="1" dirty="0" err="1"/>
              <a:t>venture</a:t>
            </a:r>
            <a:endParaRPr lang="zh-CN" altLang="en-US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5902AE-6EB2-4FA3-A430-26C38EC3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3" y="685175"/>
            <a:ext cx="8125327" cy="54876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C3658E2-099A-4293-9BFB-7864DE6F12A2}"/>
              </a:ext>
            </a:extLst>
          </p:cNvPr>
          <p:cNvSpPr txBox="1"/>
          <p:nvPr/>
        </p:nvSpPr>
        <p:spPr>
          <a:xfrm>
            <a:off x="1174282" y="6172825"/>
            <a:ext cx="722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 Consumers can use debt consolidation as a tool to deal with student loan debt, credit card debt, and other liabilities.</a:t>
            </a:r>
            <a:endParaRPr lang="zh-CN" altLang="en-US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055EF4A-750A-4900-BA11-5AE567EC8792}"/>
              </a:ext>
            </a:extLst>
          </p:cNvPr>
          <p:cNvSpPr/>
          <p:nvPr/>
        </p:nvSpPr>
        <p:spPr>
          <a:xfrm>
            <a:off x="5257800" y="1074420"/>
            <a:ext cx="1059179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486F53-A2F1-4A99-B18C-3D4005F1A006}"/>
              </a:ext>
            </a:extLst>
          </p:cNvPr>
          <p:cNvSpPr/>
          <p:nvPr/>
        </p:nvSpPr>
        <p:spPr>
          <a:xfrm>
            <a:off x="1607820" y="1231054"/>
            <a:ext cx="1059179" cy="1992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6F99CB-9FC9-4E23-8344-C41C5D0E6D38}"/>
              </a:ext>
            </a:extLst>
          </p:cNvPr>
          <p:cNvSpPr/>
          <p:nvPr/>
        </p:nvSpPr>
        <p:spPr>
          <a:xfrm>
            <a:off x="2788920" y="3697506"/>
            <a:ext cx="1059179" cy="2153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CED669-17E5-4C3E-BB18-6EF0E78131A9}"/>
              </a:ext>
            </a:extLst>
          </p:cNvPr>
          <p:cNvSpPr/>
          <p:nvPr/>
        </p:nvSpPr>
        <p:spPr>
          <a:xfrm>
            <a:off x="7670438" y="3876336"/>
            <a:ext cx="1059179" cy="1992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5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E5499B-AC4D-4A4A-8703-C49F2827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67EDF-A6DD-419E-932C-CC3035D3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65" y="679731"/>
            <a:ext cx="4779713" cy="15732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zh-CN" altLang="en-US" sz="6000" dirty="0"/>
            </a:br>
            <a:endParaRPr lang="en-US" altLang="zh-CN" sz="6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5346416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740841-4C61-400B-8349-0A24B59D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8" y="269325"/>
            <a:ext cx="4693919" cy="28163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48BDAB-6C6B-4E82-B0F8-A71E98F1E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87" y="3409487"/>
            <a:ext cx="4693919" cy="2816352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4CB69B7-F1DB-4A4A-8642-55EC6CF85AF0}"/>
              </a:ext>
            </a:extLst>
          </p:cNvPr>
          <p:cNvSpPr txBox="1">
            <a:spLocks/>
          </p:cNvSpPr>
          <p:nvPr/>
        </p:nvSpPr>
        <p:spPr>
          <a:xfrm>
            <a:off x="6870928" y="775623"/>
            <a:ext cx="4779713" cy="2279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zh-CN" altLang="en-US" sz="6000"/>
            </a:br>
            <a:endParaRPr lang="en-US" altLang="zh-CN" sz="6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5D75BB-25A6-4028-9856-B36F0A1D46D8}"/>
              </a:ext>
            </a:extLst>
          </p:cNvPr>
          <p:cNvSpPr txBox="1"/>
          <p:nvPr/>
        </p:nvSpPr>
        <p:spPr>
          <a:xfrm>
            <a:off x="6644640" y="565265"/>
            <a:ext cx="4625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Default </a:t>
            </a:r>
            <a:r>
              <a:rPr lang="de-DE" altLang="zh-CN" dirty="0" err="1"/>
              <a:t>mainly</a:t>
            </a:r>
            <a:r>
              <a:rPr lang="de-DE" altLang="zh-CN" dirty="0"/>
              <a:t> </a:t>
            </a:r>
            <a:r>
              <a:rPr lang="de-DE" altLang="zh-CN" dirty="0" err="1"/>
              <a:t>from</a:t>
            </a:r>
            <a:r>
              <a:rPr lang="de-DE" altLang="zh-CN" dirty="0"/>
              <a:t> </a:t>
            </a:r>
            <a:r>
              <a:rPr lang="de-DE" altLang="zh-CN" b="1" dirty="0" err="1"/>
              <a:t>rent</a:t>
            </a:r>
            <a:r>
              <a:rPr lang="de-DE" altLang="zh-CN" b="1" dirty="0"/>
              <a:t> </a:t>
            </a:r>
            <a:r>
              <a:rPr lang="de-DE" altLang="zh-CN" b="1" dirty="0" err="1"/>
              <a:t>home</a:t>
            </a:r>
            <a:endParaRPr lang="de-DE" altLang="zh-CN" b="1" dirty="0"/>
          </a:p>
          <a:p>
            <a:endParaRPr lang="de-DE" altLang="zh-CN" b="1" dirty="0"/>
          </a:p>
          <a:p>
            <a:r>
              <a:rPr lang="de-DE" altLang="zh-CN" dirty="0" err="1"/>
              <a:t>Non_default</a:t>
            </a:r>
            <a:r>
              <a:rPr lang="de-DE" altLang="zh-CN" dirty="0"/>
              <a:t> </a:t>
            </a:r>
            <a:r>
              <a:rPr lang="de-DE" altLang="zh-CN" dirty="0" err="1"/>
              <a:t>mainly</a:t>
            </a:r>
            <a:r>
              <a:rPr lang="de-DE" altLang="zh-CN" dirty="0"/>
              <a:t> </a:t>
            </a:r>
            <a:r>
              <a:rPr lang="de-DE" altLang="zh-CN" dirty="0" err="1"/>
              <a:t>from</a:t>
            </a:r>
            <a:r>
              <a:rPr lang="de-DE" altLang="zh-CN" dirty="0"/>
              <a:t> </a:t>
            </a:r>
            <a:r>
              <a:rPr lang="de-DE" altLang="zh-CN" b="1" dirty="0" err="1"/>
              <a:t>mortgage</a:t>
            </a:r>
            <a:r>
              <a:rPr lang="de-DE" altLang="zh-CN" b="1" dirty="0"/>
              <a:t> </a:t>
            </a:r>
            <a:r>
              <a:rPr lang="de-DE" altLang="zh-CN" b="1" dirty="0" err="1"/>
              <a:t>category</a:t>
            </a:r>
            <a:r>
              <a:rPr lang="zh-CN" altLang="en-US" b="1" dirty="0"/>
              <a:t> </a:t>
            </a:r>
            <a:r>
              <a:rPr lang="de-DE" altLang="zh-CN" dirty="0" err="1"/>
              <a:t>which</a:t>
            </a:r>
            <a:r>
              <a:rPr lang="zh-CN" altLang="en-US" dirty="0"/>
              <a:t> </a:t>
            </a:r>
            <a:r>
              <a:rPr lang="de-DE" altLang="zh-CN" dirty="0" err="1"/>
              <a:t>could</a:t>
            </a:r>
            <a:r>
              <a:rPr lang="zh-CN" altLang="en-US" dirty="0"/>
              <a:t> </a:t>
            </a:r>
            <a:r>
              <a:rPr lang="de-DE" altLang="zh-CN" dirty="0" err="1"/>
              <a:t>mean</a:t>
            </a:r>
            <a:r>
              <a:rPr lang="zh-CN" altLang="en-US" dirty="0"/>
              <a:t> </a:t>
            </a:r>
            <a:r>
              <a:rPr lang="de-DE" altLang="zh-CN" dirty="0" err="1"/>
              <a:t>that</a:t>
            </a:r>
            <a:r>
              <a:rPr lang="zh-CN" altLang="en-US" dirty="0"/>
              <a:t> </a:t>
            </a:r>
            <a:r>
              <a:rPr lang="de-DE" altLang="zh-CN" dirty="0" err="1"/>
              <a:t>the</a:t>
            </a:r>
            <a:r>
              <a:rPr lang="zh-CN" altLang="en-US" dirty="0"/>
              <a:t> </a:t>
            </a:r>
            <a:r>
              <a:rPr lang="de-DE" altLang="zh-CN" dirty="0" err="1"/>
              <a:t>people</a:t>
            </a:r>
            <a:r>
              <a:rPr lang="zh-CN" altLang="en-US" dirty="0"/>
              <a:t> </a:t>
            </a:r>
            <a:r>
              <a:rPr lang="de-DE" altLang="zh-CN" dirty="0" err="1"/>
              <a:t>who</a:t>
            </a:r>
            <a:r>
              <a:rPr lang="zh-CN" altLang="en-US" dirty="0"/>
              <a:t> </a:t>
            </a:r>
            <a:r>
              <a:rPr lang="de-DE" altLang="zh-CN" dirty="0" err="1"/>
              <a:t>decided</a:t>
            </a:r>
            <a:r>
              <a:rPr lang="zh-CN" altLang="en-US" dirty="0"/>
              <a:t> </a:t>
            </a:r>
            <a:r>
              <a:rPr lang="de-DE" altLang="zh-CN" dirty="0" err="1"/>
              <a:t>to</a:t>
            </a:r>
            <a:r>
              <a:rPr lang="zh-CN" altLang="en-US" dirty="0"/>
              <a:t> </a:t>
            </a:r>
            <a:r>
              <a:rPr lang="de-DE" altLang="zh-CN" dirty="0" err="1"/>
              <a:t>buy</a:t>
            </a:r>
            <a:r>
              <a:rPr lang="zh-CN" altLang="en-US" dirty="0"/>
              <a:t> </a:t>
            </a:r>
            <a:r>
              <a:rPr lang="de-DE" altLang="zh-CN" dirty="0"/>
              <a:t>a</a:t>
            </a:r>
            <a:r>
              <a:rPr lang="zh-CN" altLang="en-US" dirty="0"/>
              <a:t> </a:t>
            </a:r>
            <a:r>
              <a:rPr lang="de-DE" altLang="zh-CN" dirty="0" err="1"/>
              <a:t>home</a:t>
            </a:r>
            <a:r>
              <a:rPr lang="de-DE" altLang="zh-CN" dirty="0"/>
              <a:t>,</a:t>
            </a:r>
            <a:r>
              <a:rPr lang="zh-CN" altLang="en-US" dirty="0"/>
              <a:t> </a:t>
            </a:r>
            <a:r>
              <a:rPr lang="de-DE" altLang="zh-CN" dirty="0" err="1"/>
              <a:t>they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a </a:t>
            </a:r>
            <a:r>
              <a:rPr lang="de-DE" altLang="zh-CN" dirty="0" err="1"/>
              <a:t>better</a:t>
            </a:r>
            <a:r>
              <a:rPr lang="de-DE" altLang="zh-CN" dirty="0"/>
              <a:t> </a:t>
            </a:r>
            <a:r>
              <a:rPr lang="de-DE" altLang="zh-CN" dirty="0" err="1"/>
              <a:t>financial</a:t>
            </a:r>
            <a:r>
              <a:rPr lang="de-DE" altLang="zh-CN" dirty="0"/>
              <a:t> </a:t>
            </a:r>
            <a:r>
              <a:rPr lang="de-DE" altLang="zh-CN" dirty="0" err="1"/>
              <a:t>situation</a:t>
            </a:r>
            <a:r>
              <a:rPr lang="de-DE" altLang="zh-CN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D6A702-7608-4680-A29E-A2C0763B50C1}"/>
              </a:ext>
            </a:extLst>
          </p:cNvPr>
          <p:cNvSpPr txBox="1"/>
          <p:nvPr/>
        </p:nvSpPr>
        <p:spPr>
          <a:xfrm>
            <a:off x="6430303" y="4321407"/>
            <a:ext cx="517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The </a:t>
            </a:r>
            <a:r>
              <a:rPr lang="de-DE" altLang="zh-CN" dirty="0" err="1"/>
              <a:t>people</a:t>
            </a:r>
            <a:r>
              <a:rPr lang="de-DE" altLang="zh-CN" dirty="0"/>
              <a:t> </a:t>
            </a:r>
            <a:r>
              <a:rPr lang="de-DE" altLang="zh-CN" dirty="0" err="1"/>
              <a:t>who</a:t>
            </a:r>
            <a:r>
              <a:rPr lang="de-DE" altLang="zh-CN" dirty="0"/>
              <a:t> </a:t>
            </a:r>
            <a:r>
              <a:rPr lang="de-DE" altLang="zh-CN" dirty="0" err="1"/>
              <a:t>have</a:t>
            </a:r>
            <a:r>
              <a:rPr lang="de-DE" altLang="zh-CN" dirty="0"/>
              <a:t> </a:t>
            </a:r>
            <a:r>
              <a:rPr lang="de-DE" altLang="zh-CN" b="1" dirty="0" err="1"/>
              <a:t>bad</a:t>
            </a:r>
            <a:r>
              <a:rPr lang="de-DE" altLang="zh-CN" b="1" dirty="0"/>
              <a:t> </a:t>
            </a:r>
            <a:r>
              <a:rPr lang="de-DE" altLang="zh-CN" b="1" dirty="0" err="1"/>
              <a:t>credit</a:t>
            </a:r>
            <a:r>
              <a:rPr lang="de-DE" altLang="zh-CN" b="1" dirty="0"/>
              <a:t> </a:t>
            </a:r>
            <a:r>
              <a:rPr lang="de-DE" altLang="zh-CN" b="1" dirty="0" err="1"/>
              <a:t>history</a:t>
            </a:r>
            <a:r>
              <a:rPr lang="de-DE" altLang="zh-CN" dirty="0"/>
              <a:t>, </a:t>
            </a:r>
            <a:r>
              <a:rPr lang="de-DE" altLang="zh-CN" dirty="0" err="1"/>
              <a:t>they</a:t>
            </a:r>
            <a:r>
              <a:rPr lang="de-DE" altLang="zh-CN" dirty="0"/>
              <a:t> </a:t>
            </a:r>
            <a:r>
              <a:rPr lang="de-DE" altLang="zh-CN" dirty="0" err="1"/>
              <a:t>might</a:t>
            </a:r>
            <a:r>
              <a:rPr lang="de-DE" altLang="zh-CN" dirty="0"/>
              <a:t> </a:t>
            </a:r>
            <a:r>
              <a:rPr lang="de-DE" altLang="zh-CN" dirty="0" err="1"/>
              <a:t>default</a:t>
            </a:r>
            <a:r>
              <a:rPr lang="de-DE" altLang="zh-CN" dirty="0"/>
              <a:t> </a:t>
            </a:r>
            <a:r>
              <a:rPr lang="de-DE" altLang="zh-CN" dirty="0" err="1"/>
              <a:t>again</a:t>
            </a:r>
            <a:endParaRPr lang="zh-CN" alt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55C317-83C7-4D83-9728-A9F7416946EB}"/>
              </a:ext>
            </a:extLst>
          </p:cNvPr>
          <p:cNvSpPr/>
          <p:nvPr/>
        </p:nvSpPr>
        <p:spPr>
          <a:xfrm>
            <a:off x="1615441" y="1769828"/>
            <a:ext cx="952500" cy="1099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C657FB0-4E8B-47B0-BC9F-55785CEE65CE}"/>
              </a:ext>
            </a:extLst>
          </p:cNvPr>
          <p:cNvSpPr/>
          <p:nvPr/>
        </p:nvSpPr>
        <p:spPr>
          <a:xfrm>
            <a:off x="3835693" y="4098479"/>
            <a:ext cx="1729740" cy="57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CCE14FB-5709-4ABD-A9B1-0FF4E6372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22960"/>
              </p:ext>
            </p:extLst>
          </p:nvPr>
        </p:nvGraphicFramePr>
        <p:xfrm>
          <a:off x="834076" y="643467"/>
          <a:ext cx="10523851" cy="55710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8848">
                  <a:extLst>
                    <a:ext uri="{9D8B030D-6E8A-4147-A177-3AD203B41FA5}">
                      <a16:colId xmlns:a16="http://schemas.microsoft.com/office/drawing/2014/main" val="377682889"/>
                    </a:ext>
                  </a:extLst>
                </a:gridCol>
                <a:gridCol w="1319051">
                  <a:extLst>
                    <a:ext uri="{9D8B030D-6E8A-4147-A177-3AD203B41FA5}">
                      <a16:colId xmlns:a16="http://schemas.microsoft.com/office/drawing/2014/main" val="2190370105"/>
                    </a:ext>
                  </a:extLst>
                </a:gridCol>
                <a:gridCol w="1401292">
                  <a:extLst>
                    <a:ext uri="{9D8B030D-6E8A-4147-A177-3AD203B41FA5}">
                      <a16:colId xmlns:a16="http://schemas.microsoft.com/office/drawing/2014/main" val="2980450054"/>
                    </a:ext>
                  </a:extLst>
                </a:gridCol>
                <a:gridCol w="1319051">
                  <a:extLst>
                    <a:ext uri="{9D8B030D-6E8A-4147-A177-3AD203B41FA5}">
                      <a16:colId xmlns:a16="http://schemas.microsoft.com/office/drawing/2014/main" val="2702829593"/>
                    </a:ext>
                  </a:extLst>
                </a:gridCol>
                <a:gridCol w="1127507">
                  <a:extLst>
                    <a:ext uri="{9D8B030D-6E8A-4147-A177-3AD203B41FA5}">
                      <a16:colId xmlns:a16="http://schemas.microsoft.com/office/drawing/2014/main" val="3233675046"/>
                    </a:ext>
                  </a:extLst>
                </a:gridCol>
                <a:gridCol w="1319051">
                  <a:extLst>
                    <a:ext uri="{9D8B030D-6E8A-4147-A177-3AD203B41FA5}">
                      <a16:colId xmlns:a16="http://schemas.microsoft.com/office/drawing/2014/main" val="542245102"/>
                    </a:ext>
                  </a:extLst>
                </a:gridCol>
                <a:gridCol w="1319051">
                  <a:extLst>
                    <a:ext uri="{9D8B030D-6E8A-4147-A177-3AD203B41FA5}">
                      <a16:colId xmlns:a16="http://schemas.microsoft.com/office/drawing/2014/main" val="2672835929"/>
                    </a:ext>
                  </a:extLst>
                </a:gridCol>
              </a:tblGrid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Variable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coef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std err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z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P&gt;|z|</a:t>
                      </a:r>
                      <a:endParaRPr lang="de-DE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[0.025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0.975]</a:t>
                      </a:r>
                      <a:endParaRPr lang="en-US" altLang="zh-CN" sz="13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76462627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const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-3.5559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-25.281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-3.832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856800914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person_income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0.000000712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-15.359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-0.00001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192634184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person_emp_length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-0.0198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885079467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loan_int_rate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0.0497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0.023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0.077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67379085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loan_percent_income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8.5544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46.766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8.196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8.913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971527458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cb_person_cred_hist_length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-0.0045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0.327</a:t>
                      </a:r>
                      <a:endParaRPr lang="en-US" altLang="zh-CN" sz="13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66331495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OTHER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0.7228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2.495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0.013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1.291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542612537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OWN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-1.5205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0.109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-13.939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-1.734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-1.307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807806426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RENT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0.8948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0.043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20.84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0.979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02138469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EDUCATION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-0.8725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-14.396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-0.754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18795089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HOMEIMPROVEMENT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0.0067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0.099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0.921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0.139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454376542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MEDICAL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-0.1771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0.057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-3.107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-0.289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3724692076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PERSONAL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-0.6379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-10.3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-0.759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-0.517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425984343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VENTURE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-1.0997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-16.803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-1.228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-0.971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4109865330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B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0.2443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0.068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3.605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0.111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0.377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791212524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C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0.525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0.096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5.474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0.337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0.713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468739522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D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2.5725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0.118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21.784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0.000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2.341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2.804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086889906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E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2.7083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0.153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17.656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2.408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3.009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698777545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F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3.1665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0.231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13.726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2.714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3.619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936601449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G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6.9556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6.285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4.787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9.125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2957535982"/>
                  </a:ext>
                </a:extLst>
              </a:tr>
              <a:tr h="25323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u="none" strike="noStrike">
                          <a:effectLst/>
                        </a:rPr>
                        <a:t>Y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-0.0086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0.053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-0.163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0.871</a:t>
                      </a:r>
                      <a:endParaRPr lang="en-US" altLang="zh-CN" sz="130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-0.112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 dirty="0">
                          <a:effectLst/>
                        </a:rPr>
                        <a:t>0.095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285" marR="11285" marT="11285" marB="0" anchor="ctr"/>
                </a:tc>
                <a:extLst>
                  <a:ext uri="{0D108BD9-81ED-4DB2-BD59-A6C34878D82A}">
                    <a16:rowId xmlns:a16="http://schemas.microsoft.com/office/drawing/2014/main" val="1514306792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D4AD5F1F-0674-4CCC-B39D-FBDDD7257A03}"/>
              </a:ext>
            </a:extLst>
          </p:cNvPr>
          <p:cNvSpPr/>
          <p:nvPr/>
        </p:nvSpPr>
        <p:spPr>
          <a:xfrm>
            <a:off x="3749040" y="1929384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C5F1BB4-0D83-4D44-91B4-F4EF94A68832}"/>
              </a:ext>
            </a:extLst>
          </p:cNvPr>
          <p:cNvSpPr/>
          <p:nvPr/>
        </p:nvSpPr>
        <p:spPr>
          <a:xfrm>
            <a:off x="3681984" y="4946904"/>
            <a:ext cx="963168" cy="993648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7F47B6-FB67-4A25-92AA-9E33D2B2C1A7}"/>
              </a:ext>
            </a:extLst>
          </p:cNvPr>
          <p:cNvSpPr/>
          <p:nvPr/>
        </p:nvSpPr>
        <p:spPr>
          <a:xfrm>
            <a:off x="7650480" y="2185416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5C1167C-F423-48CC-AF98-F88E3ACEEF10}"/>
              </a:ext>
            </a:extLst>
          </p:cNvPr>
          <p:cNvSpPr/>
          <p:nvPr/>
        </p:nvSpPr>
        <p:spPr>
          <a:xfrm>
            <a:off x="7650480" y="3403854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FC57969-6907-4BC5-99BA-D7A763951694}"/>
              </a:ext>
            </a:extLst>
          </p:cNvPr>
          <p:cNvSpPr/>
          <p:nvPr/>
        </p:nvSpPr>
        <p:spPr>
          <a:xfrm>
            <a:off x="7650480" y="5940552"/>
            <a:ext cx="896112" cy="25603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8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Breitbild</PresentationFormat>
  <Paragraphs>180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</vt:lpstr>
      <vt:lpstr>Microsoft Excel-Arbeitsblatt</vt:lpstr>
      <vt:lpstr>Default prediction model</vt:lpstr>
      <vt:lpstr>Default Risk</vt:lpstr>
      <vt:lpstr>Input briefing</vt:lpstr>
      <vt:lpstr>Prelimiary Data Analysis</vt:lpstr>
      <vt:lpstr>Prelimiary Data Analysis</vt:lpstr>
      <vt:lpstr>PowerPoint-Präsentation</vt:lpstr>
      <vt:lpstr>PowerPoint-Präsentation</vt:lpstr>
      <vt:lpstr>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时男 时男</cp:lastModifiedBy>
  <cp:revision>3</cp:revision>
  <dcterms:created xsi:type="dcterms:W3CDTF">2020-12-11T20:13:33Z</dcterms:created>
  <dcterms:modified xsi:type="dcterms:W3CDTF">2020-12-11T20:19:55Z</dcterms:modified>
</cp:coreProperties>
</file>