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ikt Roth" initials="BR" lastIdx="2" clrIdx="0">
    <p:extLst>
      <p:ext uri="{19B8F6BF-5375-455C-9EA6-DF929625EA0E}">
        <p15:presenceInfo xmlns:p15="http://schemas.microsoft.com/office/powerpoint/2012/main" userId="af14ea373a273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9C819-F427-4753-9A5B-83F837DC536F}" v="1" dt="2020-12-12T11:17:54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Roth" userId="af14ea373a273bf1" providerId="LiveId" clId="{4DD1C074-100B-45C5-B874-62A408BDE393}"/>
    <pc:docChg chg="modSld">
      <pc:chgData name="Benedikt Roth" userId="af14ea373a273bf1" providerId="LiveId" clId="{4DD1C074-100B-45C5-B874-62A408BDE393}" dt="2020-12-12T13:34:36.661" v="4" actId="20577"/>
      <pc:docMkLst>
        <pc:docMk/>
      </pc:docMkLst>
      <pc:sldChg chg="modSp mod">
        <pc:chgData name="Benedikt Roth" userId="af14ea373a273bf1" providerId="LiveId" clId="{4DD1C074-100B-45C5-B874-62A408BDE393}" dt="2020-12-12T13:34:36.661" v="4" actId="20577"/>
        <pc:sldMkLst>
          <pc:docMk/>
          <pc:sldMk cId="1555843968" sldId="272"/>
        </pc:sldMkLst>
        <pc:spChg chg="mod">
          <ac:chgData name="Benedikt Roth" userId="af14ea373a273bf1" providerId="LiveId" clId="{4DD1C074-100B-45C5-B874-62A408BDE393}" dt="2020-12-12T13:34:36.661" v="4" actId="20577"/>
          <ac:spMkLst>
            <pc:docMk/>
            <pc:sldMk cId="1555843968" sldId="272"/>
            <ac:spMk id="7" creationId="{70745053-D065-44B1-99BB-72D7D9145F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000" dirty="0"/>
              <a:t>Default Risk</a:t>
            </a:r>
            <a:endParaRPr lang="en-US" altLang="zh-CN" sz="4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1691640"/>
            <a:ext cx="5029200" cy="51663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6B94EB9-8F81-4350-ACBC-DE9779AFCBBD}"/>
              </a:ext>
            </a:extLst>
          </p:cNvPr>
          <p:cNvSpPr txBox="1"/>
          <p:nvPr/>
        </p:nvSpPr>
        <p:spPr>
          <a:xfrm>
            <a:off x="882050" y="241024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lender takes on </a:t>
            </a:r>
            <a:r>
              <a:rPr lang="en-US" altLang="zh-CN" b="1" dirty="0">
                <a:solidFill>
                  <a:srgbClr val="FF0000"/>
                </a:solidFill>
              </a:rPr>
              <a:t>a risk </a:t>
            </a:r>
            <a:r>
              <a:rPr lang="en-US" altLang="zh-CN" dirty="0"/>
              <a:t>that a borrower will </a:t>
            </a:r>
            <a:r>
              <a:rPr lang="en-US" altLang="zh-CN" b="1" dirty="0">
                <a:solidFill>
                  <a:srgbClr val="FF0000"/>
                </a:solidFill>
              </a:rPr>
              <a:t>not be able to repay </a:t>
            </a:r>
            <a:r>
              <a:rPr lang="en-US" altLang="zh-CN" dirty="0"/>
              <a:t>the borrowed money.</a:t>
            </a:r>
          </a:p>
          <a:p>
            <a:endParaRPr lang="en-US" altLang="zh-CN" dirty="0"/>
          </a:p>
          <a:p>
            <a:r>
              <a:rPr lang="en-US" altLang="zh-CN" b="1" dirty="0"/>
              <a:t>Examples:</a:t>
            </a:r>
          </a:p>
          <a:p>
            <a:endParaRPr lang="en-US" altLang="zh-CN" b="1" dirty="0"/>
          </a:p>
          <a:p>
            <a:r>
              <a:rPr lang="en-US" altLang="zh-CN" dirty="0"/>
              <a:t>1 Purchase products: the client is not able to pay, so the company takes the default risk.</a:t>
            </a:r>
          </a:p>
          <a:p>
            <a:endParaRPr lang="en-US" altLang="zh-CN" dirty="0"/>
          </a:p>
          <a:p>
            <a:r>
              <a:rPr lang="en-US" altLang="zh-CN" dirty="0"/>
              <a:t>2. House Loan: the borrower is not able to repay the borrowed loan, the financial institution takes the default risk.</a:t>
            </a:r>
          </a:p>
          <a:p>
            <a:endParaRPr lang="en-US" altLang="zh-CN" dirty="0"/>
          </a:p>
          <a:p>
            <a:r>
              <a:rPr lang="en-US" altLang="zh-CN" dirty="0"/>
              <a:t>3. Company / Country issue bonds: The companies or countries issued bonds for raising cash, but not able to pay back, so the investors who bought the bonds bear the default risk.</a:t>
            </a:r>
          </a:p>
        </p:txBody>
      </p:sp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/>
              <a:t>Greece debt default and Goldman Sachs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90AA66F-1A7E-4739-A676-75EBE2336F68}"/>
              </a:ext>
            </a:extLst>
          </p:cNvPr>
          <p:cNvSpPr txBox="1"/>
          <p:nvPr/>
        </p:nvSpPr>
        <p:spPr>
          <a:xfrm>
            <a:off x="1343077" y="1735663"/>
            <a:ext cx="104774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Investment Bank Goldman Sachs </a:t>
            </a:r>
            <a:r>
              <a:rPr lang="en-US" altLang="zh-CN" b="1" dirty="0">
                <a:solidFill>
                  <a:srgbClr val="FF0000"/>
                </a:solidFill>
              </a:rPr>
              <a:t>made millions </a:t>
            </a:r>
            <a:r>
              <a:rPr lang="en-US" altLang="zh-CN" dirty="0"/>
              <a:t>by helping to </a:t>
            </a:r>
            <a:r>
              <a:rPr lang="en-US" altLang="zh-CN" b="1" dirty="0">
                <a:solidFill>
                  <a:srgbClr val="FF0000"/>
                </a:solidFill>
              </a:rPr>
              <a:t>hide the true extent of the debt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de-DE" altLang="zh-CN" dirty="0"/>
              <a:t>Back </a:t>
            </a:r>
            <a:r>
              <a:rPr lang="de-DE" altLang="zh-CN" dirty="0" err="1"/>
              <a:t>to</a:t>
            </a:r>
            <a:r>
              <a:rPr lang="de-DE" altLang="zh-CN" dirty="0"/>
              <a:t> 2001, </a:t>
            </a:r>
            <a:r>
              <a:rPr lang="de-DE" altLang="zh-CN" dirty="0" err="1"/>
              <a:t>Greece</a:t>
            </a:r>
            <a:r>
              <a:rPr lang="de-DE" altLang="zh-CN" dirty="0"/>
              <a:t> was </a:t>
            </a:r>
            <a:r>
              <a:rPr lang="de-DE" altLang="zh-CN" b="1" dirty="0">
                <a:solidFill>
                  <a:srgbClr val="FF0000"/>
                </a:solidFill>
              </a:rPr>
              <a:t>not </a:t>
            </a:r>
            <a:r>
              <a:rPr lang="de-DE" altLang="zh-CN" b="1" dirty="0" err="1">
                <a:solidFill>
                  <a:srgbClr val="FF0000"/>
                </a:solidFill>
              </a:rPr>
              <a:t>eligible</a:t>
            </a:r>
            <a:r>
              <a:rPr lang="de-DE" altLang="zh-CN" b="1" dirty="0">
                <a:solidFill>
                  <a:srgbClr val="FF0000"/>
                </a:solidFill>
              </a:rPr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join</a:t>
            </a:r>
            <a:r>
              <a:rPr lang="de-DE" altLang="zh-CN" dirty="0"/>
              <a:t> Eurozone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its</a:t>
            </a:r>
            <a:r>
              <a:rPr lang="de-DE" altLang="zh-CN" dirty="0"/>
              <a:t> </a:t>
            </a:r>
            <a:r>
              <a:rPr lang="de-DE" altLang="zh-CN" dirty="0" err="1"/>
              <a:t>current</a:t>
            </a:r>
            <a:r>
              <a:rPr lang="de-DE" altLang="zh-CN" dirty="0"/>
              <a:t> </a:t>
            </a:r>
            <a:r>
              <a:rPr lang="de-DE" altLang="zh-CN" dirty="0" err="1"/>
              <a:t>financial</a:t>
            </a:r>
            <a:r>
              <a:rPr lang="de-DE" altLang="zh-CN" dirty="0"/>
              <a:t> </a:t>
            </a:r>
            <a:r>
              <a:rPr lang="de-DE" altLang="zh-CN" dirty="0" err="1"/>
              <a:t>situation</a:t>
            </a:r>
            <a:r>
              <a:rPr lang="de-DE" altLang="zh-CN" dirty="0"/>
              <a:t> (</a:t>
            </a:r>
            <a:r>
              <a:rPr lang="de-DE" altLang="zh-CN" dirty="0" err="1"/>
              <a:t>generally</a:t>
            </a:r>
            <a:r>
              <a:rPr lang="de-DE" altLang="zh-CN" dirty="0"/>
              <a:t> </a:t>
            </a:r>
            <a:r>
              <a:rPr lang="de-DE" altLang="zh-CN" dirty="0" err="1"/>
              <a:t>speaking</a:t>
            </a:r>
            <a:r>
              <a:rPr lang="de-DE" altLang="zh-CN" dirty="0"/>
              <a:t> </a:t>
            </a:r>
            <a:r>
              <a:rPr lang="de-DE" altLang="zh-CN" dirty="0" err="1"/>
              <a:t>debt</a:t>
            </a:r>
            <a:r>
              <a:rPr lang="de-DE" altLang="zh-CN" dirty="0"/>
              <a:t> </a:t>
            </a:r>
            <a:r>
              <a:rPr lang="de-DE" altLang="zh-CN" dirty="0" err="1"/>
              <a:t>ratio</a:t>
            </a:r>
            <a:r>
              <a:rPr lang="de-DE" altLang="zh-CN" dirty="0"/>
              <a:t> </a:t>
            </a:r>
            <a:r>
              <a:rPr lang="de-DE" altLang="zh-CN" dirty="0" err="1"/>
              <a:t>has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below</a:t>
            </a:r>
            <a:r>
              <a:rPr lang="de-DE" altLang="zh-CN" dirty="0"/>
              <a:t> </a:t>
            </a:r>
            <a:r>
              <a:rPr lang="de-DE" altLang="zh-CN" dirty="0" err="1"/>
              <a:t>certain</a:t>
            </a:r>
            <a:r>
              <a:rPr lang="de-DE" altLang="zh-CN" dirty="0"/>
              <a:t> </a:t>
            </a:r>
            <a:r>
              <a:rPr lang="de-DE" altLang="zh-CN" dirty="0" err="1"/>
              <a:t>level</a:t>
            </a:r>
            <a:r>
              <a:rPr lang="de-DE" altLang="zh-CN" dirty="0"/>
              <a:t>),</a:t>
            </a:r>
            <a:r>
              <a:rPr lang="en-US" altLang="zh-CN" dirty="0"/>
              <a:t> so Greece was looking </a:t>
            </a:r>
            <a:r>
              <a:rPr lang="en-US" altLang="zh-CN" b="1" dirty="0">
                <a:solidFill>
                  <a:srgbClr val="FF0000"/>
                </a:solidFill>
              </a:rPr>
              <a:t>for ways to disguise</a:t>
            </a:r>
            <a:r>
              <a:rPr lang="en-US" altLang="zh-CN" dirty="0"/>
              <a:t> its mounting financial troubles. Then Goldman Sachs came to the rescue, arranging a secret loan of 2.8 billion euros for Greece, disguised as an off-the-books “cross-currency swap. As a result, </a:t>
            </a:r>
            <a:r>
              <a:rPr lang="en-US" altLang="zh-CN" b="1" dirty="0">
                <a:solidFill>
                  <a:srgbClr val="FF0000"/>
                </a:solidFill>
              </a:rPr>
              <a:t>‘reduced’ 2% </a:t>
            </a:r>
            <a:r>
              <a:rPr lang="en-US" altLang="zh-CN" dirty="0"/>
              <a:t>of the total debt.</a:t>
            </a:r>
          </a:p>
          <a:p>
            <a:endParaRPr lang="en-US" altLang="zh-CN" dirty="0"/>
          </a:p>
          <a:p>
            <a:r>
              <a:rPr lang="en-US" altLang="zh-CN" dirty="0"/>
              <a:t>What did Goldman Sachs gain?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Service Fee </a:t>
            </a:r>
            <a:r>
              <a:rPr lang="en-US" altLang="zh-CN" b="1" dirty="0">
                <a:solidFill>
                  <a:srgbClr val="FF0000"/>
                </a:solidFill>
              </a:rPr>
              <a:t>600 million euros </a:t>
            </a:r>
            <a:r>
              <a:rPr lang="en-US" altLang="zh-CN" dirty="0"/>
              <a:t>($793 million)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Transferred its default risk (loss of investment in Greece) </a:t>
            </a:r>
            <a:r>
              <a:rPr lang="en-US" altLang="zh-CN" b="1" dirty="0">
                <a:solidFill>
                  <a:srgbClr val="FF0000"/>
                </a:solidFill>
              </a:rPr>
              <a:t>to a German Bank </a:t>
            </a:r>
            <a:r>
              <a:rPr lang="en-US" altLang="zh-CN" dirty="0"/>
              <a:t>by buying Credit Default SWAP (CDS). </a:t>
            </a:r>
          </a:p>
          <a:p>
            <a:pPr marL="342900" indent="-342900">
              <a:buAutoNum type="arabicPeriod" startAt="3"/>
            </a:pPr>
            <a:r>
              <a:rPr lang="en-US" altLang="zh-CN" b="1" dirty="0">
                <a:solidFill>
                  <a:srgbClr val="FF0000"/>
                </a:solidFill>
              </a:rPr>
              <a:t>Bought  cheap CDS </a:t>
            </a:r>
            <a:r>
              <a:rPr lang="en-US" altLang="zh-CN" dirty="0"/>
              <a:t>at lower price before Greece default, after Greece defaulted, it sold this CDS product </a:t>
            </a:r>
            <a:r>
              <a:rPr lang="en-US" altLang="zh-CN" b="1" dirty="0">
                <a:solidFill>
                  <a:srgbClr val="FF0000"/>
                </a:solidFill>
              </a:rPr>
              <a:t>at higher price </a:t>
            </a:r>
            <a:r>
              <a:rPr lang="en-US" altLang="zh-CN" dirty="0"/>
              <a:t>to the investors who also invested into Greece. This leads to a even worser borrowing condition for Greece.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CDS buy : will be protected when the default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CDS Sell : will cover the loss of investment from the default risk</a:t>
            </a:r>
          </a:p>
        </p:txBody>
      </p:sp>
    </p:spTree>
    <p:extLst>
      <p:ext uri="{BB962C8B-B14F-4D97-AF65-F5344CB8AC3E}">
        <p14:creationId xmlns:p14="http://schemas.microsoft.com/office/powerpoint/2010/main" val="49898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en-US" sz="4400" dirty="0"/>
              <a:t>How to predict the default of a borrower?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EA62EA0-7F56-4AEA-927A-65C439809601}"/>
              </a:ext>
            </a:extLst>
          </p:cNvPr>
          <p:cNvSpPr txBox="1"/>
          <p:nvPr/>
        </p:nvSpPr>
        <p:spPr>
          <a:xfrm>
            <a:off x="1451505" y="1820403"/>
            <a:ext cx="286410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Loan Risk Factors Dataset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FAC595-7C46-4CEA-881D-CE3A69EEF251}"/>
              </a:ext>
            </a:extLst>
          </p:cNvPr>
          <p:cNvCxnSpPr>
            <a:cxnSpLocks/>
          </p:cNvCxnSpPr>
          <p:nvPr/>
        </p:nvCxnSpPr>
        <p:spPr>
          <a:xfrm>
            <a:off x="4595070" y="2005069"/>
            <a:ext cx="3001860" cy="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12F62EB5-2541-466E-89D4-AC1CE252CB8D}"/>
              </a:ext>
            </a:extLst>
          </p:cNvPr>
          <p:cNvSpPr txBox="1"/>
          <p:nvPr/>
        </p:nvSpPr>
        <p:spPr>
          <a:xfrm>
            <a:off x="7876390" y="1820403"/>
            <a:ext cx="2231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Prediction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EC6F8D0-FE1D-4474-B03E-B71359B20E3B}"/>
              </a:ext>
            </a:extLst>
          </p:cNvPr>
          <p:cNvSpPr txBox="1"/>
          <p:nvPr/>
        </p:nvSpPr>
        <p:spPr>
          <a:xfrm>
            <a:off x="4661767" y="2038086"/>
            <a:ext cx="15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Expectations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3A40B11-DB4E-4556-BDF1-1C105C91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16" y="3166555"/>
            <a:ext cx="35623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elle 4">
            <a:extLst>
              <a:ext uri="{FF2B5EF4-FFF2-40B4-BE49-F238E27FC236}">
                <a16:creationId xmlns:a16="http://schemas.microsoft.com/office/drawing/2014/main" id="{E7F94E98-081F-4D48-A5BB-3E064BDD2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15166"/>
              </p:ext>
            </p:extLst>
          </p:nvPr>
        </p:nvGraphicFramePr>
        <p:xfrm>
          <a:off x="1451505" y="2407418"/>
          <a:ext cx="541866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507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0821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5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0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Home ownership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2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Employment length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0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Loan intent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Depends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8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Loan Amount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7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Interest Rate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Debt to 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Credit history length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Payment Delays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6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 err="1"/>
              <a:t>Prediction</a:t>
            </a:r>
            <a:r>
              <a:rPr lang="de-DE" sz="4400" dirty="0"/>
              <a:t> </a:t>
            </a:r>
            <a:r>
              <a:rPr lang="de-DE" sz="4400" dirty="0" err="1"/>
              <a:t>based</a:t>
            </a:r>
            <a:r>
              <a:rPr lang="de-DE" sz="4400" dirty="0"/>
              <a:t> on </a:t>
            </a:r>
            <a:r>
              <a:rPr lang="de-DE" sz="4400" dirty="0" err="1"/>
              <a:t>Logisitc</a:t>
            </a:r>
            <a:r>
              <a:rPr lang="de-DE" sz="4400" dirty="0"/>
              <a:t> Regression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5BFD7E-9504-4D26-A4DF-629CB6DE8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960048"/>
            <a:ext cx="5485714" cy="3657143"/>
          </a:xfrm>
          <a:prstGeom prst="rect">
            <a:avLst/>
          </a:prstGeom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817A0350-B011-4E6A-99E9-95707F3655E9}"/>
              </a:ext>
            </a:extLst>
          </p:cNvPr>
          <p:cNvSpPr txBox="1"/>
          <p:nvPr/>
        </p:nvSpPr>
        <p:spPr>
          <a:xfrm>
            <a:off x="4397915" y="5750619"/>
            <a:ext cx="33961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Accuracy: 86%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D9F8E36-BEF5-476D-BDAD-2A48085C3025}"/>
              </a:ext>
            </a:extLst>
          </p:cNvPr>
          <p:cNvSpPr txBox="1"/>
          <p:nvPr/>
        </p:nvSpPr>
        <p:spPr>
          <a:xfrm>
            <a:off x="5039156" y="3059668"/>
            <a:ext cx="105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TP: 96%</a:t>
            </a:r>
            <a:endParaRPr lang="de-DE" dirty="0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5AE873AC-D9FB-484F-8ED5-18ECB7C87167}"/>
              </a:ext>
            </a:extLst>
          </p:cNvPr>
          <p:cNvSpPr txBox="1"/>
          <p:nvPr/>
        </p:nvSpPr>
        <p:spPr>
          <a:xfrm>
            <a:off x="6336964" y="4274820"/>
            <a:ext cx="105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TN: 55%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Who will </a:t>
            </a:r>
            <a:r>
              <a:rPr lang="de-DE" sz="4400" dirty="0" err="1"/>
              <a:t>default</a:t>
            </a:r>
            <a:r>
              <a:rPr lang="de-DE" sz="4400" dirty="0"/>
              <a:t>?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D8E0CB45-F34E-4D62-9C34-94F07883E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58464"/>
              </p:ext>
            </p:extLst>
          </p:nvPr>
        </p:nvGraphicFramePr>
        <p:xfrm>
          <a:off x="2272964" y="2049780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5071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08218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9468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Christina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Filipa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4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5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0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Home ownership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Owner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2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Employment length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year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&gt; 1 year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0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Loan intent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Venture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Home improvement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15,000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8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Interest rate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3.95%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2.75%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7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Debt to income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27%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Payment delays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5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Credit history length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years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year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6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2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Default </a:t>
            </a:r>
            <a:r>
              <a:rPr lang="de-DE" sz="4400" dirty="0" err="1"/>
              <a:t>Prediction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290AA6C-D75F-463C-B938-F7920EE31598}"/>
              </a:ext>
            </a:extLst>
          </p:cNvPr>
          <p:cNvSpPr txBox="1"/>
          <p:nvPr/>
        </p:nvSpPr>
        <p:spPr>
          <a:xfrm>
            <a:off x="4962278" y="1752716"/>
            <a:ext cx="2231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Christina &amp; Filipa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3B9F3F69-F20F-404F-97D4-5A9585322177}"/>
              </a:ext>
            </a:extLst>
          </p:cNvPr>
          <p:cNvCxnSpPr>
            <a:cxnSpLocks/>
          </p:cNvCxnSpPr>
          <p:nvPr/>
        </p:nvCxnSpPr>
        <p:spPr>
          <a:xfrm flipH="1">
            <a:off x="6013372" y="2208553"/>
            <a:ext cx="1" cy="3500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3">
            <a:extLst>
              <a:ext uri="{FF2B5EF4-FFF2-40B4-BE49-F238E27FC236}">
                <a16:creationId xmlns:a16="http://schemas.microsoft.com/office/drawing/2014/main" id="{72941032-F0D6-4FA1-9FDD-837FD468C0F8}"/>
              </a:ext>
            </a:extLst>
          </p:cNvPr>
          <p:cNvSpPr txBox="1"/>
          <p:nvPr/>
        </p:nvSpPr>
        <p:spPr>
          <a:xfrm>
            <a:off x="4962278" y="2689672"/>
            <a:ext cx="22310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 </a:t>
            </a:r>
            <a:endParaRPr lang="de-DE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A8B7BE14-F1E8-4E61-9089-E99867E6D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88343"/>
              </p:ext>
            </p:extLst>
          </p:nvPr>
        </p:nvGraphicFramePr>
        <p:xfrm>
          <a:off x="4005934" y="3710436"/>
          <a:ext cx="401486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200">
                  <a:extLst>
                    <a:ext uri="{9D8B030D-6E8A-4147-A177-3AD203B41FA5}">
                      <a16:colId xmlns:a16="http://schemas.microsoft.com/office/drawing/2014/main" val="3776379678"/>
                    </a:ext>
                  </a:extLst>
                </a:gridCol>
                <a:gridCol w="1880926">
                  <a:extLst>
                    <a:ext uri="{9D8B030D-6E8A-4147-A177-3AD203B41FA5}">
                      <a16:colId xmlns:a16="http://schemas.microsoft.com/office/drawing/2014/main" val="3722310549"/>
                    </a:ext>
                  </a:extLst>
                </a:gridCol>
                <a:gridCol w="1061743">
                  <a:extLst>
                    <a:ext uri="{9D8B030D-6E8A-4147-A177-3AD203B41FA5}">
                      <a16:colId xmlns:a16="http://schemas.microsoft.com/office/drawing/2014/main" val="1638405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Ranking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coefficients importance</a:t>
                      </a:r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Loan amount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3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…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(-)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47907"/>
                  </a:ext>
                </a:extLst>
              </a:tr>
            </a:tbl>
          </a:graphicData>
        </a:graphic>
      </p:graphicFrame>
      <p:sp>
        <p:nvSpPr>
          <p:cNvPr id="17" name="TextBox 2">
            <a:extLst>
              <a:ext uri="{FF2B5EF4-FFF2-40B4-BE49-F238E27FC236}">
                <a16:creationId xmlns:a16="http://schemas.microsoft.com/office/drawing/2014/main" id="{FA547DF3-93F6-4147-9CBB-D8246FF5117F}"/>
              </a:ext>
            </a:extLst>
          </p:cNvPr>
          <p:cNvSpPr txBox="1"/>
          <p:nvPr/>
        </p:nvSpPr>
        <p:spPr>
          <a:xfrm>
            <a:off x="4962278" y="5685980"/>
            <a:ext cx="223109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Christina: Yes Filipa: No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A19E7BA5-D38D-4213-89DD-E743C024C76D}"/>
              </a:ext>
            </a:extLst>
          </p:cNvPr>
          <p:cNvCxnSpPr>
            <a:cxnSpLocks/>
          </p:cNvCxnSpPr>
          <p:nvPr/>
        </p:nvCxnSpPr>
        <p:spPr>
          <a:xfrm flipH="1">
            <a:off x="6011829" y="3167902"/>
            <a:ext cx="1" cy="3500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8">
            <a:extLst>
              <a:ext uri="{FF2B5EF4-FFF2-40B4-BE49-F238E27FC236}">
                <a16:creationId xmlns:a16="http://schemas.microsoft.com/office/drawing/2014/main" id="{2B22B883-4A2C-4E3D-8DAA-EDD675A0B427}"/>
              </a:ext>
            </a:extLst>
          </p:cNvPr>
          <p:cNvCxnSpPr>
            <a:cxnSpLocks/>
          </p:cNvCxnSpPr>
          <p:nvPr/>
        </p:nvCxnSpPr>
        <p:spPr>
          <a:xfrm flipH="1">
            <a:off x="6013369" y="5254726"/>
            <a:ext cx="1" cy="35008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Further Development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745053-D065-44B1-99BB-72D7D9145F7F}"/>
              </a:ext>
            </a:extLst>
          </p:cNvPr>
          <p:cNvSpPr txBox="1"/>
          <p:nvPr/>
        </p:nvSpPr>
        <p:spPr>
          <a:xfrm>
            <a:off x="1823207" y="2278465"/>
            <a:ext cx="62973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data according to demographics and adapt model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machine learning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4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F1E45BE-1C66-40D3-81D8-7794820C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2988520"/>
            <a:ext cx="3932237" cy="1600200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83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Breitbild</PresentationFormat>
  <Paragraphs>114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</vt:lpstr>
      <vt:lpstr>Default prediction model</vt:lpstr>
      <vt:lpstr>Default Risk</vt:lpstr>
      <vt:lpstr>Greece debt default and Goldman Sachs</vt:lpstr>
      <vt:lpstr>How to predict the default of a borrower? How to predict the default of a borrower? </vt:lpstr>
      <vt:lpstr>How to predict the default of a borrower? Prediction based on Logisitc Regression </vt:lpstr>
      <vt:lpstr>How to predict the default of a borrower? Who will default? </vt:lpstr>
      <vt:lpstr>How to predict the default of a borrower? Default Prediction </vt:lpstr>
      <vt:lpstr>How to predict the default of a borrower? Further Development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Benedikt Roth</cp:lastModifiedBy>
  <cp:revision>16</cp:revision>
  <dcterms:created xsi:type="dcterms:W3CDTF">2020-12-11T20:13:33Z</dcterms:created>
  <dcterms:modified xsi:type="dcterms:W3CDTF">2020-12-12T13:34:41Z</dcterms:modified>
</cp:coreProperties>
</file>