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eb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kt Roth" userId="af14ea373a273bf1" providerId="LiveId" clId="{378E02C5-B7C1-406A-B7E9-3FB94862F98B}"/>
    <pc:docChg chg="delSld">
      <pc:chgData name="Benedikt Roth" userId="af14ea373a273bf1" providerId="LiveId" clId="{378E02C5-B7C1-406A-B7E9-3FB94862F98B}" dt="2020-12-12T10:50:40.470" v="4" actId="47"/>
      <pc:docMkLst>
        <pc:docMk/>
      </pc:docMkLst>
      <pc:sldChg chg="del">
        <pc:chgData name="Benedikt Roth" userId="af14ea373a273bf1" providerId="LiveId" clId="{378E02C5-B7C1-406A-B7E9-3FB94862F98B}" dt="2020-12-12T10:50:37.840" v="2" actId="47"/>
        <pc:sldMkLst>
          <pc:docMk/>
          <pc:sldMk cId="4001167168" sldId="260"/>
        </pc:sldMkLst>
      </pc:sldChg>
      <pc:sldChg chg="del">
        <pc:chgData name="Benedikt Roth" userId="af14ea373a273bf1" providerId="LiveId" clId="{378E02C5-B7C1-406A-B7E9-3FB94862F98B}" dt="2020-12-12T10:50:35.283" v="1" actId="47"/>
        <pc:sldMkLst>
          <pc:docMk/>
          <pc:sldMk cId="3395026180" sldId="262"/>
        </pc:sldMkLst>
      </pc:sldChg>
      <pc:sldChg chg="del">
        <pc:chgData name="Benedikt Roth" userId="af14ea373a273bf1" providerId="LiveId" clId="{378E02C5-B7C1-406A-B7E9-3FB94862F98B}" dt="2020-12-12T10:50:38.862" v="3" actId="47"/>
        <pc:sldMkLst>
          <pc:docMk/>
          <pc:sldMk cId="3876785746" sldId="263"/>
        </pc:sldMkLst>
      </pc:sldChg>
      <pc:sldChg chg="del">
        <pc:chgData name="Benedikt Roth" userId="af14ea373a273bf1" providerId="LiveId" clId="{378E02C5-B7C1-406A-B7E9-3FB94862F98B}" dt="2020-12-12T10:50:40.470" v="4" actId="47"/>
        <pc:sldMkLst>
          <pc:docMk/>
          <pc:sldMk cId="3868253392" sldId="264"/>
        </pc:sldMkLst>
      </pc:sldChg>
      <pc:sldChg chg="del">
        <pc:chgData name="Benedikt Roth" userId="af14ea373a273bf1" providerId="LiveId" clId="{378E02C5-B7C1-406A-B7E9-3FB94862F98B}" dt="2020-12-12T10:50:33.075" v="0" actId="47"/>
        <pc:sldMkLst>
          <pc:docMk/>
          <pc:sldMk cId="2435405639" sldId="26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6577F-721A-403F-A546-4AB32629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9D92DE-291C-4890-A2E0-28B82775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ECADF-5219-44B9-9445-2E18371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A6757-2E23-40B9-911D-19BDFB21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CBA7-7D99-4A10-84AF-C63116A6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DC7C0-11F8-4BEC-A04A-8D50B50D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467D2-E5F0-4F06-B553-4504A6F2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2408F-6F79-48DB-982A-ECF12AAC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5CA9-6738-4E70-BE78-EE90DC5B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D6222-37C9-49E7-BCCC-1CE5FDB7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4E153A-36B2-4EEF-AE87-B62DE42F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32A741-F6D9-482A-B9FC-CED538880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95E2A-0D74-4006-B133-374F0BFE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DB4B9-BFF8-452D-86B2-92F0BA0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94825-D134-4B8A-9B53-C31721D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0F8EB-7B1D-49F8-9D39-0213369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7752F-2824-4280-98A2-243758D7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C7BE-741B-46D9-9AD9-46FC0EA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2F99E-159D-4068-8726-619F35A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6BC69-AB5A-4EC2-901A-709361E4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DAA82-E2D7-4D50-98AE-8A9EAC0F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F8754-D11D-4AEB-A211-A0415F20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E5115-4590-488E-9BAA-08AC2778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7882D-7720-4D8C-8664-F1F3843B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A3D7D-0B59-427A-9FDE-4C4C097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CFD2D-2AD8-4758-AB3C-0FB6B3C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884D9-278A-48B7-8732-0F7670884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8578DD-1127-470A-BF7A-82A8D73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573D8-974A-41C6-B3B3-6B683CA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71089-A97B-4675-9D65-7F376E32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D57BB-65A3-4D3D-8126-D484B427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7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219AF-D1B2-4AD2-AD2E-148D5CD9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50AA6-0904-4089-AA72-74EFDF55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EBE96B-53B7-4F3B-8E3C-15F247F4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B1A07A-3FBD-4B4C-B52D-2628F30FD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472CD-DD04-46A3-9801-2382C640C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7F726-D768-4D3C-B536-4ABB1E83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07A290-DDE9-42A0-8C90-8F888D1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76D9E6-4A4B-4707-83D0-40572ED9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D073-52D0-4D32-AD23-E39A8279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F18BC2-EB9C-4A46-A03B-A641812A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2AD00-A4F3-4448-AF28-FDFA2C0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AA56FF-C8F4-4400-B182-E1ED3F6A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7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DB6F61-DD42-4FED-A1C7-69AE7022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09C5A7-1500-463B-B328-CB13660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DC37-3D65-4EC7-B4AF-12242C5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8645A-6E7A-49DB-B6DB-54567F38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28295-0B22-4C05-870A-4EF5800D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D3DDF-B26A-4CD0-A7E5-6AC13C5B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049366-4355-4D14-A93F-37A912E6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140E2-35B3-4E77-A1C7-2786884D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FF7FB-D286-47F6-B465-C7D91D3F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E7684-49B7-4271-8417-D91FBE12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11E35C-032B-4C29-9987-C76ED064C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E6255-B162-4672-A9C5-A4CCD90B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06599-E0D5-4B03-9613-2332C033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9582A-D6D1-438B-B39A-4429EF2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C4BF0-B36E-4F83-9FEA-09496EC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9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EA058B-C9E9-4319-B89F-7FBEBA54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87BCB-C501-4DB1-9E73-A0DDAE11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6D755-1C96-4753-9529-D8E543538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952F8-1B83-48BE-A250-C2CF5E978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A9694-B910-4AA2-9216-A0AE78F3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3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57CF-79BF-4958-B6AE-AEDD2D9C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endParaRPr lang="en-US" altLang="zh-CN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E27A3C-A970-4D43-A37C-E2D7A2CA830E}"/>
              </a:ext>
            </a:extLst>
          </p:cNvPr>
          <p:cNvSpPr txBox="1"/>
          <p:nvPr/>
        </p:nvSpPr>
        <p:spPr>
          <a:xfrm>
            <a:off x="7698989" y="5571440"/>
            <a:ext cx="38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dirty="0" err="1"/>
              <a:t>Bene</a:t>
            </a:r>
            <a:r>
              <a:rPr lang="de-DE" altLang="zh-CN" b="1" dirty="0"/>
              <a:t> </a:t>
            </a:r>
          </a:p>
          <a:p>
            <a:r>
              <a:rPr lang="de-DE" altLang="zh-CN" b="1" dirty="0" err="1"/>
              <a:t>Shinan</a:t>
            </a:r>
            <a:r>
              <a:rPr lang="de-DE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959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400" b="1" dirty="0"/>
              <a:t>Default</a:t>
            </a:r>
            <a:r>
              <a:rPr lang="de-DE" altLang="zh-C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Risk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DF432E-F43C-4601-A267-C201C469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1640"/>
            <a:ext cx="1112520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21972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altLang="zh-CN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</a:t>
            </a:r>
            <a:r>
              <a:rPr lang="de-DE" altLang="zh-CN" sz="3600" b="1">
                <a:solidFill>
                  <a:srgbClr val="FFFFFF"/>
                </a:solidFill>
              </a:rPr>
              <a:t>briefing</a:t>
            </a:r>
            <a:endParaRPr lang="en-US" altLang="zh-CN" sz="3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898943CA-DCD5-4CE9-97D1-B641B5727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50609"/>
              </p:ext>
            </p:extLst>
          </p:nvPr>
        </p:nvGraphicFramePr>
        <p:xfrm>
          <a:off x="4527550" y="696913"/>
          <a:ext cx="7261225" cy="567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7343735" imgH="6896273" progId="Excel.Sheet.12">
                  <p:embed/>
                </p:oleObj>
              </mc:Choice>
              <mc:Fallback>
                <p:oleObj name="Worksheet" r:id="rId3" imgW="7343735" imgH="6896273" progId="Excel.Sheet.12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898943CA-DCD5-4CE9-97D1-B641B5727B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7550" y="696913"/>
                        <a:ext cx="7261225" cy="567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42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CCE14FB-5709-4ABD-A9B1-0FF4E6372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26643"/>
              </p:ext>
            </p:extLst>
          </p:nvPr>
        </p:nvGraphicFramePr>
        <p:xfrm>
          <a:off x="507026" y="517888"/>
          <a:ext cx="5261923" cy="57956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7713">
                  <a:extLst>
                    <a:ext uri="{9D8B030D-6E8A-4147-A177-3AD203B41FA5}">
                      <a16:colId xmlns:a16="http://schemas.microsoft.com/office/drawing/2014/main" val="377682889"/>
                    </a:ext>
                  </a:extLst>
                </a:gridCol>
                <a:gridCol w="931236">
                  <a:extLst>
                    <a:ext uri="{9D8B030D-6E8A-4147-A177-3AD203B41FA5}">
                      <a16:colId xmlns:a16="http://schemas.microsoft.com/office/drawing/2014/main" val="2190370105"/>
                    </a:ext>
                  </a:extLst>
                </a:gridCol>
                <a:gridCol w="518824">
                  <a:extLst>
                    <a:ext uri="{9D8B030D-6E8A-4147-A177-3AD203B41FA5}">
                      <a16:colId xmlns:a16="http://schemas.microsoft.com/office/drawing/2014/main" val="2980450054"/>
                    </a:ext>
                  </a:extLst>
                </a:gridCol>
                <a:gridCol w="841347">
                  <a:extLst>
                    <a:ext uri="{9D8B030D-6E8A-4147-A177-3AD203B41FA5}">
                      <a16:colId xmlns:a16="http://schemas.microsoft.com/office/drawing/2014/main" val="2702829593"/>
                    </a:ext>
                  </a:extLst>
                </a:gridCol>
                <a:gridCol w="563753">
                  <a:extLst>
                    <a:ext uri="{9D8B030D-6E8A-4147-A177-3AD203B41FA5}">
                      <a16:colId xmlns:a16="http://schemas.microsoft.com/office/drawing/2014/main" val="3233675046"/>
                    </a:ext>
                  </a:extLst>
                </a:gridCol>
                <a:gridCol w="659525">
                  <a:extLst>
                    <a:ext uri="{9D8B030D-6E8A-4147-A177-3AD203B41FA5}">
                      <a16:colId xmlns:a16="http://schemas.microsoft.com/office/drawing/2014/main" val="542245102"/>
                    </a:ext>
                  </a:extLst>
                </a:gridCol>
                <a:gridCol w="659525">
                  <a:extLst>
                    <a:ext uri="{9D8B030D-6E8A-4147-A177-3AD203B41FA5}">
                      <a16:colId xmlns:a16="http://schemas.microsoft.com/office/drawing/2014/main" val="2672835929"/>
                    </a:ext>
                  </a:extLst>
                </a:gridCol>
              </a:tblGrid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Variable</a:t>
                      </a:r>
                      <a:endParaRPr lang="de-DE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coef</a:t>
                      </a:r>
                      <a:endParaRPr lang="de-DE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std err</a:t>
                      </a:r>
                      <a:endParaRPr lang="de-DE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z</a:t>
                      </a:r>
                      <a:endParaRPr lang="de-DE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 dirty="0">
                          <a:effectLst/>
                        </a:rPr>
                        <a:t>P&gt;|z|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[0.025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0.975]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76462627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const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-3.5559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0.141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-25.281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-3.832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-3.28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856800914"/>
                  </a:ext>
                </a:extLst>
              </a:tr>
              <a:tr h="59345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person_income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-0.000011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0.000000712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-15.359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-0.000012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-0.00001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4192634184"/>
                  </a:ext>
                </a:extLst>
              </a:tr>
              <a:tr h="39932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person_emp_length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-0.0198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885079467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loan_int_rate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0.0497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0.014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3.619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0.023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0.077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067379085"/>
                  </a:ext>
                </a:extLst>
              </a:tr>
              <a:tr h="39932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loan_percent_income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8.5544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0.183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46.766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8.196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8.913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971527458"/>
                  </a:ext>
                </a:extLst>
              </a:tr>
              <a:tr h="39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cb_person_cred_hist_length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-0.0045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-0.981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0.327</a:t>
                      </a:r>
                      <a:endParaRPr lang="en-US" altLang="zh-CN" sz="13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066331495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OTHER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0.7228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0.29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2.495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0.013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0.155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1.291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542612537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OWN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-1.5205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0.109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-13.939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-1.734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-1.307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807806426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RENT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0.8948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0.043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20.84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0.000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0.811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0.979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4021384690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EDUCATION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-0.8725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-14.396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-0.991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-0.754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018795089"/>
                  </a:ext>
                </a:extLst>
              </a:tr>
              <a:tr h="39932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HOMEIMPROVEMENT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0.0067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0.099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0.921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-0.125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0.139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1454376542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MEDICAL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-0.1771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0.057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-3.107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-0.289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-0.065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724692076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PERSONAL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-0.6379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-10.3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-0.759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-0.517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425984343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VENTURE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-1.0997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-16.803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-1.228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-0.971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4109865330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B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0.2443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3.605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0.111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0.377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791212524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0.525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0.096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5.474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0.337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0.713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468739522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D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2.5725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0.118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21.784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0.000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2.341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2.804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086889906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2.7083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0.153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17.656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2.408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3.009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1698777545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F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3.1665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0.231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13.726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2.714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3.619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936601449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6.9556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1.107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6.285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4.787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9.125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957535982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Y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-0.0086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0.053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-0.163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0.871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-0.112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0.095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1514306792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D4AD5F1F-0674-4CCC-B39D-FBDDD7257A03}"/>
              </a:ext>
            </a:extLst>
          </p:cNvPr>
          <p:cNvSpPr/>
          <p:nvPr/>
        </p:nvSpPr>
        <p:spPr>
          <a:xfrm>
            <a:off x="1628458" y="2243690"/>
            <a:ext cx="896112" cy="256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C5F1BB4-0D83-4D44-91B4-F4EF94A68832}"/>
              </a:ext>
            </a:extLst>
          </p:cNvPr>
          <p:cNvSpPr/>
          <p:nvPr/>
        </p:nvSpPr>
        <p:spPr>
          <a:xfrm>
            <a:off x="1628458" y="5202936"/>
            <a:ext cx="896112" cy="993648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87F47B6-FB67-4A25-92AA-9E33D2B2C1A7}"/>
              </a:ext>
            </a:extLst>
          </p:cNvPr>
          <p:cNvSpPr/>
          <p:nvPr/>
        </p:nvSpPr>
        <p:spPr>
          <a:xfrm>
            <a:off x="3752397" y="2663888"/>
            <a:ext cx="804105" cy="19554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5C1167C-F423-48CC-AF98-F88E3ACEEF10}"/>
              </a:ext>
            </a:extLst>
          </p:cNvPr>
          <p:cNvSpPr/>
          <p:nvPr/>
        </p:nvSpPr>
        <p:spPr>
          <a:xfrm>
            <a:off x="3861144" y="3938545"/>
            <a:ext cx="695358" cy="256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FC57969-6907-4BC5-99BA-D7A763951694}"/>
              </a:ext>
            </a:extLst>
          </p:cNvPr>
          <p:cNvSpPr/>
          <p:nvPr/>
        </p:nvSpPr>
        <p:spPr>
          <a:xfrm>
            <a:off x="3752397" y="6105725"/>
            <a:ext cx="896112" cy="256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8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159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Office</vt:lpstr>
      <vt:lpstr>Worksheet</vt:lpstr>
      <vt:lpstr>Default prediction model</vt:lpstr>
      <vt:lpstr>Default Risk</vt:lpstr>
      <vt:lpstr>Input briefing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prediction model</dc:title>
  <dc:creator>时男 时男</dc:creator>
  <cp:lastModifiedBy>Benedikt Roth</cp:lastModifiedBy>
  <cp:revision>4</cp:revision>
  <dcterms:created xsi:type="dcterms:W3CDTF">2020-12-11T20:13:33Z</dcterms:created>
  <dcterms:modified xsi:type="dcterms:W3CDTF">2020-12-12T10:50:54Z</dcterms:modified>
</cp:coreProperties>
</file>