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Roth" userId="af14ea373a273bf1" providerId="LiveId" clId="{378E02C5-B7C1-406A-B7E9-3FB94862F98B}"/>
    <pc:docChg chg="delSld">
      <pc:chgData name="Benedikt Roth" userId="af14ea373a273bf1" providerId="LiveId" clId="{378E02C5-B7C1-406A-B7E9-3FB94862F98B}" dt="2020-12-12T10:50:40.470" v="4" actId="47"/>
      <pc:docMkLst>
        <pc:docMk/>
      </pc:docMkLst>
      <pc:sldChg chg="del">
        <pc:chgData name="Benedikt Roth" userId="af14ea373a273bf1" providerId="LiveId" clId="{378E02C5-B7C1-406A-B7E9-3FB94862F98B}" dt="2020-12-12T10:50:37.840" v="2" actId="47"/>
        <pc:sldMkLst>
          <pc:docMk/>
          <pc:sldMk cId="4001167168" sldId="260"/>
        </pc:sldMkLst>
      </pc:sldChg>
      <pc:sldChg chg="del">
        <pc:chgData name="Benedikt Roth" userId="af14ea373a273bf1" providerId="LiveId" clId="{378E02C5-B7C1-406A-B7E9-3FB94862F98B}" dt="2020-12-12T10:50:35.283" v="1" actId="47"/>
        <pc:sldMkLst>
          <pc:docMk/>
          <pc:sldMk cId="3395026180" sldId="262"/>
        </pc:sldMkLst>
      </pc:sldChg>
      <pc:sldChg chg="del">
        <pc:chgData name="Benedikt Roth" userId="af14ea373a273bf1" providerId="LiveId" clId="{378E02C5-B7C1-406A-B7E9-3FB94862F98B}" dt="2020-12-12T10:50:38.862" v="3" actId="47"/>
        <pc:sldMkLst>
          <pc:docMk/>
          <pc:sldMk cId="3876785746" sldId="263"/>
        </pc:sldMkLst>
      </pc:sldChg>
      <pc:sldChg chg="del">
        <pc:chgData name="Benedikt Roth" userId="af14ea373a273bf1" providerId="LiveId" clId="{378E02C5-B7C1-406A-B7E9-3FB94862F98B}" dt="2020-12-12T10:50:40.470" v="4" actId="47"/>
        <pc:sldMkLst>
          <pc:docMk/>
          <pc:sldMk cId="3868253392" sldId="264"/>
        </pc:sldMkLst>
      </pc:sldChg>
      <pc:sldChg chg="del">
        <pc:chgData name="Benedikt Roth" userId="af14ea373a273bf1" providerId="LiveId" clId="{378E02C5-B7C1-406A-B7E9-3FB94862F98B}" dt="2020-12-12T10:50:33.075" v="0" actId="47"/>
        <pc:sldMkLst>
          <pc:docMk/>
          <pc:sldMk cId="243540563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Default</a:t>
            </a:r>
            <a:r>
              <a:rPr lang="de-DE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Risk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1640"/>
            <a:ext cx="6096000" cy="516636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7556471-B9D0-4122-88ED-C3D1384636C7}"/>
              </a:ext>
            </a:extLst>
          </p:cNvPr>
          <p:cNvSpPr txBox="1"/>
          <p:nvPr/>
        </p:nvSpPr>
        <p:spPr>
          <a:xfrm>
            <a:off x="882050" y="1874163"/>
            <a:ext cx="49123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lender takes on </a:t>
            </a:r>
            <a:r>
              <a:rPr lang="en-US" altLang="zh-CN" b="1" dirty="0">
                <a:solidFill>
                  <a:srgbClr val="FF0000"/>
                </a:solidFill>
              </a:rPr>
              <a:t>a risk </a:t>
            </a:r>
            <a:r>
              <a:rPr lang="en-US" altLang="zh-CN" dirty="0"/>
              <a:t>that a borrower will </a:t>
            </a:r>
            <a:r>
              <a:rPr lang="en-US" altLang="zh-CN" b="1" dirty="0">
                <a:solidFill>
                  <a:srgbClr val="FF0000"/>
                </a:solidFill>
              </a:rPr>
              <a:t>not be able to repay </a:t>
            </a:r>
            <a:r>
              <a:rPr lang="en-US" altLang="zh-CN" dirty="0"/>
              <a:t>the borrowed money.</a:t>
            </a:r>
          </a:p>
          <a:p>
            <a:endParaRPr lang="en-US" altLang="zh-CN" dirty="0"/>
          </a:p>
          <a:p>
            <a:r>
              <a:rPr lang="en-US" altLang="zh-CN" b="1" dirty="0"/>
              <a:t>Examples:</a:t>
            </a:r>
          </a:p>
          <a:p>
            <a:endParaRPr lang="en-US" altLang="zh-CN" b="1" dirty="0"/>
          </a:p>
          <a:p>
            <a:r>
              <a:rPr lang="en-US" altLang="zh-CN" dirty="0"/>
              <a:t>1 Purchase products: the client is not able to pay, so the company takes the default risk.</a:t>
            </a:r>
          </a:p>
          <a:p>
            <a:endParaRPr lang="en-US" altLang="zh-CN" dirty="0"/>
          </a:p>
          <a:p>
            <a:r>
              <a:rPr lang="en-US" altLang="zh-CN" dirty="0"/>
              <a:t>2. House Loan: the borrower is not able to repay the borrowed loan, the financial institution takes the default risk.</a:t>
            </a:r>
          </a:p>
          <a:p>
            <a:endParaRPr lang="en-US" altLang="zh-CN" dirty="0"/>
          </a:p>
          <a:p>
            <a:r>
              <a:rPr lang="en-US" altLang="zh-CN" dirty="0"/>
              <a:t>3. Company / Country issue bonds: The companies or countries issued bonds for raising cash, but not able to pay back, so the investors who bought the bonds bear the default risk.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b="1" dirty="0"/>
              <a:t>Greece debt default and Goldman Sachs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F8885-CB7C-4F0F-AEB5-AA21E111AD9A}"/>
              </a:ext>
            </a:extLst>
          </p:cNvPr>
          <p:cNvSpPr txBox="1"/>
          <p:nvPr/>
        </p:nvSpPr>
        <p:spPr>
          <a:xfrm>
            <a:off x="1247827" y="1695372"/>
            <a:ext cx="104774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Investment Bank Goldman Sachs </a:t>
            </a:r>
            <a:r>
              <a:rPr lang="en-US" altLang="zh-CN" b="1" dirty="0">
                <a:solidFill>
                  <a:srgbClr val="FF0000"/>
                </a:solidFill>
              </a:rPr>
              <a:t>made millions </a:t>
            </a:r>
            <a:r>
              <a:rPr lang="en-US" altLang="zh-CN" dirty="0"/>
              <a:t>by helping to </a:t>
            </a:r>
            <a:r>
              <a:rPr lang="en-US" altLang="zh-CN" b="1" dirty="0">
                <a:solidFill>
                  <a:srgbClr val="FF0000"/>
                </a:solidFill>
              </a:rPr>
              <a:t>hide the true extent of the debt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de-DE" altLang="zh-CN" dirty="0"/>
              <a:t>Back </a:t>
            </a:r>
            <a:r>
              <a:rPr lang="de-DE" altLang="zh-CN" dirty="0" err="1"/>
              <a:t>to</a:t>
            </a:r>
            <a:r>
              <a:rPr lang="de-DE" altLang="zh-CN" dirty="0"/>
              <a:t> 2001, </a:t>
            </a:r>
            <a:r>
              <a:rPr lang="de-DE" altLang="zh-CN" dirty="0" err="1"/>
              <a:t>Greece</a:t>
            </a:r>
            <a:r>
              <a:rPr lang="de-DE" altLang="zh-CN" dirty="0"/>
              <a:t> was </a:t>
            </a:r>
            <a:r>
              <a:rPr lang="de-DE" altLang="zh-CN" b="1" dirty="0">
                <a:solidFill>
                  <a:srgbClr val="FF0000"/>
                </a:solidFill>
              </a:rPr>
              <a:t>not </a:t>
            </a:r>
            <a:r>
              <a:rPr lang="de-DE" altLang="zh-CN" b="1" dirty="0" err="1">
                <a:solidFill>
                  <a:srgbClr val="FF0000"/>
                </a:solidFill>
              </a:rPr>
              <a:t>eligible</a:t>
            </a:r>
            <a:r>
              <a:rPr lang="de-DE" altLang="zh-CN" b="1" dirty="0">
                <a:solidFill>
                  <a:srgbClr val="FF0000"/>
                </a:solidFill>
              </a:rPr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join</a:t>
            </a:r>
            <a:r>
              <a:rPr lang="de-DE" altLang="zh-CN" dirty="0"/>
              <a:t> Eurozone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its</a:t>
            </a:r>
            <a:r>
              <a:rPr lang="de-DE" altLang="zh-CN" dirty="0"/>
              <a:t> </a:t>
            </a:r>
            <a:r>
              <a:rPr lang="de-DE" altLang="zh-CN" dirty="0" err="1"/>
              <a:t>current</a:t>
            </a:r>
            <a:r>
              <a:rPr lang="de-DE" altLang="zh-CN" dirty="0"/>
              <a:t> </a:t>
            </a:r>
            <a:r>
              <a:rPr lang="de-DE" altLang="zh-CN" dirty="0" err="1"/>
              <a:t>financial</a:t>
            </a:r>
            <a:r>
              <a:rPr lang="de-DE" altLang="zh-CN" dirty="0"/>
              <a:t> </a:t>
            </a:r>
            <a:r>
              <a:rPr lang="de-DE" altLang="zh-CN" dirty="0" err="1"/>
              <a:t>situation</a:t>
            </a:r>
            <a:r>
              <a:rPr lang="de-DE" altLang="zh-CN" dirty="0"/>
              <a:t> (</a:t>
            </a:r>
            <a:r>
              <a:rPr lang="de-DE" altLang="zh-CN" dirty="0" err="1"/>
              <a:t>generally</a:t>
            </a:r>
            <a:r>
              <a:rPr lang="de-DE" altLang="zh-CN" dirty="0"/>
              <a:t> </a:t>
            </a:r>
            <a:r>
              <a:rPr lang="de-DE" altLang="zh-CN" dirty="0" err="1"/>
              <a:t>speaking</a:t>
            </a:r>
            <a:r>
              <a:rPr lang="de-DE" altLang="zh-CN" dirty="0"/>
              <a:t> </a:t>
            </a:r>
            <a:r>
              <a:rPr lang="de-DE" altLang="zh-CN" dirty="0" err="1"/>
              <a:t>debt</a:t>
            </a:r>
            <a:r>
              <a:rPr lang="de-DE" altLang="zh-CN" dirty="0"/>
              <a:t> </a:t>
            </a:r>
            <a:r>
              <a:rPr lang="de-DE" altLang="zh-CN" dirty="0" err="1"/>
              <a:t>ratio</a:t>
            </a:r>
            <a:r>
              <a:rPr lang="de-DE" altLang="zh-CN" dirty="0"/>
              <a:t> </a:t>
            </a:r>
            <a:r>
              <a:rPr lang="de-DE" altLang="zh-CN" dirty="0" err="1"/>
              <a:t>has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below</a:t>
            </a:r>
            <a:r>
              <a:rPr lang="de-DE" altLang="zh-CN" dirty="0"/>
              <a:t> </a:t>
            </a:r>
            <a:r>
              <a:rPr lang="de-DE" altLang="zh-CN" dirty="0" err="1"/>
              <a:t>certain</a:t>
            </a:r>
            <a:r>
              <a:rPr lang="de-DE" altLang="zh-CN" dirty="0"/>
              <a:t> </a:t>
            </a:r>
            <a:r>
              <a:rPr lang="de-DE" altLang="zh-CN" dirty="0" err="1"/>
              <a:t>level</a:t>
            </a:r>
            <a:r>
              <a:rPr lang="de-DE" altLang="zh-CN" dirty="0"/>
              <a:t>),</a:t>
            </a:r>
            <a:r>
              <a:rPr lang="en-US" altLang="zh-CN" dirty="0"/>
              <a:t> so Greece was looking </a:t>
            </a:r>
            <a:r>
              <a:rPr lang="en-US" altLang="zh-CN" b="1" dirty="0">
                <a:solidFill>
                  <a:srgbClr val="FF0000"/>
                </a:solidFill>
              </a:rPr>
              <a:t>for ways to disguise</a:t>
            </a:r>
            <a:r>
              <a:rPr lang="en-US" altLang="zh-CN" dirty="0"/>
              <a:t> its mounting financial troubles. Then Goldman Sachs came to the rescue, arranging a secret loan of 2.8 billion euros for Greece, disguised as an off-the-books “cross-currency swap. As a result, </a:t>
            </a:r>
            <a:r>
              <a:rPr lang="en-US" altLang="zh-CN" b="1" dirty="0">
                <a:solidFill>
                  <a:srgbClr val="FF0000"/>
                </a:solidFill>
              </a:rPr>
              <a:t>‘reduced’ 2% </a:t>
            </a:r>
            <a:r>
              <a:rPr lang="en-US" altLang="zh-CN" dirty="0"/>
              <a:t>of the total debt.</a:t>
            </a:r>
          </a:p>
          <a:p>
            <a:endParaRPr lang="en-US" altLang="zh-CN" dirty="0"/>
          </a:p>
          <a:p>
            <a:r>
              <a:rPr lang="en-US" altLang="zh-CN" dirty="0"/>
              <a:t>What did Goldman Sachs gain?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Service Fee </a:t>
            </a:r>
            <a:r>
              <a:rPr lang="en-US" altLang="zh-CN" b="1" dirty="0">
                <a:solidFill>
                  <a:srgbClr val="FF0000"/>
                </a:solidFill>
              </a:rPr>
              <a:t>600 million euros </a:t>
            </a:r>
            <a:r>
              <a:rPr lang="en-US" altLang="zh-CN" dirty="0"/>
              <a:t>($793 million)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Transferred its default risk (loss of investment in Greece) </a:t>
            </a:r>
            <a:r>
              <a:rPr lang="en-US" altLang="zh-CN" b="1" dirty="0">
                <a:solidFill>
                  <a:srgbClr val="FF0000"/>
                </a:solidFill>
              </a:rPr>
              <a:t>to a German Bank </a:t>
            </a:r>
            <a:r>
              <a:rPr lang="en-US" altLang="zh-CN" dirty="0"/>
              <a:t>by buying Credit Default SWAP (CDS). </a:t>
            </a:r>
          </a:p>
          <a:p>
            <a:pPr marL="342900" indent="-342900">
              <a:buAutoNum type="arabicPeriod" startAt="3"/>
            </a:pPr>
            <a:r>
              <a:rPr lang="en-US" altLang="zh-CN" b="1" dirty="0">
                <a:solidFill>
                  <a:srgbClr val="FF0000"/>
                </a:solidFill>
              </a:rPr>
              <a:t>Bought  cheap CDS </a:t>
            </a:r>
            <a:r>
              <a:rPr lang="en-US" altLang="zh-CN" dirty="0"/>
              <a:t>at lower price before Greece default, after Greece defaulted, it sold this CDS product </a:t>
            </a:r>
            <a:r>
              <a:rPr lang="en-US" altLang="zh-CN" b="1" dirty="0">
                <a:solidFill>
                  <a:srgbClr val="FF0000"/>
                </a:solidFill>
              </a:rPr>
              <a:t>at higher price </a:t>
            </a:r>
            <a:r>
              <a:rPr lang="en-US" altLang="zh-CN" dirty="0"/>
              <a:t>to the investors who also invested into Greece. This leads to a even worser borrowing condition for Greece.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CDS buy : will be protected when the default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CDS Sell : will cover the loss of investment from the default risk</a:t>
            </a:r>
          </a:p>
        </p:txBody>
      </p:sp>
    </p:spTree>
    <p:extLst>
      <p:ext uri="{BB962C8B-B14F-4D97-AF65-F5344CB8AC3E}">
        <p14:creationId xmlns:p14="http://schemas.microsoft.com/office/powerpoint/2010/main" val="340007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predict the default of a borrower?</a:t>
            </a:r>
            <a:br>
              <a:rPr lang="de-DE" altLang="zh-CN" sz="4400" dirty="0">
                <a:solidFill>
                  <a:schemeClr val="bg1"/>
                </a:solidFill>
              </a:rPr>
            </a:br>
            <a:r>
              <a:rPr lang="de-DE" altLang="zh-CN" sz="4400" dirty="0"/>
              <a:t>P</a:t>
            </a:r>
            <a:r>
              <a:rPr lang="en-US" altLang="zh-CN" sz="4400" dirty="0" err="1"/>
              <a:t>redict</a:t>
            </a:r>
            <a:r>
              <a:rPr lang="en-US" altLang="zh-CN" sz="4400" dirty="0"/>
              <a:t> the default of a borrower?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elle 2">
            <a:extLst>
              <a:ext uri="{FF2B5EF4-FFF2-40B4-BE49-F238E27FC236}">
                <a16:creationId xmlns:a16="http://schemas.microsoft.com/office/drawing/2014/main" id="{3ED8CD2F-9C06-4E0F-A500-48C9DCF17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8950"/>
              </p:ext>
            </p:extLst>
          </p:nvPr>
        </p:nvGraphicFramePr>
        <p:xfrm>
          <a:off x="2032000" y="1866900"/>
          <a:ext cx="8128000" cy="481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0504">
                  <a:extLst>
                    <a:ext uri="{9D8B030D-6E8A-4147-A177-3AD203B41FA5}">
                      <a16:colId xmlns:a16="http://schemas.microsoft.com/office/drawing/2014/main" val="1495691404"/>
                    </a:ext>
                  </a:extLst>
                </a:gridCol>
                <a:gridCol w="4037496">
                  <a:extLst>
                    <a:ext uri="{9D8B030D-6E8A-4147-A177-3AD203B41FA5}">
                      <a16:colId xmlns:a16="http://schemas.microsoft.com/office/drawing/2014/main" val="2101128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8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person_age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person_income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1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person_home_ownership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5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person_emp_length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loan_intent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1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loan_grade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9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loan_amnt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2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loan_int_rate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9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loan_percent_income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cb_person_default_on_file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cb_person_cred_hist_length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6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loan_status</a:t>
                      </a:r>
                      <a:r>
                        <a:rPr lang="de-DE" b="1" dirty="0"/>
                        <a:t>: </a:t>
                      </a:r>
                      <a:r>
                        <a:rPr lang="de-DE" b="1" dirty="0" err="1"/>
                        <a:t>default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or</a:t>
                      </a:r>
                      <a:r>
                        <a:rPr lang="de-DE" b="1" dirty="0"/>
                        <a:t>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9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Breitbild</PresentationFormat>
  <Paragraphs>52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</vt:lpstr>
      <vt:lpstr>Default prediction model</vt:lpstr>
      <vt:lpstr>Default Risk</vt:lpstr>
      <vt:lpstr>Greece debt default and Goldman Sachs</vt:lpstr>
      <vt:lpstr>predict the default of a borrower? Predict the default of a borrower?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时男 时男</cp:lastModifiedBy>
  <cp:revision>16</cp:revision>
  <dcterms:created xsi:type="dcterms:W3CDTF">2020-12-11T20:13:33Z</dcterms:created>
  <dcterms:modified xsi:type="dcterms:W3CDTF">2020-12-12T13:15:31Z</dcterms:modified>
</cp:coreProperties>
</file>