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667EF-96F6-499D-AA2F-40B944DD7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DFBC8F-2832-428F-AAE3-8207961FC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altLang="zh-CN"/>
              <a:t>Master-Untertitelformat bearbeiten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242F06-342F-4301-97F2-1AB1E25D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923-7CB1-4592-99E2-DF465806760B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91D4BA-96BB-4734-B46E-BD79E19C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13235B-8F4A-4864-B86C-F213EFCB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52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51518-6C9D-41C7-A560-196F4A3F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436437-EF11-402A-859F-85965ECE0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FE3E48-08F0-4BA5-902E-022403EB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923-7CB1-4592-99E2-DF465806760B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85351D-ED40-4B21-B744-8D108A1B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09C813-2B42-45D8-9B4E-678C1A62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1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EB5B3CA-F5A6-441E-8A82-C8AAD3998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3B1478-58D3-4DB3-ADAB-922F76689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1CD11B-24CE-45DF-93A8-8D9E9404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923-7CB1-4592-99E2-DF465806760B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BD833B-31FE-42D2-BD38-E2AC7F31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F9A00C-1BD0-41BE-9933-C1617F98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69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D602B-0748-4217-AA8A-023A5C91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A93E1D-9E57-4358-86AE-01EB25F3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A013C-1555-4D2A-BD03-BFDA3516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923-7CB1-4592-99E2-DF465806760B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4C1753-00F6-43C1-AF46-BBCACCAC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37DC2-D2F9-422C-96AD-49C6193C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50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0C3D2-64E2-40FD-9FCC-41765905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F1A2B7-A8D1-4D2B-93F7-D9349DCC0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DA5A93-7DB9-42CE-8F96-115ADCEC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923-7CB1-4592-99E2-DF465806760B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1D0D5A-1887-4BBC-8B92-1A15B046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5D90B6-9711-49F7-8CD8-A387DE16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99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A3F2F-D53B-404C-A755-C654BE4B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F3EE64-973B-4EC7-9843-8CA3A153D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D54CE3-BBAC-48A4-B797-8D37F910F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A8A9B6-57B1-4702-9148-0DECC32C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923-7CB1-4592-99E2-DF465806760B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99D509-DE1B-4970-AA23-564A120D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0CFBC2-FC78-41D8-BA7C-1E90528F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42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32F48-2E9D-4F27-9DA8-67E41D3B1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7266CD-394E-4C1E-84E5-19C146BD2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9EB4AF-7153-484D-A0C3-28F2F37B0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46A44A-39CF-441F-992F-EEB94D319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E6EB238-0FF4-4A20-8CB7-2C4D2F67C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25F4E4-9D91-45F6-BEC9-654ED33B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923-7CB1-4592-99E2-DF465806760B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5713F2-48C3-4B9A-A538-9AE14932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49E9DF-5EE7-42B6-B533-91DAF823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63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40CDD-B401-4923-8BE4-3A47E10D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E969FF-40D6-416A-96E8-A131E3EC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923-7CB1-4592-99E2-DF465806760B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8693F4-D996-4C98-8AC3-DEBB9357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AA5CE7-E1E4-402C-8F18-DD40C446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42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EB4F52-504F-4F45-814C-9C6AAFD2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923-7CB1-4592-99E2-DF465806760B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05E086-5B5C-4CF6-AF61-F0E63592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F4EAD4-3C3D-4C14-B584-9CCB40D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39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D362C-C84F-4B7E-AA27-959FCE68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0C2EFF-29FD-467C-9995-AA5B1A521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46F796-5738-4F83-9E7C-5ED87FCB3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DD78B2-D1CA-4857-B211-6B3FC2F1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923-7CB1-4592-99E2-DF465806760B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1BFB64-1D36-45FE-9847-939D44E3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F22A6C-5241-41A9-94F8-FC4DD9A2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9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4127E-82E3-4FCE-9B49-0BBBE321B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F97A5D-8371-4476-8EB9-B43E4F022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53E627-E44F-4348-8A98-F94FE0733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C7664-2AA8-48D5-99F4-E097C672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E923-7CB1-4592-99E2-DF465806760B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3BEAD-73C9-44CA-BF60-082BAF3D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011F15-7513-46E2-864E-44347A2A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0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645A83A-AC56-49C1-A9D3-A37BBE15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6DA744-A5AE-4816-8170-042544D98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639868-AC9A-417F-A142-7BE442B01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1E923-7CB1-4592-99E2-DF465806760B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C1A2AC-8AEA-45EF-A135-1FD7C429D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6A756B-5127-45D8-8235-06372F270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2A86-9AEA-4CD4-A67D-C278FDB50CF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B8F4865A-005F-4BDF-8AC8-8ED01A9CC784}"/>
              </a:ext>
            </a:extLst>
          </p:cNvPr>
          <p:cNvSpPr txBox="1"/>
          <p:nvPr/>
        </p:nvSpPr>
        <p:spPr>
          <a:xfrm>
            <a:off x="640080" y="5576887"/>
            <a:ext cx="10911840" cy="640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000" dirty="0">
                <a:latin typeface="+mj-lt"/>
                <a:ea typeface="+mj-ea"/>
                <a:cs typeface="+mj-cs"/>
              </a:rPr>
              <a:t>Portfolio Optimization– Crypto Currency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000" dirty="0" err="1">
                <a:latin typeface="+mj-lt"/>
                <a:ea typeface="+mj-ea"/>
                <a:cs typeface="+mj-cs"/>
              </a:rPr>
              <a:t>Shinan</a:t>
            </a:r>
            <a:endParaRPr lang="en-US" altLang="zh-CN" sz="20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2F89AF-F9F6-4B1F-B865-A30AEFD01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8" r="1" b="16387"/>
          <a:stretch/>
        </p:blipFill>
        <p:spPr bwMode="auto">
          <a:xfrm>
            <a:off x="640080" y="640080"/>
            <a:ext cx="10911840" cy="4836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498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95C4E9-C5F8-497B-BDF8-51911023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de-DE" altLang="zh-CN" sz="2800" b="1" dirty="0"/>
              <a:t>Crypto </a:t>
            </a:r>
            <a:r>
              <a:rPr lang="de-DE" altLang="zh-CN" sz="2800" b="1" dirty="0" err="1"/>
              <a:t>currency</a:t>
            </a:r>
            <a:r>
              <a:rPr lang="de-DE" altLang="zh-CN" sz="2800" b="1" dirty="0"/>
              <a:t> – Digital </a:t>
            </a:r>
            <a:r>
              <a:rPr lang="de-DE" altLang="zh-CN" sz="2800" b="1" dirty="0" err="1"/>
              <a:t>asset</a:t>
            </a:r>
            <a:endParaRPr lang="zh-CN" altLang="en-US" sz="28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B8CDA-7B4A-4319-8001-CBA38C1E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altLang="zh-CN" sz="2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altLang="zh-CN" sz="2200" b="1">
                <a:solidFill>
                  <a:schemeClr val="bg1"/>
                </a:solidFill>
              </a:rPr>
              <a:t>Gold vs Bitcoin (digital gold per say)</a:t>
            </a:r>
          </a:p>
          <a:p>
            <a:pPr marL="0" indent="0">
              <a:buNone/>
            </a:pPr>
            <a:endParaRPr lang="de-DE" altLang="zh-CN" sz="2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altLang="zh-CN" sz="2200">
                <a:solidFill>
                  <a:schemeClr val="bg1"/>
                </a:solidFill>
              </a:rPr>
              <a:t>1 ounce glod </a:t>
            </a:r>
            <a:r>
              <a:rPr lang="de-DE" altLang="zh-CN" sz="2200">
                <a:solidFill>
                  <a:schemeClr val="bg1"/>
                </a:solidFill>
                <a:sym typeface="Wingdings" panose="05000000000000000000" pitchFamily="2" charset="2"/>
              </a:rPr>
              <a:t>≈</a:t>
            </a:r>
            <a:r>
              <a:rPr lang="de-DE" altLang="zh-CN" sz="2200">
                <a:solidFill>
                  <a:schemeClr val="bg1"/>
                </a:solidFill>
              </a:rPr>
              <a:t>  $1770 as of 17.02.21 </a:t>
            </a:r>
            <a:r>
              <a:rPr lang="de-DE" altLang="zh-CN" sz="2200">
                <a:solidFill>
                  <a:schemeClr val="bg1"/>
                </a:solidFill>
                <a:sym typeface="Wingdings" panose="05000000000000000000" pitchFamily="2" charset="2"/>
              </a:rPr>
              <a:t>≈</a:t>
            </a:r>
            <a:r>
              <a:rPr lang="de-DE" altLang="zh-CN" sz="2200">
                <a:solidFill>
                  <a:schemeClr val="bg1"/>
                </a:solidFill>
              </a:rPr>
              <a:t> 0,028kg </a:t>
            </a:r>
            <a:endParaRPr lang="de-DE" altLang="zh-CN" sz="220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altLang="zh-CN" sz="220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altLang="zh-CN" sz="2200">
                <a:solidFill>
                  <a:schemeClr val="bg1"/>
                </a:solidFill>
                <a:sym typeface="Wingdings" panose="05000000000000000000" pitchFamily="2" charset="2"/>
              </a:rPr>
              <a:t>What about carry 1 Trillion Dollar?</a:t>
            </a:r>
          </a:p>
          <a:p>
            <a:pPr marL="0" indent="0">
              <a:buNone/>
            </a:pPr>
            <a:r>
              <a:rPr lang="de-DE" altLang="zh-CN" sz="2200">
                <a:solidFill>
                  <a:schemeClr val="bg1"/>
                </a:solidFill>
                <a:sym typeface="Wingdings" panose="05000000000000000000" pitchFamily="2" charset="2"/>
              </a:rPr>
              <a:t>1 T$ ≈15,819,209 kg gold = 1 wallet BTC address which is just a line of hash code.</a:t>
            </a:r>
          </a:p>
          <a:p>
            <a:endParaRPr lang="zh-CN" altLang="en-US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95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B6CF671E-9C39-431C-9F5E-E26D9B411D4F}"/>
              </a:ext>
            </a:extLst>
          </p:cNvPr>
          <p:cNvSpPr txBox="1"/>
          <p:nvPr/>
        </p:nvSpPr>
        <p:spPr>
          <a:xfrm>
            <a:off x="767290" y="3383121"/>
            <a:ext cx="3582072" cy="2793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000" b="1" dirty="0">
                <a:solidFill>
                  <a:schemeClr val="bg1"/>
                </a:solidFill>
              </a:rPr>
              <a:t>Why I think it has potential?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C7085EA-71F8-4622-AEFA-D25C4C42F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251" y="450166"/>
            <a:ext cx="6903677" cy="588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3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5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39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BB0B5A1-B44B-4F3F-91EF-E5CA174D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altLang="zh-CN" sz="2800" kern="1200" dirty="0" err="1">
                <a:latin typeface="+mj-lt"/>
                <a:ea typeface="+mj-ea"/>
                <a:cs typeface="+mj-cs"/>
              </a:rPr>
              <a:t>Applying</a:t>
            </a:r>
            <a:r>
              <a:rPr lang="de-DE" altLang="zh-CN" sz="2800" kern="1200" dirty="0">
                <a:latin typeface="+mj-lt"/>
                <a:ea typeface="+mj-ea"/>
                <a:cs typeface="+mj-cs"/>
              </a:rPr>
              <a:t> Monte Carlo Simulation </a:t>
            </a:r>
            <a:r>
              <a:rPr lang="de-DE" altLang="zh-CN" sz="2800" kern="1200" dirty="0" err="1">
                <a:latin typeface="+mj-lt"/>
                <a:ea typeface="+mj-ea"/>
                <a:cs typeface="+mj-cs"/>
              </a:rPr>
              <a:t>to</a:t>
            </a:r>
            <a:r>
              <a:rPr lang="de-DE" altLang="zh-CN" sz="2800" kern="1200" dirty="0">
                <a:latin typeface="+mj-lt"/>
                <a:ea typeface="+mj-ea"/>
                <a:cs typeface="+mj-cs"/>
              </a:rPr>
              <a:t> </a:t>
            </a:r>
            <a:r>
              <a:rPr lang="de-DE" altLang="zh-CN" sz="2800" kern="1200" dirty="0" err="1">
                <a:latin typeface="+mj-lt"/>
                <a:ea typeface="+mj-ea"/>
                <a:cs typeface="+mj-cs"/>
              </a:rPr>
              <a:t>optimize</a:t>
            </a:r>
            <a:r>
              <a:rPr lang="de-DE" altLang="zh-CN" sz="2800" kern="1200" dirty="0">
                <a:latin typeface="+mj-lt"/>
                <a:ea typeface="+mj-ea"/>
                <a:cs typeface="+mj-cs"/>
              </a:rPr>
              <a:t> </a:t>
            </a:r>
            <a:r>
              <a:rPr lang="de-DE" altLang="zh-CN" sz="2800" kern="1200" dirty="0" err="1">
                <a:latin typeface="+mj-lt"/>
                <a:ea typeface="+mj-ea"/>
                <a:cs typeface="+mj-cs"/>
              </a:rPr>
              <a:t>the</a:t>
            </a:r>
            <a:r>
              <a:rPr lang="de-DE" altLang="zh-CN" sz="2800" kern="1200" dirty="0">
                <a:latin typeface="+mj-lt"/>
                <a:ea typeface="+mj-ea"/>
                <a:cs typeface="+mj-cs"/>
              </a:rPr>
              <a:t> </a:t>
            </a:r>
            <a:r>
              <a:rPr lang="de-DE" altLang="zh-CN" sz="2800" kern="1200" dirty="0" err="1">
                <a:latin typeface="+mj-lt"/>
                <a:ea typeface="+mj-ea"/>
                <a:cs typeface="+mj-cs"/>
              </a:rPr>
              <a:t>portfolio</a:t>
            </a:r>
            <a:endParaRPr lang="en-US" altLang="zh-CN" sz="2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24C8E687-C2E8-47F8-8901-2C673DFA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de-DE" altLang="zh-CN" sz="2200" dirty="0">
                <a:solidFill>
                  <a:schemeClr val="bg1"/>
                </a:solidFill>
              </a:rPr>
              <a:t>Data : Through API </a:t>
            </a:r>
          </a:p>
          <a:p>
            <a:pPr marL="457200" indent="-457200">
              <a:buAutoNum type="arabicPeriod"/>
            </a:pPr>
            <a:r>
              <a:rPr lang="de-DE" altLang="zh-CN" sz="2200" dirty="0" err="1">
                <a:solidFill>
                  <a:schemeClr val="bg1"/>
                </a:solidFill>
              </a:rPr>
              <a:t>Used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metrics</a:t>
            </a:r>
            <a:r>
              <a:rPr lang="de-DE" altLang="zh-CN" sz="2200" dirty="0">
                <a:solidFill>
                  <a:schemeClr val="bg1"/>
                </a:solidFill>
              </a:rPr>
              <a:t>: </a:t>
            </a:r>
            <a:r>
              <a:rPr lang="de-DE" altLang="zh-CN" sz="2200" dirty="0" err="1">
                <a:solidFill>
                  <a:schemeClr val="bg1"/>
                </a:solidFill>
              </a:rPr>
              <a:t>return</a:t>
            </a:r>
            <a:r>
              <a:rPr lang="de-DE" altLang="zh-CN" sz="2200" dirty="0">
                <a:solidFill>
                  <a:schemeClr val="bg1"/>
                </a:solidFill>
              </a:rPr>
              <a:t>, </a:t>
            </a:r>
            <a:r>
              <a:rPr lang="de-DE" altLang="zh-CN" sz="2200" dirty="0" err="1">
                <a:solidFill>
                  <a:schemeClr val="bg1"/>
                </a:solidFill>
              </a:rPr>
              <a:t>volatility</a:t>
            </a:r>
            <a:r>
              <a:rPr lang="de-DE" altLang="zh-CN" sz="2200" dirty="0">
                <a:solidFill>
                  <a:schemeClr val="bg1"/>
                </a:solidFill>
              </a:rPr>
              <a:t> (Std), Sharpe </a:t>
            </a:r>
            <a:r>
              <a:rPr lang="de-DE" altLang="zh-CN" sz="2200" dirty="0" err="1">
                <a:solidFill>
                  <a:schemeClr val="bg1"/>
                </a:solidFill>
              </a:rPr>
              <a:t>ratio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which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are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standard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measurements</a:t>
            </a:r>
            <a:r>
              <a:rPr lang="de-DE" altLang="zh-CN" sz="2200" dirty="0">
                <a:solidFill>
                  <a:schemeClr val="bg1"/>
                </a:solidFill>
              </a:rPr>
              <a:t> on </a:t>
            </a:r>
            <a:r>
              <a:rPr lang="de-DE" altLang="zh-CN" sz="2200" dirty="0" err="1">
                <a:solidFill>
                  <a:schemeClr val="bg1"/>
                </a:solidFill>
              </a:rPr>
              <a:t>the</a:t>
            </a:r>
            <a:r>
              <a:rPr lang="de-DE" altLang="zh-CN" sz="2200" dirty="0">
                <a:solidFill>
                  <a:schemeClr val="bg1"/>
                </a:solidFill>
              </a:rPr>
              <a:t> traditional </a:t>
            </a:r>
            <a:r>
              <a:rPr lang="de-DE" altLang="zh-CN" sz="2200" dirty="0" err="1">
                <a:solidFill>
                  <a:schemeClr val="bg1"/>
                </a:solidFill>
              </a:rPr>
              <a:t>assets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class</a:t>
            </a:r>
            <a:r>
              <a:rPr lang="de-DE" altLang="zh-CN" sz="2200" dirty="0">
                <a:solidFill>
                  <a:schemeClr val="bg1"/>
                </a:solidFill>
              </a:rPr>
              <a:t> such </a:t>
            </a:r>
            <a:r>
              <a:rPr lang="de-DE" altLang="zh-CN" sz="2200" dirty="0" err="1">
                <a:solidFill>
                  <a:schemeClr val="bg1"/>
                </a:solidFill>
              </a:rPr>
              <a:t>as</a:t>
            </a:r>
            <a:r>
              <a:rPr lang="de-DE" altLang="zh-CN" sz="2200" dirty="0">
                <a:solidFill>
                  <a:schemeClr val="bg1"/>
                </a:solidFill>
              </a:rPr>
              <a:t> </a:t>
            </a:r>
            <a:r>
              <a:rPr lang="de-DE" altLang="zh-CN" sz="2200" dirty="0" err="1">
                <a:solidFill>
                  <a:schemeClr val="bg1"/>
                </a:solidFill>
              </a:rPr>
              <a:t>stocks</a:t>
            </a:r>
            <a:r>
              <a:rPr lang="de-DE" altLang="zh-CN" sz="22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de-DE" altLang="zh-CN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500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Office</vt:lpstr>
      <vt:lpstr>PowerPoint-Präsentation</vt:lpstr>
      <vt:lpstr>Crypto currency – Digital asset</vt:lpstr>
      <vt:lpstr>PowerPoint-Präsentation</vt:lpstr>
      <vt:lpstr>Applying Monte Carlo Simulation to optimize the portfolio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时男 时男</dc:creator>
  <cp:lastModifiedBy>时男 时男</cp:lastModifiedBy>
  <cp:revision>12</cp:revision>
  <dcterms:created xsi:type="dcterms:W3CDTF">2021-02-17T19:23:12Z</dcterms:created>
  <dcterms:modified xsi:type="dcterms:W3CDTF">2021-02-17T20:53:53Z</dcterms:modified>
</cp:coreProperties>
</file>