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A667EF-96F6-499D-AA2F-40B944DD7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8DFBC8F-2832-428F-AAE3-8207961FC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altLang="zh-CN"/>
              <a:t>Master-Untertitelformat bearbeiten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242F06-342F-4301-97F2-1AB1E25D4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E923-7CB1-4592-99E2-DF465806760B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91D4BA-96BB-4734-B46E-BD79E19CC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13235B-8F4A-4864-B86C-F213EFCBE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2A86-9AEA-4CD4-A67D-C278FDB50CFE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524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51518-6C9D-41C7-A560-196F4A3F5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0436437-EF11-402A-859F-85965ECE0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FE3E48-08F0-4BA5-902E-022403EBA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E923-7CB1-4592-99E2-DF465806760B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85351D-ED40-4B21-B744-8D108A1BA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09C813-2B42-45D8-9B4E-678C1A62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2A86-9AEA-4CD4-A67D-C278FDB50CFE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310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EB5B3CA-F5A6-441E-8A82-C8AAD3998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13B1478-58D3-4DB3-ADAB-922F76689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1CD11B-24CE-45DF-93A8-8D9E94048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E923-7CB1-4592-99E2-DF465806760B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BD833B-31FE-42D2-BD38-E2AC7F315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F9A00C-1BD0-41BE-9933-C1617F98C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2A86-9AEA-4CD4-A67D-C278FDB50CFE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698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ED602B-0748-4217-AA8A-023A5C918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A93E1D-9E57-4358-86AE-01EB25F38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4A013C-1555-4D2A-BD03-BFDA3516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E923-7CB1-4592-99E2-DF465806760B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4C1753-00F6-43C1-AF46-BBCACCAC9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B37DC2-D2F9-422C-96AD-49C6193C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2A86-9AEA-4CD4-A67D-C278FDB50CFE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50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80C3D2-64E2-40FD-9FCC-417659055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F1A2B7-A8D1-4D2B-93F7-D9349DCC0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DA5A93-7DB9-42CE-8F96-115ADCEC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E923-7CB1-4592-99E2-DF465806760B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1D0D5A-1887-4BBC-8B92-1A15B0467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5D90B6-9711-49F7-8CD8-A387DE16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2A86-9AEA-4CD4-A67D-C278FDB50CFE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998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A3F2F-D53B-404C-A755-C654BE4B5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F3EE64-973B-4EC7-9843-8CA3A153DA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9D54CE3-BBAC-48A4-B797-8D37F910F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A8A9B6-57B1-4702-9148-0DECC32C8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E923-7CB1-4592-99E2-DF465806760B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99D509-DE1B-4970-AA23-564A120D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0CFBC2-FC78-41D8-BA7C-1E90528F5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2A86-9AEA-4CD4-A67D-C278FDB50CFE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420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532F48-2E9D-4F27-9DA8-67E41D3B1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7266CD-394E-4C1E-84E5-19C146BD2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79EB4AF-7153-484D-A0C3-28F2F37B0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446A44A-39CF-441F-992F-EEB94D319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E6EB238-0FF4-4A20-8CB7-2C4D2F67C4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A25F4E4-9D91-45F6-BEC9-654ED33B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E923-7CB1-4592-99E2-DF465806760B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65713F2-48C3-4B9A-A538-9AE14932E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349E9DF-5EE7-42B6-B533-91DAF823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2A86-9AEA-4CD4-A67D-C278FDB50CFE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637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040CDD-B401-4923-8BE4-3A47E10D7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0E969FF-40D6-416A-96E8-A131E3ECB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E923-7CB1-4592-99E2-DF465806760B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8693F4-D996-4C98-8AC3-DEBB9357C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AAA5CE7-E1E4-402C-8F18-DD40C446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2A86-9AEA-4CD4-A67D-C278FDB50CFE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42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2EB4F52-504F-4F45-814C-9C6AAFD2B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E923-7CB1-4592-99E2-DF465806760B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05E086-5B5C-4CF6-AF61-F0E635925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9F4EAD4-3C3D-4C14-B584-9CCB40D5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2A86-9AEA-4CD4-A67D-C278FDB50CFE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392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0D362C-C84F-4B7E-AA27-959FCE68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0C2EFF-29FD-467C-9995-AA5B1A521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A46F796-5738-4F83-9E7C-5ED87FCB3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DD78B2-D1CA-4857-B211-6B3FC2F13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E923-7CB1-4592-99E2-DF465806760B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1BFB64-1D36-45FE-9847-939D44E3B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F22A6C-5241-41A9-94F8-FC4DD9A2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2A86-9AEA-4CD4-A67D-C278FDB50CFE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95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94127E-82E3-4FCE-9B49-0BBBE321B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BF97A5D-8371-4476-8EB9-B43E4F022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53E627-E44F-4348-8A98-F94FE0733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9C7664-2AA8-48D5-99F4-E097C672F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E923-7CB1-4592-99E2-DF465806760B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C3BEAD-73C9-44CA-BF60-082BAF3D5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011F15-7513-46E2-864E-44347A2A4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2A86-9AEA-4CD4-A67D-C278FDB50CFE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003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645A83A-AC56-49C1-A9D3-A37BBE154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6DA744-A5AE-4816-8170-042544D98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639868-AC9A-417F-A142-7BE442B01C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1E923-7CB1-4592-99E2-DF465806760B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C1A2AC-8AEA-45EF-A135-1FD7C429D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6A756B-5127-45D8-8235-06372F270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82A86-9AEA-4CD4-A67D-C278FDB50CFE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74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>
            <a:extLst>
              <a:ext uri="{FF2B5EF4-FFF2-40B4-BE49-F238E27FC236}">
                <a16:creationId xmlns:a16="http://schemas.microsoft.com/office/drawing/2014/main" id="{B8F4865A-005F-4BDF-8AC8-8ED01A9CC784}"/>
              </a:ext>
            </a:extLst>
          </p:cNvPr>
          <p:cNvSpPr txBox="1"/>
          <p:nvPr/>
        </p:nvSpPr>
        <p:spPr>
          <a:xfrm>
            <a:off x="640080" y="5576887"/>
            <a:ext cx="10911840" cy="640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2000" dirty="0">
                <a:latin typeface="+mj-lt"/>
                <a:ea typeface="+mj-ea"/>
                <a:cs typeface="+mj-cs"/>
              </a:rPr>
              <a:t>Portfolio Optimization– Crypto Currency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2000" dirty="0" err="1">
                <a:latin typeface="+mj-lt"/>
                <a:ea typeface="+mj-ea"/>
                <a:cs typeface="+mj-cs"/>
              </a:rPr>
              <a:t>Shinan</a:t>
            </a:r>
            <a:endParaRPr lang="en-US" altLang="zh-CN" sz="2000" dirty="0">
              <a:latin typeface="+mj-lt"/>
              <a:ea typeface="+mj-ea"/>
              <a:cs typeface="+mj-cs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72F89AF-F9F6-4B1F-B865-A30AEFD01D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08" r="1" b="16387"/>
          <a:stretch/>
        </p:blipFill>
        <p:spPr bwMode="auto">
          <a:xfrm>
            <a:off x="640080" y="640080"/>
            <a:ext cx="10911840" cy="483679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498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4F86DE-A6D1-45F4-9088-968A355F1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Classification </a:t>
            </a:r>
            <a:r>
              <a:rPr lang="de-DE" altLang="zh-CN" dirty="0" err="1"/>
              <a:t>with</a:t>
            </a:r>
            <a:r>
              <a:rPr lang="de-DE" altLang="zh-CN" dirty="0"/>
              <a:t> 1.883 different </a:t>
            </a:r>
            <a:r>
              <a:rPr lang="de-DE" altLang="zh-CN" dirty="0" err="1"/>
              <a:t>coins</a:t>
            </a:r>
            <a:endParaRPr lang="zh-CN" altLang="en-US" dirty="0"/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11B7ECC8-0E68-43E9-916A-E2F925B59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5416" y="1420837"/>
            <a:ext cx="9594166" cy="5072038"/>
          </a:xfrm>
        </p:spPr>
      </p:pic>
    </p:spTree>
    <p:extLst>
      <p:ext uri="{BB962C8B-B14F-4D97-AF65-F5344CB8AC3E}">
        <p14:creationId xmlns:p14="http://schemas.microsoft.com/office/powerpoint/2010/main" val="126513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95C4E9-C5F8-497B-BDF8-519110235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3284331" cy="5254510"/>
          </a:xfrm>
        </p:spPr>
        <p:txBody>
          <a:bodyPr>
            <a:normAutofit/>
          </a:bodyPr>
          <a:lstStyle/>
          <a:p>
            <a:r>
              <a:rPr lang="de-DE" altLang="zh-CN" sz="2800" b="1" dirty="0"/>
              <a:t>Crypto </a:t>
            </a:r>
            <a:r>
              <a:rPr lang="de-DE" altLang="zh-CN" sz="2800" b="1" dirty="0" err="1"/>
              <a:t>currency</a:t>
            </a:r>
            <a:r>
              <a:rPr lang="de-DE" altLang="zh-CN" sz="2800" b="1" dirty="0"/>
              <a:t> – Digital </a:t>
            </a:r>
            <a:r>
              <a:rPr lang="de-DE" altLang="zh-CN" sz="2800" b="1" dirty="0" err="1"/>
              <a:t>asset</a:t>
            </a:r>
            <a:endParaRPr lang="zh-CN" altLang="en-US" sz="2800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8B8CDA-7B4A-4319-8001-CBA38C1E7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263"/>
            <a:ext cx="6028944" cy="525451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de-DE" altLang="zh-CN" sz="22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e-DE" altLang="zh-CN" sz="2200" b="1">
                <a:solidFill>
                  <a:schemeClr val="bg1"/>
                </a:solidFill>
              </a:rPr>
              <a:t>Gold vs Bitcoin (digital gold per say)</a:t>
            </a:r>
          </a:p>
          <a:p>
            <a:pPr marL="0" indent="0">
              <a:buNone/>
            </a:pPr>
            <a:endParaRPr lang="de-DE" altLang="zh-CN" sz="22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e-DE" altLang="zh-CN" sz="2200">
                <a:solidFill>
                  <a:schemeClr val="bg1"/>
                </a:solidFill>
              </a:rPr>
              <a:t>1 ounce glod </a:t>
            </a:r>
            <a:r>
              <a:rPr lang="de-DE" altLang="zh-CN" sz="2200">
                <a:solidFill>
                  <a:schemeClr val="bg1"/>
                </a:solidFill>
                <a:sym typeface="Wingdings" panose="05000000000000000000" pitchFamily="2" charset="2"/>
              </a:rPr>
              <a:t>≈</a:t>
            </a:r>
            <a:r>
              <a:rPr lang="de-DE" altLang="zh-CN" sz="2200">
                <a:solidFill>
                  <a:schemeClr val="bg1"/>
                </a:solidFill>
              </a:rPr>
              <a:t>  $1770 as of 17.02.21 </a:t>
            </a:r>
            <a:r>
              <a:rPr lang="de-DE" altLang="zh-CN" sz="2200">
                <a:solidFill>
                  <a:schemeClr val="bg1"/>
                </a:solidFill>
                <a:sym typeface="Wingdings" panose="05000000000000000000" pitchFamily="2" charset="2"/>
              </a:rPr>
              <a:t>≈</a:t>
            </a:r>
            <a:r>
              <a:rPr lang="de-DE" altLang="zh-CN" sz="2200">
                <a:solidFill>
                  <a:schemeClr val="bg1"/>
                </a:solidFill>
              </a:rPr>
              <a:t> 0,028kg </a:t>
            </a:r>
            <a:endParaRPr lang="de-DE" altLang="zh-CN" sz="220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altLang="zh-CN" sz="220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altLang="zh-CN" sz="2200">
                <a:solidFill>
                  <a:schemeClr val="bg1"/>
                </a:solidFill>
                <a:sym typeface="Wingdings" panose="05000000000000000000" pitchFamily="2" charset="2"/>
              </a:rPr>
              <a:t>What about carry 1 Trillion Dollar?</a:t>
            </a:r>
          </a:p>
          <a:p>
            <a:pPr marL="0" indent="0">
              <a:buNone/>
            </a:pPr>
            <a:r>
              <a:rPr lang="de-DE" altLang="zh-CN" sz="2200">
                <a:solidFill>
                  <a:schemeClr val="bg1"/>
                </a:solidFill>
                <a:sym typeface="Wingdings" panose="05000000000000000000" pitchFamily="2" charset="2"/>
              </a:rPr>
              <a:t>1 T$ ≈15,819,209 kg gold = 1 wallet BTC address which is just a line of hash code.</a:t>
            </a:r>
          </a:p>
          <a:p>
            <a:endParaRPr lang="zh-CN" altLang="en-US" sz="2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695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B6CF671E-9C39-431C-9F5E-E26D9B411D4F}"/>
              </a:ext>
            </a:extLst>
          </p:cNvPr>
          <p:cNvSpPr txBox="1"/>
          <p:nvPr/>
        </p:nvSpPr>
        <p:spPr>
          <a:xfrm>
            <a:off x="767290" y="3383121"/>
            <a:ext cx="3582072" cy="27932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2000" b="1" dirty="0">
                <a:solidFill>
                  <a:schemeClr val="bg1"/>
                </a:solidFill>
              </a:rPr>
              <a:t>Why I think it has potential?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C7085EA-71F8-4622-AEFA-D25C4C42F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251" y="450166"/>
            <a:ext cx="6903677" cy="588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330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35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37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: Shape 39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1BB0B5A1-B44B-4F3F-91EF-E5CA174DC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3284331" cy="52545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altLang="zh-CN" sz="2800" kern="1200" dirty="0" err="1">
                <a:latin typeface="+mj-lt"/>
                <a:ea typeface="+mj-ea"/>
                <a:cs typeface="+mj-cs"/>
              </a:rPr>
              <a:t>Applying</a:t>
            </a:r>
            <a:r>
              <a:rPr lang="de-DE" altLang="zh-CN" sz="2800" kern="1200" dirty="0">
                <a:latin typeface="+mj-lt"/>
                <a:ea typeface="+mj-ea"/>
                <a:cs typeface="+mj-cs"/>
              </a:rPr>
              <a:t> Monte Carlo Simulation </a:t>
            </a:r>
            <a:r>
              <a:rPr lang="de-DE" altLang="zh-CN" sz="2800" kern="1200" dirty="0" err="1">
                <a:latin typeface="+mj-lt"/>
                <a:ea typeface="+mj-ea"/>
                <a:cs typeface="+mj-cs"/>
              </a:rPr>
              <a:t>to</a:t>
            </a:r>
            <a:r>
              <a:rPr lang="de-DE" altLang="zh-CN" sz="2800" kern="1200" dirty="0">
                <a:latin typeface="+mj-lt"/>
                <a:ea typeface="+mj-ea"/>
                <a:cs typeface="+mj-cs"/>
              </a:rPr>
              <a:t> </a:t>
            </a:r>
            <a:r>
              <a:rPr lang="de-DE" altLang="zh-CN" sz="2800" kern="1200" dirty="0" err="1">
                <a:latin typeface="+mj-lt"/>
                <a:ea typeface="+mj-ea"/>
                <a:cs typeface="+mj-cs"/>
              </a:rPr>
              <a:t>optimize</a:t>
            </a:r>
            <a:r>
              <a:rPr lang="de-DE" altLang="zh-CN" sz="2800" kern="1200" dirty="0">
                <a:latin typeface="+mj-lt"/>
                <a:ea typeface="+mj-ea"/>
                <a:cs typeface="+mj-cs"/>
              </a:rPr>
              <a:t> </a:t>
            </a:r>
            <a:r>
              <a:rPr lang="de-DE" altLang="zh-CN" sz="2800" kern="1200" dirty="0" err="1">
                <a:latin typeface="+mj-lt"/>
                <a:ea typeface="+mj-ea"/>
                <a:cs typeface="+mj-cs"/>
              </a:rPr>
              <a:t>the</a:t>
            </a:r>
            <a:r>
              <a:rPr lang="de-DE" altLang="zh-CN" sz="2800" kern="1200" dirty="0">
                <a:latin typeface="+mj-lt"/>
                <a:ea typeface="+mj-ea"/>
                <a:cs typeface="+mj-cs"/>
              </a:rPr>
              <a:t> </a:t>
            </a:r>
            <a:r>
              <a:rPr lang="de-DE" altLang="zh-CN" sz="2800" kern="1200" dirty="0" err="1">
                <a:latin typeface="+mj-lt"/>
                <a:ea typeface="+mj-ea"/>
                <a:cs typeface="+mj-cs"/>
              </a:rPr>
              <a:t>portfolio</a:t>
            </a:r>
            <a:endParaRPr lang="en-US" altLang="zh-CN" sz="28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24C8E687-C2E8-47F8-8901-2C673DFAB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263"/>
            <a:ext cx="6028944" cy="1554297"/>
          </a:xfrm>
        </p:spPr>
        <p:txBody>
          <a:bodyPr anchor="ctr">
            <a:normAutofit/>
          </a:bodyPr>
          <a:lstStyle/>
          <a:p>
            <a:pPr marL="457200" indent="-457200">
              <a:buAutoNum type="arabicPeriod"/>
            </a:pPr>
            <a:r>
              <a:rPr lang="de-DE" altLang="zh-CN" sz="2200" dirty="0">
                <a:solidFill>
                  <a:schemeClr val="bg1"/>
                </a:solidFill>
              </a:rPr>
              <a:t>Data : </a:t>
            </a:r>
            <a:r>
              <a:rPr lang="de-DE" altLang="zh-CN" sz="2200" dirty="0" err="1">
                <a:solidFill>
                  <a:schemeClr val="bg1"/>
                </a:solidFill>
              </a:rPr>
              <a:t>downloaded</a:t>
            </a:r>
            <a:r>
              <a:rPr lang="de-DE" altLang="zh-CN" sz="2200" dirty="0">
                <a:solidFill>
                  <a:schemeClr val="bg1"/>
                </a:solidFill>
              </a:rPr>
              <a:t> </a:t>
            </a:r>
            <a:r>
              <a:rPr lang="de-DE" altLang="zh-CN" sz="2200" dirty="0" err="1">
                <a:solidFill>
                  <a:schemeClr val="bg1"/>
                </a:solidFill>
              </a:rPr>
              <a:t>from</a:t>
            </a:r>
            <a:r>
              <a:rPr lang="de-DE" altLang="zh-CN" sz="2200" dirty="0">
                <a:solidFill>
                  <a:schemeClr val="bg1"/>
                </a:solidFill>
              </a:rPr>
              <a:t> </a:t>
            </a:r>
            <a:r>
              <a:rPr lang="de-DE" altLang="zh-CN" sz="2200" dirty="0" err="1">
                <a:solidFill>
                  <a:schemeClr val="bg1"/>
                </a:solidFill>
              </a:rPr>
              <a:t>Coingecko</a:t>
            </a:r>
            <a:r>
              <a:rPr lang="de-DE" altLang="zh-CN" sz="2200" dirty="0">
                <a:solidFill>
                  <a:schemeClr val="bg1"/>
                </a:solidFill>
              </a:rPr>
              <a:t> API </a:t>
            </a:r>
          </a:p>
          <a:p>
            <a:pPr marL="457200" indent="-457200">
              <a:buAutoNum type="arabicPeriod"/>
            </a:pPr>
            <a:r>
              <a:rPr lang="de-DE" altLang="zh-CN" sz="2200" dirty="0" err="1">
                <a:solidFill>
                  <a:schemeClr val="bg1"/>
                </a:solidFill>
              </a:rPr>
              <a:t>Used</a:t>
            </a:r>
            <a:r>
              <a:rPr lang="de-DE" altLang="zh-CN" sz="2200" dirty="0">
                <a:solidFill>
                  <a:schemeClr val="bg1"/>
                </a:solidFill>
              </a:rPr>
              <a:t> </a:t>
            </a:r>
            <a:r>
              <a:rPr lang="de-DE" altLang="zh-CN" sz="2200" dirty="0" err="1">
                <a:solidFill>
                  <a:schemeClr val="bg1"/>
                </a:solidFill>
              </a:rPr>
              <a:t>metrics</a:t>
            </a:r>
            <a:r>
              <a:rPr lang="de-DE" altLang="zh-CN" sz="2200" dirty="0">
                <a:solidFill>
                  <a:schemeClr val="bg1"/>
                </a:solidFill>
              </a:rPr>
              <a:t>: </a:t>
            </a:r>
            <a:r>
              <a:rPr lang="de-DE" altLang="zh-CN" sz="2200" dirty="0" err="1">
                <a:solidFill>
                  <a:schemeClr val="bg1"/>
                </a:solidFill>
              </a:rPr>
              <a:t>return</a:t>
            </a:r>
            <a:r>
              <a:rPr lang="de-DE" altLang="zh-CN" sz="2200" dirty="0">
                <a:solidFill>
                  <a:schemeClr val="bg1"/>
                </a:solidFill>
              </a:rPr>
              <a:t>, </a:t>
            </a:r>
            <a:r>
              <a:rPr lang="de-DE" altLang="zh-CN" sz="2200" dirty="0" err="1">
                <a:solidFill>
                  <a:schemeClr val="bg1"/>
                </a:solidFill>
              </a:rPr>
              <a:t>volatility</a:t>
            </a:r>
            <a:r>
              <a:rPr lang="de-DE" altLang="zh-CN" sz="2200" dirty="0">
                <a:solidFill>
                  <a:schemeClr val="bg1"/>
                </a:solidFill>
              </a:rPr>
              <a:t> (Std), Sharpe </a:t>
            </a:r>
            <a:r>
              <a:rPr lang="de-DE" altLang="zh-CN" sz="2200" dirty="0" err="1">
                <a:solidFill>
                  <a:schemeClr val="bg1"/>
                </a:solidFill>
              </a:rPr>
              <a:t>ratio</a:t>
            </a:r>
            <a:r>
              <a:rPr lang="de-DE" altLang="zh-CN" sz="2200" dirty="0">
                <a:solidFill>
                  <a:schemeClr val="bg1"/>
                </a:solidFill>
              </a:rPr>
              <a:t> </a:t>
            </a:r>
            <a:r>
              <a:rPr lang="de-DE" altLang="zh-CN" sz="2200" dirty="0" err="1">
                <a:solidFill>
                  <a:schemeClr val="bg1"/>
                </a:solidFill>
              </a:rPr>
              <a:t>which</a:t>
            </a:r>
            <a:r>
              <a:rPr lang="de-DE" altLang="zh-CN" sz="2200" dirty="0">
                <a:solidFill>
                  <a:schemeClr val="bg1"/>
                </a:solidFill>
              </a:rPr>
              <a:t> </a:t>
            </a:r>
            <a:r>
              <a:rPr lang="de-DE" altLang="zh-CN" sz="2200" dirty="0" err="1">
                <a:solidFill>
                  <a:schemeClr val="bg1"/>
                </a:solidFill>
              </a:rPr>
              <a:t>are</a:t>
            </a:r>
            <a:r>
              <a:rPr lang="de-DE" altLang="zh-CN" sz="2200" dirty="0">
                <a:solidFill>
                  <a:schemeClr val="bg1"/>
                </a:solidFill>
              </a:rPr>
              <a:t> </a:t>
            </a:r>
            <a:r>
              <a:rPr lang="de-DE" altLang="zh-CN" sz="2200" dirty="0" err="1">
                <a:solidFill>
                  <a:schemeClr val="bg1"/>
                </a:solidFill>
              </a:rPr>
              <a:t>standard</a:t>
            </a:r>
            <a:r>
              <a:rPr lang="de-DE" altLang="zh-CN" sz="2200" dirty="0">
                <a:solidFill>
                  <a:schemeClr val="bg1"/>
                </a:solidFill>
              </a:rPr>
              <a:t> </a:t>
            </a:r>
            <a:r>
              <a:rPr lang="de-DE" altLang="zh-CN" sz="2200" dirty="0" err="1">
                <a:solidFill>
                  <a:schemeClr val="bg1"/>
                </a:solidFill>
              </a:rPr>
              <a:t>measurements</a:t>
            </a:r>
            <a:r>
              <a:rPr lang="de-DE" altLang="zh-CN" sz="2200" dirty="0">
                <a:solidFill>
                  <a:schemeClr val="bg1"/>
                </a:solidFill>
              </a:rPr>
              <a:t> on </a:t>
            </a:r>
            <a:r>
              <a:rPr lang="de-DE" altLang="zh-CN" sz="2200" dirty="0" err="1">
                <a:solidFill>
                  <a:schemeClr val="bg1"/>
                </a:solidFill>
              </a:rPr>
              <a:t>the</a:t>
            </a:r>
            <a:r>
              <a:rPr lang="de-DE" altLang="zh-CN" sz="2200" dirty="0">
                <a:solidFill>
                  <a:schemeClr val="bg1"/>
                </a:solidFill>
              </a:rPr>
              <a:t> traditional </a:t>
            </a:r>
            <a:r>
              <a:rPr lang="de-DE" altLang="zh-CN" sz="2200" dirty="0" err="1">
                <a:solidFill>
                  <a:schemeClr val="bg1"/>
                </a:solidFill>
              </a:rPr>
              <a:t>assets</a:t>
            </a:r>
            <a:r>
              <a:rPr lang="de-DE" altLang="zh-CN" sz="2200" dirty="0">
                <a:solidFill>
                  <a:schemeClr val="bg1"/>
                </a:solidFill>
              </a:rPr>
              <a:t> </a:t>
            </a:r>
            <a:r>
              <a:rPr lang="de-DE" altLang="zh-CN" sz="2200" dirty="0" err="1">
                <a:solidFill>
                  <a:schemeClr val="bg1"/>
                </a:solidFill>
              </a:rPr>
              <a:t>class</a:t>
            </a:r>
            <a:r>
              <a:rPr lang="de-DE" altLang="zh-CN" sz="2200" dirty="0">
                <a:solidFill>
                  <a:schemeClr val="bg1"/>
                </a:solidFill>
              </a:rPr>
              <a:t> such </a:t>
            </a:r>
            <a:r>
              <a:rPr lang="de-DE" altLang="zh-CN" sz="2200" dirty="0" err="1">
                <a:solidFill>
                  <a:schemeClr val="bg1"/>
                </a:solidFill>
              </a:rPr>
              <a:t>as</a:t>
            </a:r>
            <a:r>
              <a:rPr lang="de-DE" altLang="zh-CN" sz="2200" dirty="0">
                <a:solidFill>
                  <a:schemeClr val="bg1"/>
                </a:solidFill>
              </a:rPr>
              <a:t> </a:t>
            </a:r>
            <a:r>
              <a:rPr lang="de-DE" altLang="zh-CN" sz="2200" dirty="0" err="1">
                <a:solidFill>
                  <a:schemeClr val="bg1"/>
                </a:solidFill>
              </a:rPr>
              <a:t>for</a:t>
            </a:r>
            <a:r>
              <a:rPr lang="de-DE" altLang="zh-CN" sz="2200" dirty="0">
                <a:solidFill>
                  <a:schemeClr val="bg1"/>
                </a:solidFill>
              </a:rPr>
              <a:t> </a:t>
            </a:r>
            <a:r>
              <a:rPr lang="de-DE" altLang="zh-CN" sz="2200" dirty="0" err="1">
                <a:solidFill>
                  <a:schemeClr val="bg1"/>
                </a:solidFill>
              </a:rPr>
              <a:t>stocks</a:t>
            </a:r>
            <a:r>
              <a:rPr lang="de-DE" altLang="zh-CN" sz="22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de-DE" altLang="zh-CN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sz="2200" dirty="0">
              <a:solidFill>
                <a:schemeClr val="bg1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DA5B8A6-ECCC-4EF2-8C09-B4035B6DE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384" y="2194560"/>
            <a:ext cx="64293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00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F951854-C038-4E0A-B2C7-B8290C8E3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3400">
                <a:solidFill>
                  <a:srgbClr val="FFFFFF"/>
                </a:solidFill>
              </a:rPr>
              <a:t>Applying Monte Carlo Simulation to optimize the portfolio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>
            <a:extLst>
              <a:ext uri="{FF2B5EF4-FFF2-40B4-BE49-F238E27FC236}">
                <a16:creationId xmlns:a16="http://schemas.microsoft.com/office/drawing/2014/main" id="{87075D6B-A570-412C-B57D-68EDF1A5F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596836"/>
            <a:ext cx="5455917" cy="365760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>
            <a:extLst>
              <a:ext uri="{FF2B5EF4-FFF2-40B4-BE49-F238E27FC236}">
                <a16:creationId xmlns:a16="http://schemas.microsoft.com/office/drawing/2014/main" id="{B619D504-CEC2-40A2-AB28-F9F1CBF02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2596836"/>
            <a:ext cx="545591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884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24C8E687-C2E8-47F8-8901-2C673DFAB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altLang="zh-CN" sz="1800" dirty="0"/>
              <a:t>The </a:t>
            </a:r>
            <a:r>
              <a:rPr lang="de-DE" altLang="zh-CN" sz="1800" dirty="0" err="1"/>
              <a:t>majority</a:t>
            </a:r>
            <a:r>
              <a:rPr lang="de-DE" altLang="zh-CN" sz="1800" dirty="0"/>
              <a:t> </a:t>
            </a:r>
            <a:r>
              <a:rPr lang="de-DE" altLang="zh-CN" sz="1800" dirty="0" err="1"/>
              <a:t>coins</a:t>
            </a:r>
            <a:r>
              <a:rPr lang="de-DE" altLang="zh-CN" sz="1800" dirty="0"/>
              <a:t> </a:t>
            </a:r>
            <a:r>
              <a:rPr lang="de-DE" altLang="zh-CN" sz="1800" dirty="0" err="1"/>
              <a:t>are</a:t>
            </a:r>
            <a:r>
              <a:rPr lang="de-DE" altLang="zh-CN" sz="1800" dirty="0"/>
              <a:t> </a:t>
            </a:r>
            <a:r>
              <a:rPr lang="de-DE" altLang="zh-CN" sz="1800" dirty="0" err="1"/>
              <a:t>highly</a:t>
            </a:r>
            <a:r>
              <a:rPr lang="de-DE" altLang="zh-CN" sz="1800" dirty="0"/>
              <a:t> </a:t>
            </a:r>
            <a:r>
              <a:rPr lang="de-DE" altLang="zh-CN" sz="1800" dirty="0" err="1"/>
              <a:t>correlated</a:t>
            </a:r>
            <a:r>
              <a:rPr lang="de-DE" altLang="zh-CN" sz="1800" dirty="0"/>
              <a:t> </a:t>
            </a:r>
            <a:r>
              <a:rPr lang="de-DE" altLang="zh-CN" sz="1800" dirty="0" err="1"/>
              <a:t>to</a:t>
            </a:r>
            <a:r>
              <a:rPr lang="de-DE" altLang="zh-CN" sz="1800" dirty="0"/>
              <a:t> </a:t>
            </a:r>
            <a:r>
              <a:rPr lang="de-DE" altLang="zh-CN" sz="1800" dirty="0" err="1"/>
              <a:t>each</a:t>
            </a:r>
            <a:r>
              <a:rPr lang="de-DE" altLang="zh-CN" sz="1800" dirty="0"/>
              <a:t> </a:t>
            </a:r>
            <a:r>
              <a:rPr lang="de-DE" altLang="zh-CN" sz="1800" dirty="0" err="1"/>
              <a:t>other</a:t>
            </a:r>
            <a:r>
              <a:rPr lang="de-DE" altLang="zh-CN" sz="1800" dirty="0"/>
              <a:t> </a:t>
            </a:r>
            <a:r>
              <a:rPr lang="de-DE" altLang="zh-CN" sz="1800" dirty="0" err="1"/>
              <a:t>except</a:t>
            </a:r>
            <a:r>
              <a:rPr lang="de-DE" altLang="zh-CN" sz="1800" dirty="0"/>
              <a:t> </a:t>
            </a:r>
            <a:r>
              <a:rPr lang="de-DE" altLang="zh-CN" sz="1800" dirty="0" err="1"/>
              <a:t>Binance</a:t>
            </a:r>
            <a:r>
              <a:rPr lang="de-DE" altLang="zh-CN" sz="1800" dirty="0"/>
              <a:t> </a:t>
            </a:r>
            <a:r>
              <a:rPr lang="de-DE" altLang="zh-CN" sz="1800" dirty="0" err="1"/>
              <a:t>Coin</a:t>
            </a:r>
            <a:r>
              <a:rPr lang="de-DE" altLang="zh-CN" sz="1800" dirty="0"/>
              <a:t> and BSV.</a:t>
            </a:r>
          </a:p>
          <a:p>
            <a:pPr marL="0" indent="0">
              <a:buNone/>
            </a:pPr>
            <a:endParaRPr lang="de-DE" altLang="zh-CN" sz="1800" dirty="0"/>
          </a:p>
          <a:p>
            <a:pPr marL="0" indent="0">
              <a:buNone/>
            </a:pPr>
            <a:r>
              <a:rPr lang="de-DE" altLang="zh-CN" sz="1800" dirty="0" err="1"/>
              <a:t>Normally</a:t>
            </a:r>
            <a:r>
              <a:rPr lang="de-DE" altLang="zh-CN" sz="1800" dirty="0"/>
              <a:t> </a:t>
            </a:r>
            <a:r>
              <a:rPr lang="de-DE" altLang="zh-CN" sz="1800" dirty="0" err="1"/>
              <a:t>we</a:t>
            </a:r>
            <a:r>
              <a:rPr lang="de-DE" altLang="zh-CN" sz="1800" dirty="0"/>
              <a:t> </a:t>
            </a:r>
            <a:r>
              <a:rPr lang="de-DE" altLang="zh-CN" sz="1800" dirty="0" err="1"/>
              <a:t>should</a:t>
            </a:r>
            <a:r>
              <a:rPr lang="de-DE" altLang="zh-CN" sz="1800" dirty="0"/>
              <a:t> </a:t>
            </a:r>
            <a:r>
              <a:rPr lang="de-DE" altLang="zh-CN" sz="1800" dirty="0" err="1"/>
              <a:t>built</a:t>
            </a:r>
            <a:r>
              <a:rPr lang="de-DE" altLang="zh-CN" sz="1800" dirty="0"/>
              <a:t> </a:t>
            </a:r>
            <a:r>
              <a:rPr lang="de-DE" altLang="zh-CN" sz="1800" dirty="0" err="1"/>
              <a:t>the</a:t>
            </a:r>
            <a:r>
              <a:rPr lang="de-DE" altLang="zh-CN" sz="1800" dirty="0"/>
              <a:t> </a:t>
            </a:r>
            <a:r>
              <a:rPr lang="de-DE" altLang="zh-CN" sz="1800" dirty="0" err="1"/>
              <a:t>portfolio</a:t>
            </a:r>
            <a:r>
              <a:rPr lang="de-DE" altLang="zh-CN" sz="1800" dirty="0"/>
              <a:t> </a:t>
            </a:r>
            <a:r>
              <a:rPr lang="de-DE" altLang="zh-CN" sz="1800" dirty="0" err="1"/>
              <a:t>with</a:t>
            </a:r>
            <a:r>
              <a:rPr lang="de-DE" altLang="zh-CN" sz="1800" dirty="0"/>
              <a:t> </a:t>
            </a:r>
            <a:r>
              <a:rPr lang="de-DE" altLang="zh-CN" sz="1800" dirty="0" err="1"/>
              <a:t>lower</a:t>
            </a:r>
            <a:r>
              <a:rPr lang="de-DE" altLang="zh-CN" sz="1800" dirty="0"/>
              <a:t> </a:t>
            </a:r>
            <a:r>
              <a:rPr lang="de-DE" altLang="zh-CN" sz="1800" dirty="0" err="1"/>
              <a:t>correlated</a:t>
            </a:r>
            <a:r>
              <a:rPr lang="de-DE" altLang="zh-CN" sz="1800" dirty="0"/>
              <a:t> </a:t>
            </a:r>
            <a:r>
              <a:rPr lang="de-DE" altLang="zh-CN" sz="1800" dirty="0" err="1"/>
              <a:t>assets</a:t>
            </a:r>
            <a:r>
              <a:rPr lang="de-DE" altLang="zh-CN" sz="1800" dirty="0"/>
              <a:t>.</a:t>
            </a:r>
          </a:p>
          <a:p>
            <a:pPr marL="0" indent="0">
              <a:buNone/>
            </a:pPr>
            <a:endParaRPr lang="zh-CN" altLang="en-US" sz="1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B859055-A369-43CD-938F-C36B6E03FB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28" r="2" b="2"/>
          <a:stretch/>
        </p:blipFill>
        <p:spPr>
          <a:xfrm>
            <a:off x="4784035" y="0"/>
            <a:ext cx="7407965" cy="675860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52313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113B33B-503E-4E9E-A9BF-47B7ED1DE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608" y="635687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altLang="zh-CN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Simulation results : It ran 10.000 times and the results stored in an a </a:t>
            </a:r>
            <a:r>
              <a:rPr lang="en-US" altLang="zh-CN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dataframe</a:t>
            </a:r>
            <a:endParaRPr lang="en-US" altLang="zh-CN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18051A2-F5AC-4FF5-9127-6D537FCF6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841258"/>
            <a:ext cx="10905066" cy="406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07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40733-378C-4E91-B6DF-91694D00E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2409356"/>
          </a:xfrm>
        </p:spPr>
        <p:txBody>
          <a:bodyPr>
            <a:normAutofit fontScale="90000"/>
          </a:bodyPr>
          <a:lstStyle/>
          <a:p>
            <a:r>
              <a:rPr lang="de-DE" altLang="zh-CN" sz="3600" dirty="0" err="1"/>
              <a:t>Results</a:t>
            </a:r>
            <a:r>
              <a:rPr lang="de-DE" altLang="zh-CN" sz="3600" dirty="0"/>
              <a:t>:</a:t>
            </a:r>
            <a:br>
              <a:rPr lang="de-DE" altLang="zh-CN" sz="3600" dirty="0"/>
            </a:br>
            <a:r>
              <a:rPr lang="de-DE" altLang="zh-CN" sz="3600" dirty="0" err="1"/>
              <a:t>highest</a:t>
            </a:r>
            <a:r>
              <a:rPr lang="de-DE" altLang="zh-CN" sz="3600" dirty="0"/>
              <a:t> </a:t>
            </a:r>
            <a:r>
              <a:rPr lang="de-DE" altLang="zh-CN" sz="3600" dirty="0" err="1"/>
              <a:t>return</a:t>
            </a:r>
            <a:br>
              <a:rPr lang="de-DE" altLang="zh-CN" sz="3600" dirty="0"/>
            </a:br>
            <a:r>
              <a:rPr lang="de-DE" altLang="zh-CN" sz="3600" dirty="0" err="1"/>
              <a:t>highest</a:t>
            </a:r>
            <a:r>
              <a:rPr lang="de-DE" altLang="zh-CN" sz="3600" dirty="0"/>
              <a:t> Sharpe </a:t>
            </a:r>
            <a:r>
              <a:rPr lang="de-DE" altLang="zh-CN" sz="3600" dirty="0" err="1"/>
              <a:t>ratio</a:t>
            </a:r>
            <a:br>
              <a:rPr lang="de-DE" altLang="zh-CN" sz="3600" dirty="0"/>
            </a:br>
            <a:r>
              <a:rPr lang="de-DE" altLang="zh-CN" sz="3600" dirty="0" err="1"/>
              <a:t>lowest</a:t>
            </a:r>
            <a:r>
              <a:rPr lang="de-DE" altLang="zh-CN" sz="3600" dirty="0"/>
              <a:t> </a:t>
            </a:r>
            <a:r>
              <a:rPr lang="de-DE" altLang="zh-CN" sz="3600" dirty="0" err="1"/>
              <a:t>risk</a:t>
            </a:r>
            <a:r>
              <a:rPr lang="de-DE" altLang="zh-CN" sz="3600" dirty="0"/>
              <a:t> / </a:t>
            </a:r>
            <a:r>
              <a:rPr lang="de-DE" altLang="zh-CN" sz="3600" dirty="0" err="1"/>
              <a:t>volatility</a:t>
            </a:r>
            <a:endParaRPr lang="zh-CN" altLang="en-US" sz="3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C1CFA76-9451-400F-8FC3-F6B2684D5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006" y="0"/>
            <a:ext cx="75559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383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7AD5915-C340-47EE-821B-8BE150981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32" y="1388303"/>
            <a:ext cx="6041216" cy="546969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84D4266-9CEE-4BA7-BD56-CB2C6B368E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809"/>
          <a:stretch/>
        </p:blipFill>
        <p:spPr>
          <a:xfrm>
            <a:off x="6597748" y="1968913"/>
            <a:ext cx="5273284" cy="430847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668FD4-207E-43D4-84CC-3699E5369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Plotting results</a:t>
            </a:r>
          </a:p>
        </p:txBody>
      </p:sp>
    </p:spTree>
    <p:extLst>
      <p:ext uri="{BB962C8B-B14F-4D97-AF65-F5344CB8AC3E}">
        <p14:creationId xmlns:p14="http://schemas.microsoft.com/office/powerpoint/2010/main" val="877378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Office PowerPoint</Application>
  <PresentationFormat>Breitbild</PresentationFormat>
  <Paragraphs>22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Calibri</vt:lpstr>
      <vt:lpstr>Office</vt:lpstr>
      <vt:lpstr>PowerPoint-Präsentation</vt:lpstr>
      <vt:lpstr>Crypto currency – Digital asset</vt:lpstr>
      <vt:lpstr>PowerPoint-Präsentation</vt:lpstr>
      <vt:lpstr>Applying Monte Carlo Simulation to optimize the portfolio</vt:lpstr>
      <vt:lpstr>Applying Monte Carlo Simulation to optimize the portfolio</vt:lpstr>
      <vt:lpstr>PowerPoint-Präsentation</vt:lpstr>
      <vt:lpstr>Simulation results : It ran 10.000 times and the results stored in an a dataframe</vt:lpstr>
      <vt:lpstr>Results: highest return highest Sharpe ratio lowest risk / volatility</vt:lpstr>
      <vt:lpstr>Plotting results</vt:lpstr>
      <vt:lpstr>Classification with 1.883 different coins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时男 时男</dc:creator>
  <cp:lastModifiedBy>时男 时男</cp:lastModifiedBy>
  <cp:revision>22</cp:revision>
  <dcterms:created xsi:type="dcterms:W3CDTF">2021-02-17T19:23:12Z</dcterms:created>
  <dcterms:modified xsi:type="dcterms:W3CDTF">2021-02-19T22:26:00Z</dcterms:modified>
</cp:coreProperties>
</file>