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667EF-96F6-499D-AA2F-40B944DD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DFBC8F-2832-428F-AAE3-8207961FC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42F06-342F-4301-97F2-1AB1E25D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91D4BA-96BB-4734-B46E-BD79E19C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3235B-8F4A-4864-B86C-F213EFCB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51518-6C9D-41C7-A560-196F4A3F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436437-EF11-402A-859F-85965ECE0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FE3E48-08F0-4BA5-902E-022403EB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85351D-ED40-4B21-B744-8D108A1B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9C813-2B42-45D8-9B4E-678C1A62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B5B3CA-F5A6-441E-8A82-C8AAD3998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3B1478-58D3-4DB3-ADAB-922F7668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CD11B-24CE-45DF-93A8-8D9E9404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D833B-31FE-42D2-BD38-E2AC7F31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F9A00C-1BD0-41BE-9933-C1617F98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9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D602B-0748-4217-AA8A-023A5C91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93E1D-9E57-4358-86AE-01EB25F3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A013C-1555-4D2A-BD03-BFDA3516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C1753-00F6-43C1-AF46-BBCACCAC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37DC2-D2F9-422C-96AD-49C6193C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0C3D2-64E2-40FD-9FCC-41765905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1A2B7-A8D1-4D2B-93F7-D9349DCC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A5A93-7DB9-42CE-8F96-115ADCEC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D0D5A-1887-4BBC-8B92-1A15B046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5D90B6-9711-49F7-8CD8-A387DE16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9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F2F-D53B-404C-A755-C654BE4B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3EE64-973B-4EC7-9843-8CA3A153D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54CE3-BBAC-48A4-B797-8D37F910F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8A9B6-57B1-4702-9148-0DECC32C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9D509-DE1B-4970-AA23-564A120D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0CFBC2-FC78-41D8-BA7C-1E90528F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32F48-2E9D-4F27-9DA8-67E41D3B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7266CD-394E-4C1E-84E5-19C146BD2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9EB4AF-7153-484D-A0C3-28F2F37B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46A44A-39CF-441F-992F-EEB94D319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6EB238-0FF4-4A20-8CB7-2C4D2F67C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25F4E4-9D91-45F6-BEC9-654ED33B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5713F2-48C3-4B9A-A538-9AE14932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49E9DF-5EE7-42B6-B533-91DAF823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3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40CDD-B401-4923-8BE4-3A47E10D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969FF-40D6-416A-96E8-A131E3EC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693F4-D996-4C98-8AC3-DEBB9357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AA5CE7-E1E4-402C-8F18-DD40C446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2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EB4F52-504F-4F45-814C-9C6AAFD2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05E086-5B5C-4CF6-AF61-F0E63592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F4EAD4-3C3D-4C14-B584-9CCB40D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D362C-C84F-4B7E-AA27-959FCE68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C2EFF-29FD-467C-9995-AA5B1A52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46F796-5738-4F83-9E7C-5ED87FCB3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DD78B2-D1CA-4857-B211-6B3FC2F1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BFB64-1D36-45FE-9847-939D44E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F22A6C-5241-41A9-94F8-FC4DD9A2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4127E-82E3-4FCE-9B49-0BBBE321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F97A5D-8371-4476-8EB9-B43E4F02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3E627-E44F-4348-8A98-F94FE0733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C7664-2AA8-48D5-99F4-E097C672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3BEAD-73C9-44CA-BF60-082BAF3D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011F15-7513-46E2-864E-44347A2A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0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45A83A-AC56-49C1-A9D3-A37BBE15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6DA744-A5AE-4816-8170-042544D9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39868-AC9A-417F-A142-7BE442B01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E923-7CB1-4592-99E2-DF465806760B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1A2AC-8AEA-45EF-A135-1FD7C429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A756B-5127-45D8-8235-06372F270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B8F4865A-005F-4BDF-8AC8-8ED01A9CC784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Portfolio Optimization– Crypto Currency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000" dirty="0" err="1">
                <a:latin typeface="+mj-lt"/>
                <a:ea typeface="+mj-ea"/>
                <a:cs typeface="+mj-cs"/>
              </a:rPr>
              <a:t>Shinan</a:t>
            </a:r>
            <a:endParaRPr lang="en-US" altLang="zh-C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2F89AF-F9F6-4B1F-B865-A30AEFD01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8" r="1" b="16387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98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4F86DE-A6D1-45F4-9088-968A355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e-DE" altLang="zh-CN">
                <a:solidFill>
                  <a:schemeClr val="bg1"/>
                </a:solidFill>
              </a:rPr>
              <a:t>Classification with 1.883 different coins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1EB6D2-23B3-42BB-87BD-38149CF3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5" y="2386584"/>
            <a:ext cx="11396470" cy="43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9DAE0E-09EE-4920-BC16-A89B34C3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de-DE" altLang="zh-CN" sz="3200" b="1" dirty="0">
                <a:solidFill>
                  <a:schemeClr val="bg1"/>
                </a:solidFill>
              </a:rPr>
              <a:t>Disclaimer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7E8A42-66B5-4817-B4C4-6224957B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48034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altLang="zh-CN" sz="2400" dirty="0"/>
              <a:t>All </a:t>
            </a:r>
            <a:r>
              <a:rPr lang="de-DE" altLang="zh-CN" sz="2400" dirty="0" err="1"/>
              <a:t>the</a:t>
            </a:r>
            <a:r>
              <a:rPr lang="de-DE" altLang="zh-CN" sz="2400" dirty="0"/>
              <a:t> </a:t>
            </a:r>
            <a:r>
              <a:rPr lang="de-DE" altLang="zh-CN" sz="2400" dirty="0" err="1"/>
              <a:t>information</a:t>
            </a:r>
            <a:r>
              <a:rPr lang="de-DE" altLang="zh-CN" sz="2400" dirty="0"/>
              <a:t> in </a:t>
            </a:r>
            <a:r>
              <a:rPr lang="de-DE" altLang="zh-CN" sz="2400" dirty="0" err="1"/>
              <a:t>the</a:t>
            </a:r>
            <a:r>
              <a:rPr lang="de-DE" altLang="zh-CN" sz="2400" dirty="0"/>
              <a:t> </a:t>
            </a:r>
            <a:r>
              <a:rPr lang="de-DE" altLang="zh-CN" sz="2400" dirty="0" err="1"/>
              <a:t>ppt</a:t>
            </a:r>
            <a:r>
              <a:rPr lang="de-DE" altLang="zh-CN" sz="2400" dirty="0"/>
              <a:t> </a:t>
            </a:r>
            <a:r>
              <a:rPr lang="de-DE" altLang="zh-CN" sz="2400" dirty="0" err="1"/>
              <a:t>is</a:t>
            </a:r>
            <a:r>
              <a:rPr lang="de-DE" altLang="zh-CN" sz="2400" dirty="0"/>
              <a:t> </a:t>
            </a:r>
            <a:r>
              <a:rPr lang="de-DE" altLang="zh-CN" sz="2400" dirty="0" err="1"/>
              <a:t>no</a:t>
            </a:r>
            <a:r>
              <a:rPr lang="de-DE" altLang="zh-CN" sz="2400" dirty="0"/>
              <a:t> </a:t>
            </a:r>
            <a:r>
              <a:rPr lang="de-DE" altLang="zh-CN" sz="2400" dirty="0" err="1"/>
              <a:t>investment</a:t>
            </a:r>
            <a:r>
              <a:rPr lang="de-DE" altLang="zh-CN" sz="2400" dirty="0"/>
              <a:t> </a:t>
            </a:r>
            <a:r>
              <a:rPr lang="de-DE" altLang="zh-CN" sz="2400" dirty="0" err="1"/>
              <a:t>advice</a:t>
            </a:r>
            <a:r>
              <a:rPr lang="de-DE" altLang="zh-CN" sz="2400" dirty="0"/>
              <a:t>.</a:t>
            </a:r>
          </a:p>
          <a:p>
            <a:pPr marL="514350" indent="-514350">
              <a:buAutoNum type="arabicPeriod"/>
            </a:pPr>
            <a:endParaRPr lang="de-DE" altLang="zh-CN" sz="2400" dirty="0"/>
          </a:p>
          <a:p>
            <a:pPr marL="0" indent="0">
              <a:buNone/>
            </a:pPr>
            <a:r>
              <a:rPr lang="de-DE" altLang="zh-CN" sz="2400" dirty="0"/>
              <a:t>2. I </a:t>
            </a:r>
            <a:r>
              <a:rPr lang="de-DE" altLang="zh-CN" sz="2400" dirty="0" err="1"/>
              <a:t>personally</a:t>
            </a:r>
            <a:r>
              <a:rPr lang="de-DE" altLang="zh-CN" sz="2400" dirty="0"/>
              <a:t> </a:t>
            </a:r>
            <a:r>
              <a:rPr lang="de-DE" altLang="zh-CN" sz="2400" dirty="0" err="1"/>
              <a:t>think</a:t>
            </a:r>
            <a:r>
              <a:rPr lang="de-DE" altLang="zh-CN" sz="2400" dirty="0"/>
              <a:t> </a:t>
            </a:r>
            <a:r>
              <a:rPr lang="de-DE" altLang="zh-CN" sz="2400" dirty="0" err="1"/>
              <a:t>capital</a:t>
            </a:r>
            <a:r>
              <a:rPr lang="de-DE" altLang="zh-CN" sz="2400" dirty="0"/>
              <a:t> </a:t>
            </a:r>
            <a:r>
              <a:rPr lang="de-DE" altLang="zh-CN" sz="2400" dirty="0" err="1"/>
              <a:t>market</a:t>
            </a:r>
            <a:r>
              <a:rPr lang="de-DE" altLang="zh-CN" sz="2400" dirty="0"/>
              <a:t> </a:t>
            </a:r>
            <a:r>
              <a:rPr lang="de-DE" altLang="zh-CN" sz="2400" dirty="0" err="1"/>
              <a:t>is</a:t>
            </a:r>
            <a:r>
              <a:rPr lang="de-DE" altLang="zh-CN" sz="2400" dirty="0"/>
              <a:t> </a:t>
            </a:r>
            <a:r>
              <a:rPr lang="de-DE" altLang="zh-CN" sz="2400" dirty="0" err="1"/>
              <a:t>very</a:t>
            </a:r>
            <a:r>
              <a:rPr lang="de-DE" altLang="zh-CN" sz="2400" dirty="0"/>
              <a:t> brutal, just like a war. </a:t>
            </a:r>
            <a:r>
              <a:rPr lang="de-DE" altLang="zh-CN" sz="2400" dirty="0" err="1"/>
              <a:t>It</a:t>
            </a:r>
            <a:r>
              <a:rPr lang="de-DE" altLang="zh-CN" sz="2400" dirty="0"/>
              <a:t> </a:t>
            </a:r>
            <a:r>
              <a:rPr lang="de-DE" altLang="zh-CN" sz="2400" dirty="0" err="1"/>
              <a:t>follows</a:t>
            </a:r>
            <a:r>
              <a:rPr lang="de-DE" altLang="zh-CN" sz="2400" dirty="0"/>
              <a:t> </a:t>
            </a:r>
            <a:r>
              <a:rPr lang="de-DE" altLang="zh-CN" sz="2400" dirty="0" err="1"/>
              <a:t>generally</a:t>
            </a:r>
            <a:r>
              <a:rPr lang="de-DE" altLang="zh-CN" sz="2400" dirty="0"/>
              <a:t> 20:80 </a:t>
            </a:r>
            <a:r>
              <a:rPr lang="de-DE" altLang="zh-CN" sz="2400" dirty="0" err="1"/>
              <a:t>rule</a:t>
            </a:r>
            <a:r>
              <a:rPr lang="de-DE" altLang="zh-CN" sz="2400" dirty="0"/>
              <a:t>.</a:t>
            </a:r>
          </a:p>
          <a:p>
            <a:pPr marL="0" indent="0">
              <a:buNone/>
            </a:pPr>
            <a:endParaRPr lang="de-DE" altLang="zh-CN" sz="2400" dirty="0"/>
          </a:p>
          <a:p>
            <a:pPr marL="0" indent="0">
              <a:buNone/>
            </a:pPr>
            <a:r>
              <a:rPr lang="de-DE" altLang="zh-CN" sz="2400" dirty="0"/>
              <a:t>3. I am a </a:t>
            </a:r>
            <a:r>
              <a:rPr lang="de-DE" altLang="zh-CN" sz="2400" dirty="0" err="1"/>
              <a:t>believer</a:t>
            </a:r>
            <a:r>
              <a:rPr lang="de-DE" altLang="zh-CN" sz="2400" dirty="0"/>
              <a:t> in </a:t>
            </a:r>
            <a:r>
              <a:rPr lang="de-DE" altLang="zh-CN" sz="2400" dirty="0" err="1"/>
              <a:t>long</a:t>
            </a:r>
            <a:r>
              <a:rPr lang="de-DE" altLang="zh-CN" sz="2400" dirty="0"/>
              <a:t> </a:t>
            </a:r>
            <a:r>
              <a:rPr lang="de-DE" altLang="zh-CN" sz="2400" dirty="0" err="1"/>
              <a:t>term</a:t>
            </a:r>
            <a:r>
              <a:rPr lang="de-DE" altLang="zh-CN" sz="2400" dirty="0"/>
              <a:t> </a:t>
            </a:r>
            <a:r>
              <a:rPr lang="de-DE" altLang="zh-CN" sz="2400" dirty="0" err="1"/>
              <a:t>investment</a:t>
            </a:r>
            <a:r>
              <a:rPr lang="de-DE" altLang="zh-CN" sz="2400" dirty="0"/>
              <a:t> </a:t>
            </a:r>
            <a:r>
              <a:rPr lang="de-DE" altLang="zh-CN" sz="2400" dirty="0" err="1"/>
              <a:t>because</a:t>
            </a:r>
            <a:r>
              <a:rPr lang="de-DE" altLang="zh-CN" sz="2400" dirty="0"/>
              <a:t> I </a:t>
            </a:r>
            <a:r>
              <a:rPr lang="de-DE" altLang="zh-CN" sz="2400" dirty="0" err="1"/>
              <a:t>prefer</a:t>
            </a:r>
            <a:r>
              <a:rPr lang="de-DE" altLang="zh-CN" sz="2400" dirty="0"/>
              <a:t> </a:t>
            </a:r>
            <a:r>
              <a:rPr lang="de-DE" altLang="zh-CN" sz="2400" dirty="0" err="1"/>
              <a:t>to</a:t>
            </a:r>
            <a:r>
              <a:rPr lang="de-DE" altLang="zh-CN" sz="2400" dirty="0"/>
              <a:t> </a:t>
            </a:r>
            <a:r>
              <a:rPr lang="de-DE" altLang="zh-CN" sz="2400" dirty="0" err="1"/>
              <a:t>spend</a:t>
            </a:r>
            <a:r>
              <a:rPr lang="de-DE" altLang="zh-CN" sz="2400" dirty="0"/>
              <a:t> time </a:t>
            </a:r>
            <a:r>
              <a:rPr lang="de-DE" altLang="zh-CN" sz="2400" dirty="0" err="1"/>
              <a:t>to</a:t>
            </a:r>
            <a:r>
              <a:rPr lang="de-DE" altLang="zh-CN" sz="2400" dirty="0"/>
              <a:t> </a:t>
            </a:r>
            <a:r>
              <a:rPr lang="de-DE" altLang="zh-CN" sz="2400" dirty="0" err="1"/>
              <a:t>understand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what</a:t>
            </a:r>
            <a:r>
              <a:rPr lang="de-DE" altLang="zh-CN" sz="2400" dirty="0"/>
              <a:t> I </a:t>
            </a:r>
            <a:r>
              <a:rPr lang="de-DE" altLang="zh-CN" sz="2400" dirty="0" err="1"/>
              <a:t>have</a:t>
            </a:r>
            <a:r>
              <a:rPr lang="de-DE" altLang="zh-CN" sz="2400" dirty="0"/>
              <a:t> </a:t>
            </a:r>
            <a:r>
              <a:rPr lang="de-DE" altLang="zh-CN" sz="2400" dirty="0" err="1"/>
              <a:t>invested</a:t>
            </a:r>
            <a:r>
              <a:rPr lang="de-DE" altLang="zh-CN" sz="2400" dirty="0"/>
              <a:t> in and </a:t>
            </a:r>
            <a:r>
              <a:rPr lang="de-DE" altLang="zh-CN" sz="2400" dirty="0" err="1"/>
              <a:t>what</a:t>
            </a:r>
            <a:r>
              <a:rPr lang="de-DE" altLang="zh-CN" sz="2400" dirty="0"/>
              <a:t> </a:t>
            </a:r>
            <a:r>
              <a:rPr lang="de-DE" altLang="zh-CN" sz="2400" dirty="0" err="1"/>
              <a:t>is</a:t>
            </a:r>
            <a:r>
              <a:rPr lang="de-DE" altLang="zh-CN" sz="2400" dirty="0"/>
              <a:t> </a:t>
            </a:r>
            <a:r>
              <a:rPr lang="de-DE" altLang="zh-CN" sz="2400" dirty="0" err="1"/>
              <a:t>the</a:t>
            </a:r>
            <a:r>
              <a:rPr lang="de-DE" altLang="zh-CN" sz="2400" dirty="0"/>
              <a:t> </a:t>
            </a:r>
            <a:r>
              <a:rPr lang="de-DE" altLang="zh-CN" sz="2400" dirty="0" err="1"/>
              <a:t>macro</a:t>
            </a:r>
            <a:r>
              <a:rPr lang="de-DE" altLang="zh-CN" sz="2400" dirty="0"/>
              <a:t> </a:t>
            </a:r>
            <a:r>
              <a:rPr lang="de-DE" altLang="zh-CN" sz="2400" dirty="0" err="1"/>
              <a:t>trend</a:t>
            </a:r>
            <a:r>
              <a:rPr lang="de-DE" altLang="zh-CN" sz="2400" dirty="0"/>
              <a:t> in </a:t>
            </a:r>
            <a:r>
              <a:rPr lang="de-DE" altLang="zh-CN" sz="2400" dirty="0" err="1"/>
              <a:t>the</a:t>
            </a:r>
            <a:r>
              <a:rPr lang="de-DE" altLang="zh-CN" sz="2400" dirty="0"/>
              <a:t> </a:t>
            </a:r>
            <a:r>
              <a:rPr lang="de-DE" altLang="zh-CN" sz="2400" dirty="0" err="1"/>
              <a:t>market</a:t>
            </a:r>
            <a:r>
              <a:rPr lang="de-DE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14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E6C212-51C2-4243-95FC-80FCCBAF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0E3A4C-8242-4150-9910-C9C86872C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16" b="-2"/>
          <a:stretch/>
        </p:blipFill>
        <p:spPr>
          <a:xfrm>
            <a:off x="2352582" y="1675227"/>
            <a:ext cx="74868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3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95C4E9-C5F8-497B-BDF8-51911023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de-DE" altLang="zh-CN" sz="2800" b="1" dirty="0"/>
              <a:t>Crypto </a:t>
            </a:r>
            <a:r>
              <a:rPr lang="de-DE" altLang="zh-CN" sz="2800" b="1" dirty="0" err="1"/>
              <a:t>currency</a:t>
            </a:r>
            <a:r>
              <a:rPr lang="de-DE" altLang="zh-CN" sz="2800" b="1" dirty="0"/>
              <a:t> – Digital </a:t>
            </a:r>
            <a:r>
              <a:rPr lang="de-DE" altLang="zh-CN" sz="2800" b="1" dirty="0" err="1"/>
              <a:t>asset</a:t>
            </a:r>
            <a:br>
              <a:rPr lang="de-DE" altLang="zh-CN" sz="2800" b="1" dirty="0"/>
            </a:br>
            <a:br>
              <a:rPr lang="de-DE" altLang="zh-CN" sz="2800" b="1" dirty="0"/>
            </a:br>
            <a:r>
              <a:rPr lang="de-DE" altLang="zh-CN" sz="1400" b="1" dirty="0" err="1"/>
              <a:t>for</a:t>
            </a:r>
            <a:r>
              <a:rPr lang="de-DE" altLang="zh-CN" sz="1400" b="1" dirty="0"/>
              <a:t> </a:t>
            </a:r>
            <a:r>
              <a:rPr lang="de-DE" altLang="zh-CN" sz="1400" b="1" dirty="0" err="1"/>
              <a:t>illustration</a:t>
            </a:r>
            <a:r>
              <a:rPr lang="de-DE" altLang="zh-CN" sz="1400" b="1" dirty="0"/>
              <a:t> </a:t>
            </a:r>
            <a:r>
              <a:rPr lang="de-DE" altLang="zh-CN" sz="1400" b="1" dirty="0" err="1"/>
              <a:t>purpose</a:t>
            </a:r>
            <a:r>
              <a:rPr lang="de-DE" altLang="zh-CN" sz="1400" b="1" dirty="0"/>
              <a:t> </a:t>
            </a:r>
            <a:r>
              <a:rPr lang="de-DE" altLang="zh-CN" sz="1400" b="1" dirty="0" err="1"/>
              <a:t>only</a:t>
            </a:r>
            <a:endParaRPr lang="zh-CN" altLang="en-US" sz="1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B8CDA-7B4A-4319-8001-CBA38C1E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2200" b="1" dirty="0">
                <a:solidFill>
                  <a:schemeClr val="bg1"/>
                </a:solidFill>
              </a:rPr>
              <a:t>Gold </a:t>
            </a:r>
            <a:r>
              <a:rPr lang="de-DE" altLang="zh-CN" sz="2200" b="1" dirty="0" err="1">
                <a:solidFill>
                  <a:schemeClr val="bg1"/>
                </a:solidFill>
              </a:rPr>
              <a:t>vs</a:t>
            </a:r>
            <a:r>
              <a:rPr lang="de-DE" altLang="zh-CN" sz="2200" b="1" dirty="0">
                <a:solidFill>
                  <a:schemeClr val="bg1"/>
                </a:solidFill>
              </a:rPr>
              <a:t> Bitcoin (digital </a:t>
            </a:r>
            <a:r>
              <a:rPr lang="de-DE" altLang="zh-CN" sz="2200" b="1" dirty="0" err="1">
                <a:solidFill>
                  <a:schemeClr val="bg1"/>
                </a:solidFill>
              </a:rPr>
              <a:t>gold</a:t>
            </a:r>
            <a:r>
              <a:rPr lang="de-DE" altLang="zh-CN" sz="2200" b="1" dirty="0">
                <a:solidFill>
                  <a:schemeClr val="bg1"/>
                </a:solidFill>
              </a:rPr>
              <a:t> per </a:t>
            </a:r>
            <a:r>
              <a:rPr lang="de-DE" altLang="zh-CN" sz="2200" b="1" dirty="0" err="1">
                <a:solidFill>
                  <a:schemeClr val="bg1"/>
                </a:solidFill>
              </a:rPr>
              <a:t>say</a:t>
            </a:r>
            <a:r>
              <a:rPr lang="de-DE" altLang="zh-CN" sz="22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de-DE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2200" dirty="0">
                <a:solidFill>
                  <a:schemeClr val="bg1"/>
                </a:solidFill>
              </a:rPr>
              <a:t>1 </a:t>
            </a:r>
            <a:r>
              <a:rPr lang="de-DE" altLang="zh-CN" sz="2200" dirty="0" err="1">
                <a:solidFill>
                  <a:schemeClr val="bg1"/>
                </a:solidFill>
              </a:rPr>
              <a:t>ounce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of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gold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≈</a:t>
            </a:r>
            <a:r>
              <a:rPr lang="de-DE" altLang="zh-CN" sz="2200" dirty="0">
                <a:solidFill>
                  <a:schemeClr val="bg1"/>
                </a:solidFill>
              </a:rPr>
              <a:t> 0,031kg</a:t>
            </a:r>
          </a:p>
          <a:p>
            <a:pPr marL="0" indent="0">
              <a:buNone/>
            </a:pPr>
            <a:endParaRPr lang="de-DE" altLang="zh-CN" sz="2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Is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it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possible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carry 1 Trillion Dollar (1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ounce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≈1.770$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as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of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17.02.21 )?</a:t>
            </a:r>
          </a:p>
          <a:p>
            <a:pPr marL="0" indent="0">
              <a:buNone/>
            </a:pPr>
            <a:endParaRPr lang="de-DE" altLang="zh-CN" sz="2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altLang="zh-CN" sz="2200" b="1" dirty="0">
                <a:solidFill>
                  <a:schemeClr val="bg1"/>
                </a:solidFill>
                <a:sym typeface="Wingdings" panose="05000000000000000000" pitchFamily="2" charset="2"/>
              </a:rPr>
              <a:t>NONO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1 T$ ≈17,514,124 kg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gold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de-DE" altLang="zh-CN" sz="2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altLang="zh-CN" sz="2200" b="1" dirty="0">
                <a:solidFill>
                  <a:schemeClr val="bg1"/>
                </a:solidFill>
                <a:sym typeface="Wingdings" panose="05000000000000000000" pitchFamily="2" charset="2"/>
              </a:rPr>
              <a:t>YES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1 wallet BTC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address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which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is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just a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line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of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hash</a:t>
            </a:r>
            <a:r>
              <a:rPr lang="de-DE" altLang="zh-CN" sz="2200" dirty="0">
                <a:solidFill>
                  <a:schemeClr val="bg1"/>
                </a:solidFill>
                <a:sym typeface="Wingdings" panose="05000000000000000000" pitchFamily="2" charset="2"/>
              </a:rPr>
              <a:t> code.</a:t>
            </a:r>
          </a:p>
          <a:p>
            <a:endParaRPr lang="zh-CN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9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B6CF671E-9C39-431C-9F5E-E26D9B411D4F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chemeClr val="bg1"/>
                </a:solidFill>
              </a:rPr>
              <a:t>Why I think it has potential?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200" b="1" dirty="0">
                <a:solidFill>
                  <a:schemeClr val="bg1"/>
                </a:solidFill>
              </a:rPr>
              <a:t>For illustration purpose only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C7085EA-71F8-4622-AEFA-D25C4C42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51" y="450166"/>
            <a:ext cx="6903677" cy="58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BB0B5A1-B44B-4F3F-91EF-E5CA174D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Applying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Monte Carlo Simulation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to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optimize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the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portfolio</a:t>
            </a:r>
            <a:endParaRPr lang="en-US" altLang="zh-CN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4C8E687-C2E8-47F8-8901-2C673DFA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1554297"/>
          </a:xfrm>
        </p:spPr>
        <p:txBody>
          <a:bodyPr anchor="ctr">
            <a:normAutofit fontScale="62500" lnSpcReduction="20000"/>
          </a:bodyPr>
          <a:lstStyle/>
          <a:p>
            <a:pPr marL="457200" indent="-457200">
              <a:buAutoNum type="arabicPeriod"/>
            </a:pPr>
            <a:r>
              <a:rPr lang="de-DE" altLang="zh-CN" sz="2200" dirty="0">
                <a:solidFill>
                  <a:schemeClr val="bg1"/>
                </a:solidFill>
              </a:rPr>
              <a:t>Data : </a:t>
            </a:r>
            <a:r>
              <a:rPr lang="de-DE" altLang="zh-CN" sz="2200" dirty="0" err="1">
                <a:solidFill>
                  <a:schemeClr val="bg1"/>
                </a:solidFill>
              </a:rPr>
              <a:t>downloaded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from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Coingecko</a:t>
            </a:r>
            <a:r>
              <a:rPr lang="de-DE" altLang="zh-CN" sz="2200" dirty="0">
                <a:solidFill>
                  <a:schemeClr val="bg1"/>
                </a:solidFill>
              </a:rPr>
              <a:t> API </a:t>
            </a:r>
          </a:p>
          <a:p>
            <a:pPr marL="0" indent="0">
              <a:buNone/>
            </a:pPr>
            <a:r>
              <a:rPr lang="de-DE" altLang="zh-CN" sz="2200" dirty="0">
                <a:solidFill>
                  <a:schemeClr val="bg1"/>
                </a:solidFill>
              </a:rPr>
              <a:t>01.01.19 </a:t>
            </a:r>
            <a:r>
              <a:rPr lang="de-DE" altLang="zh-CN" sz="2200" dirty="0" err="1">
                <a:solidFill>
                  <a:schemeClr val="bg1"/>
                </a:solidFill>
              </a:rPr>
              <a:t>to</a:t>
            </a:r>
            <a:r>
              <a:rPr lang="de-DE" altLang="zh-CN" sz="2200" dirty="0">
                <a:solidFill>
                  <a:schemeClr val="bg1"/>
                </a:solidFill>
              </a:rPr>
              <a:t> 31.12.19 </a:t>
            </a:r>
            <a:r>
              <a:rPr lang="de-DE" altLang="zh-CN" sz="2200" dirty="0" err="1">
                <a:solidFill>
                  <a:schemeClr val="bg1"/>
                </a:solidFill>
              </a:rPr>
              <a:t>for</a:t>
            </a:r>
            <a:r>
              <a:rPr lang="de-DE" altLang="zh-CN" sz="2200" dirty="0">
                <a:solidFill>
                  <a:schemeClr val="bg1"/>
                </a:solidFill>
              </a:rPr>
              <a:t> 10 </a:t>
            </a:r>
            <a:r>
              <a:rPr lang="de-DE" altLang="zh-CN" sz="2200" dirty="0" err="1">
                <a:solidFill>
                  <a:schemeClr val="bg1"/>
                </a:solidFill>
              </a:rPr>
              <a:t>crypto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currencies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with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the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highest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market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cap</a:t>
            </a:r>
            <a:endParaRPr lang="de-DE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2200" dirty="0">
                <a:solidFill>
                  <a:schemeClr val="bg1"/>
                </a:solidFill>
              </a:rPr>
              <a:t>2.     </a:t>
            </a:r>
            <a:r>
              <a:rPr lang="de-DE" altLang="zh-CN" sz="2200" dirty="0" err="1">
                <a:solidFill>
                  <a:schemeClr val="bg1"/>
                </a:solidFill>
              </a:rPr>
              <a:t>Used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metrics</a:t>
            </a:r>
            <a:r>
              <a:rPr lang="de-DE" altLang="zh-CN" sz="2200" dirty="0">
                <a:solidFill>
                  <a:schemeClr val="bg1"/>
                </a:solidFill>
              </a:rPr>
              <a:t>: </a:t>
            </a:r>
            <a:r>
              <a:rPr lang="de-DE" altLang="zh-CN" sz="2200" dirty="0" err="1">
                <a:solidFill>
                  <a:schemeClr val="bg1"/>
                </a:solidFill>
              </a:rPr>
              <a:t>return</a:t>
            </a:r>
            <a:r>
              <a:rPr lang="de-DE" altLang="zh-CN" sz="2200" dirty="0">
                <a:solidFill>
                  <a:schemeClr val="bg1"/>
                </a:solidFill>
              </a:rPr>
              <a:t>, </a:t>
            </a:r>
            <a:r>
              <a:rPr lang="de-DE" altLang="zh-CN" sz="2200" dirty="0" err="1">
                <a:solidFill>
                  <a:schemeClr val="bg1"/>
                </a:solidFill>
              </a:rPr>
              <a:t>volatility</a:t>
            </a:r>
            <a:r>
              <a:rPr lang="de-DE" altLang="zh-CN" sz="2200" dirty="0">
                <a:solidFill>
                  <a:schemeClr val="bg1"/>
                </a:solidFill>
              </a:rPr>
              <a:t> (</a:t>
            </a:r>
            <a:r>
              <a:rPr lang="de-DE" altLang="zh-CN" sz="2200" dirty="0" err="1">
                <a:solidFill>
                  <a:schemeClr val="bg1"/>
                </a:solidFill>
              </a:rPr>
              <a:t>std</a:t>
            </a:r>
            <a:r>
              <a:rPr lang="de-DE" altLang="zh-CN" sz="2200" dirty="0">
                <a:solidFill>
                  <a:schemeClr val="bg1"/>
                </a:solidFill>
              </a:rPr>
              <a:t>), Sharpe </a:t>
            </a:r>
            <a:r>
              <a:rPr lang="de-DE" altLang="zh-CN" sz="2200" dirty="0" err="1">
                <a:solidFill>
                  <a:schemeClr val="bg1"/>
                </a:solidFill>
              </a:rPr>
              <a:t>ratio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which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are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standard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measurements</a:t>
            </a:r>
            <a:r>
              <a:rPr lang="de-DE" altLang="zh-CN" sz="2200" dirty="0">
                <a:solidFill>
                  <a:schemeClr val="bg1"/>
                </a:solidFill>
              </a:rPr>
              <a:t> on </a:t>
            </a:r>
            <a:r>
              <a:rPr lang="de-DE" altLang="zh-CN" sz="2200" dirty="0" err="1">
                <a:solidFill>
                  <a:schemeClr val="bg1"/>
                </a:solidFill>
              </a:rPr>
              <a:t>the</a:t>
            </a:r>
            <a:r>
              <a:rPr lang="de-DE" altLang="zh-CN" sz="2200" dirty="0">
                <a:solidFill>
                  <a:schemeClr val="bg1"/>
                </a:solidFill>
              </a:rPr>
              <a:t> traditional </a:t>
            </a:r>
            <a:r>
              <a:rPr lang="de-DE" altLang="zh-CN" sz="2200" dirty="0" err="1">
                <a:solidFill>
                  <a:schemeClr val="bg1"/>
                </a:solidFill>
              </a:rPr>
              <a:t>assets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class</a:t>
            </a:r>
            <a:r>
              <a:rPr lang="de-DE" altLang="zh-CN" sz="2200" dirty="0">
                <a:solidFill>
                  <a:schemeClr val="bg1"/>
                </a:solidFill>
              </a:rPr>
              <a:t> such </a:t>
            </a:r>
            <a:r>
              <a:rPr lang="de-DE" altLang="zh-CN" sz="2200" dirty="0" err="1">
                <a:solidFill>
                  <a:schemeClr val="bg1"/>
                </a:solidFill>
              </a:rPr>
              <a:t>as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for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stocks</a:t>
            </a:r>
            <a:r>
              <a:rPr lang="de-DE" altLang="zh-CN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de-DE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2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A5B8A6-ECCC-4EF2-8C09-B4035B6D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84" y="2194560"/>
            <a:ext cx="64293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951854-C038-4E0A-B2C7-B8290C8E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400">
                <a:solidFill>
                  <a:srgbClr val="FFFFFF"/>
                </a:solidFill>
              </a:rPr>
              <a:t>Applying Monte Carlo Simulation to optimize the portfolio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87075D6B-A570-412C-B57D-68EDF1A5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96836"/>
            <a:ext cx="5455917" cy="36576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B619D504-CEC2-40A2-AB28-F9F1CBF0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96836"/>
            <a:ext cx="54559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4C8E687-C2E8-47F8-8901-2C673DFA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sz="1800" dirty="0"/>
              <a:t>The </a:t>
            </a:r>
            <a:r>
              <a:rPr lang="de-DE" altLang="zh-CN" sz="1800" dirty="0" err="1"/>
              <a:t>majority</a:t>
            </a:r>
            <a:r>
              <a:rPr lang="de-DE" altLang="zh-CN" sz="1800" dirty="0"/>
              <a:t> </a:t>
            </a:r>
            <a:r>
              <a:rPr lang="de-DE" altLang="zh-CN" sz="1800" dirty="0" err="1"/>
              <a:t>coins</a:t>
            </a:r>
            <a:r>
              <a:rPr lang="de-DE" altLang="zh-CN" sz="1800" dirty="0"/>
              <a:t> </a:t>
            </a:r>
            <a:r>
              <a:rPr lang="de-DE" altLang="zh-CN" sz="1800" dirty="0" err="1"/>
              <a:t>are</a:t>
            </a:r>
            <a:r>
              <a:rPr lang="de-DE" altLang="zh-CN" sz="1800" dirty="0"/>
              <a:t> </a:t>
            </a:r>
            <a:r>
              <a:rPr lang="de-DE" altLang="zh-CN" sz="1800" dirty="0" err="1"/>
              <a:t>highly</a:t>
            </a:r>
            <a:r>
              <a:rPr lang="de-DE" altLang="zh-CN" sz="1800" dirty="0"/>
              <a:t> </a:t>
            </a:r>
            <a:r>
              <a:rPr lang="de-DE" altLang="zh-CN" sz="1800" dirty="0" err="1"/>
              <a:t>correlated</a:t>
            </a:r>
            <a:r>
              <a:rPr lang="de-DE" altLang="zh-CN" sz="1800" dirty="0"/>
              <a:t> </a:t>
            </a:r>
            <a:r>
              <a:rPr lang="de-DE" altLang="zh-CN" sz="1800" dirty="0" err="1"/>
              <a:t>to</a:t>
            </a:r>
            <a:r>
              <a:rPr lang="de-DE" altLang="zh-CN" sz="1800" dirty="0"/>
              <a:t> </a:t>
            </a:r>
            <a:r>
              <a:rPr lang="de-DE" altLang="zh-CN" sz="1800" dirty="0" err="1"/>
              <a:t>each</a:t>
            </a:r>
            <a:r>
              <a:rPr lang="de-DE" altLang="zh-CN" sz="1800" dirty="0"/>
              <a:t> </a:t>
            </a:r>
            <a:r>
              <a:rPr lang="de-DE" altLang="zh-CN" sz="1800" dirty="0" err="1"/>
              <a:t>other</a:t>
            </a:r>
            <a:r>
              <a:rPr lang="de-DE" altLang="zh-CN" sz="1800" dirty="0"/>
              <a:t> </a:t>
            </a:r>
            <a:r>
              <a:rPr lang="de-DE" altLang="zh-CN" sz="1800" dirty="0" err="1"/>
              <a:t>except</a:t>
            </a:r>
            <a:r>
              <a:rPr lang="de-DE" altLang="zh-CN" sz="1800" dirty="0"/>
              <a:t> </a:t>
            </a:r>
            <a:r>
              <a:rPr lang="de-DE" altLang="zh-CN" sz="1800" dirty="0" err="1"/>
              <a:t>Binance</a:t>
            </a:r>
            <a:r>
              <a:rPr lang="de-DE" altLang="zh-CN" sz="1800" dirty="0"/>
              <a:t> </a:t>
            </a:r>
            <a:r>
              <a:rPr lang="de-DE" altLang="zh-CN" sz="1800" dirty="0" err="1"/>
              <a:t>Coin</a:t>
            </a:r>
            <a:r>
              <a:rPr lang="de-DE" altLang="zh-CN" sz="1800" dirty="0"/>
              <a:t> and BSV.</a:t>
            </a:r>
          </a:p>
          <a:p>
            <a:pPr marL="0" indent="0">
              <a:buNone/>
            </a:pPr>
            <a:endParaRPr lang="de-DE" altLang="zh-CN" sz="1800" dirty="0"/>
          </a:p>
          <a:p>
            <a:pPr marL="0" indent="0">
              <a:buNone/>
            </a:pPr>
            <a:r>
              <a:rPr lang="de-DE" altLang="zh-CN" sz="1800" dirty="0" err="1"/>
              <a:t>Normally</a:t>
            </a:r>
            <a:r>
              <a:rPr lang="de-DE" altLang="zh-CN" sz="1800" dirty="0"/>
              <a:t> </a:t>
            </a:r>
            <a:r>
              <a:rPr lang="de-DE" altLang="zh-CN" sz="1800" dirty="0" err="1"/>
              <a:t>we</a:t>
            </a:r>
            <a:r>
              <a:rPr lang="de-DE" altLang="zh-CN" sz="1800" dirty="0"/>
              <a:t> </a:t>
            </a:r>
            <a:r>
              <a:rPr lang="de-DE" altLang="zh-CN" sz="1800" dirty="0" err="1"/>
              <a:t>should</a:t>
            </a:r>
            <a:r>
              <a:rPr lang="de-DE" altLang="zh-CN" sz="1800" dirty="0"/>
              <a:t> </a:t>
            </a:r>
            <a:r>
              <a:rPr lang="de-DE" altLang="zh-CN" sz="1800" dirty="0" err="1"/>
              <a:t>build</a:t>
            </a:r>
            <a:r>
              <a:rPr lang="de-DE" altLang="zh-CN" sz="1800" dirty="0"/>
              <a:t> </a:t>
            </a:r>
            <a:r>
              <a:rPr lang="de-DE" altLang="zh-CN" sz="1800" dirty="0" err="1"/>
              <a:t>the</a:t>
            </a:r>
            <a:r>
              <a:rPr lang="de-DE" altLang="zh-CN" sz="1800" dirty="0"/>
              <a:t> </a:t>
            </a:r>
            <a:r>
              <a:rPr lang="de-DE" altLang="zh-CN" sz="1800" dirty="0" err="1"/>
              <a:t>portfolio</a:t>
            </a:r>
            <a:r>
              <a:rPr lang="de-DE" altLang="zh-CN" sz="1800" dirty="0"/>
              <a:t> </a:t>
            </a:r>
            <a:r>
              <a:rPr lang="de-DE" altLang="zh-CN" sz="1800" dirty="0" err="1"/>
              <a:t>with</a:t>
            </a:r>
            <a:r>
              <a:rPr lang="de-DE" altLang="zh-CN" sz="1800" dirty="0"/>
              <a:t> </a:t>
            </a:r>
            <a:r>
              <a:rPr lang="de-DE" altLang="zh-CN" sz="1800" dirty="0" err="1"/>
              <a:t>lower</a:t>
            </a:r>
            <a:r>
              <a:rPr lang="de-DE" altLang="zh-CN" sz="1800" dirty="0"/>
              <a:t> </a:t>
            </a:r>
            <a:r>
              <a:rPr lang="de-DE" altLang="zh-CN" sz="1800" dirty="0" err="1"/>
              <a:t>correlated</a:t>
            </a:r>
            <a:r>
              <a:rPr lang="de-DE" altLang="zh-CN" sz="1800" dirty="0"/>
              <a:t> </a:t>
            </a:r>
            <a:r>
              <a:rPr lang="de-DE" altLang="zh-CN" sz="1800" dirty="0" err="1"/>
              <a:t>assets</a:t>
            </a:r>
            <a:r>
              <a:rPr lang="de-DE" altLang="zh-CN" sz="1800" dirty="0"/>
              <a:t>.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859055-A369-43CD-938F-C36B6E03F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8" r="2" b="2"/>
          <a:stretch/>
        </p:blipFill>
        <p:spPr>
          <a:xfrm>
            <a:off x="4784035" y="0"/>
            <a:ext cx="7407965" cy="67586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52313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13B33B-503E-4E9E-A9BF-47B7ED1D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08" y="63568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Simulation results : It ran 10.000 times and the results stored in an a </a:t>
            </a:r>
            <a:r>
              <a:rPr lang="en-US" altLang="zh-CN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dataframe</a:t>
            </a:r>
            <a:endParaRPr lang="en-US" altLang="zh-CN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8051A2-F5AC-4FF5-9127-6D537FCF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41258"/>
            <a:ext cx="10905066" cy="40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4D4266-9CEE-4BA7-BD56-CB2C6B368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09"/>
          <a:stretch/>
        </p:blipFill>
        <p:spPr>
          <a:xfrm>
            <a:off x="6597748" y="1968913"/>
            <a:ext cx="5273284" cy="43084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668FD4-207E-43D4-84CC-3699E536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Plotting results</a:t>
            </a:r>
            <a:b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b="1" dirty="0">
                <a:solidFill>
                  <a:srgbClr val="FF0000"/>
                </a:solidFill>
              </a:rPr>
              <a:t>x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highest </a:t>
            </a:r>
            <a:r>
              <a:rPr lang="en-US" altLang="zh-CN" sz="3200" b="1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en-US" altLang="zh-CN" sz="3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ratio </a:t>
            </a:r>
            <a:r>
              <a:rPr lang="en-US" altLang="zh-CN" sz="32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x </a:t>
            </a:r>
            <a:r>
              <a:rPr lang="en-US" altLang="zh-CN" sz="3200" b="1" dirty="0">
                <a:solidFill>
                  <a:srgbClr val="FFFF00"/>
                </a:solidFill>
              </a:rPr>
              <a:t>: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2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highest return </a:t>
            </a:r>
            <a:r>
              <a:rPr lang="en-US" altLang="zh-CN" sz="3200" b="1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x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2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200" b="1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lowest vol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459B62-AB04-43F2-AEFF-340D7A6A4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303"/>
            <a:ext cx="6597748" cy="55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7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E40733-378C-4E91-B6DF-91694D00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Allocation of the fund</a:t>
            </a:r>
            <a:br>
              <a:rPr lang="en-US" altLang="zh-CN" sz="1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CN" sz="1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185A520-BA55-450D-87A1-EFDED0129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87303"/>
              </p:ext>
            </p:extLst>
          </p:nvPr>
        </p:nvGraphicFramePr>
        <p:xfrm>
          <a:off x="1566394" y="1699846"/>
          <a:ext cx="9059215" cy="41823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58868">
                  <a:extLst>
                    <a:ext uri="{9D8B030D-6E8A-4147-A177-3AD203B41FA5}">
                      <a16:colId xmlns:a16="http://schemas.microsoft.com/office/drawing/2014/main" val="273019980"/>
                    </a:ext>
                  </a:extLst>
                </a:gridCol>
                <a:gridCol w="1650562">
                  <a:extLst>
                    <a:ext uri="{9D8B030D-6E8A-4147-A177-3AD203B41FA5}">
                      <a16:colId xmlns:a16="http://schemas.microsoft.com/office/drawing/2014/main" val="1297217776"/>
                    </a:ext>
                  </a:extLst>
                </a:gridCol>
                <a:gridCol w="1712336">
                  <a:extLst>
                    <a:ext uri="{9D8B030D-6E8A-4147-A177-3AD203B41FA5}">
                      <a16:colId xmlns:a16="http://schemas.microsoft.com/office/drawing/2014/main" val="2680820271"/>
                    </a:ext>
                  </a:extLst>
                </a:gridCol>
                <a:gridCol w="1394060">
                  <a:extLst>
                    <a:ext uri="{9D8B030D-6E8A-4147-A177-3AD203B41FA5}">
                      <a16:colId xmlns:a16="http://schemas.microsoft.com/office/drawing/2014/main" val="3552398368"/>
                    </a:ext>
                  </a:extLst>
                </a:gridCol>
                <a:gridCol w="1649329">
                  <a:extLst>
                    <a:ext uri="{9D8B030D-6E8A-4147-A177-3AD203B41FA5}">
                      <a16:colId xmlns:a16="http://schemas.microsoft.com/office/drawing/2014/main" val="738047655"/>
                    </a:ext>
                  </a:extLst>
                </a:gridCol>
                <a:gridCol w="1394060">
                  <a:extLst>
                    <a:ext uri="{9D8B030D-6E8A-4147-A177-3AD203B41FA5}">
                      <a16:colId xmlns:a16="http://schemas.microsoft.com/office/drawing/2014/main" val="1642377820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Coins</a:t>
                      </a:r>
                      <a:endParaRPr lang="de-DE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Max Sharpe Ratio</a:t>
                      </a:r>
                    </a:p>
                    <a:p>
                      <a:pPr algn="l" fontAlgn="ctr"/>
                      <a:endParaRPr lang="de-DE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altLang="zh-CN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Max Returns</a:t>
                      </a:r>
                      <a:endParaRPr lang="de-DE" altLang="zh-CN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altLang="zh-CN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Min </a:t>
                      </a:r>
                      <a:r>
                        <a:rPr lang="de-DE" altLang="zh-CN" sz="1200" b="1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Volatility</a:t>
                      </a:r>
                      <a:endParaRPr lang="de-DE" altLang="zh-CN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altLang="zh-CN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Min Sharpe Ratio</a:t>
                      </a:r>
                      <a:endParaRPr lang="de-DE" altLang="zh-CN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altLang="zh-CN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Min Returns</a:t>
                      </a:r>
                      <a:endParaRPr lang="de-DE" altLang="zh-CN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100571" marR="8059" marT="77363" marB="77363" anchor="ctr"/>
                </a:tc>
                <a:extLst>
                  <a:ext uri="{0D108BD9-81ED-4DB2-BD59-A6C34878D82A}">
                    <a16:rowId xmlns:a16="http://schemas.microsoft.com/office/drawing/2014/main" val="335127072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BTC</a:t>
                      </a:r>
                      <a:endParaRPr lang="de-DE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00B0F0"/>
                          </a:solidFill>
                          <a:effectLst/>
                        </a:rPr>
                        <a:t>0.26</a:t>
                      </a:r>
                      <a:endParaRPr lang="en-US" altLang="zh-CN" sz="1200" b="1" i="0" u="none" strike="noStrike" cap="none" spc="0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00B0F0"/>
                          </a:solidFill>
                          <a:effectLst/>
                        </a:rPr>
                        <a:t>0.24</a:t>
                      </a:r>
                      <a:endParaRPr lang="en-US" altLang="zh-CN" sz="1200" b="1" i="0" u="none" strike="noStrike" cap="none" spc="0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00B0F0"/>
                          </a:solidFill>
                          <a:effectLst/>
                        </a:rPr>
                        <a:t>0.25</a:t>
                      </a:r>
                      <a:endParaRPr lang="en-US" altLang="zh-CN" sz="1200" b="1" i="0" u="none" strike="noStrike" cap="none" spc="0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0.03</a:t>
                      </a:r>
                      <a:endParaRPr lang="en-US" altLang="zh-CN" sz="12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0.00</a:t>
                      </a:r>
                      <a:endParaRPr lang="en-US" altLang="zh-CN" sz="12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extLst>
                  <a:ext uri="{0D108BD9-81ED-4DB2-BD59-A6C34878D82A}">
                    <a16:rowId xmlns:a16="http://schemas.microsoft.com/office/drawing/2014/main" val="2760061594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ETH</a:t>
                      </a:r>
                      <a:endParaRPr lang="de-DE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0.08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0.11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extLst>
                  <a:ext uri="{0D108BD9-81ED-4DB2-BD59-A6C34878D82A}">
                    <a16:rowId xmlns:a16="http://schemas.microsoft.com/office/drawing/2014/main" val="2539952273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XRP</a:t>
                      </a:r>
                      <a:endParaRPr lang="de-DE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00B0F0"/>
                          </a:solidFill>
                          <a:effectLst/>
                        </a:rPr>
                        <a:t>0.23</a:t>
                      </a:r>
                      <a:endParaRPr lang="en-US" altLang="zh-CN" sz="1200" b="1" i="0" u="none" strike="noStrike" cap="none" spc="0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0.28</a:t>
                      </a:r>
                      <a:endParaRPr lang="en-US" altLang="zh-CN" sz="12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0.24</a:t>
                      </a:r>
                      <a:endParaRPr lang="en-US" altLang="zh-CN" sz="12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extLst>
                  <a:ext uri="{0D108BD9-81ED-4DB2-BD59-A6C34878D82A}">
                    <a16:rowId xmlns:a16="http://schemas.microsoft.com/office/drawing/2014/main" val="194595494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ADA</a:t>
                      </a:r>
                      <a:endParaRPr lang="de-DE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0.10</a:t>
                      </a:r>
                      <a:endParaRPr lang="en-US" altLang="zh-CN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0.08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0.24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extLst>
                  <a:ext uri="{0D108BD9-81ED-4DB2-BD59-A6C34878D82A}">
                    <a16:rowId xmlns:a16="http://schemas.microsoft.com/office/drawing/2014/main" val="3301862881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LTC</a:t>
                      </a:r>
                      <a:endParaRPr lang="de-DE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0.24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extLst>
                  <a:ext uri="{0D108BD9-81ED-4DB2-BD59-A6C34878D82A}">
                    <a16:rowId xmlns:a16="http://schemas.microsoft.com/office/drawing/2014/main" val="1984080683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BNB</a:t>
                      </a:r>
                      <a:endParaRPr lang="de-DE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00B0F0"/>
                          </a:solidFill>
                          <a:effectLst/>
                        </a:rPr>
                        <a:t>0.24</a:t>
                      </a:r>
                      <a:endParaRPr lang="en-US" altLang="zh-CN" sz="1200" b="1" i="0" u="none" strike="noStrike" cap="none" spc="0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00B0F0"/>
                          </a:solidFill>
                          <a:effectLst/>
                        </a:rPr>
                        <a:t>0.27</a:t>
                      </a:r>
                      <a:endParaRPr lang="en-US" altLang="zh-CN" sz="1200" b="1" i="0" u="none" strike="noStrike" cap="none" spc="0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00B0F0"/>
                          </a:solidFill>
                          <a:effectLst/>
                        </a:rPr>
                        <a:t>0.22</a:t>
                      </a:r>
                      <a:endParaRPr lang="en-US" altLang="zh-CN" sz="1200" b="1" i="0" u="none" strike="noStrike" cap="none" spc="0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altLang="zh-CN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0.08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extLst>
                  <a:ext uri="{0D108BD9-81ED-4DB2-BD59-A6C34878D82A}">
                    <a16:rowId xmlns:a16="http://schemas.microsoft.com/office/drawing/2014/main" val="2710964464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BCH</a:t>
                      </a:r>
                      <a:endParaRPr lang="de-DE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0.21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altLang="zh-CN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0.07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extLst>
                  <a:ext uri="{0D108BD9-81ED-4DB2-BD59-A6C34878D82A}">
                    <a16:rowId xmlns:a16="http://schemas.microsoft.com/office/drawing/2014/main" val="3193547768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Stellar</a:t>
                      </a:r>
                      <a:endParaRPr lang="de-DE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0.40</a:t>
                      </a:r>
                      <a:endParaRPr lang="en-US" altLang="zh-CN" sz="12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0.21</a:t>
                      </a:r>
                      <a:endParaRPr lang="en-US" altLang="zh-CN" sz="12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extLst>
                  <a:ext uri="{0D108BD9-81ED-4DB2-BD59-A6C34878D82A}">
                    <a16:rowId xmlns:a16="http://schemas.microsoft.com/office/drawing/2014/main" val="250216787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BSV</a:t>
                      </a:r>
                      <a:endParaRPr lang="de-DE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0.08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extLst>
                  <a:ext uri="{0D108BD9-81ED-4DB2-BD59-A6C34878D82A}">
                    <a16:rowId xmlns:a16="http://schemas.microsoft.com/office/drawing/2014/main" val="118984778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EOS</a:t>
                      </a:r>
                      <a:endParaRPr lang="de-DE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altLang="zh-CN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altLang="zh-CN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altLang="zh-CN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100571" marR="8059" marT="77363" marB="77363" anchor="ctr"/>
                </a:tc>
                <a:extLst>
                  <a:ext uri="{0D108BD9-81ED-4DB2-BD59-A6C34878D82A}">
                    <a16:rowId xmlns:a16="http://schemas.microsoft.com/office/drawing/2014/main" val="56345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8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Breitbild</PresentationFormat>
  <Paragraphs>102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Courier New</vt:lpstr>
      <vt:lpstr>Office</vt:lpstr>
      <vt:lpstr>PowerPoint-Präsentation</vt:lpstr>
      <vt:lpstr>Crypto currency – Digital asset  for illustration purpose only</vt:lpstr>
      <vt:lpstr>PowerPoint-Präsentation</vt:lpstr>
      <vt:lpstr>Applying Monte Carlo Simulation to optimize the portfolio</vt:lpstr>
      <vt:lpstr>Applying Monte Carlo Simulation to optimize the portfolio</vt:lpstr>
      <vt:lpstr>PowerPoint-Präsentation</vt:lpstr>
      <vt:lpstr>Simulation results : It ran 10.000 times and the results stored in an a dataframe</vt:lpstr>
      <vt:lpstr>Plotting results x : highest sharpe ratio x : highest return x : lowest vol</vt:lpstr>
      <vt:lpstr>Allocation of the fund </vt:lpstr>
      <vt:lpstr>Classification with 1.883 different coins</vt:lpstr>
      <vt:lpstr>Disclaimer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时男 时男</dc:creator>
  <cp:lastModifiedBy>时男 时男</cp:lastModifiedBy>
  <cp:revision>33</cp:revision>
  <dcterms:created xsi:type="dcterms:W3CDTF">2021-02-17T19:23:12Z</dcterms:created>
  <dcterms:modified xsi:type="dcterms:W3CDTF">2021-02-20T11:14:54Z</dcterms:modified>
</cp:coreProperties>
</file>