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71" r:id="rId4"/>
    <p:sldId id="316" r:id="rId5"/>
    <p:sldId id="317" r:id="rId6"/>
    <p:sldId id="320" r:id="rId7"/>
    <p:sldId id="318" r:id="rId8"/>
    <p:sldId id="31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DDX" initials="L" lastIdx="1" clrIdx="0">
    <p:extLst>
      <p:ext uri="{19B8F6BF-5375-455C-9EA6-DF929625EA0E}">
        <p15:presenceInfo xmlns:p15="http://schemas.microsoft.com/office/powerpoint/2012/main" userId="LDD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A2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91892-8D23-4436-9668-38DD44EA864C}" type="datetimeFigureOut">
              <a:rPr lang="en-US" smtClean="0"/>
              <a:t>10/17/2020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BA44C-803A-4CAE-98A8-C553C1F90D64}" type="slidenum">
              <a:rPr lang="en-US" smtClean="0"/>
              <a:t>‹Nr.›</a:t>
            </a:fld>
            <a:endParaRPr lang="en-US"/>
          </a:p>
        </p:txBody>
      </p:sp>
    </p:spTree>
    <p:extLst>
      <p:ext uri="{BB962C8B-B14F-4D97-AF65-F5344CB8AC3E}">
        <p14:creationId xmlns:p14="http://schemas.microsoft.com/office/powerpoint/2010/main" val="326089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47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21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215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284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21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59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161E653-5443-4277-BD23-79FAFD787EB7}"/>
              </a:ext>
            </a:extLst>
          </p:cNvPr>
          <p:cNvSpPr>
            <a:spLocks noGrp="1"/>
          </p:cNvSpPr>
          <p:nvPr>
            <p:ph type="pic" sz="quarter" idx="10"/>
          </p:nvPr>
        </p:nvSpPr>
        <p:spPr>
          <a:xfrm>
            <a:off x="1259237" y="1266865"/>
            <a:ext cx="2268016" cy="4124267"/>
          </a:xfrm>
          <a:custGeom>
            <a:avLst/>
            <a:gdLst>
              <a:gd name="connsiteX0" fmla="*/ 1095718 w 2268016"/>
              <a:gd name="connsiteY0" fmla="*/ 730721 h 4124267"/>
              <a:gd name="connsiteX1" fmla="*/ 789388 w 2268016"/>
              <a:gd name="connsiteY1" fmla="*/ 2816789 h 4124267"/>
              <a:gd name="connsiteX2" fmla="*/ 1413832 w 2268016"/>
              <a:gd name="connsiteY2" fmla="*/ 2816789 h 4124267"/>
              <a:gd name="connsiteX3" fmla="*/ 1107502 w 2268016"/>
              <a:gd name="connsiteY3" fmla="*/ 730721 h 4124267"/>
              <a:gd name="connsiteX4" fmla="*/ 659786 w 2268016"/>
              <a:gd name="connsiteY4" fmla="*/ 0 h 4124267"/>
              <a:gd name="connsiteX5" fmla="*/ 1608231 w 2268016"/>
              <a:gd name="connsiteY5" fmla="*/ 0 h 4124267"/>
              <a:gd name="connsiteX6" fmla="*/ 2268016 w 2268016"/>
              <a:gd name="connsiteY6" fmla="*/ 4124267 h 4124267"/>
              <a:gd name="connsiteX7" fmla="*/ 1614127 w 2268016"/>
              <a:gd name="connsiteY7" fmla="*/ 4124267 h 4124267"/>
              <a:gd name="connsiteX8" fmla="*/ 1502196 w 2268016"/>
              <a:gd name="connsiteY8" fmla="*/ 3375876 h 4124267"/>
              <a:gd name="connsiteX9" fmla="*/ 706911 w 2268016"/>
              <a:gd name="connsiteY9" fmla="*/ 3375876 h 4124267"/>
              <a:gd name="connsiteX10" fmla="*/ 594989 w 2268016"/>
              <a:gd name="connsiteY10" fmla="*/ 4124267 h 4124267"/>
              <a:gd name="connsiteX11" fmla="*/ 0 w 2268016"/>
              <a:gd name="connsiteY11" fmla="*/ 4124267 h 412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016" h="4124267">
                <a:moveTo>
                  <a:pt x="1095718" y="730721"/>
                </a:moveTo>
                <a:lnTo>
                  <a:pt x="789388" y="2816789"/>
                </a:lnTo>
                <a:lnTo>
                  <a:pt x="1413832" y="2816789"/>
                </a:lnTo>
                <a:lnTo>
                  <a:pt x="1107502" y="730721"/>
                </a:lnTo>
                <a:close/>
                <a:moveTo>
                  <a:pt x="659786" y="0"/>
                </a:moveTo>
                <a:lnTo>
                  <a:pt x="1608231" y="0"/>
                </a:lnTo>
                <a:lnTo>
                  <a:pt x="2268016" y="4124267"/>
                </a:lnTo>
                <a:lnTo>
                  <a:pt x="1614127" y="4124267"/>
                </a:lnTo>
                <a:lnTo>
                  <a:pt x="1502196" y="3375876"/>
                </a:lnTo>
                <a:lnTo>
                  <a:pt x="706911" y="3375876"/>
                </a:lnTo>
                <a:lnTo>
                  <a:pt x="594989" y="4124267"/>
                </a:lnTo>
                <a:lnTo>
                  <a:pt x="0" y="4124267"/>
                </a:lnTo>
                <a:close/>
              </a:path>
            </a:pathLst>
          </a:custGeom>
        </p:spPr>
        <p:txBody>
          <a:bodyPr wrap="square">
            <a:noAutofit/>
          </a:bodyPr>
          <a:lstStyle/>
          <a:p>
            <a:endParaRPr lang="en-US"/>
          </a:p>
        </p:txBody>
      </p:sp>
    </p:spTree>
    <p:extLst>
      <p:ext uri="{BB962C8B-B14F-4D97-AF65-F5344CB8AC3E}">
        <p14:creationId xmlns:p14="http://schemas.microsoft.com/office/powerpoint/2010/main" val="1410727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15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907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017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84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651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61E6A819-50A9-4F21-9E7D-B09F9FA14AA2}"/>
              </a:ext>
            </a:extLst>
          </p:cNvPr>
          <p:cNvSpPr>
            <a:spLocks noGrp="1"/>
          </p:cNvSpPr>
          <p:nvPr>
            <p:ph type="pic" sz="quarter" idx="10"/>
          </p:nvPr>
        </p:nvSpPr>
        <p:spPr>
          <a:xfrm>
            <a:off x="0" y="0"/>
            <a:ext cx="12192000" cy="6858000"/>
          </a:xfrm>
          <a:prstGeom prst="rect">
            <a:avLst/>
          </a:prstGeom>
        </p:spPr>
        <p:txBody>
          <a:bodyPr/>
          <a:lstStyle/>
          <a:p>
            <a:endParaRPr lang="en-US"/>
          </a:p>
        </p:txBody>
      </p:sp>
      <p:sp>
        <p:nvSpPr>
          <p:cNvPr id="4" name="Picture Placeholder 5">
            <a:extLst>
              <a:ext uri="{FF2B5EF4-FFF2-40B4-BE49-F238E27FC236}">
                <a16:creationId xmlns:a16="http://schemas.microsoft.com/office/drawing/2014/main" id="{07E23C8A-1ABE-49E4-94A9-17D3D3A6A128}"/>
              </a:ext>
            </a:extLst>
          </p:cNvPr>
          <p:cNvSpPr>
            <a:spLocks noGrp="1"/>
          </p:cNvSpPr>
          <p:nvPr>
            <p:ph type="pic" sz="quarter" idx="11"/>
          </p:nvPr>
        </p:nvSpPr>
        <p:spPr>
          <a:xfrm>
            <a:off x="1562100" y="1657350"/>
            <a:ext cx="3638550" cy="3638550"/>
          </a:xfrm>
          <a:custGeom>
            <a:avLst/>
            <a:gdLst>
              <a:gd name="connsiteX0" fmla="*/ 0 w 3638550"/>
              <a:gd name="connsiteY0" fmla="*/ 0 h 3638550"/>
              <a:gd name="connsiteX1" fmla="*/ 3638550 w 3638550"/>
              <a:gd name="connsiteY1" fmla="*/ 0 h 3638550"/>
              <a:gd name="connsiteX2" fmla="*/ 3638550 w 3638550"/>
              <a:gd name="connsiteY2" fmla="*/ 3638550 h 3638550"/>
              <a:gd name="connsiteX3" fmla="*/ 0 w 3638550"/>
              <a:gd name="connsiteY3" fmla="*/ 3638550 h 3638550"/>
            </a:gdLst>
            <a:ahLst/>
            <a:cxnLst>
              <a:cxn ang="0">
                <a:pos x="connsiteX0" y="connsiteY0"/>
              </a:cxn>
              <a:cxn ang="0">
                <a:pos x="connsiteX1" y="connsiteY1"/>
              </a:cxn>
              <a:cxn ang="0">
                <a:pos x="connsiteX2" y="connsiteY2"/>
              </a:cxn>
              <a:cxn ang="0">
                <a:pos x="connsiteX3" y="connsiteY3"/>
              </a:cxn>
            </a:cxnLst>
            <a:rect l="l" t="t" r="r" b="b"/>
            <a:pathLst>
              <a:path w="3638550" h="3638550">
                <a:moveTo>
                  <a:pt x="0" y="0"/>
                </a:moveTo>
                <a:lnTo>
                  <a:pt x="3638550" y="0"/>
                </a:lnTo>
                <a:lnTo>
                  <a:pt x="3638550" y="3638550"/>
                </a:lnTo>
                <a:lnTo>
                  <a:pt x="0" y="3638550"/>
                </a:lnTo>
                <a:close/>
              </a:path>
            </a:pathLst>
          </a:custGeom>
        </p:spPr>
        <p:txBody>
          <a:bodyPr wrap="square">
            <a:noAutofit/>
          </a:bodyPr>
          <a:lstStyle/>
          <a:p>
            <a:endParaRPr lang="en-US"/>
          </a:p>
        </p:txBody>
      </p:sp>
    </p:spTree>
    <p:extLst>
      <p:ext uri="{BB962C8B-B14F-4D97-AF65-F5344CB8AC3E}">
        <p14:creationId xmlns:p14="http://schemas.microsoft.com/office/powerpoint/2010/main" val="2110012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069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2973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27D332F-CE13-44B7-9BBD-CB68E38CA5A5}"/>
              </a:ext>
            </a:extLst>
          </p:cNvPr>
          <p:cNvSpPr>
            <a:spLocks noGrp="1"/>
          </p:cNvSpPr>
          <p:nvPr>
            <p:ph type="pic" sz="quarter" idx="10"/>
          </p:nvPr>
        </p:nvSpPr>
        <p:spPr>
          <a:xfrm>
            <a:off x="6607503" y="1094108"/>
            <a:ext cx="3745090" cy="3050360"/>
          </a:xfrm>
          <a:custGeom>
            <a:avLst/>
            <a:gdLst>
              <a:gd name="connsiteX0" fmla="*/ 0 w 3745090"/>
              <a:gd name="connsiteY0" fmla="*/ 0 h 3050360"/>
              <a:gd name="connsiteX1" fmla="*/ 3745090 w 3745090"/>
              <a:gd name="connsiteY1" fmla="*/ 0 h 3050360"/>
              <a:gd name="connsiteX2" fmla="*/ 3745090 w 3745090"/>
              <a:gd name="connsiteY2" fmla="*/ 3050360 h 3050360"/>
              <a:gd name="connsiteX3" fmla="*/ 0 w 3745090"/>
              <a:gd name="connsiteY3" fmla="*/ 3050360 h 3050360"/>
            </a:gdLst>
            <a:ahLst/>
            <a:cxnLst>
              <a:cxn ang="0">
                <a:pos x="connsiteX0" y="connsiteY0"/>
              </a:cxn>
              <a:cxn ang="0">
                <a:pos x="connsiteX1" y="connsiteY1"/>
              </a:cxn>
              <a:cxn ang="0">
                <a:pos x="connsiteX2" y="connsiteY2"/>
              </a:cxn>
              <a:cxn ang="0">
                <a:pos x="connsiteX3" y="connsiteY3"/>
              </a:cxn>
            </a:cxnLst>
            <a:rect l="l" t="t" r="r" b="b"/>
            <a:pathLst>
              <a:path w="3745090" h="3050360">
                <a:moveTo>
                  <a:pt x="0" y="0"/>
                </a:moveTo>
                <a:lnTo>
                  <a:pt x="3745090" y="0"/>
                </a:lnTo>
                <a:lnTo>
                  <a:pt x="3745090" y="3050360"/>
                </a:lnTo>
                <a:lnTo>
                  <a:pt x="0" y="3050360"/>
                </a:lnTo>
                <a:close/>
              </a:path>
            </a:pathLst>
          </a:custGeom>
        </p:spPr>
        <p:txBody>
          <a:bodyPr wrap="square">
            <a:noAutofit/>
          </a:bodyPr>
          <a:lstStyle/>
          <a:p>
            <a:endParaRPr lang="en-US"/>
          </a:p>
        </p:txBody>
      </p:sp>
    </p:spTree>
    <p:extLst>
      <p:ext uri="{BB962C8B-B14F-4D97-AF65-F5344CB8AC3E}">
        <p14:creationId xmlns:p14="http://schemas.microsoft.com/office/powerpoint/2010/main" val="3338310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134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7207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5512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504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FD9B416-D374-4FA1-AF6C-D3F7B54190F8}"/>
              </a:ext>
            </a:extLst>
          </p:cNvPr>
          <p:cNvSpPr>
            <a:spLocks noGrp="1"/>
          </p:cNvSpPr>
          <p:nvPr>
            <p:ph type="pic" sz="quarter" idx="10"/>
          </p:nvPr>
        </p:nvSpPr>
        <p:spPr>
          <a:xfrm>
            <a:off x="3590925" y="-1"/>
            <a:ext cx="5010150" cy="2505076"/>
          </a:xfrm>
          <a:custGeom>
            <a:avLst/>
            <a:gdLst>
              <a:gd name="connsiteX0" fmla="*/ 0 w 5010150"/>
              <a:gd name="connsiteY0" fmla="*/ 0 h 2505076"/>
              <a:gd name="connsiteX1" fmla="*/ 5010150 w 5010150"/>
              <a:gd name="connsiteY1" fmla="*/ 0 h 2505076"/>
              <a:gd name="connsiteX2" fmla="*/ 5010150 w 5010150"/>
              <a:gd name="connsiteY2" fmla="*/ 1 h 2505076"/>
              <a:gd name="connsiteX3" fmla="*/ 2505075 w 5010150"/>
              <a:gd name="connsiteY3" fmla="*/ 2505076 h 2505076"/>
              <a:gd name="connsiteX4" fmla="*/ 0 w 5010150"/>
              <a:gd name="connsiteY4" fmla="*/ 1 h 2505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150" h="2505076">
                <a:moveTo>
                  <a:pt x="0" y="0"/>
                </a:moveTo>
                <a:lnTo>
                  <a:pt x="5010150" y="0"/>
                </a:lnTo>
                <a:lnTo>
                  <a:pt x="5010150" y="1"/>
                </a:lnTo>
                <a:cubicBezTo>
                  <a:pt x="5010150" y="1383516"/>
                  <a:pt x="3888590" y="2505076"/>
                  <a:pt x="2505075" y="2505076"/>
                </a:cubicBezTo>
                <a:cubicBezTo>
                  <a:pt x="1121560" y="2505076"/>
                  <a:pt x="0" y="1383516"/>
                  <a:pt x="0" y="1"/>
                </a:cubicBezTo>
                <a:close/>
              </a:path>
            </a:pathLst>
          </a:custGeom>
        </p:spPr>
        <p:txBody>
          <a:bodyPr wrap="square">
            <a:noAutofit/>
          </a:bodyPr>
          <a:lstStyle/>
          <a:p>
            <a:endParaRPr lang="en-US"/>
          </a:p>
        </p:txBody>
      </p:sp>
    </p:spTree>
    <p:extLst>
      <p:ext uri="{BB962C8B-B14F-4D97-AF65-F5344CB8AC3E}">
        <p14:creationId xmlns:p14="http://schemas.microsoft.com/office/powerpoint/2010/main" val="1847527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8F0FD55-08E1-4909-9207-CC067D9BB115}"/>
              </a:ext>
            </a:extLst>
          </p:cNvPr>
          <p:cNvSpPr>
            <a:spLocks noGrp="1"/>
          </p:cNvSpPr>
          <p:nvPr>
            <p:ph type="pic" sz="quarter" idx="10"/>
          </p:nvPr>
        </p:nvSpPr>
        <p:spPr>
          <a:xfrm>
            <a:off x="1504070" y="0"/>
            <a:ext cx="4191880" cy="6858000"/>
          </a:xfrm>
          <a:custGeom>
            <a:avLst/>
            <a:gdLst>
              <a:gd name="connsiteX0" fmla="*/ 510470 w 4191880"/>
              <a:gd name="connsiteY0" fmla="*/ 4972050 h 6858000"/>
              <a:gd name="connsiteX1" fmla="*/ 1696330 w 4191880"/>
              <a:gd name="connsiteY1" fmla="*/ 4972050 h 6858000"/>
              <a:gd name="connsiteX2" fmla="*/ 1185860 w 4191880"/>
              <a:gd name="connsiteY2" fmla="*/ 6858000 h 6858000"/>
              <a:gd name="connsiteX3" fmla="*/ 0 w 4191880"/>
              <a:gd name="connsiteY3" fmla="*/ 6858000 h 6858000"/>
              <a:gd name="connsiteX4" fmla="*/ 3006020 w 4191880"/>
              <a:gd name="connsiteY4" fmla="*/ 647700 h 6858000"/>
              <a:gd name="connsiteX5" fmla="*/ 4191880 w 4191880"/>
              <a:gd name="connsiteY5" fmla="*/ 647700 h 6858000"/>
              <a:gd name="connsiteX6" fmla="*/ 2882190 w 4191880"/>
              <a:gd name="connsiteY6" fmla="*/ 5486400 h 6858000"/>
              <a:gd name="connsiteX7" fmla="*/ 1696330 w 4191880"/>
              <a:gd name="connsiteY7" fmla="*/ 5486400 h 6858000"/>
              <a:gd name="connsiteX8" fmla="*/ 1863020 w 4191880"/>
              <a:gd name="connsiteY8" fmla="*/ 0 h 6858000"/>
              <a:gd name="connsiteX9" fmla="*/ 3048880 w 4191880"/>
              <a:gd name="connsiteY9" fmla="*/ 0 h 6858000"/>
              <a:gd name="connsiteX10" fmla="*/ 1739190 w 4191880"/>
              <a:gd name="connsiteY10" fmla="*/ 4838700 h 6858000"/>
              <a:gd name="connsiteX11" fmla="*/ 553330 w 4191880"/>
              <a:gd name="connsiteY11" fmla="*/ 48387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880" h="6858000">
                <a:moveTo>
                  <a:pt x="510470" y="4972050"/>
                </a:moveTo>
                <a:lnTo>
                  <a:pt x="1696330" y="4972050"/>
                </a:lnTo>
                <a:lnTo>
                  <a:pt x="1185860" y="6858000"/>
                </a:lnTo>
                <a:lnTo>
                  <a:pt x="0" y="6858000"/>
                </a:lnTo>
                <a:close/>
                <a:moveTo>
                  <a:pt x="3006020" y="647700"/>
                </a:moveTo>
                <a:lnTo>
                  <a:pt x="4191880" y="647700"/>
                </a:lnTo>
                <a:lnTo>
                  <a:pt x="2882190" y="5486400"/>
                </a:lnTo>
                <a:lnTo>
                  <a:pt x="1696330" y="5486400"/>
                </a:lnTo>
                <a:close/>
                <a:moveTo>
                  <a:pt x="1863020" y="0"/>
                </a:moveTo>
                <a:lnTo>
                  <a:pt x="3048880" y="0"/>
                </a:lnTo>
                <a:lnTo>
                  <a:pt x="1739190" y="4838700"/>
                </a:lnTo>
                <a:lnTo>
                  <a:pt x="553330" y="4838700"/>
                </a:lnTo>
                <a:close/>
              </a:path>
            </a:pathLst>
          </a:custGeom>
        </p:spPr>
        <p:txBody>
          <a:bodyPr wrap="square">
            <a:noAutofit/>
          </a:bodyPr>
          <a:lstStyle/>
          <a:p>
            <a:endParaRPr lang="en-US"/>
          </a:p>
        </p:txBody>
      </p:sp>
    </p:spTree>
    <p:extLst>
      <p:ext uri="{BB962C8B-B14F-4D97-AF65-F5344CB8AC3E}">
        <p14:creationId xmlns:p14="http://schemas.microsoft.com/office/powerpoint/2010/main" val="426695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8454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A5AAB9F-1BB4-4922-AEC5-7E74FD8F0532}"/>
              </a:ext>
            </a:extLst>
          </p:cNvPr>
          <p:cNvSpPr>
            <a:spLocks noGrp="1"/>
          </p:cNvSpPr>
          <p:nvPr>
            <p:ph type="pic" sz="quarter" idx="10"/>
          </p:nvPr>
        </p:nvSpPr>
        <p:spPr>
          <a:xfrm>
            <a:off x="304800" y="457200"/>
            <a:ext cx="1600200" cy="5867400"/>
          </a:xfrm>
          <a:prstGeom prst="rect">
            <a:avLst/>
          </a:prstGeom>
        </p:spPr>
        <p:txBody>
          <a:bodyPr/>
          <a:lstStyle/>
          <a:p>
            <a:endParaRPr lang="en-US"/>
          </a:p>
        </p:txBody>
      </p:sp>
      <p:sp>
        <p:nvSpPr>
          <p:cNvPr id="6" name="Picture Placeholder 5">
            <a:extLst>
              <a:ext uri="{FF2B5EF4-FFF2-40B4-BE49-F238E27FC236}">
                <a16:creationId xmlns:a16="http://schemas.microsoft.com/office/drawing/2014/main" id="{886F82B0-12D0-4241-9B13-095AF4F491C6}"/>
              </a:ext>
            </a:extLst>
          </p:cNvPr>
          <p:cNvSpPr>
            <a:spLocks noGrp="1"/>
          </p:cNvSpPr>
          <p:nvPr>
            <p:ph type="pic" sz="quarter" idx="11"/>
          </p:nvPr>
        </p:nvSpPr>
        <p:spPr>
          <a:xfrm>
            <a:off x="8153400" y="457200"/>
            <a:ext cx="3733800" cy="5867400"/>
          </a:xfrm>
          <a:prstGeom prst="rect">
            <a:avLst/>
          </a:prstGeom>
        </p:spPr>
        <p:txBody>
          <a:bodyPr/>
          <a:lstStyle/>
          <a:p>
            <a:endParaRPr lang="en-US"/>
          </a:p>
        </p:txBody>
      </p:sp>
      <p:sp>
        <p:nvSpPr>
          <p:cNvPr id="9" name="Picture Placeholder 3">
            <a:extLst>
              <a:ext uri="{FF2B5EF4-FFF2-40B4-BE49-F238E27FC236}">
                <a16:creationId xmlns:a16="http://schemas.microsoft.com/office/drawing/2014/main" id="{1CCE265D-0C82-4DF3-8219-A8316FB6AC5B}"/>
              </a:ext>
            </a:extLst>
          </p:cNvPr>
          <p:cNvSpPr>
            <a:spLocks noGrp="1"/>
          </p:cNvSpPr>
          <p:nvPr>
            <p:ph type="pic" sz="quarter" idx="12"/>
          </p:nvPr>
        </p:nvSpPr>
        <p:spPr>
          <a:xfrm>
            <a:off x="1905000" y="457200"/>
            <a:ext cx="1638300" cy="5867400"/>
          </a:xfrm>
          <a:prstGeom prst="rect">
            <a:avLst/>
          </a:prstGeom>
        </p:spPr>
        <p:txBody>
          <a:bodyPr/>
          <a:lstStyle/>
          <a:p>
            <a:endParaRPr lang="en-US"/>
          </a:p>
        </p:txBody>
      </p:sp>
    </p:spTree>
    <p:extLst>
      <p:ext uri="{BB962C8B-B14F-4D97-AF65-F5344CB8AC3E}">
        <p14:creationId xmlns:p14="http://schemas.microsoft.com/office/powerpoint/2010/main" val="26949619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031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62CB2BF-CE1E-4388-B8F6-685E844AC77F}"/>
              </a:ext>
            </a:extLst>
          </p:cNvPr>
          <p:cNvSpPr>
            <a:spLocks noGrp="1"/>
          </p:cNvSpPr>
          <p:nvPr>
            <p:ph type="pic" sz="quarter" idx="10"/>
          </p:nvPr>
        </p:nvSpPr>
        <p:spPr>
          <a:xfrm>
            <a:off x="7650052" y="523792"/>
            <a:ext cx="3876541" cy="5810416"/>
          </a:xfrm>
          <a:custGeom>
            <a:avLst/>
            <a:gdLst>
              <a:gd name="connsiteX0" fmla="*/ 656087 w 3876541"/>
              <a:gd name="connsiteY0" fmla="*/ 1222688 h 5810416"/>
              <a:gd name="connsiteX1" fmla="*/ 1031030 w 3876541"/>
              <a:gd name="connsiteY1" fmla="*/ 4587727 h 5810416"/>
              <a:gd name="connsiteX2" fmla="*/ 1756880 w 3876541"/>
              <a:gd name="connsiteY2" fmla="*/ 4587727 h 5810416"/>
              <a:gd name="connsiteX3" fmla="*/ 1944351 w 3876541"/>
              <a:gd name="connsiteY3" fmla="*/ 2794650 h 5810416"/>
              <a:gd name="connsiteX4" fmla="*/ 1953965 w 3876541"/>
              <a:gd name="connsiteY4" fmla="*/ 2794650 h 5810416"/>
              <a:gd name="connsiteX5" fmla="*/ 2141437 w 3876541"/>
              <a:gd name="connsiteY5" fmla="*/ 4587727 h 5810416"/>
              <a:gd name="connsiteX6" fmla="*/ 2843253 w 3876541"/>
              <a:gd name="connsiteY6" fmla="*/ 4587727 h 5810416"/>
              <a:gd name="connsiteX7" fmla="*/ 3218181 w 3876541"/>
              <a:gd name="connsiteY7" fmla="*/ 1222688 h 5810416"/>
              <a:gd name="connsiteX8" fmla="*/ 2756727 w 3876541"/>
              <a:gd name="connsiteY8" fmla="*/ 1222688 h 5810416"/>
              <a:gd name="connsiteX9" fmla="*/ 2487538 w 3876541"/>
              <a:gd name="connsiteY9" fmla="*/ 3895494 h 5810416"/>
              <a:gd name="connsiteX10" fmla="*/ 2477924 w 3876541"/>
              <a:gd name="connsiteY10" fmla="*/ 3895494 h 5810416"/>
              <a:gd name="connsiteX11" fmla="*/ 2218349 w 3876541"/>
              <a:gd name="connsiteY11" fmla="*/ 1222688 h 5810416"/>
              <a:gd name="connsiteX12" fmla="*/ 1708811 w 3876541"/>
              <a:gd name="connsiteY12" fmla="*/ 1222688 h 5810416"/>
              <a:gd name="connsiteX13" fmla="*/ 1458849 w 3876541"/>
              <a:gd name="connsiteY13" fmla="*/ 3876264 h 5810416"/>
              <a:gd name="connsiteX14" fmla="*/ 1449235 w 3876541"/>
              <a:gd name="connsiteY14" fmla="*/ 3876264 h 5810416"/>
              <a:gd name="connsiteX15" fmla="*/ 1170432 w 3876541"/>
              <a:gd name="connsiteY15" fmla="*/ 1222688 h 5810416"/>
              <a:gd name="connsiteX16" fmla="*/ 0 w 3876541"/>
              <a:gd name="connsiteY16" fmla="*/ 0 h 5810416"/>
              <a:gd name="connsiteX17" fmla="*/ 3876541 w 3876541"/>
              <a:gd name="connsiteY17" fmla="*/ 0 h 5810416"/>
              <a:gd name="connsiteX18" fmla="*/ 3876541 w 3876541"/>
              <a:gd name="connsiteY18" fmla="*/ 5810416 h 5810416"/>
              <a:gd name="connsiteX19" fmla="*/ 0 w 3876541"/>
              <a:gd name="connsiteY19" fmla="*/ 5810416 h 581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6541" h="5810416">
                <a:moveTo>
                  <a:pt x="656087" y="1222688"/>
                </a:moveTo>
                <a:lnTo>
                  <a:pt x="1031030" y="4587727"/>
                </a:lnTo>
                <a:lnTo>
                  <a:pt x="1756880" y="4587727"/>
                </a:lnTo>
                <a:lnTo>
                  <a:pt x="1944351" y="2794650"/>
                </a:lnTo>
                <a:lnTo>
                  <a:pt x="1953965" y="2794650"/>
                </a:lnTo>
                <a:lnTo>
                  <a:pt x="2141437" y="4587727"/>
                </a:lnTo>
                <a:lnTo>
                  <a:pt x="2843253" y="4587727"/>
                </a:lnTo>
                <a:lnTo>
                  <a:pt x="3218181" y="1222688"/>
                </a:lnTo>
                <a:lnTo>
                  <a:pt x="2756727" y="1222688"/>
                </a:lnTo>
                <a:lnTo>
                  <a:pt x="2487538" y="3895494"/>
                </a:lnTo>
                <a:lnTo>
                  <a:pt x="2477924" y="3895494"/>
                </a:lnTo>
                <a:lnTo>
                  <a:pt x="2218349" y="1222688"/>
                </a:lnTo>
                <a:lnTo>
                  <a:pt x="1708811" y="1222688"/>
                </a:lnTo>
                <a:lnTo>
                  <a:pt x="1458849" y="3876264"/>
                </a:lnTo>
                <a:lnTo>
                  <a:pt x="1449235" y="3876264"/>
                </a:lnTo>
                <a:lnTo>
                  <a:pt x="1170432" y="1222688"/>
                </a:lnTo>
                <a:close/>
                <a:moveTo>
                  <a:pt x="0" y="0"/>
                </a:moveTo>
                <a:lnTo>
                  <a:pt x="3876541" y="0"/>
                </a:lnTo>
                <a:lnTo>
                  <a:pt x="3876541" y="5810416"/>
                </a:lnTo>
                <a:lnTo>
                  <a:pt x="0" y="5810416"/>
                </a:lnTo>
                <a:close/>
              </a:path>
            </a:pathLst>
          </a:custGeom>
        </p:spPr>
        <p:txBody>
          <a:bodyPr wrap="square">
            <a:noAutofit/>
          </a:bodyPr>
          <a:lstStyle/>
          <a:p>
            <a:endParaRPr lang="en-US"/>
          </a:p>
        </p:txBody>
      </p:sp>
    </p:spTree>
    <p:extLst>
      <p:ext uri="{BB962C8B-B14F-4D97-AF65-F5344CB8AC3E}">
        <p14:creationId xmlns:p14="http://schemas.microsoft.com/office/powerpoint/2010/main" val="744123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284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7450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2708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538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06FD8B6-AECD-4443-BC08-A501F7CB6A21}"/>
              </a:ext>
            </a:extLst>
          </p:cNvPr>
          <p:cNvSpPr>
            <a:spLocks noGrp="1"/>
          </p:cNvSpPr>
          <p:nvPr>
            <p:ph type="pic" sz="quarter" idx="10"/>
          </p:nvPr>
        </p:nvSpPr>
        <p:spPr>
          <a:xfrm>
            <a:off x="2191657" y="754630"/>
            <a:ext cx="3903663" cy="5348742"/>
          </a:xfrm>
          <a:prstGeom prst="rect">
            <a:avLst/>
          </a:prstGeom>
        </p:spPr>
        <p:txBody>
          <a:bodyPr/>
          <a:lstStyle/>
          <a:p>
            <a:endParaRPr lang="en-US"/>
          </a:p>
        </p:txBody>
      </p:sp>
      <p:sp>
        <p:nvSpPr>
          <p:cNvPr id="5" name="Picture Placeholder 3">
            <a:extLst>
              <a:ext uri="{FF2B5EF4-FFF2-40B4-BE49-F238E27FC236}">
                <a16:creationId xmlns:a16="http://schemas.microsoft.com/office/drawing/2014/main" id="{41547524-4D1E-411D-B9A2-673209E8F0E0}"/>
              </a:ext>
            </a:extLst>
          </p:cNvPr>
          <p:cNvSpPr>
            <a:spLocks noGrp="1"/>
          </p:cNvSpPr>
          <p:nvPr>
            <p:ph type="pic" sz="quarter" idx="11"/>
          </p:nvPr>
        </p:nvSpPr>
        <p:spPr>
          <a:xfrm>
            <a:off x="6096000" y="754629"/>
            <a:ext cx="3903663" cy="5348741"/>
          </a:xfrm>
          <a:prstGeom prst="rect">
            <a:avLst/>
          </a:prstGeom>
        </p:spPr>
        <p:txBody>
          <a:bodyPr/>
          <a:lstStyle/>
          <a:p>
            <a:endParaRPr lang="en-US"/>
          </a:p>
        </p:txBody>
      </p:sp>
    </p:spTree>
    <p:extLst>
      <p:ext uri="{BB962C8B-B14F-4D97-AF65-F5344CB8AC3E}">
        <p14:creationId xmlns:p14="http://schemas.microsoft.com/office/powerpoint/2010/main" val="3522005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55E33E-C806-44DE-A644-236A45F08288}"/>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9972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37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33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E680E-512C-4AB7-A113-C74A7CF6E7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7474404" y="514350"/>
            <a:ext cx="4939393" cy="6858000"/>
          </a:xfrm>
          <a:prstGeom prst="rect">
            <a:avLst/>
          </a:prstGeom>
          <a:effectLst/>
        </p:spPr>
      </p:pic>
      <p:pic>
        <p:nvPicPr>
          <p:cNvPr id="4" name="Picture 3">
            <a:extLst>
              <a:ext uri="{FF2B5EF4-FFF2-40B4-BE49-F238E27FC236}">
                <a16:creationId xmlns:a16="http://schemas.microsoft.com/office/drawing/2014/main" id="{6D289797-4F73-4C1C-8595-388D152CA13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4176" y="2077292"/>
            <a:ext cx="1998958" cy="4075330"/>
          </a:xfrm>
          <a:prstGeom prst="rect">
            <a:avLst/>
          </a:prstGeom>
          <a:effectLst/>
        </p:spPr>
      </p:pic>
      <p:pic>
        <p:nvPicPr>
          <p:cNvPr id="5" name="Picture 4">
            <a:extLst>
              <a:ext uri="{FF2B5EF4-FFF2-40B4-BE49-F238E27FC236}">
                <a16:creationId xmlns:a16="http://schemas.microsoft.com/office/drawing/2014/main" id="{F5D8E161-31FE-402B-B038-10B58F7732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1957" y="1827365"/>
            <a:ext cx="2175811" cy="4325257"/>
          </a:xfrm>
          <a:prstGeom prst="rect">
            <a:avLst/>
          </a:prstGeom>
          <a:effectLst/>
        </p:spPr>
      </p:pic>
      <p:sp>
        <p:nvSpPr>
          <p:cNvPr id="6" name="Picture Placeholder 2">
            <a:extLst>
              <a:ext uri="{FF2B5EF4-FFF2-40B4-BE49-F238E27FC236}">
                <a16:creationId xmlns:a16="http://schemas.microsoft.com/office/drawing/2014/main" id="{381E73D1-2C23-4D2E-9DE7-C25511E96B14}"/>
              </a:ext>
            </a:extLst>
          </p:cNvPr>
          <p:cNvSpPr>
            <a:spLocks noGrp="1"/>
          </p:cNvSpPr>
          <p:nvPr>
            <p:ph type="pic" sz="quarter" idx="12" hasCustomPrompt="1"/>
          </p:nvPr>
        </p:nvSpPr>
        <p:spPr>
          <a:xfrm>
            <a:off x="4413262" y="2579409"/>
            <a:ext cx="1771047" cy="3113308"/>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7" name="Picture Placeholder 2">
            <a:extLst>
              <a:ext uri="{FF2B5EF4-FFF2-40B4-BE49-F238E27FC236}">
                <a16:creationId xmlns:a16="http://schemas.microsoft.com/office/drawing/2014/main" id="{334D5830-A89F-480C-83DE-C17F034F0687}"/>
              </a:ext>
            </a:extLst>
          </p:cNvPr>
          <p:cNvSpPr>
            <a:spLocks noGrp="1"/>
          </p:cNvSpPr>
          <p:nvPr>
            <p:ph type="pic" sz="quarter" idx="13" hasCustomPrompt="1"/>
          </p:nvPr>
        </p:nvSpPr>
        <p:spPr>
          <a:xfrm>
            <a:off x="1879377" y="2208704"/>
            <a:ext cx="2001318" cy="3574077"/>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
        <p:nvSpPr>
          <p:cNvPr id="8" name="Picture Placeholder 2">
            <a:extLst>
              <a:ext uri="{FF2B5EF4-FFF2-40B4-BE49-F238E27FC236}">
                <a16:creationId xmlns:a16="http://schemas.microsoft.com/office/drawing/2014/main" id="{81B25A64-EF92-47EB-9660-A16CBE54917C}"/>
              </a:ext>
            </a:extLst>
          </p:cNvPr>
          <p:cNvSpPr>
            <a:spLocks noGrp="1"/>
          </p:cNvSpPr>
          <p:nvPr>
            <p:ph type="pic" sz="quarter" idx="15" hasCustomPrompt="1"/>
          </p:nvPr>
        </p:nvSpPr>
        <p:spPr>
          <a:xfrm>
            <a:off x="7276939" y="1961571"/>
            <a:ext cx="5278351" cy="396553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9" name="Rectangle 8">
            <a:extLst>
              <a:ext uri="{FF2B5EF4-FFF2-40B4-BE49-F238E27FC236}">
                <a16:creationId xmlns:a16="http://schemas.microsoft.com/office/drawing/2014/main" id="{B62B6D67-C684-49EB-8BAE-5E3CEF98E67C}"/>
              </a:ext>
            </a:extLst>
          </p:cNvPr>
          <p:cNvSpPr/>
          <p:nvPr userDrawn="1"/>
        </p:nvSpPr>
        <p:spPr>
          <a:xfrm>
            <a:off x="2519073" y="2040221"/>
            <a:ext cx="691979" cy="131412"/>
          </a:xfrm>
          <a:prstGeom prst="rect">
            <a:avLst/>
          </a:pr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2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839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F5E6FED7-143C-4215-8F29-30637F6AF2B7}"/>
              </a:ext>
            </a:extLst>
          </p:cNvPr>
          <p:cNvSpPr>
            <a:spLocks noGrp="1"/>
          </p:cNvSpPr>
          <p:nvPr>
            <p:ph type="pic" sz="quarter" idx="10"/>
          </p:nvPr>
        </p:nvSpPr>
        <p:spPr>
          <a:xfrm>
            <a:off x="711609" y="0"/>
            <a:ext cx="6501582" cy="6858000"/>
          </a:xfrm>
          <a:custGeom>
            <a:avLst/>
            <a:gdLst>
              <a:gd name="connsiteX0" fmla="*/ 3739332 w 6501582"/>
              <a:gd name="connsiteY0" fmla="*/ 2198914 h 6858000"/>
              <a:gd name="connsiteX1" fmla="*/ 6501582 w 6501582"/>
              <a:gd name="connsiteY1" fmla="*/ 2198914 h 6858000"/>
              <a:gd name="connsiteX2" fmla="*/ 4970183 w 6501582"/>
              <a:gd name="connsiteY2" fmla="*/ 6858000 h 6858000"/>
              <a:gd name="connsiteX3" fmla="*/ 2263955 w 6501582"/>
              <a:gd name="connsiteY3" fmla="*/ 6858000 h 6858000"/>
              <a:gd name="connsiteX4" fmla="*/ 1475377 w 6501582"/>
              <a:gd name="connsiteY4" fmla="*/ 0 h 6858000"/>
              <a:gd name="connsiteX5" fmla="*/ 4237627 w 6501582"/>
              <a:gd name="connsiteY5" fmla="*/ 0 h 6858000"/>
              <a:gd name="connsiteX6" fmla="*/ 2706228 w 6501582"/>
              <a:gd name="connsiteY6" fmla="*/ 4659086 h 6858000"/>
              <a:gd name="connsiteX7" fmla="*/ 0 w 6501582"/>
              <a:gd name="connsiteY7" fmla="*/ 46590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582" h="6858000">
                <a:moveTo>
                  <a:pt x="3739332" y="2198914"/>
                </a:moveTo>
                <a:lnTo>
                  <a:pt x="6501582" y="2198914"/>
                </a:lnTo>
                <a:lnTo>
                  <a:pt x="4970183" y="6858000"/>
                </a:lnTo>
                <a:lnTo>
                  <a:pt x="2263955" y="6858000"/>
                </a:lnTo>
                <a:close/>
                <a:moveTo>
                  <a:pt x="1475377" y="0"/>
                </a:moveTo>
                <a:lnTo>
                  <a:pt x="4237627" y="0"/>
                </a:lnTo>
                <a:lnTo>
                  <a:pt x="2706228" y="4659086"/>
                </a:lnTo>
                <a:lnTo>
                  <a:pt x="0" y="4659086"/>
                </a:lnTo>
                <a:close/>
              </a:path>
            </a:pathLst>
          </a:custGeom>
        </p:spPr>
        <p:txBody>
          <a:bodyPr wrap="square">
            <a:noAutofit/>
          </a:bodyPr>
          <a:lstStyle/>
          <a:p>
            <a:endParaRPr lang="en-US"/>
          </a:p>
        </p:txBody>
      </p:sp>
    </p:spTree>
    <p:extLst>
      <p:ext uri="{BB962C8B-B14F-4D97-AF65-F5344CB8AC3E}">
        <p14:creationId xmlns:p14="http://schemas.microsoft.com/office/powerpoint/2010/main" val="252110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00503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684788"/>
      </p:ext>
    </p:extLst>
  </p:cSld>
  <p:clrMap bg1="lt1" tx1="dk1" bg2="lt2" tx2="dk2" accent1="accent1" accent2="accent2" accent3="accent3" accent4="accent4" accent5="accent5" accent6="accent6" hlink="hlink" folHlink="folHlink"/>
  <p:sldLayoutIdLst>
    <p:sldLayoutId id="2147483658" r:id="rId1"/>
    <p:sldLayoutId id="2147483687" r:id="rId2"/>
    <p:sldLayoutId id="2147483686" r:id="rId3"/>
    <p:sldLayoutId id="2147483685" r:id="rId4"/>
    <p:sldLayoutId id="2147483684" r:id="rId5"/>
    <p:sldLayoutId id="2147483683" r:id="rId6"/>
    <p:sldLayoutId id="2147483681" r:id="rId7"/>
    <p:sldLayoutId id="2147483680" r:id="rId8"/>
    <p:sldLayoutId id="2147483679" r:id="rId9"/>
    <p:sldLayoutId id="2147483678" r:id="rId10"/>
    <p:sldLayoutId id="2147483677" r:id="rId11"/>
    <p:sldLayoutId id="2147483676" r:id="rId12"/>
    <p:sldLayoutId id="2147483675" r:id="rId13"/>
    <p:sldLayoutId id="2147483674" r:id="rId14"/>
    <p:sldLayoutId id="2147483673" r:id="rId15"/>
    <p:sldLayoutId id="2147483671" r:id="rId16"/>
    <p:sldLayoutId id="2147483670" r:id="rId17"/>
    <p:sldLayoutId id="2147483672" r:id="rId18"/>
    <p:sldLayoutId id="2147483669" r:id="rId19"/>
    <p:sldLayoutId id="2147483668" r:id="rId20"/>
    <p:sldLayoutId id="2147483667" r:id="rId21"/>
    <p:sldLayoutId id="2147483666" r:id="rId22"/>
    <p:sldLayoutId id="2147483665" r:id="rId23"/>
    <p:sldLayoutId id="2147483664" r:id="rId24"/>
    <p:sldLayoutId id="2147483663" r:id="rId25"/>
    <p:sldLayoutId id="2147483662" r:id="rId26"/>
    <p:sldLayoutId id="2147483661" r:id="rId27"/>
    <p:sldLayoutId id="2147483660" r:id="rId28"/>
    <p:sldLayoutId id="2147483659" r:id="rId29"/>
    <p:sldLayoutId id="2147483657" r:id="rId30"/>
    <p:sldLayoutId id="2147483649" r:id="rId31"/>
    <p:sldLayoutId id="2147483656" r:id="rId32"/>
    <p:sldLayoutId id="2147483654" r:id="rId33"/>
    <p:sldLayoutId id="2147483655" r:id="rId34"/>
    <p:sldLayoutId id="2147483653" r:id="rId35"/>
    <p:sldLayoutId id="2147483652" r:id="rId36"/>
    <p:sldLayoutId id="2147483651" r:id="rId37"/>
    <p:sldLayoutId id="2147483650"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E5DAE1CC-883C-4788-87FA-83494613A81C}"/>
              </a:ext>
            </a:extLst>
          </p:cNvPr>
          <p:cNvSpPr txBox="1">
            <a:spLocks/>
          </p:cNvSpPr>
          <p:nvPr/>
        </p:nvSpPr>
        <p:spPr>
          <a:xfrm>
            <a:off x="3671047" y="2118400"/>
            <a:ext cx="3862387" cy="13106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8800" spc="600" dirty="0" err="1">
                <a:solidFill>
                  <a:srgbClr val="DFA267"/>
                </a:solidFill>
                <a:latin typeface="Bebas Neue" panose="020B0606020202050201" pitchFamily="34" charset="0"/>
                <a:ea typeface="Roboto" panose="02000000000000000000" pitchFamily="2" charset="0"/>
              </a:rPr>
              <a:t>Ironhack</a:t>
            </a:r>
            <a:endParaRPr lang="en-US" sz="8800" spc="600" dirty="0">
              <a:solidFill>
                <a:srgbClr val="DFA267"/>
              </a:solidFill>
              <a:latin typeface="Bebas Neue" panose="020B0606020202050201" pitchFamily="34" charset="0"/>
              <a:ea typeface="Roboto" panose="02000000000000000000" pitchFamily="2" charset="0"/>
            </a:endParaRPr>
          </a:p>
        </p:txBody>
      </p:sp>
      <p:sp>
        <p:nvSpPr>
          <p:cNvPr id="19" name="Title 7">
            <a:extLst>
              <a:ext uri="{FF2B5EF4-FFF2-40B4-BE49-F238E27FC236}">
                <a16:creationId xmlns:a16="http://schemas.microsoft.com/office/drawing/2014/main" id="{A4243C3E-0CE4-41A4-9B21-F9DE9DD271EF}"/>
              </a:ext>
            </a:extLst>
          </p:cNvPr>
          <p:cNvSpPr txBox="1">
            <a:spLocks/>
          </p:cNvSpPr>
          <p:nvPr/>
        </p:nvSpPr>
        <p:spPr>
          <a:xfrm>
            <a:off x="3475500" y="3024411"/>
            <a:ext cx="425347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Project 1</a:t>
            </a:r>
          </a:p>
          <a:p>
            <a:pPr algn="ctr">
              <a:lnSpc>
                <a:spcPct val="120000"/>
              </a:lnSpc>
            </a:pP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13.10.20 – 17.10.20</a:t>
            </a:r>
          </a:p>
        </p:txBody>
      </p:sp>
      <p:sp>
        <p:nvSpPr>
          <p:cNvPr id="23" name="TextBox 22">
            <a:extLst>
              <a:ext uri="{FF2B5EF4-FFF2-40B4-BE49-F238E27FC236}">
                <a16:creationId xmlns:a16="http://schemas.microsoft.com/office/drawing/2014/main" id="{33D924A6-29F6-4866-9636-A1629BC58558}"/>
              </a:ext>
            </a:extLst>
          </p:cNvPr>
          <p:cNvSpPr txBox="1"/>
          <p:nvPr/>
        </p:nvSpPr>
        <p:spPr>
          <a:xfrm>
            <a:off x="683237" y="6161184"/>
            <a:ext cx="2987810" cy="246221"/>
          </a:xfrm>
          <a:prstGeom prst="rect">
            <a:avLst/>
          </a:prstGeom>
          <a:noFill/>
        </p:spPr>
        <p:txBody>
          <a:bodyPr wrap="square">
            <a:spAutoFit/>
          </a:bodyPr>
          <a:lstStyle/>
          <a:p>
            <a:pPr eaLnBrk="1" fontAlgn="auto" hangingPunct="1">
              <a:spcBef>
                <a:spcPts val="0"/>
              </a:spcBef>
              <a:spcAft>
                <a:spcPts val="0"/>
              </a:spcAft>
              <a:defRPr/>
            </a:pPr>
            <a:r>
              <a:rPr lang="en-US" sz="1000" b="1" spc="300" dirty="0">
                <a:solidFill>
                  <a:schemeClr val="bg1"/>
                </a:solidFill>
                <a:latin typeface="+mj-lt"/>
                <a:ea typeface="Source Sans Pro" panose="020B0503030403020204" pitchFamily="34" charset="0"/>
                <a:cs typeface="Open Sans" panose="020B0606030504020204" pitchFamily="34" charset="0"/>
              </a:rPr>
              <a:t>    </a:t>
            </a:r>
            <a:r>
              <a:rPr lang="en-US" sz="1000" b="1" spc="300" dirty="0" err="1">
                <a:solidFill>
                  <a:schemeClr val="bg1"/>
                </a:solidFill>
                <a:latin typeface="+mj-lt"/>
                <a:ea typeface="Source Sans Pro" panose="020B0503030403020204" pitchFamily="34" charset="0"/>
                <a:cs typeface="Open Sans" panose="020B0606030504020204" pitchFamily="34" charset="0"/>
              </a:rPr>
              <a:t>Shinan</a:t>
            </a:r>
            <a:r>
              <a:rPr lang="en-US" sz="1000" b="1" spc="300" dirty="0">
                <a:solidFill>
                  <a:schemeClr val="bg1"/>
                </a:solidFill>
                <a:latin typeface="+mj-lt"/>
                <a:ea typeface="Source Sans Pro" panose="020B0503030403020204" pitchFamily="34" charset="0"/>
                <a:cs typeface="Open Sans" panose="020B0606030504020204" pitchFamily="34" charset="0"/>
              </a:rPr>
              <a:t> &amp; Benedikt</a:t>
            </a:r>
          </a:p>
        </p:txBody>
      </p:sp>
      <p:cxnSp>
        <p:nvCxnSpPr>
          <p:cNvPr id="12" name="Straight Connector 11">
            <a:extLst>
              <a:ext uri="{FF2B5EF4-FFF2-40B4-BE49-F238E27FC236}">
                <a16:creationId xmlns:a16="http://schemas.microsoft.com/office/drawing/2014/main" id="{34D42A48-59C8-432F-939C-5CB8A101FDD6}"/>
              </a:ext>
            </a:extLst>
          </p:cNvPr>
          <p:cNvCxnSpPr>
            <a:cxnSpLocks/>
          </p:cNvCxnSpPr>
          <p:nvPr/>
        </p:nvCxnSpPr>
        <p:spPr>
          <a:xfrm>
            <a:off x="3185954" y="6285463"/>
            <a:ext cx="9006046"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A9DE3B-3E0F-4152-8E9D-7694B30713AF}"/>
              </a:ext>
            </a:extLst>
          </p:cNvPr>
          <p:cNvCxnSpPr>
            <a:cxnSpLocks/>
          </p:cNvCxnSpPr>
          <p:nvPr/>
        </p:nvCxnSpPr>
        <p:spPr>
          <a:xfrm>
            <a:off x="0" y="6285463"/>
            <a:ext cx="534573"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09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E52BE3-64BC-42A2-89A5-7D1441717C84}"/>
              </a:ext>
            </a:extLst>
          </p:cNvPr>
          <p:cNvSpPr/>
          <p:nvPr/>
        </p:nvSpPr>
        <p:spPr>
          <a:xfrm>
            <a:off x="9658350" y="0"/>
            <a:ext cx="253365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7">
            <a:extLst>
              <a:ext uri="{FF2B5EF4-FFF2-40B4-BE49-F238E27FC236}">
                <a16:creationId xmlns:a16="http://schemas.microsoft.com/office/drawing/2014/main" id="{B00BAB2F-58B6-46C5-82FD-E0809157F455}"/>
              </a:ext>
            </a:extLst>
          </p:cNvPr>
          <p:cNvSpPr txBox="1">
            <a:spLocks/>
          </p:cNvSpPr>
          <p:nvPr/>
        </p:nvSpPr>
        <p:spPr>
          <a:xfrm>
            <a:off x="3205910" y="1842629"/>
            <a:ext cx="425347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sz="4800" dirty="0">
                <a:solidFill>
                  <a:schemeClr val="tx1">
                    <a:lumMod val="95000"/>
                    <a:lumOff val="5000"/>
                  </a:schemeClr>
                </a:solidFill>
                <a:latin typeface="Cambo" panose="02000000000000000000" pitchFamily="50" charset="0"/>
                <a:ea typeface="Source Sans Pro Black" panose="020B0803030403020204" pitchFamily="34" charset="0"/>
                <a:cs typeface="Times New Roman" panose="02020603050405020304" pitchFamily="18" charset="0"/>
              </a:rPr>
              <a:t>Topic</a:t>
            </a:r>
          </a:p>
          <a:p>
            <a:pPr algn="just">
              <a:lnSpc>
                <a:spcPct val="100000"/>
              </a:lnSpc>
            </a:pPr>
            <a:endParaRPr lang="en-US" sz="2800" dirty="0">
              <a:solidFill>
                <a:schemeClr val="tx1">
                  <a:lumMod val="95000"/>
                  <a:lumOff val="5000"/>
                </a:schemeClr>
              </a:solidFill>
              <a:latin typeface="Cambo" panose="02000000000000000000" pitchFamily="50" charset="0"/>
              <a:ea typeface="Source Sans Pro Black" panose="020B0803030403020204" pitchFamily="34"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5A4C65F4-1CD8-4617-AFE7-E2B06057A059}"/>
              </a:ext>
            </a:extLst>
          </p:cNvPr>
          <p:cNvCxnSpPr>
            <a:cxnSpLocks/>
          </p:cNvCxnSpPr>
          <p:nvPr/>
        </p:nvCxnSpPr>
        <p:spPr>
          <a:xfrm>
            <a:off x="0" y="3153229"/>
            <a:ext cx="445770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E5EE2861-67DE-43DD-9766-6461D1E314DD}"/>
              </a:ext>
            </a:extLst>
          </p:cNvPr>
          <p:cNvSpPr txBox="1"/>
          <p:nvPr/>
        </p:nvSpPr>
        <p:spPr>
          <a:xfrm>
            <a:off x="3205910" y="3586666"/>
            <a:ext cx="4253479" cy="1754326"/>
          </a:xfrm>
          <a:prstGeom prst="rect">
            <a:avLst/>
          </a:prstGeom>
          <a:noFill/>
        </p:spPr>
        <p:txBody>
          <a:bodyPr wrap="square" rtlCol="0">
            <a:spAutoFit/>
          </a:bodyPr>
          <a:lstStyle/>
          <a:p>
            <a:r>
              <a:rPr lang="en-US" sz="1800" b="1" spc="300" dirty="0">
                <a:latin typeface="Lato" panose="020F0502020204030203" pitchFamily="34" charset="0"/>
                <a:ea typeface="Source Sans Pro" panose="020B0503030403020204" pitchFamily="34" charset="0"/>
                <a:cs typeface="Open Sans" panose="020B0606030504020204" pitchFamily="34" charset="0"/>
              </a:rPr>
              <a:t>Analysis of the correlation between Covid</a:t>
            </a:r>
            <a:r>
              <a:rPr lang="en-US" b="1" spc="300" dirty="0">
                <a:latin typeface="Lato" panose="020F0502020204030203" pitchFamily="34" charset="0"/>
                <a:ea typeface="Source Sans Pro" panose="020B0503030403020204" pitchFamily="34" charset="0"/>
                <a:cs typeface="Open Sans" panose="020B0606030504020204" pitchFamily="34" charset="0"/>
              </a:rPr>
              <a:t>-</a:t>
            </a:r>
            <a:r>
              <a:rPr lang="en-US" sz="1800" b="1" spc="300" dirty="0">
                <a:latin typeface="Lato" panose="020F0502020204030203" pitchFamily="34" charset="0"/>
                <a:ea typeface="Source Sans Pro" panose="020B0503030403020204" pitchFamily="34" charset="0"/>
                <a:cs typeface="Open Sans" panose="020B0606030504020204" pitchFamily="34" charset="0"/>
              </a:rPr>
              <a:t>19 related keywords in Google Trends and their impact on stock prices in Germany</a:t>
            </a:r>
          </a:p>
          <a:p>
            <a:endParaRPr lang="de-DE" dirty="0"/>
          </a:p>
        </p:txBody>
      </p:sp>
    </p:spTree>
    <p:extLst>
      <p:ext uri="{BB962C8B-B14F-4D97-AF65-F5344CB8AC3E}">
        <p14:creationId xmlns:p14="http://schemas.microsoft.com/office/powerpoint/2010/main" val="151100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BF8381-2804-435D-9EA6-7353702CDC42}"/>
              </a:ext>
            </a:extLst>
          </p:cNvPr>
          <p:cNvSpPr/>
          <p:nvPr/>
        </p:nvSpPr>
        <p:spPr>
          <a:xfrm>
            <a:off x="-1" y="0"/>
            <a:ext cx="4731657"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7">
            <a:extLst>
              <a:ext uri="{FF2B5EF4-FFF2-40B4-BE49-F238E27FC236}">
                <a16:creationId xmlns:a16="http://schemas.microsoft.com/office/drawing/2014/main" id="{F92558E9-8F9F-4907-A876-35286DFA9179}"/>
              </a:ext>
            </a:extLst>
          </p:cNvPr>
          <p:cNvSpPr txBox="1">
            <a:spLocks/>
          </p:cNvSpPr>
          <p:nvPr/>
        </p:nvSpPr>
        <p:spPr>
          <a:xfrm>
            <a:off x="663783" y="1665514"/>
            <a:ext cx="3404088" cy="3526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600" dirty="0">
                <a:solidFill>
                  <a:srgbClr val="DFA267"/>
                </a:solidFill>
                <a:latin typeface="Bebas Neue" panose="020B0606020202050201" pitchFamily="34" charset="0"/>
                <a:ea typeface="Roboto" panose="02000000000000000000" pitchFamily="2" charset="0"/>
              </a:rPr>
              <a:t>What</a:t>
            </a:r>
          </a:p>
          <a:p>
            <a:pPr algn="ctr"/>
            <a:r>
              <a:rPr lang="en-US" sz="4800" spc="600" dirty="0">
                <a:solidFill>
                  <a:srgbClr val="DFA267"/>
                </a:solidFill>
                <a:latin typeface="Bebas Neue" panose="020B0606020202050201" pitchFamily="34" charset="0"/>
                <a:ea typeface="Roboto" panose="02000000000000000000" pitchFamily="2" charset="0"/>
              </a:rPr>
              <a:t>Did</a:t>
            </a:r>
          </a:p>
          <a:p>
            <a:pPr algn="ctr"/>
            <a:r>
              <a:rPr lang="en-US" sz="4800" spc="600" dirty="0">
                <a:solidFill>
                  <a:srgbClr val="DFA267"/>
                </a:solidFill>
                <a:latin typeface="Bebas Neue" panose="020B0606020202050201" pitchFamily="34" charset="0"/>
                <a:ea typeface="Roboto" panose="02000000000000000000" pitchFamily="2" charset="0"/>
              </a:rPr>
              <a:t>We do?</a:t>
            </a:r>
          </a:p>
        </p:txBody>
      </p:sp>
      <p:sp>
        <p:nvSpPr>
          <p:cNvPr id="4" name="Rectangle 3">
            <a:extLst>
              <a:ext uri="{FF2B5EF4-FFF2-40B4-BE49-F238E27FC236}">
                <a16:creationId xmlns:a16="http://schemas.microsoft.com/office/drawing/2014/main" id="{30D9B99A-8ED1-41D4-A9A9-E12D81274B11}"/>
              </a:ext>
            </a:extLst>
          </p:cNvPr>
          <p:cNvSpPr/>
          <p:nvPr/>
        </p:nvSpPr>
        <p:spPr>
          <a:xfrm>
            <a:off x="5091946" y="495300"/>
            <a:ext cx="6776204" cy="6019800"/>
          </a:xfrm>
          <a:prstGeom prst="rect">
            <a:avLst/>
          </a:prstGeom>
          <a:noFill/>
          <a:ln w="28575">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C348D7A-5B9E-45A3-991C-D15070012D29}"/>
              </a:ext>
            </a:extLst>
          </p:cNvPr>
          <p:cNvSpPr/>
          <p:nvPr/>
        </p:nvSpPr>
        <p:spPr>
          <a:xfrm flipV="1">
            <a:off x="1702124" y="0"/>
            <a:ext cx="1193476" cy="529719"/>
          </a:xfrm>
          <a:prstGeom prst="triangle">
            <a:avLst/>
          </a:prstGeom>
          <a:solidFill>
            <a:srgbClr val="DFA267"/>
          </a:solidFill>
          <a:ln>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80536041-3669-4010-960A-4E71A3B80B36}"/>
              </a:ext>
            </a:extLst>
          </p:cNvPr>
          <p:cNvSpPr txBox="1"/>
          <p:nvPr/>
        </p:nvSpPr>
        <p:spPr>
          <a:xfrm>
            <a:off x="5436066" y="2212538"/>
            <a:ext cx="6092151" cy="2585323"/>
          </a:xfrm>
          <a:prstGeom prst="rect">
            <a:avLst/>
          </a:prstGeom>
          <a:noFill/>
        </p:spPr>
        <p:txBody>
          <a:bodyPr wrap="square" rtlCol="0">
            <a:spAutoFit/>
          </a:bodyPr>
          <a:lstStyle/>
          <a:p>
            <a:pPr marL="285750" indent="-285750">
              <a:buFont typeface="Arial" panose="020B0604020202020204" pitchFamily="34" charset="0"/>
              <a:buChar char="•"/>
            </a:pPr>
            <a:r>
              <a:rPr lang="de-DE" dirty="0" err="1"/>
              <a:t>We</a:t>
            </a:r>
            <a:r>
              <a:rPr lang="de-DE" dirty="0"/>
              <a:t> </a:t>
            </a:r>
            <a:r>
              <a:rPr lang="de-DE" dirty="0" err="1"/>
              <a:t>scrapped</a:t>
            </a:r>
            <a:r>
              <a:rPr lang="de-DE" dirty="0"/>
              <a:t> Corona </a:t>
            </a:r>
            <a:r>
              <a:rPr lang="de-DE" dirty="0" err="1"/>
              <a:t>related</a:t>
            </a:r>
            <a:r>
              <a:rPr lang="de-DE" dirty="0"/>
              <a:t> </a:t>
            </a:r>
            <a:r>
              <a:rPr lang="de-DE" dirty="0" err="1"/>
              <a:t>search</a:t>
            </a:r>
            <a:r>
              <a:rPr lang="de-DE" dirty="0"/>
              <a:t> </a:t>
            </a:r>
            <a:r>
              <a:rPr lang="de-DE" dirty="0" err="1"/>
              <a:t>terms</a:t>
            </a:r>
            <a:r>
              <a:rPr lang="de-DE" dirty="0"/>
              <a:t> </a:t>
            </a:r>
            <a:r>
              <a:rPr lang="de-DE" dirty="0" err="1"/>
              <a:t>from</a:t>
            </a:r>
            <a:r>
              <a:rPr lang="de-DE" dirty="0"/>
              <a:t> Google </a:t>
            </a:r>
            <a:r>
              <a:rPr lang="de-DE" dirty="0" err="1"/>
              <a:t>trends</a:t>
            </a:r>
            <a:r>
              <a:rPr lang="de-DE" dirty="0"/>
              <a:t> via Google Trends API on a </a:t>
            </a:r>
            <a:r>
              <a:rPr lang="de-DE" dirty="0" err="1"/>
              <a:t>daily</a:t>
            </a:r>
            <a:r>
              <a:rPr lang="de-DE" dirty="0"/>
              <a:t> </a:t>
            </a:r>
            <a:r>
              <a:rPr lang="de-DE" dirty="0" err="1"/>
              <a:t>basis</a:t>
            </a:r>
            <a:r>
              <a:rPr lang="de-DE" dirty="0"/>
              <a:t> in Germany in 2020</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We</a:t>
            </a:r>
            <a:r>
              <a:rPr lang="de-DE" dirty="0"/>
              <a:t> </a:t>
            </a:r>
            <a:r>
              <a:rPr lang="de-DE" dirty="0" err="1"/>
              <a:t>scrapped</a:t>
            </a:r>
            <a:r>
              <a:rPr lang="de-DE" dirty="0"/>
              <a:t> Dax Index Value via Alpha Vantage API on a </a:t>
            </a:r>
            <a:r>
              <a:rPr lang="de-DE" dirty="0" err="1"/>
              <a:t>daily</a:t>
            </a:r>
            <a:r>
              <a:rPr lang="de-DE" dirty="0"/>
              <a:t> </a:t>
            </a:r>
            <a:r>
              <a:rPr lang="de-DE" dirty="0" err="1"/>
              <a:t>basis</a:t>
            </a:r>
            <a:r>
              <a:rPr lang="de-DE" dirty="0"/>
              <a:t> in 2020</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We</a:t>
            </a:r>
            <a:r>
              <a:rPr lang="de-DE" dirty="0"/>
              <a:t> </a:t>
            </a:r>
            <a:r>
              <a:rPr lang="de-DE" dirty="0" err="1"/>
              <a:t>used</a:t>
            </a:r>
            <a:r>
              <a:rPr lang="de-DE" dirty="0"/>
              <a:t> a CSV </a:t>
            </a:r>
            <a:r>
              <a:rPr lang="de-DE" dirty="0" err="1"/>
              <a:t>file</a:t>
            </a:r>
            <a:r>
              <a:rPr lang="de-DE" dirty="0"/>
              <a:t> </a:t>
            </a:r>
            <a:r>
              <a:rPr lang="de-DE" dirty="0" err="1"/>
              <a:t>to</a:t>
            </a:r>
            <a:r>
              <a:rPr lang="de-DE" dirty="0"/>
              <a:t> </a:t>
            </a:r>
            <a:r>
              <a:rPr lang="de-DE" dirty="0" err="1"/>
              <a:t>get</a:t>
            </a:r>
            <a:r>
              <a:rPr lang="de-DE" dirty="0"/>
              <a:t> </a:t>
            </a:r>
            <a:r>
              <a:rPr lang="de-DE" dirty="0" err="1"/>
              <a:t>new</a:t>
            </a:r>
            <a:r>
              <a:rPr lang="de-DE" dirty="0"/>
              <a:t> </a:t>
            </a:r>
            <a:r>
              <a:rPr lang="de-DE" dirty="0" err="1"/>
              <a:t>Covid</a:t>
            </a:r>
            <a:r>
              <a:rPr lang="de-DE" dirty="0"/>
              <a:t> 19 </a:t>
            </a:r>
            <a:r>
              <a:rPr lang="de-DE" dirty="0" err="1"/>
              <a:t>cases</a:t>
            </a:r>
            <a:r>
              <a:rPr lang="de-DE" dirty="0"/>
              <a:t> &amp; </a:t>
            </a:r>
            <a:r>
              <a:rPr lang="de-DE" dirty="0" err="1"/>
              <a:t>new</a:t>
            </a:r>
            <a:r>
              <a:rPr lang="de-DE" dirty="0"/>
              <a:t> </a:t>
            </a:r>
            <a:r>
              <a:rPr lang="de-DE" dirty="0" err="1"/>
              <a:t>deathes</a:t>
            </a:r>
            <a:r>
              <a:rPr lang="de-DE" dirty="0"/>
              <a:t> due </a:t>
            </a:r>
            <a:r>
              <a:rPr lang="de-DE" dirty="0" err="1"/>
              <a:t>to</a:t>
            </a:r>
            <a:r>
              <a:rPr lang="de-DE" dirty="0"/>
              <a:t> </a:t>
            </a:r>
            <a:r>
              <a:rPr lang="de-DE" dirty="0" err="1"/>
              <a:t>Covid</a:t>
            </a:r>
            <a:r>
              <a:rPr lang="de-DE" dirty="0"/>
              <a:t> 19 on a </a:t>
            </a:r>
            <a:r>
              <a:rPr lang="de-DE" dirty="0" err="1"/>
              <a:t>daily</a:t>
            </a:r>
            <a:r>
              <a:rPr lang="de-DE" dirty="0"/>
              <a:t> </a:t>
            </a:r>
            <a:r>
              <a:rPr lang="de-DE" dirty="0" err="1"/>
              <a:t>basis</a:t>
            </a:r>
            <a:r>
              <a:rPr lang="de-DE" dirty="0"/>
              <a:t> </a:t>
            </a:r>
          </a:p>
        </p:txBody>
      </p:sp>
    </p:spTree>
    <p:extLst>
      <p:ext uri="{BB962C8B-B14F-4D97-AF65-F5344CB8AC3E}">
        <p14:creationId xmlns:p14="http://schemas.microsoft.com/office/powerpoint/2010/main" val="182468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B7D6461-CFD9-4F28-8B41-81D7FB651B75}"/>
              </a:ext>
            </a:extLst>
          </p:cNvPr>
          <p:cNvSpPr txBox="1"/>
          <p:nvPr/>
        </p:nvSpPr>
        <p:spPr>
          <a:xfrm>
            <a:off x="1902164" y="657554"/>
            <a:ext cx="8387672" cy="553998"/>
          </a:xfrm>
          <a:prstGeom prst="rect">
            <a:avLst/>
          </a:prstGeom>
          <a:noFill/>
        </p:spPr>
        <p:txBody>
          <a:bodyPr wrap="square" lIns="91440" tIns="0" rIns="91440" bIns="0" rtlCol="0">
            <a:spAutoFit/>
          </a:bodyPr>
          <a:lstStyle/>
          <a:p>
            <a:pPr algn="ctr"/>
            <a:r>
              <a:rPr lang="en-US" sz="3600" spc="600" dirty="0">
                <a:solidFill>
                  <a:schemeClr val="tx1">
                    <a:lumMod val="95000"/>
                    <a:lumOff val="5000"/>
                  </a:schemeClr>
                </a:solidFill>
                <a:latin typeface="Bebas Neue" panose="020B0606020202050201" pitchFamily="34" charset="0"/>
                <a:ea typeface="Lato" panose="020F0502020204030203" pitchFamily="34" charset="0"/>
                <a:cs typeface="Lato" panose="020F0502020204030203" pitchFamily="34" charset="0"/>
              </a:rPr>
              <a:t> Results</a:t>
            </a:r>
            <a:endParaRPr lang="id-ID" sz="3600" spc="600" dirty="0">
              <a:solidFill>
                <a:schemeClr val="tx1">
                  <a:lumMod val="95000"/>
                  <a:lumOff val="5000"/>
                </a:schemeClr>
              </a:solidFill>
              <a:latin typeface="Bebas Neue" panose="020B0606020202050201" pitchFamily="34" charset="0"/>
              <a:ea typeface="Lato" panose="020F0502020204030203" pitchFamily="34" charset="0"/>
              <a:cs typeface="Lato" panose="020F0502020204030203" pitchFamily="34" charset="0"/>
            </a:endParaRPr>
          </a:p>
        </p:txBody>
      </p:sp>
      <p:sp>
        <p:nvSpPr>
          <p:cNvPr id="21" name="Text Placeholder 14">
            <a:extLst>
              <a:ext uri="{FF2B5EF4-FFF2-40B4-BE49-F238E27FC236}">
                <a16:creationId xmlns:a16="http://schemas.microsoft.com/office/drawing/2014/main" id="{93EBC8F3-C002-49A1-8CEB-EE82C5E24D59}"/>
              </a:ext>
            </a:extLst>
          </p:cNvPr>
          <p:cNvSpPr txBox="1">
            <a:spLocks/>
          </p:cNvSpPr>
          <p:nvPr/>
        </p:nvSpPr>
        <p:spPr>
          <a:xfrm>
            <a:off x="2677109" y="1417771"/>
            <a:ext cx="7568545" cy="842071"/>
          </a:xfrm>
          <a:prstGeom prst="rect">
            <a:avLst/>
          </a:prstGeom>
        </p:spPr>
        <p:txBody>
          <a:bodyPr>
            <a:noAutofit/>
          </a:bodyPr>
          <a:lstStyle>
            <a:lvl1pPr marL="0" indent="0" algn="l" defTabSz="914400" rtl="0" eaLnBrk="1" latinLnBrk="0" hangingPunct="1">
              <a:lnSpc>
                <a:spcPct val="150000"/>
              </a:lnSpc>
              <a:spcBef>
                <a:spcPts val="1000"/>
              </a:spcBef>
              <a:buFont typeface="Arial" panose="020B0604020202020204" pitchFamily="34" charset="0"/>
              <a:buNone/>
              <a:defRPr sz="1200" kern="12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tabLst>
                <a:tab pos="1611313" algn="l"/>
              </a:tabLst>
            </a:pPr>
            <a:endParaRPr lang="id-ID" sz="105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pic>
        <p:nvPicPr>
          <p:cNvPr id="3" name="Grafik 2">
            <a:extLst>
              <a:ext uri="{FF2B5EF4-FFF2-40B4-BE49-F238E27FC236}">
                <a16:creationId xmlns:a16="http://schemas.microsoft.com/office/drawing/2014/main" id="{AE490BC5-CEC8-4681-863D-0B4CD3609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08" y="1559330"/>
            <a:ext cx="10526984" cy="3880899"/>
          </a:xfrm>
          <a:prstGeom prst="rect">
            <a:avLst/>
          </a:prstGeom>
        </p:spPr>
      </p:pic>
    </p:spTree>
    <p:extLst>
      <p:ext uri="{BB962C8B-B14F-4D97-AF65-F5344CB8AC3E}">
        <p14:creationId xmlns:p14="http://schemas.microsoft.com/office/powerpoint/2010/main" val="61767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B7D6461-CFD9-4F28-8B41-81D7FB651B75}"/>
              </a:ext>
            </a:extLst>
          </p:cNvPr>
          <p:cNvSpPr txBox="1"/>
          <p:nvPr/>
        </p:nvSpPr>
        <p:spPr>
          <a:xfrm>
            <a:off x="1902164" y="657554"/>
            <a:ext cx="8387672" cy="553998"/>
          </a:xfrm>
          <a:prstGeom prst="rect">
            <a:avLst/>
          </a:prstGeom>
          <a:noFill/>
        </p:spPr>
        <p:txBody>
          <a:bodyPr wrap="square" lIns="91440" tIns="0" rIns="91440" bIns="0" rtlCol="0">
            <a:spAutoFit/>
          </a:bodyPr>
          <a:lstStyle/>
          <a:p>
            <a:pPr algn="ctr"/>
            <a:r>
              <a:rPr lang="en-US" sz="3600" spc="600" dirty="0">
                <a:solidFill>
                  <a:schemeClr val="tx1">
                    <a:lumMod val="95000"/>
                    <a:lumOff val="5000"/>
                  </a:schemeClr>
                </a:solidFill>
                <a:latin typeface="Bebas Neue" panose="020B0606020202050201" pitchFamily="34" charset="0"/>
                <a:ea typeface="Lato" panose="020F0502020204030203" pitchFamily="34" charset="0"/>
                <a:cs typeface="Lato" panose="020F0502020204030203" pitchFamily="34" charset="0"/>
              </a:rPr>
              <a:t> Results</a:t>
            </a:r>
            <a:endParaRPr lang="id-ID" sz="3600" spc="600" dirty="0">
              <a:solidFill>
                <a:schemeClr val="tx1">
                  <a:lumMod val="95000"/>
                  <a:lumOff val="5000"/>
                </a:schemeClr>
              </a:solidFill>
              <a:latin typeface="Bebas Neue" panose="020B0606020202050201" pitchFamily="34" charset="0"/>
              <a:ea typeface="Lato" panose="020F0502020204030203" pitchFamily="34" charset="0"/>
              <a:cs typeface="Lato" panose="020F0502020204030203" pitchFamily="34" charset="0"/>
            </a:endParaRPr>
          </a:p>
        </p:txBody>
      </p:sp>
      <p:sp>
        <p:nvSpPr>
          <p:cNvPr id="21" name="Text Placeholder 14">
            <a:extLst>
              <a:ext uri="{FF2B5EF4-FFF2-40B4-BE49-F238E27FC236}">
                <a16:creationId xmlns:a16="http://schemas.microsoft.com/office/drawing/2014/main" id="{93EBC8F3-C002-49A1-8CEB-EE82C5E24D59}"/>
              </a:ext>
            </a:extLst>
          </p:cNvPr>
          <p:cNvSpPr txBox="1">
            <a:spLocks/>
          </p:cNvSpPr>
          <p:nvPr/>
        </p:nvSpPr>
        <p:spPr>
          <a:xfrm>
            <a:off x="2677109" y="1417771"/>
            <a:ext cx="7568545" cy="842071"/>
          </a:xfrm>
          <a:prstGeom prst="rect">
            <a:avLst/>
          </a:prstGeom>
        </p:spPr>
        <p:txBody>
          <a:bodyPr>
            <a:noAutofit/>
          </a:bodyPr>
          <a:lstStyle>
            <a:lvl1pPr marL="0" indent="0" algn="l" defTabSz="914400" rtl="0" eaLnBrk="1" latinLnBrk="0" hangingPunct="1">
              <a:lnSpc>
                <a:spcPct val="150000"/>
              </a:lnSpc>
              <a:spcBef>
                <a:spcPts val="1000"/>
              </a:spcBef>
              <a:buFont typeface="Arial" panose="020B0604020202020204" pitchFamily="34" charset="0"/>
              <a:buNone/>
              <a:defRPr sz="1200" kern="12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tabLst>
                <a:tab pos="1611313" algn="l"/>
              </a:tabLst>
            </a:pPr>
            <a:endParaRPr lang="id-ID" sz="105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pic>
        <p:nvPicPr>
          <p:cNvPr id="4" name="Grafik 3">
            <a:extLst>
              <a:ext uri="{FF2B5EF4-FFF2-40B4-BE49-F238E27FC236}">
                <a16:creationId xmlns:a16="http://schemas.microsoft.com/office/drawing/2014/main" id="{6498C8A6-30C4-49A9-AAD0-2865C238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16" y="1977530"/>
            <a:ext cx="4519902" cy="2081790"/>
          </a:xfrm>
          <a:prstGeom prst="rect">
            <a:avLst/>
          </a:prstGeom>
        </p:spPr>
      </p:pic>
      <p:sp>
        <p:nvSpPr>
          <p:cNvPr id="8" name="Textfeld 7">
            <a:extLst>
              <a:ext uri="{FF2B5EF4-FFF2-40B4-BE49-F238E27FC236}">
                <a16:creationId xmlns:a16="http://schemas.microsoft.com/office/drawing/2014/main" id="{3C320E19-8FBD-42EA-9F02-B5835D88AB3B}"/>
              </a:ext>
            </a:extLst>
          </p:cNvPr>
          <p:cNvSpPr txBox="1"/>
          <p:nvPr/>
        </p:nvSpPr>
        <p:spPr>
          <a:xfrm>
            <a:off x="3048000" y="3246643"/>
            <a:ext cx="6096000" cy="369332"/>
          </a:xfrm>
          <a:prstGeom prst="rect">
            <a:avLst/>
          </a:prstGeom>
          <a:noFill/>
        </p:spPr>
        <p:txBody>
          <a:bodyPr wrap="square">
            <a:spAutoFit/>
          </a:bodyPr>
          <a:lstStyle/>
          <a:p>
            <a:pPr marL="285750" indent="-285750">
              <a:buFont typeface="Arial" panose="020B0604020202020204" pitchFamily="34" charset="0"/>
              <a:buChar char="•"/>
            </a:pPr>
            <a:endParaRPr lang="de-DE" dirty="0"/>
          </a:p>
        </p:txBody>
      </p:sp>
      <p:sp>
        <p:nvSpPr>
          <p:cNvPr id="6" name="Textfeld 5">
            <a:extLst>
              <a:ext uri="{FF2B5EF4-FFF2-40B4-BE49-F238E27FC236}">
                <a16:creationId xmlns:a16="http://schemas.microsoft.com/office/drawing/2014/main" id="{EC83D2D4-F597-4C87-87B5-EFB2B665531D}"/>
              </a:ext>
            </a:extLst>
          </p:cNvPr>
          <p:cNvSpPr txBox="1"/>
          <p:nvPr/>
        </p:nvSpPr>
        <p:spPr>
          <a:xfrm>
            <a:off x="6271491" y="1534185"/>
            <a:ext cx="508923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positive correlation between the amount of cases per day and Corona related search terms in the Google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negative correlation between the amount of cases per day and Dax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weak negative correlation between DAX index daily performance and the corona key word search.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Trends increase before cases increase and reduces after the trend reduces. This seems counter-intuitive.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95979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BF8381-2804-435D-9EA6-7353702CDC42}"/>
              </a:ext>
            </a:extLst>
          </p:cNvPr>
          <p:cNvSpPr/>
          <p:nvPr/>
        </p:nvSpPr>
        <p:spPr>
          <a:xfrm>
            <a:off x="-1" y="0"/>
            <a:ext cx="4731657"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7">
            <a:extLst>
              <a:ext uri="{FF2B5EF4-FFF2-40B4-BE49-F238E27FC236}">
                <a16:creationId xmlns:a16="http://schemas.microsoft.com/office/drawing/2014/main" id="{F92558E9-8F9F-4907-A876-35286DFA9179}"/>
              </a:ext>
            </a:extLst>
          </p:cNvPr>
          <p:cNvSpPr txBox="1">
            <a:spLocks/>
          </p:cNvSpPr>
          <p:nvPr/>
        </p:nvSpPr>
        <p:spPr>
          <a:xfrm>
            <a:off x="545646" y="1665514"/>
            <a:ext cx="3640362" cy="3526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600" dirty="0">
                <a:solidFill>
                  <a:srgbClr val="DFA267"/>
                </a:solidFill>
                <a:latin typeface="Bebas Neue" panose="020B0606020202050201" pitchFamily="34" charset="0"/>
                <a:ea typeface="Roboto" panose="02000000000000000000" pitchFamily="2" charset="0"/>
              </a:rPr>
              <a:t>What</a:t>
            </a:r>
          </a:p>
          <a:p>
            <a:pPr algn="ctr"/>
            <a:r>
              <a:rPr lang="en-US" sz="4800" spc="600" dirty="0">
                <a:solidFill>
                  <a:srgbClr val="DFA267"/>
                </a:solidFill>
                <a:latin typeface="Bebas Neue" panose="020B0606020202050201" pitchFamily="34" charset="0"/>
                <a:ea typeface="Roboto" panose="02000000000000000000" pitchFamily="2" charset="0"/>
              </a:rPr>
              <a:t>Challenges did we have?</a:t>
            </a:r>
          </a:p>
        </p:txBody>
      </p:sp>
      <p:sp>
        <p:nvSpPr>
          <p:cNvPr id="4" name="Rectangle 3">
            <a:extLst>
              <a:ext uri="{FF2B5EF4-FFF2-40B4-BE49-F238E27FC236}">
                <a16:creationId xmlns:a16="http://schemas.microsoft.com/office/drawing/2014/main" id="{30D9B99A-8ED1-41D4-A9A9-E12D81274B11}"/>
              </a:ext>
            </a:extLst>
          </p:cNvPr>
          <p:cNvSpPr/>
          <p:nvPr/>
        </p:nvSpPr>
        <p:spPr>
          <a:xfrm>
            <a:off x="5091946" y="495300"/>
            <a:ext cx="6776204" cy="6019800"/>
          </a:xfrm>
          <a:prstGeom prst="rect">
            <a:avLst/>
          </a:prstGeom>
          <a:noFill/>
          <a:ln w="28575">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C348D7A-5B9E-45A3-991C-D15070012D29}"/>
              </a:ext>
            </a:extLst>
          </p:cNvPr>
          <p:cNvSpPr/>
          <p:nvPr/>
        </p:nvSpPr>
        <p:spPr>
          <a:xfrm flipV="1">
            <a:off x="1702124" y="0"/>
            <a:ext cx="1193476" cy="529719"/>
          </a:xfrm>
          <a:prstGeom prst="triangle">
            <a:avLst/>
          </a:prstGeom>
          <a:solidFill>
            <a:srgbClr val="DFA267"/>
          </a:solidFill>
          <a:ln>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80536041-3669-4010-960A-4E71A3B80B36}"/>
              </a:ext>
            </a:extLst>
          </p:cNvPr>
          <p:cNvSpPr txBox="1"/>
          <p:nvPr/>
        </p:nvSpPr>
        <p:spPr>
          <a:xfrm>
            <a:off x="5433972" y="1935539"/>
            <a:ext cx="6092151"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C1D"/>
                </a:solidFill>
                <a:effectLst/>
                <a:latin typeface="Slack-Lato"/>
              </a:rPr>
              <a:t>Challenge 1:</a:t>
            </a:r>
            <a:br>
              <a:rPr lang="en-US" dirty="0"/>
            </a:br>
            <a:r>
              <a:rPr lang="en-US" b="0" i="0" dirty="0">
                <a:solidFill>
                  <a:srgbClr val="1D1C1D"/>
                </a:solidFill>
                <a:effectLst/>
                <a:latin typeface="Slack-Lato"/>
              </a:rPr>
              <a:t>From the website </a:t>
            </a:r>
            <a:r>
              <a:rPr lang="en-US" b="0" i="0" dirty="0" err="1">
                <a:solidFill>
                  <a:srgbClr val="1D1C1D"/>
                </a:solidFill>
                <a:effectLst/>
                <a:latin typeface="Slack-Lato"/>
              </a:rPr>
              <a:t>Finanzen</a:t>
            </a:r>
            <a:r>
              <a:rPr lang="en-US" b="0" i="0" dirty="0">
                <a:solidFill>
                  <a:srgbClr val="1D1C1D"/>
                </a:solidFill>
                <a:effectLst/>
                <a:latin typeface="Slack-Lato"/>
              </a:rPr>
              <a:t>, we would like to have the daily price of shares contained in DAX from 01.01.20 to 30.09.20. After we selected the time period online and did the web scraping, the pricing table presented in </a:t>
            </a:r>
            <a:r>
              <a:rPr lang="en-US" b="0" i="0" dirty="0" err="1">
                <a:solidFill>
                  <a:srgbClr val="1D1C1D"/>
                </a:solidFill>
                <a:effectLst/>
                <a:latin typeface="Slack-Lato"/>
              </a:rPr>
              <a:t>Jupyter</a:t>
            </a:r>
            <a:r>
              <a:rPr lang="en-US" b="0" i="0" dirty="0">
                <a:solidFill>
                  <a:srgbClr val="1D1C1D"/>
                </a:solidFill>
                <a:effectLst/>
                <a:latin typeface="Slack-Lato"/>
              </a:rPr>
              <a:t> Notebook is only one day and still asking to select the time period. à the html text does not show any share price regards to the required period.</a:t>
            </a: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Solution</a:t>
            </a:r>
            <a:br>
              <a:rPr lang="en-US" dirty="0"/>
            </a:br>
            <a:r>
              <a:rPr lang="en-US" b="0" i="0" dirty="0">
                <a:solidFill>
                  <a:srgbClr val="1D1C1D"/>
                </a:solidFill>
                <a:effectLst/>
                <a:latin typeface="Slack-Lato"/>
              </a:rPr>
              <a:t>Find stock API Alpha Vantage to get daily share price</a:t>
            </a:r>
          </a:p>
        </p:txBody>
      </p:sp>
    </p:spTree>
    <p:extLst>
      <p:ext uri="{BB962C8B-B14F-4D97-AF65-F5344CB8AC3E}">
        <p14:creationId xmlns:p14="http://schemas.microsoft.com/office/powerpoint/2010/main" val="198818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BF8381-2804-435D-9EA6-7353702CDC42}"/>
              </a:ext>
            </a:extLst>
          </p:cNvPr>
          <p:cNvSpPr/>
          <p:nvPr/>
        </p:nvSpPr>
        <p:spPr>
          <a:xfrm>
            <a:off x="-1" y="0"/>
            <a:ext cx="4731657"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7">
            <a:extLst>
              <a:ext uri="{FF2B5EF4-FFF2-40B4-BE49-F238E27FC236}">
                <a16:creationId xmlns:a16="http://schemas.microsoft.com/office/drawing/2014/main" id="{F92558E9-8F9F-4907-A876-35286DFA9179}"/>
              </a:ext>
            </a:extLst>
          </p:cNvPr>
          <p:cNvSpPr txBox="1">
            <a:spLocks/>
          </p:cNvSpPr>
          <p:nvPr/>
        </p:nvSpPr>
        <p:spPr>
          <a:xfrm>
            <a:off x="545646" y="1665514"/>
            <a:ext cx="3640362" cy="3526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600" dirty="0">
                <a:solidFill>
                  <a:srgbClr val="DFA267"/>
                </a:solidFill>
                <a:latin typeface="Bebas Neue" panose="020B0606020202050201" pitchFamily="34" charset="0"/>
                <a:ea typeface="Roboto" panose="02000000000000000000" pitchFamily="2" charset="0"/>
              </a:rPr>
              <a:t>What</a:t>
            </a:r>
          </a:p>
          <a:p>
            <a:pPr algn="ctr"/>
            <a:r>
              <a:rPr lang="en-US" sz="4800" spc="600" dirty="0">
                <a:solidFill>
                  <a:srgbClr val="DFA267"/>
                </a:solidFill>
                <a:latin typeface="Bebas Neue" panose="020B0606020202050201" pitchFamily="34" charset="0"/>
                <a:ea typeface="Roboto" panose="02000000000000000000" pitchFamily="2" charset="0"/>
              </a:rPr>
              <a:t>Challenges did we have?</a:t>
            </a:r>
          </a:p>
        </p:txBody>
      </p:sp>
      <p:sp>
        <p:nvSpPr>
          <p:cNvPr id="4" name="Rectangle 3">
            <a:extLst>
              <a:ext uri="{FF2B5EF4-FFF2-40B4-BE49-F238E27FC236}">
                <a16:creationId xmlns:a16="http://schemas.microsoft.com/office/drawing/2014/main" id="{30D9B99A-8ED1-41D4-A9A9-E12D81274B11}"/>
              </a:ext>
            </a:extLst>
          </p:cNvPr>
          <p:cNvSpPr/>
          <p:nvPr/>
        </p:nvSpPr>
        <p:spPr>
          <a:xfrm>
            <a:off x="5091946" y="495300"/>
            <a:ext cx="6776204" cy="6019800"/>
          </a:xfrm>
          <a:prstGeom prst="rect">
            <a:avLst/>
          </a:prstGeom>
          <a:noFill/>
          <a:ln w="28575">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C348D7A-5B9E-45A3-991C-D15070012D29}"/>
              </a:ext>
            </a:extLst>
          </p:cNvPr>
          <p:cNvSpPr/>
          <p:nvPr/>
        </p:nvSpPr>
        <p:spPr>
          <a:xfrm flipV="1">
            <a:off x="1702124" y="0"/>
            <a:ext cx="1193476" cy="529719"/>
          </a:xfrm>
          <a:prstGeom prst="triangle">
            <a:avLst/>
          </a:prstGeom>
          <a:solidFill>
            <a:srgbClr val="DFA267"/>
          </a:solidFill>
          <a:ln>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80536041-3669-4010-960A-4E71A3B80B36}"/>
              </a:ext>
            </a:extLst>
          </p:cNvPr>
          <p:cNvSpPr txBox="1"/>
          <p:nvPr/>
        </p:nvSpPr>
        <p:spPr>
          <a:xfrm>
            <a:off x="5433972" y="1443840"/>
            <a:ext cx="6092151"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D1C1D"/>
                </a:solidFill>
                <a:effectLst/>
                <a:latin typeface="Slack-Lato"/>
              </a:rPr>
              <a:t>Challenge 2:</a:t>
            </a:r>
            <a:br>
              <a:rPr lang="en-US" dirty="0">
                <a:solidFill>
                  <a:srgbClr val="1D1C1D"/>
                </a:solidFill>
                <a:latin typeface="Slack-Lato"/>
              </a:rPr>
            </a:br>
            <a:r>
              <a:rPr lang="en-US" b="0" i="0" dirty="0">
                <a:solidFill>
                  <a:srgbClr val="1D1C1D"/>
                </a:solidFill>
                <a:effectLst/>
                <a:latin typeface="Slack-Lato"/>
              </a:rPr>
              <a:t>One of the argument in the API is symbol (how to identify the individual stock). Therefore we created a list with all the symbols of all 30 shares, applied it into the API. The issue is that for many individual stocks, we don‘t have any daily data. After digging further, we realized that the API retrieved data probably from US stock exchange and our ticker list with the symbol is used in German stock exchange. Some tickers are probably slight different in different stock exchanges and which lead to the no data found.</a:t>
            </a: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Solution</a:t>
            </a:r>
            <a:br>
              <a:rPr lang="en-US" dirty="0"/>
            </a:br>
            <a:r>
              <a:rPr lang="en-US" b="0" i="0" dirty="0">
                <a:solidFill>
                  <a:srgbClr val="1D1C1D"/>
                </a:solidFill>
                <a:effectLst/>
                <a:latin typeface="Slack-Lato"/>
              </a:rPr>
              <a:t>We decided to use DAX index instead of getting all the individual share in DAX.</a:t>
            </a:r>
            <a:endParaRPr lang="de-DE" dirty="0"/>
          </a:p>
        </p:txBody>
      </p:sp>
    </p:spTree>
    <p:extLst>
      <p:ext uri="{BB962C8B-B14F-4D97-AF65-F5344CB8AC3E}">
        <p14:creationId xmlns:p14="http://schemas.microsoft.com/office/powerpoint/2010/main" val="34490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E5DAE1CC-883C-4788-87FA-83494613A81C}"/>
              </a:ext>
            </a:extLst>
          </p:cNvPr>
          <p:cNvSpPr txBox="1">
            <a:spLocks/>
          </p:cNvSpPr>
          <p:nvPr/>
        </p:nvSpPr>
        <p:spPr>
          <a:xfrm>
            <a:off x="3671047" y="2118400"/>
            <a:ext cx="3862387"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8800" spc="600" dirty="0">
                <a:solidFill>
                  <a:srgbClr val="DFA267"/>
                </a:solidFill>
                <a:latin typeface="Bebas Neue" panose="020B0606020202050201" pitchFamily="34" charset="0"/>
                <a:ea typeface="Roboto" panose="02000000000000000000" pitchFamily="2" charset="0"/>
              </a:rPr>
              <a:t>Thanks</a:t>
            </a:r>
          </a:p>
        </p:txBody>
      </p:sp>
      <p:sp>
        <p:nvSpPr>
          <p:cNvPr id="19" name="Title 7">
            <a:extLst>
              <a:ext uri="{FF2B5EF4-FFF2-40B4-BE49-F238E27FC236}">
                <a16:creationId xmlns:a16="http://schemas.microsoft.com/office/drawing/2014/main" id="{A4243C3E-0CE4-41A4-9B21-F9DE9DD271EF}"/>
              </a:ext>
            </a:extLst>
          </p:cNvPr>
          <p:cNvSpPr txBox="1">
            <a:spLocks/>
          </p:cNvSpPr>
          <p:nvPr/>
        </p:nvSpPr>
        <p:spPr>
          <a:xfrm>
            <a:off x="3475500" y="3024411"/>
            <a:ext cx="425347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Project 1</a:t>
            </a:r>
          </a:p>
          <a:p>
            <a:pPr algn="ctr">
              <a:lnSpc>
                <a:spcPct val="120000"/>
              </a:lnSpc>
            </a:pP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13.10.20 – 17.10.20</a:t>
            </a:r>
          </a:p>
        </p:txBody>
      </p:sp>
      <p:cxnSp>
        <p:nvCxnSpPr>
          <p:cNvPr id="12" name="Straight Connector 11">
            <a:extLst>
              <a:ext uri="{FF2B5EF4-FFF2-40B4-BE49-F238E27FC236}">
                <a16:creationId xmlns:a16="http://schemas.microsoft.com/office/drawing/2014/main" id="{34D42A48-59C8-432F-939C-5CB8A101FDD6}"/>
              </a:ext>
            </a:extLst>
          </p:cNvPr>
          <p:cNvCxnSpPr>
            <a:cxnSpLocks/>
          </p:cNvCxnSpPr>
          <p:nvPr/>
        </p:nvCxnSpPr>
        <p:spPr>
          <a:xfrm>
            <a:off x="534573" y="6285463"/>
            <a:ext cx="1165742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A9DE3B-3E0F-4152-8E9D-7694B30713AF}"/>
              </a:ext>
            </a:extLst>
          </p:cNvPr>
          <p:cNvCxnSpPr>
            <a:cxnSpLocks/>
          </p:cNvCxnSpPr>
          <p:nvPr/>
        </p:nvCxnSpPr>
        <p:spPr>
          <a:xfrm>
            <a:off x="0" y="6285463"/>
            <a:ext cx="534573"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86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Words>
  <Application>Microsoft Office PowerPoint</Application>
  <PresentationFormat>Breitbild</PresentationFormat>
  <Paragraphs>36</Paragraphs>
  <Slides>8</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8</vt:i4>
      </vt:variant>
    </vt:vector>
  </HeadingPairs>
  <TitlesOfParts>
    <vt:vector size="18" baseType="lpstr">
      <vt:lpstr>Arial</vt:lpstr>
      <vt:lpstr>Bebas Neue</vt:lpstr>
      <vt:lpstr>Calibri</vt:lpstr>
      <vt:lpstr>Calibri Light</vt:lpstr>
      <vt:lpstr>Cambo</vt:lpstr>
      <vt:lpstr>Lato</vt:lpstr>
      <vt:lpstr>Lato Light</vt:lpstr>
      <vt:lpstr>Slack-Lato</vt:lpstr>
      <vt:lpstr>Source Sans Pro</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LDDX</dc:creator>
  <cp:lastModifiedBy>Benedikt Roth</cp:lastModifiedBy>
  <cp:revision>133</cp:revision>
  <dcterms:created xsi:type="dcterms:W3CDTF">2018-08-19T17:09:14Z</dcterms:created>
  <dcterms:modified xsi:type="dcterms:W3CDTF">2020-10-17T13:47:37Z</dcterms:modified>
</cp:coreProperties>
</file>