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Light" charset="1" panose="00000400000000000000"/>
      <p:regular r:id="rId10"/>
    </p:embeddedFont>
    <p:embeddedFont>
      <p:font typeface="HK Grotesk Light Bold" charset="1" panose="00000500000000000000"/>
      <p:regular r:id="rId11"/>
    </p:embeddedFont>
    <p:embeddedFont>
      <p:font typeface="HK Grotesk Light Italics" charset="1" panose="00000400000000000000"/>
      <p:regular r:id="rId12"/>
    </p:embeddedFont>
    <p:embeddedFont>
      <p:font typeface="HK Grotesk Light Bold Italics" charset="1" panose="00000500000000000000"/>
      <p:regular r:id="rId13"/>
    </p:embeddedFont>
    <p:embeddedFont>
      <p:font typeface="HK Grotesk Bold" charset="1" panose="00000800000000000000"/>
      <p:regular r:id="rId14"/>
    </p:embeddedFont>
    <p:embeddedFont>
      <p:font typeface="HK Grotesk Bold Italics" charset="1" panose="000008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43" Target="slides/slide2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1154503">
            <a:off x="-925550" y="-832778"/>
            <a:ext cx="20139100" cy="6482684"/>
          </a:xfrm>
          <a:custGeom>
            <a:avLst/>
            <a:gdLst/>
            <a:ahLst/>
            <a:cxnLst/>
            <a:rect r="r" b="b" t="t" l="l"/>
            <a:pathLst>
              <a:path h="6482684" w="20139100">
                <a:moveTo>
                  <a:pt x="0" y="0"/>
                </a:moveTo>
                <a:lnTo>
                  <a:pt x="20139100" y="0"/>
                </a:lnTo>
                <a:lnTo>
                  <a:pt x="20139100" y="6482684"/>
                </a:lnTo>
                <a:lnTo>
                  <a:pt x="0" y="648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80679" y="921749"/>
            <a:ext cx="4230228" cy="1270635"/>
          </a:xfrm>
          <a:prstGeom prst="rect">
            <a:avLst/>
          </a:prstGeom>
        </p:spPr>
        <p:txBody>
          <a:bodyPr anchor="t" rtlCol="false" tIns="0" lIns="0" bIns="0" rIns="0">
            <a:spAutoFit/>
          </a:bodyPr>
          <a:lstStyle/>
          <a:p>
            <a:pPr>
              <a:lnSpc>
                <a:spcPts val="4995"/>
              </a:lnSpc>
            </a:pPr>
            <a:r>
              <a:rPr lang="en-US" sz="4500" spc="-135">
                <a:solidFill>
                  <a:srgbClr val="FFFFFF"/>
                </a:solidFill>
                <a:latin typeface="HK Grotesk Bold Bold"/>
              </a:rPr>
              <a:t>VR ATTENDANCE </a:t>
            </a:r>
          </a:p>
        </p:txBody>
      </p:sp>
      <p:grpSp>
        <p:nvGrpSpPr>
          <p:cNvPr name="Group 4" id="4"/>
          <p:cNvGrpSpPr/>
          <p:nvPr/>
        </p:nvGrpSpPr>
        <p:grpSpPr>
          <a:xfrm rot="0">
            <a:off x="754541" y="7330647"/>
            <a:ext cx="548318" cy="1927653"/>
            <a:chOff x="0" y="0"/>
            <a:chExt cx="731091" cy="2570204"/>
          </a:xfrm>
        </p:grpSpPr>
        <p:sp>
          <p:nvSpPr>
            <p:cNvPr name="AutoShape 5" id="5"/>
            <p:cNvSpPr/>
            <p:nvPr/>
          </p:nvSpPr>
          <p:spPr>
            <a:xfrm rot="0">
              <a:off x="302045" y="0"/>
              <a:ext cx="63500" cy="1767642"/>
            </a:xfrm>
            <a:prstGeom prst="rect">
              <a:avLst/>
            </a:prstGeom>
            <a:solidFill>
              <a:srgbClr val="57FFDC"/>
            </a:solidFill>
          </p:spPr>
        </p:sp>
        <p:sp>
          <p:nvSpPr>
            <p:cNvPr name="TextBox 6" id="6"/>
            <p:cNvSpPr txBox="true"/>
            <p:nvPr/>
          </p:nvSpPr>
          <p:spPr>
            <a:xfrm rot="0">
              <a:off x="0" y="2108178"/>
              <a:ext cx="731091" cy="462026"/>
            </a:xfrm>
            <a:prstGeom prst="rect">
              <a:avLst/>
            </a:prstGeom>
          </p:spPr>
          <p:txBody>
            <a:bodyPr anchor="t" rtlCol="false" tIns="0" lIns="0" bIns="0" rIns="0">
              <a:spAutoFit/>
            </a:bodyPr>
            <a:lstStyle/>
            <a:p>
              <a:pPr algn="ctr">
                <a:lnSpc>
                  <a:spcPts val="2664"/>
                </a:lnSpc>
              </a:pPr>
              <a:r>
                <a:rPr lang="en-US" sz="2400">
                  <a:solidFill>
                    <a:srgbClr val="FFFFFF"/>
                  </a:solidFill>
                  <a:latin typeface="HK Grotesk Bold"/>
                </a:rPr>
                <a:t>01</a:t>
              </a:r>
            </a:p>
          </p:txBody>
        </p:sp>
      </p:grpSp>
      <p:sp>
        <p:nvSpPr>
          <p:cNvPr name="TextBox 7" id="7"/>
          <p:cNvSpPr txBox="true"/>
          <p:nvPr/>
        </p:nvSpPr>
        <p:spPr>
          <a:xfrm rot="0">
            <a:off x="8115860" y="4732460"/>
            <a:ext cx="7285330" cy="4294251"/>
          </a:xfrm>
          <a:prstGeom prst="rect">
            <a:avLst/>
          </a:prstGeom>
        </p:spPr>
        <p:txBody>
          <a:bodyPr anchor="t" rtlCol="false" tIns="0" lIns="0" bIns="0" rIns="0">
            <a:spAutoFit/>
          </a:bodyPr>
          <a:lstStyle/>
          <a:p>
            <a:pPr algn="ctr">
              <a:lnSpc>
                <a:spcPts val="3551"/>
              </a:lnSpc>
              <a:spcBef>
                <a:spcPct val="0"/>
              </a:spcBef>
            </a:pPr>
            <a:r>
              <a:rPr lang="en-US" sz="3199">
                <a:solidFill>
                  <a:srgbClr val="FFFFFF"/>
                </a:solidFill>
                <a:latin typeface="HK Grotesk Bold Bold"/>
              </a:rPr>
              <a:t>Presented by: </a:t>
            </a:r>
          </a:p>
          <a:p>
            <a:pPr algn="ctr">
              <a:lnSpc>
                <a:spcPts val="3551"/>
              </a:lnSpc>
              <a:spcBef>
                <a:spcPct val="0"/>
              </a:spcBef>
            </a:pPr>
          </a:p>
          <a:p>
            <a:pPr algn="ctr">
              <a:lnSpc>
                <a:spcPts val="3329"/>
              </a:lnSpc>
              <a:spcBef>
                <a:spcPct val="0"/>
              </a:spcBef>
            </a:pPr>
            <a:r>
              <a:rPr lang="en-US" sz="2999">
                <a:solidFill>
                  <a:srgbClr val="FFFFFF"/>
                </a:solidFill>
                <a:latin typeface="HK Grotesk Bold Bold"/>
              </a:rPr>
              <a:t>Rohit Gangshettiwar   : 176</a:t>
            </a:r>
          </a:p>
          <a:p>
            <a:pPr algn="ctr">
              <a:lnSpc>
                <a:spcPts val="3329"/>
              </a:lnSpc>
              <a:spcBef>
                <a:spcPct val="0"/>
              </a:spcBef>
            </a:pPr>
            <a:r>
              <a:rPr lang="en-US" sz="2999">
                <a:solidFill>
                  <a:srgbClr val="FFFFFF"/>
                </a:solidFill>
                <a:latin typeface="HK Grotesk Bold Bold"/>
              </a:rPr>
              <a:t>Rutu Shinde :  181</a:t>
            </a:r>
          </a:p>
          <a:p>
            <a:pPr algn="just">
              <a:lnSpc>
                <a:spcPts val="3329"/>
              </a:lnSpc>
              <a:spcBef>
                <a:spcPct val="0"/>
              </a:spcBef>
            </a:pPr>
          </a:p>
          <a:p>
            <a:pPr algn="ctr">
              <a:lnSpc>
                <a:spcPts val="3329"/>
              </a:lnSpc>
              <a:spcBef>
                <a:spcPct val="0"/>
              </a:spcBef>
            </a:pPr>
            <a:r>
              <a:rPr lang="en-US" sz="2999">
                <a:solidFill>
                  <a:srgbClr val="FFFFFF"/>
                </a:solidFill>
                <a:latin typeface="HK Grotesk Bold Bold"/>
              </a:rPr>
              <a:t>                                  </a:t>
            </a:r>
            <a:r>
              <a:rPr lang="en-US" sz="2999">
                <a:solidFill>
                  <a:srgbClr val="FFFFFF"/>
                </a:solidFill>
                <a:latin typeface="HK Grotesk Bold Bold"/>
              </a:rPr>
              <a:t>of                                   </a:t>
            </a:r>
          </a:p>
          <a:p>
            <a:pPr algn="ctr">
              <a:lnSpc>
                <a:spcPts val="3329"/>
              </a:lnSpc>
              <a:spcBef>
                <a:spcPct val="0"/>
              </a:spcBef>
            </a:pPr>
            <a:r>
              <a:rPr lang="en-US" sz="2999">
                <a:solidFill>
                  <a:srgbClr val="FFFFFF"/>
                </a:solidFill>
                <a:latin typeface="HK Grotesk Bold Bold"/>
              </a:rPr>
              <a:t> SYMCA, C</a:t>
            </a:r>
          </a:p>
          <a:p>
            <a:pPr algn="ctr">
              <a:lnSpc>
                <a:spcPts val="3329"/>
              </a:lnSpc>
              <a:spcBef>
                <a:spcPct val="0"/>
              </a:spcBef>
            </a:pPr>
            <a:r>
              <a:rPr lang="en-US" sz="2999">
                <a:solidFill>
                  <a:srgbClr val="FFFFFF"/>
                </a:solidFill>
                <a:latin typeface="HK Grotesk Bold Bold"/>
              </a:rPr>
              <a:t>Under Guidance of</a:t>
            </a:r>
          </a:p>
          <a:p>
            <a:pPr algn="ctr">
              <a:lnSpc>
                <a:spcPts val="3329"/>
              </a:lnSpc>
              <a:spcBef>
                <a:spcPct val="0"/>
              </a:spcBef>
            </a:pPr>
            <a:r>
              <a:rPr lang="en-US" sz="2999">
                <a:solidFill>
                  <a:srgbClr val="FFFFFF"/>
                </a:solidFill>
                <a:latin typeface="HK Grotesk Bold Bold"/>
              </a:rPr>
              <a:t> </a:t>
            </a:r>
          </a:p>
          <a:p>
            <a:pPr algn="ctr">
              <a:lnSpc>
                <a:spcPts val="3551"/>
              </a:lnSpc>
              <a:spcBef>
                <a:spcPct val="0"/>
              </a:spcBef>
            </a:pPr>
            <a:r>
              <a:rPr lang="en-US" sz="3199">
                <a:solidFill>
                  <a:srgbClr val="FFFFFF"/>
                </a:solidFill>
                <a:latin typeface="HK Grotesk Bold Bold"/>
              </a:rPr>
              <a:t>Dr.Balasaheb Bhamangol Sir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5360954" cy="679450"/>
          </a:xfrm>
          <a:prstGeom prst="rect">
            <a:avLst/>
          </a:prstGeom>
        </p:spPr>
        <p:txBody>
          <a:bodyPr anchor="t" rtlCol="false" tIns="0" lIns="0" bIns="0" rIns="0">
            <a:spAutoFit/>
          </a:bodyPr>
          <a:lstStyle/>
          <a:p>
            <a:pPr algn="ctr">
              <a:lnSpc>
                <a:spcPts val="5599"/>
              </a:lnSpc>
            </a:pPr>
            <a:r>
              <a:rPr lang="en-US" sz="3999">
                <a:solidFill>
                  <a:srgbClr val="57FFDC"/>
                </a:solidFill>
                <a:latin typeface="HK Grotesk Bold"/>
              </a:rPr>
              <a:t>PROPOSED SYSTEMS</a:t>
            </a:r>
          </a:p>
        </p:txBody>
      </p:sp>
      <p:sp>
        <p:nvSpPr>
          <p:cNvPr name="Freeform 3" id="3"/>
          <p:cNvSpPr/>
          <p:nvPr/>
        </p:nvSpPr>
        <p:spPr>
          <a:xfrm flipH="false" flipV="false" rot="-3906467">
            <a:off x="4209126" y="1291802"/>
            <a:ext cx="20062043" cy="6784736"/>
          </a:xfrm>
          <a:custGeom>
            <a:avLst/>
            <a:gdLst/>
            <a:ahLst/>
            <a:cxnLst/>
            <a:rect r="r" b="b" t="t" l="l"/>
            <a:pathLst>
              <a:path h="6784736" w="20062043">
                <a:moveTo>
                  <a:pt x="0" y="0"/>
                </a:moveTo>
                <a:lnTo>
                  <a:pt x="20062044" y="0"/>
                </a:lnTo>
                <a:lnTo>
                  <a:pt x="20062044" y="6784737"/>
                </a:lnTo>
                <a:lnTo>
                  <a:pt x="0" y="67847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839614"/>
            <a:ext cx="10490234" cy="6438900"/>
          </a:xfrm>
          <a:prstGeom prst="rect">
            <a:avLst/>
          </a:prstGeom>
        </p:spPr>
        <p:txBody>
          <a:bodyPr anchor="t" rtlCol="false" tIns="0" lIns="0" bIns="0" rIns="0">
            <a:spAutoFit/>
          </a:bodyPr>
          <a:lstStyle/>
          <a:p>
            <a:pPr marL="647700" indent="-323850" lvl="1">
              <a:lnSpc>
                <a:spcPts val="3900"/>
              </a:lnSpc>
              <a:buFont typeface="Arial"/>
              <a:buChar char="•"/>
            </a:pPr>
            <a:r>
              <a:rPr lang="en-US" sz="3000" spc="-60">
                <a:solidFill>
                  <a:srgbClr val="FFFFFF"/>
                </a:solidFill>
                <a:latin typeface="HK Grotesk Light"/>
              </a:rPr>
              <a:t>Attendance system using voice recognition and speech recogniton to avoid proxy. Speech automation , speech to text, Verification using speech. </a:t>
            </a:r>
          </a:p>
          <a:p>
            <a:pPr>
              <a:lnSpc>
                <a:spcPts val="3900"/>
              </a:lnSpc>
            </a:pPr>
          </a:p>
          <a:p>
            <a:pPr marL="647700" indent="-323850" lvl="1">
              <a:lnSpc>
                <a:spcPts val="3900"/>
              </a:lnSpc>
              <a:buFont typeface="Arial"/>
              <a:buChar char="•"/>
            </a:pPr>
            <a:r>
              <a:rPr lang="en-US" sz="3000" spc="-60">
                <a:solidFill>
                  <a:srgbClr val="FFFFFF"/>
                </a:solidFill>
                <a:latin typeface="HK Grotesk Light"/>
              </a:rPr>
              <a:t>Speech Recognition (SR) is the ability to translate a dictation or spoken word to text. Speech Recognition known as “automatic speech recognition“ (ASR),or speech to text(STT) </a:t>
            </a:r>
          </a:p>
          <a:p>
            <a:pPr>
              <a:lnSpc>
                <a:spcPts val="3900"/>
              </a:lnSpc>
            </a:pPr>
          </a:p>
          <a:p>
            <a:pPr marL="647700" indent="-323850" lvl="1">
              <a:lnSpc>
                <a:spcPts val="3900"/>
              </a:lnSpc>
              <a:buFont typeface="Arial"/>
              <a:buChar char="•"/>
            </a:pPr>
            <a:r>
              <a:rPr lang="en-US" sz="3000" spc="-60">
                <a:solidFill>
                  <a:srgbClr val="FFFFFF"/>
                </a:solidFill>
                <a:latin typeface="HK Grotesk Light"/>
              </a:rPr>
              <a:t>This Smart Attendance System is the combination of a Python and a Web Application. Speech Recognizer is used to recognize the voice inputs, capture the input records, and then we log them into a database. </a:t>
            </a:r>
          </a:p>
          <a:p>
            <a:pPr>
              <a:lnSpc>
                <a:spcPts val="3900"/>
              </a:lnSpc>
            </a:pPr>
          </a:p>
        </p:txBody>
      </p:sp>
      <p:sp>
        <p:nvSpPr>
          <p:cNvPr name="AutoShape 5" id="5"/>
          <p:cNvSpPr/>
          <p:nvPr/>
        </p:nvSpPr>
        <p:spPr>
          <a:xfrm rot="0">
            <a:off x="874654" y="7267730"/>
            <a:ext cx="47625" cy="1325731"/>
          </a:xfrm>
          <a:prstGeom prst="rect">
            <a:avLst/>
          </a:prstGeom>
          <a:solidFill>
            <a:srgbClr val="57FFDC"/>
          </a:solidFill>
        </p:spPr>
      </p:sp>
      <p:sp>
        <p:nvSpPr>
          <p:cNvPr name="TextBox 6" id="6"/>
          <p:cNvSpPr txBox="true"/>
          <p:nvPr/>
        </p:nvSpPr>
        <p:spPr>
          <a:xfrm rot="0">
            <a:off x="720221" y="8952339"/>
            <a:ext cx="616957" cy="336959"/>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09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214942" y="-4055370"/>
            <a:ext cx="20062043" cy="6784736"/>
          </a:xfrm>
          <a:custGeom>
            <a:avLst/>
            <a:gdLst/>
            <a:ahLst/>
            <a:cxnLst/>
            <a:rect r="r" b="b" t="t" l="l"/>
            <a:pathLst>
              <a:path h="6784736" w="20062043">
                <a:moveTo>
                  <a:pt x="0" y="0"/>
                </a:moveTo>
                <a:lnTo>
                  <a:pt x="20062043" y="0"/>
                </a:lnTo>
                <a:lnTo>
                  <a:pt x="20062043" y="6784736"/>
                </a:lnTo>
                <a:lnTo>
                  <a:pt x="0" y="67847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25203" y="2240868"/>
            <a:ext cx="6086211" cy="1384300"/>
          </a:xfrm>
          <a:prstGeom prst="rect">
            <a:avLst/>
          </a:prstGeom>
        </p:spPr>
        <p:txBody>
          <a:bodyPr anchor="t" rtlCol="false" tIns="0" lIns="0" bIns="0" rIns="0">
            <a:spAutoFit/>
          </a:bodyPr>
          <a:lstStyle/>
          <a:p>
            <a:pPr algn="ctr">
              <a:lnSpc>
                <a:spcPts val="5599"/>
              </a:lnSpc>
            </a:pPr>
            <a:r>
              <a:rPr lang="en-US" sz="3999">
                <a:solidFill>
                  <a:srgbClr val="57FFDC"/>
                </a:solidFill>
                <a:latin typeface="HK Grotesk Bold"/>
              </a:rPr>
              <a:t>OBJECTIVES OF SYSTEM</a:t>
            </a:r>
          </a:p>
          <a:p>
            <a:pPr algn="ctr">
              <a:lnSpc>
                <a:spcPts val="5599"/>
              </a:lnSpc>
            </a:pPr>
          </a:p>
        </p:txBody>
      </p:sp>
      <p:sp>
        <p:nvSpPr>
          <p:cNvPr name="TextBox 4" id="4"/>
          <p:cNvSpPr txBox="true"/>
          <p:nvPr/>
        </p:nvSpPr>
        <p:spPr>
          <a:xfrm rot="0">
            <a:off x="1525203" y="3826467"/>
            <a:ext cx="8115300" cy="495300"/>
          </a:xfrm>
          <a:prstGeom prst="rect">
            <a:avLst/>
          </a:prstGeom>
        </p:spPr>
        <p:txBody>
          <a:bodyPr anchor="t" rtlCol="false" tIns="0" lIns="0" bIns="0" rIns="0">
            <a:spAutoFit/>
          </a:bodyPr>
          <a:lstStyle/>
          <a:p>
            <a:pPr marL="647700" indent="-323850" lvl="1">
              <a:lnSpc>
                <a:spcPts val="3900"/>
              </a:lnSpc>
              <a:buFont typeface="Arial"/>
              <a:buChar char="•"/>
            </a:pPr>
            <a:r>
              <a:rPr lang="en-US" sz="3000" spc="-60">
                <a:solidFill>
                  <a:srgbClr val="FFFFFF"/>
                </a:solidFill>
                <a:latin typeface="HK Grotesk Light"/>
              </a:rPr>
              <a:t>Its application work in different areas </a:t>
            </a:r>
          </a:p>
        </p:txBody>
      </p:sp>
      <p:sp>
        <p:nvSpPr>
          <p:cNvPr name="TextBox 5" id="5"/>
          <p:cNvSpPr txBox="true"/>
          <p:nvPr/>
        </p:nvSpPr>
        <p:spPr>
          <a:xfrm rot="0">
            <a:off x="1525203" y="4521792"/>
            <a:ext cx="11840319" cy="3657600"/>
          </a:xfrm>
          <a:prstGeom prst="rect">
            <a:avLst/>
          </a:prstGeom>
        </p:spPr>
        <p:txBody>
          <a:bodyPr anchor="t" rtlCol="false" tIns="0" lIns="0" bIns="0" rIns="0">
            <a:spAutoFit/>
          </a:bodyPr>
          <a:lstStyle/>
          <a:p>
            <a:pPr marL="647700" indent="-323850" lvl="1">
              <a:lnSpc>
                <a:spcPts val="3900"/>
              </a:lnSpc>
              <a:buFont typeface="Arial"/>
              <a:buChar char="•"/>
            </a:pPr>
            <a:r>
              <a:rPr lang="en-US" sz="3000" spc="-60">
                <a:solidFill>
                  <a:srgbClr val="FFFFFF"/>
                </a:solidFill>
                <a:latin typeface="HK Grotesk Light"/>
              </a:rPr>
              <a:t>Thi</a:t>
            </a:r>
            <a:r>
              <a:rPr lang="en-US" sz="3000" spc="-60">
                <a:solidFill>
                  <a:srgbClr val="FFFFFF"/>
                </a:solidFill>
                <a:latin typeface="HK Grotesk Light"/>
              </a:rPr>
              <a:t>s application as software can be used for :</a:t>
            </a:r>
          </a:p>
          <a:p>
            <a:pPr>
              <a:lnSpc>
                <a:spcPts val="4680"/>
              </a:lnSpc>
            </a:pPr>
            <a:r>
              <a:rPr lang="en-US" sz="3000" spc="-60">
                <a:solidFill>
                  <a:srgbClr val="FFFFFF"/>
                </a:solidFill>
                <a:latin typeface="HK Grotesk Light"/>
              </a:rPr>
              <a:t>         -  </a:t>
            </a:r>
            <a:r>
              <a:rPr lang="en-US" sz="3000" spc="-60">
                <a:solidFill>
                  <a:srgbClr val="FFFFFF"/>
                </a:solidFill>
                <a:latin typeface="HK Grotesk Light"/>
              </a:rPr>
              <a:t>Speech Recognition (convert the voice to text)</a:t>
            </a:r>
          </a:p>
          <a:p>
            <a:pPr>
              <a:lnSpc>
                <a:spcPts val="3900"/>
              </a:lnSpc>
            </a:pPr>
            <a:r>
              <a:rPr lang="en-US" sz="3000" spc="-60">
                <a:solidFill>
                  <a:srgbClr val="FFFFFF"/>
                </a:solidFill>
                <a:latin typeface="HK Grotesk Light"/>
              </a:rPr>
              <a:t>         -  Speech Generation , (convert the text to voice ) </a:t>
            </a:r>
          </a:p>
          <a:p>
            <a:pPr>
              <a:lnSpc>
                <a:spcPts val="3900"/>
              </a:lnSpc>
            </a:pPr>
            <a:r>
              <a:rPr lang="en-US" sz="3000" spc="-60">
                <a:solidFill>
                  <a:srgbClr val="FFFFFF"/>
                </a:solidFill>
                <a:latin typeface="HK Grotesk Light"/>
              </a:rPr>
              <a:t>         -  Text Editing (copy ,past ,select )</a:t>
            </a:r>
          </a:p>
          <a:p>
            <a:pPr marL="647700" indent="-323850" lvl="1">
              <a:lnSpc>
                <a:spcPts val="4650"/>
              </a:lnSpc>
              <a:buFont typeface="Arial"/>
              <a:buChar char="•"/>
            </a:pPr>
            <a:r>
              <a:rPr lang="en-US" sz="3000" spc="-60">
                <a:solidFill>
                  <a:srgbClr val="FFFFFF"/>
                </a:solidFill>
                <a:latin typeface="HK Grotesk Light"/>
              </a:rPr>
              <a:t> Developing software for speech recognition (speech to text conversion) </a:t>
            </a:r>
          </a:p>
          <a:p>
            <a:pPr marL="647700" indent="-323850" lvl="1">
              <a:lnSpc>
                <a:spcPts val="3900"/>
              </a:lnSpc>
              <a:buFont typeface="Arial"/>
              <a:buChar char="•"/>
            </a:pPr>
            <a:r>
              <a:rPr lang="en-US" sz="3000" spc="-60">
                <a:solidFill>
                  <a:srgbClr val="FFFFFF"/>
                </a:solidFill>
                <a:latin typeface="HK Grotesk Light"/>
              </a:rPr>
              <a:t> Developing advanced technology incorporating these ideas</a:t>
            </a:r>
          </a:p>
          <a:p>
            <a:pPr>
              <a:lnSpc>
                <a:spcPts val="3900"/>
              </a:lnSpc>
            </a:pPr>
          </a:p>
        </p:txBody>
      </p:sp>
      <p:sp>
        <p:nvSpPr>
          <p:cNvPr name="AutoShape 6" id="6"/>
          <p:cNvSpPr/>
          <p:nvPr/>
        </p:nvSpPr>
        <p:spPr>
          <a:xfrm rot="0">
            <a:off x="1062678" y="7236733"/>
            <a:ext cx="47625" cy="1325731"/>
          </a:xfrm>
          <a:prstGeom prst="rect">
            <a:avLst/>
          </a:prstGeom>
          <a:solidFill>
            <a:srgbClr val="57FFDC"/>
          </a:solidFill>
        </p:spPr>
      </p:sp>
      <p:sp>
        <p:nvSpPr>
          <p:cNvPr name="TextBox 7" id="7"/>
          <p:cNvSpPr txBox="true"/>
          <p:nvPr/>
        </p:nvSpPr>
        <p:spPr>
          <a:xfrm rot="0">
            <a:off x="908246" y="8921341"/>
            <a:ext cx="616957" cy="336959"/>
          </a:xfrm>
          <a:prstGeom prst="rect">
            <a:avLst/>
          </a:prstGeom>
        </p:spPr>
        <p:txBody>
          <a:bodyPr anchor="t" rtlCol="false" tIns="0" lIns="0" bIns="0" rIns="0">
            <a:spAutoFit/>
          </a:bodyPr>
          <a:lstStyle/>
          <a:p>
            <a:pPr>
              <a:lnSpc>
                <a:spcPts val="2664"/>
              </a:lnSpc>
            </a:pPr>
            <a:r>
              <a:rPr lang="en-US" sz="2400">
                <a:solidFill>
                  <a:srgbClr val="FFFFFF"/>
                </a:solidFill>
                <a:latin typeface="HK Grotesk Bold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true" rot="-1946610">
            <a:off x="-2395614" y="-3392368"/>
            <a:ext cx="20062043" cy="6784736"/>
          </a:xfrm>
          <a:custGeom>
            <a:avLst/>
            <a:gdLst/>
            <a:ahLst/>
            <a:cxnLst/>
            <a:rect r="r" b="b" t="t" l="l"/>
            <a:pathLst>
              <a:path h="6784736" w="20062043">
                <a:moveTo>
                  <a:pt x="0" y="6784736"/>
                </a:moveTo>
                <a:lnTo>
                  <a:pt x="20062044" y="6784736"/>
                </a:lnTo>
                <a:lnTo>
                  <a:pt x="20062044" y="0"/>
                </a:lnTo>
                <a:lnTo>
                  <a:pt x="0" y="0"/>
                </a:lnTo>
                <a:lnTo>
                  <a:pt x="0" y="678473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56607" y="3841321"/>
            <a:ext cx="12174786" cy="3289815"/>
          </a:xfrm>
          <a:prstGeom prst="rect">
            <a:avLst/>
          </a:prstGeom>
        </p:spPr>
        <p:txBody>
          <a:bodyPr anchor="t" rtlCol="false" tIns="0" lIns="0" bIns="0" rIns="0">
            <a:spAutoFit/>
          </a:bodyPr>
          <a:lstStyle/>
          <a:p>
            <a:pPr algn="ctr" marL="0" indent="0" lvl="0">
              <a:lnSpc>
                <a:spcPts val="13201"/>
              </a:lnSpc>
              <a:spcBef>
                <a:spcPct val="0"/>
              </a:spcBef>
            </a:pPr>
            <a:r>
              <a:rPr lang="en-US" sz="9429" u="none">
                <a:solidFill>
                  <a:srgbClr val="FFFFFF"/>
                </a:solidFill>
                <a:latin typeface="Canva Sans Bold"/>
              </a:rPr>
              <a:t>ANALYSIS &amp; DESIGN </a:t>
            </a:r>
          </a:p>
          <a:p>
            <a:pPr algn="ctr" marL="0" indent="0" lvl="0">
              <a:lnSpc>
                <a:spcPts val="13201"/>
              </a:lnSpc>
              <a:spcBef>
                <a:spcPct val="0"/>
              </a:spcBef>
            </a:pPr>
          </a:p>
        </p:txBody>
      </p:sp>
      <p:sp>
        <p:nvSpPr>
          <p:cNvPr name="Freeform 4" id="4"/>
          <p:cNvSpPr/>
          <p:nvPr/>
        </p:nvSpPr>
        <p:spPr>
          <a:xfrm flipH="false" flipV="false" rot="8932370">
            <a:off x="5026184" y="6252993"/>
            <a:ext cx="20062043" cy="6784736"/>
          </a:xfrm>
          <a:custGeom>
            <a:avLst/>
            <a:gdLst/>
            <a:ahLst/>
            <a:cxnLst/>
            <a:rect r="r" b="b" t="t" l="l"/>
            <a:pathLst>
              <a:path h="6784736" w="20062043">
                <a:moveTo>
                  <a:pt x="0" y="0"/>
                </a:moveTo>
                <a:lnTo>
                  <a:pt x="20062043" y="0"/>
                </a:lnTo>
                <a:lnTo>
                  <a:pt x="20062043" y="6784736"/>
                </a:lnTo>
                <a:lnTo>
                  <a:pt x="0" y="67847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642343" y="8921341"/>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6309252" y="544584"/>
            <a:ext cx="8498358" cy="9366108"/>
          </a:xfrm>
          <a:custGeom>
            <a:avLst/>
            <a:gdLst/>
            <a:ahLst/>
            <a:cxnLst/>
            <a:rect r="r" b="b" t="t" l="l"/>
            <a:pathLst>
              <a:path h="9366108" w="8498358">
                <a:moveTo>
                  <a:pt x="0" y="0"/>
                </a:moveTo>
                <a:lnTo>
                  <a:pt x="8498358" y="0"/>
                </a:lnTo>
                <a:lnTo>
                  <a:pt x="8498358" y="9366108"/>
                </a:lnTo>
                <a:lnTo>
                  <a:pt x="0" y="9366108"/>
                </a:lnTo>
                <a:lnTo>
                  <a:pt x="0" y="0"/>
                </a:lnTo>
                <a:close/>
              </a:path>
            </a:pathLst>
          </a:custGeom>
          <a:blipFill>
            <a:blip r:embed="rId2"/>
            <a:stretch>
              <a:fillRect l="0" t="-1096" r="0" b="-1096"/>
            </a:stretch>
          </a:blipFill>
        </p:spPr>
      </p:sp>
      <p:sp>
        <p:nvSpPr>
          <p:cNvPr name="TextBox 3" id="3"/>
          <p:cNvSpPr txBox="true"/>
          <p:nvPr/>
        </p:nvSpPr>
        <p:spPr>
          <a:xfrm rot="0">
            <a:off x="697798" y="4689158"/>
            <a:ext cx="2907942" cy="962660"/>
          </a:xfrm>
          <a:prstGeom prst="rect">
            <a:avLst/>
          </a:prstGeom>
        </p:spPr>
        <p:txBody>
          <a:bodyPr anchor="t" rtlCol="false" tIns="0" lIns="0" bIns="0" rIns="0">
            <a:spAutoFit/>
          </a:bodyPr>
          <a:lstStyle/>
          <a:p>
            <a:pPr algn="ctr" marL="0" indent="0" lvl="0">
              <a:lnSpc>
                <a:spcPts val="7840"/>
              </a:lnSpc>
              <a:spcBef>
                <a:spcPct val="0"/>
              </a:spcBef>
            </a:pPr>
            <a:r>
              <a:rPr lang="en-US" sz="5600">
                <a:solidFill>
                  <a:srgbClr val="FEFEFE"/>
                </a:solidFill>
                <a:latin typeface="HK Grotesk Bold"/>
              </a:rPr>
              <a:t>ERD </a:t>
            </a:r>
          </a:p>
        </p:txBody>
      </p:sp>
      <p:sp>
        <p:nvSpPr>
          <p:cNvPr name="AutoShape 4" id="4"/>
          <p:cNvSpPr/>
          <p:nvPr/>
        </p:nvSpPr>
        <p:spPr>
          <a:xfrm rot="0">
            <a:off x="4490645" y="1028700"/>
            <a:ext cx="126121" cy="8229600"/>
          </a:xfrm>
          <a:prstGeom prst="rect">
            <a:avLst/>
          </a:prstGeom>
          <a:solidFill>
            <a:srgbClr val="57FFDC"/>
          </a:solidFill>
        </p:spPr>
      </p:sp>
      <p:sp>
        <p:nvSpPr>
          <p:cNvPr name="TextBox 5" id="5"/>
          <p:cNvSpPr txBox="true"/>
          <p:nvPr/>
        </p:nvSpPr>
        <p:spPr>
          <a:xfrm rot="0">
            <a:off x="1028700" y="8916543"/>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12245034" y="1028700"/>
            <a:ext cx="126121" cy="8229600"/>
          </a:xfrm>
          <a:prstGeom prst="rect">
            <a:avLst/>
          </a:prstGeom>
          <a:solidFill>
            <a:srgbClr val="57FFDC"/>
          </a:solidFill>
        </p:spPr>
      </p:sp>
      <p:sp>
        <p:nvSpPr>
          <p:cNvPr name="Freeform 3" id="3"/>
          <p:cNvSpPr/>
          <p:nvPr/>
        </p:nvSpPr>
        <p:spPr>
          <a:xfrm flipH="false" flipV="false" rot="0">
            <a:off x="1770908" y="176873"/>
            <a:ext cx="8983754" cy="9933255"/>
          </a:xfrm>
          <a:custGeom>
            <a:avLst/>
            <a:gdLst/>
            <a:ahLst/>
            <a:cxnLst/>
            <a:rect r="r" b="b" t="t" l="l"/>
            <a:pathLst>
              <a:path h="9933255" w="8983754">
                <a:moveTo>
                  <a:pt x="0" y="0"/>
                </a:moveTo>
                <a:lnTo>
                  <a:pt x="8983754" y="0"/>
                </a:lnTo>
                <a:lnTo>
                  <a:pt x="8983754" y="9933254"/>
                </a:lnTo>
                <a:lnTo>
                  <a:pt x="0" y="9933254"/>
                </a:lnTo>
                <a:lnTo>
                  <a:pt x="0" y="0"/>
                </a:lnTo>
                <a:close/>
              </a:path>
            </a:pathLst>
          </a:custGeom>
          <a:blipFill>
            <a:blip r:embed="rId2"/>
            <a:stretch>
              <a:fillRect l="-1936" t="-677" r="-1936" b="0"/>
            </a:stretch>
          </a:blipFill>
        </p:spPr>
      </p:sp>
      <p:sp>
        <p:nvSpPr>
          <p:cNvPr name="TextBox 4" id="4"/>
          <p:cNvSpPr txBox="true"/>
          <p:nvPr/>
        </p:nvSpPr>
        <p:spPr>
          <a:xfrm rot="0">
            <a:off x="13432699" y="4605020"/>
            <a:ext cx="3826601" cy="1953260"/>
          </a:xfrm>
          <a:prstGeom prst="rect">
            <a:avLst/>
          </a:prstGeom>
        </p:spPr>
        <p:txBody>
          <a:bodyPr anchor="t" rtlCol="false" tIns="0" lIns="0" bIns="0" rIns="0">
            <a:spAutoFit/>
          </a:bodyPr>
          <a:lstStyle/>
          <a:p>
            <a:pPr algn="ctr">
              <a:lnSpc>
                <a:spcPts val="7840"/>
              </a:lnSpc>
            </a:pPr>
            <a:r>
              <a:rPr lang="en-US" sz="5600">
                <a:solidFill>
                  <a:srgbClr val="FEFEFE"/>
                </a:solidFill>
                <a:latin typeface="HK Grotesk Bold"/>
              </a:rPr>
              <a:t>Sequence</a:t>
            </a:r>
          </a:p>
          <a:p>
            <a:pPr algn="ctr" marL="0" indent="0" lvl="0">
              <a:lnSpc>
                <a:spcPts val="7840"/>
              </a:lnSpc>
              <a:spcBef>
                <a:spcPct val="0"/>
              </a:spcBef>
            </a:pPr>
            <a:r>
              <a:rPr lang="en-US" sz="5600">
                <a:solidFill>
                  <a:srgbClr val="FEFEFE"/>
                </a:solidFill>
                <a:latin typeface="HK Grotesk Bold"/>
              </a:rPr>
              <a:t>Diagram </a:t>
            </a:r>
          </a:p>
        </p:txBody>
      </p:sp>
      <p:sp>
        <p:nvSpPr>
          <p:cNvPr name="TextBox 5" id="5"/>
          <p:cNvSpPr txBox="true"/>
          <p:nvPr/>
        </p:nvSpPr>
        <p:spPr>
          <a:xfrm rot="0">
            <a:off x="16642343" y="8921341"/>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5409304" y="1028700"/>
            <a:ext cx="126121" cy="8229600"/>
          </a:xfrm>
          <a:prstGeom prst="rect">
            <a:avLst/>
          </a:prstGeom>
          <a:solidFill>
            <a:srgbClr val="57FFDC"/>
          </a:solidFill>
        </p:spPr>
      </p:sp>
      <p:sp>
        <p:nvSpPr>
          <p:cNvPr name="Freeform 3" id="3"/>
          <p:cNvSpPr/>
          <p:nvPr/>
        </p:nvSpPr>
        <p:spPr>
          <a:xfrm flipH="false" flipV="false" rot="0">
            <a:off x="7711416" y="366847"/>
            <a:ext cx="8669812" cy="9764635"/>
          </a:xfrm>
          <a:custGeom>
            <a:avLst/>
            <a:gdLst/>
            <a:ahLst/>
            <a:cxnLst/>
            <a:rect r="r" b="b" t="t" l="l"/>
            <a:pathLst>
              <a:path h="9764635" w="8669812">
                <a:moveTo>
                  <a:pt x="0" y="0"/>
                </a:moveTo>
                <a:lnTo>
                  <a:pt x="8669812" y="0"/>
                </a:lnTo>
                <a:lnTo>
                  <a:pt x="8669812" y="9764635"/>
                </a:lnTo>
                <a:lnTo>
                  <a:pt x="0" y="9764635"/>
                </a:lnTo>
                <a:lnTo>
                  <a:pt x="0" y="0"/>
                </a:lnTo>
                <a:close/>
              </a:path>
            </a:pathLst>
          </a:custGeom>
          <a:blipFill>
            <a:blip r:embed="rId2"/>
            <a:stretch>
              <a:fillRect l="0" t="0" r="0" b="0"/>
            </a:stretch>
          </a:blipFill>
        </p:spPr>
      </p:sp>
      <p:sp>
        <p:nvSpPr>
          <p:cNvPr name="TextBox 4" id="4"/>
          <p:cNvSpPr txBox="true"/>
          <p:nvPr/>
        </p:nvSpPr>
        <p:spPr>
          <a:xfrm rot="0">
            <a:off x="697798" y="4689158"/>
            <a:ext cx="3947477" cy="1953260"/>
          </a:xfrm>
          <a:prstGeom prst="rect">
            <a:avLst/>
          </a:prstGeom>
        </p:spPr>
        <p:txBody>
          <a:bodyPr anchor="t" rtlCol="false" tIns="0" lIns="0" bIns="0" rIns="0">
            <a:spAutoFit/>
          </a:bodyPr>
          <a:lstStyle/>
          <a:p>
            <a:pPr algn="ctr" marL="0" indent="0" lvl="0">
              <a:lnSpc>
                <a:spcPts val="7840"/>
              </a:lnSpc>
              <a:spcBef>
                <a:spcPct val="0"/>
              </a:spcBef>
            </a:pPr>
            <a:r>
              <a:rPr lang="en-US" sz="5600">
                <a:solidFill>
                  <a:srgbClr val="FEFEFE"/>
                </a:solidFill>
                <a:latin typeface="HK Grotesk Bold"/>
              </a:rPr>
              <a:t>ACTIVITY DIAGRAM</a:t>
            </a:r>
          </a:p>
        </p:txBody>
      </p:sp>
      <p:sp>
        <p:nvSpPr>
          <p:cNvPr name="TextBox 5" id="5"/>
          <p:cNvSpPr txBox="true"/>
          <p:nvPr/>
        </p:nvSpPr>
        <p:spPr>
          <a:xfrm rot="0">
            <a:off x="1028700" y="8916543"/>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12245034" y="1028700"/>
            <a:ext cx="126121" cy="8229600"/>
          </a:xfrm>
          <a:prstGeom prst="rect">
            <a:avLst/>
          </a:prstGeom>
          <a:solidFill>
            <a:srgbClr val="57FFDC"/>
          </a:solidFill>
        </p:spPr>
      </p:sp>
      <p:sp>
        <p:nvSpPr>
          <p:cNvPr name="Freeform 3" id="3"/>
          <p:cNvSpPr/>
          <p:nvPr/>
        </p:nvSpPr>
        <p:spPr>
          <a:xfrm flipH="false" flipV="false" rot="0">
            <a:off x="1028700" y="764815"/>
            <a:ext cx="10574377" cy="8757371"/>
          </a:xfrm>
          <a:custGeom>
            <a:avLst/>
            <a:gdLst/>
            <a:ahLst/>
            <a:cxnLst/>
            <a:rect r="r" b="b" t="t" l="l"/>
            <a:pathLst>
              <a:path h="8757371" w="10574377">
                <a:moveTo>
                  <a:pt x="0" y="0"/>
                </a:moveTo>
                <a:lnTo>
                  <a:pt x="10574377" y="0"/>
                </a:lnTo>
                <a:lnTo>
                  <a:pt x="10574377" y="8757370"/>
                </a:lnTo>
                <a:lnTo>
                  <a:pt x="0" y="8757370"/>
                </a:lnTo>
                <a:lnTo>
                  <a:pt x="0" y="0"/>
                </a:lnTo>
                <a:close/>
              </a:path>
            </a:pathLst>
          </a:custGeom>
          <a:blipFill>
            <a:blip r:embed="rId2"/>
            <a:stretch>
              <a:fillRect l="0" t="0" r="0" b="0"/>
            </a:stretch>
          </a:blipFill>
        </p:spPr>
      </p:sp>
      <p:sp>
        <p:nvSpPr>
          <p:cNvPr name="TextBox 4" id="4"/>
          <p:cNvSpPr txBox="true"/>
          <p:nvPr/>
        </p:nvSpPr>
        <p:spPr>
          <a:xfrm rot="0">
            <a:off x="13432699" y="4605020"/>
            <a:ext cx="3826601" cy="1953260"/>
          </a:xfrm>
          <a:prstGeom prst="rect">
            <a:avLst/>
          </a:prstGeom>
        </p:spPr>
        <p:txBody>
          <a:bodyPr anchor="t" rtlCol="false" tIns="0" lIns="0" bIns="0" rIns="0">
            <a:spAutoFit/>
          </a:bodyPr>
          <a:lstStyle/>
          <a:p>
            <a:pPr algn="ctr">
              <a:lnSpc>
                <a:spcPts val="7840"/>
              </a:lnSpc>
            </a:pPr>
            <a:r>
              <a:rPr lang="en-US" sz="5600">
                <a:solidFill>
                  <a:srgbClr val="FEFEFE"/>
                </a:solidFill>
                <a:latin typeface="HK Grotesk Bold"/>
              </a:rPr>
              <a:t>USE CASE </a:t>
            </a:r>
          </a:p>
          <a:p>
            <a:pPr algn="ctr" marL="0" indent="0" lvl="0">
              <a:lnSpc>
                <a:spcPts val="7840"/>
              </a:lnSpc>
              <a:spcBef>
                <a:spcPct val="0"/>
              </a:spcBef>
            </a:pPr>
            <a:r>
              <a:rPr lang="en-US" sz="5600">
                <a:solidFill>
                  <a:srgbClr val="FEFEFE"/>
                </a:solidFill>
                <a:latin typeface="HK Grotesk Bold"/>
              </a:rPr>
              <a:t>DIAGRAM</a:t>
            </a:r>
          </a:p>
        </p:txBody>
      </p:sp>
      <p:sp>
        <p:nvSpPr>
          <p:cNvPr name="TextBox 5" id="5"/>
          <p:cNvSpPr txBox="true"/>
          <p:nvPr/>
        </p:nvSpPr>
        <p:spPr>
          <a:xfrm rot="0">
            <a:off x="16642343" y="8921341"/>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4185946" y="1028700"/>
            <a:ext cx="126121" cy="8229600"/>
          </a:xfrm>
          <a:prstGeom prst="rect">
            <a:avLst/>
          </a:prstGeom>
          <a:solidFill>
            <a:srgbClr val="57FFDC"/>
          </a:solidFill>
        </p:spPr>
      </p:sp>
      <p:sp>
        <p:nvSpPr>
          <p:cNvPr name="Freeform 3" id="3"/>
          <p:cNvSpPr/>
          <p:nvPr/>
        </p:nvSpPr>
        <p:spPr>
          <a:xfrm flipH="false" flipV="false" rot="0">
            <a:off x="4646101" y="2298449"/>
            <a:ext cx="13153939" cy="5325352"/>
          </a:xfrm>
          <a:custGeom>
            <a:avLst/>
            <a:gdLst/>
            <a:ahLst/>
            <a:cxnLst/>
            <a:rect r="r" b="b" t="t" l="l"/>
            <a:pathLst>
              <a:path h="5325352" w="13153939">
                <a:moveTo>
                  <a:pt x="0" y="0"/>
                </a:moveTo>
                <a:lnTo>
                  <a:pt x="13153939" y="0"/>
                </a:lnTo>
                <a:lnTo>
                  <a:pt x="13153939" y="5325352"/>
                </a:lnTo>
                <a:lnTo>
                  <a:pt x="0" y="5325352"/>
                </a:lnTo>
                <a:lnTo>
                  <a:pt x="0" y="0"/>
                </a:lnTo>
                <a:close/>
              </a:path>
            </a:pathLst>
          </a:custGeom>
          <a:blipFill>
            <a:blip r:embed="rId2"/>
            <a:stretch>
              <a:fillRect l="0" t="0" r="0" b="0"/>
            </a:stretch>
          </a:blipFill>
        </p:spPr>
      </p:sp>
      <p:sp>
        <p:nvSpPr>
          <p:cNvPr name="TextBox 4" id="4"/>
          <p:cNvSpPr txBox="true"/>
          <p:nvPr/>
        </p:nvSpPr>
        <p:spPr>
          <a:xfrm rot="0">
            <a:off x="265928" y="3383695"/>
            <a:ext cx="3920018" cy="4925060"/>
          </a:xfrm>
          <a:prstGeom prst="rect">
            <a:avLst/>
          </a:prstGeom>
        </p:spPr>
        <p:txBody>
          <a:bodyPr anchor="t" rtlCol="false" tIns="0" lIns="0" bIns="0" rIns="0">
            <a:spAutoFit/>
          </a:bodyPr>
          <a:lstStyle/>
          <a:p>
            <a:pPr algn="ctr">
              <a:lnSpc>
                <a:spcPts val="7840"/>
              </a:lnSpc>
            </a:pPr>
            <a:r>
              <a:rPr lang="en-US" sz="5600">
                <a:solidFill>
                  <a:srgbClr val="FEFEFE"/>
                </a:solidFill>
                <a:latin typeface="HK Grotesk Bold"/>
              </a:rPr>
              <a:t>DFD</a:t>
            </a:r>
          </a:p>
          <a:p>
            <a:pPr algn="ctr">
              <a:lnSpc>
                <a:spcPts val="7840"/>
              </a:lnSpc>
            </a:pPr>
            <a:r>
              <a:rPr lang="en-US" sz="5600">
                <a:solidFill>
                  <a:srgbClr val="FEFEFE"/>
                </a:solidFill>
                <a:latin typeface="HK Grotesk Bold"/>
              </a:rPr>
              <a:t> Level (Context-</a:t>
            </a:r>
          </a:p>
          <a:p>
            <a:pPr algn="ctr">
              <a:lnSpc>
                <a:spcPts val="7840"/>
              </a:lnSpc>
            </a:pPr>
            <a:r>
              <a:rPr lang="en-US" sz="5600">
                <a:solidFill>
                  <a:srgbClr val="FEFEFE"/>
                </a:solidFill>
                <a:latin typeface="HK Grotesk Bold"/>
              </a:rPr>
              <a:t>Level) </a:t>
            </a:r>
          </a:p>
          <a:p>
            <a:pPr algn="ctr" marL="0" indent="0" lvl="0">
              <a:lnSpc>
                <a:spcPts val="7840"/>
              </a:lnSpc>
              <a:spcBef>
                <a:spcPct val="0"/>
              </a:spcBef>
            </a:pPr>
          </a:p>
        </p:txBody>
      </p:sp>
      <p:sp>
        <p:nvSpPr>
          <p:cNvPr name="TextBox 5" id="5"/>
          <p:cNvSpPr txBox="true"/>
          <p:nvPr/>
        </p:nvSpPr>
        <p:spPr>
          <a:xfrm rot="0">
            <a:off x="1028700" y="8916543"/>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16</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13115343" y="1028700"/>
            <a:ext cx="126121" cy="8229600"/>
          </a:xfrm>
          <a:prstGeom prst="rect">
            <a:avLst/>
          </a:prstGeom>
          <a:solidFill>
            <a:srgbClr val="57FFDC"/>
          </a:solidFill>
        </p:spPr>
      </p:sp>
      <p:sp>
        <p:nvSpPr>
          <p:cNvPr name="Freeform 3" id="3"/>
          <p:cNvSpPr/>
          <p:nvPr/>
        </p:nvSpPr>
        <p:spPr>
          <a:xfrm flipH="false" flipV="false" rot="0">
            <a:off x="855212" y="431485"/>
            <a:ext cx="11416776" cy="9424029"/>
          </a:xfrm>
          <a:custGeom>
            <a:avLst/>
            <a:gdLst/>
            <a:ahLst/>
            <a:cxnLst/>
            <a:rect r="r" b="b" t="t" l="l"/>
            <a:pathLst>
              <a:path h="9424029" w="11416776">
                <a:moveTo>
                  <a:pt x="0" y="0"/>
                </a:moveTo>
                <a:lnTo>
                  <a:pt x="11416775" y="0"/>
                </a:lnTo>
                <a:lnTo>
                  <a:pt x="11416775" y="9424030"/>
                </a:lnTo>
                <a:lnTo>
                  <a:pt x="0" y="9424030"/>
                </a:lnTo>
                <a:lnTo>
                  <a:pt x="0" y="0"/>
                </a:lnTo>
                <a:close/>
              </a:path>
            </a:pathLst>
          </a:custGeom>
          <a:blipFill>
            <a:blip r:embed="rId2"/>
            <a:stretch>
              <a:fillRect l="0" t="0" r="0" b="0"/>
            </a:stretch>
          </a:blipFill>
        </p:spPr>
      </p:sp>
      <p:sp>
        <p:nvSpPr>
          <p:cNvPr name="TextBox 4" id="4"/>
          <p:cNvSpPr txBox="true"/>
          <p:nvPr/>
        </p:nvSpPr>
        <p:spPr>
          <a:xfrm rot="0">
            <a:off x="13432699" y="3299557"/>
            <a:ext cx="3826601" cy="3934460"/>
          </a:xfrm>
          <a:prstGeom prst="rect">
            <a:avLst/>
          </a:prstGeom>
        </p:spPr>
        <p:txBody>
          <a:bodyPr anchor="t" rtlCol="false" tIns="0" lIns="0" bIns="0" rIns="0">
            <a:spAutoFit/>
          </a:bodyPr>
          <a:lstStyle/>
          <a:p>
            <a:pPr algn="ctr">
              <a:lnSpc>
                <a:spcPts val="7840"/>
              </a:lnSpc>
            </a:pPr>
            <a:r>
              <a:rPr lang="en-US" sz="5600">
                <a:solidFill>
                  <a:srgbClr val="FEFEFE"/>
                </a:solidFill>
                <a:latin typeface="HK Grotesk Bold"/>
              </a:rPr>
              <a:t>1st level DFD </a:t>
            </a:r>
          </a:p>
          <a:p>
            <a:pPr algn="ctr">
              <a:lnSpc>
                <a:spcPts val="7840"/>
              </a:lnSpc>
            </a:pPr>
            <a:r>
              <a:rPr lang="en-US" sz="5600">
                <a:solidFill>
                  <a:srgbClr val="FEFEFE"/>
                </a:solidFill>
                <a:latin typeface="HK Grotesk Bold"/>
              </a:rPr>
              <a:t>Level </a:t>
            </a:r>
          </a:p>
          <a:p>
            <a:pPr algn="ctr" marL="0" indent="0" lvl="0">
              <a:lnSpc>
                <a:spcPts val="7840"/>
              </a:lnSpc>
              <a:spcBef>
                <a:spcPct val="0"/>
              </a:spcBef>
            </a:pPr>
          </a:p>
        </p:txBody>
      </p:sp>
      <p:sp>
        <p:nvSpPr>
          <p:cNvPr name="TextBox 5" id="5"/>
          <p:cNvSpPr txBox="true"/>
          <p:nvPr/>
        </p:nvSpPr>
        <p:spPr>
          <a:xfrm rot="0">
            <a:off x="16642343" y="8921341"/>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17</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6172849" y="1028700"/>
            <a:ext cx="126121" cy="8229600"/>
          </a:xfrm>
          <a:prstGeom prst="rect">
            <a:avLst/>
          </a:prstGeom>
          <a:solidFill>
            <a:srgbClr val="57FFDC"/>
          </a:solidFill>
        </p:spPr>
      </p:sp>
      <p:sp>
        <p:nvSpPr>
          <p:cNvPr name="Freeform 3" id="3"/>
          <p:cNvSpPr/>
          <p:nvPr/>
        </p:nvSpPr>
        <p:spPr>
          <a:xfrm flipH="false" flipV="false" rot="0">
            <a:off x="8285874" y="478637"/>
            <a:ext cx="7480104" cy="9018868"/>
          </a:xfrm>
          <a:custGeom>
            <a:avLst/>
            <a:gdLst/>
            <a:ahLst/>
            <a:cxnLst/>
            <a:rect r="r" b="b" t="t" l="l"/>
            <a:pathLst>
              <a:path h="9018868" w="7480104">
                <a:moveTo>
                  <a:pt x="0" y="0"/>
                </a:moveTo>
                <a:lnTo>
                  <a:pt x="7480103" y="0"/>
                </a:lnTo>
                <a:lnTo>
                  <a:pt x="7480103" y="9018868"/>
                </a:lnTo>
                <a:lnTo>
                  <a:pt x="0" y="9018868"/>
                </a:lnTo>
                <a:lnTo>
                  <a:pt x="0" y="0"/>
                </a:lnTo>
                <a:close/>
              </a:path>
            </a:pathLst>
          </a:custGeom>
          <a:blipFill>
            <a:blip r:embed="rId2"/>
            <a:stretch>
              <a:fillRect l="0" t="0" r="0" b="0"/>
            </a:stretch>
          </a:blipFill>
        </p:spPr>
      </p:sp>
      <p:sp>
        <p:nvSpPr>
          <p:cNvPr name="TextBox 4" id="4"/>
          <p:cNvSpPr txBox="true"/>
          <p:nvPr/>
        </p:nvSpPr>
        <p:spPr>
          <a:xfrm rot="0">
            <a:off x="1377988" y="3614420"/>
            <a:ext cx="3920018" cy="2943860"/>
          </a:xfrm>
          <a:prstGeom prst="rect">
            <a:avLst/>
          </a:prstGeom>
        </p:spPr>
        <p:txBody>
          <a:bodyPr anchor="t" rtlCol="false" tIns="0" lIns="0" bIns="0" rIns="0">
            <a:spAutoFit/>
          </a:bodyPr>
          <a:lstStyle/>
          <a:p>
            <a:pPr algn="ctr">
              <a:lnSpc>
                <a:spcPts val="7840"/>
              </a:lnSpc>
            </a:pPr>
            <a:r>
              <a:rPr lang="en-US" sz="5600">
                <a:solidFill>
                  <a:srgbClr val="FEFEFE"/>
                </a:solidFill>
                <a:latin typeface="HK Grotesk Bold"/>
              </a:rPr>
              <a:t>Class Diagram </a:t>
            </a:r>
          </a:p>
          <a:p>
            <a:pPr algn="ctr" marL="0" indent="0" lvl="0">
              <a:lnSpc>
                <a:spcPts val="7840"/>
              </a:lnSpc>
              <a:spcBef>
                <a:spcPct val="0"/>
              </a:spcBef>
            </a:pPr>
          </a:p>
        </p:txBody>
      </p:sp>
      <p:sp>
        <p:nvSpPr>
          <p:cNvPr name="TextBox 5" id="5"/>
          <p:cNvSpPr txBox="true"/>
          <p:nvPr/>
        </p:nvSpPr>
        <p:spPr>
          <a:xfrm rot="0">
            <a:off x="1028700" y="8916543"/>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1154503">
            <a:off x="-925550" y="-832778"/>
            <a:ext cx="20139100" cy="6482684"/>
          </a:xfrm>
          <a:custGeom>
            <a:avLst/>
            <a:gdLst/>
            <a:ahLst/>
            <a:cxnLst/>
            <a:rect r="r" b="b" t="t" l="l"/>
            <a:pathLst>
              <a:path h="6482684" w="20139100">
                <a:moveTo>
                  <a:pt x="0" y="0"/>
                </a:moveTo>
                <a:lnTo>
                  <a:pt x="20139100" y="0"/>
                </a:lnTo>
                <a:lnTo>
                  <a:pt x="20139100" y="6482684"/>
                </a:lnTo>
                <a:lnTo>
                  <a:pt x="0" y="648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80679" y="921749"/>
            <a:ext cx="4230228" cy="1270635"/>
          </a:xfrm>
          <a:prstGeom prst="rect">
            <a:avLst/>
          </a:prstGeom>
        </p:spPr>
        <p:txBody>
          <a:bodyPr anchor="t" rtlCol="false" tIns="0" lIns="0" bIns="0" rIns="0">
            <a:spAutoFit/>
          </a:bodyPr>
          <a:lstStyle/>
          <a:p>
            <a:pPr>
              <a:lnSpc>
                <a:spcPts val="4995"/>
              </a:lnSpc>
            </a:pPr>
            <a:r>
              <a:rPr lang="en-US" sz="4500" spc="-135">
                <a:solidFill>
                  <a:srgbClr val="FFFFFF"/>
                </a:solidFill>
                <a:latin typeface="HK Grotesk Bold Bold"/>
              </a:rPr>
              <a:t>VR ATTENDANCE </a:t>
            </a:r>
          </a:p>
        </p:txBody>
      </p:sp>
      <p:grpSp>
        <p:nvGrpSpPr>
          <p:cNvPr name="Group 4" id="4"/>
          <p:cNvGrpSpPr/>
          <p:nvPr/>
        </p:nvGrpSpPr>
        <p:grpSpPr>
          <a:xfrm rot="0">
            <a:off x="754541" y="7330647"/>
            <a:ext cx="548318" cy="1927653"/>
            <a:chOff x="0" y="0"/>
            <a:chExt cx="731091" cy="2570204"/>
          </a:xfrm>
        </p:grpSpPr>
        <p:sp>
          <p:nvSpPr>
            <p:cNvPr name="AutoShape 5" id="5"/>
            <p:cNvSpPr/>
            <p:nvPr/>
          </p:nvSpPr>
          <p:spPr>
            <a:xfrm rot="0">
              <a:off x="302045" y="0"/>
              <a:ext cx="63500" cy="1767642"/>
            </a:xfrm>
            <a:prstGeom prst="rect">
              <a:avLst/>
            </a:prstGeom>
            <a:solidFill>
              <a:srgbClr val="57FFDC"/>
            </a:solidFill>
          </p:spPr>
        </p:sp>
        <p:sp>
          <p:nvSpPr>
            <p:cNvPr name="TextBox 6" id="6"/>
            <p:cNvSpPr txBox="true"/>
            <p:nvPr/>
          </p:nvSpPr>
          <p:spPr>
            <a:xfrm rot="0">
              <a:off x="0" y="2108178"/>
              <a:ext cx="731091" cy="462026"/>
            </a:xfrm>
            <a:prstGeom prst="rect">
              <a:avLst/>
            </a:prstGeom>
          </p:spPr>
          <p:txBody>
            <a:bodyPr anchor="t" rtlCol="false" tIns="0" lIns="0" bIns="0" rIns="0">
              <a:spAutoFit/>
            </a:bodyPr>
            <a:lstStyle/>
            <a:p>
              <a:pPr algn="ctr">
                <a:lnSpc>
                  <a:spcPts val="2664"/>
                </a:lnSpc>
              </a:pPr>
              <a:r>
                <a:rPr lang="en-US" sz="2400">
                  <a:solidFill>
                    <a:srgbClr val="FFFFFF"/>
                  </a:solidFill>
                  <a:latin typeface="HK Grotesk Bold"/>
                </a:rPr>
                <a:t>01</a:t>
              </a:r>
            </a:p>
          </p:txBody>
        </p:sp>
      </p:grpSp>
      <p:sp>
        <p:nvSpPr>
          <p:cNvPr name="TextBox 7" id="7"/>
          <p:cNvSpPr txBox="true"/>
          <p:nvPr/>
        </p:nvSpPr>
        <p:spPr>
          <a:xfrm rot="0">
            <a:off x="8115860" y="4732460"/>
            <a:ext cx="7285330" cy="4294251"/>
          </a:xfrm>
          <a:prstGeom prst="rect">
            <a:avLst/>
          </a:prstGeom>
        </p:spPr>
        <p:txBody>
          <a:bodyPr anchor="t" rtlCol="false" tIns="0" lIns="0" bIns="0" rIns="0">
            <a:spAutoFit/>
          </a:bodyPr>
          <a:lstStyle/>
          <a:p>
            <a:pPr algn="ctr">
              <a:lnSpc>
                <a:spcPts val="3551"/>
              </a:lnSpc>
              <a:spcBef>
                <a:spcPct val="0"/>
              </a:spcBef>
            </a:pPr>
            <a:r>
              <a:rPr lang="en-US" sz="3199">
                <a:solidFill>
                  <a:srgbClr val="FFFFFF"/>
                </a:solidFill>
                <a:latin typeface="HK Grotesk Bold Bold"/>
              </a:rPr>
              <a:t>Presented by: </a:t>
            </a:r>
          </a:p>
          <a:p>
            <a:pPr algn="ctr">
              <a:lnSpc>
                <a:spcPts val="3551"/>
              </a:lnSpc>
              <a:spcBef>
                <a:spcPct val="0"/>
              </a:spcBef>
            </a:pPr>
          </a:p>
          <a:p>
            <a:pPr algn="ctr">
              <a:lnSpc>
                <a:spcPts val="3329"/>
              </a:lnSpc>
              <a:spcBef>
                <a:spcPct val="0"/>
              </a:spcBef>
            </a:pPr>
            <a:r>
              <a:rPr lang="en-US" sz="2999">
                <a:solidFill>
                  <a:srgbClr val="FFFFFF"/>
                </a:solidFill>
                <a:latin typeface="HK Grotesk Bold Bold"/>
              </a:rPr>
              <a:t>Rohit Gangshettiwar   : 176</a:t>
            </a:r>
          </a:p>
          <a:p>
            <a:pPr algn="ctr">
              <a:lnSpc>
                <a:spcPts val="3329"/>
              </a:lnSpc>
              <a:spcBef>
                <a:spcPct val="0"/>
              </a:spcBef>
            </a:pPr>
            <a:r>
              <a:rPr lang="en-US" sz="2999">
                <a:solidFill>
                  <a:srgbClr val="FFFFFF"/>
                </a:solidFill>
                <a:latin typeface="HK Grotesk Bold Bold"/>
              </a:rPr>
              <a:t>Rutu Shinde :  181</a:t>
            </a:r>
          </a:p>
          <a:p>
            <a:pPr algn="just">
              <a:lnSpc>
                <a:spcPts val="3329"/>
              </a:lnSpc>
              <a:spcBef>
                <a:spcPct val="0"/>
              </a:spcBef>
            </a:pPr>
          </a:p>
          <a:p>
            <a:pPr algn="ctr">
              <a:lnSpc>
                <a:spcPts val="3329"/>
              </a:lnSpc>
              <a:spcBef>
                <a:spcPct val="0"/>
              </a:spcBef>
            </a:pPr>
            <a:r>
              <a:rPr lang="en-US" sz="2999">
                <a:solidFill>
                  <a:srgbClr val="FFFFFF"/>
                </a:solidFill>
                <a:latin typeface="HK Grotesk Bold Bold"/>
              </a:rPr>
              <a:t>                                  </a:t>
            </a:r>
            <a:r>
              <a:rPr lang="en-US" sz="2999">
                <a:solidFill>
                  <a:srgbClr val="FFFFFF"/>
                </a:solidFill>
                <a:latin typeface="HK Grotesk Bold Bold"/>
              </a:rPr>
              <a:t>of                                   </a:t>
            </a:r>
          </a:p>
          <a:p>
            <a:pPr algn="ctr">
              <a:lnSpc>
                <a:spcPts val="3329"/>
              </a:lnSpc>
              <a:spcBef>
                <a:spcPct val="0"/>
              </a:spcBef>
            </a:pPr>
            <a:r>
              <a:rPr lang="en-US" sz="2999">
                <a:solidFill>
                  <a:srgbClr val="FFFFFF"/>
                </a:solidFill>
                <a:latin typeface="HK Grotesk Bold Bold"/>
              </a:rPr>
              <a:t> SYMCA, C</a:t>
            </a:r>
          </a:p>
          <a:p>
            <a:pPr algn="ctr">
              <a:lnSpc>
                <a:spcPts val="3329"/>
              </a:lnSpc>
              <a:spcBef>
                <a:spcPct val="0"/>
              </a:spcBef>
            </a:pPr>
            <a:r>
              <a:rPr lang="en-US" sz="2999">
                <a:solidFill>
                  <a:srgbClr val="FFFFFF"/>
                </a:solidFill>
                <a:latin typeface="HK Grotesk Bold Bold"/>
              </a:rPr>
              <a:t>Under Guidance of</a:t>
            </a:r>
          </a:p>
          <a:p>
            <a:pPr algn="ctr">
              <a:lnSpc>
                <a:spcPts val="3329"/>
              </a:lnSpc>
              <a:spcBef>
                <a:spcPct val="0"/>
              </a:spcBef>
            </a:pPr>
            <a:r>
              <a:rPr lang="en-US" sz="2999">
                <a:solidFill>
                  <a:srgbClr val="FFFFFF"/>
                </a:solidFill>
                <a:latin typeface="HK Grotesk Bold Bold"/>
              </a:rPr>
              <a:t> </a:t>
            </a:r>
          </a:p>
          <a:p>
            <a:pPr algn="ctr">
              <a:lnSpc>
                <a:spcPts val="3551"/>
              </a:lnSpc>
              <a:spcBef>
                <a:spcPct val="0"/>
              </a:spcBef>
            </a:pPr>
            <a:r>
              <a:rPr lang="en-US" sz="3199">
                <a:solidFill>
                  <a:srgbClr val="FFFFFF"/>
                </a:solidFill>
                <a:latin typeface="HK Grotesk Bold Bold"/>
              </a:rPr>
              <a:t>Dr.Balasaheb Bhamangol Sir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true" rot="2090673">
            <a:off x="-4096000" y="4093782"/>
            <a:ext cx="17016201" cy="6180151"/>
          </a:xfrm>
          <a:custGeom>
            <a:avLst/>
            <a:gdLst/>
            <a:ahLst/>
            <a:cxnLst/>
            <a:rect r="r" b="b" t="t" l="l"/>
            <a:pathLst>
              <a:path h="6180151" w="17016201">
                <a:moveTo>
                  <a:pt x="0" y="6180152"/>
                </a:moveTo>
                <a:lnTo>
                  <a:pt x="17016201" y="6180152"/>
                </a:lnTo>
                <a:lnTo>
                  <a:pt x="17016201" y="0"/>
                </a:lnTo>
                <a:lnTo>
                  <a:pt x="0" y="0"/>
                </a:lnTo>
                <a:lnTo>
                  <a:pt x="0" y="61801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7211675" y="7179060"/>
            <a:ext cx="47625" cy="1325731"/>
          </a:xfrm>
          <a:prstGeom prst="rect">
            <a:avLst/>
          </a:prstGeom>
          <a:solidFill>
            <a:srgbClr val="57FFDC"/>
          </a:solidFill>
        </p:spPr>
      </p:sp>
      <p:grpSp>
        <p:nvGrpSpPr>
          <p:cNvPr name="Group 4" id="4"/>
          <p:cNvGrpSpPr/>
          <p:nvPr/>
        </p:nvGrpSpPr>
        <p:grpSpPr>
          <a:xfrm rot="0">
            <a:off x="10107344" y="1079307"/>
            <a:ext cx="6105838" cy="8003388"/>
            <a:chOff x="0" y="0"/>
            <a:chExt cx="8141118" cy="10671184"/>
          </a:xfrm>
        </p:grpSpPr>
        <p:sp>
          <p:nvSpPr>
            <p:cNvPr name="TextBox 5" id="5"/>
            <p:cNvSpPr txBox="true"/>
            <p:nvPr/>
          </p:nvSpPr>
          <p:spPr>
            <a:xfrm rot="0">
              <a:off x="2997688" y="537388"/>
              <a:ext cx="5143430" cy="634928"/>
            </a:xfrm>
            <a:prstGeom prst="rect">
              <a:avLst/>
            </a:prstGeom>
          </p:spPr>
          <p:txBody>
            <a:bodyPr anchor="t" rtlCol="false" tIns="0" lIns="0" bIns="0" rIns="0">
              <a:spAutoFit/>
            </a:bodyPr>
            <a:lstStyle/>
            <a:p>
              <a:pPr>
                <a:lnSpc>
                  <a:spcPts val="3899"/>
                </a:lnSpc>
              </a:pPr>
              <a:r>
                <a:rPr lang="en-US" sz="2999" spc="-59">
                  <a:solidFill>
                    <a:srgbClr val="FFFFFF"/>
                  </a:solidFill>
                  <a:latin typeface="HK Grotesk Light"/>
                </a:rPr>
                <a:t>Admin</a:t>
              </a:r>
            </a:p>
          </p:txBody>
        </p:sp>
        <p:grpSp>
          <p:nvGrpSpPr>
            <p:cNvPr name="Group 6" id="6"/>
            <p:cNvGrpSpPr>
              <a:grpSpLocks noChangeAspect="true"/>
            </p:cNvGrpSpPr>
            <p:nvPr/>
          </p:nvGrpSpPr>
          <p:grpSpPr>
            <a:xfrm rot="0">
              <a:off x="124779" y="124779"/>
              <a:ext cx="1614205" cy="1614205"/>
              <a:chOff x="6705600" y="1371600"/>
              <a:chExt cx="10972800" cy="10972800"/>
            </a:xfrm>
          </p:grpSpPr>
          <p:sp>
            <p:nvSpPr>
              <p:cNvPr name="Freeform 7" id="7"/>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57FFDC"/>
              </a:solidFill>
            </p:spPr>
          </p:sp>
        </p:grpSp>
        <p:sp>
          <p:nvSpPr>
            <p:cNvPr name="Freeform 8" id="8"/>
            <p:cNvSpPr/>
            <p:nvPr/>
          </p:nvSpPr>
          <p:spPr>
            <a:xfrm flipH="false" flipV="false" rot="0">
              <a:off x="0" y="0"/>
              <a:ext cx="1863764" cy="1863764"/>
            </a:xfrm>
            <a:custGeom>
              <a:avLst/>
              <a:gdLst/>
              <a:ahLst/>
              <a:cxnLst/>
              <a:rect r="r" b="b" t="t" l="l"/>
              <a:pathLst>
                <a:path h="1863764" w="1863764">
                  <a:moveTo>
                    <a:pt x="0" y="0"/>
                  </a:moveTo>
                  <a:lnTo>
                    <a:pt x="1863764" y="0"/>
                  </a:lnTo>
                  <a:lnTo>
                    <a:pt x="1863764" y="1863764"/>
                  </a:lnTo>
                  <a:lnTo>
                    <a:pt x="0" y="186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997688" y="7193006"/>
              <a:ext cx="5143430" cy="634928"/>
            </a:xfrm>
            <a:prstGeom prst="rect">
              <a:avLst/>
            </a:prstGeom>
          </p:spPr>
          <p:txBody>
            <a:bodyPr anchor="t" rtlCol="false" tIns="0" lIns="0" bIns="0" rIns="0">
              <a:spAutoFit/>
            </a:bodyPr>
            <a:lstStyle/>
            <a:p>
              <a:pPr>
                <a:lnSpc>
                  <a:spcPts val="3899"/>
                </a:lnSpc>
              </a:pPr>
              <a:r>
                <a:rPr lang="en-US" sz="2999" spc="-59">
                  <a:solidFill>
                    <a:srgbClr val="FFFFFF"/>
                  </a:solidFill>
                  <a:latin typeface="HK Grotesk Light"/>
                </a:rPr>
                <a:t>Trainer</a:t>
              </a:r>
            </a:p>
          </p:txBody>
        </p:sp>
        <p:grpSp>
          <p:nvGrpSpPr>
            <p:cNvPr name="Group 10" id="10"/>
            <p:cNvGrpSpPr>
              <a:grpSpLocks noChangeAspect="true"/>
            </p:cNvGrpSpPr>
            <p:nvPr/>
          </p:nvGrpSpPr>
          <p:grpSpPr>
            <a:xfrm rot="0">
              <a:off x="41700" y="6676116"/>
              <a:ext cx="1697284" cy="1697284"/>
              <a:chOff x="6705600" y="1371600"/>
              <a:chExt cx="10972800" cy="10972800"/>
            </a:xfrm>
          </p:grpSpPr>
          <p:sp>
            <p:nvSpPr>
              <p:cNvPr name="Freeform 11" id="11"/>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097EE"/>
              </a:solidFill>
            </p:spPr>
          </p:sp>
        </p:grpSp>
        <p:sp>
          <p:nvSpPr>
            <p:cNvPr name="Freeform 12" id="12"/>
            <p:cNvSpPr/>
            <p:nvPr/>
          </p:nvSpPr>
          <p:spPr>
            <a:xfrm flipH="false" flipV="false" rot="0">
              <a:off x="51496" y="6685911"/>
              <a:ext cx="1677693" cy="1677693"/>
            </a:xfrm>
            <a:custGeom>
              <a:avLst/>
              <a:gdLst/>
              <a:ahLst/>
              <a:cxnLst/>
              <a:rect r="r" b="b" t="t" l="l"/>
              <a:pathLst>
                <a:path h="1677693" w="1677693">
                  <a:moveTo>
                    <a:pt x="0" y="0"/>
                  </a:moveTo>
                  <a:lnTo>
                    <a:pt x="1677693" y="0"/>
                  </a:lnTo>
                  <a:lnTo>
                    <a:pt x="1677693" y="1677693"/>
                  </a:lnTo>
                  <a:lnTo>
                    <a:pt x="0" y="16776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997688" y="2685557"/>
              <a:ext cx="5143430" cy="634928"/>
            </a:xfrm>
            <a:prstGeom prst="rect">
              <a:avLst/>
            </a:prstGeom>
          </p:spPr>
          <p:txBody>
            <a:bodyPr anchor="t" rtlCol="false" tIns="0" lIns="0" bIns="0" rIns="0">
              <a:spAutoFit/>
            </a:bodyPr>
            <a:lstStyle/>
            <a:p>
              <a:pPr>
                <a:lnSpc>
                  <a:spcPts val="3899"/>
                </a:lnSpc>
              </a:pPr>
              <a:r>
                <a:rPr lang="en-US" sz="2999" spc="-59">
                  <a:solidFill>
                    <a:srgbClr val="FFFFFF"/>
                  </a:solidFill>
                  <a:latin typeface="HK Grotesk Light"/>
                </a:rPr>
                <a:t>Attendance</a:t>
              </a:r>
            </a:p>
          </p:txBody>
        </p:sp>
        <p:grpSp>
          <p:nvGrpSpPr>
            <p:cNvPr name="Group 14" id="14"/>
            <p:cNvGrpSpPr>
              <a:grpSpLocks noChangeAspect="true"/>
            </p:cNvGrpSpPr>
            <p:nvPr/>
          </p:nvGrpSpPr>
          <p:grpSpPr>
            <a:xfrm rot="0">
              <a:off x="41700" y="2168666"/>
              <a:ext cx="1697284" cy="1697284"/>
              <a:chOff x="6705600" y="1371600"/>
              <a:chExt cx="10972800" cy="10972800"/>
            </a:xfrm>
          </p:grpSpPr>
          <p:sp>
            <p:nvSpPr>
              <p:cNvPr name="Freeform 15" id="15"/>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097EE"/>
              </a:solidFill>
            </p:spPr>
          </p:sp>
        </p:grpSp>
        <p:sp>
          <p:nvSpPr>
            <p:cNvPr name="Freeform 16" id="16"/>
            <p:cNvSpPr/>
            <p:nvPr/>
          </p:nvSpPr>
          <p:spPr>
            <a:xfrm flipH="false" flipV="false" rot="0">
              <a:off x="86800" y="2213766"/>
              <a:ext cx="1607084" cy="1607084"/>
            </a:xfrm>
            <a:custGeom>
              <a:avLst/>
              <a:gdLst/>
              <a:ahLst/>
              <a:cxnLst/>
              <a:rect r="r" b="b" t="t" l="l"/>
              <a:pathLst>
                <a:path h="1607084" w="1607084">
                  <a:moveTo>
                    <a:pt x="0" y="0"/>
                  </a:moveTo>
                  <a:lnTo>
                    <a:pt x="1607085" y="0"/>
                  </a:lnTo>
                  <a:lnTo>
                    <a:pt x="1607085" y="1607084"/>
                  </a:lnTo>
                  <a:lnTo>
                    <a:pt x="0" y="1607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2997688" y="4936922"/>
              <a:ext cx="5143430" cy="634928"/>
            </a:xfrm>
            <a:prstGeom prst="rect">
              <a:avLst/>
            </a:prstGeom>
          </p:spPr>
          <p:txBody>
            <a:bodyPr anchor="t" rtlCol="false" tIns="0" lIns="0" bIns="0" rIns="0">
              <a:spAutoFit/>
            </a:bodyPr>
            <a:lstStyle/>
            <a:p>
              <a:pPr>
                <a:lnSpc>
                  <a:spcPts val="3899"/>
                </a:lnSpc>
              </a:pPr>
              <a:r>
                <a:rPr lang="en-US" sz="2999" spc="-59">
                  <a:solidFill>
                    <a:srgbClr val="FFFFFF"/>
                  </a:solidFill>
                  <a:latin typeface="HK Grotesk Light"/>
                </a:rPr>
                <a:t>VR model</a:t>
              </a:r>
            </a:p>
          </p:txBody>
        </p:sp>
        <p:grpSp>
          <p:nvGrpSpPr>
            <p:cNvPr name="Group 18" id="18"/>
            <p:cNvGrpSpPr>
              <a:grpSpLocks noChangeAspect="true"/>
            </p:cNvGrpSpPr>
            <p:nvPr/>
          </p:nvGrpSpPr>
          <p:grpSpPr>
            <a:xfrm rot="0">
              <a:off x="41700" y="4420031"/>
              <a:ext cx="1697284" cy="1697284"/>
              <a:chOff x="6705600" y="1371600"/>
              <a:chExt cx="10972800" cy="10972800"/>
            </a:xfrm>
          </p:grpSpPr>
          <p:sp>
            <p:nvSpPr>
              <p:cNvPr name="Freeform 19" id="19"/>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57FFDC"/>
              </a:solidFill>
            </p:spPr>
          </p:sp>
        </p:grpSp>
        <p:sp>
          <p:nvSpPr>
            <p:cNvPr name="Freeform 20" id="20"/>
            <p:cNvSpPr/>
            <p:nvPr/>
          </p:nvSpPr>
          <p:spPr>
            <a:xfrm flipH="false" flipV="false" rot="0">
              <a:off x="101418" y="4479749"/>
              <a:ext cx="1577849" cy="1577849"/>
            </a:xfrm>
            <a:custGeom>
              <a:avLst/>
              <a:gdLst/>
              <a:ahLst/>
              <a:cxnLst/>
              <a:rect r="r" b="b" t="t" l="l"/>
              <a:pathLst>
                <a:path h="1577849" w="1577849">
                  <a:moveTo>
                    <a:pt x="0" y="0"/>
                  </a:moveTo>
                  <a:lnTo>
                    <a:pt x="1577849" y="0"/>
                  </a:lnTo>
                  <a:lnTo>
                    <a:pt x="1577849" y="1577849"/>
                  </a:lnTo>
                  <a:lnTo>
                    <a:pt x="0" y="1577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1" id="21"/>
            <p:cNvSpPr txBox="true"/>
            <p:nvPr/>
          </p:nvSpPr>
          <p:spPr>
            <a:xfrm rot="0">
              <a:off x="2997688" y="9469587"/>
              <a:ext cx="5143430" cy="634928"/>
            </a:xfrm>
            <a:prstGeom prst="rect">
              <a:avLst/>
            </a:prstGeom>
          </p:spPr>
          <p:txBody>
            <a:bodyPr anchor="t" rtlCol="false" tIns="0" lIns="0" bIns="0" rIns="0">
              <a:spAutoFit/>
            </a:bodyPr>
            <a:lstStyle/>
            <a:p>
              <a:pPr>
                <a:lnSpc>
                  <a:spcPts val="3899"/>
                </a:lnSpc>
              </a:pPr>
              <a:r>
                <a:rPr lang="en-US" sz="2999" spc="-59">
                  <a:solidFill>
                    <a:srgbClr val="FFFFFF"/>
                  </a:solidFill>
                  <a:latin typeface="HK Grotesk Light"/>
                </a:rPr>
                <a:t>User</a:t>
              </a:r>
            </a:p>
          </p:txBody>
        </p:sp>
        <p:grpSp>
          <p:nvGrpSpPr>
            <p:cNvPr name="Group 22" id="22"/>
            <p:cNvGrpSpPr>
              <a:grpSpLocks noChangeAspect="true"/>
            </p:cNvGrpSpPr>
            <p:nvPr/>
          </p:nvGrpSpPr>
          <p:grpSpPr>
            <a:xfrm rot="0">
              <a:off x="124779" y="9056979"/>
              <a:ext cx="1614205" cy="1614205"/>
              <a:chOff x="6705600" y="1371600"/>
              <a:chExt cx="10972800" cy="10972800"/>
            </a:xfrm>
          </p:grpSpPr>
          <p:sp>
            <p:nvSpPr>
              <p:cNvPr name="Freeform 23" id="23"/>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57FFDC"/>
              </a:solidFill>
            </p:spPr>
          </p:sp>
        </p:grpSp>
        <p:sp>
          <p:nvSpPr>
            <p:cNvPr name="Freeform 24" id="24"/>
            <p:cNvSpPr/>
            <p:nvPr/>
          </p:nvSpPr>
          <p:spPr>
            <a:xfrm flipH="false" flipV="false" rot="0">
              <a:off x="461621" y="9393820"/>
              <a:ext cx="940523" cy="940523"/>
            </a:xfrm>
            <a:custGeom>
              <a:avLst/>
              <a:gdLst/>
              <a:ahLst/>
              <a:cxnLst/>
              <a:rect r="r" b="b" t="t" l="l"/>
              <a:pathLst>
                <a:path h="940523" w="940523">
                  <a:moveTo>
                    <a:pt x="0" y="0"/>
                  </a:moveTo>
                  <a:lnTo>
                    <a:pt x="940522" y="0"/>
                  </a:lnTo>
                  <a:lnTo>
                    <a:pt x="940522" y="940523"/>
                  </a:lnTo>
                  <a:lnTo>
                    <a:pt x="0" y="940523"/>
                  </a:lnTo>
                  <a:lnTo>
                    <a:pt x="0" y="0"/>
                  </a:lnTo>
                  <a:close/>
                </a:path>
              </a:pathLst>
            </a:custGeom>
            <a:blipFill>
              <a:blip r:embed="rId12">
                <a:alphaModFix amt="57000"/>
                <a:extLst>
                  <a:ext uri="{96DAC541-7B7A-43D3-8B79-37D633B846F1}">
                    <asvg:svgBlip xmlns:asvg="http://schemas.microsoft.com/office/drawing/2016/SVG/main" r:embed="rId13"/>
                  </a:ext>
                </a:extLst>
              </a:blip>
              <a:stretch>
                <a:fillRect l="0" t="0" r="0" b="0"/>
              </a:stretch>
            </a:blipFill>
          </p:spPr>
        </p:sp>
      </p:grpSp>
      <p:sp>
        <p:nvSpPr>
          <p:cNvPr name="TextBox 25" id="25"/>
          <p:cNvSpPr txBox="true"/>
          <p:nvPr/>
        </p:nvSpPr>
        <p:spPr>
          <a:xfrm rot="0">
            <a:off x="1886874" y="1057275"/>
            <a:ext cx="2837948" cy="579120"/>
          </a:xfrm>
          <a:prstGeom prst="rect">
            <a:avLst/>
          </a:prstGeom>
        </p:spPr>
        <p:txBody>
          <a:bodyPr anchor="t" rtlCol="false" tIns="0" lIns="0" bIns="0" rIns="0">
            <a:spAutoFit/>
          </a:bodyPr>
          <a:lstStyle/>
          <a:p>
            <a:pPr algn="r">
              <a:lnSpc>
                <a:spcPts val="4440"/>
              </a:lnSpc>
            </a:pPr>
            <a:r>
              <a:rPr lang="en-US" sz="4000" spc="-120">
                <a:solidFill>
                  <a:srgbClr val="57FFDC"/>
                </a:solidFill>
                <a:latin typeface="HK Grotesk Bold"/>
              </a:rPr>
              <a:t>MODULES</a:t>
            </a:r>
          </a:p>
        </p:txBody>
      </p:sp>
      <p:sp>
        <p:nvSpPr>
          <p:cNvPr name="TextBox 26" id="26"/>
          <p:cNvSpPr txBox="true"/>
          <p:nvPr/>
        </p:nvSpPr>
        <p:spPr>
          <a:xfrm rot="0">
            <a:off x="16950821" y="8916543"/>
            <a:ext cx="616957" cy="341757"/>
          </a:xfrm>
          <a:prstGeom prst="rect">
            <a:avLst/>
          </a:prstGeom>
        </p:spPr>
        <p:txBody>
          <a:bodyPr anchor="t" rtlCol="false" tIns="0" lIns="0" bIns="0" rIns="0">
            <a:spAutoFit/>
          </a:bodyPr>
          <a:lstStyle/>
          <a:p>
            <a:pPr algn="ctr">
              <a:lnSpc>
                <a:spcPts val="2664"/>
              </a:lnSpc>
            </a:pPr>
            <a:r>
              <a:rPr lang="en-US" sz="2400">
                <a:solidFill>
                  <a:srgbClr val="FFFFFF"/>
                </a:solidFill>
                <a:latin typeface="HK Grotesk Bold Bold"/>
              </a:rPr>
              <a:t>19</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true" flipV="true" rot="-406603">
            <a:off x="-591878" y="-2260281"/>
            <a:ext cx="18787807" cy="6047709"/>
          </a:xfrm>
          <a:custGeom>
            <a:avLst/>
            <a:gdLst/>
            <a:ahLst/>
            <a:cxnLst/>
            <a:rect r="r" b="b" t="t" l="l"/>
            <a:pathLst>
              <a:path h="6047709" w="18787807">
                <a:moveTo>
                  <a:pt x="18787808" y="6047709"/>
                </a:moveTo>
                <a:lnTo>
                  <a:pt x="0" y="6047709"/>
                </a:lnTo>
                <a:lnTo>
                  <a:pt x="0" y="0"/>
                </a:lnTo>
                <a:lnTo>
                  <a:pt x="18787808" y="0"/>
                </a:lnTo>
                <a:lnTo>
                  <a:pt x="18787808" y="60477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69867" y="2858001"/>
            <a:ext cx="7069611" cy="579120"/>
          </a:xfrm>
          <a:prstGeom prst="rect">
            <a:avLst/>
          </a:prstGeom>
        </p:spPr>
        <p:txBody>
          <a:bodyPr anchor="t" rtlCol="false" tIns="0" lIns="0" bIns="0" rIns="0">
            <a:spAutoFit/>
          </a:bodyPr>
          <a:lstStyle/>
          <a:p>
            <a:pPr>
              <a:lnSpc>
                <a:spcPts val="4440"/>
              </a:lnSpc>
            </a:pPr>
            <a:r>
              <a:rPr lang="en-US" sz="4000" spc="-120">
                <a:solidFill>
                  <a:srgbClr val="57FFDC"/>
                </a:solidFill>
                <a:latin typeface="HK Grotesk Bold"/>
              </a:rPr>
              <a:t>DRWABACKS AND LIMITATION </a:t>
            </a:r>
          </a:p>
        </p:txBody>
      </p:sp>
      <p:sp>
        <p:nvSpPr>
          <p:cNvPr name="TextBox 4" id="4"/>
          <p:cNvSpPr txBox="true"/>
          <p:nvPr/>
        </p:nvSpPr>
        <p:spPr>
          <a:xfrm rot="0">
            <a:off x="1574811" y="4160415"/>
            <a:ext cx="9572975" cy="1257298"/>
          </a:xfrm>
          <a:prstGeom prst="rect">
            <a:avLst/>
          </a:prstGeom>
        </p:spPr>
        <p:txBody>
          <a:bodyPr anchor="t" rtlCol="false" tIns="0" lIns="0" bIns="0" rIns="0">
            <a:spAutoFit/>
          </a:bodyPr>
          <a:lstStyle/>
          <a:p>
            <a:pPr marL="431807" indent="-215904" lvl="1">
              <a:lnSpc>
                <a:spcPts val="4100"/>
              </a:lnSpc>
              <a:buFont typeface="Arial"/>
              <a:buChar char="•"/>
            </a:pPr>
            <a:r>
              <a:rPr lang="en-US" sz="2000">
                <a:solidFill>
                  <a:srgbClr val="FFFFFF"/>
                </a:solidFill>
                <a:latin typeface="HK Grotesk Light"/>
              </a:rPr>
              <a:t>Accuracy Of prediction</a:t>
            </a:r>
          </a:p>
          <a:p>
            <a:pPr marL="431807" indent="-215904" lvl="1">
              <a:lnSpc>
                <a:spcPts val="2800"/>
              </a:lnSpc>
              <a:buFont typeface="Arial"/>
              <a:buChar char="•"/>
            </a:pPr>
            <a:r>
              <a:rPr lang="en-US" sz="2000">
                <a:solidFill>
                  <a:srgbClr val="FFFFFF"/>
                </a:solidFill>
                <a:latin typeface="HK Grotesk Light"/>
              </a:rPr>
              <a:t>The features maybe respond according to enviorment. </a:t>
            </a:r>
          </a:p>
          <a:p>
            <a:pPr marL="0" indent="0" lvl="0">
              <a:lnSpc>
                <a:spcPts val="2800"/>
              </a:lnSpc>
              <a:spcBef>
                <a:spcPct val="0"/>
              </a:spcBef>
            </a:pPr>
          </a:p>
        </p:txBody>
      </p:sp>
      <p:sp>
        <p:nvSpPr>
          <p:cNvPr name="AutoShape 5" id="5"/>
          <p:cNvSpPr/>
          <p:nvPr/>
        </p:nvSpPr>
        <p:spPr>
          <a:xfrm rot="0">
            <a:off x="981075" y="7179060"/>
            <a:ext cx="47625" cy="1325731"/>
          </a:xfrm>
          <a:prstGeom prst="rect">
            <a:avLst/>
          </a:prstGeom>
          <a:solidFill>
            <a:srgbClr val="57FFDC"/>
          </a:solidFill>
        </p:spPr>
      </p:sp>
      <p:sp>
        <p:nvSpPr>
          <p:cNvPr name="TextBox 6" id="6"/>
          <p:cNvSpPr txBox="true"/>
          <p:nvPr/>
        </p:nvSpPr>
        <p:spPr>
          <a:xfrm rot="0">
            <a:off x="720221" y="8916543"/>
            <a:ext cx="616957" cy="341757"/>
          </a:xfrm>
          <a:prstGeom prst="rect">
            <a:avLst/>
          </a:prstGeom>
        </p:spPr>
        <p:txBody>
          <a:bodyPr anchor="t" rtlCol="false" tIns="0" lIns="0" bIns="0" rIns="0">
            <a:spAutoFit/>
          </a:bodyPr>
          <a:lstStyle/>
          <a:p>
            <a:pPr algn="ctr">
              <a:lnSpc>
                <a:spcPts val="2664"/>
              </a:lnSpc>
            </a:pPr>
            <a:r>
              <a:rPr lang="en-US" sz="2400">
                <a:solidFill>
                  <a:srgbClr val="FFFFFF"/>
                </a:solidFill>
                <a:latin typeface="HK Grotesk Bold"/>
              </a:rPr>
              <a:t>20</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3436445">
            <a:off x="3821047" y="208766"/>
            <a:ext cx="21356206" cy="6874465"/>
          </a:xfrm>
          <a:custGeom>
            <a:avLst/>
            <a:gdLst/>
            <a:ahLst/>
            <a:cxnLst/>
            <a:rect r="r" b="b" t="t" l="l"/>
            <a:pathLst>
              <a:path h="6874465" w="21356206">
                <a:moveTo>
                  <a:pt x="0" y="0"/>
                </a:moveTo>
                <a:lnTo>
                  <a:pt x="21356205" y="0"/>
                </a:lnTo>
                <a:lnTo>
                  <a:pt x="21356205" y="6874465"/>
                </a:lnTo>
                <a:lnTo>
                  <a:pt x="0" y="68744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41940" y="702917"/>
            <a:ext cx="9585552" cy="1210628"/>
          </a:xfrm>
          <a:prstGeom prst="rect">
            <a:avLst/>
          </a:prstGeom>
        </p:spPr>
        <p:txBody>
          <a:bodyPr anchor="t" rtlCol="false" tIns="0" lIns="0" bIns="0" rIns="0">
            <a:spAutoFit/>
          </a:bodyPr>
          <a:lstStyle/>
          <a:p>
            <a:pPr>
              <a:lnSpc>
                <a:spcPts val="4440"/>
              </a:lnSpc>
            </a:pPr>
            <a:r>
              <a:rPr lang="en-US" sz="4000" spc="-120">
                <a:solidFill>
                  <a:srgbClr val="57FFDC"/>
                </a:solidFill>
                <a:latin typeface="HK Grotesk Bold"/>
              </a:rPr>
              <a:t>FUTURE ENHANCEMENTS</a:t>
            </a:r>
          </a:p>
          <a:p>
            <a:pPr>
              <a:lnSpc>
                <a:spcPts val="4995"/>
              </a:lnSpc>
            </a:pPr>
          </a:p>
        </p:txBody>
      </p:sp>
      <p:sp>
        <p:nvSpPr>
          <p:cNvPr name="TextBox 4" id="4"/>
          <p:cNvSpPr txBox="true"/>
          <p:nvPr/>
        </p:nvSpPr>
        <p:spPr>
          <a:xfrm rot="0">
            <a:off x="1028700" y="1789720"/>
            <a:ext cx="11108592" cy="4543425"/>
          </a:xfrm>
          <a:prstGeom prst="rect">
            <a:avLst/>
          </a:prstGeom>
        </p:spPr>
        <p:txBody>
          <a:bodyPr anchor="t" rtlCol="false" tIns="0" lIns="0" bIns="0" rIns="0">
            <a:spAutoFit/>
          </a:bodyPr>
          <a:lstStyle/>
          <a:p>
            <a:pPr marL="431801" indent="-215900" lvl="1">
              <a:lnSpc>
                <a:spcPts val="3600"/>
              </a:lnSpc>
              <a:buFont typeface="Arial"/>
              <a:buChar char="•"/>
            </a:pPr>
            <a:r>
              <a:rPr lang="en-US" sz="2000" spc="-40">
                <a:solidFill>
                  <a:srgbClr val="FFFFFF"/>
                </a:solidFill>
                <a:latin typeface="HK Grotesk Light"/>
              </a:rPr>
              <a:t>We will be able to create mobile smartphone application in the future. </a:t>
            </a:r>
          </a:p>
          <a:p>
            <a:pPr marL="431801" indent="-215900" lvl="1">
              <a:lnSpc>
                <a:spcPts val="3600"/>
              </a:lnSpc>
              <a:buFont typeface="Arial"/>
              <a:buChar char="•"/>
            </a:pPr>
            <a:r>
              <a:rPr lang="en-US" sz="2000" spc="-40">
                <a:solidFill>
                  <a:srgbClr val="FFFFFF"/>
                </a:solidFill>
                <a:latin typeface="HK Grotesk Light"/>
              </a:rPr>
              <a:t>More Accuracy Rate can be created. </a:t>
            </a:r>
          </a:p>
          <a:p>
            <a:pPr marL="431801" indent="-215900" lvl="1">
              <a:lnSpc>
                <a:spcPts val="3600"/>
              </a:lnSpc>
              <a:buFont typeface="Arial"/>
              <a:buChar char="•"/>
            </a:pPr>
            <a:r>
              <a:rPr lang="en-US" sz="2000" spc="-40">
                <a:solidFill>
                  <a:srgbClr val="FFFFFF"/>
                </a:solidFill>
                <a:latin typeface="HK Grotesk Light"/>
              </a:rPr>
              <a:t>Prediction can be improved </a:t>
            </a:r>
          </a:p>
          <a:p>
            <a:pPr marL="431801" indent="-215900" lvl="1">
              <a:lnSpc>
                <a:spcPts val="3600"/>
              </a:lnSpc>
              <a:buFont typeface="Arial"/>
              <a:buChar char="•"/>
            </a:pPr>
            <a:r>
              <a:rPr lang="en-US" sz="2000" spc="-40">
                <a:solidFill>
                  <a:srgbClr val="FFFFFF"/>
                </a:solidFill>
                <a:latin typeface="HK Grotesk Light"/>
              </a:rPr>
              <a:t>Its capacity to individually identify each person based on their voice input </a:t>
            </a:r>
            <a:r>
              <a:rPr lang="en-US" sz="2000" spc="-40">
                <a:solidFill>
                  <a:srgbClr val="FFFFFF"/>
                </a:solidFill>
                <a:latin typeface="HK Grotesk Light"/>
              </a:rPr>
              <a:t>can be expanded further, making the process of granting secure access easy, faster, and more secure than the traditional technique. This can be expanded and utilized in a variety of departments. It would be beneficial to management, for example, in determining professor compensation based on attendance. It could also be beneficial in government workplaces with many elderly staff. They can utilize this model for attendance even when they have lost their fingerprints. </a:t>
            </a:r>
          </a:p>
          <a:p>
            <a:pPr>
              <a:lnSpc>
                <a:spcPts val="3600"/>
              </a:lnSpc>
            </a:pPr>
          </a:p>
        </p:txBody>
      </p:sp>
      <p:grpSp>
        <p:nvGrpSpPr>
          <p:cNvPr name="Group 5" id="5"/>
          <p:cNvGrpSpPr/>
          <p:nvPr/>
        </p:nvGrpSpPr>
        <p:grpSpPr>
          <a:xfrm rot="0">
            <a:off x="16642343" y="7183858"/>
            <a:ext cx="616957" cy="2074442"/>
            <a:chOff x="0" y="0"/>
            <a:chExt cx="822610" cy="2765923"/>
          </a:xfrm>
        </p:grpSpPr>
        <p:sp>
          <p:nvSpPr>
            <p:cNvPr name="AutoShape 6" id="6"/>
            <p:cNvSpPr/>
            <p:nvPr/>
          </p:nvSpPr>
          <p:spPr>
            <a:xfrm rot="0">
              <a:off x="759110" y="0"/>
              <a:ext cx="63500" cy="1767642"/>
            </a:xfrm>
            <a:prstGeom prst="rect">
              <a:avLst/>
            </a:prstGeom>
            <a:solidFill>
              <a:srgbClr val="57FFDC"/>
            </a:solidFill>
          </p:spPr>
        </p:sp>
        <p:sp>
          <p:nvSpPr>
            <p:cNvPr name="TextBox 7" id="7"/>
            <p:cNvSpPr txBox="true"/>
            <p:nvPr/>
          </p:nvSpPr>
          <p:spPr>
            <a:xfrm rot="0">
              <a:off x="0" y="2310295"/>
              <a:ext cx="822610" cy="455628"/>
            </a:xfrm>
            <a:prstGeom prst="rect">
              <a:avLst/>
            </a:prstGeom>
          </p:spPr>
          <p:txBody>
            <a:bodyPr anchor="t" rtlCol="false" tIns="0" lIns="0" bIns="0" rIns="0">
              <a:spAutoFit/>
            </a:bodyPr>
            <a:lstStyle/>
            <a:p>
              <a:pPr algn="r">
                <a:lnSpc>
                  <a:spcPts val="2664"/>
                </a:lnSpc>
              </a:pPr>
              <a:r>
                <a:rPr lang="en-US" sz="2400">
                  <a:solidFill>
                    <a:srgbClr val="FFFFFF"/>
                  </a:solidFill>
                  <a:latin typeface="HK Grotesk Bold Bold"/>
                </a:rPr>
                <a:t>21</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5099034">
            <a:off x="4272649" y="-756028"/>
            <a:ext cx="21356206" cy="6874465"/>
          </a:xfrm>
          <a:custGeom>
            <a:avLst/>
            <a:gdLst/>
            <a:ahLst/>
            <a:cxnLst/>
            <a:rect r="r" b="b" t="t" l="l"/>
            <a:pathLst>
              <a:path h="6874465" w="21356206">
                <a:moveTo>
                  <a:pt x="0" y="0"/>
                </a:moveTo>
                <a:lnTo>
                  <a:pt x="21356205" y="0"/>
                </a:lnTo>
                <a:lnTo>
                  <a:pt x="21356205" y="6874465"/>
                </a:lnTo>
                <a:lnTo>
                  <a:pt x="0" y="68744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630843" y="624901"/>
            <a:ext cx="3807671" cy="1210628"/>
          </a:xfrm>
          <a:prstGeom prst="rect">
            <a:avLst/>
          </a:prstGeom>
        </p:spPr>
        <p:txBody>
          <a:bodyPr anchor="t" rtlCol="false" tIns="0" lIns="0" bIns="0" rIns="0">
            <a:spAutoFit/>
          </a:bodyPr>
          <a:lstStyle/>
          <a:p>
            <a:pPr>
              <a:lnSpc>
                <a:spcPts val="4440"/>
              </a:lnSpc>
            </a:pPr>
            <a:r>
              <a:rPr lang="en-US" sz="4000" spc="-120">
                <a:solidFill>
                  <a:srgbClr val="57FFDC"/>
                </a:solidFill>
                <a:latin typeface="HK Grotesk Bold"/>
              </a:rPr>
              <a:t>CONCLUSION </a:t>
            </a:r>
          </a:p>
          <a:p>
            <a:pPr>
              <a:lnSpc>
                <a:spcPts val="4995"/>
              </a:lnSpc>
            </a:pPr>
          </a:p>
        </p:txBody>
      </p:sp>
      <p:sp>
        <p:nvSpPr>
          <p:cNvPr name="TextBox 4" id="4"/>
          <p:cNvSpPr txBox="true"/>
          <p:nvPr/>
        </p:nvSpPr>
        <p:spPr>
          <a:xfrm rot="0">
            <a:off x="2121879" y="1482182"/>
            <a:ext cx="11108592" cy="8201025"/>
          </a:xfrm>
          <a:prstGeom prst="rect">
            <a:avLst/>
          </a:prstGeom>
        </p:spPr>
        <p:txBody>
          <a:bodyPr anchor="t" rtlCol="false" tIns="0" lIns="0" bIns="0" rIns="0">
            <a:spAutoFit/>
          </a:bodyPr>
          <a:lstStyle/>
          <a:p>
            <a:pPr marL="431801" indent="-215900" lvl="1">
              <a:lnSpc>
                <a:spcPts val="3600"/>
              </a:lnSpc>
              <a:buFont typeface="Arial"/>
              <a:buChar char="•"/>
            </a:pPr>
            <a:r>
              <a:rPr lang="en-US" sz="2000" spc="-40">
                <a:solidFill>
                  <a:srgbClr val="FFFFFF"/>
                </a:solidFill>
                <a:latin typeface="HK Grotesk Light"/>
              </a:rPr>
              <a:t>This project is developed successfully and the performance is found to be satisfactory. </a:t>
            </a:r>
          </a:p>
          <a:p>
            <a:pPr marL="431801" indent="-215900" lvl="1">
              <a:lnSpc>
                <a:spcPts val="3600"/>
              </a:lnSpc>
              <a:buFont typeface="Arial"/>
              <a:buChar char="•"/>
            </a:pPr>
            <a:r>
              <a:rPr lang="en-US" sz="2000" spc="-40">
                <a:solidFill>
                  <a:srgbClr val="FFFFFF"/>
                </a:solidFill>
                <a:latin typeface="HK Grotesk Light"/>
              </a:rPr>
              <a:t>It has been developed in Python and the database built in Excel keeping in mind the specifications of the system. </a:t>
            </a:r>
          </a:p>
          <a:p>
            <a:pPr marL="431801" indent="-215900" lvl="1">
              <a:lnSpc>
                <a:spcPts val="3600"/>
              </a:lnSpc>
              <a:buFont typeface="Arial"/>
              <a:buChar char="•"/>
            </a:pPr>
            <a:r>
              <a:rPr lang="en-US" sz="2000" spc="-40">
                <a:solidFill>
                  <a:srgbClr val="FFFFFF"/>
                </a:solidFill>
                <a:latin typeface="HK Grotesk Light"/>
              </a:rPr>
              <a:t>Manually taking attendance is the traditional way. It takes a long time and is insecure, making it inefficient. Instead of taking student attendance manually, Smart Attendance employing a speech recognition technology is a more efficient way that saves time for teachers. Its ability to take attendance for each person based on their vocal input simplifies and speeds up the procedure when compared to the traditional way. Students must provide voice as input; if any invalid input is recognized, attendance will not be recorded due to authentication failure. As a result, we were able to achieve our desired outcomes with the help of an automatic attendance system, saving a significant amount of productive time. We don't even need any unusual hardware to carry out this procedure. This strategy simplifies attendance management and ensures that attendance is taken accurately. Students, faculty, and administrators can use the website we built to view student attendance based on numerous filters such as a specific class, a specific subject, a certain date, a specific student, and so on. The website allows for simple attendance tracking as well as less paperwork, which saves time and money. It generates several forms of class or student attendance reports automatically. It protects users’ privacy by giving them permissions based on their role. </a:t>
            </a:r>
          </a:p>
          <a:p>
            <a:pPr>
              <a:lnSpc>
                <a:spcPts val="3600"/>
              </a:lnSpc>
            </a:pPr>
          </a:p>
        </p:txBody>
      </p:sp>
      <p:grpSp>
        <p:nvGrpSpPr>
          <p:cNvPr name="Group 5" id="5"/>
          <p:cNvGrpSpPr/>
          <p:nvPr/>
        </p:nvGrpSpPr>
        <p:grpSpPr>
          <a:xfrm rot="0">
            <a:off x="1028700" y="7183858"/>
            <a:ext cx="616957" cy="2074442"/>
            <a:chOff x="0" y="0"/>
            <a:chExt cx="822610" cy="2765923"/>
          </a:xfrm>
        </p:grpSpPr>
        <p:sp>
          <p:nvSpPr>
            <p:cNvPr name="AutoShape 6" id="6"/>
            <p:cNvSpPr/>
            <p:nvPr/>
          </p:nvSpPr>
          <p:spPr>
            <a:xfrm rot="0">
              <a:off x="759110" y="0"/>
              <a:ext cx="63500" cy="1767642"/>
            </a:xfrm>
            <a:prstGeom prst="rect">
              <a:avLst/>
            </a:prstGeom>
            <a:solidFill>
              <a:srgbClr val="57FFDC"/>
            </a:solidFill>
          </p:spPr>
        </p:sp>
        <p:sp>
          <p:nvSpPr>
            <p:cNvPr name="TextBox 7" id="7"/>
            <p:cNvSpPr txBox="true"/>
            <p:nvPr/>
          </p:nvSpPr>
          <p:spPr>
            <a:xfrm rot="0">
              <a:off x="0" y="2310295"/>
              <a:ext cx="822610" cy="455628"/>
            </a:xfrm>
            <a:prstGeom prst="rect">
              <a:avLst/>
            </a:prstGeom>
          </p:spPr>
          <p:txBody>
            <a:bodyPr anchor="t" rtlCol="false" tIns="0" lIns="0" bIns="0" rIns="0">
              <a:spAutoFit/>
            </a:bodyPr>
            <a:lstStyle/>
            <a:p>
              <a:pPr algn="r">
                <a:lnSpc>
                  <a:spcPts val="2664"/>
                </a:lnSpc>
              </a:pPr>
              <a:r>
                <a:rPr lang="en-US" sz="2400">
                  <a:solidFill>
                    <a:srgbClr val="FFFFFF"/>
                  </a:solidFill>
                  <a:latin typeface="HK Grotesk Bold Bold"/>
                </a:rPr>
                <a:t>22</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8623157">
            <a:off x="-2280215" y="5634769"/>
            <a:ext cx="13335423" cy="4292612"/>
          </a:xfrm>
          <a:custGeom>
            <a:avLst/>
            <a:gdLst/>
            <a:ahLst/>
            <a:cxnLst/>
            <a:rect r="r" b="b" t="t" l="l"/>
            <a:pathLst>
              <a:path h="4292612" w="13335423">
                <a:moveTo>
                  <a:pt x="0" y="0"/>
                </a:moveTo>
                <a:lnTo>
                  <a:pt x="13335423" y="0"/>
                </a:lnTo>
                <a:lnTo>
                  <a:pt x="13335423" y="4292612"/>
                </a:lnTo>
                <a:lnTo>
                  <a:pt x="0" y="42926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55953">
            <a:off x="7332231" y="4117361"/>
            <a:ext cx="14698520" cy="4731386"/>
          </a:xfrm>
          <a:custGeom>
            <a:avLst/>
            <a:gdLst/>
            <a:ahLst/>
            <a:cxnLst/>
            <a:rect r="r" b="b" t="t" l="l"/>
            <a:pathLst>
              <a:path h="4731386" w="14698520">
                <a:moveTo>
                  <a:pt x="0" y="0"/>
                </a:moveTo>
                <a:lnTo>
                  <a:pt x="14698520" y="0"/>
                </a:lnTo>
                <a:lnTo>
                  <a:pt x="14698520" y="4731386"/>
                </a:lnTo>
                <a:lnTo>
                  <a:pt x="0" y="4731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03554" y="4028096"/>
            <a:ext cx="7656345" cy="1666103"/>
          </a:xfrm>
          <a:prstGeom prst="rect">
            <a:avLst/>
          </a:prstGeom>
        </p:spPr>
        <p:txBody>
          <a:bodyPr anchor="t" rtlCol="false" tIns="0" lIns="0" bIns="0" rIns="0">
            <a:spAutoFit/>
          </a:bodyPr>
          <a:lstStyle/>
          <a:p>
            <a:pPr>
              <a:lnSpc>
                <a:spcPts val="12875"/>
              </a:lnSpc>
            </a:pPr>
            <a:r>
              <a:rPr lang="en-US" sz="11599" spc="-347">
                <a:solidFill>
                  <a:srgbClr val="FFFFFF"/>
                </a:solidFill>
                <a:latin typeface="HK Grotesk Bold"/>
              </a:rPr>
              <a:t>Thank you</a:t>
            </a:r>
          </a:p>
        </p:txBody>
      </p:sp>
      <p:sp>
        <p:nvSpPr>
          <p:cNvPr name="Freeform 5" id="5"/>
          <p:cNvSpPr/>
          <p:nvPr/>
        </p:nvSpPr>
        <p:spPr>
          <a:xfrm flipH="true" flipV="true" rot="-822525">
            <a:off x="-1782999" y="-2431727"/>
            <a:ext cx="21853999" cy="7390754"/>
          </a:xfrm>
          <a:custGeom>
            <a:avLst/>
            <a:gdLst/>
            <a:ahLst/>
            <a:cxnLst/>
            <a:rect r="r" b="b" t="t" l="l"/>
            <a:pathLst>
              <a:path h="7390754" w="21853999">
                <a:moveTo>
                  <a:pt x="21853998" y="7390754"/>
                </a:moveTo>
                <a:lnTo>
                  <a:pt x="0" y="7390754"/>
                </a:lnTo>
                <a:lnTo>
                  <a:pt x="0" y="0"/>
                </a:lnTo>
                <a:lnTo>
                  <a:pt x="21853998" y="0"/>
                </a:lnTo>
                <a:lnTo>
                  <a:pt x="21853998" y="7390754"/>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1057275"/>
            <a:ext cx="8577916" cy="579120"/>
          </a:xfrm>
          <a:prstGeom prst="rect">
            <a:avLst/>
          </a:prstGeom>
        </p:spPr>
        <p:txBody>
          <a:bodyPr anchor="t" rtlCol="false" tIns="0" lIns="0" bIns="0" rIns="0">
            <a:spAutoFit/>
          </a:bodyPr>
          <a:lstStyle/>
          <a:p>
            <a:pPr>
              <a:lnSpc>
                <a:spcPts val="4440"/>
              </a:lnSpc>
            </a:pPr>
            <a:r>
              <a:rPr lang="en-US" sz="4000" spc="-120">
                <a:solidFill>
                  <a:srgbClr val="57FFDC"/>
                </a:solidFill>
                <a:latin typeface="HK Grotesk Bold Bold"/>
              </a:rPr>
              <a:t>INTRODUCTION</a:t>
            </a:r>
          </a:p>
        </p:txBody>
      </p:sp>
      <p:sp>
        <p:nvSpPr>
          <p:cNvPr name="TextBox 3" id="3"/>
          <p:cNvSpPr txBox="true"/>
          <p:nvPr/>
        </p:nvSpPr>
        <p:spPr>
          <a:xfrm rot="0">
            <a:off x="984960" y="2192805"/>
            <a:ext cx="16230600" cy="3565525"/>
          </a:xfrm>
          <a:prstGeom prst="rect">
            <a:avLst/>
          </a:prstGeom>
        </p:spPr>
        <p:txBody>
          <a:bodyPr anchor="t" rtlCol="false" tIns="0" lIns="0" bIns="0" rIns="0">
            <a:spAutoFit/>
          </a:bodyPr>
          <a:lstStyle/>
          <a:p>
            <a:pPr marL="431796" indent="-215898" lvl="1">
              <a:lnSpc>
                <a:spcPts val="2599"/>
              </a:lnSpc>
              <a:buFont typeface="Arial"/>
              <a:buChar char="•"/>
            </a:pPr>
            <a:r>
              <a:rPr lang="en-US" sz="1999">
                <a:solidFill>
                  <a:srgbClr val="FEFEFE"/>
                </a:solidFill>
                <a:latin typeface="HK Grotesk Bold Bold"/>
              </a:rPr>
              <a:t>Voice Recognition and attendance marker, detect voice and mark attendance accordingly,Voice check detect specific voice.</a:t>
            </a:r>
          </a:p>
          <a:p>
            <a:pPr>
              <a:lnSpc>
                <a:spcPts val="2599"/>
              </a:lnSpc>
            </a:pPr>
          </a:p>
          <a:p>
            <a:pPr marL="431796" indent="-215898" lvl="1">
              <a:lnSpc>
                <a:spcPts val="2599"/>
              </a:lnSpc>
              <a:buFont typeface="Arial"/>
              <a:buChar char="•"/>
            </a:pPr>
            <a:r>
              <a:rPr lang="en-US" sz="1999">
                <a:solidFill>
                  <a:srgbClr val="FEFEFE"/>
                </a:solidFill>
                <a:latin typeface="HK Grotesk Bold Bold"/>
              </a:rPr>
              <a:t>Speech Recognition (SR) is the ability to translate a dictation or spoken word to text. </a:t>
            </a:r>
          </a:p>
          <a:p>
            <a:pPr>
              <a:lnSpc>
                <a:spcPts val="2599"/>
              </a:lnSpc>
            </a:pPr>
          </a:p>
          <a:p>
            <a:pPr marL="431796" indent="-215898" lvl="1">
              <a:lnSpc>
                <a:spcPts val="2599"/>
              </a:lnSpc>
              <a:buFont typeface="Arial"/>
              <a:buChar char="•"/>
            </a:pPr>
            <a:r>
              <a:rPr lang="en-US" sz="1999">
                <a:solidFill>
                  <a:srgbClr val="FEFEFE"/>
                </a:solidFill>
                <a:latin typeface="HK Grotesk Bold Bold"/>
              </a:rPr>
              <a:t>Speech Recognition known as “automatic speech recognition“ (ASR),or speech to text(STT) .</a:t>
            </a:r>
          </a:p>
          <a:p>
            <a:pPr>
              <a:lnSpc>
                <a:spcPts val="2599"/>
              </a:lnSpc>
            </a:pPr>
          </a:p>
          <a:p>
            <a:pPr marL="431796" indent="-215898" lvl="1">
              <a:lnSpc>
                <a:spcPts val="2599"/>
              </a:lnSpc>
              <a:buFont typeface="Arial"/>
              <a:buChar char="•"/>
            </a:pPr>
            <a:r>
              <a:rPr lang="en-US" sz="1999">
                <a:solidFill>
                  <a:srgbClr val="FEFEFE"/>
                </a:solidFill>
                <a:latin typeface="HK Grotesk Bold Bold"/>
              </a:rPr>
              <a:t>Speech recognition is the process of converting an acoustic signal, captured by a microphone or any peripherals , to a set of words.</a:t>
            </a:r>
          </a:p>
          <a:p>
            <a:pPr>
              <a:lnSpc>
                <a:spcPts val="2599"/>
              </a:lnSpc>
            </a:pPr>
          </a:p>
          <a:p>
            <a:pPr marL="431796" indent="-215898" lvl="1">
              <a:lnSpc>
                <a:spcPts val="2599"/>
              </a:lnSpc>
              <a:buFont typeface="Arial"/>
              <a:buChar char="•"/>
            </a:pPr>
            <a:r>
              <a:rPr lang="en-US" sz="1999">
                <a:solidFill>
                  <a:srgbClr val="FEFEFE"/>
                </a:solidFill>
                <a:latin typeface="HK Grotesk Bold Bold"/>
              </a:rPr>
              <a:t>To achieve speech understanding we can use linguistic processing The recognized words can be an end in themselves, as for applications such as commands &amp; </a:t>
            </a:r>
            <a:r>
              <a:rPr lang="en-US" sz="1999">
                <a:solidFill>
                  <a:srgbClr val="FEFEFE"/>
                </a:solidFill>
                <a:latin typeface="HK Grotesk Bold Bold"/>
              </a:rPr>
              <a:t>control data entry and document preparation.</a:t>
            </a:r>
          </a:p>
          <a:p>
            <a:pPr>
              <a:lnSpc>
                <a:spcPts val="2599"/>
              </a:lnSpc>
            </a:pPr>
          </a:p>
        </p:txBody>
      </p:sp>
      <p:sp>
        <p:nvSpPr>
          <p:cNvPr name="Freeform 4" id="4"/>
          <p:cNvSpPr/>
          <p:nvPr/>
        </p:nvSpPr>
        <p:spPr>
          <a:xfrm flipH="true" flipV="false" rot="-231817">
            <a:off x="-2041502" y="5206915"/>
            <a:ext cx="21853999" cy="7390754"/>
          </a:xfrm>
          <a:custGeom>
            <a:avLst/>
            <a:gdLst/>
            <a:ahLst/>
            <a:cxnLst/>
            <a:rect r="r" b="b" t="t" l="l"/>
            <a:pathLst>
              <a:path h="7390754" w="21853999">
                <a:moveTo>
                  <a:pt x="21853999" y="0"/>
                </a:moveTo>
                <a:lnTo>
                  <a:pt x="0" y="0"/>
                </a:lnTo>
                <a:lnTo>
                  <a:pt x="0" y="7390753"/>
                </a:lnTo>
                <a:lnTo>
                  <a:pt x="21853999" y="7390753"/>
                </a:lnTo>
                <a:lnTo>
                  <a:pt x="218539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907081" y="7120322"/>
            <a:ext cx="616957" cy="2137978"/>
            <a:chOff x="0" y="0"/>
            <a:chExt cx="822610" cy="2850637"/>
          </a:xfrm>
        </p:grpSpPr>
        <p:sp>
          <p:nvSpPr>
            <p:cNvPr name="AutoShape 6" id="6"/>
            <p:cNvSpPr/>
            <p:nvPr/>
          </p:nvSpPr>
          <p:spPr>
            <a:xfrm rot="0">
              <a:off x="411305" y="0"/>
              <a:ext cx="63500" cy="1767642"/>
            </a:xfrm>
            <a:prstGeom prst="rect">
              <a:avLst/>
            </a:prstGeom>
            <a:solidFill>
              <a:srgbClr val="57FFDC"/>
            </a:solidFill>
          </p:spPr>
        </p:sp>
        <p:sp>
          <p:nvSpPr>
            <p:cNvPr name="TextBox 7" id="7"/>
            <p:cNvSpPr txBox="true"/>
            <p:nvPr/>
          </p:nvSpPr>
          <p:spPr>
            <a:xfrm rot="0">
              <a:off x="0" y="2388611"/>
              <a:ext cx="822610" cy="462026"/>
            </a:xfrm>
            <a:prstGeom prst="rect">
              <a:avLst/>
            </a:prstGeom>
          </p:spPr>
          <p:txBody>
            <a:bodyPr anchor="t" rtlCol="false" tIns="0" lIns="0" bIns="0" rIns="0">
              <a:spAutoFit/>
            </a:bodyPr>
            <a:lstStyle/>
            <a:p>
              <a:pPr algn="ctr">
                <a:lnSpc>
                  <a:spcPts val="2664"/>
                </a:lnSpc>
              </a:pPr>
              <a:r>
                <a:rPr lang="en-US" sz="2400">
                  <a:solidFill>
                    <a:srgbClr val="FFFFFF"/>
                  </a:solidFill>
                  <a:latin typeface="HK Grotesk Bold"/>
                </a:rPr>
                <a:t>02</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true" flipV="false" rot="-7964059">
            <a:off x="3255538" y="3548614"/>
            <a:ext cx="18528255" cy="5642970"/>
          </a:xfrm>
          <a:custGeom>
            <a:avLst/>
            <a:gdLst/>
            <a:ahLst/>
            <a:cxnLst/>
            <a:rect r="r" b="b" t="t" l="l"/>
            <a:pathLst>
              <a:path h="5642970" w="18528255">
                <a:moveTo>
                  <a:pt x="18528255" y="0"/>
                </a:moveTo>
                <a:lnTo>
                  <a:pt x="0" y="0"/>
                </a:lnTo>
                <a:lnTo>
                  <a:pt x="0" y="5642970"/>
                </a:lnTo>
                <a:lnTo>
                  <a:pt x="18528255" y="5642970"/>
                </a:lnTo>
                <a:lnTo>
                  <a:pt x="1852825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57275"/>
            <a:ext cx="4634066" cy="579120"/>
          </a:xfrm>
          <a:prstGeom prst="rect">
            <a:avLst/>
          </a:prstGeom>
        </p:spPr>
        <p:txBody>
          <a:bodyPr anchor="t" rtlCol="false" tIns="0" lIns="0" bIns="0" rIns="0">
            <a:spAutoFit/>
          </a:bodyPr>
          <a:lstStyle/>
          <a:p>
            <a:pPr>
              <a:lnSpc>
                <a:spcPts val="4440"/>
              </a:lnSpc>
            </a:pPr>
            <a:r>
              <a:rPr lang="en-US" sz="4000" spc="-120">
                <a:solidFill>
                  <a:srgbClr val="57FFDC"/>
                </a:solidFill>
                <a:latin typeface="HK Grotesk Bold"/>
              </a:rPr>
              <a:t>EXISTING SYSTEM</a:t>
            </a:r>
          </a:p>
        </p:txBody>
      </p:sp>
      <p:grpSp>
        <p:nvGrpSpPr>
          <p:cNvPr name="Group 4" id="4"/>
          <p:cNvGrpSpPr/>
          <p:nvPr/>
        </p:nvGrpSpPr>
        <p:grpSpPr>
          <a:xfrm rot="0">
            <a:off x="1164652" y="3332046"/>
            <a:ext cx="7122699" cy="4054628"/>
            <a:chOff x="0" y="0"/>
            <a:chExt cx="9496932" cy="5406171"/>
          </a:xfrm>
        </p:grpSpPr>
        <p:sp>
          <p:nvSpPr>
            <p:cNvPr name="TextBox 5" id="5"/>
            <p:cNvSpPr txBox="true"/>
            <p:nvPr/>
          </p:nvSpPr>
          <p:spPr>
            <a:xfrm rot="0">
              <a:off x="0" y="-28575"/>
              <a:ext cx="9496932" cy="532341"/>
            </a:xfrm>
            <a:prstGeom prst="rect">
              <a:avLst/>
            </a:prstGeom>
          </p:spPr>
          <p:txBody>
            <a:bodyPr anchor="t" rtlCol="false" tIns="0" lIns="0" bIns="0" rIns="0">
              <a:spAutoFit/>
            </a:bodyPr>
            <a:lstStyle/>
            <a:p>
              <a:pPr>
                <a:lnSpc>
                  <a:spcPts val="3250"/>
                </a:lnSpc>
              </a:pPr>
              <a:r>
                <a:rPr lang="en-US" sz="2500">
                  <a:solidFill>
                    <a:srgbClr val="57FFDC"/>
                  </a:solidFill>
                  <a:latin typeface="HK Grotesk Bold Bold"/>
                </a:rPr>
                <a:t>SINCE :  1940.</a:t>
              </a:r>
            </a:p>
          </p:txBody>
        </p:sp>
        <p:sp>
          <p:nvSpPr>
            <p:cNvPr name="TextBox 6" id="6"/>
            <p:cNvSpPr txBox="true"/>
            <p:nvPr/>
          </p:nvSpPr>
          <p:spPr>
            <a:xfrm rot="0">
              <a:off x="0" y="901063"/>
              <a:ext cx="9496932" cy="1290108"/>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The first speech recognition program was appeared in 1953 at the bell labs, that was about recognition of a digit in a noise free environment. </a:t>
              </a:r>
            </a:p>
          </p:txBody>
        </p:sp>
        <p:sp>
          <p:nvSpPr>
            <p:cNvPr name="TextBox 7" id="7"/>
            <p:cNvSpPr txBox="true"/>
            <p:nvPr/>
          </p:nvSpPr>
          <p:spPr>
            <a:xfrm rot="0">
              <a:off x="0" y="3107668"/>
              <a:ext cx="9496932" cy="532341"/>
            </a:xfrm>
            <a:prstGeom prst="rect">
              <a:avLst/>
            </a:prstGeom>
          </p:spPr>
          <p:txBody>
            <a:bodyPr anchor="t" rtlCol="false" tIns="0" lIns="0" bIns="0" rIns="0">
              <a:spAutoFit/>
            </a:bodyPr>
            <a:lstStyle/>
            <a:p>
              <a:pPr>
                <a:lnSpc>
                  <a:spcPts val="3250"/>
                </a:lnSpc>
              </a:pPr>
              <a:r>
                <a:rPr lang="en-US" sz="2500">
                  <a:solidFill>
                    <a:srgbClr val="57FFDC"/>
                  </a:solidFill>
                  <a:latin typeface="HK Grotesk Bold Bold"/>
                </a:rPr>
                <a:t>1940S AND 1950S </a:t>
              </a:r>
            </a:p>
          </p:txBody>
        </p:sp>
        <p:sp>
          <p:nvSpPr>
            <p:cNvPr name="TextBox 8" id="8"/>
            <p:cNvSpPr txBox="true"/>
            <p:nvPr/>
          </p:nvSpPr>
          <p:spPr>
            <a:xfrm rot="0">
              <a:off x="0" y="4116063"/>
              <a:ext cx="9496932" cy="1290108"/>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Considered as the foundational period of the speech recognition technology, in this period work was done on the of the speech recognition that is automation and information theoretic models.</a:t>
              </a:r>
            </a:p>
          </p:txBody>
        </p:sp>
      </p:grpSp>
      <p:sp>
        <p:nvSpPr>
          <p:cNvPr name="AutoShape 9" id="9"/>
          <p:cNvSpPr/>
          <p:nvPr/>
        </p:nvSpPr>
        <p:spPr>
          <a:xfrm rot="0">
            <a:off x="1004888" y="7790843"/>
            <a:ext cx="47625" cy="1325731"/>
          </a:xfrm>
          <a:prstGeom prst="rect">
            <a:avLst/>
          </a:prstGeom>
          <a:solidFill>
            <a:srgbClr val="57FFDC"/>
          </a:solidFill>
        </p:spPr>
      </p:sp>
      <p:sp>
        <p:nvSpPr>
          <p:cNvPr name="TextBox 10" id="10"/>
          <p:cNvSpPr txBox="true"/>
          <p:nvPr/>
        </p:nvSpPr>
        <p:spPr>
          <a:xfrm rot="0">
            <a:off x="856173" y="9347057"/>
            <a:ext cx="616957" cy="341757"/>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true" flipV="true" rot="-406603">
            <a:off x="-591878" y="-2260281"/>
            <a:ext cx="18787807" cy="6047709"/>
          </a:xfrm>
          <a:custGeom>
            <a:avLst/>
            <a:gdLst/>
            <a:ahLst/>
            <a:cxnLst/>
            <a:rect r="r" b="b" t="t" l="l"/>
            <a:pathLst>
              <a:path h="6047709" w="18787807">
                <a:moveTo>
                  <a:pt x="18787808" y="6047709"/>
                </a:moveTo>
                <a:lnTo>
                  <a:pt x="0" y="6047709"/>
                </a:lnTo>
                <a:lnTo>
                  <a:pt x="0" y="0"/>
                </a:lnTo>
                <a:lnTo>
                  <a:pt x="18787808" y="0"/>
                </a:lnTo>
                <a:lnTo>
                  <a:pt x="18787808" y="60477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10448"/>
            <a:ext cx="8577916" cy="579120"/>
          </a:xfrm>
          <a:prstGeom prst="rect">
            <a:avLst/>
          </a:prstGeom>
        </p:spPr>
        <p:txBody>
          <a:bodyPr anchor="t" rtlCol="false" tIns="0" lIns="0" bIns="0" rIns="0">
            <a:spAutoFit/>
          </a:bodyPr>
          <a:lstStyle/>
          <a:p>
            <a:pPr>
              <a:lnSpc>
                <a:spcPts val="4440"/>
              </a:lnSpc>
            </a:pPr>
            <a:r>
              <a:rPr lang="en-US" sz="4000" spc="-120">
                <a:solidFill>
                  <a:srgbClr val="57FFDC"/>
                </a:solidFill>
                <a:latin typeface="HK Grotesk Bold"/>
              </a:rPr>
              <a:t>NEED FOR SYSTEM</a:t>
            </a:r>
          </a:p>
        </p:txBody>
      </p:sp>
      <p:sp>
        <p:nvSpPr>
          <p:cNvPr name="TextBox 4" id="4"/>
          <p:cNvSpPr txBox="true"/>
          <p:nvPr/>
        </p:nvSpPr>
        <p:spPr>
          <a:xfrm rot="0">
            <a:off x="1028700" y="3306266"/>
            <a:ext cx="2001847" cy="327025"/>
          </a:xfrm>
          <a:prstGeom prst="rect">
            <a:avLst/>
          </a:prstGeom>
        </p:spPr>
        <p:txBody>
          <a:bodyPr anchor="t" rtlCol="false" tIns="0" lIns="0" bIns="0" rIns="0">
            <a:spAutoFit/>
          </a:bodyPr>
          <a:lstStyle/>
          <a:p>
            <a:pPr>
              <a:lnSpc>
                <a:spcPts val="2600"/>
              </a:lnSpc>
            </a:pPr>
            <a:r>
              <a:rPr lang="en-US" sz="2000">
                <a:solidFill>
                  <a:srgbClr val="57FFDC"/>
                </a:solidFill>
                <a:latin typeface="HK Grotesk Bold Bold"/>
              </a:rPr>
              <a:t>CONVENIENCE:</a:t>
            </a:r>
          </a:p>
        </p:txBody>
      </p:sp>
      <p:sp>
        <p:nvSpPr>
          <p:cNvPr name="TextBox 5" id="5"/>
          <p:cNvSpPr txBox="true"/>
          <p:nvPr/>
        </p:nvSpPr>
        <p:spPr>
          <a:xfrm rot="0">
            <a:off x="3030547" y="3144341"/>
            <a:ext cx="14583607" cy="650875"/>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With virtual attendance systems, employees can easily mark their attendance from anywhere with an internet connection, making it more convenient for them to work remotely or from home.</a:t>
            </a:r>
          </a:p>
        </p:txBody>
      </p:sp>
      <p:sp>
        <p:nvSpPr>
          <p:cNvPr name="TextBox 6" id="6"/>
          <p:cNvSpPr txBox="true"/>
          <p:nvPr/>
        </p:nvSpPr>
        <p:spPr>
          <a:xfrm rot="0">
            <a:off x="1028700" y="2310426"/>
            <a:ext cx="16282334" cy="349249"/>
          </a:xfrm>
          <a:prstGeom prst="rect">
            <a:avLst/>
          </a:prstGeom>
        </p:spPr>
        <p:txBody>
          <a:bodyPr anchor="t" rtlCol="false" tIns="0" lIns="0" bIns="0" rIns="0">
            <a:spAutoFit/>
          </a:bodyPr>
          <a:lstStyle/>
          <a:p>
            <a:pPr marL="0" indent="0" lvl="0">
              <a:lnSpc>
                <a:spcPts val="2800"/>
              </a:lnSpc>
              <a:spcBef>
                <a:spcPct val="0"/>
              </a:spcBef>
            </a:pPr>
            <a:r>
              <a:rPr lang="en-US" sz="2000">
                <a:solidFill>
                  <a:srgbClr val="FFFFFF"/>
                </a:solidFill>
                <a:latin typeface="HK Grotesk Light"/>
              </a:rPr>
              <a:t>Virtual attendance systems are becoming increasingly popular in today's digital age, and there are several reasons why they are important.</a:t>
            </a:r>
          </a:p>
        </p:txBody>
      </p:sp>
      <p:sp>
        <p:nvSpPr>
          <p:cNvPr name="TextBox 7" id="7"/>
          <p:cNvSpPr txBox="true"/>
          <p:nvPr/>
        </p:nvSpPr>
        <p:spPr>
          <a:xfrm rot="0">
            <a:off x="1028700" y="4280991"/>
            <a:ext cx="2205774" cy="327025"/>
          </a:xfrm>
          <a:prstGeom prst="rect">
            <a:avLst/>
          </a:prstGeom>
        </p:spPr>
        <p:txBody>
          <a:bodyPr anchor="t" rtlCol="false" tIns="0" lIns="0" bIns="0" rIns="0">
            <a:spAutoFit/>
          </a:bodyPr>
          <a:lstStyle/>
          <a:p>
            <a:pPr>
              <a:lnSpc>
                <a:spcPts val="2600"/>
              </a:lnSpc>
            </a:pPr>
            <a:r>
              <a:rPr lang="en-US" sz="2000">
                <a:solidFill>
                  <a:srgbClr val="57FFDC"/>
                </a:solidFill>
                <a:latin typeface="HK Grotesk Bold Bold"/>
              </a:rPr>
              <a:t>ACCURACY:</a:t>
            </a:r>
          </a:p>
        </p:txBody>
      </p:sp>
      <p:sp>
        <p:nvSpPr>
          <p:cNvPr name="TextBox 8" id="8"/>
          <p:cNvSpPr txBox="true"/>
          <p:nvPr/>
        </p:nvSpPr>
        <p:spPr>
          <a:xfrm rot="0">
            <a:off x="3030547" y="4119066"/>
            <a:ext cx="14280487" cy="650875"/>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Virtual attendance systems are highly accurate and reliable, as they use advanced technology such as biometric scanners, facial recognition software, or GPS tracking to ensure that the right person is marking their attendance at the right time.</a:t>
            </a:r>
          </a:p>
        </p:txBody>
      </p:sp>
      <p:sp>
        <p:nvSpPr>
          <p:cNvPr name="TextBox 9" id="9"/>
          <p:cNvSpPr txBox="true"/>
          <p:nvPr/>
        </p:nvSpPr>
        <p:spPr>
          <a:xfrm rot="0">
            <a:off x="1028700" y="5112914"/>
            <a:ext cx="2205774" cy="650875"/>
          </a:xfrm>
          <a:prstGeom prst="rect">
            <a:avLst/>
          </a:prstGeom>
        </p:spPr>
        <p:txBody>
          <a:bodyPr anchor="t" rtlCol="false" tIns="0" lIns="0" bIns="0" rIns="0">
            <a:spAutoFit/>
          </a:bodyPr>
          <a:lstStyle/>
          <a:p>
            <a:pPr>
              <a:lnSpc>
                <a:spcPts val="2600"/>
              </a:lnSpc>
            </a:pPr>
            <a:r>
              <a:rPr lang="en-US" sz="2000">
                <a:solidFill>
                  <a:srgbClr val="57FFDC"/>
                </a:solidFill>
                <a:latin typeface="HK Grotesk Bold Bold"/>
              </a:rPr>
              <a:t>COST-</a:t>
            </a:r>
          </a:p>
          <a:p>
            <a:pPr>
              <a:lnSpc>
                <a:spcPts val="2600"/>
              </a:lnSpc>
            </a:pPr>
            <a:r>
              <a:rPr lang="en-US" sz="2000">
                <a:solidFill>
                  <a:srgbClr val="57FFDC"/>
                </a:solidFill>
                <a:latin typeface="HK Grotesk Bold Bold"/>
              </a:rPr>
              <a:t>EFFECTIVE:</a:t>
            </a:r>
          </a:p>
        </p:txBody>
      </p:sp>
      <p:sp>
        <p:nvSpPr>
          <p:cNvPr name="TextBox 10" id="10"/>
          <p:cNvSpPr txBox="true"/>
          <p:nvPr/>
        </p:nvSpPr>
        <p:spPr>
          <a:xfrm rot="0">
            <a:off x="3030547" y="5112914"/>
            <a:ext cx="14280487" cy="650875"/>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Implementing a virtual attendance system can help organizations save on costs associated with traditional attendance systems such as paper-based systems or manual time-tracking, as well as the cost of employing staff to maintain such systems.</a:t>
            </a:r>
          </a:p>
        </p:txBody>
      </p:sp>
      <p:sp>
        <p:nvSpPr>
          <p:cNvPr name="TextBox 11" id="11"/>
          <p:cNvSpPr txBox="true"/>
          <p:nvPr/>
        </p:nvSpPr>
        <p:spPr>
          <a:xfrm rot="0">
            <a:off x="976966" y="6295074"/>
            <a:ext cx="2205774" cy="327025"/>
          </a:xfrm>
          <a:prstGeom prst="rect">
            <a:avLst/>
          </a:prstGeom>
        </p:spPr>
        <p:txBody>
          <a:bodyPr anchor="t" rtlCol="false" tIns="0" lIns="0" bIns="0" rIns="0">
            <a:spAutoFit/>
          </a:bodyPr>
          <a:lstStyle/>
          <a:p>
            <a:pPr>
              <a:lnSpc>
                <a:spcPts val="2600"/>
              </a:lnSpc>
            </a:pPr>
            <a:r>
              <a:rPr lang="en-US" sz="2000">
                <a:solidFill>
                  <a:srgbClr val="57FFDC"/>
                </a:solidFill>
                <a:latin typeface="HK Grotesk Bold Bold"/>
              </a:rPr>
              <a:t>COMPLIANCE:</a:t>
            </a:r>
          </a:p>
        </p:txBody>
      </p:sp>
      <p:sp>
        <p:nvSpPr>
          <p:cNvPr name="TextBox 12" id="12"/>
          <p:cNvSpPr txBox="true"/>
          <p:nvPr/>
        </p:nvSpPr>
        <p:spPr>
          <a:xfrm rot="0">
            <a:off x="3030547" y="6249564"/>
            <a:ext cx="14280487" cy="650875"/>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Virtual attendance systems can help organizations comply with labor laws and regulations related to attendance tracking and payment of wages, by providing accurate and auditable records of employee attendance.</a:t>
            </a:r>
          </a:p>
        </p:txBody>
      </p:sp>
      <p:sp>
        <p:nvSpPr>
          <p:cNvPr name="TextBox 13" id="13"/>
          <p:cNvSpPr txBox="true"/>
          <p:nvPr/>
        </p:nvSpPr>
        <p:spPr>
          <a:xfrm rot="0">
            <a:off x="976966" y="7243338"/>
            <a:ext cx="1865895" cy="650875"/>
          </a:xfrm>
          <a:prstGeom prst="rect">
            <a:avLst/>
          </a:prstGeom>
        </p:spPr>
        <p:txBody>
          <a:bodyPr anchor="t" rtlCol="false" tIns="0" lIns="0" bIns="0" rIns="0">
            <a:spAutoFit/>
          </a:bodyPr>
          <a:lstStyle/>
          <a:p>
            <a:pPr>
              <a:lnSpc>
                <a:spcPts val="2600"/>
              </a:lnSpc>
            </a:pPr>
            <a:r>
              <a:rPr lang="en-US" sz="2000">
                <a:solidFill>
                  <a:srgbClr val="57FFDC"/>
                </a:solidFill>
                <a:latin typeface="HK Grotesk Bold Bold"/>
              </a:rPr>
              <a:t>REAL-TIME MONITORING:</a:t>
            </a:r>
          </a:p>
        </p:txBody>
      </p:sp>
      <p:sp>
        <p:nvSpPr>
          <p:cNvPr name="TextBox 14" id="14"/>
          <p:cNvSpPr txBox="true"/>
          <p:nvPr/>
        </p:nvSpPr>
        <p:spPr>
          <a:xfrm rot="0">
            <a:off x="3030547" y="7243338"/>
            <a:ext cx="13745237" cy="650875"/>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Virtual attendance systems can provide real-time monitoring of employee attendance, allowing managers to quickly identify any attendance issues and take corrective actions as needed.</a:t>
            </a:r>
          </a:p>
        </p:txBody>
      </p:sp>
      <p:grpSp>
        <p:nvGrpSpPr>
          <p:cNvPr name="Group 15" id="15"/>
          <p:cNvGrpSpPr/>
          <p:nvPr/>
        </p:nvGrpSpPr>
        <p:grpSpPr>
          <a:xfrm rot="0">
            <a:off x="16950821" y="7583063"/>
            <a:ext cx="616957" cy="1826792"/>
            <a:chOff x="0" y="0"/>
            <a:chExt cx="822610" cy="2435723"/>
          </a:xfrm>
        </p:grpSpPr>
        <p:sp>
          <p:nvSpPr>
            <p:cNvPr name="AutoShape 16" id="16"/>
            <p:cNvSpPr/>
            <p:nvPr/>
          </p:nvSpPr>
          <p:spPr>
            <a:xfrm rot="0">
              <a:off x="379555" y="0"/>
              <a:ext cx="63500" cy="1767642"/>
            </a:xfrm>
            <a:prstGeom prst="rect">
              <a:avLst/>
            </a:prstGeom>
            <a:solidFill>
              <a:srgbClr val="57FFDC"/>
            </a:solidFill>
          </p:spPr>
        </p:sp>
        <p:sp>
          <p:nvSpPr>
            <p:cNvPr name="TextBox 17" id="17"/>
            <p:cNvSpPr txBox="true"/>
            <p:nvPr/>
          </p:nvSpPr>
          <p:spPr>
            <a:xfrm rot="0">
              <a:off x="0" y="1973697"/>
              <a:ext cx="822610" cy="462026"/>
            </a:xfrm>
            <a:prstGeom prst="rect">
              <a:avLst/>
            </a:prstGeom>
          </p:spPr>
          <p:txBody>
            <a:bodyPr anchor="t" rtlCol="false" tIns="0" lIns="0" bIns="0" rIns="0">
              <a:spAutoFit/>
            </a:bodyPr>
            <a:lstStyle/>
            <a:p>
              <a:pPr algn="ctr">
                <a:lnSpc>
                  <a:spcPts val="2664"/>
                </a:lnSpc>
              </a:pPr>
              <a:r>
                <a:rPr lang="en-US" sz="2400">
                  <a:solidFill>
                    <a:srgbClr val="FFFFFF"/>
                  </a:solidFill>
                  <a:latin typeface="HK Grotesk Bold"/>
                </a:rPr>
                <a:t>04</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1879294">
            <a:off x="1623496" y="3484278"/>
            <a:ext cx="18153342" cy="6139237"/>
          </a:xfrm>
          <a:custGeom>
            <a:avLst/>
            <a:gdLst/>
            <a:ahLst/>
            <a:cxnLst/>
            <a:rect r="r" b="b" t="t" l="l"/>
            <a:pathLst>
              <a:path h="6139237" w="18153342">
                <a:moveTo>
                  <a:pt x="0" y="0"/>
                </a:moveTo>
                <a:lnTo>
                  <a:pt x="18153342" y="0"/>
                </a:lnTo>
                <a:lnTo>
                  <a:pt x="18153342" y="6139237"/>
                </a:lnTo>
                <a:lnTo>
                  <a:pt x="0" y="6139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545816" y="1057275"/>
            <a:ext cx="5713484" cy="579120"/>
          </a:xfrm>
          <a:prstGeom prst="rect">
            <a:avLst/>
          </a:prstGeom>
        </p:spPr>
        <p:txBody>
          <a:bodyPr anchor="t" rtlCol="false" tIns="0" lIns="0" bIns="0" rIns="0">
            <a:spAutoFit/>
          </a:bodyPr>
          <a:lstStyle/>
          <a:p>
            <a:pPr algn="r">
              <a:lnSpc>
                <a:spcPts val="4440"/>
              </a:lnSpc>
            </a:pPr>
            <a:r>
              <a:rPr lang="en-US" sz="4000" spc="-120">
                <a:solidFill>
                  <a:srgbClr val="57FFDC"/>
                </a:solidFill>
                <a:latin typeface="HK Grotesk Bold"/>
              </a:rPr>
              <a:t>SCOPE OF WORK</a:t>
            </a:r>
          </a:p>
        </p:txBody>
      </p:sp>
      <p:sp>
        <p:nvSpPr>
          <p:cNvPr name="TextBox 4" id="4"/>
          <p:cNvSpPr txBox="true"/>
          <p:nvPr/>
        </p:nvSpPr>
        <p:spPr>
          <a:xfrm rot="0">
            <a:off x="1042110" y="1951275"/>
            <a:ext cx="16217190" cy="5566408"/>
          </a:xfrm>
          <a:prstGeom prst="rect">
            <a:avLst/>
          </a:prstGeom>
        </p:spPr>
        <p:txBody>
          <a:bodyPr anchor="t" rtlCol="false" tIns="0" lIns="0" bIns="0" rIns="0">
            <a:spAutoFit/>
          </a:bodyPr>
          <a:lstStyle/>
          <a:p>
            <a:pPr>
              <a:lnSpc>
                <a:spcPts val="3720"/>
              </a:lnSpc>
            </a:pPr>
            <a:r>
              <a:rPr lang="en-US" sz="2000" spc="-40">
                <a:solidFill>
                  <a:srgbClr val="FFFFFF"/>
                </a:solidFill>
                <a:latin typeface="HK Grotesk Light"/>
              </a:rPr>
              <a:t>This project has the speech recognizing and speech synthesizing capabilities and voice can be transform &amp; use in many ways . </a:t>
            </a:r>
          </a:p>
          <a:p>
            <a:pPr>
              <a:lnSpc>
                <a:spcPts val="3720"/>
              </a:lnSpc>
            </a:pPr>
          </a:p>
          <a:p>
            <a:pPr>
              <a:lnSpc>
                <a:spcPts val="3720"/>
              </a:lnSpc>
            </a:pPr>
            <a:r>
              <a:rPr lang="en-US" sz="2000" spc="-40">
                <a:solidFill>
                  <a:srgbClr val="FFFFFF"/>
                </a:solidFill>
                <a:latin typeface="HK Grotesk Light"/>
              </a:rPr>
              <a:t>Though it is not a complete replacement of what we call a notepad but still a good text editor to be used through voice this software also can open windows based software such as notepad , google chrome and etc.. </a:t>
            </a:r>
          </a:p>
          <a:p>
            <a:pPr>
              <a:lnSpc>
                <a:spcPts val="3720"/>
              </a:lnSpc>
            </a:pPr>
          </a:p>
          <a:p>
            <a:pPr marL="431805" indent="-215903" lvl="1">
              <a:lnSpc>
                <a:spcPts val="3720"/>
              </a:lnSpc>
              <a:buFont typeface="Arial"/>
              <a:buChar char="•"/>
            </a:pPr>
            <a:r>
              <a:rPr lang="en-US" sz="2000" spc="-40">
                <a:solidFill>
                  <a:srgbClr val="FFFFFF"/>
                </a:solidFill>
                <a:latin typeface="HK Grotesk Light"/>
              </a:rPr>
              <a:t>Its application work in different areas </a:t>
            </a:r>
          </a:p>
          <a:p>
            <a:pPr marL="431805" indent="-215903" lvl="1">
              <a:lnSpc>
                <a:spcPts val="3720"/>
              </a:lnSpc>
              <a:buFont typeface="Arial"/>
              <a:buChar char="•"/>
            </a:pPr>
            <a:r>
              <a:rPr lang="en-US" sz="2000" spc="-40">
                <a:solidFill>
                  <a:srgbClr val="FFFFFF"/>
                </a:solidFill>
                <a:latin typeface="HK Grotesk Light"/>
              </a:rPr>
              <a:t>Its implementation as a desktop Application </a:t>
            </a:r>
          </a:p>
          <a:p>
            <a:pPr marL="431805" indent="-215903" lvl="1">
              <a:lnSpc>
                <a:spcPts val="3720"/>
              </a:lnSpc>
              <a:buFont typeface="Arial"/>
              <a:buChar char="•"/>
            </a:pPr>
            <a:r>
              <a:rPr lang="en-US" sz="2000" spc="-40">
                <a:solidFill>
                  <a:srgbClr val="FFFFFF"/>
                </a:solidFill>
                <a:latin typeface="HK Grotesk Light"/>
              </a:rPr>
              <a:t>This application as software that can be use for : </a:t>
            </a:r>
          </a:p>
          <a:p>
            <a:pPr marL="431805" indent="-215903" lvl="1">
              <a:lnSpc>
                <a:spcPts val="3720"/>
              </a:lnSpc>
              <a:buFont typeface="Arial"/>
              <a:buChar char="•"/>
            </a:pPr>
            <a:r>
              <a:rPr lang="en-US" sz="2000" spc="-40">
                <a:solidFill>
                  <a:srgbClr val="FFFFFF"/>
                </a:solidFill>
                <a:latin typeface="HK Grotesk Light"/>
              </a:rPr>
              <a:t>Speech Recognition ,convert the voice to text </a:t>
            </a:r>
          </a:p>
          <a:p>
            <a:pPr marL="431805" indent="-215903" lvl="1">
              <a:lnSpc>
                <a:spcPts val="3720"/>
              </a:lnSpc>
              <a:buFont typeface="Arial"/>
              <a:buChar char="•"/>
            </a:pPr>
            <a:r>
              <a:rPr lang="en-US" sz="2000" spc="-40">
                <a:solidFill>
                  <a:srgbClr val="FFFFFF"/>
                </a:solidFill>
                <a:latin typeface="HK Grotesk Light"/>
              </a:rPr>
              <a:t>Speech Generation , convert the text to voice . </a:t>
            </a:r>
          </a:p>
          <a:p>
            <a:pPr marL="431805" indent="-215903" lvl="1">
              <a:lnSpc>
                <a:spcPts val="3720"/>
              </a:lnSpc>
              <a:buFont typeface="Arial"/>
              <a:buChar char="•"/>
            </a:pPr>
            <a:r>
              <a:rPr lang="en-US" sz="2000" spc="-40">
                <a:solidFill>
                  <a:srgbClr val="FFFFFF"/>
                </a:solidFill>
                <a:latin typeface="HK Grotesk Light"/>
              </a:rPr>
              <a:t>Voice identification </a:t>
            </a:r>
          </a:p>
          <a:p>
            <a:pPr>
              <a:lnSpc>
                <a:spcPts val="3720"/>
              </a:lnSpc>
            </a:pPr>
          </a:p>
        </p:txBody>
      </p:sp>
      <p:sp>
        <p:nvSpPr>
          <p:cNvPr name="AutoShape 5" id="5"/>
          <p:cNvSpPr/>
          <p:nvPr/>
        </p:nvSpPr>
        <p:spPr>
          <a:xfrm rot="0">
            <a:off x="994485" y="7183858"/>
            <a:ext cx="47625" cy="1325731"/>
          </a:xfrm>
          <a:prstGeom prst="rect">
            <a:avLst/>
          </a:prstGeom>
          <a:solidFill>
            <a:srgbClr val="57FFDC"/>
          </a:solidFill>
        </p:spPr>
      </p:sp>
      <p:sp>
        <p:nvSpPr>
          <p:cNvPr name="TextBox 6" id="6"/>
          <p:cNvSpPr txBox="true"/>
          <p:nvPr/>
        </p:nvSpPr>
        <p:spPr>
          <a:xfrm rot="0">
            <a:off x="733631" y="8916543"/>
            <a:ext cx="616957" cy="341757"/>
          </a:xfrm>
          <a:prstGeom prst="rect">
            <a:avLst/>
          </a:prstGeom>
        </p:spPr>
        <p:txBody>
          <a:bodyPr anchor="t" rtlCol="false" tIns="0" lIns="0" bIns="0" rIns="0">
            <a:spAutoFit/>
          </a:bodyPr>
          <a:lstStyle/>
          <a:p>
            <a:pPr algn="ctr">
              <a:lnSpc>
                <a:spcPts val="2664"/>
              </a:lnSpc>
            </a:pPr>
            <a:r>
              <a:rPr lang="en-US" sz="2400">
                <a:solidFill>
                  <a:srgbClr val="FFFFFF"/>
                </a:solidFill>
                <a:latin typeface="HK Grotesk Bold"/>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792178">
            <a:off x="-3184334" y="-1644671"/>
            <a:ext cx="11135343" cy="3391383"/>
          </a:xfrm>
          <a:custGeom>
            <a:avLst/>
            <a:gdLst/>
            <a:ahLst/>
            <a:cxnLst/>
            <a:rect r="r" b="b" t="t" l="l"/>
            <a:pathLst>
              <a:path h="3391383" w="11135343">
                <a:moveTo>
                  <a:pt x="0" y="0"/>
                </a:moveTo>
                <a:lnTo>
                  <a:pt x="11135343" y="0"/>
                </a:lnTo>
                <a:lnTo>
                  <a:pt x="11135343" y="3391383"/>
                </a:lnTo>
                <a:lnTo>
                  <a:pt x="0" y="33913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1163736" y="1188665"/>
            <a:ext cx="78182" cy="6256492"/>
          </a:xfrm>
          <a:prstGeom prst="rect">
            <a:avLst/>
          </a:prstGeom>
          <a:solidFill>
            <a:srgbClr val="57FFDC"/>
          </a:solidFill>
        </p:spPr>
      </p:sp>
      <p:grpSp>
        <p:nvGrpSpPr>
          <p:cNvPr name="Group 4" id="4"/>
          <p:cNvGrpSpPr/>
          <p:nvPr/>
        </p:nvGrpSpPr>
        <p:grpSpPr>
          <a:xfrm rot="0">
            <a:off x="1808592" y="2420348"/>
            <a:ext cx="8931264" cy="5369370"/>
            <a:chOff x="0" y="0"/>
            <a:chExt cx="11908352" cy="7159159"/>
          </a:xfrm>
        </p:grpSpPr>
        <p:sp>
          <p:nvSpPr>
            <p:cNvPr name="TextBox 5" id="5"/>
            <p:cNvSpPr txBox="true"/>
            <p:nvPr/>
          </p:nvSpPr>
          <p:spPr>
            <a:xfrm rot="0">
              <a:off x="0" y="-28575"/>
              <a:ext cx="11908352" cy="532341"/>
            </a:xfrm>
            <a:prstGeom prst="rect">
              <a:avLst/>
            </a:prstGeom>
          </p:spPr>
          <p:txBody>
            <a:bodyPr anchor="t" rtlCol="false" tIns="0" lIns="0" bIns="0" rIns="0">
              <a:spAutoFit/>
            </a:bodyPr>
            <a:lstStyle/>
            <a:p>
              <a:pPr>
                <a:lnSpc>
                  <a:spcPts val="3250"/>
                </a:lnSpc>
              </a:pPr>
              <a:r>
                <a:rPr lang="en-US" sz="2500">
                  <a:solidFill>
                    <a:srgbClr val="57FFDC"/>
                  </a:solidFill>
                  <a:latin typeface="HK Grotesk Bold Bold"/>
                </a:rPr>
                <a:t>SPEECH RECOGNIZING</a:t>
              </a:r>
            </a:p>
          </p:txBody>
        </p:sp>
        <p:sp>
          <p:nvSpPr>
            <p:cNvPr name="TextBox 6" id="6"/>
            <p:cNvSpPr txBox="true"/>
            <p:nvPr/>
          </p:nvSpPr>
          <p:spPr>
            <a:xfrm rot="0">
              <a:off x="0" y="761363"/>
              <a:ext cx="11908352" cy="858308"/>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H</a:t>
              </a:r>
              <a:r>
                <a:rPr lang="en-US" sz="2000" spc="-40">
                  <a:solidFill>
                    <a:srgbClr val="FFFFFF"/>
                  </a:solidFill>
                  <a:latin typeface="HK Grotesk Light"/>
                </a:rPr>
                <a:t>as the speech recognizing capabilities a</a:t>
              </a:r>
            </a:p>
            <a:p>
              <a:pPr>
                <a:lnSpc>
                  <a:spcPts val="2600"/>
                </a:lnSpc>
              </a:pPr>
            </a:p>
          </p:txBody>
        </p:sp>
        <p:sp>
          <p:nvSpPr>
            <p:cNvPr name="TextBox 7" id="7"/>
            <p:cNvSpPr txBox="true"/>
            <p:nvPr/>
          </p:nvSpPr>
          <p:spPr>
            <a:xfrm rot="0">
              <a:off x="0" y="2128915"/>
              <a:ext cx="11908352" cy="532341"/>
            </a:xfrm>
            <a:prstGeom prst="rect">
              <a:avLst/>
            </a:prstGeom>
          </p:spPr>
          <p:txBody>
            <a:bodyPr anchor="t" rtlCol="false" tIns="0" lIns="0" bIns="0" rIns="0">
              <a:spAutoFit/>
            </a:bodyPr>
            <a:lstStyle/>
            <a:p>
              <a:pPr>
                <a:lnSpc>
                  <a:spcPts val="3250"/>
                </a:lnSpc>
              </a:pPr>
              <a:r>
                <a:rPr lang="en-US" sz="2500">
                  <a:solidFill>
                    <a:srgbClr val="57FFDC"/>
                  </a:solidFill>
                  <a:latin typeface="HK Grotesk Bold Bold"/>
                </a:rPr>
                <a:t>SPEECH SYNTHESIZING </a:t>
              </a:r>
            </a:p>
          </p:txBody>
        </p:sp>
        <p:sp>
          <p:nvSpPr>
            <p:cNvPr name="TextBox 8" id="8"/>
            <p:cNvSpPr txBox="true"/>
            <p:nvPr/>
          </p:nvSpPr>
          <p:spPr>
            <a:xfrm rot="0">
              <a:off x="0" y="2918853"/>
              <a:ext cx="11908352" cy="858308"/>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Has the sspeech synthesizing capabilities and voice can be transform &amp; use in many ways .</a:t>
              </a:r>
            </a:p>
          </p:txBody>
        </p:sp>
        <p:sp>
          <p:nvSpPr>
            <p:cNvPr name="TextBox 9" id="9"/>
            <p:cNvSpPr txBox="true"/>
            <p:nvPr/>
          </p:nvSpPr>
          <p:spPr>
            <a:xfrm rot="0">
              <a:off x="0" y="4647314"/>
              <a:ext cx="11908352" cy="532341"/>
            </a:xfrm>
            <a:prstGeom prst="rect">
              <a:avLst/>
            </a:prstGeom>
          </p:spPr>
          <p:txBody>
            <a:bodyPr anchor="t" rtlCol="false" tIns="0" lIns="0" bIns="0" rIns="0">
              <a:spAutoFit/>
            </a:bodyPr>
            <a:lstStyle/>
            <a:p>
              <a:pPr>
                <a:lnSpc>
                  <a:spcPts val="3250"/>
                </a:lnSpc>
              </a:pPr>
              <a:r>
                <a:rPr lang="en-US" sz="2500">
                  <a:solidFill>
                    <a:srgbClr val="57FFDC"/>
                  </a:solidFill>
                  <a:latin typeface="HK Grotesk Bold Bold"/>
                </a:rPr>
                <a:t>NOT A COMPLETE REPLACEMENT OF A NOTEPAD</a:t>
              </a:r>
            </a:p>
          </p:txBody>
        </p:sp>
        <p:sp>
          <p:nvSpPr>
            <p:cNvPr name="TextBox 10" id="10"/>
            <p:cNvSpPr txBox="true"/>
            <p:nvPr/>
          </p:nvSpPr>
          <p:spPr>
            <a:xfrm rot="0">
              <a:off x="0" y="5437251"/>
              <a:ext cx="11908352" cy="1721908"/>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Though it is not a complete </a:t>
              </a:r>
              <a:r>
                <a:rPr lang="en-US" sz="2000" spc="-40">
                  <a:solidFill>
                    <a:srgbClr val="FFFFFF"/>
                  </a:solidFill>
                  <a:latin typeface="HK Grotesk Light"/>
                </a:rPr>
                <a:t>replacement of what we call a notepad but still a good text editor to be used through voice this software also can open windows based software such as notepad , google chrome and etc..</a:t>
              </a:r>
            </a:p>
            <a:p>
              <a:pPr>
                <a:lnSpc>
                  <a:spcPts val="2600"/>
                </a:lnSpc>
              </a:pPr>
            </a:p>
          </p:txBody>
        </p:sp>
      </p:grpSp>
      <p:sp>
        <p:nvSpPr>
          <p:cNvPr name="AutoShape 11" id="11"/>
          <p:cNvSpPr/>
          <p:nvPr/>
        </p:nvSpPr>
        <p:spPr>
          <a:xfrm rot="0">
            <a:off x="17211675" y="7677264"/>
            <a:ext cx="47625" cy="1325731"/>
          </a:xfrm>
          <a:prstGeom prst="rect">
            <a:avLst/>
          </a:prstGeom>
          <a:solidFill>
            <a:srgbClr val="57FFDC"/>
          </a:solidFill>
        </p:spPr>
      </p:sp>
      <p:sp>
        <p:nvSpPr>
          <p:cNvPr name="TextBox 12" id="12"/>
          <p:cNvSpPr txBox="true"/>
          <p:nvPr/>
        </p:nvSpPr>
        <p:spPr>
          <a:xfrm rot="0">
            <a:off x="17057242" y="9361872"/>
            <a:ext cx="616957" cy="336959"/>
          </a:xfrm>
          <a:prstGeom prst="rect">
            <a:avLst/>
          </a:prstGeom>
        </p:spPr>
        <p:txBody>
          <a:bodyPr anchor="t" rtlCol="false" tIns="0" lIns="0" bIns="0" rIns="0">
            <a:spAutoFit/>
          </a:bodyPr>
          <a:lstStyle/>
          <a:p>
            <a:pPr>
              <a:lnSpc>
                <a:spcPts val="2664"/>
              </a:lnSpc>
            </a:pPr>
            <a:r>
              <a:rPr lang="en-US" sz="2400">
                <a:solidFill>
                  <a:srgbClr val="FFFFFF"/>
                </a:solidFill>
                <a:latin typeface="HK Grotesk Bold"/>
              </a:rPr>
              <a:t>06</a:t>
            </a:r>
          </a:p>
        </p:txBody>
      </p:sp>
      <p:grpSp>
        <p:nvGrpSpPr>
          <p:cNvPr name="Group 13" id="13"/>
          <p:cNvGrpSpPr>
            <a:grpSpLocks noChangeAspect="true"/>
          </p:cNvGrpSpPr>
          <p:nvPr/>
        </p:nvGrpSpPr>
        <p:grpSpPr>
          <a:xfrm rot="0">
            <a:off x="10978776" y="2235389"/>
            <a:ext cx="369918" cy="369918"/>
            <a:chOff x="6705600" y="1371600"/>
            <a:chExt cx="10972800" cy="10972800"/>
          </a:xfrm>
        </p:grpSpPr>
        <p:sp>
          <p:nvSpPr>
            <p:cNvPr name="Freeform 14" id="14"/>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grpSp>
        <p:nvGrpSpPr>
          <p:cNvPr name="Group 15" id="15"/>
          <p:cNvGrpSpPr>
            <a:grpSpLocks noChangeAspect="true"/>
          </p:cNvGrpSpPr>
          <p:nvPr/>
        </p:nvGrpSpPr>
        <p:grpSpPr>
          <a:xfrm rot="0">
            <a:off x="10978776" y="3998617"/>
            <a:ext cx="369918" cy="369918"/>
            <a:chOff x="6705600" y="1371600"/>
            <a:chExt cx="10972800" cy="10972800"/>
          </a:xfrm>
        </p:grpSpPr>
        <p:sp>
          <p:nvSpPr>
            <p:cNvPr name="Freeform 16" id="16"/>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097EE"/>
            </a:solidFill>
          </p:spPr>
        </p:sp>
      </p:grpSp>
      <p:grpSp>
        <p:nvGrpSpPr>
          <p:cNvPr name="Group 17" id="17"/>
          <p:cNvGrpSpPr>
            <a:grpSpLocks noChangeAspect="true"/>
          </p:cNvGrpSpPr>
          <p:nvPr/>
        </p:nvGrpSpPr>
        <p:grpSpPr>
          <a:xfrm rot="0">
            <a:off x="10978776" y="5906896"/>
            <a:ext cx="369918" cy="369918"/>
            <a:chOff x="6705600" y="1371600"/>
            <a:chExt cx="10972800" cy="10972800"/>
          </a:xfrm>
        </p:grpSpPr>
        <p:sp>
          <p:nvSpPr>
            <p:cNvPr name="Freeform 18" id="18"/>
            <p:cNvSpPr/>
            <p:nvPr/>
          </p:nvSpPr>
          <p:spPr>
            <a:xfrm flipH="false" flipV="false" rot="0">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p:spPr>
        </p:sp>
      </p:grpSp>
      <p:sp>
        <p:nvSpPr>
          <p:cNvPr name="Freeform 19" id="19"/>
          <p:cNvSpPr/>
          <p:nvPr/>
        </p:nvSpPr>
        <p:spPr>
          <a:xfrm flipH="true" flipV="true" rot="-2637354">
            <a:off x="8915814" y="5778322"/>
            <a:ext cx="12470056" cy="3797883"/>
          </a:xfrm>
          <a:custGeom>
            <a:avLst/>
            <a:gdLst/>
            <a:ahLst/>
            <a:cxnLst/>
            <a:rect r="r" b="b" t="t" l="l"/>
            <a:pathLst>
              <a:path h="3797883" w="12470056">
                <a:moveTo>
                  <a:pt x="12470055" y="3797883"/>
                </a:moveTo>
                <a:lnTo>
                  <a:pt x="0" y="3797883"/>
                </a:lnTo>
                <a:lnTo>
                  <a:pt x="0" y="0"/>
                </a:lnTo>
                <a:lnTo>
                  <a:pt x="12470055" y="0"/>
                </a:lnTo>
                <a:lnTo>
                  <a:pt x="12470055" y="379788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1545816" y="1217240"/>
            <a:ext cx="5713484" cy="579120"/>
          </a:xfrm>
          <a:prstGeom prst="rect">
            <a:avLst/>
          </a:prstGeom>
        </p:spPr>
        <p:txBody>
          <a:bodyPr anchor="t" rtlCol="false" tIns="0" lIns="0" bIns="0" rIns="0">
            <a:spAutoFit/>
          </a:bodyPr>
          <a:lstStyle/>
          <a:p>
            <a:pPr algn="r">
              <a:lnSpc>
                <a:spcPts val="4440"/>
              </a:lnSpc>
            </a:pPr>
            <a:r>
              <a:rPr lang="en-US" sz="4000" spc="-120">
                <a:solidFill>
                  <a:srgbClr val="57FFDC"/>
                </a:solidFill>
                <a:latin typeface="HK Grotesk Bold"/>
              </a:rPr>
              <a:t>SCOPE OF WORK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9816953">
            <a:off x="-2845618" y="-2198697"/>
            <a:ext cx="19036434" cy="6437888"/>
          </a:xfrm>
          <a:custGeom>
            <a:avLst/>
            <a:gdLst/>
            <a:ahLst/>
            <a:cxnLst/>
            <a:rect r="r" b="b" t="t" l="l"/>
            <a:pathLst>
              <a:path h="6437888" w="19036434">
                <a:moveTo>
                  <a:pt x="0" y="0"/>
                </a:moveTo>
                <a:lnTo>
                  <a:pt x="19036434" y="0"/>
                </a:lnTo>
                <a:lnTo>
                  <a:pt x="19036434" y="6437888"/>
                </a:lnTo>
                <a:lnTo>
                  <a:pt x="0" y="6437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816953">
            <a:off x="2110966" y="9738000"/>
            <a:ext cx="19036434" cy="6437888"/>
          </a:xfrm>
          <a:custGeom>
            <a:avLst/>
            <a:gdLst/>
            <a:ahLst/>
            <a:cxnLst/>
            <a:rect r="r" b="b" t="t" l="l"/>
            <a:pathLst>
              <a:path h="6437888" w="19036434">
                <a:moveTo>
                  <a:pt x="0" y="0"/>
                </a:moveTo>
                <a:lnTo>
                  <a:pt x="19036434" y="0"/>
                </a:lnTo>
                <a:lnTo>
                  <a:pt x="19036434" y="6437887"/>
                </a:lnTo>
                <a:lnTo>
                  <a:pt x="0" y="64378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rot="0">
            <a:off x="981075" y="7183858"/>
            <a:ext cx="47625" cy="1325731"/>
          </a:xfrm>
          <a:prstGeom prst="rect">
            <a:avLst/>
          </a:prstGeom>
          <a:solidFill>
            <a:srgbClr val="57FFDC"/>
          </a:solidFill>
        </p:spPr>
      </p:sp>
      <p:sp>
        <p:nvSpPr>
          <p:cNvPr name="TextBox 5" id="5"/>
          <p:cNvSpPr txBox="true"/>
          <p:nvPr/>
        </p:nvSpPr>
        <p:spPr>
          <a:xfrm rot="0">
            <a:off x="803023" y="8921341"/>
            <a:ext cx="356104" cy="336959"/>
          </a:xfrm>
          <a:prstGeom prst="rect">
            <a:avLst/>
          </a:prstGeom>
        </p:spPr>
        <p:txBody>
          <a:bodyPr anchor="t" rtlCol="false" tIns="0" lIns="0" bIns="0" rIns="0">
            <a:spAutoFit/>
          </a:bodyPr>
          <a:lstStyle/>
          <a:p>
            <a:pPr algn="r">
              <a:lnSpc>
                <a:spcPts val="2664"/>
              </a:lnSpc>
            </a:pPr>
            <a:r>
              <a:rPr lang="en-US" sz="2400">
                <a:solidFill>
                  <a:srgbClr val="FFFFFF"/>
                </a:solidFill>
                <a:latin typeface="HK Grotesk Bold"/>
              </a:rPr>
              <a:t>07</a:t>
            </a:r>
          </a:p>
        </p:txBody>
      </p:sp>
      <p:sp>
        <p:nvSpPr>
          <p:cNvPr name="TextBox 6" id="6"/>
          <p:cNvSpPr txBox="true"/>
          <p:nvPr/>
        </p:nvSpPr>
        <p:spPr>
          <a:xfrm rot="0">
            <a:off x="1413282" y="2823874"/>
            <a:ext cx="13114263" cy="6156325"/>
          </a:xfrm>
          <a:prstGeom prst="rect">
            <a:avLst/>
          </a:prstGeom>
        </p:spPr>
        <p:txBody>
          <a:bodyPr anchor="t" rtlCol="false" tIns="0" lIns="0" bIns="0" rIns="0">
            <a:spAutoFit/>
          </a:bodyPr>
          <a:lstStyle/>
          <a:p>
            <a:pPr>
              <a:lnSpc>
                <a:spcPts val="2600"/>
              </a:lnSpc>
            </a:pPr>
            <a:r>
              <a:rPr lang="en-US" sz="2000" spc="-40">
                <a:solidFill>
                  <a:srgbClr val="57FFDC"/>
                </a:solidFill>
                <a:latin typeface="HK Grotesk Light Bold"/>
              </a:rPr>
              <a:t>Hardware</a:t>
            </a:r>
          </a:p>
          <a:p>
            <a:pPr>
              <a:lnSpc>
                <a:spcPts val="2600"/>
              </a:lnSpc>
            </a:pPr>
            <a:r>
              <a:rPr lang="en-US" sz="2000" spc="-40">
                <a:solidFill>
                  <a:srgbClr val="FFFFFF"/>
                </a:solidFill>
                <a:latin typeface="HK Grotesk Light"/>
              </a:rPr>
              <a:t>Component       Minimum          Recommended</a:t>
            </a:r>
          </a:p>
          <a:p>
            <a:pPr>
              <a:lnSpc>
                <a:spcPts val="2600"/>
              </a:lnSpc>
            </a:pPr>
            <a:r>
              <a:rPr lang="en-US" sz="2000" spc="-40">
                <a:solidFill>
                  <a:srgbClr val="FFFFFF"/>
                </a:solidFill>
                <a:latin typeface="HK Grotesk Light"/>
              </a:rPr>
              <a:t>CPU                   1.6 GHz            2.53GHz </a:t>
            </a:r>
          </a:p>
          <a:p>
            <a:pPr>
              <a:lnSpc>
                <a:spcPts val="2600"/>
              </a:lnSpc>
            </a:pPr>
            <a:r>
              <a:rPr lang="en-US" sz="2000" spc="-40">
                <a:solidFill>
                  <a:srgbClr val="FFFFFF"/>
                </a:solidFill>
                <a:latin typeface="HK Grotesk Light"/>
              </a:rPr>
              <a:t>RAM                   2 GB                 4gb</a:t>
            </a:r>
          </a:p>
          <a:p>
            <a:pPr>
              <a:lnSpc>
                <a:spcPts val="2600"/>
              </a:lnSpc>
            </a:pPr>
            <a:r>
              <a:rPr lang="en-US" sz="2000" spc="-40">
                <a:solidFill>
                  <a:srgbClr val="FFFFFF"/>
                </a:solidFill>
                <a:latin typeface="HK Grotesk Light"/>
              </a:rPr>
              <a:t>Microphone       Mic                    High quality microphones</a:t>
            </a:r>
          </a:p>
          <a:p>
            <a:pPr>
              <a:lnSpc>
                <a:spcPts val="2600"/>
              </a:lnSpc>
            </a:pPr>
            <a:r>
              <a:rPr lang="en-US" sz="2000" spc="-40">
                <a:solidFill>
                  <a:srgbClr val="FFFFFF"/>
                </a:solidFill>
                <a:latin typeface="HK Grotesk Light"/>
              </a:rPr>
              <a:t>Sound card        Sound card       Sound cards with very clear signals </a:t>
            </a:r>
          </a:p>
          <a:p>
            <a:pPr>
              <a:lnSpc>
                <a:spcPts val="2600"/>
              </a:lnSpc>
            </a:pPr>
          </a:p>
          <a:p>
            <a:pPr>
              <a:lnSpc>
                <a:spcPts val="2600"/>
              </a:lnSpc>
            </a:pPr>
            <a:r>
              <a:rPr lang="en-US" sz="2000" spc="-40">
                <a:solidFill>
                  <a:srgbClr val="57FFDC"/>
                </a:solidFill>
                <a:latin typeface="HK Grotesk Light"/>
              </a:rPr>
              <a:t>S</a:t>
            </a:r>
            <a:r>
              <a:rPr lang="en-US" sz="2000" spc="-40">
                <a:solidFill>
                  <a:srgbClr val="57FFDC"/>
                </a:solidFill>
                <a:latin typeface="HK Grotesk Light Bold"/>
              </a:rPr>
              <a:t>oftware</a:t>
            </a:r>
          </a:p>
          <a:p>
            <a:pPr>
              <a:lnSpc>
                <a:spcPts val="2600"/>
              </a:lnSpc>
            </a:pPr>
            <a:r>
              <a:rPr lang="en-US" sz="2000" spc="-40">
                <a:solidFill>
                  <a:srgbClr val="FFFFFF"/>
                </a:solidFill>
                <a:latin typeface="HK Grotesk Light"/>
              </a:rPr>
              <a:t>OS :  Windows</a:t>
            </a:r>
          </a:p>
          <a:p>
            <a:pPr>
              <a:lnSpc>
                <a:spcPts val="2600"/>
              </a:lnSpc>
            </a:pPr>
            <a:r>
              <a:rPr lang="en-US" sz="2000" spc="-40">
                <a:solidFill>
                  <a:srgbClr val="FFFFFF"/>
                </a:solidFill>
                <a:latin typeface="HK Grotesk Light"/>
              </a:rPr>
              <a:t>Web Browser: Chrome, Mozilla, Firefox</a:t>
            </a:r>
          </a:p>
          <a:p>
            <a:pPr>
              <a:lnSpc>
                <a:spcPts val="2600"/>
              </a:lnSpc>
            </a:pPr>
            <a:r>
              <a:rPr lang="en-US" sz="2000" spc="-40">
                <a:solidFill>
                  <a:srgbClr val="FFFFFF"/>
                </a:solidFill>
                <a:latin typeface="HK Grotesk Light"/>
              </a:rPr>
              <a:t>Front Ends: Tkinter</a:t>
            </a:r>
          </a:p>
          <a:p>
            <a:pPr>
              <a:lnSpc>
                <a:spcPts val="2600"/>
              </a:lnSpc>
            </a:pPr>
            <a:r>
              <a:rPr lang="en-US" sz="2000" spc="-40">
                <a:solidFill>
                  <a:srgbClr val="FFFFFF"/>
                </a:solidFill>
                <a:latin typeface="HK Grotesk Light"/>
              </a:rPr>
              <a:t>Back Ends: Tenserflow and python</a:t>
            </a:r>
          </a:p>
          <a:p>
            <a:pPr>
              <a:lnSpc>
                <a:spcPts val="2600"/>
              </a:lnSpc>
            </a:pPr>
            <a:r>
              <a:rPr lang="en-US" sz="2000" spc="-40">
                <a:solidFill>
                  <a:srgbClr val="FFFFFF"/>
                </a:solidFill>
                <a:latin typeface="HK Grotesk Light"/>
              </a:rPr>
              <a:t>Database: MySql</a:t>
            </a:r>
          </a:p>
          <a:p>
            <a:pPr>
              <a:lnSpc>
                <a:spcPts val="2600"/>
              </a:lnSpc>
            </a:pPr>
            <a:r>
              <a:rPr lang="en-US" sz="2000" spc="-40">
                <a:solidFill>
                  <a:srgbClr val="FFFFFF"/>
                </a:solidFill>
                <a:latin typeface="HK Grotesk Light"/>
              </a:rPr>
              <a:t>other supporting tools used : Vs studio,  mySql terminal.</a:t>
            </a:r>
          </a:p>
          <a:p>
            <a:pPr>
              <a:lnSpc>
                <a:spcPts val="2600"/>
              </a:lnSpc>
            </a:pPr>
          </a:p>
          <a:p>
            <a:pPr>
              <a:lnSpc>
                <a:spcPts val="2600"/>
              </a:lnSpc>
            </a:pPr>
            <a:r>
              <a:rPr lang="en-US" sz="2000" spc="-40">
                <a:solidFill>
                  <a:srgbClr val="FFFFFF"/>
                </a:solidFill>
                <a:latin typeface="HK Grotesk Light"/>
              </a:rPr>
              <a:t> </a:t>
            </a:r>
          </a:p>
          <a:p>
            <a:pPr>
              <a:lnSpc>
                <a:spcPts val="2600"/>
              </a:lnSpc>
            </a:pPr>
          </a:p>
          <a:p>
            <a:pPr>
              <a:lnSpc>
                <a:spcPts val="2600"/>
              </a:lnSpc>
            </a:pPr>
          </a:p>
          <a:p>
            <a:pPr>
              <a:lnSpc>
                <a:spcPts val="2600"/>
              </a:lnSpc>
            </a:pPr>
          </a:p>
        </p:txBody>
      </p:sp>
      <p:sp>
        <p:nvSpPr>
          <p:cNvPr name="TextBox 7" id="7"/>
          <p:cNvSpPr txBox="true"/>
          <p:nvPr/>
        </p:nvSpPr>
        <p:spPr>
          <a:xfrm rot="0">
            <a:off x="1413282" y="1345628"/>
            <a:ext cx="15008902" cy="1703070"/>
          </a:xfrm>
          <a:prstGeom prst="rect">
            <a:avLst/>
          </a:prstGeom>
        </p:spPr>
        <p:txBody>
          <a:bodyPr anchor="t" rtlCol="false" tIns="0" lIns="0" bIns="0" rIns="0">
            <a:spAutoFit/>
          </a:bodyPr>
          <a:lstStyle/>
          <a:p>
            <a:pPr>
              <a:lnSpc>
                <a:spcPts val="4439"/>
              </a:lnSpc>
            </a:pPr>
            <a:r>
              <a:rPr lang="en-US" sz="3999" spc="-119">
                <a:solidFill>
                  <a:srgbClr val="57FFDC"/>
                </a:solidFill>
                <a:latin typeface="HK Grotesk Bold"/>
              </a:rPr>
              <a:t>OPERATING ENVIRONMENT - SOFTWARE &amp; HARDWARE SPECIFICATION</a:t>
            </a:r>
          </a:p>
          <a:p>
            <a:pPr>
              <a:lnSpc>
                <a:spcPts val="443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9267742">
            <a:off x="-1996422" y="-496284"/>
            <a:ext cx="10399211" cy="3516885"/>
          </a:xfrm>
          <a:custGeom>
            <a:avLst/>
            <a:gdLst/>
            <a:ahLst/>
            <a:cxnLst/>
            <a:rect r="r" b="b" t="t" l="l"/>
            <a:pathLst>
              <a:path h="3516885" w="10399211">
                <a:moveTo>
                  <a:pt x="0" y="0"/>
                </a:moveTo>
                <a:lnTo>
                  <a:pt x="10399211" y="0"/>
                </a:lnTo>
                <a:lnTo>
                  <a:pt x="10399211" y="3516885"/>
                </a:lnTo>
                <a:lnTo>
                  <a:pt x="0" y="35168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572230" y="1185959"/>
            <a:ext cx="8988698" cy="679450"/>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57FFDC"/>
                </a:solidFill>
                <a:latin typeface="HK Grotesk Bold"/>
              </a:rPr>
              <a:t>DESCRIPTION OF TECHNOLOGY USED</a:t>
            </a:r>
          </a:p>
        </p:txBody>
      </p:sp>
      <p:sp>
        <p:nvSpPr>
          <p:cNvPr name="Freeform 4" id="4"/>
          <p:cNvSpPr/>
          <p:nvPr/>
        </p:nvSpPr>
        <p:spPr>
          <a:xfrm flipH="true" flipV="false" rot="-10689969">
            <a:off x="-374217" y="7725408"/>
            <a:ext cx="19036434" cy="6437888"/>
          </a:xfrm>
          <a:custGeom>
            <a:avLst/>
            <a:gdLst/>
            <a:ahLst/>
            <a:cxnLst/>
            <a:rect r="r" b="b" t="t" l="l"/>
            <a:pathLst>
              <a:path h="6437888" w="19036434">
                <a:moveTo>
                  <a:pt x="19036434" y="0"/>
                </a:moveTo>
                <a:lnTo>
                  <a:pt x="0" y="0"/>
                </a:lnTo>
                <a:lnTo>
                  <a:pt x="0" y="6437888"/>
                </a:lnTo>
                <a:lnTo>
                  <a:pt x="19036434" y="6437888"/>
                </a:lnTo>
                <a:lnTo>
                  <a:pt x="190364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29556" y="2134965"/>
            <a:ext cx="15724506" cy="6017070"/>
            <a:chOff x="0" y="0"/>
            <a:chExt cx="20966008" cy="8022760"/>
          </a:xfrm>
        </p:grpSpPr>
        <p:sp>
          <p:nvSpPr>
            <p:cNvPr name="TextBox 6" id="6"/>
            <p:cNvSpPr txBox="true"/>
            <p:nvPr/>
          </p:nvSpPr>
          <p:spPr>
            <a:xfrm rot="0">
              <a:off x="0" y="-28575"/>
              <a:ext cx="20966008" cy="532341"/>
            </a:xfrm>
            <a:prstGeom prst="rect">
              <a:avLst/>
            </a:prstGeom>
          </p:spPr>
          <p:txBody>
            <a:bodyPr anchor="t" rtlCol="false" tIns="0" lIns="0" bIns="0" rIns="0">
              <a:spAutoFit/>
            </a:bodyPr>
            <a:lstStyle/>
            <a:p>
              <a:pPr>
                <a:lnSpc>
                  <a:spcPts val="3250"/>
                </a:lnSpc>
              </a:pPr>
              <a:r>
                <a:rPr lang="en-US" sz="2500">
                  <a:solidFill>
                    <a:srgbClr val="57FFDC"/>
                  </a:solidFill>
                  <a:latin typeface="HK Grotesk Bold Bold"/>
                </a:rPr>
                <a:t>ARTIFICIAL  INTELLIGENCE</a:t>
              </a:r>
            </a:p>
          </p:txBody>
        </p:sp>
        <p:sp>
          <p:nvSpPr>
            <p:cNvPr name="TextBox 7" id="7"/>
            <p:cNvSpPr txBox="true"/>
            <p:nvPr/>
          </p:nvSpPr>
          <p:spPr>
            <a:xfrm rot="0">
              <a:off x="0" y="761363"/>
              <a:ext cx="20966008" cy="1290108"/>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Artificial Intelligence (AI) refers to the development of computer systems that can perform tasks that typically require human intelligence, such as visual perception, speech recognition, decision-making, and natural language processing. AI involves the use of algorithms and statistical models to enable machines to learn from data, recognize patterns, and make predictions or decisions.</a:t>
              </a:r>
            </a:p>
          </p:txBody>
        </p:sp>
        <p:sp>
          <p:nvSpPr>
            <p:cNvPr name="TextBox 8" id="8"/>
            <p:cNvSpPr txBox="true"/>
            <p:nvPr/>
          </p:nvSpPr>
          <p:spPr>
            <a:xfrm rot="0">
              <a:off x="0" y="2560715"/>
              <a:ext cx="20966008" cy="532341"/>
            </a:xfrm>
            <a:prstGeom prst="rect">
              <a:avLst/>
            </a:prstGeom>
          </p:spPr>
          <p:txBody>
            <a:bodyPr anchor="t" rtlCol="false" tIns="0" lIns="0" bIns="0" rIns="0">
              <a:spAutoFit/>
            </a:bodyPr>
            <a:lstStyle/>
            <a:p>
              <a:pPr>
                <a:lnSpc>
                  <a:spcPts val="3250"/>
                </a:lnSpc>
              </a:pPr>
              <a:r>
                <a:rPr lang="en-US" sz="2500">
                  <a:solidFill>
                    <a:srgbClr val="57FFDC"/>
                  </a:solidFill>
                  <a:latin typeface="HK Grotesk Bold Bold"/>
                </a:rPr>
                <a:t>PYTHON</a:t>
              </a:r>
            </a:p>
          </p:txBody>
        </p:sp>
        <p:sp>
          <p:nvSpPr>
            <p:cNvPr name="TextBox 9" id="9"/>
            <p:cNvSpPr txBox="true"/>
            <p:nvPr/>
          </p:nvSpPr>
          <p:spPr>
            <a:xfrm rot="0">
              <a:off x="0" y="3350653"/>
              <a:ext cx="20966008" cy="1721908"/>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Python is a popular programming language that is widely used in the development of AI systems. Python provides a rich set of libraries and tools for machine learning, deep learning, natural language processing, and computer vision. It has a simple and easy-to-learn syntax that makes it accessible for beginners, as well as powerful features that enable experienced programmers to develop complex AI systems. Python's flexibility, ease of use, and community support make it an excellent choice for developing AI applications.</a:t>
              </a:r>
            </a:p>
          </p:txBody>
        </p:sp>
        <p:sp>
          <p:nvSpPr>
            <p:cNvPr name="TextBox 10" id="10"/>
            <p:cNvSpPr txBox="true"/>
            <p:nvPr/>
          </p:nvSpPr>
          <p:spPr>
            <a:xfrm rot="0">
              <a:off x="0" y="5942714"/>
              <a:ext cx="20966008" cy="532341"/>
            </a:xfrm>
            <a:prstGeom prst="rect">
              <a:avLst/>
            </a:prstGeom>
          </p:spPr>
          <p:txBody>
            <a:bodyPr anchor="t" rtlCol="false" tIns="0" lIns="0" bIns="0" rIns="0">
              <a:spAutoFit/>
            </a:bodyPr>
            <a:lstStyle/>
            <a:p>
              <a:pPr>
                <a:lnSpc>
                  <a:spcPts val="3250"/>
                </a:lnSpc>
              </a:pPr>
              <a:r>
                <a:rPr lang="en-US" sz="2500">
                  <a:solidFill>
                    <a:srgbClr val="57FFDC"/>
                  </a:solidFill>
                  <a:latin typeface="HK Grotesk Bold"/>
                </a:rPr>
                <a:t>VOICE RECOGNITION</a:t>
              </a:r>
            </a:p>
          </p:txBody>
        </p:sp>
        <p:sp>
          <p:nvSpPr>
            <p:cNvPr name="TextBox 11" id="11"/>
            <p:cNvSpPr txBox="true"/>
            <p:nvPr/>
          </p:nvSpPr>
          <p:spPr>
            <a:xfrm rot="0">
              <a:off x="0" y="6732652"/>
              <a:ext cx="20966008" cy="1290108"/>
            </a:xfrm>
            <a:prstGeom prst="rect">
              <a:avLst/>
            </a:prstGeom>
          </p:spPr>
          <p:txBody>
            <a:bodyPr anchor="t" rtlCol="false" tIns="0" lIns="0" bIns="0" rIns="0">
              <a:spAutoFit/>
            </a:bodyPr>
            <a:lstStyle/>
            <a:p>
              <a:pPr>
                <a:lnSpc>
                  <a:spcPts val="2600"/>
                </a:lnSpc>
              </a:pPr>
              <a:r>
                <a:rPr lang="en-US" sz="2000" spc="-40">
                  <a:solidFill>
                    <a:srgbClr val="FFFFFF"/>
                  </a:solidFill>
                  <a:latin typeface="HK Grotesk Light"/>
                </a:rPr>
                <a:t>A voice recognition system, also known as speech recognition, refers to the technology that enables a computer or device to recognize and interpret human speech. It involves converting spoken words into text or commands that can be processed by the computer or device.</a:t>
              </a:r>
            </a:p>
            <a:p>
              <a:pPr>
                <a:lnSpc>
                  <a:spcPts val="2600"/>
                </a:lnSpc>
              </a:pPr>
            </a:p>
          </p:txBody>
        </p:sp>
      </p:grpSp>
      <p:sp>
        <p:nvSpPr>
          <p:cNvPr name="AutoShape 12" id="12"/>
          <p:cNvSpPr/>
          <p:nvPr/>
        </p:nvSpPr>
        <p:spPr>
          <a:xfrm rot="0">
            <a:off x="17081248" y="7183858"/>
            <a:ext cx="47625" cy="1325731"/>
          </a:xfrm>
          <a:prstGeom prst="rect">
            <a:avLst/>
          </a:prstGeom>
          <a:solidFill>
            <a:srgbClr val="57FFDC"/>
          </a:solidFill>
        </p:spPr>
      </p:sp>
      <p:sp>
        <p:nvSpPr>
          <p:cNvPr name="TextBox 13" id="13"/>
          <p:cNvSpPr txBox="true"/>
          <p:nvPr/>
        </p:nvSpPr>
        <p:spPr>
          <a:xfrm rot="0">
            <a:off x="16903196" y="8921341"/>
            <a:ext cx="356104" cy="336959"/>
          </a:xfrm>
          <a:prstGeom prst="rect">
            <a:avLst/>
          </a:prstGeom>
        </p:spPr>
        <p:txBody>
          <a:bodyPr anchor="t" rtlCol="false" tIns="0" lIns="0" bIns="0" rIns="0">
            <a:spAutoFit/>
          </a:bodyPr>
          <a:lstStyle/>
          <a:p>
            <a:pPr algn="r">
              <a:lnSpc>
                <a:spcPts val="2664"/>
              </a:lnSpc>
            </a:pPr>
            <a:r>
              <a:rPr lang="en-US" sz="2400">
                <a:solidFill>
                  <a:srgbClr val="FFFFFF"/>
                </a:solidFill>
                <a:latin typeface="HK Grotesk Bold"/>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DAFaBHac6UY</dc:identifier>
  <dcterms:modified xsi:type="dcterms:W3CDTF">2011-08-01T06:04:30Z</dcterms:modified>
  <cp:revision>1</cp:revision>
  <dc:title>VR_attendance_synopsis</dc:title>
</cp:coreProperties>
</file>