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D05F-B627-01A8-52DE-E6030FA51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903537-FD3E-77F5-32E8-4DB2E3826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73A1-7E8D-6542-C423-55B56CDD364E}"/>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5" name="Footer Placeholder 4">
            <a:extLst>
              <a:ext uri="{FF2B5EF4-FFF2-40B4-BE49-F238E27FC236}">
                <a16:creationId xmlns:a16="http://schemas.microsoft.com/office/drawing/2014/main" id="{FF120AB4-8162-3F45-5327-D8834F5D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AA45F-304C-4A9D-870D-59FA1805D2D9}"/>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319662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64D8-CB38-4BED-4084-2A15BB7802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3DA54-6714-A3DD-6540-2A7825D0F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40C37-8FFB-CC0E-A068-F5C944D09680}"/>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5" name="Footer Placeholder 4">
            <a:extLst>
              <a:ext uri="{FF2B5EF4-FFF2-40B4-BE49-F238E27FC236}">
                <a16:creationId xmlns:a16="http://schemas.microsoft.com/office/drawing/2014/main" id="{67D6D431-0A31-CC58-8003-18F94CA3C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44222-026F-9CE4-08BE-649DDEAE9D8B}"/>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210639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55B45-5A11-966B-0F5C-9EB6F03534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206F5E-A2C8-0349-6106-DE3520DD6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32118-E1D4-93A7-B5D9-22F3E6B08B9A}"/>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5" name="Footer Placeholder 4">
            <a:extLst>
              <a:ext uri="{FF2B5EF4-FFF2-40B4-BE49-F238E27FC236}">
                <a16:creationId xmlns:a16="http://schemas.microsoft.com/office/drawing/2014/main" id="{00CE2425-E627-A0EC-D55B-23EA7EFAE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A4EB1-239C-AFC5-9A62-C540FF876248}"/>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47566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3E29-D7A1-DFD1-78E4-E8DB3CB52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C9612-6C77-E4B7-1E47-10151725F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0A792-0546-99AE-7104-8578AA44C2BF}"/>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5" name="Footer Placeholder 4">
            <a:extLst>
              <a:ext uri="{FF2B5EF4-FFF2-40B4-BE49-F238E27FC236}">
                <a16:creationId xmlns:a16="http://schemas.microsoft.com/office/drawing/2014/main" id="{E59229D7-DDF2-653D-740E-F50B18701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ED9C2-6C05-A17A-0FDE-8C599BC6C298}"/>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189570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980D-FDE9-F1D0-51B7-55D60E7CA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0CF90-02DE-286E-352D-CF9DBA278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84258-6C9D-E3FF-26A9-3788FBD4DDBE}"/>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5" name="Footer Placeholder 4">
            <a:extLst>
              <a:ext uri="{FF2B5EF4-FFF2-40B4-BE49-F238E27FC236}">
                <a16:creationId xmlns:a16="http://schemas.microsoft.com/office/drawing/2014/main" id="{7A6988A6-79F1-06DB-39B2-4DFED2ED8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FA37-21D9-2226-AD61-07DF3E28E960}"/>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26088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0D84-F5A4-F394-20FA-B41608173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BA322-C3A5-BB1C-4280-814CD9623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D8D710-AB1D-50E1-3099-63EDE9A5C8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304B1E-2E48-D636-F7D2-528CEB6B469C}"/>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6" name="Footer Placeholder 5">
            <a:extLst>
              <a:ext uri="{FF2B5EF4-FFF2-40B4-BE49-F238E27FC236}">
                <a16:creationId xmlns:a16="http://schemas.microsoft.com/office/drawing/2014/main" id="{F5FBD556-CFE4-E203-9902-B6A5C6C63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69BCD-6AC6-EC7B-56DD-D7F4A6A31BC7}"/>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256239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BFB-24D4-40DA-0F16-3FB366F633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AEEBF-B8AC-CADF-3B08-9E8C48645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3B6FC-415C-4199-0C0E-97B9B09B3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5F4F96-0BC1-F838-9876-8ABDCB2EE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9BFFE-2925-075C-3C6E-12B81A9AA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0E289C-CF30-F67E-8005-5863FE4078AC}"/>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8" name="Footer Placeholder 7">
            <a:extLst>
              <a:ext uri="{FF2B5EF4-FFF2-40B4-BE49-F238E27FC236}">
                <a16:creationId xmlns:a16="http://schemas.microsoft.com/office/drawing/2014/main" id="{68A068EC-5788-B9E3-36D5-1C7DCE214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B992-A407-B168-1F24-D9F346A18DD3}"/>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425371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686A-2D43-8BB7-849F-C1E9041B6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F75F0C-1E26-AA36-B98E-2FE5585D188E}"/>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4" name="Footer Placeholder 3">
            <a:extLst>
              <a:ext uri="{FF2B5EF4-FFF2-40B4-BE49-F238E27FC236}">
                <a16:creationId xmlns:a16="http://schemas.microsoft.com/office/drawing/2014/main" id="{6A89DC89-B001-4D63-058B-621D02486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A69BC-E5DE-521C-CD6E-03EB82D34BDC}"/>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153297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FF038-217D-108A-5744-9FE7BC4C97B0}"/>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3" name="Footer Placeholder 2">
            <a:extLst>
              <a:ext uri="{FF2B5EF4-FFF2-40B4-BE49-F238E27FC236}">
                <a16:creationId xmlns:a16="http://schemas.microsoft.com/office/drawing/2014/main" id="{6743C384-F894-E109-C361-1552CC3D3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75799-5083-5E5D-F34F-2CB6E1AB5C4F}"/>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377866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DB86-50A4-4144-5DC2-41B0BFD9F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7A96F-1F69-C563-DAF2-234298BE8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055486-5D00-2878-144A-D9343553D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7A32F-3166-6919-DC12-4485A89393C9}"/>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6" name="Footer Placeholder 5">
            <a:extLst>
              <a:ext uri="{FF2B5EF4-FFF2-40B4-BE49-F238E27FC236}">
                <a16:creationId xmlns:a16="http://schemas.microsoft.com/office/drawing/2014/main" id="{DBAC5EE6-6531-08A4-5604-21E1BFAF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D6EEF-2330-5F8B-4191-EF36330DDC40}"/>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8670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24D3-8FF0-FFFC-0AA2-95A8C1101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342AFF-65BB-E696-C892-F3D5B2FC5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D8E88-1531-0F39-5E6B-132D6C529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54E7B-6D1A-6B0F-A5CC-9AFAAC926796}"/>
              </a:ext>
            </a:extLst>
          </p:cNvPr>
          <p:cNvSpPr>
            <a:spLocks noGrp="1"/>
          </p:cNvSpPr>
          <p:nvPr>
            <p:ph type="dt" sz="half" idx="10"/>
          </p:nvPr>
        </p:nvSpPr>
        <p:spPr/>
        <p:txBody>
          <a:bodyPr/>
          <a:lstStyle/>
          <a:p>
            <a:fld id="{33E2D86A-35DE-4F14-AF7C-D71729FDC789}" type="datetimeFigureOut">
              <a:rPr lang="en-US" smtClean="0"/>
              <a:t>9/30/2024</a:t>
            </a:fld>
            <a:endParaRPr lang="en-US"/>
          </a:p>
        </p:txBody>
      </p:sp>
      <p:sp>
        <p:nvSpPr>
          <p:cNvPr id="6" name="Footer Placeholder 5">
            <a:extLst>
              <a:ext uri="{FF2B5EF4-FFF2-40B4-BE49-F238E27FC236}">
                <a16:creationId xmlns:a16="http://schemas.microsoft.com/office/drawing/2014/main" id="{CCA7A44D-4FA6-5307-3411-D3A5B401F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986CA-B5C8-DA98-809D-9E9A17D823BD}"/>
              </a:ext>
            </a:extLst>
          </p:cNvPr>
          <p:cNvSpPr>
            <a:spLocks noGrp="1"/>
          </p:cNvSpPr>
          <p:nvPr>
            <p:ph type="sldNum" sz="quarter" idx="12"/>
          </p:nvPr>
        </p:nvSpPr>
        <p:spPr/>
        <p:txBody>
          <a:bodyPr/>
          <a:lstStyle/>
          <a:p>
            <a:fld id="{C9E6FB99-CC65-4224-A8C5-A763D9941F0B}" type="slidenum">
              <a:rPr lang="en-US" smtClean="0"/>
              <a:t>‹#›</a:t>
            </a:fld>
            <a:endParaRPr lang="en-US"/>
          </a:p>
        </p:txBody>
      </p:sp>
    </p:spTree>
    <p:extLst>
      <p:ext uri="{BB962C8B-B14F-4D97-AF65-F5344CB8AC3E}">
        <p14:creationId xmlns:p14="http://schemas.microsoft.com/office/powerpoint/2010/main" val="16788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077FF-1C05-B71A-924F-1892B6CD9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B87D1-E521-54C2-3E68-9E68C28F3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DCFB2-8ABD-61B8-2365-6FDD38DAD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2D86A-35DE-4F14-AF7C-D71729FDC789}" type="datetimeFigureOut">
              <a:rPr lang="en-US" smtClean="0"/>
              <a:t>9/30/2024</a:t>
            </a:fld>
            <a:endParaRPr lang="en-US"/>
          </a:p>
        </p:txBody>
      </p:sp>
      <p:sp>
        <p:nvSpPr>
          <p:cNvPr id="5" name="Footer Placeholder 4">
            <a:extLst>
              <a:ext uri="{FF2B5EF4-FFF2-40B4-BE49-F238E27FC236}">
                <a16:creationId xmlns:a16="http://schemas.microsoft.com/office/drawing/2014/main" id="{B704B778-5A45-A0A3-153C-D0F1080AA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7D2D19-EB58-F9FD-3F00-AA3E3786C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FB99-CC65-4224-A8C5-A763D9941F0B}" type="slidenum">
              <a:rPr lang="en-US" smtClean="0"/>
              <a:t>‹#›</a:t>
            </a:fld>
            <a:endParaRPr lang="en-US"/>
          </a:p>
        </p:txBody>
      </p:sp>
    </p:spTree>
    <p:extLst>
      <p:ext uri="{BB962C8B-B14F-4D97-AF65-F5344CB8AC3E}">
        <p14:creationId xmlns:p14="http://schemas.microsoft.com/office/powerpoint/2010/main" val="103061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0F1A9A-FA58-DEE1-0D6D-3655A0E13F55}"/>
              </a:ext>
            </a:extLst>
          </p:cNvPr>
          <p:cNvSpPr txBox="1"/>
          <p:nvPr/>
        </p:nvSpPr>
        <p:spPr>
          <a:xfrm>
            <a:off x="1061885" y="1584293"/>
            <a:ext cx="11474244" cy="2308324"/>
          </a:xfrm>
          <a:prstGeom prst="rect">
            <a:avLst/>
          </a:prstGeom>
          <a:noFill/>
        </p:spPr>
        <p:txBody>
          <a:bodyPr wrap="square">
            <a:spAutoFit/>
          </a:bodyPr>
          <a:lstStyle/>
          <a:p>
            <a:r>
              <a:rPr lang="en-US" sz="4800" b="1" i="0" u="none" strike="noStrike" dirty="0">
                <a:solidFill>
                  <a:srgbClr val="000000"/>
                </a:solidFill>
                <a:effectLst/>
                <a:latin typeface="Arial" panose="020B0604020202020204" pitchFamily="34" charset="0"/>
              </a:rPr>
              <a:t>Project Title: </a:t>
            </a:r>
            <a:r>
              <a:rPr lang="en-US" sz="4800" b="1" i="0" u="none" strike="noStrike" dirty="0">
                <a:solidFill>
                  <a:schemeClr val="accent1"/>
                </a:solidFill>
                <a:effectLst/>
                <a:latin typeface="Arial" panose="020B0604020202020204" pitchFamily="34" charset="0"/>
              </a:rPr>
              <a:t>Crafting &amp; Compelling Website Analysis, Audit and Recommendations</a:t>
            </a:r>
            <a:endParaRPr lang="en-US" sz="4800" dirty="0">
              <a:solidFill>
                <a:schemeClr val="accent1"/>
              </a:solidFill>
            </a:endParaRPr>
          </a:p>
        </p:txBody>
      </p:sp>
      <p:sp>
        <p:nvSpPr>
          <p:cNvPr id="6" name="TextBox 5">
            <a:extLst>
              <a:ext uri="{FF2B5EF4-FFF2-40B4-BE49-F238E27FC236}">
                <a16:creationId xmlns:a16="http://schemas.microsoft.com/office/drawing/2014/main" id="{424BBFFD-DAC5-9FD0-E303-956D7F621A3D}"/>
              </a:ext>
            </a:extLst>
          </p:cNvPr>
          <p:cNvSpPr txBox="1"/>
          <p:nvPr/>
        </p:nvSpPr>
        <p:spPr>
          <a:xfrm>
            <a:off x="4414684" y="4049419"/>
            <a:ext cx="3362632" cy="830997"/>
          </a:xfrm>
          <a:prstGeom prst="rect">
            <a:avLst/>
          </a:prstGeom>
          <a:noFill/>
        </p:spPr>
        <p:txBody>
          <a:bodyPr wrap="square" rtlCol="0">
            <a:spAutoFit/>
          </a:bodyPr>
          <a:lstStyle/>
          <a:p>
            <a:r>
              <a:rPr lang="en-US" sz="2400" b="1" dirty="0">
                <a:solidFill>
                  <a:schemeClr val="tx1">
                    <a:lumMod val="85000"/>
                    <a:lumOff val="15000"/>
                  </a:schemeClr>
                </a:solidFill>
              </a:rPr>
              <a:t>Sanjog Shinde</a:t>
            </a:r>
          </a:p>
          <a:p>
            <a:r>
              <a:rPr lang="en-US" sz="2400" b="1" dirty="0">
                <a:solidFill>
                  <a:schemeClr val="tx1">
                    <a:lumMod val="85000"/>
                    <a:lumOff val="15000"/>
                  </a:schemeClr>
                </a:solidFill>
              </a:rPr>
              <a:t>Batch- MB26</a:t>
            </a:r>
          </a:p>
        </p:txBody>
      </p:sp>
    </p:spTree>
    <p:extLst>
      <p:ext uri="{BB962C8B-B14F-4D97-AF65-F5344CB8AC3E}">
        <p14:creationId xmlns:p14="http://schemas.microsoft.com/office/powerpoint/2010/main" val="28880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EE3EE-B9C4-DA2C-2ECC-835F21FEC144}"/>
              </a:ext>
            </a:extLst>
          </p:cNvPr>
          <p:cNvSpPr txBox="1"/>
          <p:nvPr/>
        </p:nvSpPr>
        <p:spPr>
          <a:xfrm>
            <a:off x="2104102" y="442452"/>
            <a:ext cx="8170607" cy="769441"/>
          </a:xfrm>
          <a:prstGeom prst="rect">
            <a:avLst/>
          </a:prstGeom>
          <a:noFill/>
        </p:spPr>
        <p:txBody>
          <a:bodyPr wrap="square" rtlCol="0">
            <a:spAutoFit/>
          </a:bodyPr>
          <a:lstStyle/>
          <a:p>
            <a:r>
              <a:rPr lang="en-US" sz="4400" b="1" dirty="0">
                <a:solidFill>
                  <a:schemeClr val="accent6">
                    <a:lumMod val="75000"/>
                  </a:schemeClr>
                </a:solidFill>
              </a:rPr>
              <a:t>PROJECT RECOMMENDATION</a:t>
            </a:r>
          </a:p>
        </p:txBody>
      </p:sp>
      <p:sp>
        <p:nvSpPr>
          <p:cNvPr id="3" name="TextBox 2">
            <a:extLst>
              <a:ext uri="{FF2B5EF4-FFF2-40B4-BE49-F238E27FC236}">
                <a16:creationId xmlns:a16="http://schemas.microsoft.com/office/drawing/2014/main" id="{A46FFBF6-AF3A-E57B-3381-BF5E39CC5C8A}"/>
              </a:ext>
            </a:extLst>
          </p:cNvPr>
          <p:cNvSpPr txBox="1"/>
          <p:nvPr/>
        </p:nvSpPr>
        <p:spPr>
          <a:xfrm>
            <a:off x="1563329" y="2036631"/>
            <a:ext cx="9527458"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0" i="0" dirty="0">
                <a:effectLst/>
                <a:latin typeface="__fkGroteskNeue_598ab8"/>
              </a:rPr>
              <a:t>To create an effective landing page for Wipro, it is essential to incorporate strategies that align with their marketing goals and target audience. Based on current digital marketing practices and Wipro's existing strategies.</a:t>
            </a:r>
          </a:p>
          <a:p>
            <a:pPr marL="285750" indent="-285750">
              <a:lnSpc>
                <a:spcPct val="200000"/>
              </a:lnSpc>
              <a:buFont typeface="Arial" panose="020B0604020202020204" pitchFamily="34" charset="0"/>
              <a:buChar char="•"/>
            </a:pPr>
            <a:r>
              <a:rPr lang="en-US" b="0" i="0" dirty="0">
                <a:effectLst/>
                <a:latin typeface="__fkGroteskNeue_598ab8"/>
              </a:rPr>
              <a:t> Wipro can create a compelling landing page that not only attracts visitors but also effectively converts them into leads or customers.</a:t>
            </a:r>
            <a:endParaRPr lang="en-US" dirty="0"/>
          </a:p>
        </p:txBody>
      </p:sp>
    </p:spTree>
    <p:extLst>
      <p:ext uri="{BB962C8B-B14F-4D97-AF65-F5344CB8AC3E}">
        <p14:creationId xmlns:p14="http://schemas.microsoft.com/office/powerpoint/2010/main" val="53662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8D12E-B681-4EDD-7E18-5013E0856DAF}"/>
              </a:ext>
            </a:extLst>
          </p:cNvPr>
          <p:cNvSpPr/>
          <p:nvPr/>
        </p:nvSpPr>
        <p:spPr>
          <a:xfrm>
            <a:off x="2664542" y="2347902"/>
            <a:ext cx="7521678" cy="1569660"/>
          </a:xfrm>
          <a:prstGeom prst="rect">
            <a:avLst/>
          </a:prstGeom>
          <a:noFill/>
        </p:spPr>
        <p:txBody>
          <a:bodyPr wrap="square" lIns="91440" tIns="45720" rIns="91440" bIns="45720">
            <a:sp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14097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7864B-7A72-1D4B-BB8B-CA25C1E69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52288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81420-7C9F-4A87-4CB5-3502ED24DD04}"/>
              </a:ext>
            </a:extLst>
          </p:cNvPr>
          <p:cNvSpPr txBox="1"/>
          <p:nvPr/>
        </p:nvSpPr>
        <p:spPr>
          <a:xfrm>
            <a:off x="816077" y="648929"/>
            <a:ext cx="6223819" cy="769441"/>
          </a:xfrm>
          <a:prstGeom prst="rect">
            <a:avLst/>
          </a:prstGeom>
          <a:noFill/>
        </p:spPr>
        <p:txBody>
          <a:bodyPr wrap="square" rtlCol="0">
            <a:spAutoFit/>
          </a:bodyPr>
          <a:lstStyle/>
          <a:p>
            <a:r>
              <a:rPr lang="en-US" sz="4400" b="1" dirty="0">
                <a:solidFill>
                  <a:schemeClr val="accent6">
                    <a:lumMod val="75000"/>
                  </a:schemeClr>
                </a:solidFill>
              </a:rPr>
              <a:t>PROJECT OVERVIEW </a:t>
            </a:r>
            <a:r>
              <a:rPr lang="en-US" sz="4400" b="1" dirty="0">
                <a:solidFill>
                  <a:schemeClr val="tx1">
                    <a:lumMod val="85000"/>
                    <a:lumOff val="15000"/>
                  </a:schemeClr>
                </a:solidFill>
              </a:rPr>
              <a:t>:-</a:t>
            </a:r>
          </a:p>
        </p:txBody>
      </p:sp>
      <p:sp>
        <p:nvSpPr>
          <p:cNvPr id="3" name="TextBox 2">
            <a:extLst>
              <a:ext uri="{FF2B5EF4-FFF2-40B4-BE49-F238E27FC236}">
                <a16:creationId xmlns:a16="http://schemas.microsoft.com/office/drawing/2014/main" id="{DF3E9E0C-3EEA-EC6E-1D68-F5868B7947BA}"/>
              </a:ext>
            </a:extLst>
          </p:cNvPr>
          <p:cNvSpPr txBox="1"/>
          <p:nvPr/>
        </p:nvSpPr>
        <p:spPr>
          <a:xfrm>
            <a:off x="2782528" y="1809135"/>
            <a:ext cx="8672052" cy="389273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Consider I am working at </a:t>
            </a:r>
            <a:r>
              <a:rPr lang="en-US" dirty="0" err="1"/>
              <a:t>wipro</a:t>
            </a:r>
            <a:r>
              <a:rPr lang="en-US" dirty="0"/>
              <a:t> in the role of Digital Marketing Analyst.</a:t>
            </a:r>
          </a:p>
          <a:p>
            <a:pPr marL="285750" indent="-285750" algn="just">
              <a:lnSpc>
                <a:spcPct val="200000"/>
              </a:lnSpc>
              <a:buFont typeface="Arial" panose="020B0604020202020204" pitchFamily="34" charset="0"/>
              <a:buChar char="•"/>
            </a:pPr>
            <a:r>
              <a:rPr lang="en-US" b="0" i="0" dirty="0">
                <a:effectLst/>
                <a:latin typeface="__fkGroteskNeue_598ab8"/>
              </a:rPr>
              <a:t>Identify the purpose of the landing page, whether it's to generate leads or promote a specific service, and understand the target audience.</a:t>
            </a:r>
          </a:p>
          <a:p>
            <a:pPr marL="285750" indent="-285750" algn="just">
              <a:lnSpc>
                <a:spcPct val="200000"/>
              </a:lnSpc>
              <a:buFont typeface="Arial" panose="020B0604020202020204" pitchFamily="34" charset="0"/>
              <a:buChar char="•"/>
            </a:pPr>
            <a:r>
              <a:rPr lang="en-US" b="0" i="0" dirty="0">
                <a:effectLst/>
                <a:latin typeface="__fkGroteskNeue_598ab8"/>
              </a:rPr>
              <a:t>Craft concise and engaging copy that highlights the benefits of Wipro's services, utilizing strong headlines and clear calls-to-action (CTAs) </a:t>
            </a:r>
            <a:endParaRPr lang="en-US" dirty="0">
              <a:latin typeface="__fkGroteskNeue_598ab8"/>
            </a:endParaRPr>
          </a:p>
          <a:p>
            <a:pPr marL="285750" indent="-285750" algn="just">
              <a:lnSpc>
                <a:spcPct val="200000"/>
              </a:lnSpc>
              <a:buFont typeface="Arial" panose="020B0604020202020204" pitchFamily="34" charset="0"/>
              <a:buChar char="•"/>
            </a:pPr>
            <a:r>
              <a:rPr lang="en-US" b="0" i="0" dirty="0">
                <a:effectLst/>
                <a:latin typeface="__fkGroteskNeue_598ab8"/>
              </a:rPr>
              <a:t> Use Wipro's brand guidelines to ensure visual consistency, including logo placement, color schemes, and typography, which enhances brand recognition and trust.</a:t>
            </a:r>
            <a:r>
              <a:rPr lang="en-US" dirty="0"/>
              <a:t>  </a:t>
            </a:r>
          </a:p>
        </p:txBody>
      </p:sp>
    </p:spTree>
    <p:extLst>
      <p:ext uri="{BB962C8B-B14F-4D97-AF65-F5344CB8AC3E}">
        <p14:creationId xmlns:p14="http://schemas.microsoft.com/office/powerpoint/2010/main" val="256332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9B2A7B-ED12-EEB6-B3F0-29CFE60DC9A6}"/>
              </a:ext>
            </a:extLst>
          </p:cNvPr>
          <p:cNvSpPr txBox="1"/>
          <p:nvPr/>
        </p:nvSpPr>
        <p:spPr>
          <a:xfrm>
            <a:off x="226141" y="117987"/>
            <a:ext cx="7020233" cy="769441"/>
          </a:xfrm>
          <a:prstGeom prst="rect">
            <a:avLst/>
          </a:prstGeom>
          <a:noFill/>
        </p:spPr>
        <p:txBody>
          <a:bodyPr wrap="square" rtlCol="0">
            <a:spAutoFit/>
          </a:bodyPr>
          <a:lstStyle/>
          <a:p>
            <a:r>
              <a:rPr lang="en-US" sz="4400" b="1" dirty="0">
                <a:solidFill>
                  <a:schemeClr val="accent6">
                    <a:lumMod val="75000"/>
                  </a:schemeClr>
                </a:solidFill>
              </a:rPr>
              <a:t>PROJECT OBJECTIVES </a:t>
            </a:r>
            <a:r>
              <a:rPr lang="en-US" sz="4400" dirty="0">
                <a:solidFill>
                  <a:schemeClr val="accent6">
                    <a:lumMod val="75000"/>
                  </a:schemeClr>
                </a:solidFill>
              </a:rPr>
              <a:t>- </a:t>
            </a:r>
          </a:p>
        </p:txBody>
      </p:sp>
      <p:sp>
        <p:nvSpPr>
          <p:cNvPr id="4" name="TextBox 3">
            <a:extLst>
              <a:ext uri="{FF2B5EF4-FFF2-40B4-BE49-F238E27FC236}">
                <a16:creationId xmlns:a16="http://schemas.microsoft.com/office/drawing/2014/main" id="{19CAF5FC-68D6-26B9-DBE2-3722490A4D06}"/>
              </a:ext>
            </a:extLst>
          </p:cNvPr>
          <p:cNvSpPr txBox="1"/>
          <p:nvPr/>
        </p:nvSpPr>
        <p:spPr>
          <a:xfrm>
            <a:off x="845575" y="1140540"/>
            <a:ext cx="10353367" cy="5262979"/>
          </a:xfrm>
          <a:prstGeom prst="rect">
            <a:avLst/>
          </a:prstGeom>
          <a:noFill/>
        </p:spPr>
        <p:txBody>
          <a:bodyPr wrap="square" rtlCol="0">
            <a:spAutoFit/>
          </a:bodyPr>
          <a:lstStyle/>
          <a:p>
            <a:pPr algn="just">
              <a:lnSpc>
                <a:spcPct val="150000"/>
              </a:lnSpc>
            </a:pPr>
            <a:r>
              <a:rPr lang="en-US" sz="2400" b="1" dirty="0"/>
              <a:t>Digital Marketing Fundamentals –</a:t>
            </a:r>
          </a:p>
          <a:p>
            <a:pPr algn="just">
              <a:lnSpc>
                <a:spcPct val="150000"/>
              </a:lnSpc>
            </a:pPr>
            <a:r>
              <a:rPr lang="en-US" sz="2400" b="0" i="0" dirty="0">
                <a:effectLst/>
                <a:latin typeface="__fkGroteskNeue_598ab8"/>
              </a:rPr>
              <a:t> </a:t>
            </a:r>
            <a:r>
              <a:rPr lang="en-US" sz="2000" b="0" i="0" dirty="0">
                <a:effectLst/>
                <a:latin typeface="__fkGroteskNeue_598ab8"/>
              </a:rPr>
              <a:t>The backbone of successful digital marketing strategies, enabling businesses to effectively reach     their target audiences and achieve their marketing goals in an increasingly digital world.</a:t>
            </a:r>
          </a:p>
          <a:p>
            <a:pPr algn="just">
              <a:lnSpc>
                <a:spcPct val="150000"/>
              </a:lnSpc>
            </a:pPr>
            <a:r>
              <a:rPr lang="en-US" sz="2400" b="1" dirty="0">
                <a:latin typeface="__fkGroteskNeue_598ab8"/>
              </a:rPr>
              <a:t>Design and build Web presence –</a:t>
            </a:r>
          </a:p>
          <a:p>
            <a:pPr algn="just">
              <a:lnSpc>
                <a:spcPct val="150000"/>
              </a:lnSpc>
            </a:pPr>
            <a:r>
              <a:rPr lang="en-US" sz="2000" b="0" i="0" dirty="0">
                <a:effectLst/>
                <a:latin typeface="__fkGroteskNeue_598ab8"/>
              </a:rPr>
              <a:t> Focus on clarity, simplicity, and responsiveness to maximize your landing page's effectiveness in achieving its goals.</a:t>
            </a:r>
            <a:endParaRPr lang="en-US" sz="2000" b="1" i="0" dirty="0">
              <a:effectLst/>
              <a:latin typeface="__fkGroteskNeue_598ab8"/>
            </a:endParaRPr>
          </a:p>
          <a:p>
            <a:pPr algn="just">
              <a:lnSpc>
                <a:spcPct val="150000"/>
              </a:lnSpc>
            </a:pPr>
            <a:r>
              <a:rPr lang="en-US" sz="2400" b="1" dirty="0">
                <a:latin typeface="__fkGroteskNeue_598ab8"/>
              </a:rPr>
              <a:t>Hands on Creation – </a:t>
            </a:r>
          </a:p>
          <a:p>
            <a:pPr algn="just">
              <a:lnSpc>
                <a:spcPct val="150000"/>
              </a:lnSpc>
            </a:pPr>
            <a:r>
              <a:rPr lang="en-US" b="0" i="0" dirty="0">
                <a:effectLst/>
                <a:latin typeface="__fkGroteskNeue_598ab8"/>
              </a:rPr>
              <a:t>Use high-quality images and dynamic videos that illustrate your offerings, showcasing real-life applications to captivate visitors and enhance understanding.</a:t>
            </a:r>
            <a:r>
              <a:rPr lang="en-US" b="1" dirty="0">
                <a:latin typeface="__fkGroteskNeue_598ab8"/>
              </a:rPr>
              <a:t> </a:t>
            </a:r>
          </a:p>
          <a:p>
            <a:endParaRPr lang="en-US" sz="2400" b="1" dirty="0"/>
          </a:p>
          <a:p>
            <a:r>
              <a:rPr lang="en-US" sz="2400" b="1" dirty="0"/>
              <a:t>  </a:t>
            </a:r>
          </a:p>
        </p:txBody>
      </p:sp>
    </p:spTree>
    <p:extLst>
      <p:ext uri="{BB962C8B-B14F-4D97-AF65-F5344CB8AC3E}">
        <p14:creationId xmlns:p14="http://schemas.microsoft.com/office/powerpoint/2010/main" val="43461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17555-2A47-D729-66A9-9EE3F20AB871}"/>
              </a:ext>
            </a:extLst>
          </p:cNvPr>
          <p:cNvSpPr txBox="1"/>
          <p:nvPr/>
        </p:nvSpPr>
        <p:spPr>
          <a:xfrm>
            <a:off x="442452" y="314633"/>
            <a:ext cx="3765754" cy="769441"/>
          </a:xfrm>
          <a:prstGeom prst="rect">
            <a:avLst/>
          </a:prstGeom>
          <a:noFill/>
        </p:spPr>
        <p:txBody>
          <a:bodyPr wrap="square" rtlCol="0">
            <a:spAutoFit/>
          </a:bodyPr>
          <a:lstStyle/>
          <a:p>
            <a:r>
              <a:rPr lang="en-US" sz="4400" b="1" dirty="0">
                <a:solidFill>
                  <a:schemeClr val="accent1">
                    <a:lumMod val="75000"/>
                  </a:schemeClr>
                </a:solidFill>
              </a:rPr>
              <a:t>PROJECT TASK-</a:t>
            </a:r>
          </a:p>
        </p:txBody>
      </p:sp>
      <p:sp>
        <p:nvSpPr>
          <p:cNvPr id="3" name="TextBox 2">
            <a:extLst>
              <a:ext uri="{FF2B5EF4-FFF2-40B4-BE49-F238E27FC236}">
                <a16:creationId xmlns:a16="http://schemas.microsoft.com/office/drawing/2014/main" id="{DCAFC356-2584-9AA6-0EC4-BFAFCEE6E9AD}"/>
              </a:ext>
            </a:extLst>
          </p:cNvPr>
          <p:cNvSpPr txBox="1"/>
          <p:nvPr/>
        </p:nvSpPr>
        <p:spPr>
          <a:xfrm>
            <a:off x="727587" y="1084074"/>
            <a:ext cx="10736825" cy="5355312"/>
          </a:xfrm>
          <a:prstGeom prst="rect">
            <a:avLst/>
          </a:prstGeom>
          <a:noFill/>
        </p:spPr>
        <p:txBody>
          <a:bodyPr wrap="square" rtlCol="0">
            <a:spAutoFit/>
          </a:bodyPr>
          <a:lstStyle/>
          <a:p>
            <a:pPr marL="342900" indent="-342900">
              <a:lnSpc>
                <a:spcPct val="300000"/>
              </a:lnSpc>
              <a:buFont typeface="+mj-lt"/>
              <a:buAutoNum type="arabicPeriod"/>
            </a:pPr>
            <a:r>
              <a:rPr lang="en-US" sz="2400" b="1" dirty="0"/>
              <a:t>COMPANY- </a:t>
            </a:r>
          </a:p>
          <a:p>
            <a:pPr>
              <a:lnSpc>
                <a:spcPct val="300000"/>
              </a:lnSpc>
            </a:pPr>
            <a:r>
              <a:rPr lang="en-US" sz="2400" b="1" dirty="0"/>
              <a:t> </a:t>
            </a:r>
            <a:r>
              <a:rPr lang="en-US" sz="2000" dirty="0"/>
              <a:t>I select company from list is </a:t>
            </a:r>
            <a:r>
              <a:rPr lang="en-US" sz="2000" dirty="0" err="1"/>
              <a:t>wipro</a:t>
            </a:r>
            <a:r>
              <a:rPr lang="en-US" sz="2000" dirty="0"/>
              <a:t> </a:t>
            </a:r>
            <a:r>
              <a:rPr lang="en-US" dirty="0"/>
              <a:t>.</a:t>
            </a:r>
            <a:r>
              <a:rPr lang="en-US" sz="2400" b="0" i="0" dirty="0">
                <a:effectLst/>
                <a:latin typeface="__fkGroteskNeue_598ab8"/>
              </a:rPr>
              <a:t> </a:t>
            </a:r>
            <a:r>
              <a:rPr lang="en-US" sz="2000" b="0" i="0" dirty="0">
                <a:effectLst/>
                <a:latin typeface="__fkGroteskNeue_598ab8"/>
              </a:rPr>
              <a:t>Wipro operates in over 60 countries, serving clients across various industries such as financial services, healthcare, manufacturing, and telecommunications. The company has also made significant investments in emerging technologies like artificial intelligence, robotics, and data analytics.</a:t>
            </a:r>
            <a:endParaRPr lang="en-US" sz="2000" i="0" dirty="0">
              <a:effectLst/>
              <a:latin typeface="var(--font-fk-grotesk)"/>
            </a:endParaRPr>
          </a:p>
          <a:p>
            <a:pPr marL="342900" indent="-342900">
              <a:buFont typeface="+mj-lt"/>
              <a:buAutoNum type="arabicPeriod"/>
            </a:pPr>
            <a:endParaRPr lang="en-US" b="1" dirty="0"/>
          </a:p>
        </p:txBody>
      </p:sp>
    </p:spTree>
    <p:extLst>
      <p:ext uri="{BB962C8B-B14F-4D97-AF65-F5344CB8AC3E}">
        <p14:creationId xmlns:p14="http://schemas.microsoft.com/office/powerpoint/2010/main" val="270604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B1180-E944-02FC-490B-E51104EE09E1}"/>
              </a:ext>
            </a:extLst>
          </p:cNvPr>
          <p:cNvSpPr txBox="1"/>
          <p:nvPr/>
        </p:nvSpPr>
        <p:spPr>
          <a:xfrm>
            <a:off x="275303" y="103464"/>
            <a:ext cx="6056671" cy="769441"/>
          </a:xfrm>
          <a:prstGeom prst="rect">
            <a:avLst/>
          </a:prstGeom>
          <a:noFill/>
        </p:spPr>
        <p:txBody>
          <a:bodyPr wrap="square" rtlCol="0">
            <a:spAutoFit/>
          </a:bodyPr>
          <a:lstStyle/>
          <a:p>
            <a:r>
              <a:rPr lang="en-US" sz="4400" b="1" dirty="0">
                <a:solidFill>
                  <a:schemeClr val="accent6">
                    <a:lumMod val="75000"/>
                  </a:schemeClr>
                </a:solidFill>
              </a:rPr>
              <a:t>PROJECT  AND SERVICE-</a:t>
            </a:r>
          </a:p>
        </p:txBody>
      </p:sp>
      <p:sp>
        <p:nvSpPr>
          <p:cNvPr id="4" name="TextBox 3">
            <a:extLst>
              <a:ext uri="{FF2B5EF4-FFF2-40B4-BE49-F238E27FC236}">
                <a16:creationId xmlns:a16="http://schemas.microsoft.com/office/drawing/2014/main" id="{5EE69FEE-DEA0-1260-85F9-189FB8504DA9}"/>
              </a:ext>
            </a:extLst>
          </p:cNvPr>
          <p:cNvSpPr txBox="1"/>
          <p:nvPr/>
        </p:nvSpPr>
        <p:spPr>
          <a:xfrm>
            <a:off x="422787" y="1022555"/>
            <a:ext cx="11228439" cy="5370060"/>
          </a:xfrm>
          <a:prstGeom prst="rect">
            <a:avLst/>
          </a:prstGeom>
          <a:noFill/>
        </p:spPr>
        <p:txBody>
          <a:bodyPr wrap="square" rtlCol="0">
            <a:spAutoFit/>
          </a:bodyPr>
          <a:lstStyle/>
          <a:p>
            <a:pPr>
              <a:lnSpc>
                <a:spcPct val="200000"/>
              </a:lnSpc>
            </a:pPr>
            <a:r>
              <a:rPr lang="en-US" sz="2400" b="1" dirty="0"/>
              <a:t>SERVICES </a:t>
            </a:r>
            <a:r>
              <a:rPr lang="en-US" dirty="0"/>
              <a:t>–</a:t>
            </a:r>
          </a:p>
          <a:p>
            <a:pPr marL="285750" indent="-285750">
              <a:lnSpc>
                <a:spcPct val="200000"/>
              </a:lnSpc>
              <a:buFont typeface="Arial" panose="020B0604020202020204" pitchFamily="34" charset="0"/>
              <a:buChar char="•"/>
            </a:pPr>
            <a:r>
              <a:rPr lang="en-US" b="0" i="0" dirty="0">
                <a:effectLst/>
                <a:latin typeface="var(--font-fk-grotesk)"/>
              </a:rPr>
              <a:t>IT Services</a:t>
            </a:r>
          </a:p>
          <a:p>
            <a:pPr marL="285750" indent="-285750">
              <a:lnSpc>
                <a:spcPct val="200000"/>
              </a:lnSpc>
              <a:buFont typeface="Arial" panose="020B0604020202020204" pitchFamily="34" charset="0"/>
              <a:buChar char="•"/>
            </a:pPr>
            <a:r>
              <a:rPr lang="en-US" b="0" i="0" dirty="0">
                <a:effectLst/>
                <a:latin typeface="var(--font-fk-grotesk)"/>
              </a:rPr>
              <a:t>Business Process Services</a:t>
            </a:r>
          </a:p>
          <a:p>
            <a:pPr marL="285750" indent="-285750">
              <a:lnSpc>
                <a:spcPct val="200000"/>
              </a:lnSpc>
              <a:buFont typeface="Arial" panose="020B0604020202020204" pitchFamily="34" charset="0"/>
              <a:buChar char="•"/>
            </a:pPr>
            <a:r>
              <a:rPr lang="en-US" b="0" i="0" dirty="0">
                <a:effectLst/>
                <a:latin typeface="var(--font-fk-grotesk)"/>
              </a:rPr>
              <a:t>Cloud Services</a:t>
            </a:r>
          </a:p>
          <a:p>
            <a:pPr marL="285750" indent="-285750">
              <a:lnSpc>
                <a:spcPct val="200000"/>
              </a:lnSpc>
              <a:buFont typeface="Arial" panose="020B0604020202020204" pitchFamily="34" charset="0"/>
              <a:buChar char="•"/>
            </a:pPr>
            <a:r>
              <a:rPr lang="en-US" b="0" i="0" dirty="0">
                <a:effectLst/>
                <a:latin typeface="var(--font-fk-grotesk)"/>
              </a:rPr>
              <a:t>Consulting Services</a:t>
            </a:r>
          </a:p>
          <a:p>
            <a:pPr>
              <a:lnSpc>
                <a:spcPct val="200000"/>
              </a:lnSpc>
            </a:pPr>
            <a:r>
              <a:rPr lang="en-US" sz="2400" b="1" dirty="0"/>
              <a:t>PRODUCTS –</a:t>
            </a:r>
          </a:p>
          <a:p>
            <a:pPr marL="285750" indent="-285750">
              <a:lnSpc>
                <a:spcPct val="200000"/>
              </a:lnSpc>
              <a:buFont typeface="Arial" panose="020B0604020202020204" pitchFamily="34" charset="0"/>
              <a:buChar char="•"/>
            </a:pPr>
            <a:r>
              <a:rPr lang="en-US" b="0" i="0" dirty="0">
                <a:effectLst/>
                <a:latin typeface="var(--font-fk-grotesk)"/>
              </a:rPr>
              <a:t>Consumer Care Products</a:t>
            </a:r>
          </a:p>
          <a:p>
            <a:pPr marL="285750" indent="-285750">
              <a:lnSpc>
                <a:spcPct val="200000"/>
              </a:lnSpc>
              <a:buFont typeface="Arial" panose="020B0604020202020204" pitchFamily="34" charset="0"/>
              <a:buChar char="•"/>
            </a:pPr>
            <a:r>
              <a:rPr lang="en-US" b="0" i="0" dirty="0">
                <a:effectLst/>
                <a:latin typeface="__fkGroteskNeue_598ab8"/>
              </a:rPr>
              <a:t>Lighting solutions</a:t>
            </a:r>
            <a:endParaRPr lang="en-US" b="1" i="0" dirty="0">
              <a:effectLst/>
              <a:latin typeface="__fkGroteskNeue_598ab8"/>
            </a:endParaRPr>
          </a:p>
          <a:p>
            <a:pPr marL="285750" indent="-285750">
              <a:lnSpc>
                <a:spcPct val="200000"/>
              </a:lnSpc>
              <a:buFont typeface="Arial" panose="020B0604020202020204" pitchFamily="34" charset="0"/>
              <a:buChar char="•"/>
            </a:pPr>
            <a:r>
              <a:rPr lang="en-US" b="0" i="0" dirty="0">
                <a:effectLst/>
                <a:latin typeface="__fkGroteskNeue_598ab8"/>
              </a:rPr>
              <a:t>Personal hygiene products</a:t>
            </a:r>
            <a:endParaRPr lang="en-US" b="1" dirty="0"/>
          </a:p>
        </p:txBody>
      </p:sp>
    </p:spTree>
    <p:extLst>
      <p:ext uri="{BB962C8B-B14F-4D97-AF65-F5344CB8AC3E}">
        <p14:creationId xmlns:p14="http://schemas.microsoft.com/office/powerpoint/2010/main" val="207799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5BB47-B43D-7182-A434-1FA3D04F939E}"/>
              </a:ext>
            </a:extLst>
          </p:cNvPr>
          <p:cNvSpPr txBox="1"/>
          <p:nvPr/>
        </p:nvSpPr>
        <p:spPr>
          <a:xfrm>
            <a:off x="216310" y="383458"/>
            <a:ext cx="9212825" cy="769441"/>
          </a:xfrm>
          <a:prstGeom prst="rect">
            <a:avLst/>
          </a:prstGeom>
          <a:noFill/>
        </p:spPr>
        <p:txBody>
          <a:bodyPr wrap="square" rtlCol="0">
            <a:spAutoFit/>
          </a:bodyPr>
          <a:lstStyle/>
          <a:p>
            <a:r>
              <a:rPr lang="en-US" sz="4400" b="1" dirty="0">
                <a:solidFill>
                  <a:schemeClr val="accent6">
                    <a:lumMod val="75000"/>
                  </a:schemeClr>
                </a:solidFill>
              </a:rPr>
              <a:t>WEBSITE PLATFORM IDENTIFICATION-</a:t>
            </a:r>
          </a:p>
        </p:txBody>
      </p:sp>
      <p:sp>
        <p:nvSpPr>
          <p:cNvPr id="5" name="TextBox 4">
            <a:extLst>
              <a:ext uri="{FF2B5EF4-FFF2-40B4-BE49-F238E27FC236}">
                <a16:creationId xmlns:a16="http://schemas.microsoft.com/office/drawing/2014/main" id="{E7B1BAEA-873A-3808-7D81-7DAC9A14B0A0}"/>
              </a:ext>
            </a:extLst>
          </p:cNvPr>
          <p:cNvSpPr txBox="1"/>
          <p:nvPr/>
        </p:nvSpPr>
        <p:spPr>
          <a:xfrm>
            <a:off x="658761" y="1415845"/>
            <a:ext cx="10962968" cy="413510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b="0" i="0" dirty="0">
                <a:effectLst/>
                <a:latin typeface="__fkGroteskNeue_598ab8"/>
              </a:rPr>
              <a:t>This platform leverages blockchain technology to enable individuals, entities, and devices to manage their identities securely through a digital wallet.</a:t>
            </a:r>
          </a:p>
          <a:p>
            <a:pPr marL="285750" indent="-285750">
              <a:lnSpc>
                <a:spcPct val="250000"/>
              </a:lnSpc>
              <a:buFont typeface="Arial" panose="020B0604020202020204" pitchFamily="34" charset="0"/>
              <a:buChar char="•"/>
            </a:pPr>
            <a:r>
              <a:rPr lang="en-US" b="0" i="0" dirty="0">
                <a:effectLst/>
                <a:latin typeface="__fkGroteskNeue_598ab8"/>
              </a:rPr>
              <a:t>Comprehensive coverage of digital identities including employees, contractors, and devices.</a:t>
            </a:r>
          </a:p>
          <a:p>
            <a:pPr marL="285750" indent="-285750">
              <a:lnSpc>
                <a:spcPct val="250000"/>
              </a:lnSpc>
              <a:buFont typeface="Arial" panose="020B0604020202020204" pitchFamily="34" charset="0"/>
              <a:buChar char="•"/>
            </a:pPr>
            <a:r>
              <a:rPr lang="en-US" b="0" i="0" dirty="0">
                <a:effectLst/>
                <a:latin typeface="__fkGroteskNeue_598ab8"/>
              </a:rPr>
              <a:t>Facilitates secure sharing of credentials across various sectors such as employment, healthcare, and education</a:t>
            </a:r>
            <a:endParaRPr lang="en-US" dirty="0">
              <a:latin typeface="__fkGroteskNeue_598ab8"/>
            </a:endParaRPr>
          </a:p>
          <a:p>
            <a:pPr marL="285750" indent="-285750">
              <a:lnSpc>
                <a:spcPct val="250000"/>
              </a:lnSpc>
              <a:buFont typeface="Arial" panose="020B0604020202020204" pitchFamily="34" charset="0"/>
              <a:buChar char="•"/>
            </a:pPr>
            <a:r>
              <a:rPr lang="en-US" b="0" i="0" dirty="0">
                <a:effectLst/>
                <a:latin typeface="__fkGroteskNeue_598ab8"/>
              </a:rPr>
              <a:t>Wipro's platforms emphasize the importance of secure, user-controlled digital identities in today's increasingly digital landscape.</a:t>
            </a:r>
            <a:endParaRPr lang="en-US" dirty="0"/>
          </a:p>
        </p:txBody>
      </p:sp>
    </p:spTree>
    <p:extLst>
      <p:ext uri="{BB962C8B-B14F-4D97-AF65-F5344CB8AC3E}">
        <p14:creationId xmlns:p14="http://schemas.microsoft.com/office/powerpoint/2010/main" val="117924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7F27B-E175-3DCB-5924-228E05AD7922}"/>
              </a:ext>
            </a:extLst>
          </p:cNvPr>
          <p:cNvSpPr txBox="1"/>
          <p:nvPr/>
        </p:nvSpPr>
        <p:spPr>
          <a:xfrm>
            <a:off x="707923" y="442452"/>
            <a:ext cx="7216877" cy="769441"/>
          </a:xfrm>
          <a:prstGeom prst="rect">
            <a:avLst/>
          </a:prstGeom>
          <a:noFill/>
        </p:spPr>
        <p:txBody>
          <a:bodyPr wrap="square" rtlCol="0">
            <a:spAutoFit/>
          </a:bodyPr>
          <a:lstStyle/>
          <a:p>
            <a:r>
              <a:rPr lang="en-US" sz="4400" b="1" dirty="0">
                <a:solidFill>
                  <a:schemeClr val="accent1">
                    <a:lumMod val="75000"/>
                  </a:schemeClr>
                </a:solidFill>
              </a:rPr>
              <a:t>MISTAKES IDENTIFICATION -</a:t>
            </a:r>
          </a:p>
        </p:txBody>
      </p:sp>
      <p:sp>
        <p:nvSpPr>
          <p:cNvPr id="3" name="TextBox 2">
            <a:extLst>
              <a:ext uri="{FF2B5EF4-FFF2-40B4-BE49-F238E27FC236}">
                <a16:creationId xmlns:a16="http://schemas.microsoft.com/office/drawing/2014/main" id="{35774F24-C374-E003-1603-1366E747D6D7}"/>
              </a:ext>
            </a:extLst>
          </p:cNvPr>
          <p:cNvSpPr txBox="1"/>
          <p:nvPr/>
        </p:nvSpPr>
        <p:spPr>
          <a:xfrm>
            <a:off x="1032387" y="1386348"/>
            <a:ext cx="10687665" cy="344260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b="1" i="0" dirty="0">
                <a:effectLst/>
                <a:latin typeface="__fkGroteskNeue_598ab8"/>
              </a:rPr>
              <a:t>Slow Loading Times </a:t>
            </a:r>
            <a:r>
              <a:rPr lang="en-US" b="0" i="0" dirty="0">
                <a:effectLst/>
                <a:latin typeface="__fkGroteskNeue_598ab8"/>
              </a:rPr>
              <a:t>-Optimizing images and minimizing heavy content can improve speed.</a:t>
            </a:r>
          </a:p>
          <a:p>
            <a:pPr marL="285750" indent="-285750">
              <a:lnSpc>
                <a:spcPct val="250000"/>
              </a:lnSpc>
              <a:buFont typeface="Arial" panose="020B0604020202020204" pitchFamily="34" charset="0"/>
              <a:buChar char="•"/>
            </a:pPr>
            <a:r>
              <a:rPr lang="en-US" b="1" i="0" dirty="0">
                <a:effectLst/>
                <a:latin typeface="__fkGroteskNeue_598ab8"/>
              </a:rPr>
              <a:t>Too Many Goals- </a:t>
            </a:r>
            <a:r>
              <a:rPr lang="en-US" b="0" i="0" dirty="0">
                <a:effectLst/>
                <a:latin typeface="__fkGroteskNeue_598ab8"/>
              </a:rPr>
              <a:t>Landing pages should focus on a single objective. Including multiple calls to action</a:t>
            </a:r>
            <a:endParaRPr lang="en-US" dirty="0">
              <a:latin typeface="__fkGroteskNeue_598ab8"/>
            </a:endParaRPr>
          </a:p>
          <a:p>
            <a:pPr marL="285750" indent="-285750">
              <a:lnSpc>
                <a:spcPct val="250000"/>
              </a:lnSpc>
              <a:buFont typeface="Arial" panose="020B0604020202020204" pitchFamily="34" charset="0"/>
              <a:buChar char="•"/>
            </a:pPr>
            <a:r>
              <a:rPr lang="en-US" b="1" i="0" dirty="0">
                <a:effectLst/>
                <a:latin typeface="__fkGroteskNeue_598ab8"/>
              </a:rPr>
              <a:t> Excessive Information-  </a:t>
            </a:r>
            <a:r>
              <a:rPr lang="en-US" b="0" i="0" dirty="0">
                <a:effectLst/>
                <a:latin typeface="__fkGroteskNeue_598ab8"/>
              </a:rPr>
              <a:t>It's  only for essential information initially, as lengthy forms can be seen as barriers.</a:t>
            </a:r>
          </a:p>
          <a:p>
            <a:pPr marL="285750" indent="-285750">
              <a:lnSpc>
                <a:spcPct val="250000"/>
              </a:lnSpc>
              <a:buFont typeface="Arial" panose="020B0604020202020204" pitchFamily="34" charset="0"/>
              <a:buChar char="•"/>
            </a:pPr>
            <a:r>
              <a:rPr lang="en-US" b="1" i="0" dirty="0">
                <a:effectLst/>
                <a:latin typeface="__fkGroteskNeue_598ab8"/>
              </a:rPr>
              <a:t>Lack of Mobile Optimization-</a:t>
            </a:r>
            <a:r>
              <a:rPr lang="en-US" i="0" dirty="0">
                <a:effectLst/>
                <a:latin typeface="__fkGroteskNeue_598ab8"/>
              </a:rPr>
              <a:t>With</a:t>
            </a:r>
            <a:r>
              <a:rPr lang="en-US" b="1" i="0" dirty="0">
                <a:effectLst/>
                <a:latin typeface="__fkGroteskNeue_598ab8"/>
              </a:rPr>
              <a:t> </a:t>
            </a:r>
            <a:r>
              <a:rPr lang="en-US" b="0" i="0" dirty="0">
                <a:effectLst/>
                <a:latin typeface="__fkGroteskNeue_598ab8"/>
              </a:rPr>
              <a:t>a significant portion of web traffic coming from mobile devices, failing to optimize landing pages for mobile can result in lost opportunities</a:t>
            </a:r>
            <a:endParaRPr lang="en-US" dirty="0"/>
          </a:p>
        </p:txBody>
      </p:sp>
    </p:spTree>
    <p:extLst>
      <p:ext uri="{BB962C8B-B14F-4D97-AF65-F5344CB8AC3E}">
        <p14:creationId xmlns:p14="http://schemas.microsoft.com/office/powerpoint/2010/main" val="231959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40430F-CEB1-FFC8-EAC8-A02AD74B87BE}"/>
              </a:ext>
            </a:extLst>
          </p:cNvPr>
          <p:cNvSpPr txBox="1"/>
          <p:nvPr/>
        </p:nvSpPr>
        <p:spPr>
          <a:xfrm>
            <a:off x="796413" y="412955"/>
            <a:ext cx="6607277" cy="769441"/>
          </a:xfrm>
          <a:prstGeom prst="rect">
            <a:avLst/>
          </a:prstGeom>
          <a:noFill/>
        </p:spPr>
        <p:txBody>
          <a:bodyPr wrap="square" rtlCol="0">
            <a:spAutoFit/>
          </a:bodyPr>
          <a:lstStyle/>
          <a:p>
            <a:r>
              <a:rPr lang="en-US" sz="4400" b="1" dirty="0">
                <a:solidFill>
                  <a:schemeClr val="accent6">
                    <a:lumMod val="75000"/>
                  </a:schemeClr>
                </a:solidFill>
              </a:rPr>
              <a:t>LANDING PAGE DESIGN - </a:t>
            </a:r>
          </a:p>
        </p:txBody>
      </p:sp>
      <p:sp>
        <p:nvSpPr>
          <p:cNvPr id="3" name="TextBox 2">
            <a:extLst>
              <a:ext uri="{FF2B5EF4-FFF2-40B4-BE49-F238E27FC236}">
                <a16:creationId xmlns:a16="http://schemas.microsoft.com/office/drawing/2014/main" id="{C34E4487-63AA-7928-521B-AAF1D222A9D4}"/>
              </a:ext>
            </a:extLst>
          </p:cNvPr>
          <p:cNvSpPr txBox="1"/>
          <p:nvPr/>
        </p:nvSpPr>
        <p:spPr>
          <a:xfrm>
            <a:off x="619432" y="1415845"/>
            <a:ext cx="10923639" cy="1852815"/>
          </a:xfrm>
          <a:prstGeom prst="rect">
            <a:avLst/>
          </a:prstGeom>
          <a:noFill/>
        </p:spPr>
        <p:txBody>
          <a:bodyPr wrap="square" rtlCol="0">
            <a:spAutoFit/>
          </a:bodyPr>
          <a:lstStyle/>
          <a:p>
            <a:pPr>
              <a:lnSpc>
                <a:spcPct val="200000"/>
              </a:lnSpc>
            </a:pPr>
            <a:r>
              <a:rPr lang="en-US" sz="2000" b="0" i="0" dirty="0">
                <a:effectLst/>
                <a:latin typeface="__fkGroteskNeue_598ab8"/>
              </a:rPr>
              <a:t>Landing pages are crucial for converting visitors into leads, and HubSpot provides comprehensive tools and best practices for creating effective landing pages. Creating an effective HubSpot landing page involves a blend of compelling copy, strategic design choices, and continuous optimization efforts</a:t>
            </a:r>
            <a:endParaRPr lang="en-US" sz="2000" dirty="0"/>
          </a:p>
        </p:txBody>
      </p:sp>
      <p:sp>
        <p:nvSpPr>
          <p:cNvPr id="4" name="TextBox 3">
            <a:extLst>
              <a:ext uri="{FF2B5EF4-FFF2-40B4-BE49-F238E27FC236}">
                <a16:creationId xmlns:a16="http://schemas.microsoft.com/office/drawing/2014/main" id="{DEC931C6-E7DF-1D9F-F361-98DB6214FC58}"/>
              </a:ext>
            </a:extLst>
          </p:cNvPr>
          <p:cNvSpPr txBox="1"/>
          <p:nvPr/>
        </p:nvSpPr>
        <p:spPr>
          <a:xfrm>
            <a:off x="176980" y="4444181"/>
            <a:ext cx="11808542" cy="461665"/>
          </a:xfrm>
          <a:prstGeom prst="rect">
            <a:avLst/>
          </a:prstGeom>
          <a:noFill/>
        </p:spPr>
        <p:txBody>
          <a:bodyPr wrap="square" rtlCol="0">
            <a:spAutoFit/>
          </a:bodyPr>
          <a:lstStyle/>
          <a:p>
            <a:r>
              <a:rPr lang="en-US" sz="2400" b="1" dirty="0"/>
              <a:t>LANDING PAGE LINK </a:t>
            </a:r>
            <a:r>
              <a:rPr lang="en-US" sz="2400" dirty="0"/>
              <a:t>-  https://wipro-47542972.hubspotpagebuilder.com/wipro-page-landing</a:t>
            </a:r>
          </a:p>
        </p:txBody>
      </p:sp>
    </p:spTree>
    <p:extLst>
      <p:ext uri="{BB962C8B-B14F-4D97-AF65-F5344CB8AC3E}">
        <p14:creationId xmlns:p14="http://schemas.microsoft.com/office/powerpoint/2010/main" val="33600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551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__fkGroteskNeue_598ab8</vt:lpstr>
      <vt:lpstr>Arial</vt:lpstr>
      <vt:lpstr>Calibri</vt:lpstr>
      <vt:lpstr>Calibri Light</vt:lpstr>
      <vt:lpstr>var(--font-fk-grotesk)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sanjogshahajishinde@outlook.com</dc:creator>
  <cp:lastModifiedBy>sanjogshahajishinde@outlook.com</cp:lastModifiedBy>
  <cp:revision>2</cp:revision>
  <dcterms:created xsi:type="dcterms:W3CDTF">2024-09-30T17:44:34Z</dcterms:created>
  <dcterms:modified xsi:type="dcterms:W3CDTF">2024-09-30T18:11:56Z</dcterms:modified>
</cp:coreProperties>
</file>