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80" r:id="rId11"/>
    <p:sldId id="281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D1C3-5AEF-A78B-1168-26F6C783C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C26EB-6F9B-C444-E65A-1E9B12B4F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7E11-4957-79CF-7695-9FF49471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6192-E6E7-42A8-B80A-FB5AAE63F44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D4B0-1A1B-570D-7C84-683933DE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51BF-823D-A0C4-5523-1C25788E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1807-EDB3-4BB1-98DF-84A15BC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44FC-27C3-F084-9B80-237FD355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539D2-328E-1DA7-51F8-0A0CA4597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8764-679B-CAC8-F65D-DD0C8619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6192-E6E7-42A8-B80A-FB5AAE63F44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030E4-6C18-4511-D6B3-0E2662E3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05E2-BF8F-F114-6C7F-11B38160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1807-EDB3-4BB1-98DF-84A15BC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0DE74-878A-216E-1EAD-23587FD0E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02762-E84D-8724-F601-B7B15D2FC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FFBD-235A-5E5E-29D3-FD6713DF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6192-E6E7-42A8-B80A-FB5AAE63F44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F694C-060C-FCE4-AAC7-99455535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3530-6B83-D963-5441-B15A5BC0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1807-EDB3-4BB1-98DF-84A15BC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55CB-43BF-9655-C9E7-F4125988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D23C-8DE2-9E60-D532-DC7C2F77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8D456-71EA-AA70-DB06-A7802A20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6192-E6E7-42A8-B80A-FB5AAE63F44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BF8D2-14D1-D450-395F-5F7D1093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BF8D-C050-E2BB-54B7-CBF40875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1807-EDB3-4BB1-98DF-84A15BC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2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ACBF-C014-5288-1406-130614AF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D14C3-EE2E-7EFE-B97B-8CDD32CD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B1ACC-E2CA-11CA-6CDA-7727C3FA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6192-E6E7-42A8-B80A-FB5AAE63F44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A95B-B6B8-3177-92F4-A1185A86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4271-D0AC-A9EF-D879-61E628FD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1807-EDB3-4BB1-98DF-84A15BC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E51D-CA3A-444D-B1E1-DE2714DC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81A3-966F-EA8D-57D8-51D8E5A47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2662A-8802-9CE7-6FA0-5C644AD47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88E8E-0CF9-4273-AEAE-D8C81C0D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6192-E6E7-42A8-B80A-FB5AAE63F44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A9FC6-D486-81CF-6D5A-B09AB579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6E8C4-5D6F-2A1A-1876-1363DA76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1807-EDB3-4BB1-98DF-84A15BC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3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AADA-CB5B-E7DC-9FBB-1D05D3C2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17E56-C375-005A-EAA7-5BCDD8B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940A8-E555-ABEA-2281-2B9D45696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6A192-4A88-AD72-5996-071DD708B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C858F-AE70-2724-6343-589ECF379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D7BF7-EAF7-401C-A926-28C9926A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6192-E6E7-42A8-B80A-FB5AAE63F44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8C534-3FAB-E16C-1D5E-B88E6BA5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19F55-10E3-B069-D2D7-3F88CD4D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1807-EDB3-4BB1-98DF-84A15BC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6DDB-B32A-AB7A-2FCD-09A43CCD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348BC-F71B-6FB4-8315-00FEA2D0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6192-E6E7-42A8-B80A-FB5AAE63F44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75745-BAF4-F2FA-B2A0-76CB4247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379E3-33F1-760D-73B9-CC4C6A9A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1807-EDB3-4BB1-98DF-84A15BC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0E4B0-7B00-01B0-207D-B1C16C14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6192-E6E7-42A8-B80A-FB5AAE63F44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D90E5-30FB-DC23-D637-6C3553E3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B1502-CE7E-1B9B-4AC7-FF55D151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1807-EDB3-4BB1-98DF-84A15BC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9AA3-8E3F-DB55-05FC-E89A12F1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16EF-C831-6989-EE12-DAE98086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463D6-5F66-A2DF-6455-704C2B050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1B668-9789-8A54-DAE4-12645E47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6192-E6E7-42A8-B80A-FB5AAE63F44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16188-18C6-6A5A-E3AF-1B51A2B7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90DE8-B00F-09B3-CC8C-2E3D2D2D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1807-EDB3-4BB1-98DF-84A15BC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00A7-D33E-D021-0409-DED24D8C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B83FD-231C-79CD-BF31-7F7B2D742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B72E7-3D1D-5B76-55FB-415A105D1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E899-5657-8040-A4CB-E11DBE21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6192-E6E7-42A8-B80A-FB5AAE63F44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4BC88-5CE1-3729-CCA6-CDF28B24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B0484-5A84-88BC-1913-4B8598A7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1807-EDB3-4BB1-98DF-84A15BC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2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B49CA-A457-9BA6-580F-AD893C18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BF192-AEC3-1A25-1466-8572CD00B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E285-287A-23B9-1097-06594D8A2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6192-E6E7-42A8-B80A-FB5AAE63F44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AAC7-6377-155D-936F-E28B29722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0202-6CDB-B9E6-4702-A5935FE66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1807-EDB3-4BB1-98DF-84A15BC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F81D6-8A9B-39BE-31D9-796F4B4C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42" y="0"/>
            <a:ext cx="124133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65225-54D7-EA87-2009-246579F916E0}"/>
              </a:ext>
            </a:extLst>
          </p:cNvPr>
          <p:cNvSpPr/>
          <p:nvPr/>
        </p:nvSpPr>
        <p:spPr>
          <a:xfrm>
            <a:off x="385992" y="798871"/>
            <a:ext cx="10579509" cy="5260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6BA7C-18FC-E6E2-F0BE-5FA35BBE95DA}"/>
              </a:ext>
            </a:extLst>
          </p:cNvPr>
          <p:cNvSpPr txBox="1"/>
          <p:nvPr/>
        </p:nvSpPr>
        <p:spPr>
          <a:xfrm>
            <a:off x="3947803" y="1248696"/>
            <a:ext cx="793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SEO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A5869-CA19-8D9B-A28D-51FDF48ECA30}"/>
              </a:ext>
            </a:extLst>
          </p:cNvPr>
          <p:cNvSpPr txBox="1"/>
          <p:nvPr/>
        </p:nvSpPr>
        <p:spPr>
          <a:xfrm>
            <a:off x="2379406" y="2529518"/>
            <a:ext cx="7669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 SEO Audit &amp; Optimization for Organic Traffic Growth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2FCD7-3D27-F588-6159-142D7A787255}"/>
              </a:ext>
            </a:extLst>
          </p:cNvPr>
          <p:cNvSpPr txBox="1"/>
          <p:nvPr/>
        </p:nvSpPr>
        <p:spPr>
          <a:xfrm>
            <a:off x="3030869" y="4031226"/>
            <a:ext cx="593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SANJOG SHINDE </a:t>
            </a:r>
            <a:r>
              <a:rPr lang="en-US" dirty="0"/>
              <a:t>|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MB26</a:t>
            </a:r>
          </a:p>
        </p:txBody>
      </p:sp>
    </p:spTree>
    <p:extLst>
      <p:ext uri="{BB962C8B-B14F-4D97-AF65-F5344CB8AC3E}">
        <p14:creationId xmlns:p14="http://schemas.microsoft.com/office/powerpoint/2010/main" val="385550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F81D6-8A9B-39BE-31D9-796F4B4C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42" y="0"/>
            <a:ext cx="124133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65225-54D7-EA87-2009-246579F916E0}"/>
              </a:ext>
            </a:extLst>
          </p:cNvPr>
          <p:cNvSpPr/>
          <p:nvPr/>
        </p:nvSpPr>
        <p:spPr>
          <a:xfrm>
            <a:off x="383458" y="776749"/>
            <a:ext cx="10579509" cy="5260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0D553-48A8-8153-1375-1106ADE5A2EA}"/>
              </a:ext>
            </a:extLst>
          </p:cNvPr>
          <p:cNvSpPr txBox="1"/>
          <p:nvPr/>
        </p:nvSpPr>
        <p:spPr>
          <a:xfrm>
            <a:off x="1307690" y="1262156"/>
            <a:ext cx="8082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E0B26-1E7A-07C3-D5F6-C9752EDD4969}"/>
              </a:ext>
            </a:extLst>
          </p:cNvPr>
          <p:cNvSpPr txBox="1"/>
          <p:nvPr/>
        </p:nvSpPr>
        <p:spPr>
          <a:xfrm>
            <a:off x="914399" y="2332338"/>
            <a:ext cx="10048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Implementing effective SEO strategies can lead to a substantial increase in organic traffic.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98ab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SEO projects that focus on user experience, such as improving website navigation and content quality, can lead to higher engagement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__fkGroteskNeue_598ab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SEO provides a more sustainable and cost-effective way to attract customers.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98ab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SEO projects often involve thorough analytics and performance tracking, which can provide valuable insights into customer behavior and preferences.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7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F81D6-8A9B-39BE-31D9-796F4B4C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42" y="0"/>
            <a:ext cx="124133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65225-54D7-EA87-2009-246579F916E0}"/>
              </a:ext>
            </a:extLst>
          </p:cNvPr>
          <p:cNvSpPr/>
          <p:nvPr/>
        </p:nvSpPr>
        <p:spPr>
          <a:xfrm>
            <a:off x="383458" y="776749"/>
            <a:ext cx="10579509" cy="5260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9E54D-09E9-3FA6-BC30-AB7771A7F9F9}"/>
              </a:ext>
            </a:extLst>
          </p:cNvPr>
          <p:cNvSpPr txBox="1"/>
          <p:nvPr/>
        </p:nvSpPr>
        <p:spPr>
          <a:xfrm>
            <a:off x="1998483" y="1492166"/>
            <a:ext cx="628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9FE99-EF95-CF36-183A-EAB0879B07E1}"/>
              </a:ext>
            </a:extLst>
          </p:cNvPr>
          <p:cNvSpPr txBox="1"/>
          <p:nvPr/>
        </p:nvSpPr>
        <p:spPr>
          <a:xfrm>
            <a:off x="663676" y="2465316"/>
            <a:ext cx="10353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  <a:latin typeface="__fkGroteskNeue_598ab8"/>
              </a:rPr>
              <a:t>An SEO audit is a comprehensive analysis of your website's search engine optimization performance. It provides valuable insights into your website's technical health, on-page optimization, off-page factors, and overall search visibility.</a:t>
            </a:r>
          </a:p>
          <a:p>
            <a:pPr algn="just"/>
            <a:r>
              <a:rPr lang="en-US" b="0" i="0" dirty="0">
                <a:effectLst/>
                <a:latin typeface="__fkGroteskNeue_598ab8"/>
              </a:rPr>
              <a:t>By conducting regular SEO audits, you can identify areas for improvement, track your progress over time, and stay ahead of the competition in the ever-evolving world of search engine optimization.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8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F81D6-8A9B-39BE-31D9-796F4B4C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42" y="0"/>
            <a:ext cx="124133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65225-54D7-EA87-2009-246579F916E0}"/>
              </a:ext>
            </a:extLst>
          </p:cNvPr>
          <p:cNvSpPr/>
          <p:nvPr/>
        </p:nvSpPr>
        <p:spPr>
          <a:xfrm>
            <a:off x="385992" y="798871"/>
            <a:ext cx="10579509" cy="5260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F6CFF-A197-DC64-BBF3-564AE4E89517}"/>
              </a:ext>
            </a:extLst>
          </p:cNvPr>
          <p:cNvSpPr/>
          <p:nvPr/>
        </p:nvSpPr>
        <p:spPr>
          <a:xfrm>
            <a:off x="2702543" y="2705725"/>
            <a:ext cx="566603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5556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F81D6-8A9B-39BE-31D9-796F4B4C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42" y="0"/>
            <a:ext cx="124133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65225-54D7-EA87-2009-246579F916E0}"/>
              </a:ext>
            </a:extLst>
          </p:cNvPr>
          <p:cNvSpPr/>
          <p:nvPr/>
        </p:nvSpPr>
        <p:spPr>
          <a:xfrm>
            <a:off x="383458" y="776749"/>
            <a:ext cx="10579509" cy="5260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4746A-71F0-9BF3-EFC3-EB4242C42F42}"/>
              </a:ext>
            </a:extLst>
          </p:cNvPr>
          <p:cNvSpPr txBox="1"/>
          <p:nvPr/>
        </p:nvSpPr>
        <p:spPr>
          <a:xfrm>
            <a:off x="3401961" y="82099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accent2">
                    <a:lumMod val="50000"/>
                  </a:schemeClr>
                </a:solidFill>
              </a:rPr>
              <a:t>Company Selection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BB277-B1D8-2B58-F29C-802DA091F4CE}"/>
              </a:ext>
            </a:extLst>
          </p:cNvPr>
          <p:cNvSpPr txBox="1"/>
          <p:nvPr/>
        </p:nvSpPr>
        <p:spPr>
          <a:xfrm>
            <a:off x="796414" y="1622323"/>
            <a:ext cx="96159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 selected the company “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SALESFORCE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(https://www.salesforce.com/in/)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 for this SEO project.</a:t>
            </a:r>
          </a:p>
          <a:p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alesforce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nalytics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Salesforce, Inc. is a leading American cloud-based software company headquartered in San Francisco, California. Founded in March 1999 by Marc Benioff.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As of 2022, Salesforce is recognized as the world's largest enterprise software company and is a significant player in the Dow Jones Industrial Average. It serves a diverse clientele, including major corporations like Google, Amazon, and Facebook, highlighting its adaptability and comprehensive service offerings in the rapidly evolving tech landscape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F81D6-8A9B-39BE-31D9-796F4B4C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42" y="0"/>
            <a:ext cx="124133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65225-54D7-EA87-2009-246579F916E0}"/>
              </a:ext>
            </a:extLst>
          </p:cNvPr>
          <p:cNvSpPr/>
          <p:nvPr/>
        </p:nvSpPr>
        <p:spPr>
          <a:xfrm>
            <a:off x="385992" y="776749"/>
            <a:ext cx="10579509" cy="5260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D2BA6-F4DB-3FA3-7E0D-78F440525D33}"/>
              </a:ext>
            </a:extLst>
          </p:cNvPr>
          <p:cNvSpPr txBox="1"/>
          <p:nvPr/>
        </p:nvSpPr>
        <p:spPr>
          <a:xfrm>
            <a:off x="4021393" y="820993"/>
            <a:ext cx="3274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accent2">
                    <a:lumMod val="50000"/>
                  </a:schemeClr>
                </a:solidFill>
              </a:rPr>
              <a:t>About Company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37EFE-B25A-A3EC-6114-860770B14CA6}"/>
              </a:ext>
            </a:extLst>
          </p:cNvPr>
          <p:cNvSpPr txBox="1"/>
          <p:nvPr/>
        </p:nvSpPr>
        <p:spPr>
          <a:xfrm>
            <a:off x="1061884" y="1720645"/>
            <a:ext cx="9193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__fkGroteskNeue_598ab8"/>
              </a:rPr>
              <a:t>Salesforce is a leading cloud-based software company primarily known for its Customer Relationship Management (CRM) services. It offers a comprehensive suite of tools designed to help businesses manage customer interactions, streamline processes, and enhance overall customer experience.</a:t>
            </a:r>
          </a:p>
          <a:p>
            <a:endParaRPr lang="en-US" dirty="0">
              <a:latin typeface="__fkGroteskNeue_598ab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__fkGroteskNeue_598ab8"/>
              </a:rPr>
              <a:t>Sales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__fkGroteskNeue_598ab8"/>
              </a:rPr>
              <a:t>Service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__fkGroteskNeue_598ab8"/>
              </a:rPr>
              <a:t>Marketing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__fkGroteskNeue_598ab8"/>
              </a:rPr>
              <a:t>Commerce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__fkGroteskNeue_598ab8"/>
              </a:rPr>
              <a:t>Analytics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1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F81D6-8A9B-39BE-31D9-796F4B4C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42" y="0"/>
            <a:ext cx="124133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65225-54D7-EA87-2009-246579F916E0}"/>
              </a:ext>
            </a:extLst>
          </p:cNvPr>
          <p:cNvSpPr/>
          <p:nvPr/>
        </p:nvSpPr>
        <p:spPr>
          <a:xfrm>
            <a:off x="383458" y="786581"/>
            <a:ext cx="10579509" cy="5260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2143B-F0FD-8292-7C24-28C5553D6E5D}"/>
              </a:ext>
            </a:extLst>
          </p:cNvPr>
          <p:cNvSpPr txBox="1"/>
          <p:nvPr/>
        </p:nvSpPr>
        <p:spPr>
          <a:xfrm>
            <a:off x="4060722" y="909240"/>
            <a:ext cx="435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About Company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D5808-861E-8B1C-20A8-605059DE28AB}"/>
              </a:ext>
            </a:extLst>
          </p:cNvPr>
          <p:cNvSpPr txBox="1"/>
          <p:nvPr/>
        </p:nvSpPr>
        <p:spPr>
          <a:xfrm>
            <a:off x="1184789" y="2626982"/>
            <a:ext cx="3618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Artificial Intelligence:</a:t>
            </a:r>
            <a:endParaRPr lang="en-US"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Predictive analytics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98FEB-7EA3-077D-6320-F539D8F950C9}"/>
              </a:ext>
            </a:extLst>
          </p:cNvPr>
          <p:cNvSpPr txBox="1"/>
          <p:nvPr/>
        </p:nvSpPr>
        <p:spPr>
          <a:xfrm>
            <a:off x="5889523" y="2334350"/>
            <a:ext cx="4621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Intelligence:</a:t>
            </a:r>
          </a:p>
          <a:p>
            <a:endParaRPr lang="en-US"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– Friendly Analytics</a:t>
            </a: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0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F81D6-8A9B-39BE-31D9-796F4B4C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42" y="0"/>
            <a:ext cx="124133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65225-54D7-EA87-2009-246579F916E0}"/>
              </a:ext>
            </a:extLst>
          </p:cNvPr>
          <p:cNvSpPr/>
          <p:nvPr/>
        </p:nvSpPr>
        <p:spPr>
          <a:xfrm>
            <a:off x="383457" y="776749"/>
            <a:ext cx="10579509" cy="5260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A22CF-380E-19CF-656D-0CBEECD1180D}"/>
              </a:ext>
            </a:extLst>
          </p:cNvPr>
          <p:cNvSpPr txBox="1"/>
          <p:nvPr/>
        </p:nvSpPr>
        <p:spPr>
          <a:xfrm>
            <a:off x="3537385" y="856926"/>
            <a:ext cx="6046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accent2">
                    <a:lumMod val="50000"/>
                  </a:schemeClr>
                </a:solidFill>
              </a:rPr>
              <a:t>Task 1 - Initial Audit 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5DB15-7D98-2E7B-7B05-5C6E74E6FF81}"/>
              </a:ext>
            </a:extLst>
          </p:cNvPr>
          <p:cNvSpPr txBox="1"/>
          <p:nvPr/>
        </p:nvSpPr>
        <p:spPr>
          <a:xfrm>
            <a:off x="914400" y="1494503"/>
            <a:ext cx="96159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Performance:</a:t>
            </a:r>
          </a:p>
          <a:p>
            <a:endParaRPr lang="en-US"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b="0" i="0" dirty="0">
                <a:effectLst/>
                <a:latin typeface="__fkGroteskNeue_598ab8"/>
              </a:rPr>
              <a:t> Salesforce’s current SEO performance is characterized by a strong focus on integrating AI, optimizing content, and employing technical SEO best practices to enhance visibility and drive traffic to its platforms and services.</a:t>
            </a:r>
          </a:p>
          <a:p>
            <a:endParaRPr lang="en-US" b="0" i="0" dirty="0">
              <a:effectLst/>
              <a:latin typeface="__fkGroteskNeue_598ab8"/>
            </a:endParaRPr>
          </a:p>
          <a:p>
            <a:r>
              <a:rPr lang="en-US" sz="2000" b="1" dirty="0">
                <a:latin typeface="__fkGroteskNeue_598ab8"/>
              </a:rPr>
              <a:t>Strengths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Strong Brand Recognition</a:t>
            </a:r>
            <a:endParaRPr lang="en-US" b="1" i="0" dirty="0">
              <a:effectLst/>
              <a:latin typeface="__fkGroteskNeue_598ab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Extensive Ecosystem and Community</a:t>
            </a:r>
            <a:endParaRPr lang="en-US" b="1" dirty="0">
              <a:latin typeface="__fkGroteskNeue_598ab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Strong Cash Flow and Investment in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98ab8"/>
            </a:endParaRPr>
          </a:p>
          <a:p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</a:t>
            </a:r>
            <a:r>
              <a:rPr lang="en-US" sz="1800" dirty="0">
                <a:solidFill>
                  <a:srgbClr val="000000"/>
                </a:solidFill>
                <a:latin typeface="__fkGroteskNeue_598ab8"/>
                <a:ea typeface="Arial"/>
                <a:cs typeface="Arial"/>
                <a:sym typeface="Arial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technical SEO issues</a:t>
            </a:r>
            <a:endParaRPr lang="en-US" dirty="0">
              <a:solidFill>
                <a:srgbClr val="000000"/>
              </a:solidFill>
              <a:latin typeface="__fkGroteskNeue_598ab8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Complexity and Learning Curve</a:t>
            </a:r>
            <a:endParaRPr lang="en-US" b="0" i="0" dirty="0">
              <a:solidFill>
                <a:srgbClr val="000000"/>
              </a:solidFill>
              <a:effectLst/>
              <a:latin typeface="__fkGroteskNeue_598ab8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Content Relevance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672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F81D6-8A9B-39BE-31D9-796F4B4C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42" y="0"/>
            <a:ext cx="124133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65225-54D7-EA87-2009-246579F916E0}"/>
              </a:ext>
            </a:extLst>
          </p:cNvPr>
          <p:cNvSpPr/>
          <p:nvPr/>
        </p:nvSpPr>
        <p:spPr>
          <a:xfrm>
            <a:off x="383458" y="776749"/>
            <a:ext cx="10579509" cy="5260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363D4-01A2-D225-874F-A846A49BB656}"/>
              </a:ext>
            </a:extLst>
          </p:cNvPr>
          <p:cNvSpPr txBox="1"/>
          <p:nvPr/>
        </p:nvSpPr>
        <p:spPr>
          <a:xfrm>
            <a:off x="2989006" y="801330"/>
            <a:ext cx="7226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accent2">
                    <a:lumMod val="50000"/>
                  </a:schemeClr>
                </a:solidFill>
              </a:rPr>
              <a:t>Task 2 - Keyword Research </a:t>
            </a:r>
            <a:r>
              <a:rPr lang="en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2E199-24CB-3EB1-9E9F-72D87F7AEF4E}"/>
              </a:ext>
            </a:extLst>
          </p:cNvPr>
          <p:cNvSpPr txBox="1"/>
          <p:nvPr/>
        </p:nvSpPr>
        <p:spPr>
          <a:xfrm>
            <a:off x="786581" y="1622323"/>
            <a:ext cx="997974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fkGroteskNeue_598ab8"/>
              </a:rPr>
              <a:t>Identify Primary and Secondary Keywords </a:t>
            </a:r>
            <a:r>
              <a:rPr lang="en-US" b="0" i="0" dirty="0">
                <a:effectLst/>
                <a:latin typeface="__fkGroteskNeue_598ab8"/>
              </a:rPr>
              <a:t>: </a:t>
            </a:r>
          </a:p>
          <a:p>
            <a:r>
              <a:rPr lang="en-US" dirty="0">
                <a:latin typeface="__fkGroteskNeue_598ab8"/>
              </a:rPr>
              <a:t>                                                                                            </a:t>
            </a:r>
            <a:r>
              <a:rPr lang="en-US" b="0" i="0" dirty="0">
                <a:effectLst/>
                <a:latin typeface="__fkGroteskNeue_598ab8"/>
              </a:rPr>
              <a:t>Salesforce CRM</a:t>
            </a:r>
            <a:r>
              <a:rPr lang="en-US" dirty="0">
                <a:latin typeface="__fkGroteskNeue_598ab8"/>
              </a:rPr>
              <a:t>,</a:t>
            </a:r>
            <a:r>
              <a:rPr lang="en-US" b="0" i="0" dirty="0">
                <a:effectLst/>
                <a:latin typeface="__fkGroteskNeue_598ab8"/>
              </a:rPr>
              <a:t> Salesforce integration, CRM solutions, cloud computing</a:t>
            </a:r>
          </a:p>
          <a:p>
            <a:endParaRPr lang="en-US" b="0" i="0" dirty="0">
              <a:effectLst/>
              <a:latin typeface="__fkGroteskNeue_598ab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Long-Tail Keywords</a:t>
            </a:r>
            <a:r>
              <a:rPr lang="en-US" sz="1800" dirty="0">
                <a:solidFill>
                  <a:srgbClr val="000000"/>
                </a:solidFill>
                <a:latin typeface="__fkGroteskNeue_598ab8"/>
                <a:ea typeface="Arial"/>
                <a:cs typeface="Arial"/>
                <a:sym typeface="Arial"/>
              </a:rPr>
              <a:t> :</a:t>
            </a:r>
            <a:r>
              <a:rPr lang="en-US" b="0" i="0" dirty="0">
                <a:effectLst/>
                <a:latin typeface="__fkGroteskNeue_598ab8"/>
              </a:rPr>
              <a:t> </a:t>
            </a:r>
          </a:p>
          <a:p>
            <a:r>
              <a:rPr lang="en-US" dirty="0">
                <a:latin typeface="__fkGroteskNeue_598ab8"/>
              </a:rPr>
              <a:t>                                                 </a:t>
            </a:r>
            <a:r>
              <a:rPr lang="en-US" b="0" i="0" dirty="0">
                <a:effectLst/>
                <a:latin typeface="__fkGroteskNeue_598ab8"/>
              </a:rPr>
              <a:t>CRM , best CRM for small businesses , top CRM for business , popular CRM business</a:t>
            </a:r>
          </a:p>
          <a:p>
            <a:endParaRPr lang="en-US" b="0" i="0" dirty="0">
              <a:effectLst/>
              <a:latin typeface="__fkGroteskNeue_598ab8"/>
            </a:endParaRPr>
          </a:p>
          <a:p>
            <a:r>
              <a:rPr lang="en-US" sz="2800" b="1" dirty="0">
                <a:latin typeface="__fkGroteskNeue_598ab8"/>
              </a:rPr>
              <a:t> </a:t>
            </a:r>
            <a:r>
              <a:rPr lang="en-US" sz="2000" b="1" dirty="0">
                <a:latin typeface="__fkGroteskNeue_598ab8"/>
              </a:rPr>
              <a:t>Competitive analysis :</a:t>
            </a:r>
          </a:p>
          <a:p>
            <a:r>
              <a:rPr lang="en-US" sz="2800" b="1" dirty="0">
                <a:latin typeface="__fkGroteskNeue_598ab8"/>
              </a:rPr>
              <a:t>                                          </a:t>
            </a:r>
            <a:r>
              <a:rPr lang="en-US" b="0" i="0" dirty="0">
                <a:effectLst/>
                <a:latin typeface="__fkGroteskNeue_598ab8"/>
              </a:rPr>
              <a:t>Salesforce's comprehensive CRM platform, active user community, focus on trust, industry-specific solutions, continuous innovation, and effective digital marketing strategies give it a significant competitive advantage in SEO.</a:t>
            </a:r>
            <a:endParaRPr lang="en-US" b="1" i="0" dirty="0">
              <a:effectLst/>
              <a:latin typeface="__fkGroteskNeue_598ab8"/>
            </a:endParaRPr>
          </a:p>
          <a:p>
            <a:endParaRPr lang="en-US" sz="1800" dirty="0">
              <a:solidFill>
                <a:srgbClr val="000000"/>
              </a:solidFill>
              <a:latin typeface="__fkGroteskNeue_598ab8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2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F81D6-8A9B-39BE-31D9-796F4B4C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42" y="0"/>
            <a:ext cx="124133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65225-54D7-EA87-2009-246579F916E0}"/>
              </a:ext>
            </a:extLst>
          </p:cNvPr>
          <p:cNvSpPr/>
          <p:nvPr/>
        </p:nvSpPr>
        <p:spPr>
          <a:xfrm>
            <a:off x="385992" y="798871"/>
            <a:ext cx="10579509" cy="5260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7DF7D-B37C-3051-E106-8639829E4E57}"/>
              </a:ext>
            </a:extLst>
          </p:cNvPr>
          <p:cNvSpPr txBox="1"/>
          <p:nvPr/>
        </p:nvSpPr>
        <p:spPr>
          <a:xfrm>
            <a:off x="1592826" y="798871"/>
            <a:ext cx="871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accent2">
                    <a:lumMod val="50000"/>
                  </a:schemeClr>
                </a:solidFill>
              </a:rPr>
              <a:t>Task 3 - On-Page SEO Optimization Audit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4DA80-8FC3-7821-81E9-A4F5ACC27F37}"/>
              </a:ext>
            </a:extLst>
          </p:cNvPr>
          <p:cNvSpPr txBox="1"/>
          <p:nvPr/>
        </p:nvSpPr>
        <p:spPr>
          <a:xfrm>
            <a:off x="658761" y="1524000"/>
            <a:ext cx="10166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__fkGroteskNeue_598ab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E2E"/>
                </a:solidFill>
                <a:effectLst/>
                <a:latin typeface="Google Sans"/>
              </a:rPr>
              <a:t>Set title, description, and head properties: Set these properties for your Experience Builder site pages to improve search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1E2E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E2E"/>
                </a:solidFill>
                <a:effectLst/>
                <a:latin typeface="Google Sans"/>
              </a:rPr>
              <a:t>Use SEO meta tags: Describe a page's content to improve your site SEO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1E2E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E2E"/>
                </a:solidFill>
                <a:effectLst/>
                <a:latin typeface="Google Sans"/>
              </a:rPr>
              <a:t>Avoid embedding important text in images: Don't embed important text within your images</a:t>
            </a:r>
          </a:p>
          <a:p>
            <a:pPr algn="just"/>
            <a:endParaRPr lang="en-US" b="0" i="0" dirty="0">
              <a:solidFill>
                <a:srgbClr val="001E2E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E2E"/>
                </a:solidFill>
                <a:effectLst/>
                <a:latin typeface="Google Sans"/>
              </a:rPr>
              <a:t>Salesforce B2C Commerce offers a range of SEO tools and site architecture to help search engines crawl and index sites. This can help improve a page's rank</a:t>
            </a:r>
            <a:endParaRPr lang="en-US" b="1" i="0" dirty="0">
              <a:effectLst/>
              <a:latin typeface="var(--font-fk-grotesk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ar(--font-fk-grotesk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ar(--font-fk-grotesk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__fkGroteskNeue_598ab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373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F81D6-8A9B-39BE-31D9-796F4B4C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42" y="0"/>
            <a:ext cx="124133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65225-54D7-EA87-2009-246579F916E0}"/>
              </a:ext>
            </a:extLst>
          </p:cNvPr>
          <p:cNvSpPr/>
          <p:nvPr/>
        </p:nvSpPr>
        <p:spPr>
          <a:xfrm>
            <a:off x="383458" y="820993"/>
            <a:ext cx="10579509" cy="5260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E2766-E7DF-19E6-5DF5-49A3FDE88269}"/>
              </a:ext>
            </a:extLst>
          </p:cNvPr>
          <p:cNvSpPr txBox="1"/>
          <p:nvPr/>
        </p:nvSpPr>
        <p:spPr>
          <a:xfrm>
            <a:off x="3116825" y="880109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accent2">
                    <a:lumMod val="50000"/>
                  </a:schemeClr>
                </a:solidFill>
              </a:rPr>
              <a:t>Task 4 - Technical SEO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DE42A-7788-253B-859C-1F7DEA427D72}"/>
              </a:ext>
            </a:extLst>
          </p:cNvPr>
          <p:cNvSpPr txBox="1"/>
          <p:nvPr/>
        </p:nvSpPr>
        <p:spPr>
          <a:xfrm>
            <a:off x="747251" y="1582993"/>
            <a:ext cx="10028903" cy="378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Salesforce offers SEO tools for B2C Commerce to help improve page rank, build traffic, and grow faster.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 </a:t>
            </a:r>
            <a:endParaRPr lang="en" b="1" i="0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Technical SEO is </a:t>
            </a:r>
            <a:r>
              <a:rPr lang="en-US" dirty="0"/>
              <a:t>the process of making sure a website meets the technical requirements of search engines to improve organic rankings</a:t>
            </a: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crawling, indexing, rendering, website architecture, site speed, and mobile optimization.</a:t>
            </a:r>
          </a:p>
          <a:p>
            <a:pPr>
              <a:lnSpc>
                <a:spcPct val="150000"/>
              </a:lnSpc>
            </a:pPr>
            <a:endParaRPr lang="en" b="1" i="0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Using descriptive URLs, Grouping topically similar pages in directories, Reducing duplicate content, Avoiding distracting advertisements, and Linking to relevant resources.</a:t>
            </a:r>
            <a:endParaRPr lang="en-US"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967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F81D6-8A9B-39BE-31D9-796F4B4C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42" y="0"/>
            <a:ext cx="124133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65225-54D7-EA87-2009-246579F916E0}"/>
              </a:ext>
            </a:extLst>
          </p:cNvPr>
          <p:cNvSpPr/>
          <p:nvPr/>
        </p:nvSpPr>
        <p:spPr>
          <a:xfrm>
            <a:off x="383457" y="820993"/>
            <a:ext cx="10579509" cy="5260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AF5BA-AE71-0484-1111-27D26DB40649}"/>
              </a:ext>
            </a:extLst>
          </p:cNvPr>
          <p:cNvSpPr txBox="1"/>
          <p:nvPr/>
        </p:nvSpPr>
        <p:spPr>
          <a:xfrm>
            <a:off x="2959511" y="776748"/>
            <a:ext cx="647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accent2">
                    <a:lumMod val="50000"/>
                  </a:schemeClr>
                </a:solidFill>
              </a:rPr>
              <a:t>Task 5 - Content Strategy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A9559-B098-4F9D-964F-5327374A54C8}"/>
              </a:ext>
            </a:extLst>
          </p:cNvPr>
          <p:cNvSpPr txBox="1"/>
          <p:nvPr/>
        </p:nvSpPr>
        <p:spPr>
          <a:xfrm>
            <a:off x="737419" y="1553497"/>
            <a:ext cx="101567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80707"/>
                </a:solidFill>
                <a:effectLst/>
                <a:latin typeface="Salesforce Sans"/>
              </a:rPr>
              <a:t>Salesforce Content Management Tools</a:t>
            </a:r>
          </a:p>
          <a:p>
            <a:pPr algn="just"/>
            <a:endParaRPr lang="en-US" b="1" i="0" dirty="0">
              <a:solidFill>
                <a:srgbClr val="080707"/>
              </a:solidFill>
              <a:effectLst/>
              <a:latin typeface="Salesforce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80707"/>
                </a:solidFill>
                <a:effectLst/>
                <a:latin typeface="Salesforce Sans"/>
              </a:rPr>
              <a:t>Salesforce CMS</a:t>
            </a:r>
            <a:r>
              <a:rPr lang="en-US" b="1" dirty="0">
                <a:solidFill>
                  <a:srgbClr val="080707"/>
                </a:solidFill>
                <a:latin typeface="__fkGroteskNeue_598ab8"/>
              </a:rPr>
              <a:t> :</a:t>
            </a:r>
          </a:p>
          <a:p>
            <a:pPr algn="just"/>
            <a:r>
              <a:rPr lang="en-US" b="0" i="0" dirty="0">
                <a:solidFill>
                  <a:srgbClr val="080707"/>
                </a:solidFill>
                <a:effectLst/>
                <a:latin typeface="Salesforce Sans"/>
              </a:rPr>
              <a:t>Create, manage, and reuse articles, news, blogs, banners, and images from a central location.</a:t>
            </a:r>
          </a:p>
          <a:p>
            <a:pPr algn="just"/>
            <a:r>
              <a:rPr lang="en-US" b="0" i="0" dirty="0">
                <a:solidFill>
                  <a:srgbClr val="080707"/>
                </a:solidFill>
                <a:effectLst/>
                <a:latin typeface="Salesforce Sans"/>
              </a:rPr>
              <a:t>Support multiple languages.</a:t>
            </a:r>
          </a:p>
          <a:p>
            <a:pPr algn="just"/>
            <a:endParaRPr lang="en-US" b="0" i="0" dirty="0">
              <a:solidFill>
                <a:srgbClr val="080707"/>
              </a:solidFill>
              <a:effectLst/>
              <a:latin typeface="Salesforce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80707"/>
                </a:solidFill>
                <a:effectLst/>
                <a:latin typeface="Salesforce Sans"/>
              </a:rPr>
              <a:t>CMS Connect</a:t>
            </a:r>
            <a:r>
              <a:rPr lang="en-US" b="1" dirty="0">
                <a:solidFill>
                  <a:srgbClr val="080707"/>
                </a:solidFill>
                <a:latin typeface="Salesforce Sans"/>
              </a:rPr>
              <a:t> :</a:t>
            </a:r>
          </a:p>
          <a:p>
            <a:pPr algn="just"/>
            <a:r>
              <a:rPr lang="en-US" b="0" i="0" dirty="0">
                <a:solidFill>
                  <a:srgbClr val="080707"/>
                </a:solidFill>
                <a:effectLst/>
                <a:latin typeface="Salesforce Sans"/>
              </a:rPr>
              <a:t> Builder site for branding consistency, reuse of material, and ease of maintenance.</a:t>
            </a:r>
          </a:p>
          <a:p>
            <a:pPr algn="just"/>
            <a:endParaRPr lang="en-US" b="0" i="0" dirty="0">
              <a:solidFill>
                <a:srgbClr val="080707"/>
              </a:solidFill>
              <a:effectLst/>
              <a:latin typeface="Salesforce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80707"/>
                </a:solidFill>
                <a:effectLst/>
                <a:latin typeface="Salesforce Sans"/>
              </a:rPr>
              <a:t>Salesforce Files and Libraries</a:t>
            </a:r>
            <a:r>
              <a:rPr lang="en-US" b="1" dirty="0">
                <a:solidFill>
                  <a:srgbClr val="080707"/>
                </a:solidFill>
                <a:latin typeface="Salesforce Sans"/>
              </a:rPr>
              <a:t>:</a:t>
            </a:r>
          </a:p>
          <a:p>
            <a:pPr algn="just"/>
            <a:r>
              <a:rPr lang="en-US" b="0" i="0" dirty="0">
                <a:solidFill>
                  <a:srgbClr val="080707"/>
                </a:solidFill>
                <a:effectLst/>
                <a:latin typeface="Salesforce Sans"/>
              </a:rPr>
              <a:t> Salesforce Files and Libraries provide a system for organizing, sharing, and controlling access to content within Salesforce.</a:t>
            </a:r>
          </a:p>
          <a:p>
            <a:pPr algn="just"/>
            <a:r>
              <a:rPr lang="en-US" b="0" i="0" dirty="0">
                <a:solidFill>
                  <a:srgbClr val="080707"/>
                </a:solidFill>
                <a:effectLst/>
                <a:latin typeface="Salesforce Sans"/>
              </a:rPr>
              <a:t>Set access permissions to reflect the record’s access settings and configure security settings for file upload and download.</a:t>
            </a:r>
          </a:p>
          <a:p>
            <a:pPr algn="just"/>
            <a:r>
              <a:rPr lang="en-US" b="0" i="0" dirty="0">
                <a:solidFill>
                  <a:srgbClr val="080707"/>
                </a:solidFill>
                <a:effectLst/>
                <a:latin typeface="Salesforce Sans"/>
              </a:rPr>
              <a:t>Classify and find articles using topics and data categories.</a:t>
            </a:r>
          </a:p>
          <a:p>
            <a:pPr algn="just"/>
            <a:r>
              <a:rPr lang="en-US" b="0" i="0" dirty="0">
                <a:solidFill>
                  <a:srgbClr val="080707"/>
                </a:solidFill>
                <a:effectLst/>
                <a:latin typeface="Salesforce Sans"/>
              </a:rPr>
              <a:t>Provide support articles in multiple languages.</a:t>
            </a:r>
          </a:p>
          <a:p>
            <a:pPr algn="l"/>
            <a:endParaRPr lang="en-US" b="1" i="0" dirty="0">
              <a:solidFill>
                <a:srgbClr val="080707"/>
              </a:solidFill>
              <a:effectLst/>
              <a:latin typeface="Salesforce Sans"/>
            </a:endParaRPr>
          </a:p>
          <a:p>
            <a:br>
              <a:rPr lang="en-US" dirty="0"/>
            </a:br>
            <a:endParaRPr lang="en-US" b="1" i="0" dirty="0">
              <a:solidFill>
                <a:srgbClr val="080707"/>
              </a:solidFill>
              <a:effectLst/>
              <a:latin typeface="Salesfor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134537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798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__fkGroteskNeue_598ab8</vt:lpstr>
      <vt:lpstr>Arial</vt:lpstr>
      <vt:lpstr>Calibri</vt:lpstr>
      <vt:lpstr>Calibri Light</vt:lpstr>
      <vt:lpstr>Google Sans</vt:lpstr>
      <vt:lpstr>Salesforce Sans</vt:lpstr>
      <vt:lpstr>var(--font-fk-grotesk)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sanjogshahajishinde@outlook.com</dc:creator>
  <cp:lastModifiedBy>sanjogshahajishinde@outlook.com</cp:lastModifiedBy>
  <cp:revision>12</cp:revision>
  <dcterms:created xsi:type="dcterms:W3CDTF">2024-08-20T14:31:14Z</dcterms:created>
  <dcterms:modified xsi:type="dcterms:W3CDTF">2024-09-06T05:18:34Z</dcterms:modified>
</cp:coreProperties>
</file>