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2076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435CC7-0C91-4A58-81F5-E070D2AFD5C9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17FC99-7495-4DE7-B58F-0B8C86E15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435CC7-0C91-4A58-81F5-E070D2AFD5C9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17FC99-7495-4DE7-B58F-0B8C86E15B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435CC7-0C91-4A58-81F5-E070D2AFD5C9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17FC99-7495-4DE7-B58F-0B8C86E15B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435CC7-0C91-4A58-81F5-E070D2AFD5C9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17FC99-7495-4DE7-B58F-0B8C86E15B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435CC7-0C91-4A58-81F5-E070D2AFD5C9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17FC99-7495-4DE7-B58F-0B8C86E15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435CC7-0C91-4A58-81F5-E070D2AFD5C9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17FC99-7495-4DE7-B58F-0B8C86E15B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435CC7-0C91-4A58-81F5-E070D2AFD5C9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17FC99-7495-4DE7-B58F-0B8C86E15B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435CC7-0C91-4A58-81F5-E070D2AFD5C9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17FC99-7495-4DE7-B58F-0B8C86E15B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435CC7-0C91-4A58-81F5-E070D2AFD5C9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17FC99-7495-4DE7-B58F-0B8C86E15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435CC7-0C91-4A58-81F5-E070D2AFD5C9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17FC99-7495-4DE7-B58F-0B8C86E15B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435CC7-0C91-4A58-81F5-E070D2AFD5C9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17FC99-7495-4DE7-B58F-0B8C86E15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3435CC7-0C91-4A58-81F5-E070D2AFD5C9}" type="datetimeFigureOut">
              <a:rPr lang="en-US" smtClean="0"/>
              <a:t>5/17/2016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217FC99-7495-4DE7-B58F-0B8C86E15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479"/>
            <a:ext cx="7772400" cy="207332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Software as a Service Provider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1600200"/>
          </a:xfrm>
        </p:spPr>
        <p:txBody>
          <a:bodyPr>
            <a:normAutofit fontScale="85000" lnSpcReduction="20000"/>
          </a:bodyPr>
          <a:lstStyle/>
          <a:p>
            <a:r>
              <a:rPr lang="en-US" sz="7200" b="1" dirty="0" smtClean="0">
                <a:solidFill>
                  <a:schemeClr val="tx1"/>
                </a:solidFill>
              </a:rPr>
              <a:t>SAP Business ByDesign</a:t>
            </a:r>
            <a:endParaRPr 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0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purpose of SOA is to allow users to combine fairly large chunks of functionality to form </a:t>
            </a:r>
            <a:r>
              <a:rPr lang="en-US" i="1" dirty="0"/>
              <a:t>ad </a:t>
            </a:r>
            <a:r>
              <a:rPr lang="en-US" i="1" dirty="0" smtClean="0"/>
              <a:t>hoc</a:t>
            </a:r>
            <a:r>
              <a:rPr lang="en-US" dirty="0" smtClean="0"/>
              <a:t> applications </a:t>
            </a:r>
            <a:r>
              <a:rPr lang="en-US" dirty="0"/>
              <a:t>built almost entirely from existing software services.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larger the chunks, the fewer the interfaces required to implement any given set of functionality; however, very large chunks of functionality may not prove sufficiently granular for easy reuse.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interface brings with it some amount of processing overhead, so there is a performance consideration in choosing the granularity of services.</a:t>
            </a:r>
          </a:p>
        </p:txBody>
      </p:sp>
    </p:spTree>
    <p:extLst>
      <p:ext uri="{BB962C8B-B14F-4D97-AF65-F5344CB8AC3E}">
        <p14:creationId xmlns:p14="http://schemas.microsoft.com/office/powerpoint/2010/main" val="50238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SOA Framework – Horizontal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SOA-based solutions endeavour to enable business objectives while building an enterprise-quality system. SOA architecture is viewed as five horizontal layers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b="1" dirty="0"/>
              <a:t>Consumer Interface Layer </a:t>
            </a:r>
            <a:r>
              <a:rPr lang="en-US" dirty="0"/>
              <a:t>– These are GUI for end users or apps accessing apps/service interfaces.</a:t>
            </a:r>
          </a:p>
          <a:p>
            <a:r>
              <a:rPr lang="en-US" b="1" dirty="0"/>
              <a:t>Business Process Layer </a:t>
            </a:r>
            <a:r>
              <a:rPr lang="en-US" dirty="0"/>
              <a:t>– These are choreographed services representing business use-cases in terms of applications.</a:t>
            </a:r>
          </a:p>
          <a:p>
            <a:r>
              <a:rPr lang="en-US" b="1" dirty="0"/>
              <a:t>Services</a:t>
            </a:r>
            <a:r>
              <a:rPr lang="en-US" dirty="0"/>
              <a:t> – Services are consolidated together for whole-enterprise in-service inventory.</a:t>
            </a:r>
          </a:p>
          <a:p>
            <a:r>
              <a:rPr lang="en-US" b="1" dirty="0"/>
              <a:t>Service Components </a:t>
            </a:r>
            <a:r>
              <a:rPr lang="en-US" dirty="0"/>
              <a:t>– The components used to build the services, such as functional and technical libraries, technological interfaces etc.</a:t>
            </a:r>
          </a:p>
          <a:p>
            <a:r>
              <a:rPr lang="en-US" b="1" dirty="0"/>
              <a:t>Operational Systems </a:t>
            </a:r>
            <a:r>
              <a:rPr lang="en-US" dirty="0"/>
              <a:t>– This layer contains the data models, enterprise data repository, technological platforms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SOA Framework – Vertical Layers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There are four cross-cutting vertical layers, each of which are applied to and supported by each of the following horizontal layers:</a:t>
            </a:r>
          </a:p>
          <a:p>
            <a:r>
              <a:rPr lang="en-US" dirty="0"/>
              <a:t>Integration Layer – starts with platform integration (protocols support), data integration, service integration, application integration, leading to enterprise application integration supporting B2B and B2C.</a:t>
            </a:r>
          </a:p>
          <a:p>
            <a:r>
              <a:rPr lang="en-US" dirty="0"/>
              <a:t>Quality of Service – Security, availability, performance etc. constitute the quality of service parameters which are configured based on required SLAs, OLAs.</a:t>
            </a:r>
          </a:p>
          <a:p>
            <a:r>
              <a:rPr lang="en-US" dirty="0"/>
              <a:t>Informational – provide business information.</a:t>
            </a:r>
          </a:p>
          <a:p>
            <a:r>
              <a:rPr lang="en-US" dirty="0"/>
              <a:t>Governance – IT strategy is governed to each horizontal layer to achieve required operating and capability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9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http://www.tridens.si/wp-content/uploads/2010/04/diagram-so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43" y="1357951"/>
            <a:ext cx="7783033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Customers of SAP Business ByDesign - Skullcandy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Skullcandy makes some of the coolest headphones, ear buds and gaming headsets on the market. They are using SAP Business ByDesign for ‘International Functionality’, ‘Agility’, ‘Accepting Orders and Fulfilling them’.</a:t>
            </a:r>
          </a:p>
          <a:p>
            <a:r>
              <a:rPr lang="en-US" dirty="0" smtClean="0"/>
              <a:t>ByDesign helps to configure and adapt as you grow.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Customers of SAP Business ByDesign - Hilti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Hilti supplies power tools to companies around the world.</a:t>
            </a:r>
          </a:p>
          <a:p>
            <a:r>
              <a:rPr lang="en-US" dirty="0" smtClean="0"/>
              <a:t>They are using SAP Business ByDesign to give their subsidiaries, resellers and distributors access to the same ERP tools as the main offices.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6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0"/>
            <a:ext cx="8229600" cy="762000"/>
          </a:xfrm>
        </p:spPr>
        <p:txBody>
          <a:bodyPr/>
          <a:lstStyle/>
          <a:p>
            <a:pPr>
              <a:defRPr/>
            </a:pPr>
            <a:r>
              <a:rPr lang="en-US" sz="3200" b="1" i="1" dirty="0">
                <a:solidFill>
                  <a:srgbClr val="FFCC00">
                    <a:alpha val="100000"/>
                  </a:srgbClr>
                </a:solidFill>
              </a:rPr>
              <a:t>The mantra is</a:t>
            </a:r>
            <a:r>
              <a:rPr lang="en-US" sz="3200" b="1" dirty="0">
                <a:solidFill>
                  <a:srgbClr val="FFCC00">
                    <a:alpha val="100000"/>
                  </a:srgbClr>
                </a:solidFill>
              </a:rPr>
              <a:t> “Software as a Service”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42937" y="1529773"/>
            <a:ext cx="7761287" cy="1158875"/>
          </a:xfrm>
        </p:spPr>
        <p:txBody>
          <a:bodyPr/>
          <a:lstStyle/>
          <a:p>
            <a:pPr marL="228600" indent="-228600">
              <a:buClr>
                <a:schemeClr val="tx2">
                  <a:alpha val="100000"/>
                </a:schemeClr>
              </a:buClr>
              <a:buFont typeface="Wingdings 2"/>
              <a:buBlip>
                <a:blip r:embed="rId2"/>
              </a:buBlip>
              <a:defRPr/>
            </a:pPr>
            <a:r>
              <a:rPr lang="en-US" sz="1800" b="1" dirty="0">
                <a:solidFill>
                  <a:schemeClr val="tx1">
                    <a:alpha val="100000"/>
                  </a:schemeClr>
                </a:solidFill>
              </a:rPr>
              <a:t>A business or consumer application offered as a multi-tenanted instance providing variable pricing plans based upon usage and  deployed via web services in an on-demand environment.   </a:t>
            </a:r>
          </a:p>
        </p:txBody>
      </p:sp>
      <p:pic>
        <p:nvPicPr>
          <p:cNvPr id="64516" name="Picture 4" descr="10"/>
          <p:cNvPicPr>
            <a:picLocks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2213" y="2427432"/>
            <a:ext cx="38100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7" name="Picture 5" descr="10"/>
          <p:cNvPicPr>
            <a:picLocks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881" y="2438400"/>
            <a:ext cx="3614738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4038600" y="3352800"/>
            <a:ext cx="9636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7160" rIns="27432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1"/>
              <a:t>- VS -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415131" y="2971800"/>
            <a:ext cx="32385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7160" rIns="274320" bIns="137160">
            <a:spAutoFit/>
          </a:bodyPr>
          <a:lstStyle>
            <a:lvl1pPr marL="112713" indent="-1127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Clr>
                <a:schemeClr val="bg1"/>
              </a:buClr>
              <a:buFontTx/>
              <a:buChar char="•"/>
            </a:pPr>
            <a:r>
              <a:rPr lang="en-US" sz="1600" dirty="0"/>
              <a:t>Delivery of packaged Software over the Internet.</a:t>
            </a:r>
          </a:p>
          <a:p>
            <a:pPr eaLnBrk="1" hangingPunct="1">
              <a:buClr>
                <a:schemeClr val="bg1"/>
              </a:buClr>
              <a:buFontTx/>
              <a:buChar char="•"/>
            </a:pPr>
            <a:r>
              <a:rPr lang="en-US" sz="1600" dirty="0"/>
              <a:t>Minimal optimization for access over a network.</a:t>
            </a:r>
          </a:p>
          <a:p>
            <a:pPr eaLnBrk="1" hangingPunct="1">
              <a:buClr>
                <a:schemeClr val="bg1"/>
              </a:buClr>
              <a:buFontTx/>
              <a:buChar char="•"/>
            </a:pPr>
            <a:r>
              <a:rPr lang="en-US" sz="1600" dirty="0"/>
              <a:t>Not </a:t>
            </a:r>
            <a:r>
              <a:rPr lang="en-US" sz="1600" dirty="0" err="1"/>
              <a:t>scaleable</a:t>
            </a:r>
            <a:r>
              <a:rPr lang="en-US" sz="1600" dirty="0"/>
              <a:t> for thousands of users.</a:t>
            </a:r>
          </a:p>
          <a:p>
            <a:pPr eaLnBrk="1" hangingPunct="1">
              <a:buClr>
                <a:schemeClr val="bg1"/>
              </a:buClr>
              <a:buFontTx/>
              <a:buChar char="•"/>
            </a:pPr>
            <a:r>
              <a:rPr lang="en-US" sz="1600" dirty="0"/>
              <a:t>Strict pricing plans.  Usually based on per seat.</a:t>
            </a:r>
          </a:p>
          <a:p>
            <a:pPr eaLnBrk="1" hangingPunct="1">
              <a:buClr>
                <a:schemeClr val="bg1"/>
              </a:buClr>
              <a:buFontTx/>
              <a:buChar char="•"/>
            </a:pPr>
            <a:r>
              <a:rPr lang="en-US" sz="1600" dirty="0"/>
              <a:t>Complex application integration for customers.</a:t>
            </a:r>
          </a:p>
          <a:p>
            <a:pPr eaLnBrk="1" hangingPunct="1">
              <a:buClr>
                <a:schemeClr val="bg1"/>
              </a:buClr>
              <a:buFontTx/>
              <a:buChar char="•"/>
            </a:pPr>
            <a:r>
              <a:rPr lang="en-US" sz="1600" dirty="0"/>
              <a:t>Dissatisfaction with mass customization </a:t>
            </a:r>
          </a:p>
          <a:p>
            <a:pPr eaLnBrk="1" hangingPunct="1">
              <a:buClr>
                <a:schemeClr val="bg1"/>
              </a:buClr>
              <a:buFontTx/>
              <a:buChar char="•"/>
            </a:pPr>
            <a:r>
              <a:rPr lang="en-US" sz="1600" dirty="0"/>
              <a:t>Primary focus was internet security and end-user portals. </a:t>
            </a:r>
            <a:endParaRPr lang="en-US" dirty="0"/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609599" y="2406650"/>
            <a:ext cx="284956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7160" rIns="27432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1" dirty="0">
                <a:solidFill>
                  <a:srgbClr val="3333FF"/>
                </a:solidFill>
              </a:rPr>
              <a:t>ASP Implementation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5562599" y="2406650"/>
            <a:ext cx="28416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37160" rIns="27432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1" dirty="0" err="1">
                <a:solidFill>
                  <a:srgbClr val="3333FF"/>
                </a:solidFill>
              </a:rPr>
              <a:t>SaaS</a:t>
            </a:r>
            <a:r>
              <a:rPr lang="en-US" sz="2000" b="1" dirty="0">
                <a:solidFill>
                  <a:srgbClr val="3333FF"/>
                </a:solidFill>
              </a:rPr>
              <a:t> Implementation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5257800" y="2849562"/>
            <a:ext cx="358140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7160" rIns="274320" bIns="137160">
            <a:spAutoFit/>
          </a:bodyPr>
          <a:lstStyle>
            <a:lvl1pPr marL="84138" indent="-841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Clr>
                <a:schemeClr val="bg1"/>
              </a:buClr>
              <a:buFontTx/>
              <a:buChar char="•"/>
            </a:pPr>
            <a:r>
              <a:rPr lang="en-US" sz="1600" dirty="0"/>
              <a:t>Designed to be deployed to multiple end customers via one instance.</a:t>
            </a:r>
          </a:p>
          <a:p>
            <a:pPr eaLnBrk="1" hangingPunct="1">
              <a:buClr>
                <a:schemeClr val="bg1"/>
              </a:buClr>
              <a:buFontTx/>
              <a:buChar char="•"/>
            </a:pPr>
            <a:r>
              <a:rPr lang="en-US" sz="1600" dirty="0"/>
              <a:t>Utilizes web services &amp; standards for integration.</a:t>
            </a:r>
          </a:p>
          <a:p>
            <a:pPr eaLnBrk="1" hangingPunct="1">
              <a:buClr>
                <a:schemeClr val="bg1"/>
              </a:buClr>
              <a:buFontTx/>
              <a:buChar char="•"/>
            </a:pPr>
            <a:r>
              <a:rPr lang="en-US" sz="1600" dirty="0"/>
              <a:t>Component architecture that may be used by other apps regardless of platforms.</a:t>
            </a:r>
          </a:p>
          <a:p>
            <a:pPr eaLnBrk="1" hangingPunct="1">
              <a:buClr>
                <a:schemeClr val="bg1"/>
              </a:buClr>
              <a:buFontTx/>
              <a:buChar char="•"/>
            </a:pPr>
            <a:r>
              <a:rPr lang="en-US" sz="1600" dirty="0"/>
              <a:t>SLAs standard.</a:t>
            </a:r>
          </a:p>
          <a:p>
            <a:pPr eaLnBrk="1" hangingPunct="1">
              <a:buClr>
                <a:schemeClr val="bg1"/>
              </a:buClr>
              <a:buFontTx/>
              <a:buChar char="•"/>
            </a:pPr>
            <a:r>
              <a:rPr lang="en-US" sz="1600" dirty="0"/>
              <a:t>Flexible pricing based on metering of application usage.</a:t>
            </a:r>
          </a:p>
          <a:p>
            <a:pPr eaLnBrk="1" hangingPunct="1">
              <a:buClr>
                <a:schemeClr val="bg1"/>
              </a:buClr>
              <a:buFontTx/>
              <a:buChar char="•"/>
            </a:pPr>
            <a:r>
              <a:rPr lang="en-US" sz="1600" dirty="0"/>
              <a:t>New business models and Partnership with infrastructure providers for sales &amp; channel reach.</a:t>
            </a:r>
          </a:p>
        </p:txBody>
      </p:sp>
    </p:spTree>
    <p:extLst>
      <p:ext uri="{BB962C8B-B14F-4D97-AF65-F5344CB8AC3E}">
        <p14:creationId xmlns:p14="http://schemas.microsoft.com/office/powerpoint/2010/main" val="876906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Cloud Computing Home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752600"/>
            <a:ext cx="7498080" cy="4800600"/>
          </a:xfrm>
        </p:spPr>
        <p:txBody>
          <a:bodyPr/>
          <a:lstStyle/>
          <a:p>
            <a:r>
              <a:rPr lang="en-US" dirty="0"/>
              <a:t>BE-E-61: </a:t>
            </a:r>
            <a:r>
              <a:rPr lang="en-US" dirty="0" err="1"/>
              <a:t>Sayali</a:t>
            </a:r>
            <a:r>
              <a:rPr lang="en-US" dirty="0"/>
              <a:t> </a:t>
            </a:r>
            <a:r>
              <a:rPr lang="en-US" dirty="0" err="1"/>
              <a:t>Shinde</a:t>
            </a:r>
            <a:endParaRPr lang="en-IN" dirty="0"/>
          </a:p>
          <a:p>
            <a:r>
              <a:rPr lang="en-US" dirty="0"/>
              <a:t>BE-E-39: </a:t>
            </a:r>
            <a:r>
              <a:rPr lang="en-US" dirty="0" err="1"/>
              <a:t>Kanchan</a:t>
            </a:r>
            <a:r>
              <a:rPr lang="en-US" dirty="0"/>
              <a:t> </a:t>
            </a:r>
            <a:r>
              <a:rPr lang="en-US" dirty="0" err="1"/>
              <a:t>Kharabi</a:t>
            </a:r>
            <a:endParaRPr lang="en-IN" dirty="0"/>
          </a:p>
          <a:p>
            <a:r>
              <a:rPr lang="en-US" dirty="0"/>
              <a:t>BE-E-33: </a:t>
            </a:r>
            <a:r>
              <a:rPr lang="en-US" dirty="0" err="1"/>
              <a:t>Manisha</a:t>
            </a:r>
            <a:r>
              <a:rPr lang="en-US" dirty="0"/>
              <a:t> </a:t>
            </a:r>
            <a:r>
              <a:rPr lang="en-US" dirty="0" err="1"/>
              <a:t>Hagawane</a:t>
            </a:r>
            <a:endParaRPr lang="en-IN" dirty="0"/>
          </a:p>
          <a:p>
            <a:r>
              <a:rPr lang="en-US" dirty="0"/>
              <a:t>BE-E-19: </a:t>
            </a:r>
            <a:r>
              <a:rPr lang="en-US" dirty="0" err="1"/>
              <a:t>Poonam</a:t>
            </a:r>
            <a:r>
              <a:rPr lang="en-US" dirty="0"/>
              <a:t> </a:t>
            </a:r>
            <a:r>
              <a:rPr lang="en-US" dirty="0" err="1"/>
              <a:t>Bagate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20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SaaS </a:t>
            </a:r>
            <a:r>
              <a:rPr lang="en-US" dirty="0"/>
              <a:t>is an architectural paradigm where a solution architecture can benefit from the economies of scale of the data and behavior of that architecture being built and hosted in the cloud by a third party in a multitenant fashion. </a:t>
            </a:r>
            <a:endParaRPr lang="en-US" dirty="0" smtClean="0"/>
          </a:p>
          <a:p>
            <a:r>
              <a:rPr lang="en-US" b="1" dirty="0"/>
              <a:t>Software as a service</a:t>
            </a:r>
            <a:r>
              <a:rPr lang="en-US" dirty="0"/>
              <a:t> (</a:t>
            </a:r>
            <a:r>
              <a:rPr lang="en-US" b="1" dirty="0" smtClean="0"/>
              <a:t>SaaS</a:t>
            </a:r>
            <a:r>
              <a:rPr lang="en-US" dirty="0" smtClean="0"/>
              <a:t>) </a:t>
            </a:r>
            <a:r>
              <a:rPr lang="en-US" dirty="0"/>
              <a:t>is a software </a:t>
            </a:r>
            <a:r>
              <a:rPr lang="en-US" dirty="0" smtClean="0"/>
              <a:t>licensing</a:t>
            </a:r>
            <a:r>
              <a:rPr lang="en-US" dirty="0"/>
              <a:t> and </a:t>
            </a:r>
            <a:r>
              <a:rPr lang="en-US" dirty="0" smtClean="0"/>
              <a:t>delivery model </a:t>
            </a:r>
            <a:r>
              <a:rPr lang="en-US" dirty="0"/>
              <a:t>in which software is licensed on a subscription basis and is centrally </a:t>
            </a:r>
            <a:r>
              <a:rPr lang="en-US" dirty="0" smtClean="0"/>
              <a:t>hosted.</a:t>
            </a:r>
            <a:r>
              <a:rPr lang="en-US" dirty="0" smtClean="0">
                <a:solidFill>
                  <a:schemeClr val="bg2"/>
                </a:solidFill>
              </a:rPr>
              <a:t>.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04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 Business ByDesign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SAP Business ByDesign</a:t>
            </a:r>
            <a:r>
              <a:rPr lang="en-US" dirty="0"/>
              <a:t> is software as a service sold by SAP SE, a German software company.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an </a:t>
            </a:r>
            <a:r>
              <a:rPr lang="en-US" dirty="0" smtClean="0"/>
              <a:t>enterprise resource </a:t>
            </a:r>
            <a:r>
              <a:rPr lang="en-US" dirty="0"/>
              <a:t>planning and business </a:t>
            </a:r>
            <a:r>
              <a:rPr lang="en-US" dirty="0" smtClean="0"/>
              <a:t>management software</a:t>
            </a:r>
            <a:r>
              <a:rPr lang="en-US" dirty="0"/>
              <a:t> product designed for small and medium sized </a:t>
            </a:r>
            <a:r>
              <a:rPr lang="en-US" dirty="0" smtClean="0"/>
              <a:t>enterprises.</a:t>
            </a:r>
            <a:endParaRPr lang="en-US" baseline="30000" dirty="0"/>
          </a:p>
          <a:p>
            <a:r>
              <a:rPr lang="en-US" dirty="0" smtClean="0"/>
              <a:t>SAP </a:t>
            </a:r>
            <a:r>
              <a:rPr lang="en-US" dirty="0"/>
              <a:t>announced SAP Business ByDesign on 19 September 2007 during an event in New York. It was previously known under the code name "A1S".</a:t>
            </a:r>
          </a:p>
        </p:txBody>
      </p:sp>
    </p:spTree>
    <p:extLst>
      <p:ext uri="{BB962C8B-B14F-4D97-AF65-F5344CB8AC3E}">
        <p14:creationId xmlns:p14="http://schemas.microsoft.com/office/powerpoint/2010/main" val="12801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SAP Business ByDesign describes itself?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" y="1752600"/>
            <a:ext cx="88296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10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 Business ByDesign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built on the principles of a service oriented architecture (SOA). Integration between business capabilities is accomplished via messages.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underlying technology stack is a multi-tenancy enabled SAP </a:t>
            </a:r>
            <a:r>
              <a:rPr lang="en-US" dirty="0" err="1"/>
              <a:t>NetWeaver</a:t>
            </a:r>
            <a:r>
              <a:rPr lang="en-US" dirty="0"/>
              <a:t> stack, leveraging SAP's in-memory HANA database.</a:t>
            </a:r>
          </a:p>
        </p:txBody>
      </p:sp>
    </p:spTree>
    <p:extLst>
      <p:ext uri="{BB962C8B-B14F-4D97-AF65-F5344CB8AC3E}">
        <p14:creationId xmlns:p14="http://schemas.microsoft.com/office/powerpoint/2010/main" val="338068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SAP Business ByDesign?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Because the cloud-based business management software support everything from finance to CRM – and is available anytime, anywhere, on almost any device. It helps medium-sized businesses seize new opportunities and accelerate growth – and it helps subsidiaries take advantage of head office resources, while keeping their flexibility.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Streamline end-to-end processes and maximize efficiency across your organization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Gain timely business insights with integrated analytics and reporting powered by SAP HANA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Manage your business from anywhere, at any time, with built-in mobile apps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Rely on highly secure data centers that are managed, monitored, and maintained by SAP experts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9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Oriented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service-oriented architecture</a:t>
            </a:r>
            <a:r>
              <a:rPr lang="en-US" dirty="0"/>
              <a:t> (</a:t>
            </a:r>
            <a:r>
              <a:rPr lang="en-US" b="1" dirty="0"/>
              <a:t>SOA</a:t>
            </a:r>
            <a:r>
              <a:rPr lang="en-US" dirty="0"/>
              <a:t>) is an architectural pattern in computer software design in which application components provide services to other components via </a:t>
            </a:r>
            <a:r>
              <a:rPr lang="en-US" dirty="0" smtClean="0"/>
              <a:t>a communications </a:t>
            </a:r>
            <a:r>
              <a:rPr lang="en-US" dirty="0"/>
              <a:t>protocol, typically over a network. The principles of service-orientation are independent of any vendor, product or technology.</a:t>
            </a:r>
          </a:p>
        </p:txBody>
      </p:sp>
    </p:spTree>
    <p:extLst>
      <p:ext uri="{BB962C8B-B14F-4D97-AF65-F5344CB8AC3E}">
        <p14:creationId xmlns:p14="http://schemas.microsoft.com/office/powerpoint/2010/main" val="12247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Definitions of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 paradigm for organizing and utilizing distributed capabilities that may be under the control of different ownership domains. It provides a uniform means to offer, discover, interact with and use capabilities to produce desired effects consistent with measurable preconditions and expectations</a:t>
            </a:r>
            <a:r>
              <a:rPr lang="en-US" dirty="0" smtClean="0"/>
              <a:t>.</a:t>
            </a:r>
          </a:p>
          <a:p>
            <a:r>
              <a:rPr lang="en-US" dirty="0"/>
              <a:t>Service-Oriented Architecture (SOA) is an architectural style that supports service-orientation. Service-orientation is a way of thinking in terms of services and service-based development and the outcomes of services.</a:t>
            </a:r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/>
              <a:t>service:</a:t>
            </a:r>
          </a:p>
          <a:p>
            <a:pPr marL="0" indent="0">
              <a:buNone/>
            </a:pPr>
            <a:r>
              <a:rPr lang="en-US" dirty="0" smtClean="0"/>
              <a:t>		- Is a logical representation of a repeatable business activity that has a specified outcome (e.g., check customer credit, provide weather data, consolidate drilling reports)</a:t>
            </a:r>
          </a:p>
          <a:p>
            <a:pPr marL="0" indent="0">
              <a:buNone/>
            </a:pPr>
            <a:r>
              <a:rPr lang="en-US" dirty="0" smtClean="0"/>
              <a:t>		- Is self-contained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May be composed of other services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Is a "black box" to consumers of the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44</TotalTime>
  <Words>637</Words>
  <Application>Microsoft Office PowerPoint</Application>
  <PresentationFormat>On-screen Show (4:3)</PresentationFormat>
  <Paragraphs>76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 Software as a Service Provider</vt:lpstr>
      <vt:lpstr>Cloud Computing Home Assignment</vt:lpstr>
      <vt:lpstr>SaaS</vt:lpstr>
      <vt:lpstr>SAP Business ByDesign</vt:lpstr>
      <vt:lpstr>How SAP Business ByDesign describes itself?</vt:lpstr>
      <vt:lpstr>SAP Business ByDesign</vt:lpstr>
      <vt:lpstr>Why SAP Business ByDesign?</vt:lpstr>
      <vt:lpstr>Service Oriented Architecture</vt:lpstr>
      <vt:lpstr>Formal Definitions of SOA</vt:lpstr>
      <vt:lpstr>SOA</vt:lpstr>
      <vt:lpstr>SOA Framework – Horizontal Layers</vt:lpstr>
      <vt:lpstr>SOA Framework – Vertical Layers </vt:lpstr>
      <vt:lpstr>SOA Framework</vt:lpstr>
      <vt:lpstr>Current Customers of SAP Business ByDesign - Skullcandy</vt:lpstr>
      <vt:lpstr>Current Customers of SAP Business ByDesign - Hilti</vt:lpstr>
      <vt:lpstr>The mantra is “Software as a Service”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as a Service Provider</dc:title>
  <dc:creator>Neha</dc:creator>
  <cp:lastModifiedBy>Sayali</cp:lastModifiedBy>
  <cp:revision>8</cp:revision>
  <dcterms:created xsi:type="dcterms:W3CDTF">2016-05-03T05:10:47Z</dcterms:created>
  <dcterms:modified xsi:type="dcterms:W3CDTF">2016-05-17T02:24:26Z</dcterms:modified>
</cp:coreProperties>
</file>