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279" r:id="rId3"/>
    <p:sldId id="336" r:id="rId4"/>
    <p:sldId id="280" r:id="rId5"/>
    <p:sldId id="281" r:id="rId6"/>
    <p:sldId id="294" r:id="rId7"/>
    <p:sldId id="338" r:id="rId8"/>
    <p:sldId id="337" r:id="rId9"/>
    <p:sldId id="339" r:id="rId10"/>
    <p:sldId id="379" r:id="rId11"/>
    <p:sldId id="358" r:id="rId12"/>
    <p:sldId id="360" r:id="rId13"/>
    <p:sldId id="380" r:id="rId14"/>
    <p:sldId id="381" r:id="rId15"/>
    <p:sldId id="382" r:id="rId16"/>
    <p:sldId id="383" r:id="rId17"/>
    <p:sldId id="384" r:id="rId18"/>
    <p:sldId id="385" r:id="rId19"/>
    <p:sldId id="386" r:id="rId20"/>
    <p:sldId id="387" r:id="rId21"/>
    <p:sldId id="332" r:id="rId22"/>
    <p:sldId id="333"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DF8C8C"/>
    <a:srgbClr val="FCFBF6"/>
    <a:srgbClr val="AAC4E9"/>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drive/folders/1vbCrkbPZpD0_W1uGuV_d_QVAd38QBK7G?usp=sharing" TargetMode="External"/><Relationship Id="rId2" Type="http://schemas.openxmlformats.org/officeDocument/2006/relationships/hyperlink" Target="https://github.com/ShindeYash/Hiring_Process_Analytics"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Hiring Process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FF59E77-B5FF-F4A4-5B1E-716C41A605A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4A0791-2C64-05BC-2D67-586FDAA3B312}"/>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a:extLst>
              <a:ext uri="{FF2B5EF4-FFF2-40B4-BE49-F238E27FC236}">
                <a16:creationId xmlns:a16="http://schemas.microsoft.com/office/drawing/2014/main" id="{ECA3FD4B-6FFF-BBC3-6B68-02F72B9E0B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83077" y="854744"/>
            <a:ext cx="9862291" cy="5924533"/>
          </a:xfrm>
          <a:prstGeom prst="rect">
            <a:avLst/>
          </a:prstGeom>
          <a:solidFill>
            <a:srgbClr val="002060"/>
          </a:solidFill>
          <a:ln>
            <a:solidFill>
              <a:srgbClr val="DF8C8C"/>
            </a:solidFill>
          </a:ln>
        </p:spPr>
      </p:pic>
    </p:spTree>
    <p:extLst>
      <p:ext uri="{BB962C8B-B14F-4D97-AF65-F5344CB8AC3E}">
        <p14:creationId xmlns:p14="http://schemas.microsoft.com/office/powerpoint/2010/main" val="85537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380A986-279D-C545-4515-B15CD0B22D6C}"/>
              </a:ext>
            </a:extLst>
          </p:cNvPr>
          <p:cNvSpPr/>
          <p:nvPr/>
        </p:nvSpPr>
        <p:spPr>
          <a:xfrm>
            <a:off x="595143" y="3765966"/>
            <a:ext cx="11004540" cy="116632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7" name="Rectangle 6">
            <a:extLst>
              <a:ext uri="{FF2B5EF4-FFF2-40B4-BE49-F238E27FC236}">
                <a16:creationId xmlns:a16="http://schemas.microsoft.com/office/drawing/2014/main" id="{9188DFD6-2733-9425-D029-39399B4E550D}"/>
              </a:ext>
            </a:extLst>
          </p:cNvPr>
          <p:cNvSpPr/>
          <p:nvPr/>
        </p:nvSpPr>
        <p:spPr>
          <a:xfrm>
            <a:off x="552722" y="848269"/>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28136" y="896953"/>
            <a:ext cx="11380197" cy="789238"/>
          </a:xfrm>
        </p:spPr>
        <p:txBody>
          <a:bodyPr/>
          <a:lstStyle/>
          <a:p>
            <a:pPr algn="l"/>
            <a:r>
              <a:rPr lang="en-US" sz="2000" u="sng" dirty="0">
                <a:solidFill>
                  <a:srgbClr val="DF8C8C"/>
                </a:solidFill>
              </a:rPr>
              <a:t>Average Salary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Adding all the salaries for a select group of employees and then dividing the sum by the number of employees in the group.</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28136" y="1828847"/>
            <a:ext cx="10929126" cy="1600153"/>
          </a:xfrm>
        </p:spPr>
        <p:txBody>
          <a:bodyPr/>
          <a:lstStyle/>
          <a:p>
            <a:r>
              <a:rPr lang="en-US" sz="2000" dirty="0"/>
              <a:t>Steps to find the average salary offered in this company:-: </a:t>
            </a:r>
          </a:p>
          <a:p>
            <a:pPr marL="0" indent="0">
              <a:buNone/>
            </a:pPr>
            <a:r>
              <a:rPr lang="en-US" sz="2000" dirty="0"/>
              <a:t>	Step 1) I have removed outliers from the dataset. </a:t>
            </a:r>
          </a:p>
          <a:p>
            <a:pPr marL="0" indent="0">
              <a:buNone/>
            </a:pPr>
            <a:r>
              <a:rPr lang="en-US" sz="2000" dirty="0"/>
              <a:t>                            ( i.e. Salaries below 500 and Salaries above 100000)</a:t>
            </a:r>
          </a:p>
          <a:p>
            <a:pPr marL="0" indent="0">
              <a:buNone/>
            </a:pPr>
            <a:r>
              <a:rPr lang="en-US" sz="2000" dirty="0"/>
              <a:t>	Step 2) Then by using the “AVERAGE” formula of excel I have calculated the average salary.</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41702" y="126922"/>
            <a:ext cx="3802238"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452324" y="293280"/>
            <a:ext cx="4565431" cy="220521"/>
          </a:xfrm>
        </p:spPr>
        <p:txBody>
          <a:bodyPr/>
          <a:lstStyle/>
          <a:p>
            <a:r>
              <a:rPr lang="en-US" sz="3200" b="1" dirty="0">
                <a:latin typeface="+mj-lt"/>
              </a:rPr>
              <a:t>Average Salary</a:t>
            </a:r>
          </a:p>
        </p:txBody>
      </p:sp>
      <p:sp>
        <p:nvSpPr>
          <p:cNvPr id="4" name="TextBox 3">
            <a:extLst>
              <a:ext uri="{FF2B5EF4-FFF2-40B4-BE49-F238E27FC236}">
                <a16:creationId xmlns:a16="http://schemas.microsoft.com/office/drawing/2014/main" id="{08058665-B0C7-C964-53F8-29674D98DF24}"/>
              </a:ext>
            </a:extLst>
          </p:cNvPr>
          <p:cNvSpPr txBox="1"/>
          <p:nvPr/>
        </p:nvSpPr>
        <p:spPr>
          <a:xfrm>
            <a:off x="696012" y="3414819"/>
            <a:ext cx="4630132" cy="400110"/>
          </a:xfrm>
          <a:prstGeom prst="rect">
            <a:avLst/>
          </a:prstGeom>
          <a:noFill/>
        </p:spPr>
        <p:txBody>
          <a:bodyPr wrap="square" rtlCol="0">
            <a:spAutoFit/>
          </a:bodyPr>
          <a:lstStyle/>
          <a:p>
            <a:r>
              <a:rPr lang="en-IN" sz="2000" b="1" u="sng" dirty="0">
                <a:highlight>
                  <a:srgbClr val="AAC4E9"/>
                </a:highlight>
              </a:rPr>
              <a:t>Excel Formula :</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A46714-57DC-1B3D-18DC-AA5E43DA95DC}"/>
              </a:ext>
            </a:extLst>
          </p:cNvPr>
          <p:cNvSpPr txBox="1"/>
          <p:nvPr/>
        </p:nvSpPr>
        <p:spPr>
          <a:xfrm>
            <a:off x="1743959" y="4089377"/>
            <a:ext cx="8484124" cy="461665"/>
          </a:xfrm>
          <a:prstGeom prst="rect">
            <a:avLst/>
          </a:prstGeom>
          <a:noFill/>
        </p:spPr>
        <p:txBody>
          <a:bodyPr wrap="square" rtlCol="0">
            <a:spAutoFit/>
          </a:bodyPr>
          <a:lstStyle/>
          <a:p>
            <a:r>
              <a:rPr lang="en-IN" sz="2400" b="1" dirty="0"/>
              <a:t>=AVERAGE(G2:G7164)</a:t>
            </a:r>
          </a:p>
        </p:txBody>
      </p:sp>
      <p:sp>
        <p:nvSpPr>
          <p:cNvPr id="13" name="TextBox 12">
            <a:extLst>
              <a:ext uri="{FF2B5EF4-FFF2-40B4-BE49-F238E27FC236}">
                <a16:creationId xmlns:a16="http://schemas.microsoft.com/office/drawing/2014/main" id="{F5197376-EDE3-BBF4-F88D-A726254433D5}"/>
              </a:ext>
            </a:extLst>
          </p:cNvPr>
          <p:cNvSpPr txBox="1"/>
          <p:nvPr/>
        </p:nvSpPr>
        <p:spPr>
          <a:xfrm>
            <a:off x="696012" y="5254491"/>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a:t>
            </a:r>
          </a:p>
        </p:txBody>
      </p:sp>
      <p:graphicFrame>
        <p:nvGraphicFramePr>
          <p:cNvPr id="14" name="Table 14">
            <a:extLst>
              <a:ext uri="{FF2B5EF4-FFF2-40B4-BE49-F238E27FC236}">
                <a16:creationId xmlns:a16="http://schemas.microsoft.com/office/drawing/2014/main" id="{32D26F5E-A010-C7A1-4692-2D9F392102F0}"/>
              </a:ext>
            </a:extLst>
          </p:cNvPr>
          <p:cNvGraphicFramePr>
            <a:graphicFrameLocks noGrp="1"/>
          </p:cNvGraphicFramePr>
          <p:nvPr>
            <p:extLst>
              <p:ext uri="{D42A27DB-BD31-4B8C-83A1-F6EECF244321}">
                <p14:modId xmlns:p14="http://schemas.microsoft.com/office/powerpoint/2010/main" val="1175731657"/>
              </p:ext>
            </p:extLst>
          </p:nvPr>
        </p:nvGraphicFramePr>
        <p:xfrm>
          <a:off x="2353003" y="5883453"/>
          <a:ext cx="6664752" cy="434340"/>
        </p:xfrm>
        <a:graphic>
          <a:graphicData uri="http://schemas.openxmlformats.org/drawingml/2006/table">
            <a:tbl>
              <a:tblPr firstRow="1" bandRow="1">
                <a:tableStyleId>{5C22544A-7EE6-4342-B048-85BDC9FD1C3A}</a:tableStyleId>
              </a:tblPr>
              <a:tblGrid>
                <a:gridCol w="3332376">
                  <a:extLst>
                    <a:ext uri="{9D8B030D-6E8A-4147-A177-3AD203B41FA5}">
                      <a16:colId xmlns:a16="http://schemas.microsoft.com/office/drawing/2014/main" val="2436056302"/>
                    </a:ext>
                  </a:extLst>
                </a:gridCol>
                <a:gridCol w="3332376">
                  <a:extLst>
                    <a:ext uri="{9D8B030D-6E8A-4147-A177-3AD203B41FA5}">
                      <a16:colId xmlns:a16="http://schemas.microsoft.com/office/drawing/2014/main" val="4076454765"/>
                    </a:ext>
                  </a:extLst>
                </a:gridCol>
              </a:tblGrid>
              <a:tr h="370840">
                <a:tc>
                  <a:txBody>
                    <a:bodyPr/>
                    <a:lstStyle/>
                    <a:p>
                      <a:pPr algn="ctr" fontAlgn="b"/>
                      <a:r>
                        <a:rPr lang="en-IN" sz="2800" b="1" i="0" u="none" strike="noStrike" dirty="0" err="1">
                          <a:solidFill>
                            <a:srgbClr val="000000"/>
                          </a:solidFill>
                          <a:effectLst/>
                          <a:latin typeface="Calibri" panose="020F0502020204030204" pitchFamily="34" charset="0"/>
                        </a:rPr>
                        <a:t>average_salary</a:t>
                      </a:r>
                      <a:r>
                        <a:rPr lang="en-IN" sz="2800" b="1" i="0" u="none" strike="noStrike" dirty="0">
                          <a:solidFill>
                            <a:srgbClr val="000000"/>
                          </a:solidFill>
                          <a:effectLst/>
                          <a:latin typeface="Calibri" panose="020F0502020204030204" pitchFamily="34" charset="0"/>
                        </a:rPr>
                        <a:t> =</a:t>
                      </a:r>
                    </a:p>
                  </a:txBody>
                  <a:tcPr marL="7620" marR="7620" marT="7620" marB="0" anchor="b"/>
                </a:tc>
                <a:tc>
                  <a:txBody>
                    <a:bodyPr/>
                    <a:lstStyle/>
                    <a:p>
                      <a:pPr algn="ctr" fontAlgn="b"/>
                      <a:r>
                        <a:rPr lang="en-IN" sz="2800" b="1" i="0" u="none" strike="noStrike" dirty="0">
                          <a:solidFill>
                            <a:srgbClr val="000000"/>
                          </a:solidFill>
                          <a:effectLst/>
                          <a:latin typeface="Calibri" panose="020F0502020204030204" pitchFamily="34" charset="0"/>
                        </a:rPr>
                        <a:t>49885.28117</a:t>
                      </a:r>
                    </a:p>
                  </a:txBody>
                  <a:tcPr marL="7620" marR="7620" marT="7620" marB="0" anchor="b"/>
                </a:tc>
                <a:extLst>
                  <a:ext uri="{0D108BD9-81ED-4DB2-BD59-A6C34878D82A}">
                    <a16:rowId xmlns:a16="http://schemas.microsoft.com/office/drawing/2014/main" val="3178897701"/>
                  </a:ext>
                </a:extLst>
              </a:tr>
            </a:tbl>
          </a:graphicData>
        </a:graphic>
      </p:graphicFrame>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6"/>
            <a:ext cx="11380197" cy="126771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4" y="783758"/>
            <a:ext cx="11380196" cy="1328372"/>
          </a:xfrm>
        </p:spPr>
        <p:txBody>
          <a:bodyPr/>
          <a:lstStyle/>
          <a:p>
            <a:pPr algn="l"/>
            <a:r>
              <a:rPr lang="en-US" sz="2000" u="sng" dirty="0">
                <a:solidFill>
                  <a:srgbClr val="DF8C8C"/>
                </a:solidFill>
              </a:rPr>
              <a:t>Salary Distribution</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 Class intervals represent ranges of values, in this case, salary ranges. The class interval is the difference between the upper and lower limits of a class. Create class intervals for the salaries in the company. This will help you understand the salary distribution.</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930977" y="82189"/>
            <a:ext cx="4345757" cy="493652"/>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036453" y="208285"/>
            <a:ext cx="4565431" cy="220521"/>
          </a:xfrm>
        </p:spPr>
        <p:txBody>
          <a:bodyPr/>
          <a:lstStyle/>
          <a:p>
            <a:r>
              <a:rPr lang="en-US" sz="3000" b="1" dirty="0">
                <a:latin typeface="+mj-lt"/>
              </a:rPr>
              <a:t>Salary Distribution</a:t>
            </a:r>
          </a:p>
        </p:txBody>
      </p:sp>
      <p:sp>
        <p:nvSpPr>
          <p:cNvPr id="3" name="Content Placeholder 2">
            <a:extLst>
              <a:ext uri="{FF2B5EF4-FFF2-40B4-BE49-F238E27FC236}">
                <a16:creationId xmlns:a16="http://schemas.microsoft.com/office/drawing/2014/main" id="{09C141E6-7E74-3F44-20D7-9405B343F32B}"/>
              </a:ext>
            </a:extLst>
          </p:cNvPr>
          <p:cNvSpPr>
            <a:spLocks noGrp="1"/>
          </p:cNvSpPr>
          <p:nvPr>
            <p:ph sz="half" idx="1"/>
          </p:nvPr>
        </p:nvSpPr>
        <p:spPr>
          <a:xfrm>
            <a:off x="631437" y="2529682"/>
            <a:ext cx="10929126" cy="1600153"/>
          </a:xfrm>
        </p:spPr>
        <p:txBody>
          <a:bodyPr/>
          <a:lstStyle/>
          <a:p>
            <a:r>
              <a:rPr lang="en-US" sz="2000" dirty="0"/>
              <a:t>Steps to find the salary distribution offered in this company:-: </a:t>
            </a:r>
          </a:p>
          <a:p>
            <a:pPr marL="0" indent="0">
              <a:buNone/>
            </a:pPr>
            <a:r>
              <a:rPr lang="en-US" sz="2000" dirty="0"/>
              <a:t>	Step 1) I have selected “application id” and “offered salary” columns from the entire data.</a:t>
            </a:r>
          </a:p>
          <a:p>
            <a:pPr marL="0" indent="0">
              <a:buNone/>
            </a:pPr>
            <a:r>
              <a:rPr lang="en-US" sz="2000" dirty="0"/>
              <a:t>	Step 2) Then by selecting those columns created pivot table.</a:t>
            </a:r>
          </a:p>
          <a:p>
            <a:pPr marL="0" indent="0">
              <a:buNone/>
            </a:pPr>
            <a:r>
              <a:rPr lang="en-US" sz="2000" dirty="0"/>
              <a:t>	Step 3) Then grouped salaries by  stepping of 5000.</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930977" y="82189"/>
            <a:ext cx="4345757" cy="493652"/>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036453" y="208285"/>
            <a:ext cx="4565431" cy="220521"/>
          </a:xfrm>
        </p:spPr>
        <p:txBody>
          <a:bodyPr/>
          <a:lstStyle/>
          <a:p>
            <a:r>
              <a:rPr lang="en-US" sz="3000" b="1" dirty="0">
                <a:latin typeface="+mj-lt"/>
              </a:rPr>
              <a:t>Salary Distribution</a:t>
            </a:r>
          </a:p>
        </p:txBody>
      </p:sp>
      <p:graphicFrame>
        <p:nvGraphicFramePr>
          <p:cNvPr id="11" name="Table 10">
            <a:extLst>
              <a:ext uri="{FF2B5EF4-FFF2-40B4-BE49-F238E27FC236}">
                <a16:creationId xmlns:a16="http://schemas.microsoft.com/office/drawing/2014/main" id="{7CEB302A-CCAF-D3DF-3E2A-484375F11385}"/>
              </a:ext>
            </a:extLst>
          </p:cNvPr>
          <p:cNvGraphicFramePr>
            <a:graphicFrameLocks noGrp="1"/>
          </p:cNvGraphicFramePr>
          <p:nvPr>
            <p:extLst>
              <p:ext uri="{D42A27DB-BD31-4B8C-83A1-F6EECF244321}">
                <p14:modId xmlns:p14="http://schemas.microsoft.com/office/powerpoint/2010/main" val="1946165430"/>
              </p:ext>
            </p:extLst>
          </p:nvPr>
        </p:nvGraphicFramePr>
        <p:xfrm>
          <a:off x="3195685" y="963892"/>
          <a:ext cx="5288439" cy="5729163"/>
        </p:xfrm>
        <a:graphic>
          <a:graphicData uri="http://schemas.openxmlformats.org/drawingml/2006/table">
            <a:tbl>
              <a:tblPr>
                <a:tableStyleId>{5C22544A-7EE6-4342-B048-85BDC9FD1C3A}</a:tableStyleId>
              </a:tblPr>
              <a:tblGrid>
                <a:gridCol w="1986817">
                  <a:extLst>
                    <a:ext uri="{9D8B030D-6E8A-4147-A177-3AD203B41FA5}">
                      <a16:colId xmlns:a16="http://schemas.microsoft.com/office/drawing/2014/main" val="1557965981"/>
                    </a:ext>
                  </a:extLst>
                </a:gridCol>
                <a:gridCol w="3301622">
                  <a:extLst>
                    <a:ext uri="{9D8B030D-6E8A-4147-A177-3AD203B41FA5}">
                      <a16:colId xmlns:a16="http://schemas.microsoft.com/office/drawing/2014/main" val="2042452577"/>
                    </a:ext>
                  </a:extLst>
                </a:gridCol>
              </a:tblGrid>
              <a:tr h="260843">
                <a:tc>
                  <a:txBody>
                    <a:bodyPr/>
                    <a:lstStyle/>
                    <a:p>
                      <a:pPr algn="ctr" fontAlgn="b"/>
                      <a:r>
                        <a:rPr lang="en-IN" sz="1600" b="1" u="none" strike="noStrike" dirty="0">
                          <a:effectLst/>
                        </a:rPr>
                        <a:t>Row Labels</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b="1" u="none" strike="noStrike" dirty="0">
                          <a:effectLst/>
                        </a:rPr>
                        <a:t>Count of </a:t>
                      </a:r>
                      <a:r>
                        <a:rPr lang="en-IN" sz="1600" b="1" u="none" strike="noStrike" dirty="0" err="1">
                          <a:effectLst/>
                        </a:rPr>
                        <a:t>application_id</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208271369"/>
                  </a:ext>
                </a:extLst>
              </a:tr>
              <a:tr h="260843">
                <a:tc>
                  <a:txBody>
                    <a:bodyPr/>
                    <a:lstStyle/>
                    <a:p>
                      <a:pPr algn="ctr" fontAlgn="b"/>
                      <a:r>
                        <a:rPr lang="en-IN" sz="1600" u="none" strike="noStrike">
                          <a:effectLst/>
                        </a:rPr>
                        <a:t>1-5000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295</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51186210"/>
                  </a:ext>
                </a:extLst>
              </a:tr>
              <a:tr h="260843">
                <a:tc>
                  <a:txBody>
                    <a:bodyPr/>
                    <a:lstStyle/>
                    <a:p>
                      <a:pPr algn="ctr" fontAlgn="b"/>
                      <a:r>
                        <a:rPr lang="en-IN" sz="1600" u="none" strike="noStrike" dirty="0">
                          <a:effectLst/>
                        </a:rPr>
                        <a:t>5001-10000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382</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75075400"/>
                  </a:ext>
                </a:extLst>
              </a:tr>
              <a:tr h="260843">
                <a:tc>
                  <a:txBody>
                    <a:bodyPr/>
                    <a:lstStyle/>
                    <a:p>
                      <a:pPr algn="ctr" fontAlgn="b"/>
                      <a:r>
                        <a:rPr lang="en-IN" sz="1600" u="none" strike="noStrike" dirty="0">
                          <a:effectLst/>
                        </a:rPr>
                        <a:t>10001-15000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360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38147197"/>
                  </a:ext>
                </a:extLst>
              </a:tr>
              <a:tr h="260843">
                <a:tc>
                  <a:txBody>
                    <a:bodyPr/>
                    <a:lstStyle/>
                    <a:p>
                      <a:pPr algn="ctr" fontAlgn="b"/>
                      <a:r>
                        <a:rPr lang="en-IN" sz="1600" u="none" strike="noStrike">
                          <a:effectLst/>
                        </a:rPr>
                        <a:t>15001-20000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372</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5215944"/>
                  </a:ext>
                </a:extLst>
              </a:tr>
              <a:tr h="260843">
                <a:tc>
                  <a:txBody>
                    <a:bodyPr/>
                    <a:lstStyle/>
                    <a:p>
                      <a:pPr algn="ctr" fontAlgn="b"/>
                      <a:r>
                        <a:rPr lang="en-IN" sz="1600" u="none" strike="noStrike">
                          <a:effectLst/>
                        </a:rPr>
                        <a:t>20001-25000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348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98041812"/>
                  </a:ext>
                </a:extLst>
              </a:tr>
              <a:tr h="260843">
                <a:tc>
                  <a:txBody>
                    <a:bodyPr/>
                    <a:lstStyle/>
                    <a:p>
                      <a:pPr algn="ctr" fontAlgn="b"/>
                      <a:r>
                        <a:rPr lang="en-IN" sz="1600" u="none" strike="noStrike">
                          <a:effectLst/>
                        </a:rPr>
                        <a:t>25001-30000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363</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78483417"/>
                  </a:ext>
                </a:extLst>
              </a:tr>
              <a:tr h="260843">
                <a:tc>
                  <a:txBody>
                    <a:bodyPr/>
                    <a:lstStyle/>
                    <a:p>
                      <a:pPr algn="ctr" fontAlgn="b"/>
                      <a:r>
                        <a:rPr lang="en-IN" sz="1600" u="none" strike="noStrike">
                          <a:effectLst/>
                        </a:rPr>
                        <a:t>30001-35000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331</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81852350"/>
                  </a:ext>
                </a:extLst>
              </a:tr>
              <a:tr h="260843">
                <a:tc>
                  <a:txBody>
                    <a:bodyPr/>
                    <a:lstStyle/>
                    <a:p>
                      <a:pPr algn="ctr" fontAlgn="b"/>
                      <a:r>
                        <a:rPr lang="en-IN" sz="1600" u="none" strike="noStrike">
                          <a:effectLst/>
                        </a:rPr>
                        <a:t>35001-40000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379</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29357126"/>
                  </a:ext>
                </a:extLst>
              </a:tr>
              <a:tr h="260843">
                <a:tc>
                  <a:txBody>
                    <a:bodyPr/>
                    <a:lstStyle/>
                    <a:p>
                      <a:pPr algn="ctr" fontAlgn="b"/>
                      <a:r>
                        <a:rPr lang="en-IN" sz="1600" u="none" strike="noStrike">
                          <a:effectLst/>
                        </a:rPr>
                        <a:t>40001-45000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414</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293570550"/>
                  </a:ext>
                </a:extLst>
              </a:tr>
              <a:tr h="208116">
                <a:tc>
                  <a:txBody>
                    <a:bodyPr/>
                    <a:lstStyle/>
                    <a:p>
                      <a:pPr algn="ctr" fontAlgn="b"/>
                      <a:r>
                        <a:rPr lang="en-IN" sz="1600" u="none" strike="noStrike" dirty="0">
                          <a:effectLst/>
                        </a:rPr>
                        <a:t>45001-50000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367</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46883070"/>
                  </a:ext>
                </a:extLst>
              </a:tr>
              <a:tr h="260843">
                <a:tc>
                  <a:txBody>
                    <a:bodyPr/>
                    <a:lstStyle/>
                    <a:p>
                      <a:pPr algn="ctr" fontAlgn="b"/>
                      <a:r>
                        <a:rPr lang="en-IN" sz="1600" u="none" strike="noStrike" dirty="0">
                          <a:effectLst/>
                        </a:rPr>
                        <a:t>50001-55000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388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10155422"/>
                  </a:ext>
                </a:extLst>
              </a:tr>
              <a:tr h="260843">
                <a:tc>
                  <a:txBody>
                    <a:bodyPr/>
                    <a:lstStyle/>
                    <a:p>
                      <a:pPr algn="ctr" fontAlgn="b"/>
                      <a:r>
                        <a:rPr lang="en-IN" sz="1600" u="none" strike="noStrike">
                          <a:effectLst/>
                        </a:rPr>
                        <a:t>55001-60000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362</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99781304"/>
                  </a:ext>
                </a:extLst>
              </a:tr>
              <a:tr h="260843">
                <a:tc>
                  <a:txBody>
                    <a:bodyPr/>
                    <a:lstStyle/>
                    <a:p>
                      <a:pPr algn="ctr" fontAlgn="b"/>
                      <a:r>
                        <a:rPr lang="en-IN" sz="1600" u="none" strike="noStrike">
                          <a:effectLst/>
                        </a:rPr>
                        <a:t>60001-65000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340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65188464"/>
                  </a:ext>
                </a:extLst>
              </a:tr>
              <a:tr h="260843">
                <a:tc>
                  <a:txBody>
                    <a:bodyPr/>
                    <a:lstStyle/>
                    <a:p>
                      <a:pPr algn="ctr" fontAlgn="b"/>
                      <a:r>
                        <a:rPr lang="en-IN" sz="1600" u="none" strike="noStrike">
                          <a:effectLst/>
                        </a:rPr>
                        <a:t>65001-70000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358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43961775"/>
                  </a:ext>
                </a:extLst>
              </a:tr>
              <a:tr h="260843">
                <a:tc>
                  <a:txBody>
                    <a:bodyPr/>
                    <a:lstStyle/>
                    <a:p>
                      <a:pPr algn="ctr" fontAlgn="b"/>
                      <a:r>
                        <a:rPr lang="en-IN" sz="1600" u="none" strike="noStrike">
                          <a:effectLst/>
                        </a:rPr>
                        <a:t>70001-75000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348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821776606"/>
                  </a:ext>
                </a:extLst>
              </a:tr>
              <a:tr h="260843">
                <a:tc>
                  <a:txBody>
                    <a:bodyPr/>
                    <a:lstStyle/>
                    <a:p>
                      <a:pPr algn="ctr" fontAlgn="b"/>
                      <a:r>
                        <a:rPr lang="en-IN" sz="1600" u="none" strike="noStrike">
                          <a:effectLst/>
                        </a:rPr>
                        <a:t>75001-80000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386</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292825211"/>
                  </a:ext>
                </a:extLst>
              </a:tr>
              <a:tr h="260843">
                <a:tc>
                  <a:txBody>
                    <a:bodyPr/>
                    <a:lstStyle/>
                    <a:p>
                      <a:pPr algn="ctr" fontAlgn="b"/>
                      <a:r>
                        <a:rPr lang="en-IN" sz="1600" u="none" strike="noStrike">
                          <a:effectLst/>
                        </a:rPr>
                        <a:t>80001-85000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356</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227369940"/>
                  </a:ext>
                </a:extLst>
              </a:tr>
              <a:tr h="260843">
                <a:tc>
                  <a:txBody>
                    <a:bodyPr/>
                    <a:lstStyle/>
                    <a:p>
                      <a:pPr algn="ctr" fontAlgn="b"/>
                      <a:r>
                        <a:rPr lang="en-IN" sz="1600" u="none" strike="noStrike">
                          <a:effectLst/>
                        </a:rPr>
                        <a:t>85001-90000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355</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49345416"/>
                  </a:ext>
                </a:extLst>
              </a:tr>
              <a:tr h="260843">
                <a:tc>
                  <a:txBody>
                    <a:bodyPr/>
                    <a:lstStyle/>
                    <a:p>
                      <a:pPr algn="ctr" fontAlgn="b"/>
                      <a:r>
                        <a:rPr lang="en-IN" sz="1600" u="none" strike="noStrike">
                          <a:effectLst/>
                        </a:rPr>
                        <a:t>90001-95000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325</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67183444"/>
                  </a:ext>
                </a:extLst>
              </a:tr>
              <a:tr h="260843">
                <a:tc>
                  <a:txBody>
                    <a:bodyPr/>
                    <a:lstStyle/>
                    <a:p>
                      <a:pPr algn="ctr" fontAlgn="b"/>
                      <a:r>
                        <a:rPr lang="en-IN" sz="1600" u="none" strike="noStrike">
                          <a:effectLst/>
                        </a:rPr>
                        <a:t>95001-100000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334</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9465328"/>
                  </a:ext>
                </a:extLst>
              </a:tr>
              <a:tr h="260843">
                <a:tc>
                  <a:txBody>
                    <a:bodyPr/>
                    <a:lstStyle/>
                    <a:p>
                      <a:pPr algn="ctr" fontAlgn="b"/>
                      <a:r>
                        <a:rPr lang="en-IN" sz="1600" b="1" u="none" strike="noStrike" dirty="0">
                          <a:effectLst/>
                        </a:rPr>
                        <a:t>Grand Total</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b="1" u="none" strike="noStrike" dirty="0">
                          <a:effectLst/>
                        </a:rPr>
                        <a:t>7163</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23732028"/>
                  </a:ext>
                </a:extLst>
              </a:tr>
            </a:tbl>
          </a:graphicData>
        </a:graphic>
      </p:graphicFrame>
    </p:spTree>
    <p:extLst>
      <p:ext uri="{BB962C8B-B14F-4D97-AF65-F5344CB8AC3E}">
        <p14:creationId xmlns:p14="http://schemas.microsoft.com/office/powerpoint/2010/main" val="262020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930977" y="82189"/>
            <a:ext cx="4345757" cy="493652"/>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036453" y="208285"/>
            <a:ext cx="4565431" cy="220521"/>
          </a:xfrm>
        </p:spPr>
        <p:txBody>
          <a:bodyPr/>
          <a:lstStyle/>
          <a:p>
            <a:r>
              <a:rPr lang="en-US" sz="3000" b="1" dirty="0">
                <a:latin typeface="+mj-lt"/>
              </a:rPr>
              <a:t>Salary Distribution</a:t>
            </a:r>
          </a:p>
        </p:txBody>
      </p:sp>
      <p:pic>
        <p:nvPicPr>
          <p:cNvPr id="3" name="Picture 2" descr="A graph with numbers and a number&#10;&#10;Description automatically generated">
            <a:extLst>
              <a:ext uri="{FF2B5EF4-FFF2-40B4-BE49-F238E27FC236}">
                <a16:creationId xmlns:a16="http://schemas.microsoft.com/office/drawing/2014/main" id="{A75C2081-99D6-5D03-C340-260F34CF1640}"/>
              </a:ext>
            </a:extLst>
          </p:cNvPr>
          <p:cNvPicPr>
            <a:picLocks noChangeAspect="1"/>
          </p:cNvPicPr>
          <p:nvPr/>
        </p:nvPicPr>
        <p:blipFill>
          <a:blip r:embed="rId2"/>
          <a:stretch>
            <a:fillRect/>
          </a:stretch>
        </p:blipFill>
        <p:spPr>
          <a:xfrm>
            <a:off x="604948" y="1288165"/>
            <a:ext cx="10997814" cy="4408362"/>
          </a:xfrm>
          <a:prstGeom prst="rect">
            <a:avLst/>
          </a:prstGeom>
        </p:spPr>
      </p:pic>
    </p:spTree>
    <p:extLst>
      <p:ext uri="{BB962C8B-B14F-4D97-AF65-F5344CB8AC3E}">
        <p14:creationId xmlns:p14="http://schemas.microsoft.com/office/powerpoint/2010/main" val="363965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2" y="848269"/>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28136" y="804450"/>
            <a:ext cx="11380197" cy="789238"/>
          </a:xfrm>
        </p:spPr>
        <p:txBody>
          <a:bodyPr/>
          <a:lstStyle/>
          <a:p>
            <a:pPr algn="l"/>
            <a:r>
              <a:rPr lang="en-US" sz="2000" u="sng" dirty="0">
                <a:solidFill>
                  <a:srgbClr val="DF8C8C"/>
                </a:solidFill>
              </a:rPr>
              <a:t>Departmental Analysis</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Visualizing data through charts and plots is a crucial part of data analysis. Use a pie chart, bar graph, or any other suitable visualization to show the proportion of people working in different departments.</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70557" y="1710202"/>
            <a:ext cx="10929126" cy="1600153"/>
          </a:xfrm>
        </p:spPr>
        <p:txBody>
          <a:bodyPr/>
          <a:lstStyle/>
          <a:p>
            <a:r>
              <a:rPr lang="en-US" sz="1900" dirty="0"/>
              <a:t>Steps to perform the departmental analysis: </a:t>
            </a:r>
          </a:p>
          <a:p>
            <a:pPr marL="0" indent="0">
              <a:buNone/>
            </a:pPr>
            <a:r>
              <a:rPr lang="en-US" sz="1900" dirty="0"/>
              <a:t>	Step 1) I have selected “application id” and “Department” columns from the entire data.</a:t>
            </a:r>
          </a:p>
          <a:p>
            <a:pPr marL="0" indent="0">
              <a:buNone/>
            </a:pPr>
            <a:r>
              <a:rPr lang="en-US" sz="1900" dirty="0"/>
              <a:t>	Step 2) Then created a frequency table of Departments.</a:t>
            </a:r>
          </a:p>
          <a:p>
            <a:pPr marL="0" indent="0">
              <a:buNone/>
            </a:pPr>
            <a:r>
              <a:rPr lang="en-US" sz="1900" dirty="0"/>
              <a:t>	Step 3) Then by selecting that frequency table created Pie-Chart and Bar-Graph.</a:t>
            </a:r>
            <a:r>
              <a:rPr lang="en-US" sz="2000" dirty="0"/>
              <a:t>	</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52116" y="155363"/>
            <a:ext cx="5443321"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20781" y="316990"/>
            <a:ext cx="987552" cy="274320"/>
          </a:xfrm>
        </p:spPr>
        <p:txBody>
          <a:bodyPr/>
          <a:lstStyle/>
          <a:p>
            <a:fld id="{48F63A3B-78C7-47BE-AE5E-E10140E04643}" type="slidenum">
              <a:rPr lang="en-US" smtClean="0"/>
              <a:t>15</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07428" y="294130"/>
            <a:ext cx="5332699" cy="326137"/>
          </a:xfrm>
        </p:spPr>
        <p:txBody>
          <a:bodyPr/>
          <a:lstStyle/>
          <a:p>
            <a:r>
              <a:rPr lang="en-US" sz="3200" b="1" dirty="0">
                <a:latin typeface="+mj-lt"/>
              </a:rPr>
              <a:t>Departmental Analysis</a:t>
            </a:r>
          </a:p>
        </p:txBody>
      </p:sp>
      <p:sp>
        <p:nvSpPr>
          <p:cNvPr id="4" name="TextBox 3">
            <a:extLst>
              <a:ext uri="{FF2B5EF4-FFF2-40B4-BE49-F238E27FC236}">
                <a16:creationId xmlns:a16="http://schemas.microsoft.com/office/drawing/2014/main" id="{08058665-B0C7-C964-53F8-29674D98DF24}"/>
              </a:ext>
            </a:extLst>
          </p:cNvPr>
          <p:cNvSpPr txBox="1"/>
          <p:nvPr/>
        </p:nvSpPr>
        <p:spPr>
          <a:xfrm>
            <a:off x="696012" y="3414819"/>
            <a:ext cx="4630132" cy="400110"/>
          </a:xfrm>
          <a:prstGeom prst="rect">
            <a:avLst/>
          </a:prstGeom>
          <a:noFill/>
        </p:spPr>
        <p:txBody>
          <a:bodyPr wrap="square" rtlCol="0">
            <a:spAutoFit/>
          </a:bodyPr>
          <a:lstStyle/>
          <a:p>
            <a:r>
              <a:rPr lang="en-IN" sz="2000" b="1" u="sng" dirty="0">
                <a:highlight>
                  <a:srgbClr val="AAC4E9"/>
                </a:highlight>
              </a:rPr>
              <a:t>Frequency Table :</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graphicFrame>
        <p:nvGraphicFramePr>
          <p:cNvPr id="10" name="Table 14">
            <a:extLst>
              <a:ext uri="{FF2B5EF4-FFF2-40B4-BE49-F238E27FC236}">
                <a16:creationId xmlns:a16="http://schemas.microsoft.com/office/drawing/2014/main" id="{8DAE888F-4E2B-4975-F384-ABFD3E95881B}"/>
              </a:ext>
            </a:extLst>
          </p:cNvPr>
          <p:cNvGraphicFramePr>
            <a:graphicFrameLocks noGrp="1"/>
          </p:cNvGraphicFramePr>
          <p:nvPr>
            <p:extLst>
              <p:ext uri="{D42A27DB-BD31-4B8C-83A1-F6EECF244321}">
                <p14:modId xmlns:p14="http://schemas.microsoft.com/office/powerpoint/2010/main" val="4022911177"/>
              </p:ext>
            </p:extLst>
          </p:nvPr>
        </p:nvGraphicFramePr>
        <p:xfrm>
          <a:off x="3507428" y="3414819"/>
          <a:ext cx="6062700" cy="3135407"/>
        </p:xfrm>
        <a:graphic>
          <a:graphicData uri="http://schemas.openxmlformats.org/drawingml/2006/table">
            <a:tbl>
              <a:tblPr firstRow="1" bandRow="1">
                <a:tableStyleId>{5C22544A-7EE6-4342-B048-85BDC9FD1C3A}</a:tableStyleId>
              </a:tblPr>
              <a:tblGrid>
                <a:gridCol w="3031350">
                  <a:extLst>
                    <a:ext uri="{9D8B030D-6E8A-4147-A177-3AD203B41FA5}">
                      <a16:colId xmlns:a16="http://schemas.microsoft.com/office/drawing/2014/main" val="2459791215"/>
                    </a:ext>
                  </a:extLst>
                </a:gridCol>
                <a:gridCol w="3031350">
                  <a:extLst>
                    <a:ext uri="{9D8B030D-6E8A-4147-A177-3AD203B41FA5}">
                      <a16:colId xmlns:a16="http://schemas.microsoft.com/office/drawing/2014/main" val="3644698683"/>
                    </a:ext>
                  </a:extLst>
                </a:gridCol>
              </a:tblGrid>
              <a:tr h="285037">
                <a:tc>
                  <a:txBody>
                    <a:bodyPr/>
                    <a:lstStyle/>
                    <a:p>
                      <a:pPr algn="ctr" fontAlgn="b"/>
                      <a:r>
                        <a:rPr lang="en-IN" sz="1800" b="1" i="0" u="none" strike="noStrike" dirty="0">
                          <a:solidFill>
                            <a:srgbClr val="000000"/>
                          </a:solidFill>
                          <a:effectLst/>
                          <a:latin typeface="Calibri" panose="020F0502020204030204" pitchFamily="34" charset="0"/>
                        </a:rPr>
                        <a:t>Department</a:t>
                      </a:r>
                    </a:p>
                  </a:txBody>
                  <a:tcPr marL="7620" marR="7620" marT="7620" marB="0" anchor="ctr"/>
                </a:tc>
                <a:tc>
                  <a:txBody>
                    <a:bodyPr/>
                    <a:lstStyle/>
                    <a:p>
                      <a:pPr algn="ctr" fontAlgn="b"/>
                      <a:r>
                        <a:rPr lang="en-IN" sz="1800" b="1" i="0" u="none" strike="noStrike">
                          <a:solidFill>
                            <a:srgbClr val="000000"/>
                          </a:solidFill>
                          <a:effectLst/>
                          <a:latin typeface="Calibri" panose="020F0502020204030204" pitchFamily="34" charset="0"/>
                        </a:rPr>
                        <a:t>Count of Department</a:t>
                      </a:r>
                    </a:p>
                  </a:txBody>
                  <a:tcPr marL="7620" marR="7620" marT="7620" marB="0" anchor="ctr"/>
                </a:tc>
                <a:extLst>
                  <a:ext uri="{0D108BD9-81ED-4DB2-BD59-A6C34878D82A}">
                    <a16:rowId xmlns:a16="http://schemas.microsoft.com/office/drawing/2014/main" val="1956468529"/>
                  </a:ext>
                </a:extLst>
              </a:tr>
              <a:tr h="285037">
                <a:tc>
                  <a:txBody>
                    <a:bodyPr/>
                    <a:lstStyle/>
                    <a:p>
                      <a:pPr algn="ctr" fontAlgn="b"/>
                      <a:r>
                        <a:rPr lang="en-IN" sz="1800" b="0" i="0" u="none" strike="noStrike">
                          <a:solidFill>
                            <a:srgbClr val="000000"/>
                          </a:solidFill>
                          <a:effectLst/>
                          <a:latin typeface="Calibri" panose="020F0502020204030204" pitchFamily="34" charset="0"/>
                        </a:rPr>
                        <a:t>Operations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2771</a:t>
                      </a:r>
                    </a:p>
                  </a:txBody>
                  <a:tcPr marL="7620" marR="7620" marT="7620" marB="0" anchor="ctr"/>
                </a:tc>
                <a:extLst>
                  <a:ext uri="{0D108BD9-81ED-4DB2-BD59-A6C34878D82A}">
                    <a16:rowId xmlns:a16="http://schemas.microsoft.com/office/drawing/2014/main" val="4036541299"/>
                  </a:ext>
                </a:extLst>
              </a:tr>
              <a:tr h="285037">
                <a:tc>
                  <a:txBody>
                    <a:bodyPr/>
                    <a:lstStyle/>
                    <a:p>
                      <a:pPr algn="ctr" fontAlgn="b"/>
                      <a:r>
                        <a:rPr lang="en-IN" sz="1800" b="0" i="0" u="none" strike="noStrike">
                          <a:solidFill>
                            <a:srgbClr val="000000"/>
                          </a:solidFill>
                          <a:effectLst/>
                          <a:latin typeface="Calibri" panose="020F0502020204030204" pitchFamily="34" charset="0"/>
                        </a:rPr>
                        <a:t>Service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2053</a:t>
                      </a:r>
                    </a:p>
                  </a:txBody>
                  <a:tcPr marL="7620" marR="7620" marT="7620" marB="0" anchor="ctr"/>
                </a:tc>
                <a:extLst>
                  <a:ext uri="{0D108BD9-81ED-4DB2-BD59-A6C34878D82A}">
                    <a16:rowId xmlns:a16="http://schemas.microsoft.com/office/drawing/2014/main" val="2394521412"/>
                  </a:ext>
                </a:extLst>
              </a:tr>
              <a:tr h="285037">
                <a:tc>
                  <a:txBody>
                    <a:bodyPr/>
                    <a:lstStyle/>
                    <a:p>
                      <a:pPr algn="ctr" fontAlgn="b"/>
                      <a:r>
                        <a:rPr lang="en-IN" sz="1800" b="0" i="0" u="none" strike="noStrike">
                          <a:solidFill>
                            <a:srgbClr val="000000"/>
                          </a:solidFill>
                          <a:effectLst/>
                          <a:latin typeface="Calibri" panose="020F0502020204030204" pitchFamily="34" charset="0"/>
                        </a:rPr>
                        <a:t>Sales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746</a:t>
                      </a:r>
                    </a:p>
                  </a:txBody>
                  <a:tcPr marL="7620" marR="7620" marT="7620" marB="0" anchor="ctr"/>
                </a:tc>
                <a:extLst>
                  <a:ext uri="{0D108BD9-81ED-4DB2-BD59-A6C34878D82A}">
                    <a16:rowId xmlns:a16="http://schemas.microsoft.com/office/drawing/2014/main" val="1852792128"/>
                  </a:ext>
                </a:extLst>
              </a:tr>
              <a:tr h="285037">
                <a:tc>
                  <a:txBody>
                    <a:bodyPr/>
                    <a:lstStyle/>
                    <a:p>
                      <a:pPr algn="ctr" fontAlgn="b"/>
                      <a:r>
                        <a:rPr lang="en-IN" sz="1800" b="0" i="0" u="none" strike="noStrike">
                          <a:solidFill>
                            <a:srgbClr val="000000"/>
                          </a:solidFill>
                          <a:effectLst/>
                          <a:latin typeface="Calibri" panose="020F0502020204030204" pitchFamily="34" charset="0"/>
                        </a:rPr>
                        <a:t>Production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380</a:t>
                      </a:r>
                    </a:p>
                  </a:txBody>
                  <a:tcPr marL="7620" marR="7620" marT="7620" marB="0" anchor="ctr"/>
                </a:tc>
                <a:extLst>
                  <a:ext uri="{0D108BD9-81ED-4DB2-BD59-A6C34878D82A}">
                    <a16:rowId xmlns:a16="http://schemas.microsoft.com/office/drawing/2014/main" val="3358422114"/>
                  </a:ext>
                </a:extLst>
              </a:tr>
              <a:tr h="285037">
                <a:tc>
                  <a:txBody>
                    <a:bodyPr/>
                    <a:lstStyle/>
                    <a:p>
                      <a:pPr algn="ctr" fontAlgn="b"/>
                      <a:r>
                        <a:rPr lang="en-IN" sz="1800" b="0" i="0" u="none" strike="noStrike">
                          <a:solidFill>
                            <a:srgbClr val="000000"/>
                          </a:solidFill>
                          <a:effectLst/>
                          <a:latin typeface="Calibri" panose="020F0502020204030204" pitchFamily="34" charset="0"/>
                        </a:rPr>
                        <a:t>Purchase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333</a:t>
                      </a:r>
                    </a:p>
                  </a:txBody>
                  <a:tcPr marL="7620" marR="7620" marT="7620" marB="0" anchor="ctr"/>
                </a:tc>
                <a:extLst>
                  <a:ext uri="{0D108BD9-81ED-4DB2-BD59-A6C34878D82A}">
                    <a16:rowId xmlns:a16="http://schemas.microsoft.com/office/drawing/2014/main" val="3810458487"/>
                  </a:ext>
                </a:extLst>
              </a:tr>
              <a:tr h="285037">
                <a:tc>
                  <a:txBody>
                    <a:bodyPr/>
                    <a:lstStyle/>
                    <a:p>
                      <a:pPr algn="ctr" fontAlgn="b"/>
                      <a:r>
                        <a:rPr lang="en-IN" sz="1800" b="0" i="0" u="none" strike="noStrike">
                          <a:solidFill>
                            <a:srgbClr val="000000"/>
                          </a:solidFill>
                          <a:effectLst/>
                          <a:latin typeface="Calibri" panose="020F0502020204030204" pitchFamily="34" charset="0"/>
                        </a:rPr>
                        <a:t>Marketing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325</a:t>
                      </a:r>
                    </a:p>
                  </a:txBody>
                  <a:tcPr marL="7620" marR="7620" marT="7620" marB="0" anchor="ctr"/>
                </a:tc>
                <a:extLst>
                  <a:ext uri="{0D108BD9-81ED-4DB2-BD59-A6C34878D82A}">
                    <a16:rowId xmlns:a16="http://schemas.microsoft.com/office/drawing/2014/main" val="374936374"/>
                  </a:ext>
                </a:extLst>
              </a:tr>
              <a:tr h="285037">
                <a:tc>
                  <a:txBody>
                    <a:bodyPr/>
                    <a:lstStyle/>
                    <a:p>
                      <a:pPr algn="ctr" fontAlgn="b"/>
                      <a:r>
                        <a:rPr lang="en-IN" sz="1800" b="0" i="0" u="none" strike="noStrike">
                          <a:solidFill>
                            <a:srgbClr val="000000"/>
                          </a:solidFill>
                          <a:effectLst/>
                          <a:latin typeface="Calibri" panose="020F0502020204030204" pitchFamily="34" charset="0"/>
                        </a:rPr>
                        <a:t>Finance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288</a:t>
                      </a:r>
                    </a:p>
                  </a:txBody>
                  <a:tcPr marL="7620" marR="7620" marT="7620" marB="0" anchor="ctr"/>
                </a:tc>
                <a:extLst>
                  <a:ext uri="{0D108BD9-81ED-4DB2-BD59-A6C34878D82A}">
                    <a16:rowId xmlns:a16="http://schemas.microsoft.com/office/drawing/2014/main" val="3226380123"/>
                  </a:ext>
                </a:extLst>
              </a:tr>
              <a:tr h="285037">
                <a:tc>
                  <a:txBody>
                    <a:bodyPr/>
                    <a:lstStyle/>
                    <a:p>
                      <a:pPr algn="ctr" fontAlgn="b"/>
                      <a:r>
                        <a:rPr lang="en-IN" sz="1800" b="0" i="0" u="none" strike="noStrike">
                          <a:solidFill>
                            <a:srgbClr val="000000"/>
                          </a:solidFill>
                          <a:effectLst/>
                          <a:latin typeface="Calibri" panose="020F0502020204030204" pitchFamily="34" charset="0"/>
                        </a:rPr>
                        <a:t>General Management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170</a:t>
                      </a:r>
                    </a:p>
                  </a:txBody>
                  <a:tcPr marL="7620" marR="7620" marT="7620" marB="0" anchor="ctr"/>
                </a:tc>
                <a:extLst>
                  <a:ext uri="{0D108BD9-81ED-4DB2-BD59-A6C34878D82A}">
                    <a16:rowId xmlns:a16="http://schemas.microsoft.com/office/drawing/2014/main" val="816991560"/>
                  </a:ext>
                </a:extLst>
              </a:tr>
              <a:tr h="285037">
                <a:tc>
                  <a:txBody>
                    <a:bodyPr/>
                    <a:lstStyle/>
                    <a:p>
                      <a:pPr algn="ctr" fontAlgn="b"/>
                      <a:r>
                        <a:rPr lang="en-IN" sz="1800" b="0" i="0" u="none" strike="noStrike">
                          <a:solidFill>
                            <a:srgbClr val="000000"/>
                          </a:solidFill>
                          <a:effectLst/>
                          <a:latin typeface="Calibri" panose="020F0502020204030204" pitchFamily="34" charset="0"/>
                        </a:rPr>
                        <a:t>Human Resource Department</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97</a:t>
                      </a:r>
                    </a:p>
                  </a:txBody>
                  <a:tcPr marL="7620" marR="7620" marT="7620" marB="0" anchor="ctr"/>
                </a:tc>
                <a:extLst>
                  <a:ext uri="{0D108BD9-81ED-4DB2-BD59-A6C34878D82A}">
                    <a16:rowId xmlns:a16="http://schemas.microsoft.com/office/drawing/2014/main" val="710687183"/>
                  </a:ext>
                </a:extLst>
              </a:tr>
              <a:tr h="285037">
                <a:tc>
                  <a:txBody>
                    <a:bodyPr/>
                    <a:lstStyle/>
                    <a:p>
                      <a:pPr algn="ctr" fontAlgn="b"/>
                      <a:r>
                        <a:rPr lang="en-IN" sz="1800" b="1" i="0" u="none" strike="noStrike">
                          <a:solidFill>
                            <a:srgbClr val="000000"/>
                          </a:solidFill>
                          <a:effectLst/>
                          <a:latin typeface="Calibri" panose="020F0502020204030204" pitchFamily="34" charset="0"/>
                        </a:rPr>
                        <a:t>Grand Total</a:t>
                      </a:r>
                    </a:p>
                  </a:txBody>
                  <a:tcPr marL="7620" marR="7620" marT="7620" marB="0" anchor="ctr"/>
                </a:tc>
                <a:tc>
                  <a:txBody>
                    <a:bodyPr/>
                    <a:lstStyle/>
                    <a:p>
                      <a:pPr algn="ctr" fontAlgn="b"/>
                      <a:r>
                        <a:rPr lang="en-IN" sz="1800" b="1" i="0" u="none" strike="noStrike" dirty="0">
                          <a:solidFill>
                            <a:srgbClr val="000000"/>
                          </a:solidFill>
                          <a:effectLst/>
                          <a:latin typeface="Calibri" panose="020F0502020204030204" pitchFamily="34" charset="0"/>
                        </a:rPr>
                        <a:t>7163</a:t>
                      </a:r>
                    </a:p>
                  </a:txBody>
                  <a:tcPr marL="7620" marR="7620" marT="7620" marB="0" anchor="ctr"/>
                </a:tc>
                <a:extLst>
                  <a:ext uri="{0D108BD9-81ED-4DB2-BD59-A6C34878D82A}">
                    <a16:rowId xmlns:a16="http://schemas.microsoft.com/office/drawing/2014/main" val="3663709327"/>
                  </a:ext>
                </a:extLst>
              </a:tr>
            </a:tbl>
          </a:graphicData>
        </a:graphic>
      </p:graphicFrame>
    </p:spTree>
    <p:extLst>
      <p:ext uri="{BB962C8B-B14F-4D97-AF65-F5344CB8AC3E}">
        <p14:creationId xmlns:p14="http://schemas.microsoft.com/office/powerpoint/2010/main" val="187866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452116" y="155363"/>
            <a:ext cx="5443321"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20781" y="316990"/>
            <a:ext cx="987552" cy="274320"/>
          </a:xfrm>
        </p:spPr>
        <p:txBody>
          <a:bodyPr/>
          <a:lstStyle/>
          <a:p>
            <a:fld id="{48F63A3B-78C7-47BE-AE5E-E10140E04643}" type="slidenum">
              <a:rPr lang="en-US" smtClean="0"/>
              <a:t>16</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07428" y="294130"/>
            <a:ext cx="5332699" cy="326137"/>
          </a:xfrm>
        </p:spPr>
        <p:txBody>
          <a:bodyPr/>
          <a:lstStyle/>
          <a:p>
            <a:r>
              <a:rPr lang="en-US" sz="3200" b="1" dirty="0">
                <a:latin typeface="+mj-lt"/>
              </a:rPr>
              <a:t>Departmental Analysis</a:t>
            </a:r>
          </a:p>
        </p:txBody>
      </p:sp>
      <p:pic>
        <p:nvPicPr>
          <p:cNvPr id="16" name="Picture 15" descr="A pie chart with different colored circles&#10;&#10;Description automatically generated">
            <a:extLst>
              <a:ext uri="{FF2B5EF4-FFF2-40B4-BE49-F238E27FC236}">
                <a16:creationId xmlns:a16="http://schemas.microsoft.com/office/drawing/2014/main" id="{A005DF35-5FF5-52E7-EE1B-98C72C58ADDB}"/>
              </a:ext>
            </a:extLst>
          </p:cNvPr>
          <p:cNvPicPr>
            <a:picLocks noChangeAspect="1"/>
          </p:cNvPicPr>
          <p:nvPr/>
        </p:nvPicPr>
        <p:blipFill>
          <a:blip r:embed="rId2"/>
          <a:stretch>
            <a:fillRect/>
          </a:stretch>
        </p:blipFill>
        <p:spPr>
          <a:xfrm>
            <a:off x="1258817" y="1095197"/>
            <a:ext cx="10047435" cy="5607439"/>
          </a:xfrm>
          <a:prstGeom prst="rect">
            <a:avLst/>
          </a:prstGeom>
        </p:spPr>
      </p:pic>
      <p:sp>
        <p:nvSpPr>
          <p:cNvPr id="4" name="TextBox 3">
            <a:extLst>
              <a:ext uri="{FF2B5EF4-FFF2-40B4-BE49-F238E27FC236}">
                <a16:creationId xmlns:a16="http://schemas.microsoft.com/office/drawing/2014/main" id="{08058665-B0C7-C964-53F8-29674D98DF24}"/>
              </a:ext>
            </a:extLst>
          </p:cNvPr>
          <p:cNvSpPr txBox="1"/>
          <p:nvPr/>
        </p:nvSpPr>
        <p:spPr>
          <a:xfrm>
            <a:off x="343293" y="1008970"/>
            <a:ext cx="4630132" cy="400110"/>
          </a:xfrm>
          <a:prstGeom prst="rect">
            <a:avLst/>
          </a:prstGeom>
          <a:noFill/>
        </p:spPr>
        <p:txBody>
          <a:bodyPr wrap="square" rtlCol="0">
            <a:spAutoFit/>
          </a:bodyPr>
          <a:lstStyle/>
          <a:p>
            <a:r>
              <a:rPr lang="en-IN" sz="2000" b="1" u="sng" dirty="0">
                <a:highlight>
                  <a:srgbClr val="AAC4E9"/>
                </a:highlight>
              </a:rPr>
              <a:t>Pie Chart:</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57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452116" y="155363"/>
            <a:ext cx="5443321"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20781" y="316990"/>
            <a:ext cx="987552" cy="274320"/>
          </a:xfrm>
        </p:spPr>
        <p:txBody>
          <a:bodyPr/>
          <a:lstStyle/>
          <a:p>
            <a:fld id="{48F63A3B-78C7-47BE-AE5E-E10140E04643}" type="slidenum">
              <a:rPr lang="en-US" smtClean="0"/>
              <a:t>17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07428" y="294130"/>
            <a:ext cx="5332699" cy="326137"/>
          </a:xfrm>
        </p:spPr>
        <p:txBody>
          <a:bodyPr/>
          <a:lstStyle/>
          <a:p>
            <a:r>
              <a:rPr lang="en-US" sz="3200" b="1" dirty="0">
                <a:latin typeface="+mj-lt"/>
              </a:rPr>
              <a:t>Departmental Analysis</a:t>
            </a:r>
          </a:p>
        </p:txBody>
      </p:sp>
      <p:sp>
        <p:nvSpPr>
          <p:cNvPr id="4" name="TextBox 3">
            <a:extLst>
              <a:ext uri="{FF2B5EF4-FFF2-40B4-BE49-F238E27FC236}">
                <a16:creationId xmlns:a16="http://schemas.microsoft.com/office/drawing/2014/main" id="{08058665-B0C7-C964-53F8-29674D98DF24}"/>
              </a:ext>
            </a:extLst>
          </p:cNvPr>
          <p:cNvSpPr txBox="1"/>
          <p:nvPr/>
        </p:nvSpPr>
        <p:spPr>
          <a:xfrm>
            <a:off x="343293" y="1008970"/>
            <a:ext cx="4630132" cy="400110"/>
          </a:xfrm>
          <a:prstGeom prst="rect">
            <a:avLst/>
          </a:prstGeom>
          <a:noFill/>
        </p:spPr>
        <p:txBody>
          <a:bodyPr wrap="square" rtlCol="0">
            <a:spAutoFit/>
          </a:bodyPr>
          <a:lstStyle/>
          <a:p>
            <a:r>
              <a:rPr lang="en-IN" sz="2000" b="1" u="sng" dirty="0">
                <a:highlight>
                  <a:srgbClr val="AAC4E9"/>
                </a:highlight>
              </a:rPr>
              <a:t>Bar Graph:</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3" name="Picture 2" descr="A graph with numbers and text&#10;&#10;Description automatically generated">
            <a:extLst>
              <a:ext uri="{FF2B5EF4-FFF2-40B4-BE49-F238E27FC236}">
                <a16:creationId xmlns:a16="http://schemas.microsoft.com/office/drawing/2014/main" id="{C4051EAA-9A4F-8775-6B63-F53C892F109A}"/>
              </a:ext>
            </a:extLst>
          </p:cNvPr>
          <p:cNvPicPr>
            <a:picLocks noChangeAspect="1"/>
          </p:cNvPicPr>
          <p:nvPr/>
        </p:nvPicPr>
        <p:blipFill>
          <a:blip r:embed="rId2"/>
          <a:stretch>
            <a:fillRect/>
          </a:stretch>
        </p:blipFill>
        <p:spPr>
          <a:xfrm>
            <a:off x="1779329" y="1209025"/>
            <a:ext cx="8788893" cy="5145363"/>
          </a:xfrm>
          <a:prstGeom prst="rect">
            <a:avLst/>
          </a:prstGeom>
        </p:spPr>
      </p:pic>
    </p:spTree>
    <p:extLst>
      <p:ext uri="{BB962C8B-B14F-4D97-AF65-F5344CB8AC3E}">
        <p14:creationId xmlns:p14="http://schemas.microsoft.com/office/powerpoint/2010/main" val="175457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4">
            <a:extLst>
              <a:ext uri="{FF2B5EF4-FFF2-40B4-BE49-F238E27FC236}">
                <a16:creationId xmlns:a16="http://schemas.microsoft.com/office/drawing/2014/main" id="{8DAE888F-4E2B-4975-F384-ABFD3E95881B}"/>
              </a:ext>
            </a:extLst>
          </p:cNvPr>
          <p:cNvGraphicFramePr>
            <a:graphicFrameLocks noGrp="1"/>
          </p:cNvGraphicFramePr>
          <p:nvPr>
            <p:extLst>
              <p:ext uri="{D42A27DB-BD31-4B8C-83A1-F6EECF244321}">
                <p14:modId xmlns:p14="http://schemas.microsoft.com/office/powerpoint/2010/main" val="3687288933"/>
              </p:ext>
            </p:extLst>
          </p:nvPr>
        </p:nvGraphicFramePr>
        <p:xfrm>
          <a:off x="6986945" y="1687652"/>
          <a:ext cx="4527612" cy="5004192"/>
        </p:xfrm>
        <a:graphic>
          <a:graphicData uri="http://schemas.openxmlformats.org/drawingml/2006/table">
            <a:tbl>
              <a:tblPr firstRow="1" bandRow="1">
                <a:tableStyleId>{5C22544A-7EE6-4342-B048-85BDC9FD1C3A}</a:tableStyleId>
              </a:tblPr>
              <a:tblGrid>
                <a:gridCol w="2263806">
                  <a:extLst>
                    <a:ext uri="{9D8B030D-6E8A-4147-A177-3AD203B41FA5}">
                      <a16:colId xmlns:a16="http://schemas.microsoft.com/office/drawing/2014/main" val="2459791215"/>
                    </a:ext>
                  </a:extLst>
                </a:gridCol>
                <a:gridCol w="2263806">
                  <a:extLst>
                    <a:ext uri="{9D8B030D-6E8A-4147-A177-3AD203B41FA5}">
                      <a16:colId xmlns:a16="http://schemas.microsoft.com/office/drawing/2014/main" val="3644698683"/>
                    </a:ext>
                  </a:extLst>
                </a:gridCol>
              </a:tblGrid>
              <a:tr h="470292">
                <a:tc>
                  <a:txBody>
                    <a:bodyPr/>
                    <a:lstStyle/>
                    <a:p>
                      <a:pPr algn="ctr" fontAlgn="b"/>
                      <a:r>
                        <a:rPr lang="en-IN" sz="1700" b="1" i="0" u="none" strike="noStrike" dirty="0">
                          <a:solidFill>
                            <a:srgbClr val="000000"/>
                          </a:solidFill>
                          <a:effectLst/>
                          <a:latin typeface="Calibri" panose="020F0502020204030204" pitchFamily="34" charset="0"/>
                        </a:rPr>
                        <a:t>Post Name</a:t>
                      </a:r>
                    </a:p>
                  </a:txBody>
                  <a:tcPr marL="7620" marR="7620" marT="7620" marB="0" anchor="ctr"/>
                </a:tc>
                <a:tc>
                  <a:txBody>
                    <a:bodyPr/>
                    <a:lstStyle/>
                    <a:p>
                      <a:pPr algn="ctr" fontAlgn="b"/>
                      <a:r>
                        <a:rPr lang="en-IN" sz="1700" b="1" i="0" u="none" strike="noStrike" dirty="0">
                          <a:solidFill>
                            <a:srgbClr val="000000"/>
                          </a:solidFill>
                          <a:effectLst/>
                          <a:latin typeface="Calibri" panose="020F0502020204030204" pitchFamily="34" charset="0"/>
                        </a:rPr>
                        <a:t>Count of Post Name</a:t>
                      </a:r>
                    </a:p>
                  </a:txBody>
                  <a:tcPr marL="7620" marR="7620" marT="7620" marB="0" anchor="ctr"/>
                </a:tc>
                <a:extLst>
                  <a:ext uri="{0D108BD9-81ED-4DB2-BD59-A6C34878D82A}">
                    <a16:rowId xmlns:a16="http://schemas.microsoft.com/office/drawing/2014/main" val="1956468529"/>
                  </a:ext>
                </a:extLst>
              </a:tr>
              <a:tr h="261252">
                <a:tc>
                  <a:txBody>
                    <a:bodyPr/>
                    <a:lstStyle/>
                    <a:p>
                      <a:pPr algn="ctr" fontAlgn="b"/>
                      <a:r>
                        <a:rPr lang="en-IN" sz="1700" b="0" i="0" u="none" strike="noStrike" dirty="0">
                          <a:solidFill>
                            <a:srgbClr val="000000"/>
                          </a:solidFill>
                          <a:effectLst/>
                          <a:latin typeface="Calibri" panose="020F0502020204030204" pitchFamily="34" charset="0"/>
                        </a:rPr>
                        <a:t>c9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1792</a:t>
                      </a:r>
                    </a:p>
                  </a:txBody>
                  <a:tcPr marL="7620" marR="7620" marT="7620" marB="0" anchor="ctr"/>
                </a:tc>
                <a:extLst>
                  <a:ext uri="{0D108BD9-81ED-4DB2-BD59-A6C34878D82A}">
                    <a16:rowId xmlns:a16="http://schemas.microsoft.com/office/drawing/2014/main" val="3138429811"/>
                  </a:ext>
                </a:extLst>
              </a:tr>
              <a:tr h="261252">
                <a:tc>
                  <a:txBody>
                    <a:bodyPr/>
                    <a:lstStyle/>
                    <a:p>
                      <a:pPr algn="ctr" fontAlgn="b"/>
                      <a:r>
                        <a:rPr lang="en-IN" sz="1700" b="0" i="0" u="none" strike="noStrike" dirty="0">
                          <a:solidFill>
                            <a:srgbClr val="000000"/>
                          </a:solidFill>
                          <a:effectLst/>
                          <a:latin typeface="Calibri" panose="020F0502020204030204" pitchFamily="34" charset="0"/>
                        </a:rPr>
                        <a:t>c5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1747</a:t>
                      </a:r>
                    </a:p>
                  </a:txBody>
                  <a:tcPr marL="7620" marR="7620" marT="7620" marB="0" anchor="ctr"/>
                </a:tc>
                <a:extLst>
                  <a:ext uri="{0D108BD9-81ED-4DB2-BD59-A6C34878D82A}">
                    <a16:rowId xmlns:a16="http://schemas.microsoft.com/office/drawing/2014/main" val="645321674"/>
                  </a:ext>
                </a:extLst>
              </a:tr>
              <a:tr h="261252">
                <a:tc>
                  <a:txBody>
                    <a:bodyPr/>
                    <a:lstStyle/>
                    <a:p>
                      <a:pPr algn="ctr" fontAlgn="b"/>
                      <a:r>
                        <a:rPr lang="en-IN" sz="1700" b="0" i="0" u="none" strike="noStrike">
                          <a:solidFill>
                            <a:srgbClr val="000000"/>
                          </a:solidFill>
                          <a:effectLst/>
                          <a:latin typeface="Calibri" panose="020F0502020204030204" pitchFamily="34" charset="0"/>
                        </a:rPr>
                        <a:t>i7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980</a:t>
                      </a:r>
                    </a:p>
                  </a:txBody>
                  <a:tcPr marL="7620" marR="7620" marT="7620" marB="0" anchor="ctr"/>
                </a:tc>
                <a:extLst>
                  <a:ext uri="{0D108BD9-81ED-4DB2-BD59-A6C34878D82A}">
                    <a16:rowId xmlns:a16="http://schemas.microsoft.com/office/drawing/2014/main" val="1836217127"/>
                  </a:ext>
                </a:extLst>
              </a:tr>
              <a:tr h="261252">
                <a:tc>
                  <a:txBody>
                    <a:bodyPr/>
                    <a:lstStyle/>
                    <a:p>
                      <a:pPr algn="ctr" fontAlgn="b"/>
                      <a:r>
                        <a:rPr lang="en-IN" sz="1700" b="0" i="0" u="none" strike="noStrike" dirty="0">
                          <a:solidFill>
                            <a:srgbClr val="000000"/>
                          </a:solidFill>
                          <a:effectLst/>
                          <a:latin typeface="Calibri" panose="020F0502020204030204" pitchFamily="34" charset="0"/>
                        </a:rPr>
                        <a:t>i5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786</a:t>
                      </a:r>
                    </a:p>
                  </a:txBody>
                  <a:tcPr marL="7620" marR="7620" marT="7620" marB="0" anchor="ctr"/>
                </a:tc>
                <a:extLst>
                  <a:ext uri="{0D108BD9-81ED-4DB2-BD59-A6C34878D82A}">
                    <a16:rowId xmlns:a16="http://schemas.microsoft.com/office/drawing/2014/main" val="1045687167"/>
                  </a:ext>
                </a:extLst>
              </a:tr>
              <a:tr h="261252">
                <a:tc>
                  <a:txBody>
                    <a:bodyPr/>
                    <a:lstStyle/>
                    <a:p>
                      <a:pPr algn="ctr" fontAlgn="b"/>
                      <a:r>
                        <a:rPr lang="en-IN" sz="1700" b="0" i="0" u="none" strike="noStrike" dirty="0">
                          <a:solidFill>
                            <a:srgbClr val="000000"/>
                          </a:solidFill>
                          <a:effectLst/>
                          <a:latin typeface="Calibri" panose="020F0502020204030204" pitchFamily="34" charset="0"/>
                        </a:rPr>
                        <a:t>i6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527</a:t>
                      </a:r>
                    </a:p>
                  </a:txBody>
                  <a:tcPr marL="7620" marR="7620" marT="7620" marB="0" anchor="ctr"/>
                </a:tc>
                <a:extLst>
                  <a:ext uri="{0D108BD9-81ED-4DB2-BD59-A6C34878D82A}">
                    <a16:rowId xmlns:a16="http://schemas.microsoft.com/office/drawing/2014/main" val="2695348581"/>
                  </a:ext>
                </a:extLst>
              </a:tr>
              <a:tr h="261252">
                <a:tc>
                  <a:txBody>
                    <a:bodyPr/>
                    <a:lstStyle/>
                    <a:p>
                      <a:pPr algn="ctr" fontAlgn="b"/>
                      <a:r>
                        <a:rPr lang="en-IN" sz="1700" b="0" i="0" u="none" strike="noStrike">
                          <a:solidFill>
                            <a:srgbClr val="000000"/>
                          </a:solidFill>
                          <a:effectLst/>
                          <a:latin typeface="Calibri" panose="020F0502020204030204" pitchFamily="34" charset="0"/>
                        </a:rPr>
                        <a:t>b9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462</a:t>
                      </a:r>
                    </a:p>
                  </a:txBody>
                  <a:tcPr marL="7620" marR="7620" marT="7620" marB="0" anchor="ctr"/>
                </a:tc>
                <a:extLst>
                  <a:ext uri="{0D108BD9-81ED-4DB2-BD59-A6C34878D82A}">
                    <a16:rowId xmlns:a16="http://schemas.microsoft.com/office/drawing/2014/main" val="1025433006"/>
                  </a:ext>
                </a:extLst>
              </a:tr>
              <a:tr h="261252">
                <a:tc>
                  <a:txBody>
                    <a:bodyPr/>
                    <a:lstStyle/>
                    <a:p>
                      <a:pPr algn="ctr" fontAlgn="b"/>
                      <a:r>
                        <a:rPr lang="en-IN" sz="1700" b="0" i="0" u="none" strike="noStrike">
                          <a:solidFill>
                            <a:srgbClr val="000000"/>
                          </a:solidFill>
                          <a:effectLst/>
                          <a:latin typeface="Calibri" panose="020F0502020204030204" pitchFamily="34" charset="0"/>
                        </a:rPr>
                        <a:t>c8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320</a:t>
                      </a:r>
                    </a:p>
                  </a:txBody>
                  <a:tcPr marL="7620" marR="7620" marT="7620" marB="0" anchor="ctr"/>
                </a:tc>
                <a:extLst>
                  <a:ext uri="{0D108BD9-81ED-4DB2-BD59-A6C34878D82A}">
                    <a16:rowId xmlns:a16="http://schemas.microsoft.com/office/drawing/2014/main" val="4040129306"/>
                  </a:ext>
                </a:extLst>
              </a:tr>
              <a:tr h="261252">
                <a:tc>
                  <a:txBody>
                    <a:bodyPr/>
                    <a:lstStyle/>
                    <a:p>
                      <a:pPr algn="ctr" fontAlgn="b"/>
                      <a:r>
                        <a:rPr lang="en-IN" sz="1700" b="0" i="0" u="none" strike="noStrike">
                          <a:solidFill>
                            <a:srgbClr val="000000"/>
                          </a:solidFill>
                          <a:effectLst/>
                          <a:latin typeface="Calibri" panose="020F0502020204030204" pitchFamily="34" charset="0"/>
                        </a:rPr>
                        <a:t>c-10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232</a:t>
                      </a:r>
                    </a:p>
                  </a:txBody>
                  <a:tcPr marL="7620" marR="7620" marT="7620" marB="0" anchor="ctr"/>
                </a:tc>
                <a:extLst>
                  <a:ext uri="{0D108BD9-81ED-4DB2-BD59-A6C34878D82A}">
                    <a16:rowId xmlns:a16="http://schemas.microsoft.com/office/drawing/2014/main" val="4036541299"/>
                  </a:ext>
                </a:extLst>
              </a:tr>
              <a:tr h="261252">
                <a:tc>
                  <a:txBody>
                    <a:bodyPr/>
                    <a:lstStyle/>
                    <a:p>
                      <a:pPr algn="ctr" fontAlgn="b"/>
                      <a:r>
                        <a:rPr lang="en-IN" sz="1700" b="0" i="0" u="none" strike="noStrike">
                          <a:solidFill>
                            <a:srgbClr val="000000"/>
                          </a:solidFill>
                          <a:effectLst/>
                          <a:latin typeface="Calibri" panose="020F0502020204030204" pitchFamily="34" charset="0"/>
                        </a:rPr>
                        <a:t>i1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222</a:t>
                      </a:r>
                    </a:p>
                  </a:txBody>
                  <a:tcPr marL="7620" marR="7620" marT="7620" marB="0" anchor="ctr"/>
                </a:tc>
                <a:extLst>
                  <a:ext uri="{0D108BD9-81ED-4DB2-BD59-A6C34878D82A}">
                    <a16:rowId xmlns:a16="http://schemas.microsoft.com/office/drawing/2014/main" val="2394521412"/>
                  </a:ext>
                </a:extLst>
              </a:tr>
              <a:tr h="261252">
                <a:tc>
                  <a:txBody>
                    <a:bodyPr/>
                    <a:lstStyle/>
                    <a:p>
                      <a:pPr algn="ctr" fontAlgn="b"/>
                      <a:r>
                        <a:rPr lang="en-IN" sz="1700" b="0" i="0" u="none" strike="noStrike">
                          <a:solidFill>
                            <a:srgbClr val="000000"/>
                          </a:solidFill>
                          <a:effectLst/>
                          <a:latin typeface="Calibri" panose="020F0502020204030204" pitchFamily="34" charset="0"/>
                        </a:rPr>
                        <a:t>i4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87</a:t>
                      </a:r>
                    </a:p>
                  </a:txBody>
                  <a:tcPr marL="7620" marR="7620" marT="7620" marB="0" anchor="ctr"/>
                </a:tc>
                <a:extLst>
                  <a:ext uri="{0D108BD9-81ED-4DB2-BD59-A6C34878D82A}">
                    <a16:rowId xmlns:a16="http://schemas.microsoft.com/office/drawing/2014/main" val="1852792128"/>
                  </a:ext>
                </a:extLst>
              </a:tr>
              <a:tr h="261252">
                <a:tc>
                  <a:txBody>
                    <a:bodyPr/>
                    <a:lstStyle/>
                    <a:p>
                      <a:pPr algn="ctr" fontAlgn="b"/>
                      <a:r>
                        <a:rPr lang="en-IN" sz="1700" b="0" i="0" u="none" strike="noStrike" dirty="0">
                          <a:solidFill>
                            <a:srgbClr val="000000"/>
                          </a:solidFill>
                          <a:effectLst/>
                          <a:latin typeface="Calibri" panose="020F0502020204030204" pitchFamily="34" charset="0"/>
                        </a:rPr>
                        <a:t>m6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358422114"/>
                  </a:ext>
                </a:extLst>
              </a:tr>
              <a:tr h="261252">
                <a:tc>
                  <a:txBody>
                    <a:bodyPr/>
                    <a:lstStyle/>
                    <a:p>
                      <a:pPr algn="ctr" fontAlgn="b"/>
                      <a:r>
                        <a:rPr lang="en-IN" sz="1700" b="0" i="0" u="none" strike="noStrike">
                          <a:solidFill>
                            <a:srgbClr val="000000"/>
                          </a:solidFill>
                          <a:effectLst/>
                          <a:latin typeface="Calibri" panose="020F0502020204030204" pitchFamily="34" charset="0"/>
                        </a:rPr>
                        <a:t>n6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810458487"/>
                  </a:ext>
                </a:extLst>
              </a:tr>
              <a:tr h="261252">
                <a:tc>
                  <a:txBody>
                    <a:bodyPr/>
                    <a:lstStyle/>
                    <a:p>
                      <a:pPr algn="ctr" fontAlgn="b"/>
                      <a:r>
                        <a:rPr lang="en-IN" sz="1700" b="0" i="0" u="none" strike="noStrike">
                          <a:solidFill>
                            <a:srgbClr val="000000"/>
                          </a:solidFill>
                          <a:effectLst/>
                          <a:latin typeface="Calibri" panose="020F0502020204030204" pitchFamily="34" charset="0"/>
                        </a:rPr>
                        <a:t>n10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74936374"/>
                  </a:ext>
                </a:extLst>
              </a:tr>
              <a:tr h="261252">
                <a:tc>
                  <a:txBody>
                    <a:bodyPr/>
                    <a:lstStyle/>
                    <a:p>
                      <a:pPr algn="ctr" fontAlgn="b"/>
                      <a:r>
                        <a:rPr lang="en-IN" sz="1700" b="0" i="0" u="none" strike="noStrike">
                          <a:solidFill>
                            <a:srgbClr val="000000"/>
                          </a:solidFill>
                          <a:effectLst/>
                          <a:latin typeface="Calibri" panose="020F0502020204030204" pitchFamily="34" charset="0"/>
                        </a:rPr>
                        <a:t>n9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226380123"/>
                  </a:ext>
                </a:extLst>
              </a:tr>
              <a:tr h="261252">
                <a:tc>
                  <a:txBody>
                    <a:bodyPr/>
                    <a:lstStyle/>
                    <a:p>
                      <a:pPr algn="ctr" fontAlgn="b"/>
                      <a:r>
                        <a:rPr lang="en-IN" sz="1700" b="0" i="0" u="none" strike="noStrike" dirty="0">
                          <a:solidFill>
                            <a:srgbClr val="000000"/>
                          </a:solidFill>
                          <a:effectLst/>
                          <a:latin typeface="Calibri" panose="020F0502020204030204" pitchFamily="34" charset="0"/>
                        </a:rPr>
                        <a:t>-</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816991560"/>
                  </a:ext>
                </a:extLst>
              </a:tr>
              <a:tr h="261252">
                <a:tc>
                  <a:txBody>
                    <a:bodyPr/>
                    <a:lstStyle/>
                    <a:p>
                      <a:pPr algn="ctr" fontAlgn="b"/>
                      <a:r>
                        <a:rPr lang="en-IN" sz="1700" b="0" i="0" u="none" strike="noStrike">
                          <a:solidFill>
                            <a:srgbClr val="000000"/>
                          </a:solidFill>
                          <a:effectLst/>
                          <a:latin typeface="Calibri" panose="020F0502020204030204" pitchFamily="34" charset="0"/>
                        </a:rPr>
                        <a:t>m7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710687183"/>
                  </a:ext>
                </a:extLst>
              </a:tr>
              <a:tr h="261252">
                <a:tc>
                  <a:txBody>
                    <a:bodyPr/>
                    <a:lstStyle/>
                    <a:p>
                      <a:pPr algn="ctr" fontAlgn="b"/>
                      <a:r>
                        <a:rPr lang="en-IN" sz="1700" b="1" i="0" u="none" strike="noStrike">
                          <a:solidFill>
                            <a:srgbClr val="000000"/>
                          </a:solidFill>
                          <a:effectLst/>
                          <a:latin typeface="Calibri" panose="020F0502020204030204" pitchFamily="34" charset="0"/>
                        </a:rPr>
                        <a:t>Grand Total</a:t>
                      </a:r>
                    </a:p>
                  </a:txBody>
                  <a:tcPr marL="7620" marR="7620" marT="7620" marB="0" anchor="ctr"/>
                </a:tc>
                <a:tc>
                  <a:txBody>
                    <a:bodyPr/>
                    <a:lstStyle/>
                    <a:p>
                      <a:pPr algn="ctr" fontAlgn="b"/>
                      <a:r>
                        <a:rPr lang="en-IN" sz="1700" b="1" i="0" u="none" strike="noStrike" dirty="0">
                          <a:solidFill>
                            <a:srgbClr val="000000"/>
                          </a:solidFill>
                          <a:effectLst/>
                          <a:latin typeface="Calibri" panose="020F0502020204030204" pitchFamily="34" charset="0"/>
                        </a:rPr>
                        <a:t>7163</a:t>
                      </a:r>
                    </a:p>
                  </a:txBody>
                  <a:tcPr marL="7620" marR="7620" marT="7620" marB="0" anchor="ctr"/>
                </a:tc>
                <a:extLst>
                  <a:ext uri="{0D108BD9-81ED-4DB2-BD59-A6C34878D82A}">
                    <a16:rowId xmlns:a16="http://schemas.microsoft.com/office/drawing/2014/main" val="3663709327"/>
                  </a:ext>
                </a:extLst>
              </a:tr>
            </a:tbl>
          </a:graphicData>
        </a:graphic>
      </p:graphicFrame>
      <p:sp>
        <p:nvSpPr>
          <p:cNvPr id="7" name="Rectangle 6">
            <a:extLst>
              <a:ext uri="{FF2B5EF4-FFF2-40B4-BE49-F238E27FC236}">
                <a16:creationId xmlns:a16="http://schemas.microsoft.com/office/drawing/2014/main" id="{9188DFD6-2733-9425-D029-39399B4E550D}"/>
              </a:ext>
            </a:extLst>
          </p:cNvPr>
          <p:cNvSpPr/>
          <p:nvPr/>
        </p:nvSpPr>
        <p:spPr>
          <a:xfrm>
            <a:off x="552722" y="848269"/>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28136" y="804450"/>
            <a:ext cx="11380197" cy="789238"/>
          </a:xfrm>
        </p:spPr>
        <p:txBody>
          <a:bodyPr/>
          <a:lstStyle/>
          <a:p>
            <a:pPr algn="l"/>
            <a:r>
              <a:rPr lang="en-US" sz="2000" u="sng" dirty="0">
                <a:solidFill>
                  <a:srgbClr val="DF8C8C"/>
                </a:solidFill>
              </a:rPr>
              <a:t>Departmental Analysis</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Companies typically have various levels or tiers for different positions. Create a chart or graph to visualize the distribution of positions across these tiers, aiding in comprehension.</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92137" y="1907053"/>
            <a:ext cx="6191881" cy="1485759"/>
          </a:xfrm>
        </p:spPr>
        <p:txBody>
          <a:bodyPr/>
          <a:lstStyle/>
          <a:p>
            <a:r>
              <a:rPr lang="en-US" sz="1900" dirty="0"/>
              <a:t>Steps to perform the Position Tier Analysis: </a:t>
            </a:r>
          </a:p>
          <a:p>
            <a:pPr marL="0" indent="0">
              <a:buNone/>
            </a:pPr>
            <a:r>
              <a:rPr lang="en-US" sz="1900" dirty="0"/>
              <a:t>	Step 1) I have selected “Post Name” column from 	            the entire data.</a:t>
            </a:r>
          </a:p>
          <a:p>
            <a:pPr marL="0" indent="0">
              <a:buNone/>
            </a:pPr>
            <a:r>
              <a:rPr lang="en-US" sz="1900" dirty="0"/>
              <a:t>	Step 2) Then created a frequency table of Post 	             Name.</a:t>
            </a:r>
          </a:p>
          <a:p>
            <a:pPr marL="0" indent="0">
              <a:buNone/>
            </a:pPr>
            <a:r>
              <a:rPr lang="en-US" sz="1900" dirty="0"/>
              <a:t>	Step 3) Then by selecting that frequency table 	             created Pie-Chart and Bar-Graph.</a:t>
            </a:r>
            <a:r>
              <a:rPr lang="en-US" sz="2000" dirty="0"/>
              <a:t>	</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52116" y="155363"/>
            <a:ext cx="5443321"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20781" y="316990"/>
            <a:ext cx="987552" cy="274320"/>
          </a:xfrm>
        </p:spPr>
        <p:txBody>
          <a:bodyPr/>
          <a:lstStyle/>
          <a:p>
            <a:fld id="{48F63A3B-78C7-47BE-AE5E-E10140E04643}" type="slidenum">
              <a:rPr lang="en-US" smtClean="0"/>
              <a:t>18</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651884" y="282060"/>
            <a:ext cx="5332699" cy="326137"/>
          </a:xfrm>
        </p:spPr>
        <p:txBody>
          <a:bodyPr/>
          <a:lstStyle/>
          <a:p>
            <a:r>
              <a:rPr lang="en-US" sz="3200" b="1" dirty="0">
                <a:latin typeface="+mj-lt"/>
              </a:rPr>
              <a:t>Position Tier Analysis</a:t>
            </a:r>
          </a:p>
        </p:txBody>
      </p:sp>
      <p:sp>
        <p:nvSpPr>
          <p:cNvPr id="4" name="TextBox 3">
            <a:extLst>
              <a:ext uri="{FF2B5EF4-FFF2-40B4-BE49-F238E27FC236}">
                <a16:creationId xmlns:a16="http://schemas.microsoft.com/office/drawing/2014/main" id="{08058665-B0C7-C964-53F8-29674D98DF24}"/>
              </a:ext>
            </a:extLst>
          </p:cNvPr>
          <p:cNvSpPr txBox="1"/>
          <p:nvPr/>
        </p:nvSpPr>
        <p:spPr>
          <a:xfrm>
            <a:off x="8372827" y="1410723"/>
            <a:ext cx="4630132" cy="400110"/>
          </a:xfrm>
          <a:prstGeom prst="rect">
            <a:avLst/>
          </a:prstGeom>
          <a:noFill/>
        </p:spPr>
        <p:txBody>
          <a:bodyPr wrap="square" rtlCol="0">
            <a:spAutoFit/>
          </a:bodyPr>
          <a:lstStyle/>
          <a:p>
            <a:r>
              <a:rPr lang="en-IN" sz="2000" b="1" u="sng" dirty="0">
                <a:highlight>
                  <a:srgbClr val="FFFF00"/>
                </a:highlight>
              </a:rPr>
              <a:t>Frequency Table :</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15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452116" y="155363"/>
            <a:ext cx="5443321"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20781" y="316990"/>
            <a:ext cx="987552" cy="274320"/>
          </a:xfrm>
        </p:spPr>
        <p:txBody>
          <a:bodyPr/>
          <a:lstStyle/>
          <a:p>
            <a:fld id="{48F63A3B-78C7-47BE-AE5E-E10140E04643}" type="slidenum">
              <a:rPr lang="en-US" smtClean="0"/>
              <a:t>19</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616184" y="266340"/>
            <a:ext cx="5332699" cy="326137"/>
          </a:xfrm>
        </p:spPr>
        <p:txBody>
          <a:bodyPr/>
          <a:lstStyle/>
          <a:p>
            <a:r>
              <a:rPr lang="en-US" sz="3200" b="1" dirty="0">
                <a:latin typeface="+mj-lt"/>
              </a:rPr>
              <a:t>Position Tier Analysis</a:t>
            </a:r>
          </a:p>
        </p:txBody>
      </p:sp>
      <p:sp>
        <p:nvSpPr>
          <p:cNvPr id="4" name="TextBox 3">
            <a:extLst>
              <a:ext uri="{FF2B5EF4-FFF2-40B4-BE49-F238E27FC236}">
                <a16:creationId xmlns:a16="http://schemas.microsoft.com/office/drawing/2014/main" id="{08058665-B0C7-C964-53F8-29674D98DF24}"/>
              </a:ext>
            </a:extLst>
          </p:cNvPr>
          <p:cNvSpPr txBox="1"/>
          <p:nvPr/>
        </p:nvSpPr>
        <p:spPr>
          <a:xfrm>
            <a:off x="343293" y="1008970"/>
            <a:ext cx="4630132" cy="400110"/>
          </a:xfrm>
          <a:prstGeom prst="rect">
            <a:avLst/>
          </a:prstGeom>
          <a:noFill/>
        </p:spPr>
        <p:txBody>
          <a:bodyPr wrap="square" rtlCol="0">
            <a:spAutoFit/>
          </a:bodyPr>
          <a:lstStyle/>
          <a:p>
            <a:r>
              <a:rPr lang="en-IN" sz="2000" b="1" u="sng" dirty="0">
                <a:highlight>
                  <a:srgbClr val="AAC4E9"/>
                </a:highlight>
              </a:rPr>
              <a:t>Pie Chart:</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3" name="Picture 2" descr="A pie chart with numbers and a graph&#10;&#10;Description automatically generated">
            <a:extLst>
              <a:ext uri="{FF2B5EF4-FFF2-40B4-BE49-F238E27FC236}">
                <a16:creationId xmlns:a16="http://schemas.microsoft.com/office/drawing/2014/main" id="{5269369C-B4AE-505B-8060-2BAA7C3D6456}"/>
              </a:ext>
            </a:extLst>
          </p:cNvPr>
          <p:cNvPicPr>
            <a:picLocks noChangeAspect="1"/>
          </p:cNvPicPr>
          <p:nvPr/>
        </p:nvPicPr>
        <p:blipFill>
          <a:blip r:embed="rId2"/>
          <a:stretch>
            <a:fillRect/>
          </a:stretch>
        </p:blipFill>
        <p:spPr>
          <a:xfrm>
            <a:off x="2334827" y="870013"/>
            <a:ext cx="8593585" cy="5804372"/>
          </a:xfrm>
          <a:prstGeom prst="rect">
            <a:avLst/>
          </a:prstGeom>
        </p:spPr>
      </p:pic>
    </p:spTree>
    <p:extLst>
      <p:ext uri="{BB962C8B-B14F-4D97-AF65-F5344CB8AC3E}">
        <p14:creationId xmlns:p14="http://schemas.microsoft.com/office/powerpoint/2010/main" val="38111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804672" lvl="1" indent="-457200">
              <a:lnSpc>
                <a:spcPct val="100000"/>
              </a:lnSpc>
              <a:buAutoNum type="alphaUcPeriod"/>
            </a:pPr>
            <a:r>
              <a:rPr lang="en-US" dirty="0"/>
              <a:t>Hiring Analysis</a:t>
            </a:r>
          </a:p>
          <a:p>
            <a:pPr marL="804672" lvl="1" indent="-457200">
              <a:lnSpc>
                <a:spcPct val="100000"/>
              </a:lnSpc>
              <a:buAutoNum type="alphaUcPeriod"/>
            </a:pPr>
            <a:r>
              <a:rPr lang="en-US" dirty="0"/>
              <a:t>Salary Analysis</a:t>
            </a:r>
          </a:p>
          <a:p>
            <a:pPr marL="804672" lvl="1" indent="-457200">
              <a:lnSpc>
                <a:spcPct val="100000"/>
              </a:lnSpc>
              <a:buAutoNum type="alphaUcPeriod"/>
            </a:pPr>
            <a:r>
              <a:rPr lang="en-US" dirty="0"/>
              <a:t>Salary Distribution</a:t>
            </a:r>
          </a:p>
          <a:p>
            <a:pPr marL="804672" lvl="1" indent="-457200">
              <a:lnSpc>
                <a:spcPct val="100000"/>
              </a:lnSpc>
              <a:buAutoNum type="alphaUcPeriod"/>
            </a:pPr>
            <a:r>
              <a:rPr lang="en-US" dirty="0"/>
              <a:t>Department Analysis</a:t>
            </a:r>
          </a:p>
          <a:p>
            <a:pPr marL="804672" lvl="1" indent="-457200">
              <a:lnSpc>
                <a:spcPct val="100000"/>
              </a:lnSpc>
              <a:buAutoNum type="alphaUcPeriod"/>
            </a:pPr>
            <a:r>
              <a:rPr lang="en-US" dirty="0"/>
              <a:t>Position Tier Analysis</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452116" y="155363"/>
            <a:ext cx="5443321"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20781" y="316990"/>
            <a:ext cx="987552" cy="274320"/>
          </a:xfrm>
        </p:spPr>
        <p:txBody>
          <a:bodyPr/>
          <a:lstStyle/>
          <a:p>
            <a:fld id="{48F63A3B-78C7-47BE-AE5E-E10140E04643}" type="slidenum">
              <a:rPr lang="en-US" smtClean="0"/>
              <a:t>20</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658348" y="265173"/>
            <a:ext cx="5332699" cy="326137"/>
          </a:xfrm>
        </p:spPr>
        <p:txBody>
          <a:bodyPr/>
          <a:lstStyle/>
          <a:p>
            <a:r>
              <a:rPr lang="en-US" sz="3200" b="1" dirty="0">
                <a:latin typeface="+mj-lt"/>
              </a:rPr>
              <a:t>Position Tier Analysis</a:t>
            </a:r>
          </a:p>
        </p:txBody>
      </p:sp>
      <p:sp>
        <p:nvSpPr>
          <p:cNvPr id="4" name="TextBox 3">
            <a:extLst>
              <a:ext uri="{FF2B5EF4-FFF2-40B4-BE49-F238E27FC236}">
                <a16:creationId xmlns:a16="http://schemas.microsoft.com/office/drawing/2014/main" id="{08058665-B0C7-C964-53F8-29674D98DF24}"/>
              </a:ext>
            </a:extLst>
          </p:cNvPr>
          <p:cNvSpPr txBox="1"/>
          <p:nvPr/>
        </p:nvSpPr>
        <p:spPr>
          <a:xfrm>
            <a:off x="343293" y="1008970"/>
            <a:ext cx="4630132" cy="400110"/>
          </a:xfrm>
          <a:prstGeom prst="rect">
            <a:avLst/>
          </a:prstGeom>
          <a:noFill/>
        </p:spPr>
        <p:txBody>
          <a:bodyPr wrap="square" rtlCol="0">
            <a:spAutoFit/>
          </a:bodyPr>
          <a:lstStyle/>
          <a:p>
            <a:r>
              <a:rPr lang="en-IN" sz="2000" b="1" u="sng" dirty="0">
                <a:highlight>
                  <a:srgbClr val="AAC4E9"/>
                </a:highlight>
              </a:rPr>
              <a:t>Bar Graph:</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D1249A1-873C-8450-F106-F6D7E59A4DA1}"/>
              </a:ext>
            </a:extLst>
          </p:cNvPr>
          <p:cNvPicPr>
            <a:picLocks noChangeAspect="1"/>
          </p:cNvPicPr>
          <p:nvPr/>
        </p:nvPicPr>
        <p:blipFill>
          <a:blip r:embed="rId2"/>
          <a:stretch>
            <a:fillRect/>
          </a:stretch>
        </p:blipFill>
        <p:spPr>
          <a:xfrm>
            <a:off x="2022519" y="1209025"/>
            <a:ext cx="8998262" cy="5220310"/>
          </a:xfrm>
          <a:prstGeom prst="rect">
            <a:avLst/>
          </a:prstGeom>
        </p:spPr>
      </p:pic>
    </p:spTree>
    <p:extLst>
      <p:ext uri="{BB962C8B-B14F-4D97-AF65-F5344CB8AC3E}">
        <p14:creationId xmlns:p14="http://schemas.microsoft.com/office/powerpoint/2010/main" val="212499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Statistics Dataset of the company hiring process.</a:t>
            </a:r>
          </a:p>
          <a:p>
            <a:pPr marL="285750" indent="-285750">
              <a:buFont typeface="Wingdings" panose="05000000000000000000" pitchFamily="2" charset="2"/>
              <a:buChar char="v"/>
            </a:pPr>
            <a:r>
              <a:rPr lang="en-US" sz="1800" dirty="0"/>
              <a:t>Given key findings and all meaningful trends or patterns discovered.</a:t>
            </a:r>
          </a:p>
          <a:p>
            <a:pPr marL="285750" indent="-285750">
              <a:buFont typeface="Wingdings" panose="05000000000000000000" pitchFamily="2" charset="2"/>
              <a:buChar char="v"/>
            </a:pPr>
            <a:r>
              <a:rPr lang="en-US" sz="1800" dirty="0"/>
              <a:t>I have learned to use Excel to analyze the dataset.</a:t>
            </a:r>
          </a:p>
          <a:p>
            <a:pPr marL="285750" indent="-285750">
              <a:buFont typeface="Wingdings" panose="05000000000000000000" pitchFamily="2" charset="2"/>
              <a:buChar char="v"/>
            </a:pPr>
            <a:r>
              <a:rPr lang="en-US" sz="1800" dirty="0"/>
              <a:t>I have learned to gain insights by using Excel Formulas.</a:t>
            </a:r>
          </a:p>
          <a:p>
            <a:pPr marL="285750" indent="-285750">
              <a:buFont typeface="Wingdings" panose="05000000000000000000" pitchFamily="2" charset="2"/>
              <a:buChar char="v"/>
            </a:pPr>
            <a:r>
              <a:rPr lang="en-US" sz="1800" dirty="0"/>
              <a:t>All the respective Charts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369332"/>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https://github.com/ShindeYash/Hiring_Process_Analytics</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https://drive.google.com/drive/folders/1vbCrkbPZpD0_W1uGuV_d_QVAd38QBK7G?usp=sharing</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95549" y="845943"/>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07787" y="1491606"/>
            <a:ext cx="6766560" cy="2700528"/>
          </a:xfrm>
        </p:spPr>
        <p:txBody>
          <a:bodyPr/>
          <a:lstStyle/>
          <a:p>
            <a:pPr marL="285750" indent="-285750">
              <a:buFont typeface="Arial" panose="020B0604020202020204" pitchFamily="34" charset="0"/>
              <a:buChar char="•"/>
            </a:pPr>
            <a:r>
              <a:rPr lang="en-US" sz="1800" dirty="0"/>
              <a:t>This project involves Data Analysis for Hiring Process Optimization at a Multinational Company.</a:t>
            </a:r>
          </a:p>
          <a:p>
            <a:pPr marL="285750" indent="-285750">
              <a:buFont typeface="Arial" panose="020B0604020202020204" pitchFamily="34" charset="0"/>
              <a:buChar char="•"/>
            </a:pPr>
            <a:r>
              <a:rPr lang="en-US" sz="1800" dirty="0"/>
              <a:t>The hiring process is a pivotal aspect of any successful organization, and a renowned multinational company like Google, recognizes the significance of optimizing this process. </a:t>
            </a:r>
          </a:p>
          <a:p>
            <a:pPr marL="285750" indent="-285750">
              <a:buFont typeface="Arial" panose="020B0604020202020204" pitchFamily="34" charset="0"/>
              <a:buChar char="•"/>
            </a:pPr>
            <a:r>
              <a:rPr lang="en-US" sz="1800" dirty="0"/>
              <a:t>As a data analyst, I have been tasked with conducting a comprehensive data analysis of the company's hiring process.</a:t>
            </a:r>
          </a:p>
          <a:p>
            <a:pPr marL="285750" indent="-285750">
              <a:buFont typeface="Arial" panose="020B0604020202020204" pitchFamily="34" charset="0"/>
              <a:buChar char="•"/>
            </a:pPr>
            <a:r>
              <a:rPr lang="en-US" sz="1800" dirty="0"/>
              <a:t> My primary objective is to extract meaningful insights and actionable recommendations that will facilitate the company in conducting recruitment procedures and making well-informed decisions for future hiring endeavors.</a:t>
            </a:r>
          </a:p>
          <a:p>
            <a:pPr marL="285750" indent="-285750">
              <a:buFont typeface="Arial" panose="020B0604020202020204" pitchFamily="34" charset="0"/>
              <a:buChar char="•"/>
            </a:pPr>
            <a:r>
              <a:rPr lang="en-US" sz="1800" dirty="0"/>
              <a:t>In this project, I will be provided with a dataset containing detailed records of previous hires at company. The dataset encompasses essential information, such as candidate demographics, interview details, job types and other relevant hiring metrics. </a:t>
            </a:r>
          </a:p>
          <a:p>
            <a:pPr marL="285750" indent="-285750">
              <a:buFont typeface="Arial" panose="020B0604020202020204" pitchFamily="34" charset="0"/>
              <a:buChar char="•"/>
            </a:pPr>
            <a:r>
              <a:rPr lang="en-US" sz="1800" dirty="0"/>
              <a:t>Leveraging my expertise in data analysis, I will perform A Data-Driven Analysis of Enhancing Hiring Process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01063" y="1502176"/>
            <a:ext cx="8115433" cy="4262022"/>
          </a:xfrm>
        </p:spPr>
        <p:txBody>
          <a:bodyPr/>
          <a:lstStyle/>
          <a:p>
            <a:pPr marL="285750" indent="-285750">
              <a:buFont typeface="Arial" panose="020B0604020202020204" pitchFamily="34" charset="0"/>
              <a:buChar char="•"/>
            </a:pPr>
            <a:r>
              <a:rPr lang="en-US" sz="2000" dirty="0"/>
              <a:t>Firstly, go through the dataset to know more about the data, tables, columns and the rows.</a:t>
            </a:r>
          </a:p>
          <a:p>
            <a:pPr marL="285750" indent="-285750">
              <a:buFont typeface="Arial" panose="020B0604020202020204" pitchFamily="34" charset="0"/>
              <a:buChar char="•"/>
            </a:pPr>
            <a:r>
              <a:rPr lang="en-US" sz="2000" dirty="0"/>
              <a:t>Analyze the data given in the dataset to perform operations.</a:t>
            </a:r>
          </a:p>
          <a:p>
            <a:pPr marL="285750" indent="-285750">
              <a:buFont typeface="Arial" panose="020B0604020202020204" pitchFamily="34" charset="0"/>
              <a:buChar char="•"/>
            </a:pPr>
            <a:r>
              <a:rPr lang="en-US" sz="2000" dirty="0"/>
              <a:t>Then solve the questions using Excel formulas.</a:t>
            </a:r>
          </a:p>
          <a:p>
            <a:pPr marL="285750" indent="-285750">
              <a:buFont typeface="Arial" panose="020B0604020202020204" pitchFamily="34" charset="0"/>
              <a:buChar char="•"/>
            </a:pPr>
            <a:r>
              <a:rPr lang="en-US" sz="2000" dirty="0"/>
              <a:t>I will provide a detailed explanation of output along with the formula and visual charts &amp; graphs.</a:t>
            </a:r>
          </a:p>
          <a:p>
            <a:pPr marL="285750" indent="-285750">
              <a:buFont typeface="Arial" panose="020B0604020202020204" pitchFamily="34" charset="0"/>
              <a:buChar char="•"/>
            </a:pPr>
            <a:r>
              <a:rPr lang="en-US" sz="2000" dirty="0"/>
              <a:t>I will perform my analysis using the following list of points.</a:t>
            </a:r>
          </a:p>
          <a:p>
            <a:endParaRPr lang="en-US" sz="2400" dirty="0"/>
          </a:p>
          <a:p>
            <a:pPr marL="342900" indent="-342900">
              <a:buFont typeface="Wingdings" panose="05000000000000000000" pitchFamily="2" charset="2"/>
              <a:buChar char="q"/>
            </a:pPr>
            <a:r>
              <a:rPr lang="en-US" sz="2000" dirty="0"/>
              <a:t>Analysis</a:t>
            </a:r>
          </a:p>
          <a:p>
            <a:pPr marL="804672" lvl="1" indent="-457200">
              <a:lnSpc>
                <a:spcPct val="100000"/>
              </a:lnSpc>
              <a:buAutoNum type="alphaUcPeriod"/>
            </a:pPr>
            <a:r>
              <a:rPr lang="en-US" sz="2000" dirty="0"/>
              <a:t>Hiring Analysis</a:t>
            </a:r>
          </a:p>
          <a:p>
            <a:pPr marL="804672" lvl="1" indent="-457200">
              <a:lnSpc>
                <a:spcPct val="100000"/>
              </a:lnSpc>
              <a:buAutoNum type="alphaUcPeriod"/>
            </a:pPr>
            <a:r>
              <a:rPr lang="en-US" sz="2000" dirty="0"/>
              <a:t>Salary Analysis</a:t>
            </a:r>
          </a:p>
          <a:p>
            <a:pPr marL="804672" lvl="1" indent="-457200">
              <a:lnSpc>
                <a:spcPct val="100000"/>
              </a:lnSpc>
              <a:buAutoNum type="alphaUcPeriod"/>
            </a:pPr>
            <a:r>
              <a:rPr lang="en-US" sz="2000" dirty="0"/>
              <a:t>Salary Distribution</a:t>
            </a:r>
          </a:p>
          <a:p>
            <a:pPr marL="804672" lvl="1" indent="-457200">
              <a:lnSpc>
                <a:spcPct val="100000"/>
              </a:lnSpc>
              <a:buAutoNum type="alphaUcPeriod"/>
            </a:pPr>
            <a:r>
              <a:rPr lang="en-US" sz="2000" dirty="0"/>
              <a:t>Department Analysis</a:t>
            </a:r>
          </a:p>
          <a:p>
            <a:pPr marL="804672" lvl="1" indent="-457200">
              <a:lnSpc>
                <a:spcPct val="100000"/>
              </a:lnSpc>
              <a:buAutoNum type="alphaUcPeriod"/>
            </a:pPr>
            <a:r>
              <a:rPr lang="en-US" sz="2000" dirty="0"/>
              <a:t>Position Tier Analysis</a:t>
            </a:r>
          </a:p>
          <a:p>
            <a:endParaRPr lang="en-US" sz="2000" dirty="0"/>
          </a:p>
          <a:p>
            <a:endParaRPr lang="en-US" sz="2000" dirty="0"/>
          </a:p>
          <a:p>
            <a:endParaRPr lang="en-US" sz="20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Microsoft Excel</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820574" y="3243989"/>
            <a:ext cx="4555725" cy="512064"/>
          </a:xfrm>
        </p:spPr>
        <p:txBody>
          <a:bodyPr/>
          <a:lstStyle/>
          <a:p>
            <a:pPr marL="457200" indent="-457200" algn="l">
              <a:buFont typeface="+mj-lt"/>
              <a:buAutoNum type="alphaUcPeriod"/>
            </a:pPr>
            <a:r>
              <a:rPr lang="en-US" dirty="0"/>
              <a:t>Hiring Analysis</a:t>
            </a:r>
          </a:p>
          <a:p>
            <a:pPr marL="457200" indent="-457200" algn="l">
              <a:buFont typeface="+mj-lt"/>
              <a:buAutoNum type="alphaUcPeriod"/>
            </a:pPr>
            <a:r>
              <a:rPr lang="en-US" dirty="0"/>
              <a:t>Salary Analysis</a:t>
            </a:r>
          </a:p>
          <a:p>
            <a:pPr marL="457200" indent="-457200" algn="l">
              <a:buFont typeface="+mj-lt"/>
              <a:buAutoNum type="alphaUcPeriod"/>
            </a:pPr>
            <a:r>
              <a:rPr lang="en-US" dirty="0"/>
              <a:t>Salary Distribution</a:t>
            </a:r>
          </a:p>
          <a:p>
            <a:pPr marL="457200" indent="-457200" algn="l">
              <a:buFont typeface="+mj-lt"/>
              <a:buAutoNum type="alphaUcPeriod"/>
            </a:pPr>
            <a:r>
              <a:rPr lang="en-US" dirty="0"/>
              <a:t>Department Analysis</a:t>
            </a:r>
          </a:p>
          <a:p>
            <a:pPr marL="457200" indent="-457200" algn="l">
              <a:buFont typeface="+mj-lt"/>
              <a:buAutoNum type="alphaUcPeriod"/>
            </a:pPr>
            <a:r>
              <a:rPr lang="en-US" dirty="0"/>
              <a:t>Position Tier Analysis</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380197" cy="1085538"/>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1257766"/>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A. hiring analysis: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The hiring process involves bringing new individuals into the organization for various roles. Let's Determine the gender distribution of hires. How many males and females have been hired by the company?</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430304" y="2097435"/>
            <a:ext cx="11119104" cy="1280161"/>
          </a:xfrm>
        </p:spPr>
        <p:txBody>
          <a:bodyPr/>
          <a:lstStyle/>
          <a:p>
            <a:r>
              <a:rPr lang="en-US" dirty="0"/>
              <a:t>For finding total number of males and females have been hired by the company.</a:t>
            </a:r>
          </a:p>
          <a:p>
            <a:r>
              <a:rPr lang="en-US" dirty="0"/>
              <a:t>I first filtered the status column by selecting hired candidates.</a:t>
            </a:r>
          </a:p>
          <a:p>
            <a:r>
              <a:rPr lang="en-US" dirty="0"/>
              <a:t>Then filtered the “</a:t>
            </a:r>
            <a:r>
              <a:rPr lang="en-US" dirty="0" err="1"/>
              <a:t>event_name</a:t>
            </a:r>
            <a:r>
              <a:rPr lang="en-US" dirty="0"/>
              <a:t>” column by selecting Male and Female</a:t>
            </a:r>
          </a:p>
          <a:p>
            <a:r>
              <a:rPr lang="en-US" dirty="0"/>
              <a:t>Then created a bar chart on that to analyze the result.</a:t>
            </a:r>
          </a:p>
          <a:p>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294606" y="108004"/>
            <a:ext cx="375834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38084"/>
            <a:ext cx="987552" cy="501636"/>
          </a:xfrm>
        </p:spPr>
        <p:txBody>
          <a:bodyPr/>
          <a:lstStyle/>
          <a:p>
            <a:fld id="{48F63A3B-78C7-47BE-AE5E-E10140E04643}" type="slidenum">
              <a:rPr lang="en-US" smtClean="0"/>
              <a:t>9</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468797" y="275368"/>
            <a:ext cx="4565431" cy="220521"/>
          </a:xfrm>
        </p:spPr>
        <p:txBody>
          <a:bodyPr/>
          <a:lstStyle/>
          <a:p>
            <a:r>
              <a:rPr lang="en-US" sz="3200" b="1" dirty="0">
                <a:latin typeface="+mj-lt"/>
              </a:rPr>
              <a:t>Hiring Analysis</a:t>
            </a:r>
          </a:p>
        </p:txBody>
      </p:sp>
      <p:graphicFrame>
        <p:nvGraphicFramePr>
          <p:cNvPr id="4" name="Table 13">
            <a:extLst>
              <a:ext uri="{FF2B5EF4-FFF2-40B4-BE49-F238E27FC236}">
                <a16:creationId xmlns:a16="http://schemas.microsoft.com/office/drawing/2014/main" id="{BCB09F01-D115-783E-AAA6-87174F7A3559}"/>
              </a:ext>
            </a:extLst>
          </p:cNvPr>
          <p:cNvGraphicFramePr>
            <a:graphicFrameLocks noGrp="1"/>
          </p:cNvGraphicFramePr>
          <p:nvPr>
            <p:extLst>
              <p:ext uri="{D42A27DB-BD31-4B8C-83A1-F6EECF244321}">
                <p14:modId xmlns:p14="http://schemas.microsoft.com/office/powerpoint/2010/main" val="1527635221"/>
              </p:ext>
            </p:extLst>
          </p:nvPr>
        </p:nvGraphicFramePr>
        <p:xfrm>
          <a:off x="1392807" y="4067176"/>
          <a:ext cx="8128000" cy="11658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35513100"/>
                    </a:ext>
                  </a:extLst>
                </a:gridCol>
                <a:gridCol w="4064000">
                  <a:extLst>
                    <a:ext uri="{9D8B030D-6E8A-4147-A177-3AD203B41FA5}">
                      <a16:colId xmlns:a16="http://schemas.microsoft.com/office/drawing/2014/main" val="2189947745"/>
                    </a:ext>
                  </a:extLst>
                </a:gridCol>
              </a:tblGrid>
              <a:tr h="370840">
                <a:tc>
                  <a:txBody>
                    <a:bodyPr/>
                    <a:lstStyle/>
                    <a:p>
                      <a:pPr algn="ctr" fontAlgn="b"/>
                      <a:r>
                        <a:rPr lang="en-IN" sz="2500" b="1" i="0" u="none" strike="noStrike" dirty="0" err="1">
                          <a:solidFill>
                            <a:srgbClr val="000000"/>
                          </a:solidFill>
                          <a:effectLst/>
                          <a:latin typeface="Calibri" panose="020F0502020204030204" pitchFamily="34" charset="0"/>
                        </a:rPr>
                        <a:t>event_name</a:t>
                      </a:r>
                      <a:endParaRPr lang="en-IN" sz="2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500" b="1" i="0" u="none" strike="noStrike">
                          <a:solidFill>
                            <a:srgbClr val="000000"/>
                          </a:solidFill>
                          <a:effectLst/>
                          <a:latin typeface="Calibri" panose="020F0502020204030204" pitchFamily="34" charset="0"/>
                        </a:rPr>
                        <a:t>Count of event_name</a:t>
                      </a:r>
                    </a:p>
                  </a:txBody>
                  <a:tcPr marL="7620" marR="7620" marT="7620" marB="0" anchor="ctr"/>
                </a:tc>
                <a:extLst>
                  <a:ext uri="{0D108BD9-81ED-4DB2-BD59-A6C34878D82A}">
                    <a16:rowId xmlns:a16="http://schemas.microsoft.com/office/drawing/2014/main" val="3227687589"/>
                  </a:ext>
                </a:extLst>
              </a:tr>
              <a:tr h="370840">
                <a:tc>
                  <a:txBody>
                    <a:bodyPr/>
                    <a:lstStyle/>
                    <a:p>
                      <a:pPr algn="ctr" fontAlgn="b"/>
                      <a:r>
                        <a:rPr lang="en-IN" sz="2500" b="0" i="0" u="none" strike="noStrike">
                          <a:solidFill>
                            <a:srgbClr val="000000"/>
                          </a:solidFill>
                          <a:effectLst/>
                          <a:latin typeface="Calibri" panose="020F0502020204030204" pitchFamily="34" charset="0"/>
                        </a:rPr>
                        <a:t>Female</a:t>
                      </a:r>
                    </a:p>
                  </a:txBody>
                  <a:tcPr marL="7620" marR="7620" marT="7620" marB="0" anchor="ctr"/>
                </a:tc>
                <a:tc>
                  <a:txBody>
                    <a:bodyPr/>
                    <a:lstStyle/>
                    <a:p>
                      <a:pPr algn="ctr" fontAlgn="b"/>
                      <a:r>
                        <a:rPr lang="en-IN" sz="2500" b="0" i="0" u="none" strike="noStrike">
                          <a:solidFill>
                            <a:srgbClr val="000000"/>
                          </a:solidFill>
                          <a:effectLst/>
                          <a:latin typeface="Calibri" panose="020F0502020204030204" pitchFamily="34" charset="0"/>
                        </a:rPr>
                        <a:t>1856</a:t>
                      </a:r>
                    </a:p>
                  </a:txBody>
                  <a:tcPr marL="7620" marR="7620" marT="7620" marB="0" anchor="ctr"/>
                </a:tc>
                <a:extLst>
                  <a:ext uri="{0D108BD9-81ED-4DB2-BD59-A6C34878D82A}">
                    <a16:rowId xmlns:a16="http://schemas.microsoft.com/office/drawing/2014/main" val="3062906981"/>
                  </a:ext>
                </a:extLst>
              </a:tr>
              <a:tr h="370840">
                <a:tc>
                  <a:txBody>
                    <a:bodyPr/>
                    <a:lstStyle/>
                    <a:p>
                      <a:pPr algn="ctr" fontAlgn="b"/>
                      <a:r>
                        <a:rPr lang="en-IN" sz="2500" b="0" i="0" u="none" strike="noStrike">
                          <a:solidFill>
                            <a:srgbClr val="000000"/>
                          </a:solidFill>
                          <a:effectLst/>
                          <a:latin typeface="Calibri" panose="020F0502020204030204" pitchFamily="34" charset="0"/>
                        </a:rPr>
                        <a:t>Male</a:t>
                      </a:r>
                    </a:p>
                  </a:txBody>
                  <a:tcPr marL="7620" marR="7620" marT="7620" marB="0" anchor="ctr"/>
                </a:tc>
                <a:tc>
                  <a:txBody>
                    <a:bodyPr/>
                    <a:lstStyle/>
                    <a:p>
                      <a:pPr algn="ctr" fontAlgn="b"/>
                      <a:r>
                        <a:rPr lang="en-IN" sz="2500" b="0" i="0" u="none" strike="noStrike" dirty="0">
                          <a:solidFill>
                            <a:srgbClr val="000000"/>
                          </a:solidFill>
                          <a:effectLst/>
                          <a:latin typeface="Calibri" panose="020F0502020204030204" pitchFamily="34" charset="0"/>
                        </a:rPr>
                        <a:t>2563</a:t>
                      </a:r>
                    </a:p>
                  </a:txBody>
                  <a:tcPr marL="7620" marR="7620" marT="7620" marB="0" anchor="ctr"/>
                </a:tc>
                <a:extLst>
                  <a:ext uri="{0D108BD9-81ED-4DB2-BD59-A6C34878D82A}">
                    <a16:rowId xmlns:a16="http://schemas.microsoft.com/office/drawing/2014/main" val="587856644"/>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3784</TotalTime>
  <Words>1125</Words>
  <Application>Microsoft Office PowerPoint</Application>
  <PresentationFormat>Widescreen</PresentationFormat>
  <Paragraphs>237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Sabon Next LT</vt:lpstr>
      <vt:lpstr>Wingdings</vt:lpstr>
      <vt:lpstr>Office Theme</vt:lpstr>
      <vt:lpstr>Hiring Process Analytics  </vt:lpstr>
      <vt:lpstr>TABLE OF CONTENT</vt:lpstr>
      <vt:lpstr>PROJECT DESCRIPTION</vt:lpstr>
      <vt:lpstr>PROJECT DESCRIPTION</vt:lpstr>
      <vt:lpstr>approach</vt:lpstr>
      <vt:lpstr>approach</vt:lpstr>
      <vt:lpstr>Tech stack used</vt:lpstr>
      <vt:lpstr>analysis</vt:lpstr>
      <vt:lpstr>A. hiring analysis:  The hiring process involves bringing new individuals into the organization for various roles. Let's Determine the gender distribution of hires. How many males and females have been hired by the company? </vt:lpstr>
      <vt:lpstr>PowerPoint Presentation</vt:lpstr>
      <vt:lpstr>Average Salary : Adding all the salaries for a select group of employees and then dividing the sum by the number of employees in the group.</vt:lpstr>
      <vt:lpstr>Salary Distribution:  Class intervals represent ranges of values, in this case, salary ranges. The class interval is the difference between the upper and lower limits of a class. Create class intervals for the salaries in the company. This will help you understand the salary distribution.</vt:lpstr>
      <vt:lpstr>PowerPoint Presentation</vt:lpstr>
      <vt:lpstr>PowerPoint Presentation</vt:lpstr>
      <vt:lpstr>Departmental Analysis: Visualizing data through charts and plots is a crucial part of data analysis. Use a pie chart, bar graph, or any other suitable visualization to show the proportion of people working in different departments.</vt:lpstr>
      <vt:lpstr>PowerPoint Presentation</vt:lpstr>
      <vt:lpstr>PowerPoint Presentation</vt:lpstr>
      <vt:lpstr>Departmental Analysis: Companies typically have various levels or tiers for different positions. Create a chart or graph to visualize the distribution of positions across these tiers, aiding in comprehension.</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26</cp:revision>
  <cp:lastPrinted>2023-07-10T06:16:28Z</cp:lastPrinted>
  <dcterms:created xsi:type="dcterms:W3CDTF">2023-07-10T02:46:39Z</dcterms:created>
  <dcterms:modified xsi:type="dcterms:W3CDTF">2023-08-04T17:19:02Z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