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5"/>
  </p:notesMasterIdLst>
  <p:sldIdLst>
    <p:sldId id="278" r:id="rId2"/>
    <p:sldId id="279" r:id="rId3"/>
    <p:sldId id="336" r:id="rId4"/>
    <p:sldId id="280" r:id="rId5"/>
    <p:sldId id="281" r:id="rId6"/>
    <p:sldId id="294" r:id="rId7"/>
    <p:sldId id="338" r:id="rId8"/>
    <p:sldId id="337" r:id="rId9"/>
    <p:sldId id="357" r:id="rId10"/>
    <p:sldId id="339" r:id="rId11"/>
    <p:sldId id="358" r:id="rId12"/>
    <p:sldId id="360" r:id="rId13"/>
    <p:sldId id="361" r:id="rId14"/>
    <p:sldId id="362" r:id="rId15"/>
    <p:sldId id="364" r:id="rId16"/>
    <p:sldId id="365" r:id="rId17"/>
    <p:sldId id="366" r:id="rId18"/>
    <p:sldId id="367" r:id="rId19"/>
    <p:sldId id="368" r:id="rId20"/>
    <p:sldId id="363" r:id="rId21"/>
    <p:sldId id="369" r:id="rId22"/>
    <p:sldId id="370" r:id="rId23"/>
    <p:sldId id="371" r:id="rId24"/>
    <p:sldId id="372" r:id="rId25"/>
    <p:sldId id="373" r:id="rId26"/>
    <p:sldId id="374" r:id="rId27"/>
    <p:sldId id="375" r:id="rId28"/>
    <p:sldId id="376" r:id="rId29"/>
    <p:sldId id="377" r:id="rId30"/>
    <p:sldId id="378" r:id="rId31"/>
    <p:sldId id="332" r:id="rId32"/>
    <p:sldId id="333" r:id="rId33"/>
    <p:sldId id="293" r:id="rId3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CFBF6"/>
    <a:srgbClr val="AAC4E9"/>
    <a:srgbClr val="DF8C8C"/>
    <a:srgbClr val="F5CDCE"/>
    <a:srgbClr val="FDFBF6"/>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6" d="100"/>
          <a:sy n="86" d="100"/>
        </p:scale>
        <p:origin x="562" y="53"/>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percentage</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24B7-4983-A6C7-4967F390A016}"/>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24B7-4983-A6C7-4967F390A016}"/>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24B7-4983-A6C7-4967F390A016}"/>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24B7-4983-A6C7-4967F390A016}"/>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24B7-4983-A6C7-4967F390A016}"/>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B-24B7-4983-A6C7-4967F390A016}"/>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English</c:v>
                </c:pt>
                <c:pt idx="1">
                  <c:v>Arabic</c:v>
                </c:pt>
                <c:pt idx="2">
                  <c:v>Persian</c:v>
                </c:pt>
                <c:pt idx="3">
                  <c:v>Hindi</c:v>
                </c:pt>
                <c:pt idx="4">
                  <c:v>French</c:v>
                </c:pt>
                <c:pt idx="5">
                  <c:v>Italian</c:v>
                </c:pt>
              </c:strCache>
            </c:strRef>
          </c:cat>
          <c:val>
            <c:numRef>
              <c:f>Sheet1!$B$2:$B$7</c:f>
              <c:numCache>
                <c:formatCode>General</c:formatCode>
                <c:ptCount val="6"/>
                <c:pt idx="0">
                  <c:v>12.5</c:v>
                </c:pt>
                <c:pt idx="1">
                  <c:v>12.5</c:v>
                </c:pt>
                <c:pt idx="2">
                  <c:v>37.5</c:v>
                </c:pt>
                <c:pt idx="3">
                  <c:v>12.5</c:v>
                </c:pt>
                <c:pt idx="4">
                  <c:v>12.5</c:v>
                </c:pt>
                <c:pt idx="5">
                  <c:v>12.5</c:v>
                </c:pt>
              </c:numCache>
            </c:numRef>
          </c:val>
          <c:extLst>
            <c:ext xmlns:c16="http://schemas.microsoft.com/office/drawing/2014/chart" uri="{C3380CC4-5D6E-409C-BE32-E72D297353CC}">
              <c16:uniqueId val="{00000000-A71D-4B4F-8B00-F92890128813}"/>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3358267716535438E-2"/>
          <c:y val="0.12305277294212763"/>
          <c:w val="0.91476673228346461"/>
          <c:h val="0.69859819767481557"/>
        </c:manualLayout>
      </c:layout>
      <c:barChart>
        <c:barDir val="col"/>
        <c:grouping val="clustered"/>
        <c:varyColors val="0"/>
        <c:ser>
          <c:idx val="0"/>
          <c:order val="0"/>
          <c:tx>
            <c:strRef>
              <c:f>Sheet1!$B$1</c:f>
              <c:strCache>
                <c:ptCount val="1"/>
                <c:pt idx="0">
                  <c:v>cumulative_signup</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ln>
              <a:effectLst/>
            </c:spPr>
            <c:trendlineType val="linear"/>
            <c:dispRSqr val="0"/>
            <c:dispEq val="0"/>
          </c:trendline>
          <c:cat>
            <c:strRef>
              <c:f>Sheet1!$A$4:$A$22</c:f>
              <c:strCache>
                <c:ptCount val="17"/>
                <c:pt idx="0">
                  <c:v>Week 19</c:v>
                </c:pt>
                <c:pt idx="1">
                  <c:v>Week 20</c:v>
                </c:pt>
                <c:pt idx="2">
                  <c:v>Week 21</c:v>
                </c:pt>
                <c:pt idx="3">
                  <c:v>Week 22</c:v>
                </c:pt>
                <c:pt idx="4">
                  <c:v>Week 23</c:v>
                </c:pt>
                <c:pt idx="5">
                  <c:v>Week 24</c:v>
                </c:pt>
                <c:pt idx="6">
                  <c:v>Week 25</c:v>
                </c:pt>
                <c:pt idx="7">
                  <c:v>Week 26</c:v>
                </c:pt>
                <c:pt idx="8">
                  <c:v>Week 27</c:v>
                </c:pt>
                <c:pt idx="9">
                  <c:v>Week 28</c:v>
                </c:pt>
                <c:pt idx="10">
                  <c:v>Week 29</c:v>
                </c:pt>
                <c:pt idx="11">
                  <c:v>Week 30</c:v>
                </c:pt>
                <c:pt idx="12">
                  <c:v>Week 31</c:v>
                </c:pt>
                <c:pt idx="13">
                  <c:v>Week 32</c:v>
                </c:pt>
                <c:pt idx="14">
                  <c:v>Week 33</c:v>
                </c:pt>
                <c:pt idx="15">
                  <c:v>Week 34</c:v>
                </c:pt>
                <c:pt idx="16">
                  <c:v>Week 35</c:v>
                </c:pt>
              </c:strCache>
            </c:strRef>
          </c:cat>
          <c:val>
            <c:numRef>
              <c:f>Sheet1!$B$4:$B$22</c:f>
              <c:numCache>
                <c:formatCode>General</c:formatCode>
                <c:ptCount val="19"/>
                <c:pt idx="0">
                  <c:v>420</c:v>
                </c:pt>
                <c:pt idx="1">
                  <c:v>596</c:v>
                </c:pt>
                <c:pt idx="2">
                  <c:v>779</c:v>
                </c:pt>
                <c:pt idx="3">
                  <c:v>975</c:v>
                </c:pt>
                <c:pt idx="4">
                  <c:v>1171</c:v>
                </c:pt>
                <c:pt idx="5">
                  <c:v>1400</c:v>
                </c:pt>
                <c:pt idx="6">
                  <c:v>1607</c:v>
                </c:pt>
                <c:pt idx="7">
                  <c:v>1808</c:v>
                </c:pt>
                <c:pt idx="8">
                  <c:v>2030</c:v>
                </c:pt>
                <c:pt idx="9">
                  <c:v>2245</c:v>
                </c:pt>
                <c:pt idx="10">
                  <c:v>2466</c:v>
                </c:pt>
                <c:pt idx="11">
                  <c:v>2704</c:v>
                </c:pt>
                <c:pt idx="12">
                  <c:v>2897</c:v>
                </c:pt>
                <c:pt idx="13">
                  <c:v>3142</c:v>
                </c:pt>
                <c:pt idx="14">
                  <c:v>3403</c:v>
                </c:pt>
                <c:pt idx="15">
                  <c:v>3662</c:v>
                </c:pt>
                <c:pt idx="16">
                  <c:v>3680</c:v>
                </c:pt>
              </c:numCache>
            </c:numRef>
          </c:val>
          <c:extLst>
            <c:ext xmlns:c16="http://schemas.microsoft.com/office/drawing/2014/chart" uri="{C3380CC4-5D6E-409C-BE32-E72D297353CC}">
              <c16:uniqueId val="{00000000-FE25-4666-A7BC-18A66746B6AF}"/>
            </c:ext>
          </c:extLst>
        </c:ser>
        <c:dLbls>
          <c:dLblPos val="outEnd"/>
          <c:showLegendKey val="0"/>
          <c:showVal val="1"/>
          <c:showCatName val="0"/>
          <c:showSerName val="0"/>
          <c:showPercent val="0"/>
          <c:showBubbleSize val="0"/>
        </c:dLbls>
        <c:gapWidth val="100"/>
        <c:overlap val="-24"/>
        <c:axId val="1878390815"/>
        <c:axId val="1878391295"/>
      </c:barChart>
      <c:catAx>
        <c:axId val="187839081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78391295"/>
        <c:crosses val="autoZero"/>
        <c:auto val="1"/>
        <c:lblAlgn val="ctr"/>
        <c:lblOffset val="100"/>
        <c:noMultiLvlLbl val="0"/>
      </c:catAx>
      <c:valAx>
        <c:axId val="18783912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783908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hyperlink" Target="https://drive.google.com/file/d/1vZ5FddRzskdvGVb0qUUvbh5-N7eKAI6E/view?usp=sharing" TargetMode="Externa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drive.google.com/drive/folders/1AG1LqrLAbPbGbaLKe0rd3Cpz24Ndh9w9?usp=sharing" TargetMode="External"/><Relationship Id="rId2" Type="http://schemas.openxmlformats.org/officeDocument/2006/relationships/hyperlink" Target="https://github.com/ShindeYash/Operation_and_Metric_Analytics.git"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324497" y="914400"/>
            <a:ext cx="6196977" cy="1174054"/>
          </a:xfrm>
        </p:spPr>
        <p:txBody>
          <a:bodyPr numCol="1" anchor="t"/>
          <a:lstStyle/>
          <a:p>
            <a:pPr>
              <a:lnSpc>
                <a:spcPct val="100000"/>
              </a:lnSpc>
            </a:pPr>
            <a:r>
              <a:rPr lang="en-US" sz="3600" dirty="0"/>
              <a:t>Hiring Process Analytics</a:t>
            </a:r>
            <a:br>
              <a:rPr lang="en-US" sz="3600" dirty="0"/>
            </a:br>
            <a:br>
              <a:rPr lang="en-US" sz="3400" dirty="0"/>
            </a:br>
            <a:endParaRPr lang="en-US" sz="34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577702" y="2379215"/>
            <a:ext cx="5566298" cy="701333"/>
          </a:xfrm>
        </p:spPr>
        <p:txBody>
          <a:bodyPr/>
          <a:lstStyle/>
          <a:p>
            <a:r>
              <a:rPr lang="en-US" dirty="0"/>
              <a:t>Name :- Yash Shinde</a:t>
            </a:r>
          </a:p>
          <a:p>
            <a:r>
              <a:rPr lang="en-US" dirty="0"/>
              <a:t>Email :- </a:t>
            </a:r>
            <a:r>
              <a:rPr lang="en-US" dirty="0" err="1"/>
              <a:t>yashpradeepshinde@gmailcom</a:t>
            </a:r>
            <a:endParaRPr lang="en-US" dirty="0"/>
          </a:p>
          <a:p>
            <a:endParaRPr lang="en-US" dirty="0"/>
          </a:p>
        </p:txBody>
      </p:sp>
      <p:sp>
        <p:nvSpPr>
          <p:cNvPr id="4" name="Title 1">
            <a:extLst>
              <a:ext uri="{FF2B5EF4-FFF2-40B4-BE49-F238E27FC236}">
                <a16:creationId xmlns:a16="http://schemas.microsoft.com/office/drawing/2014/main" id="{0ED40079-8321-CE90-E580-753A00FDEFFC}"/>
              </a:ext>
            </a:extLst>
          </p:cNvPr>
          <p:cNvSpPr txBox="1">
            <a:spLocks/>
          </p:cNvSpPr>
          <p:nvPr/>
        </p:nvSpPr>
        <p:spPr>
          <a:xfrm>
            <a:off x="3409010" y="2641095"/>
            <a:ext cx="6027953" cy="1420427"/>
          </a:xfrm>
          <a:prstGeom prst="rect">
            <a:avLst/>
          </a:prstGeom>
        </p:spPr>
        <p:txBody>
          <a:bodyPr vert="horz" lIns="91440" tIns="0" rIns="91440" bIns="45720" rtlCol="0" anchor="t">
            <a:no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pPr>
              <a:lnSpc>
                <a:spcPct val="100000"/>
              </a:lnSpc>
            </a:pPr>
            <a:endParaRPr lang="en-US" sz="2400"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kumimoji="0" lang="en-US" sz="2000" b="1" i="0" u="sng" strike="noStrike" kern="1200" cap="all" spc="0" normalizeH="0" baseline="0" noProof="0" dirty="0">
                <a:ln>
                  <a:noFill/>
                </a:ln>
                <a:solidFill>
                  <a:srgbClr val="DF8C8C"/>
                </a:solidFill>
                <a:effectLst/>
                <a:uLnTx/>
                <a:uFillTx/>
                <a:latin typeface="Arial Black"/>
                <a:ea typeface="+mj-ea"/>
                <a:cs typeface="+mj-cs"/>
              </a:rPr>
              <a:t>Jobs Reviewed Over Time: </a:t>
            </a:r>
            <a:br>
              <a:rPr kumimoji="0" lang="en-US" sz="2000" b="1" i="0" u="sng" strike="noStrike" kern="1200" cap="all" spc="0" normalizeH="0" baseline="0" noProof="0" dirty="0">
                <a:ln>
                  <a:noFill/>
                </a:ln>
                <a:solidFill>
                  <a:srgbClr val="DF8C8C"/>
                </a:solidFill>
                <a:effectLst/>
                <a:uLnTx/>
                <a:uFillTx/>
                <a:latin typeface="Arial Black"/>
                <a:ea typeface="+mj-ea"/>
                <a:cs typeface="+mj-cs"/>
              </a:rPr>
            </a:br>
            <a:r>
              <a:rPr lang="en-US" sz="1600" b="0" dirty="0">
                <a:solidFill>
                  <a:srgbClr val="000000">
                    <a:lumMod val="85000"/>
                    <a:lumOff val="15000"/>
                  </a:srgbClr>
                </a:solidFill>
                <a:latin typeface="Arial Black"/>
              </a:rPr>
              <a:t>Create</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 an SQL query to calculate the number of jobs reviewed per hour for each day in November 2020.</a:t>
            </a:r>
            <a:b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36448" y="1589806"/>
            <a:ext cx="11119104" cy="1933347"/>
          </a:xfrm>
        </p:spPr>
        <p:txBody>
          <a:bodyPr/>
          <a:lstStyle/>
          <a:p>
            <a:r>
              <a:rPr lang="en-US" dirty="0"/>
              <a:t>Steps for finding the number of jobs reviewed : </a:t>
            </a:r>
          </a:p>
          <a:p>
            <a:pPr marL="0" indent="0">
              <a:buNone/>
            </a:pPr>
            <a:r>
              <a:rPr lang="en-US" dirty="0"/>
              <a:t>	Step 1) I have selected `operation &amp; metric analytics` database for accessing data.</a:t>
            </a:r>
          </a:p>
          <a:p>
            <a:pPr marL="0" indent="0">
              <a:buNone/>
            </a:pPr>
            <a:r>
              <a:rPr lang="en-US" dirty="0"/>
              <a:t>	Step 2) To calculate a number of jobs reviewed per hour we just have to calculate the total number of	             </a:t>
            </a:r>
            <a:r>
              <a:rPr lang="en-US" dirty="0" err="1"/>
              <a:t>job_id</a:t>
            </a:r>
            <a:r>
              <a:rPr lang="en-US" dirty="0"/>
              <a:t> from </a:t>
            </a:r>
            <a:r>
              <a:rPr lang="en-US" dirty="0" err="1"/>
              <a:t>job_data</a:t>
            </a:r>
            <a:r>
              <a:rPr lang="en-US" dirty="0"/>
              <a:t> and then divide it by 24*30.</a:t>
            </a:r>
          </a:p>
          <a:p>
            <a:pPr marL="0" indent="0">
              <a:buNone/>
            </a:pPr>
            <a:r>
              <a:rPr lang="en-US" dirty="0"/>
              <a:t>	Step 3) Using SELECT and COUNT commands I have executed the following Query.</a:t>
            </a:r>
          </a:p>
          <a:p>
            <a:pPr marL="0" indent="0">
              <a:buNone/>
            </a:pPr>
            <a:r>
              <a:rPr lang="en-US" dirty="0"/>
              <a:t>	Step 4) It is giving an output of 0.0111 jobs.</a:t>
            </a:r>
          </a:p>
          <a:p>
            <a:pPr marL="0" indent="0">
              <a:buNone/>
            </a:pPr>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9" name="Rectangle: Rounded Corners 8">
            <a:extLst>
              <a:ext uri="{FF2B5EF4-FFF2-40B4-BE49-F238E27FC236}">
                <a16:creationId xmlns:a16="http://schemas.microsoft.com/office/drawing/2014/main" id="{2CF20CC9-103C-611F-3BEA-37C975AA9957}"/>
              </a:ext>
            </a:extLst>
          </p:cNvPr>
          <p:cNvSpPr/>
          <p:nvPr/>
        </p:nvSpPr>
        <p:spPr>
          <a:xfrm>
            <a:off x="550228" y="3970783"/>
            <a:ext cx="4925970" cy="2650538"/>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IN" dirty="0">
              <a:solidFill>
                <a:srgbClr val="202C8F"/>
              </a:solidFill>
            </a:endParaRPr>
          </a:p>
        </p:txBody>
      </p:sp>
      <p:sp>
        <p:nvSpPr>
          <p:cNvPr id="10" name="TextBox 9">
            <a:extLst>
              <a:ext uri="{FF2B5EF4-FFF2-40B4-BE49-F238E27FC236}">
                <a16:creationId xmlns:a16="http://schemas.microsoft.com/office/drawing/2014/main" id="{42E07593-0F8D-90BE-5E8E-3609076B7CCC}"/>
              </a:ext>
            </a:extLst>
          </p:cNvPr>
          <p:cNvSpPr txBox="1"/>
          <p:nvPr/>
        </p:nvSpPr>
        <p:spPr>
          <a:xfrm>
            <a:off x="612153" y="3961048"/>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12" name="TextBox 11">
            <a:extLst>
              <a:ext uri="{FF2B5EF4-FFF2-40B4-BE49-F238E27FC236}">
                <a16:creationId xmlns:a16="http://schemas.microsoft.com/office/drawing/2014/main" id="{DF1172C6-2773-1215-C236-E0CB7113BEBE}"/>
              </a:ext>
            </a:extLst>
          </p:cNvPr>
          <p:cNvSpPr txBox="1"/>
          <p:nvPr/>
        </p:nvSpPr>
        <p:spPr>
          <a:xfrm>
            <a:off x="767162" y="4690298"/>
            <a:ext cx="4492101" cy="1477328"/>
          </a:xfrm>
          <a:prstGeom prst="rect">
            <a:avLst/>
          </a:prstGeom>
          <a:noFill/>
        </p:spPr>
        <p:txBody>
          <a:bodyPr wrap="square" numCol="1" rtlCol="0">
            <a:spAutoFit/>
          </a:bodyPr>
          <a:lstStyle/>
          <a:p>
            <a:r>
              <a:rPr lang="en-US" dirty="0">
                <a:solidFill>
                  <a:srgbClr val="202C8F"/>
                </a:solidFill>
              </a:rPr>
              <a:t>SELECT </a:t>
            </a:r>
          </a:p>
          <a:p>
            <a:r>
              <a:rPr lang="en-US" dirty="0">
                <a:solidFill>
                  <a:srgbClr val="202C8F"/>
                </a:solidFill>
              </a:rPr>
              <a:t>    COUNT(</a:t>
            </a:r>
            <a:r>
              <a:rPr lang="en-US" dirty="0" err="1">
                <a:solidFill>
                  <a:srgbClr val="202C8F"/>
                </a:solidFill>
              </a:rPr>
              <a:t>job_id</a:t>
            </a:r>
            <a:r>
              <a:rPr lang="en-US" dirty="0">
                <a:solidFill>
                  <a:srgbClr val="202C8F"/>
                </a:solidFill>
              </a:rPr>
              <a:t>) / (24 * 30) AS </a:t>
            </a:r>
            <a:r>
              <a:rPr lang="en-US" dirty="0" err="1">
                <a:solidFill>
                  <a:srgbClr val="202C8F"/>
                </a:solidFill>
              </a:rPr>
              <a:t>No_of_jobs_reviewed</a:t>
            </a:r>
            <a:endParaRPr lang="en-US" dirty="0">
              <a:solidFill>
                <a:srgbClr val="202C8F"/>
              </a:solidFill>
            </a:endParaRPr>
          </a:p>
          <a:p>
            <a:r>
              <a:rPr lang="en-US" dirty="0">
                <a:solidFill>
                  <a:srgbClr val="202C8F"/>
                </a:solidFill>
              </a:rPr>
              <a:t>FROM</a:t>
            </a:r>
          </a:p>
          <a:p>
            <a:r>
              <a:rPr lang="en-US" dirty="0">
                <a:solidFill>
                  <a:srgbClr val="202C8F"/>
                </a:solidFill>
              </a:rPr>
              <a:t>    </a:t>
            </a:r>
            <a:r>
              <a:rPr lang="en-US" dirty="0" err="1">
                <a:solidFill>
                  <a:srgbClr val="202C8F"/>
                </a:solidFill>
              </a:rPr>
              <a:t>job_data</a:t>
            </a:r>
            <a:r>
              <a:rPr lang="en-US" dirty="0">
                <a:solidFill>
                  <a:srgbClr val="202C8F"/>
                </a:solidFill>
              </a:rPr>
              <a:t>;</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
        <p:nvSpPr>
          <p:cNvPr id="11" name="Content Placeholder 2">
            <a:extLst>
              <a:ext uri="{FF2B5EF4-FFF2-40B4-BE49-F238E27FC236}">
                <a16:creationId xmlns:a16="http://schemas.microsoft.com/office/drawing/2014/main" id="{9A7F18C8-B538-C611-48DC-704C562B0028}"/>
              </a:ext>
            </a:extLst>
          </p:cNvPr>
          <p:cNvSpPr txBox="1">
            <a:spLocks/>
          </p:cNvSpPr>
          <p:nvPr/>
        </p:nvSpPr>
        <p:spPr>
          <a:xfrm>
            <a:off x="7087747" y="4202223"/>
            <a:ext cx="11119104" cy="1714173"/>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b="1" u="sng" dirty="0">
                <a:solidFill>
                  <a:schemeClr val="tx1"/>
                </a:solidFill>
                <a:highlight>
                  <a:srgbClr val="AAC4E9"/>
                </a:highlight>
              </a:rPr>
              <a:t>Output/Result Table :</a:t>
            </a:r>
          </a:p>
          <a:p>
            <a:pPr marL="0" indent="0">
              <a:buFont typeface="Arial" panose="020B0604020202020204" pitchFamily="34" charset="0"/>
              <a:buNone/>
            </a:pPr>
            <a:endParaRPr lang="en-US" dirty="0"/>
          </a:p>
        </p:txBody>
      </p:sp>
      <p:graphicFrame>
        <p:nvGraphicFramePr>
          <p:cNvPr id="13" name="Table 13">
            <a:extLst>
              <a:ext uri="{FF2B5EF4-FFF2-40B4-BE49-F238E27FC236}">
                <a16:creationId xmlns:a16="http://schemas.microsoft.com/office/drawing/2014/main" id="{FAD57E59-0114-92B8-37C2-3D6334A4156B}"/>
              </a:ext>
            </a:extLst>
          </p:cNvPr>
          <p:cNvGraphicFramePr>
            <a:graphicFrameLocks noGrp="1"/>
          </p:cNvGraphicFramePr>
          <p:nvPr>
            <p:extLst>
              <p:ext uri="{D42A27DB-BD31-4B8C-83A1-F6EECF244321}">
                <p14:modId xmlns:p14="http://schemas.microsoft.com/office/powerpoint/2010/main" val="2829486687"/>
              </p:ext>
            </p:extLst>
          </p:nvPr>
        </p:nvGraphicFramePr>
        <p:xfrm>
          <a:off x="6242821" y="4892651"/>
          <a:ext cx="4571343" cy="1280160"/>
        </p:xfrm>
        <a:graphic>
          <a:graphicData uri="http://schemas.openxmlformats.org/drawingml/2006/table">
            <a:tbl>
              <a:tblPr firstRow="1" bandRow="1">
                <a:tableStyleId>{5C22544A-7EE6-4342-B048-85BDC9FD1C3A}</a:tableStyleId>
              </a:tblPr>
              <a:tblGrid>
                <a:gridCol w="4571343">
                  <a:extLst>
                    <a:ext uri="{9D8B030D-6E8A-4147-A177-3AD203B41FA5}">
                      <a16:colId xmlns:a16="http://schemas.microsoft.com/office/drawing/2014/main" val="276283679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err="1">
                          <a:solidFill>
                            <a:srgbClr val="202C8F"/>
                          </a:solidFill>
                        </a:rPr>
                        <a:t>No_of_jobs_reviewed</a:t>
                      </a:r>
                      <a:endParaRPr lang="en-US" sz="2400" dirty="0">
                        <a:solidFill>
                          <a:srgbClr val="202C8F"/>
                        </a:solidFill>
                      </a:endParaRPr>
                    </a:p>
                    <a:p>
                      <a:endParaRPr lang="en-IN" sz="2400" dirty="0"/>
                    </a:p>
                  </a:txBody>
                  <a:tcPr/>
                </a:tc>
                <a:extLst>
                  <a:ext uri="{0D108BD9-81ED-4DB2-BD59-A6C34878D82A}">
                    <a16:rowId xmlns:a16="http://schemas.microsoft.com/office/drawing/2014/main" val="2632110853"/>
                  </a:ext>
                </a:extLst>
              </a:tr>
              <a:tr h="370840">
                <a:tc>
                  <a:txBody>
                    <a:bodyPr/>
                    <a:lstStyle/>
                    <a:p>
                      <a:pPr algn="ctr"/>
                      <a:r>
                        <a:rPr lang="en-US" sz="2400" dirty="0"/>
                        <a:t>0.0111</a:t>
                      </a:r>
                      <a:endParaRPr lang="en-IN" sz="2400" dirty="0"/>
                    </a:p>
                  </a:txBody>
                  <a:tcPr/>
                </a:tc>
                <a:extLst>
                  <a:ext uri="{0D108BD9-81ED-4DB2-BD59-A6C34878D82A}">
                    <a16:rowId xmlns:a16="http://schemas.microsoft.com/office/drawing/2014/main" val="630753553"/>
                  </a:ext>
                </a:extLst>
              </a:tr>
            </a:tbl>
          </a:graphicData>
        </a:graphic>
      </p:graphicFrame>
    </p:spTree>
    <p:extLst>
      <p:ext uri="{BB962C8B-B14F-4D97-AF65-F5344CB8AC3E}">
        <p14:creationId xmlns:p14="http://schemas.microsoft.com/office/powerpoint/2010/main" val="3180329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Throughput Analysis </a:t>
            </a:r>
            <a:r>
              <a:rPr kumimoji="0" lang="en-US" sz="2000" b="1" i="0" u="sng" strike="noStrike" kern="1200" cap="all" spc="0" normalizeH="0" baseline="0" noProof="0" dirty="0">
                <a:ln>
                  <a:noFill/>
                </a:ln>
                <a:solidFill>
                  <a:srgbClr val="DF8C8C"/>
                </a:solidFill>
                <a:effectLst/>
                <a:uLnTx/>
                <a:uFillTx/>
                <a:latin typeface="Arial Black"/>
                <a:ea typeface="+mj-ea"/>
                <a:cs typeface="+mj-cs"/>
              </a:rPr>
              <a:t>: </a:t>
            </a:r>
            <a:r>
              <a:rPr lang="en-US" sz="1600" b="0" dirty="0">
                <a:solidFill>
                  <a:srgbClr val="000000">
                    <a:lumMod val="85000"/>
                    <a:lumOff val="15000"/>
                  </a:srgbClr>
                </a:solidFill>
                <a:latin typeface="Arial Black"/>
              </a:rPr>
              <a:t>Create</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 </a:t>
            </a:r>
            <a:r>
              <a:rPr lang="en-US" sz="1600" b="0" dirty="0">
                <a:solidFill>
                  <a:schemeClr val="tx1">
                    <a:lumMod val="85000"/>
                    <a:lumOff val="15000"/>
                  </a:schemeClr>
                </a:solidFill>
              </a:rPr>
              <a:t>an SQL query to calculate the 7-day rolling average of throughput. Also, explain why you prefer using the daily metric or the 7-day rolling average for throughput.</a:t>
            </a: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2117108"/>
            <a:ext cx="10427889" cy="1933347"/>
          </a:xfrm>
        </p:spPr>
        <p:txBody>
          <a:bodyPr/>
          <a:lstStyle/>
          <a:p>
            <a:r>
              <a:rPr lang="en-US" dirty="0"/>
              <a:t>Steps for finding the 7-day rolling average of throughput : </a:t>
            </a:r>
          </a:p>
          <a:p>
            <a:pPr marL="0" indent="0">
              <a:buNone/>
            </a:pPr>
            <a:r>
              <a:rPr lang="en-US" dirty="0"/>
              <a:t>	Step 1) I have selected `operation &amp; metric analytics` database for accessing data.</a:t>
            </a:r>
          </a:p>
          <a:p>
            <a:pPr marL="0" indent="0">
              <a:buNone/>
            </a:pPr>
            <a:r>
              <a:rPr lang="en-US" dirty="0"/>
              <a:t>	Step 2) Then I created a temporary table (i.e. Common Table Expression) named </a:t>
            </a:r>
            <a:r>
              <a:rPr lang="en-US" dirty="0" err="1"/>
              <a:t>jobs_by_date</a:t>
            </a:r>
            <a:r>
              <a:rPr lang="en-US" dirty="0"/>
              <a:t>.</a:t>
            </a:r>
          </a:p>
          <a:p>
            <a:pPr marL="0" indent="0">
              <a:buNone/>
            </a:pPr>
            <a:r>
              <a:rPr lang="en-US" dirty="0"/>
              <a:t>	             In that table, I have counted total number of jobs as </a:t>
            </a:r>
            <a:r>
              <a:rPr lang="en-US" dirty="0" err="1"/>
              <a:t>jobs_reviewed</a:t>
            </a:r>
            <a:r>
              <a:rPr lang="en-US" dirty="0"/>
              <a:t> from the “</a:t>
            </a:r>
            <a:r>
              <a:rPr lang="en-US" dirty="0" err="1"/>
              <a:t>job_data</a:t>
            </a:r>
            <a:r>
              <a:rPr lang="en-US" dirty="0"/>
              <a:t>” 	   	             table and grouped them using the dates of  “ds” column.</a:t>
            </a:r>
          </a:p>
          <a:p>
            <a:pPr marL="0" indent="0">
              <a:buNone/>
            </a:pPr>
            <a:r>
              <a:rPr lang="en-US" dirty="0"/>
              <a:t>	Step 3) Then I have used that temporary table in the following command along with window  	  	              function to make a third column named “</a:t>
            </a:r>
            <a:r>
              <a:rPr lang="en-US" dirty="0">
                <a:solidFill>
                  <a:srgbClr val="202C8F"/>
                </a:solidFill>
              </a:rPr>
              <a:t>rolling_average_throughput_7days”.</a:t>
            </a:r>
          </a:p>
          <a:p>
            <a:pPr marL="0" indent="0">
              <a:buNone/>
            </a:pPr>
            <a:r>
              <a:rPr lang="en-US" dirty="0"/>
              <a:t>	Step 4) In window function I have used AVG aggregate function to find the rolling average of the 	             7 days.</a:t>
            </a:r>
          </a:p>
          <a:p>
            <a:pPr marL="0" indent="0">
              <a:buNone/>
            </a:pPr>
            <a:r>
              <a:rPr lang="en-US" dirty="0"/>
              <a:t>	Step 5) Then inside the OVER command I used ORDER BY </a:t>
            </a:r>
            <a:r>
              <a:rPr lang="en-US" dirty="0" err="1"/>
              <a:t>review_date</a:t>
            </a:r>
            <a:r>
              <a:rPr lang="en-US" dirty="0"/>
              <a:t> to order the final result 	              in the ascending order of the date.</a:t>
            </a:r>
          </a:p>
          <a:p>
            <a:pPr marL="0" indent="0">
              <a:buNone/>
            </a:pPr>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Tree>
    <p:extLst>
      <p:ext uri="{BB962C8B-B14F-4D97-AF65-F5344CB8AC3E}">
        <p14:creationId xmlns:p14="http://schemas.microsoft.com/office/powerpoint/2010/main" val="2842444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266331" y="1897389"/>
            <a:ext cx="10324730" cy="4554001"/>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978851" y="2153483"/>
            <a:ext cx="10680637" cy="4247317"/>
          </a:xfrm>
          <a:prstGeom prst="rect">
            <a:avLst/>
          </a:prstGeom>
          <a:noFill/>
        </p:spPr>
        <p:txBody>
          <a:bodyPr wrap="square" numCol="1" rtlCol="0">
            <a:spAutoFit/>
          </a:bodyPr>
          <a:lstStyle/>
          <a:p>
            <a:r>
              <a:rPr lang="en-US" dirty="0">
                <a:solidFill>
                  <a:srgbClr val="202C8F"/>
                </a:solidFill>
              </a:rPr>
              <a:t>WITH </a:t>
            </a:r>
            <a:r>
              <a:rPr lang="en-US" dirty="0" err="1">
                <a:solidFill>
                  <a:srgbClr val="202C8F"/>
                </a:solidFill>
              </a:rPr>
              <a:t>jobs_by_date</a:t>
            </a:r>
            <a:r>
              <a:rPr lang="en-US" dirty="0">
                <a:solidFill>
                  <a:srgbClr val="202C8F"/>
                </a:solidFill>
              </a:rPr>
              <a:t> AS (</a:t>
            </a:r>
          </a:p>
          <a:p>
            <a:r>
              <a:rPr lang="en-US" dirty="0">
                <a:solidFill>
                  <a:srgbClr val="202C8F"/>
                </a:solidFill>
              </a:rPr>
              <a:t>    SELECT</a:t>
            </a:r>
          </a:p>
          <a:p>
            <a:r>
              <a:rPr lang="en-US" dirty="0">
                <a:solidFill>
                  <a:srgbClr val="202C8F"/>
                </a:solidFill>
              </a:rPr>
              <a:t>        ds as </a:t>
            </a:r>
            <a:r>
              <a:rPr lang="en-US" dirty="0" err="1">
                <a:solidFill>
                  <a:srgbClr val="202C8F"/>
                </a:solidFill>
              </a:rPr>
              <a:t>review_date</a:t>
            </a:r>
            <a:r>
              <a:rPr lang="en-US" dirty="0">
                <a:solidFill>
                  <a:srgbClr val="202C8F"/>
                </a:solidFill>
              </a:rPr>
              <a:t>,</a:t>
            </a:r>
          </a:p>
          <a:p>
            <a:r>
              <a:rPr lang="en-US" dirty="0">
                <a:solidFill>
                  <a:srgbClr val="202C8F"/>
                </a:solidFill>
              </a:rPr>
              <a:t>        COUNT(</a:t>
            </a:r>
            <a:r>
              <a:rPr lang="en-US" dirty="0" err="1">
                <a:solidFill>
                  <a:srgbClr val="202C8F"/>
                </a:solidFill>
              </a:rPr>
              <a:t>job_id</a:t>
            </a:r>
            <a:r>
              <a:rPr lang="en-US" dirty="0">
                <a:solidFill>
                  <a:srgbClr val="202C8F"/>
                </a:solidFill>
              </a:rPr>
              <a:t>) AS </a:t>
            </a:r>
            <a:r>
              <a:rPr lang="en-US" dirty="0" err="1">
                <a:solidFill>
                  <a:srgbClr val="202C8F"/>
                </a:solidFill>
              </a:rPr>
              <a:t>jobs_reviewed</a:t>
            </a:r>
            <a:endParaRPr lang="en-US" dirty="0">
              <a:solidFill>
                <a:srgbClr val="202C8F"/>
              </a:solidFill>
            </a:endParaRPr>
          </a:p>
          <a:p>
            <a:r>
              <a:rPr lang="en-US" dirty="0">
                <a:solidFill>
                  <a:srgbClr val="202C8F"/>
                </a:solidFill>
              </a:rPr>
              <a:t>    FROM </a:t>
            </a:r>
            <a:r>
              <a:rPr lang="en-US" dirty="0" err="1">
                <a:solidFill>
                  <a:srgbClr val="202C8F"/>
                </a:solidFill>
              </a:rPr>
              <a:t>job_data</a:t>
            </a:r>
            <a:endParaRPr lang="en-US" dirty="0">
              <a:solidFill>
                <a:srgbClr val="202C8F"/>
              </a:solidFill>
            </a:endParaRPr>
          </a:p>
          <a:p>
            <a:r>
              <a:rPr lang="en-US" dirty="0">
                <a:solidFill>
                  <a:srgbClr val="202C8F"/>
                </a:solidFill>
              </a:rPr>
              <a:t>    GROUP BY ds</a:t>
            </a:r>
          </a:p>
          <a:p>
            <a:r>
              <a:rPr lang="en-US" dirty="0">
                <a:solidFill>
                  <a:srgbClr val="202C8F"/>
                </a:solidFill>
              </a:rPr>
              <a:t>)</a:t>
            </a:r>
          </a:p>
          <a:p>
            <a:r>
              <a:rPr lang="en-US" dirty="0">
                <a:solidFill>
                  <a:srgbClr val="202C8F"/>
                </a:solidFill>
              </a:rPr>
              <a:t>SELECT</a:t>
            </a:r>
          </a:p>
          <a:p>
            <a:r>
              <a:rPr lang="en-US" dirty="0">
                <a:solidFill>
                  <a:srgbClr val="202C8F"/>
                </a:solidFill>
              </a:rPr>
              <a:t>    </a:t>
            </a:r>
            <a:r>
              <a:rPr lang="en-US" dirty="0" err="1">
                <a:solidFill>
                  <a:srgbClr val="202C8F"/>
                </a:solidFill>
              </a:rPr>
              <a:t>review_date</a:t>
            </a:r>
            <a:r>
              <a:rPr lang="en-US" dirty="0">
                <a:solidFill>
                  <a:srgbClr val="202C8F"/>
                </a:solidFill>
              </a:rPr>
              <a:t>,</a:t>
            </a:r>
          </a:p>
          <a:p>
            <a:r>
              <a:rPr lang="en-US" dirty="0">
                <a:solidFill>
                  <a:srgbClr val="202C8F"/>
                </a:solidFill>
              </a:rPr>
              <a:t>    </a:t>
            </a:r>
            <a:r>
              <a:rPr lang="en-US" dirty="0" err="1">
                <a:solidFill>
                  <a:srgbClr val="202C8F"/>
                </a:solidFill>
              </a:rPr>
              <a:t>jobs_reviewed</a:t>
            </a:r>
            <a:r>
              <a:rPr lang="en-US" dirty="0">
                <a:solidFill>
                  <a:srgbClr val="202C8F"/>
                </a:solidFill>
              </a:rPr>
              <a:t>,</a:t>
            </a:r>
          </a:p>
          <a:p>
            <a:r>
              <a:rPr lang="en-US" dirty="0">
                <a:solidFill>
                  <a:srgbClr val="202C8F"/>
                </a:solidFill>
              </a:rPr>
              <a:t>    AVG(</a:t>
            </a:r>
            <a:r>
              <a:rPr lang="en-US" dirty="0" err="1">
                <a:solidFill>
                  <a:srgbClr val="202C8F"/>
                </a:solidFill>
              </a:rPr>
              <a:t>jobs_reviewed</a:t>
            </a:r>
            <a:r>
              <a:rPr lang="en-US" dirty="0">
                <a:solidFill>
                  <a:srgbClr val="202C8F"/>
                </a:solidFill>
              </a:rPr>
              <a:t>) OVER (ORDER BY </a:t>
            </a:r>
            <a:r>
              <a:rPr lang="en-US" dirty="0" err="1">
                <a:solidFill>
                  <a:srgbClr val="202C8F"/>
                </a:solidFill>
              </a:rPr>
              <a:t>review_date</a:t>
            </a:r>
            <a:r>
              <a:rPr lang="en-US" dirty="0">
                <a:solidFill>
                  <a:srgbClr val="202C8F"/>
                </a:solidFill>
              </a:rPr>
              <a:t>) AS rolling_average_throughput_7days</a:t>
            </a:r>
          </a:p>
          <a:p>
            <a:r>
              <a:rPr lang="en-US" dirty="0">
                <a:solidFill>
                  <a:srgbClr val="202C8F"/>
                </a:solidFill>
              </a:rPr>
              <a:t>FROM</a:t>
            </a:r>
          </a:p>
          <a:p>
            <a:r>
              <a:rPr lang="en-US" dirty="0">
                <a:solidFill>
                  <a:srgbClr val="202C8F"/>
                </a:solidFill>
              </a:rPr>
              <a:t>    </a:t>
            </a:r>
            <a:r>
              <a:rPr lang="en-US" dirty="0" err="1">
                <a:solidFill>
                  <a:srgbClr val="202C8F"/>
                </a:solidFill>
              </a:rPr>
              <a:t>jobs_by_date</a:t>
            </a:r>
            <a:endParaRPr lang="en-US" dirty="0">
              <a:solidFill>
                <a:srgbClr val="202C8F"/>
              </a:solidFill>
            </a:endParaRPr>
          </a:p>
          <a:p>
            <a:r>
              <a:rPr lang="en-US" dirty="0">
                <a:solidFill>
                  <a:srgbClr val="202C8F"/>
                </a:solidFill>
              </a:rPr>
              <a:t>ORDER BY</a:t>
            </a:r>
          </a:p>
          <a:p>
            <a:r>
              <a:rPr lang="en-US" dirty="0">
                <a:solidFill>
                  <a:srgbClr val="202C8F"/>
                </a:solidFill>
              </a:rPr>
              <a:t>    </a:t>
            </a:r>
            <a:r>
              <a:rPr lang="en-US" dirty="0" err="1">
                <a:solidFill>
                  <a:srgbClr val="202C8F"/>
                </a:solidFill>
              </a:rPr>
              <a:t>review_date</a:t>
            </a:r>
            <a:r>
              <a:rPr lang="en-US" dirty="0">
                <a:solidFill>
                  <a:srgbClr val="202C8F"/>
                </a:solidFill>
              </a:rPr>
              <a:t>;</a:t>
            </a:r>
            <a:endParaRPr lang="en-IN"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Throughput Analysis </a:t>
            </a:r>
            <a:r>
              <a:rPr kumimoji="0" lang="en-US" sz="2000" b="1" i="0" u="sng" strike="noStrike" kern="1200" cap="all" spc="0" normalizeH="0" baseline="0" noProof="0" dirty="0">
                <a:ln>
                  <a:noFill/>
                </a:ln>
                <a:solidFill>
                  <a:srgbClr val="DF8C8C"/>
                </a:solidFill>
                <a:effectLst/>
                <a:uLnTx/>
                <a:uFillTx/>
                <a:latin typeface="Arial Black"/>
                <a:ea typeface="+mj-ea"/>
                <a:cs typeface="+mj-cs"/>
              </a:rPr>
              <a:t>: </a:t>
            </a:r>
            <a:r>
              <a:rPr lang="en-US" sz="1600" b="0" dirty="0">
                <a:solidFill>
                  <a:srgbClr val="000000">
                    <a:lumMod val="85000"/>
                    <a:lumOff val="15000"/>
                  </a:srgbClr>
                </a:solidFill>
                <a:latin typeface="Arial Black"/>
              </a:rPr>
              <a:t>Create</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 </a:t>
            </a:r>
            <a:r>
              <a:rPr lang="en-US" sz="1600" b="0" dirty="0">
                <a:solidFill>
                  <a:schemeClr val="tx1">
                    <a:lumMod val="85000"/>
                    <a:lumOff val="15000"/>
                  </a:schemeClr>
                </a:solidFill>
              </a:rPr>
              <a:t>an SQL query to calculate the 7-day rolling average of throughput. Also, explain why you prefer using the daily metric or the 7-day rolling average for throughput.</a:t>
            </a: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1692213"/>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Tree>
    <p:extLst>
      <p:ext uri="{BB962C8B-B14F-4D97-AF65-F5344CB8AC3E}">
        <p14:creationId xmlns:p14="http://schemas.microsoft.com/office/powerpoint/2010/main" val="3558221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Throughput Analysis </a:t>
            </a:r>
            <a:r>
              <a:rPr kumimoji="0" lang="en-US" sz="2000" b="1" i="0" u="sng" strike="noStrike" kern="1200" cap="all" spc="0" normalizeH="0" baseline="0" noProof="0" dirty="0">
                <a:ln>
                  <a:noFill/>
                </a:ln>
                <a:solidFill>
                  <a:srgbClr val="DF8C8C"/>
                </a:solidFill>
                <a:effectLst/>
                <a:uLnTx/>
                <a:uFillTx/>
                <a:latin typeface="Arial Black"/>
                <a:ea typeface="+mj-ea"/>
                <a:cs typeface="+mj-cs"/>
              </a:rPr>
              <a:t>: </a:t>
            </a:r>
            <a:r>
              <a:rPr lang="en-US" sz="1600" b="0" dirty="0">
                <a:solidFill>
                  <a:srgbClr val="000000">
                    <a:lumMod val="85000"/>
                    <a:lumOff val="15000"/>
                  </a:srgbClr>
                </a:solidFill>
                <a:latin typeface="Arial Black"/>
              </a:rPr>
              <a:t>Create</a:t>
            </a:r>
            <a:r>
              <a:rPr kumimoji="0" lang="en-US" sz="1600" b="0" i="0" u="none" strike="noStrike" kern="1200" cap="all" spc="0" normalizeH="0" baseline="0" noProof="0" dirty="0">
                <a:ln>
                  <a:noFill/>
                </a:ln>
                <a:solidFill>
                  <a:srgbClr val="000000">
                    <a:lumMod val="85000"/>
                    <a:lumOff val="15000"/>
                  </a:srgbClr>
                </a:solidFill>
                <a:effectLst/>
                <a:uLnTx/>
                <a:uFillTx/>
                <a:latin typeface="Arial Black"/>
                <a:ea typeface="+mj-ea"/>
                <a:cs typeface="+mj-cs"/>
              </a:rPr>
              <a:t> </a:t>
            </a:r>
            <a:r>
              <a:rPr lang="en-US" sz="1600" b="0" dirty="0">
                <a:solidFill>
                  <a:schemeClr val="tx1">
                    <a:lumMod val="85000"/>
                    <a:lumOff val="15000"/>
                  </a:schemeClr>
                </a:solidFill>
              </a:rPr>
              <a:t>an SQL query to calculate the 7-day rolling average of throughput. Also, explain why you prefer using the daily metric or the 7-day rolling average for throughput.</a:t>
            </a: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1898039"/>
            <a:ext cx="5297661" cy="400110"/>
          </a:xfrm>
          <a:prstGeom prst="rect">
            <a:avLst/>
          </a:prstGeom>
          <a:noFill/>
        </p:spPr>
        <p:txBody>
          <a:bodyPr wrap="square" rtlCol="0">
            <a:spAutoFit/>
          </a:bodyPr>
          <a:lstStyle/>
          <a:p>
            <a:pPr marL="0" indent="0">
              <a:buNone/>
            </a:pPr>
            <a:r>
              <a:rPr lang="en-US" sz="2000" b="1" u="sng" dirty="0">
                <a:solidFill>
                  <a:schemeClr val="tx1"/>
                </a:solidFill>
                <a:highlight>
                  <a:srgbClr val="AAC4E9"/>
                </a:highlight>
              </a:rPr>
              <a:t>Output/Result Table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graphicFrame>
        <p:nvGraphicFramePr>
          <p:cNvPr id="3" name="Table 8">
            <a:extLst>
              <a:ext uri="{FF2B5EF4-FFF2-40B4-BE49-F238E27FC236}">
                <a16:creationId xmlns:a16="http://schemas.microsoft.com/office/drawing/2014/main" id="{F79E1DFD-7276-DEF8-B2B9-7126EB65950F}"/>
              </a:ext>
            </a:extLst>
          </p:cNvPr>
          <p:cNvGraphicFramePr>
            <a:graphicFrameLocks noGrp="1"/>
          </p:cNvGraphicFramePr>
          <p:nvPr>
            <p:extLst>
              <p:ext uri="{D42A27DB-BD31-4B8C-83A1-F6EECF244321}">
                <p14:modId xmlns:p14="http://schemas.microsoft.com/office/powerpoint/2010/main" val="2383232267"/>
              </p:ext>
            </p:extLst>
          </p:nvPr>
        </p:nvGraphicFramePr>
        <p:xfrm>
          <a:off x="338505" y="2730669"/>
          <a:ext cx="11023758" cy="2595880"/>
        </p:xfrm>
        <a:graphic>
          <a:graphicData uri="http://schemas.openxmlformats.org/drawingml/2006/table">
            <a:tbl>
              <a:tblPr firstRow="1" bandRow="1">
                <a:tableStyleId>{5C22544A-7EE6-4342-B048-85BDC9FD1C3A}</a:tableStyleId>
              </a:tblPr>
              <a:tblGrid>
                <a:gridCol w="3674586">
                  <a:extLst>
                    <a:ext uri="{9D8B030D-6E8A-4147-A177-3AD203B41FA5}">
                      <a16:colId xmlns:a16="http://schemas.microsoft.com/office/drawing/2014/main" val="2293077606"/>
                    </a:ext>
                  </a:extLst>
                </a:gridCol>
                <a:gridCol w="3674586">
                  <a:extLst>
                    <a:ext uri="{9D8B030D-6E8A-4147-A177-3AD203B41FA5}">
                      <a16:colId xmlns:a16="http://schemas.microsoft.com/office/drawing/2014/main" val="93548484"/>
                    </a:ext>
                  </a:extLst>
                </a:gridCol>
                <a:gridCol w="3674586">
                  <a:extLst>
                    <a:ext uri="{9D8B030D-6E8A-4147-A177-3AD203B41FA5}">
                      <a16:colId xmlns:a16="http://schemas.microsoft.com/office/drawing/2014/main" val="4067718769"/>
                    </a:ext>
                  </a:extLst>
                </a:gridCol>
              </a:tblGrid>
              <a:tr h="370840">
                <a:tc>
                  <a:txBody>
                    <a:bodyPr/>
                    <a:lstStyle/>
                    <a:p>
                      <a:pPr algn="ctr" fontAlgn="b"/>
                      <a:r>
                        <a:rPr lang="en-IN" sz="2000" b="0" i="0" u="none" strike="noStrike" dirty="0" err="1">
                          <a:solidFill>
                            <a:srgbClr val="000000"/>
                          </a:solidFill>
                          <a:effectLst/>
                          <a:latin typeface="Calibri" panose="020F0502020204030204" pitchFamily="34" charset="0"/>
                        </a:rPr>
                        <a:t>review_date</a:t>
                      </a:r>
                      <a:endParaRPr lang="en-IN"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jobs_reviewed</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rolling_average_throughput_7days</a:t>
                      </a:r>
                    </a:p>
                  </a:txBody>
                  <a:tcPr marL="7620" marR="7620" marT="7620" marB="0" anchor="ctr"/>
                </a:tc>
                <a:extLst>
                  <a:ext uri="{0D108BD9-81ED-4DB2-BD59-A6C34878D82A}">
                    <a16:rowId xmlns:a16="http://schemas.microsoft.com/office/drawing/2014/main" val="2699871829"/>
                  </a:ext>
                </a:extLst>
              </a:tr>
              <a:tr h="370840">
                <a:tc>
                  <a:txBody>
                    <a:bodyPr/>
                    <a:lstStyle/>
                    <a:p>
                      <a:pPr algn="ctr" fontAlgn="b"/>
                      <a:r>
                        <a:rPr lang="en-IN" sz="2000" b="0" i="0" u="none" strike="noStrike" dirty="0">
                          <a:solidFill>
                            <a:srgbClr val="000000"/>
                          </a:solidFill>
                          <a:effectLst/>
                          <a:latin typeface="Calibri" panose="020F0502020204030204" pitchFamily="34" charset="0"/>
                        </a:rPr>
                        <a:t>11/25/2020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73593401"/>
                  </a:ext>
                </a:extLst>
              </a:tr>
              <a:tr h="370840">
                <a:tc>
                  <a:txBody>
                    <a:bodyPr/>
                    <a:lstStyle/>
                    <a:p>
                      <a:pPr algn="ctr" fontAlgn="b"/>
                      <a:r>
                        <a:rPr lang="en-IN" sz="2000" b="0" i="0" u="none" strike="noStrike">
                          <a:solidFill>
                            <a:srgbClr val="000000"/>
                          </a:solidFill>
                          <a:effectLst/>
                          <a:latin typeface="Calibri" panose="020F0502020204030204" pitchFamily="34" charset="0"/>
                        </a:rPr>
                        <a:t>11/26/2020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1344702656"/>
                  </a:ext>
                </a:extLst>
              </a:tr>
              <a:tr h="370840">
                <a:tc>
                  <a:txBody>
                    <a:bodyPr/>
                    <a:lstStyle/>
                    <a:p>
                      <a:pPr algn="ctr" fontAlgn="b"/>
                      <a:r>
                        <a:rPr lang="en-IN" sz="2000" b="0" i="0" u="none" strike="noStrike">
                          <a:solidFill>
                            <a:srgbClr val="000000"/>
                          </a:solidFill>
                          <a:effectLst/>
                          <a:latin typeface="Calibri" panose="020F0502020204030204" pitchFamily="34" charset="0"/>
                        </a:rPr>
                        <a:t>11/27/2020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extLst>
                  <a:ext uri="{0D108BD9-81ED-4DB2-BD59-A6C34878D82A}">
                    <a16:rowId xmlns:a16="http://schemas.microsoft.com/office/drawing/2014/main" val="2811868029"/>
                  </a:ext>
                </a:extLst>
              </a:tr>
              <a:tr h="370840">
                <a:tc>
                  <a:txBody>
                    <a:bodyPr/>
                    <a:lstStyle/>
                    <a:p>
                      <a:pPr algn="ctr" fontAlgn="b"/>
                      <a:r>
                        <a:rPr lang="en-IN" sz="2000" b="0" i="0" u="none" strike="noStrike">
                          <a:solidFill>
                            <a:srgbClr val="000000"/>
                          </a:solidFill>
                          <a:effectLst/>
                          <a:latin typeface="Calibri" panose="020F0502020204030204" pitchFamily="34" charset="0"/>
                        </a:rPr>
                        <a:t>11/28/2020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1789844037"/>
                  </a:ext>
                </a:extLst>
              </a:tr>
              <a:tr h="370840">
                <a:tc>
                  <a:txBody>
                    <a:bodyPr/>
                    <a:lstStyle/>
                    <a:p>
                      <a:pPr algn="ctr" fontAlgn="b"/>
                      <a:r>
                        <a:rPr lang="en-IN" sz="2000" b="0" i="0" u="none" strike="noStrike">
                          <a:solidFill>
                            <a:srgbClr val="000000"/>
                          </a:solidFill>
                          <a:effectLst/>
                          <a:latin typeface="Calibri" panose="020F0502020204030204" pitchFamily="34" charset="0"/>
                        </a:rPr>
                        <a:t>11/29/2020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1.2</a:t>
                      </a:r>
                    </a:p>
                  </a:txBody>
                  <a:tcPr marL="7620" marR="7620" marT="7620" marB="0" anchor="ctr"/>
                </a:tc>
                <a:extLst>
                  <a:ext uri="{0D108BD9-81ED-4DB2-BD59-A6C34878D82A}">
                    <a16:rowId xmlns:a16="http://schemas.microsoft.com/office/drawing/2014/main" val="2510490345"/>
                  </a:ext>
                </a:extLst>
              </a:tr>
              <a:tr h="370840">
                <a:tc>
                  <a:txBody>
                    <a:bodyPr/>
                    <a:lstStyle/>
                    <a:p>
                      <a:pPr algn="ctr" fontAlgn="b"/>
                      <a:r>
                        <a:rPr lang="en-IN" sz="2000" b="0" i="0" u="none" strike="noStrike">
                          <a:solidFill>
                            <a:srgbClr val="000000"/>
                          </a:solidFill>
                          <a:effectLst/>
                          <a:latin typeface="Calibri" panose="020F0502020204030204" pitchFamily="34" charset="0"/>
                        </a:rPr>
                        <a:t>11/30/2020</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2</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1.3333</a:t>
                      </a:r>
                    </a:p>
                  </a:txBody>
                  <a:tcPr marL="7620" marR="7620" marT="7620" marB="0" anchor="ctr"/>
                </a:tc>
                <a:extLst>
                  <a:ext uri="{0D108BD9-81ED-4DB2-BD59-A6C34878D82A}">
                    <a16:rowId xmlns:a16="http://schemas.microsoft.com/office/drawing/2014/main" val="4264541208"/>
                  </a:ext>
                </a:extLst>
              </a:tr>
            </a:tbl>
          </a:graphicData>
        </a:graphic>
      </p:graphicFrame>
    </p:spTree>
    <p:extLst>
      <p:ext uri="{BB962C8B-B14F-4D97-AF65-F5344CB8AC3E}">
        <p14:creationId xmlns:p14="http://schemas.microsoft.com/office/powerpoint/2010/main" val="1500270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399495" y="4407538"/>
            <a:ext cx="11160699" cy="2378742"/>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631806" y="4473343"/>
            <a:ext cx="10056909" cy="2378742"/>
          </a:xfrm>
          <a:prstGeom prst="rect">
            <a:avLst/>
          </a:prstGeom>
          <a:noFill/>
        </p:spPr>
        <p:txBody>
          <a:bodyPr wrap="square" numCol="2" rtlCol="0">
            <a:spAutoFit/>
          </a:bodyPr>
          <a:lstStyle/>
          <a:p>
            <a:r>
              <a:rPr lang="en-US" dirty="0">
                <a:solidFill>
                  <a:srgbClr val="202C8F"/>
                </a:solidFill>
              </a:rPr>
              <a:t>with </a:t>
            </a:r>
            <a:r>
              <a:rPr lang="en-US" dirty="0" err="1">
                <a:solidFill>
                  <a:srgbClr val="202C8F"/>
                </a:solidFill>
              </a:rPr>
              <a:t>language_total</a:t>
            </a:r>
            <a:r>
              <a:rPr lang="en-US" dirty="0">
                <a:solidFill>
                  <a:srgbClr val="202C8F"/>
                </a:solidFill>
              </a:rPr>
              <a:t> as (</a:t>
            </a:r>
          </a:p>
          <a:p>
            <a:r>
              <a:rPr lang="en-US" dirty="0">
                <a:solidFill>
                  <a:srgbClr val="202C8F"/>
                </a:solidFill>
              </a:rPr>
              <a:t>select </a:t>
            </a:r>
            <a:r>
              <a:rPr lang="en-US" dirty="0" err="1">
                <a:solidFill>
                  <a:srgbClr val="202C8F"/>
                </a:solidFill>
              </a:rPr>
              <a:t>job_id</a:t>
            </a:r>
            <a:r>
              <a:rPr lang="en-US" dirty="0">
                <a:solidFill>
                  <a:srgbClr val="202C8F"/>
                </a:solidFill>
              </a:rPr>
              <a:t>, language, </a:t>
            </a:r>
          </a:p>
          <a:p>
            <a:r>
              <a:rPr lang="en-US" dirty="0">
                <a:solidFill>
                  <a:srgbClr val="202C8F"/>
                </a:solidFill>
              </a:rPr>
              <a:t>count(language) as total </a:t>
            </a:r>
          </a:p>
          <a:p>
            <a:r>
              <a:rPr lang="en-US" dirty="0">
                <a:solidFill>
                  <a:srgbClr val="202C8F"/>
                </a:solidFill>
              </a:rPr>
              <a:t>from </a:t>
            </a:r>
            <a:r>
              <a:rPr lang="en-US" dirty="0" err="1">
                <a:solidFill>
                  <a:srgbClr val="202C8F"/>
                </a:solidFill>
              </a:rPr>
              <a:t>job_data</a:t>
            </a:r>
            <a:endParaRPr lang="en-US" dirty="0">
              <a:solidFill>
                <a:srgbClr val="202C8F"/>
              </a:solidFill>
            </a:endParaRPr>
          </a:p>
          <a:p>
            <a:r>
              <a:rPr lang="en-US" dirty="0">
                <a:solidFill>
                  <a:srgbClr val="202C8F"/>
                </a:solidFill>
              </a:rPr>
              <a:t>group by language)</a:t>
            </a:r>
          </a:p>
          <a:p>
            <a:endParaRPr lang="en-US" dirty="0">
              <a:solidFill>
                <a:srgbClr val="202C8F"/>
              </a:solidFill>
            </a:endParaRPr>
          </a:p>
          <a:p>
            <a:r>
              <a:rPr lang="en-US" dirty="0">
                <a:solidFill>
                  <a:srgbClr val="202C8F"/>
                </a:solidFill>
              </a:rPr>
              <a:t>SELECT </a:t>
            </a:r>
          </a:p>
          <a:p>
            <a:r>
              <a:rPr lang="en-US" dirty="0">
                <a:solidFill>
                  <a:srgbClr val="202C8F"/>
                </a:solidFill>
              </a:rPr>
              <a:t>    </a:t>
            </a:r>
            <a:r>
              <a:rPr lang="en-US" dirty="0" err="1">
                <a:solidFill>
                  <a:srgbClr val="202C8F"/>
                </a:solidFill>
              </a:rPr>
              <a:t>job_id</a:t>
            </a:r>
            <a:r>
              <a:rPr lang="en-US" dirty="0">
                <a:solidFill>
                  <a:srgbClr val="202C8F"/>
                </a:solidFill>
              </a:rPr>
              <a:t>,  language, total,</a:t>
            </a:r>
          </a:p>
          <a:p>
            <a:r>
              <a:rPr lang="en-US" dirty="0">
                <a:solidFill>
                  <a:srgbClr val="202C8F"/>
                </a:solidFill>
              </a:rPr>
              <a:t>    (total / (SELECT COUNT(*) FROM </a:t>
            </a:r>
            <a:r>
              <a:rPr lang="en-US" dirty="0" err="1">
                <a:solidFill>
                  <a:srgbClr val="202C8F"/>
                </a:solidFill>
              </a:rPr>
              <a:t>job_data</a:t>
            </a:r>
            <a:r>
              <a:rPr lang="en-US" dirty="0">
                <a:solidFill>
                  <a:srgbClr val="202C8F"/>
                </a:solidFill>
              </a:rPr>
              <a:t>)) * 100 AS percentage</a:t>
            </a:r>
          </a:p>
          <a:p>
            <a:r>
              <a:rPr lang="en-US" dirty="0">
                <a:solidFill>
                  <a:srgbClr val="202C8F"/>
                </a:solidFill>
              </a:rPr>
              <a:t>FROM</a:t>
            </a:r>
          </a:p>
          <a:p>
            <a:r>
              <a:rPr lang="en-US" dirty="0">
                <a:solidFill>
                  <a:srgbClr val="202C8F"/>
                </a:solidFill>
              </a:rPr>
              <a:t>    </a:t>
            </a:r>
            <a:r>
              <a:rPr lang="en-US" dirty="0" err="1">
                <a:solidFill>
                  <a:srgbClr val="202C8F"/>
                </a:solidFill>
              </a:rPr>
              <a:t>language_total</a:t>
            </a:r>
            <a:r>
              <a:rPr lang="en-US" dirty="0">
                <a:solidFill>
                  <a:srgbClr val="202C8F"/>
                </a:solidFill>
              </a:rPr>
              <a:t>;</a:t>
            </a:r>
            <a:endParaRPr lang="en-IN"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Language Share Analysis:  </a:t>
            </a:r>
            <a:r>
              <a:rPr lang="en-US" sz="1600" b="0" dirty="0">
                <a:solidFill>
                  <a:schemeClr val="tx1">
                    <a:lumMod val="85000"/>
                    <a:lumOff val="15000"/>
                  </a:schemeClr>
                </a:solidFill>
              </a:rPr>
              <a:t>Calculate the percentage share of each language in the last 30 days. Write an SQL query to calculate the percentage share of each language over the last 30 days.</a:t>
            </a:r>
            <a:br>
              <a:rPr lang="en-IN" sz="2000" dirty="0">
                <a:solidFill>
                  <a:srgbClr val="00B0F0"/>
                </a:solidFill>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1602204"/>
            <a:ext cx="10793341" cy="1933347"/>
          </a:xfrm>
        </p:spPr>
        <p:txBody>
          <a:bodyPr/>
          <a:lstStyle/>
          <a:p>
            <a:r>
              <a:rPr lang="en-US" dirty="0"/>
              <a:t>Steps for finding the percentage share of each language : </a:t>
            </a:r>
          </a:p>
          <a:p>
            <a:pPr marL="0" indent="0">
              <a:buNone/>
            </a:pPr>
            <a:r>
              <a:rPr lang="en-US" dirty="0"/>
              <a:t>	Step 1) I have selected `operation &amp; metric analytics` database for accessing data.</a:t>
            </a:r>
          </a:p>
          <a:p>
            <a:pPr marL="0" indent="0">
              <a:buNone/>
            </a:pPr>
            <a:r>
              <a:rPr lang="en-US" dirty="0"/>
              <a:t>	Step 2) Then I created a temporary table (i.e. Common Table Expression) named </a:t>
            </a:r>
            <a:r>
              <a:rPr lang="en-US" dirty="0" err="1"/>
              <a:t>language_total</a:t>
            </a:r>
            <a:r>
              <a:rPr lang="en-US" dirty="0"/>
              <a:t>.</a:t>
            </a:r>
          </a:p>
          <a:p>
            <a:pPr marL="0" indent="0">
              <a:buNone/>
            </a:pPr>
            <a:r>
              <a:rPr lang="en-US" dirty="0"/>
              <a:t>	             In that table, I have counted total number of occurrences of each language as “total” from 	             “</a:t>
            </a:r>
            <a:r>
              <a:rPr lang="en-US" dirty="0" err="1"/>
              <a:t>job_data</a:t>
            </a:r>
            <a:r>
              <a:rPr lang="en-US" dirty="0"/>
              <a:t>” table and grouped them using the “language” column.</a:t>
            </a:r>
          </a:p>
          <a:p>
            <a:pPr marL="0" indent="0">
              <a:buNone/>
            </a:pPr>
            <a:r>
              <a:rPr lang="en-US" dirty="0"/>
              <a:t>	Step 3) Then I used that temporary table in the following command for calculation of percentage.	Step 4) Formula used for percentage is “</a:t>
            </a:r>
            <a:r>
              <a:rPr lang="en-US" dirty="0">
                <a:solidFill>
                  <a:srgbClr val="202C8F"/>
                </a:solidFill>
              </a:rPr>
              <a:t>(total / (SELECT COUNT(*) FROM </a:t>
            </a:r>
            <a:r>
              <a:rPr lang="en-US" dirty="0" err="1">
                <a:solidFill>
                  <a:srgbClr val="202C8F"/>
                </a:solidFill>
              </a:rPr>
              <a:t>job_data</a:t>
            </a:r>
            <a:r>
              <a:rPr lang="en-US" dirty="0">
                <a:solidFill>
                  <a:srgbClr val="202C8F"/>
                </a:solidFill>
              </a:rPr>
              <a:t>)) * 100”</a:t>
            </a:r>
            <a:endParaRPr lang="en-US" dirty="0"/>
          </a:p>
          <a:p>
            <a:pPr marL="0" indent="0">
              <a:buNone/>
            </a:pPr>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69451"/>
            <a:ext cx="987552" cy="274320"/>
          </a:xfrm>
        </p:spPr>
        <p:txBody>
          <a:bodyPr/>
          <a:lstStyle/>
          <a:p>
            <a:fld id="{48F63A3B-78C7-47BE-AE5E-E10140E04643}" type="slidenum">
              <a:rPr lang="en-US" smtClean="0"/>
              <a:t>14</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793587" y="4038206"/>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Tree>
    <p:extLst>
      <p:ext uri="{BB962C8B-B14F-4D97-AF65-F5344CB8AC3E}">
        <p14:creationId xmlns:p14="http://schemas.microsoft.com/office/powerpoint/2010/main" val="3295043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795564"/>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922027"/>
          </a:xfrm>
        </p:spPr>
        <p:txBody>
          <a:bodyPr/>
          <a:lstStyle/>
          <a:p>
            <a:pPr algn="l"/>
            <a:r>
              <a:rPr lang="en-US" sz="2000" u="sng" dirty="0">
                <a:solidFill>
                  <a:srgbClr val="DF8C8C"/>
                </a:solidFill>
              </a:rPr>
              <a:t>Language Share Analysis:  </a:t>
            </a:r>
            <a:r>
              <a:rPr lang="en-US" sz="1600" b="0" dirty="0">
                <a:solidFill>
                  <a:schemeClr val="tx1">
                    <a:lumMod val="85000"/>
                    <a:lumOff val="15000"/>
                  </a:schemeClr>
                </a:solidFill>
              </a:rPr>
              <a:t>Calculate the percentage share of each language in the last 30 days. Write an SQL query to calculate the percentage share of each language over the last 30 days</a:t>
            </a:r>
            <a:r>
              <a:rPr lang="en-US" sz="2000" b="0" dirty="0">
                <a:solidFill>
                  <a:schemeClr val="tx1">
                    <a:lumMod val="85000"/>
                    <a:lumOff val="15000"/>
                  </a:schemeClr>
                </a:solidFill>
              </a:rPr>
              <a:t>.</a:t>
            </a: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25970"/>
            <a:ext cx="987552" cy="274320"/>
          </a:xfrm>
        </p:spPr>
        <p:txBody>
          <a:bodyPr/>
          <a:lstStyle/>
          <a:p>
            <a:fld id="{48F63A3B-78C7-47BE-AE5E-E10140E04643}" type="slidenum">
              <a:rPr lang="en-US" smtClean="0"/>
              <a:t>15</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1628899"/>
            <a:ext cx="5297661" cy="400110"/>
          </a:xfrm>
          <a:prstGeom prst="rect">
            <a:avLst/>
          </a:prstGeom>
          <a:noFill/>
        </p:spPr>
        <p:txBody>
          <a:bodyPr wrap="square" rtlCol="0">
            <a:spAutoFit/>
          </a:bodyPr>
          <a:lstStyle/>
          <a:p>
            <a:pPr marL="0" indent="0">
              <a:buNone/>
            </a:pPr>
            <a:r>
              <a:rPr lang="en-US" sz="2000" b="1" u="sng" dirty="0">
                <a:solidFill>
                  <a:schemeClr val="tx1"/>
                </a:solidFill>
                <a:highlight>
                  <a:srgbClr val="AAC4E9"/>
                </a:highlight>
              </a:rPr>
              <a:t>Output/Result Table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graphicFrame>
        <p:nvGraphicFramePr>
          <p:cNvPr id="4" name="Table 8">
            <a:extLst>
              <a:ext uri="{FF2B5EF4-FFF2-40B4-BE49-F238E27FC236}">
                <a16:creationId xmlns:a16="http://schemas.microsoft.com/office/drawing/2014/main" id="{0F107FB9-2B71-9CE4-1C29-1B020447C242}"/>
              </a:ext>
            </a:extLst>
          </p:cNvPr>
          <p:cNvGraphicFramePr>
            <a:graphicFrameLocks noGrp="1"/>
          </p:cNvGraphicFramePr>
          <p:nvPr>
            <p:extLst>
              <p:ext uri="{D42A27DB-BD31-4B8C-83A1-F6EECF244321}">
                <p14:modId xmlns:p14="http://schemas.microsoft.com/office/powerpoint/2010/main" val="1837559826"/>
              </p:ext>
            </p:extLst>
          </p:nvPr>
        </p:nvGraphicFramePr>
        <p:xfrm>
          <a:off x="295270" y="2263804"/>
          <a:ext cx="4809392" cy="3542192"/>
        </p:xfrm>
        <a:graphic>
          <a:graphicData uri="http://schemas.openxmlformats.org/drawingml/2006/table">
            <a:tbl>
              <a:tblPr firstRow="1" bandRow="1">
                <a:tableStyleId>{5C22544A-7EE6-4342-B048-85BDC9FD1C3A}</a:tableStyleId>
              </a:tblPr>
              <a:tblGrid>
                <a:gridCol w="1202348">
                  <a:extLst>
                    <a:ext uri="{9D8B030D-6E8A-4147-A177-3AD203B41FA5}">
                      <a16:colId xmlns:a16="http://schemas.microsoft.com/office/drawing/2014/main" val="3691778346"/>
                    </a:ext>
                  </a:extLst>
                </a:gridCol>
                <a:gridCol w="1202348">
                  <a:extLst>
                    <a:ext uri="{9D8B030D-6E8A-4147-A177-3AD203B41FA5}">
                      <a16:colId xmlns:a16="http://schemas.microsoft.com/office/drawing/2014/main" val="1462918399"/>
                    </a:ext>
                  </a:extLst>
                </a:gridCol>
                <a:gridCol w="1202348">
                  <a:extLst>
                    <a:ext uri="{9D8B030D-6E8A-4147-A177-3AD203B41FA5}">
                      <a16:colId xmlns:a16="http://schemas.microsoft.com/office/drawing/2014/main" val="3751130118"/>
                    </a:ext>
                  </a:extLst>
                </a:gridCol>
                <a:gridCol w="1202348">
                  <a:extLst>
                    <a:ext uri="{9D8B030D-6E8A-4147-A177-3AD203B41FA5}">
                      <a16:colId xmlns:a16="http://schemas.microsoft.com/office/drawing/2014/main" val="1114542072"/>
                    </a:ext>
                  </a:extLst>
                </a:gridCol>
              </a:tblGrid>
              <a:tr h="484216">
                <a:tc>
                  <a:txBody>
                    <a:bodyPr/>
                    <a:lstStyle/>
                    <a:p>
                      <a:pPr algn="ctr" fontAlgn="b"/>
                      <a:r>
                        <a:rPr lang="en-IN" sz="1800" b="0" i="0" u="none" strike="noStrike" dirty="0" err="1">
                          <a:solidFill>
                            <a:srgbClr val="000000"/>
                          </a:solidFill>
                          <a:effectLst/>
                          <a:latin typeface="Calibri" panose="020F0502020204030204" pitchFamily="34" charset="0"/>
                        </a:rPr>
                        <a:t>job_id</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language</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total</a:t>
                      </a:r>
                    </a:p>
                  </a:txBody>
                  <a:tcPr marL="7620" marR="7620" marT="7620" marB="0" anchor="ctr"/>
                </a:tc>
                <a:tc>
                  <a:txBody>
                    <a:bodyPr/>
                    <a:lstStyle/>
                    <a:p>
                      <a:pPr algn="ctr" fontAlgn="b"/>
                      <a:r>
                        <a:rPr lang="en-IN" sz="1800" b="0" i="0" u="none" strike="noStrike" dirty="0">
                          <a:solidFill>
                            <a:srgbClr val="000000"/>
                          </a:solidFill>
                          <a:effectLst/>
                          <a:latin typeface="Calibri" panose="020F0502020204030204" pitchFamily="34" charset="0"/>
                        </a:rPr>
                        <a:t>percentage</a:t>
                      </a:r>
                    </a:p>
                  </a:txBody>
                  <a:tcPr marL="7620" marR="7620" marT="7620" marB="0" anchor="ctr"/>
                </a:tc>
                <a:extLst>
                  <a:ext uri="{0D108BD9-81ED-4DB2-BD59-A6C34878D82A}">
                    <a16:rowId xmlns:a16="http://schemas.microsoft.com/office/drawing/2014/main" val="4270155386"/>
                  </a:ext>
                </a:extLst>
              </a:tr>
              <a:tr h="484216">
                <a:tc>
                  <a:txBody>
                    <a:bodyPr/>
                    <a:lstStyle/>
                    <a:p>
                      <a:pPr algn="ctr" fontAlgn="b"/>
                      <a:r>
                        <a:rPr lang="en-IN" sz="18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English</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3428086737"/>
                  </a:ext>
                </a:extLst>
              </a:tr>
              <a:tr h="484216">
                <a:tc>
                  <a:txBody>
                    <a:bodyPr/>
                    <a:lstStyle/>
                    <a:p>
                      <a:pPr algn="ctr" fontAlgn="b"/>
                      <a:r>
                        <a:rPr lang="en-IN" sz="18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Arabic</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2964144320"/>
                  </a:ext>
                </a:extLst>
              </a:tr>
              <a:tr h="484216">
                <a:tc>
                  <a:txBody>
                    <a:bodyPr/>
                    <a:lstStyle/>
                    <a:p>
                      <a:pPr algn="ctr" fontAlgn="b"/>
                      <a:r>
                        <a:rPr lang="en-IN" sz="18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Persian</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3</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37.5</a:t>
                      </a:r>
                    </a:p>
                  </a:txBody>
                  <a:tcPr marL="7620" marR="7620" marT="7620" marB="0" anchor="ctr"/>
                </a:tc>
                <a:extLst>
                  <a:ext uri="{0D108BD9-81ED-4DB2-BD59-A6C34878D82A}">
                    <a16:rowId xmlns:a16="http://schemas.microsoft.com/office/drawing/2014/main" val="1924360675"/>
                  </a:ext>
                </a:extLst>
              </a:tr>
              <a:tr h="484216">
                <a:tc>
                  <a:txBody>
                    <a:bodyPr/>
                    <a:lstStyle/>
                    <a:p>
                      <a:pPr algn="ctr" fontAlgn="b"/>
                      <a:r>
                        <a:rPr lang="en-IN" sz="1800" b="0" i="0" u="none" strike="noStrike">
                          <a:solidFill>
                            <a:srgbClr val="000000"/>
                          </a:solidFill>
                          <a:effectLst/>
                          <a:latin typeface="Calibri" panose="020F0502020204030204" pitchFamily="34" charset="0"/>
                        </a:rPr>
                        <a:t>25</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Hindi</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2947480840"/>
                  </a:ext>
                </a:extLst>
              </a:tr>
              <a:tr h="484216">
                <a:tc>
                  <a:txBody>
                    <a:bodyPr/>
                    <a:lstStyle/>
                    <a:p>
                      <a:pPr algn="ctr" fontAlgn="b"/>
                      <a:r>
                        <a:rPr lang="en-IN" sz="1800" b="0" i="0" u="none" strike="noStrike">
                          <a:solidFill>
                            <a:srgbClr val="000000"/>
                          </a:solidFill>
                          <a:effectLst/>
                          <a:latin typeface="Calibri" panose="020F0502020204030204" pitchFamily="34" charset="0"/>
                        </a:rPr>
                        <a:t>11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French</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3610299497"/>
                  </a:ext>
                </a:extLst>
              </a:tr>
              <a:tr h="636896">
                <a:tc>
                  <a:txBody>
                    <a:bodyPr/>
                    <a:lstStyle/>
                    <a:p>
                      <a:pPr algn="ctr" fontAlgn="b"/>
                      <a:r>
                        <a:rPr lang="en-IN" sz="1800" b="0" i="0" u="none" strike="noStrike">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Italian</a:t>
                      </a: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b"/>
                      <a:r>
                        <a:rPr lang="en-IN" sz="1800" b="0" i="0" u="none" strike="noStrike" dirty="0">
                          <a:solidFill>
                            <a:srgbClr val="000000"/>
                          </a:solidFill>
                          <a:effectLst/>
                          <a:latin typeface="Calibri" panose="020F0502020204030204" pitchFamily="34" charset="0"/>
                        </a:rPr>
                        <a:t>12.5</a:t>
                      </a:r>
                    </a:p>
                  </a:txBody>
                  <a:tcPr marL="7620" marR="7620" marT="7620" marB="0" anchor="ctr"/>
                </a:tc>
                <a:extLst>
                  <a:ext uri="{0D108BD9-81ED-4DB2-BD59-A6C34878D82A}">
                    <a16:rowId xmlns:a16="http://schemas.microsoft.com/office/drawing/2014/main" val="2186534064"/>
                  </a:ext>
                </a:extLst>
              </a:tr>
            </a:tbl>
          </a:graphicData>
        </a:graphic>
      </p:graphicFrame>
      <p:graphicFrame>
        <p:nvGraphicFramePr>
          <p:cNvPr id="15" name="Chart 14">
            <a:extLst>
              <a:ext uri="{FF2B5EF4-FFF2-40B4-BE49-F238E27FC236}">
                <a16:creationId xmlns:a16="http://schemas.microsoft.com/office/drawing/2014/main" id="{5970AEAF-85DA-D162-BAF5-50B2C214386D}"/>
              </a:ext>
            </a:extLst>
          </p:cNvPr>
          <p:cNvGraphicFramePr/>
          <p:nvPr>
            <p:extLst>
              <p:ext uri="{D42A27DB-BD31-4B8C-83A1-F6EECF244321}">
                <p14:modId xmlns:p14="http://schemas.microsoft.com/office/powerpoint/2010/main" val="103193831"/>
              </p:ext>
            </p:extLst>
          </p:nvPr>
        </p:nvGraphicFramePr>
        <p:xfrm>
          <a:off x="5850384" y="1903602"/>
          <a:ext cx="5297661" cy="46303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45683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399495" y="4407538"/>
            <a:ext cx="11160699" cy="2378742"/>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631806" y="4549676"/>
            <a:ext cx="10447526" cy="2308324"/>
          </a:xfrm>
          <a:prstGeom prst="rect">
            <a:avLst/>
          </a:prstGeom>
          <a:noFill/>
        </p:spPr>
        <p:txBody>
          <a:bodyPr wrap="square" numCol="1" rtlCol="0">
            <a:spAutoFit/>
          </a:bodyPr>
          <a:lstStyle/>
          <a:p>
            <a:r>
              <a:rPr lang="en-US" dirty="0">
                <a:solidFill>
                  <a:srgbClr val="202C8F"/>
                </a:solidFill>
              </a:rPr>
              <a:t>SELECT *</a:t>
            </a:r>
          </a:p>
          <a:p>
            <a:r>
              <a:rPr lang="en-US" dirty="0">
                <a:solidFill>
                  <a:srgbClr val="202C8F"/>
                </a:solidFill>
              </a:rPr>
              <a:t>FROM </a:t>
            </a:r>
            <a:r>
              <a:rPr lang="en-US" dirty="0" err="1">
                <a:solidFill>
                  <a:srgbClr val="202C8F"/>
                </a:solidFill>
              </a:rPr>
              <a:t>job_data</a:t>
            </a:r>
            <a:endParaRPr lang="en-US" dirty="0">
              <a:solidFill>
                <a:srgbClr val="202C8F"/>
              </a:solidFill>
            </a:endParaRPr>
          </a:p>
          <a:p>
            <a:r>
              <a:rPr lang="en-US" dirty="0">
                <a:solidFill>
                  <a:srgbClr val="202C8F"/>
                </a:solidFill>
              </a:rPr>
              <a:t>WHERE (ds, </a:t>
            </a:r>
            <a:r>
              <a:rPr lang="en-US" dirty="0" err="1">
                <a:solidFill>
                  <a:srgbClr val="202C8F"/>
                </a:solidFill>
              </a:rPr>
              <a:t>job_id</a:t>
            </a:r>
            <a:r>
              <a:rPr lang="en-US" dirty="0">
                <a:solidFill>
                  <a:srgbClr val="202C8F"/>
                </a:solidFill>
              </a:rPr>
              <a:t>, </a:t>
            </a:r>
            <a:r>
              <a:rPr lang="en-US" dirty="0" err="1">
                <a:solidFill>
                  <a:srgbClr val="202C8F"/>
                </a:solidFill>
              </a:rPr>
              <a:t>actor_id</a:t>
            </a:r>
            <a:r>
              <a:rPr lang="en-US" dirty="0">
                <a:solidFill>
                  <a:srgbClr val="202C8F"/>
                </a:solidFill>
              </a:rPr>
              <a:t>, event, language, </a:t>
            </a:r>
            <a:r>
              <a:rPr lang="en-US" dirty="0" err="1">
                <a:solidFill>
                  <a:srgbClr val="202C8F"/>
                </a:solidFill>
              </a:rPr>
              <a:t>time_spent</a:t>
            </a:r>
            <a:r>
              <a:rPr lang="en-US" dirty="0">
                <a:solidFill>
                  <a:srgbClr val="202C8F"/>
                </a:solidFill>
              </a:rPr>
              <a:t>, org) IN (</a:t>
            </a:r>
          </a:p>
          <a:p>
            <a:r>
              <a:rPr lang="en-US" dirty="0">
                <a:solidFill>
                  <a:srgbClr val="202C8F"/>
                </a:solidFill>
              </a:rPr>
              <a:t>    SELECT ds, </a:t>
            </a:r>
            <a:r>
              <a:rPr lang="en-US" dirty="0" err="1">
                <a:solidFill>
                  <a:srgbClr val="202C8F"/>
                </a:solidFill>
              </a:rPr>
              <a:t>job_id</a:t>
            </a:r>
            <a:r>
              <a:rPr lang="en-US" dirty="0">
                <a:solidFill>
                  <a:srgbClr val="202C8F"/>
                </a:solidFill>
              </a:rPr>
              <a:t>, </a:t>
            </a:r>
            <a:r>
              <a:rPr lang="en-US" dirty="0" err="1">
                <a:solidFill>
                  <a:srgbClr val="202C8F"/>
                </a:solidFill>
              </a:rPr>
              <a:t>actor_id</a:t>
            </a:r>
            <a:r>
              <a:rPr lang="en-US" dirty="0">
                <a:solidFill>
                  <a:srgbClr val="202C8F"/>
                </a:solidFill>
              </a:rPr>
              <a:t>, event, language, </a:t>
            </a:r>
            <a:r>
              <a:rPr lang="en-US" dirty="0" err="1">
                <a:solidFill>
                  <a:srgbClr val="202C8F"/>
                </a:solidFill>
              </a:rPr>
              <a:t>time_spent</a:t>
            </a:r>
            <a:r>
              <a:rPr lang="en-US" dirty="0">
                <a:solidFill>
                  <a:srgbClr val="202C8F"/>
                </a:solidFill>
              </a:rPr>
              <a:t>, org</a:t>
            </a:r>
          </a:p>
          <a:p>
            <a:r>
              <a:rPr lang="en-US" dirty="0">
                <a:solidFill>
                  <a:srgbClr val="202C8F"/>
                </a:solidFill>
              </a:rPr>
              <a:t>    FROM </a:t>
            </a:r>
            <a:r>
              <a:rPr lang="en-US" dirty="0" err="1">
                <a:solidFill>
                  <a:srgbClr val="202C8F"/>
                </a:solidFill>
              </a:rPr>
              <a:t>job_data</a:t>
            </a:r>
            <a:endParaRPr lang="en-US" dirty="0">
              <a:solidFill>
                <a:srgbClr val="202C8F"/>
              </a:solidFill>
            </a:endParaRPr>
          </a:p>
          <a:p>
            <a:r>
              <a:rPr lang="en-US" dirty="0">
                <a:solidFill>
                  <a:srgbClr val="202C8F"/>
                </a:solidFill>
              </a:rPr>
              <a:t>    GROUP BY ds, </a:t>
            </a:r>
            <a:r>
              <a:rPr lang="en-US" dirty="0" err="1">
                <a:solidFill>
                  <a:srgbClr val="202C8F"/>
                </a:solidFill>
              </a:rPr>
              <a:t>job_id</a:t>
            </a:r>
            <a:r>
              <a:rPr lang="en-US" dirty="0">
                <a:solidFill>
                  <a:srgbClr val="202C8F"/>
                </a:solidFill>
              </a:rPr>
              <a:t>, </a:t>
            </a:r>
            <a:r>
              <a:rPr lang="en-US" dirty="0" err="1">
                <a:solidFill>
                  <a:srgbClr val="202C8F"/>
                </a:solidFill>
              </a:rPr>
              <a:t>actor_id</a:t>
            </a:r>
            <a:r>
              <a:rPr lang="en-US" dirty="0">
                <a:solidFill>
                  <a:srgbClr val="202C8F"/>
                </a:solidFill>
              </a:rPr>
              <a:t>, event, language, </a:t>
            </a:r>
            <a:r>
              <a:rPr lang="en-US" dirty="0" err="1">
                <a:solidFill>
                  <a:srgbClr val="202C8F"/>
                </a:solidFill>
              </a:rPr>
              <a:t>time_spent</a:t>
            </a:r>
            <a:r>
              <a:rPr lang="en-US" dirty="0">
                <a:solidFill>
                  <a:srgbClr val="202C8F"/>
                </a:solidFill>
              </a:rPr>
              <a:t>, org</a:t>
            </a:r>
          </a:p>
          <a:p>
            <a:r>
              <a:rPr lang="en-US" dirty="0">
                <a:solidFill>
                  <a:srgbClr val="202C8F"/>
                </a:solidFill>
              </a:rPr>
              <a:t>    HAVING COUNT(*) &gt; 1</a:t>
            </a:r>
          </a:p>
          <a:p>
            <a:r>
              <a:rPr lang="en-US" dirty="0">
                <a:solidFill>
                  <a:srgbClr val="202C8F"/>
                </a:solidFill>
              </a:rPr>
              <a:t>);</a:t>
            </a:r>
            <a:endParaRPr lang="en-IN"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600751"/>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80"/>
            <a:ext cx="11380197" cy="661408"/>
          </a:xfrm>
        </p:spPr>
        <p:txBody>
          <a:bodyPr/>
          <a:lstStyle/>
          <a:p>
            <a:pPr algn="l"/>
            <a:r>
              <a:rPr lang="en-US" sz="2000" u="sng" dirty="0">
                <a:solidFill>
                  <a:srgbClr val="DF8C8C"/>
                </a:solidFill>
              </a:rPr>
              <a:t>Duplicate Rows Detection:  </a:t>
            </a:r>
            <a:r>
              <a:rPr lang="en-US" sz="1600" b="0" dirty="0">
                <a:solidFill>
                  <a:schemeClr val="tx1">
                    <a:lumMod val="85000"/>
                    <a:lumOff val="15000"/>
                  </a:schemeClr>
                </a:solidFill>
              </a:rPr>
              <a:t>Identify duplicate rows in the data. Write an SQL query to display duplicate rows from the </a:t>
            </a:r>
            <a:r>
              <a:rPr lang="en-US" sz="1600" b="0" dirty="0" err="1">
                <a:solidFill>
                  <a:schemeClr val="tx1">
                    <a:lumMod val="85000"/>
                    <a:lumOff val="15000"/>
                  </a:schemeClr>
                </a:solidFill>
              </a:rPr>
              <a:t>job_data</a:t>
            </a:r>
            <a:r>
              <a:rPr lang="en-US" sz="1600" b="0" dirty="0">
                <a:solidFill>
                  <a:schemeClr val="tx1">
                    <a:lumMod val="85000"/>
                    <a:lumOff val="15000"/>
                  </a:schemeClr>
                </a:solidFill>
              </a:rPr>
              <a:t> table.</a:t>
            </a:r>
            <a:br>
              <a:rPr lang="en-IN" sz="2000" dirty="0">
                <a:solidFill>
                  <a:srgbClr val="00B0F0"/>
                </a:solidFill>
              </a:rPr>
            </a:br>
            <a:br>
              <a:rPr lang="en-IN" sz="2000" dirty="0">
                <a:solidFill>
                  <a:srgbClr val="00B0F0"/>
                </a:solidFill>
              </a:rPr>
            </a:br>
            <a:endParaRPr lang="en-IN" sz="20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1602204"/>
            <a:ext cx="10793341" cy="1933347"/>
          </a:xfrm>
        </p:spPr>
        <p:txBody>
          <a:bodyPr/>
          <a:lstStyle/>
          <a:p>
            <a:r>
              <a:rPr lang="en-US" dirty="0"/>
              <a:t>Steps for finding the duplicate rows : </a:t>
            </a:r>
          </a:p>
          <a:p>
            <a:pPr marL="0" indent="0">
              <a:buNone/>
            </a:pPr>
            <a:r>
              <a:rPr lang="en-US" dirty="0"/>
              <a:t>	Step 1) I have selected all columns from “</a:t>
            </a:r>
            <a:r>
              <a:rPr lang="en-US" dirty="0" err="1"/>
              <a:t>job_data</a:t>
            </a:r>
            <a:r>
              <a:rPr lang="en-US" dirty="0"/>
              <a:t>” table where all columns are present in the same 	            table which is selected using the derived table and ‘IN’ command.</a:t>
            </a:r>
          </a:p>
          <a:p>
            <a:pPr marL="0" indent="0">
              <a:buNone/>
            </a:pPr>
            <a:r>
              <a:rPr lang="en-US" dirty="0"/>
              <a:t>	Step 2) Then I created a derived table which has all columns grouped by all columns from table 	             “</a:t>
            </a:r>
            <a:r>
              <a:rPr lang="en-US" dirty="0" err="1"/>
              <a:t>job_data</a:t>
            </a:r>
            <a:r>
              <a:rPr lang="en-US" dirty="0"/>
              <a:t>” as we want to check if there is any duplicate row in the table.</a:t>
            </a:r>
          </a:p>
          <a:p>
            <a:pPr marL="0" indent="0">
              <a:buNone/>
            </a:pPr>
            <a:r>
              <a:rPr lang="en-US" dirty="0"/>
              <a:t>	Step 3) Then by using “HAVING COUNT(*)&gt;1” we have selected only those rows which are 	   	             duplicate.	</a:t>
            </a:r>
          </a:p>
          <a:p>
            <a:pPr marL="0" indent="0">
              <a:buNone/>
            </a:pPr>
            <a:r>
              <a:rPr lang="en-US" dirty="0"/>
              <a:t>	Step 4) In table </a:t>
            </a:r>
            <a:r>
              <a:rPr lang="en-US" dirty="0" err="1"/>
              <a:t>job_data</a:t>
            </a:r>
            <a:r>
              <a:rPr lang="en-US" dirty="0"/>
              <a:t> there are no duplicate rows so we get empty table as output.</a:t>
            </a:r>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16</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4111754"/>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Tree>
    <p:extLst>
      <p:ext uri="{BB962C8B-B14F-4D97-AF65-F5344CB8AC3E}">
        <p14:creationId xmlns:p14="http://schemas.microsoft.com/office/powerpoint/2010/main" val="3008613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600751"/>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80"/>
            <a:ext cx="11380197" cy="661408"/>
          </a:xfrm>
        </p:spPr>
        <p:txBody>
          <a:bodyPr/>
          <a:lstStyle/>
          <a:p>
            <a:pPr algn="l"/>
            <a:r>
              <a:rPr lang="en-US" sz="2000" u="sng" dirty="0">
                <a:solidFill>
                  <a:srgbClr val="DF8C8C"/>
                </a:solidFill>
              </a:rPr>
              <a:t>Duplicate Rows Detection:  </a:t>
            </a:r>
            <a:r>
              <a:rPr lang="en-US" sz="1600" b="0" dirty="0">
                <a:solidFill>
                  <a:schemeClr val="tx1">
                    <a:lumMod val="85000"/>
                    <a:lumOff val="15000"/>
                  </a:schemeClr>
                </a:solidFill>
              </a:rPr>
              <a:t>Identify duplicate rows in the data. Write an SQL query to display duplicate rows from the </a:t>
            </a:r>
            <a:r>
              <a:rPr lang="en-US" sz="1600" b="0" dirty="0" err="1">
                <a:solidFill>
                  <a:schemeClr val="tx1">
                    <a:lumMod val="85000"/>
                    <a:lumOff val="15000"/>
                  </a:schemeClr>
                </a:solidFill>
              </a:rPr>
              <a:t>job_data</a:t>
            </a:r>
            <a:r>
              <a:rPr lang="en-US" sz="1600" b="0" dirty="0">
                <a:solidFill>
                  <a:schemeClr val="tx1">
                    <a:lumMod val="85000"/>
                    <a:lumOff val="15000"/>
                  </a:schemeClr>
                </a:solidFill>
              </a:rPr>
              <a:t> table.</a:t>
            </a:r>
            <a:br>
              <a:rPr lang="en-IN" sz="2000" dirty="0">
                <a:solidFill>
                  <a:srgbClr val="00B0F0"/>
                </a:solidFill>
              </a:rPr>
            </a:br>
            <a:br>
              <a:rPr lang="en-IN" sz="2000" dirty="0">
                <a:solidFill>
                  <a:srgbClr val="00B0F0"/>
                </a:solidFill>
              </a:rPr>
            </a:b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06237" y="71720"/>
            <a:ext cx="4655336"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17</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
        <p:nvSpPr>
          <p:cNvPr id="12" name="TextBox 11">
            <a:extLst>
              <a:ext uri="{FF2B5EF4-FFF2-40B4-BE49-F238E27FC236}">
                <a16:creationId xmlns:a16="http://schemas.microsoft.com/office/drawing/2014/main" id="{6A3B4B0A-0DAF-1A33-E780-6966517AB516}"/>
              </a:ext>
            </a:extLst>
          </p:cNvPr>
          <p:cNvSpPr txBox="1"/>
          <p:nvPr/>
        </p:nvSpPr>
        <p:spPr>
          <a:xfrm>
            <a:off x="552723" y="1628899"/>
            <a:ext cx="5297661" cy="400110"/>
          </a:xfrm>
          <a:prstGeom prst="rect">
            <a:avLst/>
          </a:prstGeom>
          <a:noFill/>
        </p:spPr>
        <p:txBody>
          <a:bodyPr wrap="square" rtlCol="0">
            <a:spAutoFit/>
          </a:bodyPr>
          <a:lstStyle/>
          <a:p>
            <a:pPr marL="0" indent="0">
              <a:buNone/>
            </a:pPr>
            <a:r>
              <a:rPr lang="en-US" sz="2000" b="1" u="sng" dirty="0">
                <a:solidFill>
                  <a:schemeClr val="tx1"/>
                </a:solidFill>
                <a:highlight>
                  <a:srgbClr val="AAC4E9"/>
                </a:highlight>
              </a:rPr>
              <a:t>Output/Result Table :</a:t>
            </a:r>
          </a:p>
        </p:txBody>
      </p:sp>
      <p:graphicFrame>
        <p:nvGraphicFramePr>
          <p:cNvPr id="15" name="Table 15">
            <a:extLst>
              <a:ext uri="{FF2B5EF4-FFF2-40B4-BE49-F238E27FC236}">
                <a16:creationId xmlns:a16="http://schemas.microsoft.com/office/drawing/2014/main" id="{823D058B-B137-7E02-C672-2721D4DF831D}"/>
              </a:ext>
            </a:extLst>
          </p:cNvPr>
          <p:cNvGraphicFramePr>
            <a:graphicFrameLocks noGrp="1"/>
          </p:cNvGraphicFramePr>
          <p:nvPr>
            <p:extLst>
              <p:ext uri="{D42A27DB-BD31-4B8C-83A1-F6EECF244321}">
                <p14:modId xmlns:p14="http://schemas.microsoft.com/office/powerpoint/2010/main" val="3526338094"/>
              </p:ext>
            </p:extLst>
          </p:nvPr>
        </p:nvGraphicFramePr>
        <p:xfrm>
          <a:off x="620450" y="2211115"/>
          <a:ext cx="8869777" cy="741680"/>
        </p:xfrm>
        <a:graphic>
          <a:graphicData uri="http://schemas.openxmlformats.org/drawingml/2006/table">
            <a:tbl>
              <a:tblPr firstRow="1" bandRow="1">
                <a:tableStyleId>{5C22544A-7EE6-4342-B048-85BDC9FD1C3A}</a:tableStyleId>
              </a:tblPr>
              <a:tblGrid>
                <a:gridCol w="1267111">
                  <a:extLst>
                    <a:ext uri="{9D8B030D-6E8A-4147-A177-3AD203B41FA5}">
                      <a16:colId xmlns:a16="http://schemas.microsoft.com/office/drawing/2014/main" val="96484436"/>
                    </a:ext>
                  </a:extLst>
                </a:gridCol>
                <a:gridCol w="1267111">
                  <a:extLst>
                    <a:ext uri="{9D8B030D-6E8A-4147-A177-3AD203B41FA5}">
                      <a16:colId xmlns:a16="http://schemas.microsoft.com/office/drawing/2014/main" val="419409676"/>
                    </a:ext>
                  </a:extLst>
                </a:gridCol>
                <a:gridCol w="1267111">
                  <a:extLst>
                    <a:ext uri="{9D8B030D-6E8A-4147-A177-3AD203B41FA5}">
                      <a16:colId xmlns:a16="http://schemas.microsoft.com/office/drawing/2014/main" val="1776338423"/>
                    </a:ext>
                  </a:extLst>
                </a:gridCol>
                <a:gridCol w="1267111">
                  <a:extLst>
                    <a:ext uri="{9D8B030D-6E8A-4147-A177-3AD203B41FA5}">
                      <a16:colId xmlns:a16="http://schemas.microsoft.com/office/drawing/2014/main" val="1386241732"/>
                    </a:ext>
                  </a:extLst>
                </a:gridCol>
                <a:gridCol w="1267111">
                  <a:extLst>
                    <a:ext uri="{9D8B030D-6E8A-4147-A177-3AD203B41FA5}">
                      <a16:colId xmlns:a16="http://schemas.microsoft.com/office/drawing/2014/main" val="1295111818"/>
                    </a:ext>
                  </a:extLst>
                </a:gridCol>
                <a:gridCol w="1267111">
                  <a:extLst>
                    <a:ext uri="{9D8B030D-6E8A-4147-A177-3AD203B41FA5}">
                      <a16:colId xmlns:a16="http://schemas.microsoft.com/office/drawing/2014/main" val="4029077067"/>
                    </a:ext>
                  </a:extLst>
                </a:gridCol>
                <a:gridCol w="1267111">
                  <a:extLst>
                    <a:ext uri="{9D8B030D-6E8A-4147-A177-3AD203B41FA5}">
                      <a16:colId xmlns:a16="http://schemas.microsoft.com/office/drawing/2014/main" val="3561212143"/>
                    </a:ext>
                  </a:extLst>
                </a:gridCol>
              </a:tblGrid>
              <a:tr h="370840">
                <a:tc>
                  <a:txBody>
                    <a:bodyPr/>
                    <a:lstStyle/>
                    <a:p>
                      <a:pPr algn="ctr" fontAlgn="b"/>
                      <a:r>
                        <a:rPr lang="en-IN" sz="2000" b="0" i="0" u="none" strike="noStrike" dirty="0">
                          <a:solidFill>
                            <a:srgbClr val="000000"/>
                          </a:solidFill>
                          <a:effectLst/>
                          <a:latin typeface="Calibri" panose="020F0502020204030204" pitchFamily="34" charset="0"/>
                        </a:rPr>
                        <a:t>ds</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job_id</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actor_id</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event</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language</a:t>
                      </a: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time_spent</a:t>
                      </a:r>
                    </a:p>
                  </a:txBody>
                  <a:tcPr marL="7620" marR="7620" marT="7620" marB="0" anchor="ctr"/>
                </a:tc>
                <a:tc>
                  <a:txBody>
                    <a:bodyPr/>
                    <a:lstStyle/>
                    <a:p>
                      <a:pPr algn="ctr" fontAlgn="b"/>
                      <a:r>
                        <a:rPr lang="en-IN" sz="2000" b="0" i="0" u="none" strike="noStrike" dirty="0">
                          <a:solidFill>
                            <a:srgbClr val="000000"/>
                          </a:solidFill>
                          <a:effectLst/>
                          <a:latin typeface="Calibri" panose="020F0502020204030204" pitchFamily="34" charset="0"/>
                        </a:rPr>
                        <a:t>org</a:t>
                      </a:r>
                    </a:p>
                  </a:txBody>
                  <a:tcPr marL="7620" marR="7620" marT="7620" marB="0" anchor="ctr"/>
                </a:tc>
                <a:extLst>
                  <a:ext uri="{0D108BD9-81ED-4DB2-BD59-A6C34878D82A}">
                    <a16:rowId xmlns:a16="http://schemas.microsoft.com/office/drawing/2014/main" val="1444514216"/>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32209299"/>
                  </a:ext>
                </a:extLst>
              </a:tr>
            </a:tbl>
          </a:graphicData>
        </a:graphic>
      </p:graphicFrame>
      <p:sp>
        <p:nvSpPr>
          <p:cNvPr id="18" name="TextBox 17">
            <a:extLst>
              <a:ext uri="{FF2B5EF4-FFF2-40B4-BE49-F238E27FC236}">
                <a16:creationId xmlns:a16="http://schemas.microsoft.com/office/drawing/2014/main" id="{8FCEFBD7-1433-24A0-3933-BB846445FE15}"/>
              </a:ext>
            </a:extLst>
          </p:cNvPr>
          <p:cNvSpPr txBox="1"/>
          <p:nvPr/>
        </p:nvSpPr>
        <p:spPr>
          <a:xfrm>
            <a:off x="620450" y="3511556"/>
            <a:ext cx="9010835" cy="1107996"/>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rgbClr val="202C8F"/>
                </a:solidFill>
              </a:rPr>
              <a:t>In the </a:t>
            </a:r>
            <a:r>
              <a:rPr lang="en-US" sz="2400" dirty="0" err="1">
                <a:solidFill>
                  <a:srgbClr val="202C8F"/>
                </a:solidFill>
              </a:rPr>
              <a:t>job_data</a:t>
            </a:r>
            <a:r>
              <a:rPr lang="en-US" sz="2400" dirty="0">
                <a:solidFill>
                  <a:srgbClr val="202C8F"/>
                </a:solidFill>
              </a:rPr>
              <a:t> table there are no duplicate rows, so we get an empty table as output.</a:t>
            </a:r>
          </a:p>
          <a:p>
            <a:endParaRPr lang="en-IN" dirty="0"/>
          </a:p>
        </p:txBody>
      </p:sp>
    </p:spTree>
    <p:extLst>
      <p:ext uri="{BB962C8B-B14F-4D97-AF65-F5344CB8AC3E}">
        <p14:creationId xmlns:p14="http://schemas.microsoft.com/office/powerpoint/2010/main" val="1495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608633" y="787490"/>
            <a:ext cx="10336735" cy="1022589"/>
          </a:xfrm>
        </p:spPr>
        <p:txBody>
          <a:bodyPr/>
          <a:lstStyle/>
          <a:p>
            <a:pPr algn="l"/>
            <a:r>
              <a:rPr lang="en-US" sz="2000" u="sng" dirty="0">
                <a:solidFill>
                  <a:srgbClr val="DF8C8C"/>
                </a:solidFill>
              </a:rPr>
              <a:t>Weekly User Engagement: </a:t>
            </a:r>
            <a:br>
              <a:rPr lang="en-US" sz="2000" u="sng" dirty="0">
                <a:solidFill>
                  <a:srgbClr val="DF8C8C"/>
                </a:solidFill>
              </a:rPr>
            </a:br>
            <a:r>
              <a:rPr lang="en-US" sz="1600" b="0" i="0" dirty="0">
                <a:solidFill>
                  <a:schemeClr val="tx1">
                    <a:lumMod val="85000"/>
                    <a:lumOff val="15000"/>
                  </a:schemeClr>
                </a:solidFill>
                <a:effectLst/>
                <a:latin typeface="+mj-lt"/>
              </a:rPr>
              <a:t>Objective: Measure the activeness of users on a weekly basis.</a:t>
            </a:r>
            <a:br>
              <a:rPr lang="en-US" sz="1600" b="0" i="0" dirty="0">
                <a:solidFill>
                  <a:schemeClr val="tx1">
                    <a:lumMod val="85000"/>
                    <a:lumOff val="15000"/>
                  </a:schemeClr>
                </a:solidFill>
                <a:effectLst/>
                <a:latin typeface="+mj-lt"/>
              </a:rPr>
            </a:br>
            <a:r>
              <a:rPr lang="en-US" sz="1600" b="0" i="0" dirty="0">
                <a:solidFill>
                  <a:schemeClr val="tx1">
                    <a:lumMod val="85000"/>
                    <a:lumOff val="15000"/>
                  </a:schemeClr>
                </a:solidFill>
                <a:effectLst/>
                <a:latin typeface="+mj-lt"/>
              </a:rPr>
              <a:t>Your Task: Write an SQL query to calculate the weekly user engagement.</a:t>
            </a:r>
            <a:br>
              <a:rPr lang="en-US" sz="1600" b="0" i="0" dirty="0">
                <a:solidFill>
                  <a:schemeClr val="tx1">
                    <a:lumMod val="85000"/>
                    <a:lumOff val="15000"/>
                  </a:schemeClr>
                </a:solidFill>
                <a:effectLst/>
                <a:latin typeface="+mj-lt"/>
              </a:rPr>
            </a:b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422666" y="87012"/>
            <a:ext cx="5091019"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3422666" y="225071"/>
            <a:ext cx="6552875" cy="274320"/>
          </a:xfrm>
        </p:spPr>
        <p:txBody>
          <a:bodyPr/>
          <a:lstStyle/>
          <a:p>
            <a:r>
              <a:rPr lang="en-US" sz="2700" b="1" dirty="0">
                <a:latin typeface="+mj-lt"/>
              </a:rPr>
              <a:t>Investigating Metric Spike</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1001278" y="182880"/>
            <a:ext cx="987552" cy="274320"/>
          </a:xfrm>
        </p:spPr>
        <p:txBody>
          <a:bodyPr/>
          <a:lstStyle/>
          <a:p>
            <a:fld id="{48F63A3B-78C7-47BE-AE5E-E10140E04643}" type="slidenum">
              <a:rPr lang="en-US" smtClean="0"/>
              <a:t>18</a:t>
            </a:fld>
            <a:endParaRPr lang="en-US" dirty="0"/>
          </a:p>
        </p:txBody>
      </p:sp>
      <p:sp>
        <p:nvSpPr>
          <p:cNvPr id="12" name="Title 1">
            <a:extLst>
              <a:ext uri="{FF2B5EF4-FFF2-40B4-BE49-F238E27FC236}">
                <a16:creationId xmlns:a16="http://schemas.microsoft.com/office/drawing/2014/main" id="{1888EE10-B30C-01CB-8EBF-C3376B0FC265}"/>
              </a:ext>
            </a:extLst>
          </p:cNvPr>
          <p:cNvSpPr txBox="1">
            <a:spLocks/>
          </p:cNvSpPr>
          <p:nvPr/>
        </p:nvSpPr>
        <p:spPr>
          <a:xfrm>
            <a:off x="608633" y="1897627"/>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User Growth Analysis: </a:t>
            </a:r>
          </a:p>
          <a:p>
            <a:pPr algn="l"/>
            <a:r>
              <a:rPr lang="en-US" sz="1600" b="0" dirty="0">
                <a:solidFill>
                  <a:schemeClr val="tx1">
                    <a:lumMod val="85000"/>
                    <a:lumOff val="15000"/>
                  </a:schemeClr>
                </a:solidFill>
              </a:rPr>
              <a:t>Objective: Analyze the growth of users over time for a product.</a:t>
            </a:r>
          </a:p>
          <a:p>
            <a:pPr algn="l"/>
            <a:r>
              <a:rPr lang="en-US" sz="1600" b="0" dirty="0">
                <a:solidFill>
                  <a:schemeClr val="tx1">
                    <a:lumMod val="85000"/>
                    <a:lumOff val="15000"/>
                  </a:schemeClr>
                </a:solidFill>
              </a:rPr>
              <a:t>Your Task: Write an SQL query to calculate the user growth for the product.</a:t>
            </a:r>
            <a:endParaRPr lang="en-IN" sz="2000" dirty="0">
              <a:solidFill>
                <a:srgbClr val="00B0F0"/>
              </a:solidFill>
            </a:endParaRPr>
          </a:p>
        </p:txBody>
      </p:sp>
      <p:sp>
        <p:nvSpPr>
          <p:cNvPr id="13" name="Title 1">
            <a:extLst>
              <a:ext uri="{FF2B5EF4-FFF2-40B4-BE49-F238E27FC236}">
                <a16:creationId xmlns:a16="http://schemas.microsoft.com/office/drawing/2014/main" id="{D52250F2-7DF5-BFC4-4741-202D9B0B31F5}"/>
              </a:ext>
            </a:extLst>
          </p:cNvPr>
          <p:cNvSpPr txBox="1">
            <a:spLocks/>
          </p:cNvSpPr>
          <p:nvPr/>
        </p:nvSpPr>
        <p:spPr>
          <a:xfrm>
            <a:off x="608633" y="3031701"/>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Weekly Retention Analysis: </a:t>
            </a:r>
          </a:p>
          <a:p>
            <a:pPr algn="l"/>
            <a:r>
              <a:rPr lang="en-US" sz="1600" b="0" dirty="0">
                <a:solidFill>
                  <a:schemeClr val="tx1">
                    <a:lumMod val="85000"/>
                    <a:lumOff val="15000"/>
                  </a:schemeClr>
                </a:solidFill>
              </a:rPr>
              <a:t>Objective: Analyze the retention of users on a weekly basis after signing up for a product.</a:t>
            </a:r>
          </a:p>
          <a:p>
            <a:pPr algn="l"/>
            <a:r>
              <a:rPr lang="en-US" sz="1600" b="0" dirty="0">
                <a:solidFill>
                  <a:schemeClr val="tx1">
                    <a:lumMod val="85000"/>
                    <a:lumOff val="15000"/>
                  </a:schemeClr>
                </a:solidFill>
              </a:rPr>
              <a:t>Your Task: Write an SQL query to calculate the weekly retention of users based on their sign-up cohort.</a:t>
            </a:r>
            <a:endParaRPr lang="en-IN" sz="2000" dirty="0">
              <a:solidFill>
                <a:srgbClr val="00B0F0"/>
              </a:solidFill>
            </a:endParaRPr>
          </a:p>
        </p:txBody>
      </p:sp>
      <p:sp>
        <p:nvSpPr>
          <p:cNvPr id="14" name="Title 1">
            <a:extLst>
              <a:ext uri="{FF2B5EF4-FFF2-40B4-BE49-F238E27FC236}">
                <a16:creationId xmlns:a16="http://schemas.microsoft.com/office/drawing/2014/main" id="{EE8EE10D-B3B4-FD70-677F-28FAB3058158}"/>
              </a:ext>
            </a:extLst>
          </p:cNvPr>
          <p:cNvSpPr txBox="1">
            <a:spLocks/>
          </p:cNvSpPr>
          <p:nvPr/>
        </p:nvSpPr>
        <p:spPr>
          <a:xfrm>
            <a:off x="608633" y="4500455"/>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Weekly Engagement Per Device: </a:t>
            </a:r>
          </a:p>
          <a:p>
            <a:pPr algn="l"/>
            <a:r>
              <a:rPr lang="en-US" sz="1600" b="0" dirty="0">
                <a:solidFill>
                  <a:schemeClr val="tx1">
                    <a:lumMod val="85000"/>
                    <a:lumOff val="15000"/>
                  </a:schemeClr>
                </a:solidFill>
              </a:rPr>
              <a:t>Objective: Measure the activeness of users on a weekly basis per device.</a:t>
            </a:r>
          </a:p>
          <a:p>
            <a:pPr algn="l"/>
            <a:r>
              <a:rPr lang="en-US" sz="1600" b="0" dirty="0">
                <a:solidFill>
                  <a:schemeClr val="tx1">
                    <a:lumMod val="85000"/>
                    <a:lumOff val="15000"/>
                  </a:schemeClr>
                </a:solidFill>
              </a:rPr>
              <a:t>Your Task: Write an SQL query to calculate the weekly engagement per device.</a:t>
            </a:r>
            <a:endParaRPr lang="en-IN" sz="2000" dirty="0">
              <a:solidFill>
                <a:srgbClr val="00B0F0"/>
              </a:solidFill>
            </a:endParaRPr>
          </a:p>
        </p:txBody>
      </p:sp>
      <p:sp>
        <p:nvSpPr>
          <p:cNvPr id="3" name="Title 1">
            <a:extLst>
              <a:ext uri="{FF2B5EF4-FFF2-40B4-BE49-F238E27FC236}">
                <a16:creationId xmlns:a16="http://schemas.microsoft.com/office/drawing/2014/main" id="{5DAB5B5B-3AB3-7995-1FC1-607997F643E6}"/>
              </a:ext>
            </a:extLst>
          </p:cNvPr>
          <p:cNvSpPr txBox="1">
            <a:spLocks/>
          </p:cNvSpPr>
          <p:nvPr/>
        </p:nvSpPr>
        <p:spPr>
          <a:xfrm>
            <a:off x="608633" y="5614398"/>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Email Engagement Analysis: </a:t>
            </a:r>
          </a:p>
          <a:p>
            <a:pPr algn="l"/>
            <a:r>
              <a:rPr lang="en-US" sz="1600" b="0" dirty="0">
                <a:solidFill>
                  <a:schemeClr val="tx1">
                    <a:lumMod val="85000"/>
                    <a:lumOff val="15000"/>
                  </a:schemeClr>
                </a:solidFill>
              </a:rPr>
              <a:t>Objective: Analyze how users are engaging with the email service.</a:t>
            </a:r>
          </a:p>
          <a:p>
            <a:pPr algn="l"/>
            <a:r>
              <a:rPr lang="en-US" sz="1600" b="0" dirty="0">
                <a:solidFill>
                  <a:schemeClr val="tx1">
                    <a:lumMod val="85000"/>
                    <a:lumOff val="15000"/>
                  </a:schemeClr>
                </a:solidFill>
              </a:rPr>
              <a:t>Your Task: Write an SQL query to calculate the email engagement metrics.</a:t>
            </a:r>
            <a:endParaRPr lang="en-IN" sz="2000" dirty="0">
              <a:solidFill>
                <a:srgbClr val="00B0F0"/>
              </a:solidFill>
            </a:endParaRPr>
          </a:p>
        </p:txBody>
      </p:sp>
    </p:spTree>
    <p:extLst>
      <p:ext uri="{BB962C8B-B14F-4D97-AF65-F5344CB8AC3E}">
        <p14:creationId xmlns:p14="http://schemas.microsoft.com/office/powerpoint/2010/main" val="376827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328475" y="4298536"/>
            <a:ext cx="11231720" cy="1933347"/>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631806" y="4473343"/>
            <a:ext cx="10420893" cy="1754326"/>
          </a:xfrm>
          <a:prstGeom prst="rect">
            <a:avLst/>
          </a:prstGeom>
          <a:noFill/>
        </p:spPr>
        <p:txBody>
          <a:bodyPr wrap="square" numCol="2" rtlCol="0">
            <a:spAutoFit/>
          </a:bodyPr>
          <a:lstStyle/>
          <a:p>
            <a:r>
              <a:rPr lang="en-US" dirty="0">
                <a:solidFill>
                  <a:srgbClr val="202C8F"/>
                </a:solidFill>
              </a:rPr>
              <a:t>SELECT</a:t>
            </a:r>
          </a:p>
          <a:p>
            <a:r>
              <a:rPr lang="en-US" dirty="0">
                <a:solidFill>
                  <a:srgbClr val="202C8F"/>
                </a:solidFill>
              </a:rPr>
              <a:t>    WEEK(</a:t>
            </a:r>
            <a:r>
              <a:rPr lang="en-US" dirty="0" err="1">
                <a:solidFill>
                  <a:srgbClr val="202C8F"/>
                </a:solidFill>
              </a:rPr>
              <a:t>occurred_at</a:t>
            </a:r>
            <a:r>
              <a:rPr lang="en-US" dirty="0">
                <a:solidFill>
                  <a:srgbClr val="202C8F"/>
                </a:solidFill>
              </a:rPr>
              <a:t>) AS </a:t>
            </a:r>
            <a:r>
              <a:rPr lang="en-US" dirty="0" err="1">
                <a:solidFill>
                  <a:srgbClr val="202C8F"/>
                </a:solidFill>
              </a:rPr>
              <a:t>week_number</a:t>
            </a:r>
            <a:r>
              <a:rPr lang="en-US" dirty="0">
                <a:solidFill>
                  <a:srgbClr val="202C8F"/>
                </a:solidFill>
              </a:rPr>
              <a:t>,</a:t>
            </a:r>
          </a:p>
          <a:p>
            <a:r>
              <a:rPr lang="en-US" dirty="0">
                <a:solidFill>
                  <a:srgbClr val="202C8F"/>
                </a:solidFill>
              </a:rPr>
              <a:t>    COUNT(DISTINCT </a:t>
            </a:r>
            <a:r>
              <a:rPr lang="en-US" dirty="0" err="1">
                <a:solidFill>
                  <a:srgbClr val="202C8F"/>
                </a:solidFill>
              </a:rPr>
              <a:t>user_id</a:t>
            </a:r>
            <a:r>
              <a:rPr lang="en-US" dirty="0">
                <a:solidFill>
                  <a:srgbClr val="202C8F"/>
                </a:solidFill>
              </a:rPr>
              <a:t>) AS </a:t>
            </a:r>
            <a:r>
              <a:rPr lang="en-US" dirty="0" err="1">
                <a:solidFill>
                  <a:srgbClr val="202C8F"/>
                </a:solidFill>
              </a:rPr>
              <a:t>active_users</a:t>
            </a:r>
            <a:endParaRPr lang="en-US" dirty="0">
              <a:solidFill>
                <a:srgbClr val="202C8F"/>
              </a:solidFill>
            </a:endParaRPr>
          </a:p>
          <a:p>
            <a:r>
              <a:rPr lang="en-US" dirty="0">
                <a:solidFill>
                  <a:srgbClr val="202C8F"/>
                </a:solidFill>
              </a:rPr>
              <a:t>FROM events</a:t>
            </a:r>
          </a:p>
          <a:p>
            <a:r>
              <a:rPr lang="en-US" dirty="0">
                <a:solidFill>
                  <a:srgbClr val="202C8F"/>
                </a:solidFill>
              </a:rPr>
              <a:t>GROUP BY </a:t>
            </a:r>
            <a:r>
              <a:rPr lang="en-US" dirty="0" err="1">
                <a:solidFill>
                  <a:srgbClr val="202C8F"/>
                </a:solidFill>
              </a:rPr>
              <a:t>week_number</a:t>
            </a:r>
            <a:endParaRPr lang="en-US" dirty="0">
              <a:solidFill>
                <a:srgbClr val="202C8F"/>
              </a:solidFill>
            </a:endParaRPr>
          </a:p>
          <a:p>
            <a:r>
              <a:rPr lang="en-US" dirty="0">
                <a:solidFill>
                  <a:srgbClr val="202C8F"/>
                </a:solidFill>
              </a:rPr>
              <a:t>ORDER BY  </a:t>
            </a:r>
            <a:r>
              <a:rPr lang="en-US" dirty="0" err="1">
                <a:solidFill>
                  <a:srgbClr val="202C8F"/>
                </a:solidFill>
              </a:rPr>
              <a:t>week_number</a:t>
            </a:r>
            <a:r>
              <a:rPr lang="en-IN" dirty="0">
                <a:solidFill>
                  <a:srgbClr val="202C8F"/>
                </a:solidFill>
              </a:rPr>
              <a:t> ;</a:t>
            </a:r>
            <a:endParaRPr lang="en-US"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819528"/>
            <a:ext cx="10989880" cy="649583"/>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819528"/>
            <a:ext cx="11380197" cy="716871"/>
          </a:xfrm>
        </p:spPr>
        <p:txBody>
          <a:bodyPr/>
          <a:lstStyle/>
          <a:p>
            <a:pPr algn="l"/>
            <a:r>
              <a:rPr lang="en-US" sz="2000" u="sng" dirty="0">
                <a:solidFill>
                  <a:srgbClr val="DF8C8C"/>
                </a:solidFill>
              </a:rPr>
              <a:t>Weekly User Engagement:  </a:t>
            </a:r>
            <a:r>
              <a:rPr lang="en-US" sz="1600" b="0" i="0" dirty="0">
                <a:solidFill>
                  <a:schemeClr val="tx1">
                    <a:lumMod val="85000"/>
                    <a:lumOff val="15000"/>
                  </a:schemeClr>
                </a:solidFill>
                <a:effectLst/>
                <a:latin typeface="+mj-lt"/>
              </a:rPr>
              <a:t>Measure the activeness of users on a weekly basis.</a:t>
            </a:r>
            <a:r>
              <a:rPr lang="en-US" sz="1600" b="0" dirty="0">
                <a:solidFill>
                  <a:schemeClr val="tx1">
                    <a:lumMod val="85000"/>
                    <a:lumOff val="15000"/>
                  </a:schemeClr>
                </a:solidFill>
              </a:rPr>
              <a:t> </a:t>
            </a:r>
            <a:r>
              <a:rPr lang="en-US" sz="1600" b="0" i="0" dirty="0">
                <a:solidFill>
                  <a:schemeClr val="tx1">
                    <a:lumMod val="85000"/>
                    <a:lumOff val="15000"/>
                  </a:schemeClr>
                </a:solidFill>
                <a:effectLst/>
                <a:latin typeface="+mj-lt"/>
              </a:rPr>
              <a:t>Write an SQL query to calculate the weekly user engagement.</a:t>
            </a:r>
            <a:br>
              <a:rPr lang="en-US" sz="1600" b="0" i="0" dirty="0">
                <a:solidFill>
                  <a:schemeClr val="tx1">
                    <a:lumMod val="85000"/>
                    <a:lumOff val="15000"/>
                  </a:schemeClr>
                </a:solidFill>
                <a:effectLst/>
                <a:latin typeface="+mj-lt"/>
              </a:rPr>
            </a:br>
            <a:br>
              <a:rPr lang="en-IN" sz="1600" dirty="0">
                <a:solidFill>
                  <a:srgbClr val="00B0F0"/>
                </a:solidFill>
              </a:rPr>
            </a:br>
            <a:endParaRPr lang="en-IN" sz="16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1602204"/>
            <a:ext cx="10793341" cy="1933347"/>
          </a:xfrm>
        </p:spPr>
        <p:txBody>
          <a:bodyPr/>
          <a:lstStyle/>
          <a:p>
            <a:r>
              <a:rPr lang="en-US" dirty="0"/>
              <a:t>Steps for finding the weekly user engagement : </a:t>
            </a:r>
          </a:p>
          <a:p>
            <a:pPr marL="0" indent="0">
              <a:buNone/>
            </a:pPr>
            <a:r>
              <a:rPr lang="en-US" dirty="0"/>
              <a:t>	Step 1) I have selected `operation &amp; metric analytics` database for accessing data.</a:t>
            </a:r>
          </a:p>
          <a:p>
            <a:pPr marL="0" indent="0">
              <a:buNone/>
            </a:pPr>
            <a:r>
              <a:rPr lang="en-US" dirty="0"/>
              <a:t>	Step 2) I have extracted week number from “</a:t>
            </a:r>
            <a:r>
              <a:rPr lang="en-US" dirty="0" err="1"/>
              <a:t>occurred_at</a:t>
            </a:r>
            <a:r>
              <a:rPr lang="en-US" dirty="0"/>
              <a:t>” column using the WEEK function as 	 	             </a:t>
            </a:r>
            <a:r>
              <a:rPr lang="en-US" dirty="0" err="1"/>
              <a:t>week_number</a:t>
            </a:r>
            <a:r>
              <a:rPr lang="en-US" dirty="0"/>
              <a:t>.</a:t>
            </a:r>
          </a:p>
          <a:p>
            <a:pPr marL="0" indent="0">
              <a:buNone/>
            </a:pPr>
            <a:r>
              <a:rPr lang="en-US" dirty="0"/>
              <a:t>	Step 3) Then I counted the number of distinct </a:t>
            </a:r>
            <a:r>
              <a:rPr lang="en-US" dirty="0" err="1"/>
              <a:t>user_id</a:t>
            </a:r>
            <a:r>
              <a:rPr lang="en-US" dirty="0"/>
              <a:t> from the events table using COUNT function.</a:t>
            </a:r>
          </a:p>
          <a:p>
            <a:pPr marL="0" indent="0">
              <a:buNone/>
            </a:pPr>
            <a:r>
              <a:rPr lang="en-US" dirty="0"/>
              <a:t>	Step 4) By using GROUP BY  clause grouped distinct user ids in each week. As we want to 	   	             measure the activeness of users on a weekly basis.</a:t>
            </a:r>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19</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631806" y="3970918"/>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Tree>
    <p:extLst>
      <p:ext uri="{BB962C8B-B14F-4D97-AF65-F5344CB8AC3E}">
        <p14:creationId xmlns:p14="http://schemas.microsoft.com/office/powerpoint/2010/main" val="3006751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743702"/>
            <a:ext cx="7085092" cy="768096"/>
          </a:xfrm>
        </p:spPr>
        <p:txBody>
          <a:bodyPr/>
          <a:lstStyle/>
          <a:p>
            <a:r>
              <a:rPr lang="en-US" sz="3600" b="1" dirty="0">
                <a:solidFill>
                  <a:schemeClr val="accent6"/>
                </a:solidFill>
                <a:latin typeface="Arial Black" panose="020B0604020202020204" pitchFamily="34" charset="0"/>
                <a:ea typeface="Arial Regular" pitchFamily="34" charset="-122"/>
                <a:cs typeface="Arial Black" panose="020B0604020202020204" pitchFamily="34" charset="0"/>
              </a:rPr>
              <a:t>TABLE OF CONTENT</a:t>
            </a:r>
            <a:endParaRPr lang="en-US" sz="36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325367"/>
            <a:ext cx="5693664" cy="3122168"/>
          </a:xfrm>
        </p:spPr>
        <p:txBody>
          <a:bodyPr/>
          <a:lstStyle/>
          <a:p>
            <a:pPr marL="342900" indent="-342900">
              <a:buFont typeface="Wingdings" panose="05000000000000000000" pitchFamily="2" charset="2"/>
              <a:buChar char="q"/>
            </a:pPr>
            <a:r>
              <a:rPr lang="en-US" dirty="0"/>
              <a:t>Project Description</a:t>
            </a:r>
          </a:p>
          <a:p>
            <a:pPr marL="342900" indent="-342900">
              <a:buFont typeface="Wingdings" panose="05000000000000000000" pitchFamily="2" charset="2"/>
              <a:buChar char="q"/>
            </a:pPr>
            <a:r>
              <a:rPr lang="en-US" dirty="0"/>
              <a:t>Approach</a:t>
            </a:r>
          </a:p>
          <a:p>
            <a:pPr marL="342900" indent="-342900">
              <a:buFont typeface="Wingdings" panose="05000000000000000000" pitchFamily="2" charset="2"/>
              <a:buChar char="q"/>
            </a:pPr>
            <a:r>
              <a:rPr lang="en-US" dirty="0"/>
              <a:t>Tech Stack Used</a:t>
            </a:r>
          </a:p>
          <a:p>
            <a:pPr marL="342900" indent="-342900">
              <a:buFont typeface="Wingdings" panose="05000000000000000000" pitchFamily="2" charset="2"/>
              <a:buChar char="q"/>
            </a:pPr>
            <a:r>
              <a:rPr lang="en-US" dirty="0"/>
              <a:t>Analysis</a:t>
            </a:r>
          </a:p>
          <a:p>
            <a:pPr marL="690372" lvl="1" indent="-342900">
              <a:buFont typeface="Wingdings" panose="05000000000000000000" pitchFamily="2" charset="2"/>
              <a:buChar char="q"/>
            </a:pPr>
            <a:r>
              <a:rPr lang="en-US" sz="2200" dirty="0"/>
              <a:t>Case Study 1: Job Data Analysis</a:t>
            </a:r>
          </a:p>
          <a:p>
            <a:pPr marL="690372" lvl="1" indent="-342900">
              <a:buFont typeface="Wingdings" panose="05000000000000000000" pitchFamily="2" charset="2"/>
              <a:buChar char="q"/>
            </a:pPr>
            <a:r>
              <a:rPr lang="en-US" sz="2200" dirty="0"/>
              <a:t>Case Study 2: Investigating Metric Spike</a:t>
            </a:r>
          </a:p>
          <a:p>
            <a:pPr marL="342900" indent="-342900">
              <a:buFont typeface="Wingdings" panose="05000000000000000000" pitchFamily="2" charset="2"/>
              <a:buChar char="q"/>
            </a:pPr>
            <a:r>
              <a:rPr lang="en-US" dirty="0"/>
              <a:t>Insights</a:t>
            </a:r>
          </a:p>
          <a:p>
            <a:pPr marL="342900" indent="-342900">
              <a:buFont typeface="Wingdings" panose="05000000000000000000" pitchFamily="2" charset="2"/>
              <a:buChar char="q"/>
            </a:pPr>
            <a:r>
              <a:rPr lang="en-US" dirty="0"/>
              <a:t>Conclusion &amp; Result</a:t>
            </a:r>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F076FB-8F7F-3119-0F15-4A9EFE7EE5F1}"/>
              </a:ext>
            </a:extLst>
          </p:cNvPr>
          <p:cNvSpPr/>
          <p:nvPr/>
        </p:nvSpPr>
        <p:spPr>
          <a:xfrm>
            <a:off x="3806236" y="71720"/>
            <a:ext cx="532888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20</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1" y="328474"/>
            <a:ext cx="6073481" cy="45719"/>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202C8F"/>
                </a:solidFill>
                <a:effectLst/>
                <a:uLnTx/>
                <a:uFillTx/>
                <a:latin typeface="Arial Black"/>
                <a:ea typeface="+mn-ea"/>
                <a:cs typeface="+mn-cs"/>
              </a:rPr>
              <a:t>Investigating Metric Spike</a:t>
            </a:r>
          </a:p>
        </p:txBody>
      </p:sp>
      <p:sp>
        <p:nvSpPr>
          <p:cNvPr id="3" name="Content Placeholder 2">
            <a:extLst>
              <a:ext uri="{FF2B5EF4-FFF2-40B4-BE49-F238E27FC236}">
                <a16:creationId xmlns:a16="http://schemas.microsoft.com/office/drawing/2014/main" id="{80BCFE84-C604-0315-F5FF-ABD25B04E063}"/>
              </a:ext>
            </a:extLst>
          </p:cNvPr>
          <p:cNvSpPr>
            <a:spLocks noGrp="1"/>
          </p:cNvSpPr>
          <p:nvPr>
            <p:ph sz="half" idx="1"/>
          </p:nvPr>
        </p:nvSpPr>
        <p:spPr>
          <a:xfrm>
            <a:off x="385527" y="714494"/>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graphicFrame>
        <p:nvGraphicFramePr>
          <p:cNvPr id="9" name="Table 10">
            <a:extLst>
              <a:ext uri="{FF2B5EF4-FFF2-40B4-BE49-F238E27FC236}">
                <a16:creationId xmlns:a16="http://schemas.microsoft.com/office/drawing/2014/main" id="{75CE64D8-68CC-97A3-545B-681301AEAD3D}"/>
              </a:ext>
            </a:extLst>
          </p:cNvPr>
          <p:cNvGraphicFramePr>
            <a:graphicFrameLocks noGrp="1"/>
          </p:cNvGraphicFramePr>
          <p:nvPr>
            <p:extLst>
              <p:ext uri="{D42A27DB-BD31-4B8C-83A1-F6EECF244321}">
                <p14:modId xmlns:p14="http://schemas.microsoft.com/office/powerpoint/2010/main" val="710617552"/>
              </p:ext>
            </p:extLst>
          </p:nvPr>
        </p:nvGraphicFramePr>
        <p:xfrm>
          <a:off x="4749552" y="787117"/>
          <a:ext cx="4314549" cy="5958840"/>
        </p:xfrm>
        <a:graphic>
          <a:graphicData uri="http://schemas.openxmlformats.org/drawingml/2006/table">
            <a:tbl>
              <a:tblPr firstRow="1" bandRow="1">
                <a:tableStyleId>{5C22544A-7EE6-4342-B048-85BDC9FD1C3A}</a:tableStyleId>
              </a:tblPr>
              <a:tblGrid>
                <a:gridCol w="2209891">
                  <a:extLst>
                    <a:ext uri="{9D8B030D-6E8A-4147-A177-3AD203B41FA5}">
                      <a16:colId xmlns:a16="http://schemas.microsoft.com/office/drawing/2014/main" val="3914628231"/>
                    </a:ext>
                  </a:extLst>
                </a:gridCol>
                <a:gridCol w="2104658">
                  <a:extLst>
                    <a:ext uri="{9D8B030D-6E8A-4147-A177-3AD203B41FA5}">
                      <a16:colId xmlns:a16="http://schemas.microsoft.com/office/drawing/2014/main" val="1652311058"/>
                    </a:ext>
                  </a:extLst>
                </a:gridCol>
              </a:tblGrid>
              <a:tr h="287819">
                <a:tc>
                  <a:txBody>
                    <a:bodyPr/>
                    <a:lstStyle/>
                    <a:p>
                      <a:pPr algn="ctr" fontAlgn="b"/>
                      <a:r>
                        <a:rPr lang="en-IN" sz="2000" b="0" i="0" u="none" strike="noStrike" dirty="0" err="1">
                          <a:solidFill>
                            <a:srgbClr val="000000"/>
                          </a:solidFill>
                          <a:effectLst/>
                          <a:latin typeface="Calibri" panose="020F0502020204030204" pitchFamily="34" charset="0"/>
                        </a:rPr>
                        <a:t>week_number</a:t>
                      </a:r>
                      <a:endParaRPr lang="en-IN"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2000" b="0" i="0" u="none" strike="noStrike">
                          <a:solidFill>
                            <a:srgbClr val="000000"/>
                          </a:solidFill>
                          <a:effectLst/>
                          <a:latin typeface="Calibri" panose="020F0502020204030204" pitchFamily="34" charset="0"/>
                        </a:rPr>
                        <a:t>active_users</a:t>
                      </a:r>
                    </a:p>
                  </a:txBody>
                  <a:tcPr marL="7620" marR="7620" marT="7620" marB="0" anchor="ctr"/>
                </a:tc>
                <a:extLst>
                  <a:ext uri="{0D108BD9-81ED-4DB2-BD59-A6C34878D82A}">
                    <a16:rowId xmlns:a16="http://schemas.microsoft.com/office/drawing/2014/main" val="698249880"/>
                  </a:ext>
                </a:extLst>
              </a:tr>
              <a:tr h="287819">
                <a:tc>
                  <a:txBody>
                    <a:bodyPr/>
                    <a:lstStyle/>
                    <a:p>
                      <a:pPr algn="ctr" fontAlgn="b"/>
                      <a:r>
                        <a:rPr lang="en-IN" sz="1900" b="0" i="0" u="none" strike="noStrike" dirty="0">
                          <a:solidFill>
                            <a:srgbClr val="000000"/>
                          </a:solidFill>
                          <a:effectLst/>
                          <a:latin typeface="Calibri" panose="020F0502020204030204" pitchFamily="34" charset="0"/>
                        </a:rPr>
                        <a:t>17</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663</a:t>
                      </a:r>
                    </a:p>
                  </a:txBody>
                  <a:tcPr marL="7620" marR="7620" marT="7620" marB="0" anchor="ctr"/>
                </a:tc>
                <a:extLst>
                  <a:ext uri="{0D108BD9-81ED-4DB2-BD59-A6C34878D82A}">
                    <a16:rowId xmlns:a16="http://schemas.microsoft.com/office/drawing/2014/main" val="4029294603"/>
                  </a:ext>
                </a:extLst>
              </a:tr>
              <a:tr h="287819">
                <a:tc>
                  <a:txBody>
                    <a:bodyPr/>
                    <a:lstStyle/>
                    <a:p>
                      <a:pPr algn="ctr" fontAlgn="b"/>
                      <a:r>
                        <a:rPr lang="en-IN" sz="1900" b="0" i="0" u="none" strike="noStrike" dirty="0">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900" b="0" i="0" u="none" strike="noStrike">
                          <a:solidFill>
                            <a:srgbClr val="000000"/>
                          </a:solidFill>
                          <a:effectLst/>
                          <a:latin typeface="Calibri" panose="020F0502020204030204" pitchFamily="34" charset="0"/>
                        </a:rPr>
                        <a:t>1068</a:t>
                      </a:r>
                    </a:p>
                  </a:txBody>
                  <a:tcPr marL="7620" marR="7620" marT="7620" marB="0" anchor="ctr"/>
                </a:tc>
                <a:extLst>
                  <a:ext uri="{0D108BD9-81ED-4DB2-BD59-A6C34878D82A}">
                    <a16:rowId xmlns:a16="http://schemas.microsoft.com/office/drawing/2014/main" val="4236914552"/>
                  </a:ext>
                </a:extLst>
              </a:tr>
              <a:tr h="287819">
                <a:tc>
                  <a:txBody>
                    <a:bodyPr/>
                    <a:lstStyle/>
                    <a:p>
                      <a:pPr algn="ctr" fontAlgn="b"/>
                      <a:r>
                        <a:rPr lang="en-IN" sz="1900" b="0" i="0" u="none" strike="noStrike" dirty="0">
                          <a:solidFill>
                            <a:srgbClr val="000000"/>
                          </a:solidFill>
                          <a:effectLst/>
                          <a:latin typeface="Calibri" panose="020F0502020204030204" pitchFamily="34" charset="0"/>
                        </a:rPr>
                        <a:t>19</a:t>
                      </a:r>
                    </a:p>
                  </a:txBody>
                  <a:tcPr marL="7620" marR="7620" marT="7620" marB="0" anchor="ctr"/>
                </a:tc>
                <a:tc>
                  <a:txBody>
                    <a:bodyPr/>
                    <a:lstStyle/>
                    <a:p>
                      <a:pPr algn="ctr" fontAlgn="b"/>
                      <a:r>
                        <a:rPr lang="en-IN" sz="1900" b="0" i="0" u="none" strike="noStrike">
                          <a:solidFill>
                            <a:srgbClr val="000000"/>
                          </a:solidFill>
                          <a:effectLst/>
                          <a:latin typeface="Calibri" panose="020F0502020204030204" pitchFamily="34" charset="0"/>
                        </a:rPr>
                        <a:t>1113</a:t>
                      </a:r>
                    </a:p>
                  </a:txBody>
                  <a:tcPr marL="7620" marR="7620" marT="7620" marB="0" anchor="ctr"/>
                </a:tc>
                <a:extLst>
                  <a:ext uri="{0D108BD9-81ED-4DB2-BD59-A6C34878D82A}">
                    <a16:rowId xmlns:a16="http://schemas.microsoft.com/office/drawing/2014/main" val="3758312962"/>
                  </a:ext>
                </a:extLst>
              </a:tr>
              <a:tr h="287819">
                <a:tc>
                  <a:txBody>
                    <a:bodyPr/>
                    <a:lstStyle/>
                    <a:p>
                      <a:pPr algn="ctr" fontAlgn="b"/>
                      <a:r>
                        <a:rPr lang="en-IN" sz="1900" b="0" i="0" u="none" strike="noStrike" dirty="0">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900" b="0" i="0" u="none" strike="noStrike">
                          <a:solidFill>
                            <a:srgbClr val="000000"/>
                          </a:solidFill>
                          <a:effectLst/>
                          <a:latin typeface="Calibri" panose="020F0502020204030204" pitchFamily="34" charset="0"/>
                        </a:rPr>
                        <a:t>1154</a:t>
                      </a:r>
                    </a:p>
                  </a:txBody>
                  <a:tcPr marL="7620" marR="7620" marT="7620" marB="0" anchor="ctr"/>
                </a:tc>
                <a:extLst>
                  <a:ext uri="{0D108BD9-81ED-4DB2-BD59-A6C34878D82A}">
                    <a16:rowId xmlns:a16="http://schemas.microsoft.com/office/drawing/2014/main" val="4105870523"/>
                  </a:ext>
                </a:extLst>
              </a:tr>
              <a:tr h="287819">
                <a:tc>
                  <a:txBody>
                    <a:bodyPr/>
                    <a:lstStyle/>
                    <a:p>
                      <a:pPr algn="ctr" fontAlgn="b"/>
                      <a:r>
                        <a:rPr lang="en-IN" sz="19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1121</a:t>
                      </a:r>
                    </a:p>
                  </a:txBody>
                  <a:tcPr marL="7620" marR="7620" marT="7620" marB="0" anchor="ctr"/>
                </a:tc>
                <a:extLst>
                  <a:ext uri="{0D108BD9-81ED-4DB2-BD59-A6C34878D82A}">
                    <a16:rowId xmlns:a16="http://schemas.microsoft.com/office/drawing/2014/main" val="1746303492"/>
                  </a:ext>
                </a:extLst>
              </a:tr>
              <a:tr h="287819">
                <a:tc>
                  <a:txBody>
                    <a:bodyPr/>
                    <a:lstStyle/>
                    <a:p>
                      <a:pPr algn="ctr" fontAlgn="b"/>
                      <a:r>
                        <a:rPr lang="en-IN" sz="19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1186</a:t>
                      </a:r>
                    </a:p>
                  </a:txBody>
                  <a:tcPr marL="7620" marR="7620" marT="7620" marB="0" anchor="ctr"/>
                </a:tc>
                <a:extLst>
                  <a:ext uri="{0D108BD9-81ED-4DB2-BD59-A6C34878D82A}">
                    <a16:rowId xmlns:a16="http://schemas.microsoft.com/office/drawing/2014/main" val="761681059"/>
                  </a:ext>
                </a:extLst>
              </a:tr>
              <a:tr h="287819">
                <a:tc>
                  <a:txBody>
                    <a:bodyPr/>
                    <a:lstStyle/>
                    <a:p>
                      <a:pPr algn="ctr" fontAlgn="b"/>
                      <a:r>
                        <a:rPr lang="en-IN" sz="19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1232</a:t>
                      </a:r>
                    </a:p>
                  </a:txBody>
                  <a:tcPr marL="7620" marR="7620" marT="7620" marB="0" anchor="ctr"/>
                </a:tc>
                <a:extLst>
                  <a:ext uri="{0D108BD9-81ED-4DB2-BD59-A6C34878D82A}">
                    <a16:rowId xmlns:a16="http://schemas.microsoft.com/office/drawing/2014/main" val="1375028245"/>
                  </a:ext>
                </a:extLst>
              </a:tr>
              <a:tr h="287819">
                <a:tc>
                  <a:txBody>
                    <a:bodyPr/>
                    <a:lstStyle/>
                    <a:p>
                      <a:pPr algn="ctr" fontAlgn="b"/>
                      <a:r>
                        <a:rPr lang="en-IN" sz="1900" b="0" i="0" u="none" strike="noStrike">
                          <a:solidFill>
                            <a:srgbClr val="000000"/>
                          </a:solidFill>
                          <a:effectLst/>
                          <a:latin typeface="Calibri" panose="020F0502020204030204" pitchFamily="34" charset="0"/>
                        </a:rPr>
                        <a:t>24</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1275</a:t>
                      </a:r>
                    </a:p>
                  </a:txBody>
                  <a:tcPr marL="7620" marR="7620" marT="7620" marB="0" anchor="ctr"/>
                </a:tc>
                <a:extLst>
                  <a:ext uri="{0D108BD9-81ED-4DB2-BD59-A6C34878D82A}">
                    <a16:rowId xmlns:a16="http://schemas.microsoft.com/office/drawing/2014/main" val="2719976490"/>
                  </a:ext>
                </a:extLst>
              </a:tr>
              <a:tr h="287819">
                <a:tc>
                  <a:txBody>
                    <a:bodyPr/>
                    <a:lstStyle/>
                    <a:p>
                      <a:pPr algn="ctr" fontAlgn="b"/>
                      <a:r>
                        <a:rPr lang="en-IN" sz="1900" b="0" i="0" u="none" strike="noStrike">
                          <a:solidFill>
                            <a:srgbClr val="000000"/>
                          </a:solidFill>
                          <a:effectLst/>
                          <a:latin typeface="Calibri" panose="020F0502020204030204" pitchFamily="34" charset="0"/>
                        </a:rPr>
                        <a:t>25</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1264</a:t>
                      </a:r>
                    </a:p>
                  </a:txBody>
                  <a:tcPr marL="7620" marR="7620" marT="7620" marB="0" anchor="ctr"/>
                </a:tc>
                <a:extLst>
                  <a:ext uri="{0D108BD9-81ED-4DB2-BD59-A6C34878D82A}">
                    <a16:rowId xmlns:a16="http://schemas.microsoft.com/office/drawing/2014/main" val="2858673218"/>
                  </a:ext>
                </a:extLst>
              </a:tr>
              <a:tr h="287819">
                <a:tc>
                  <a:txBody>
                    <a:bodyPr/>
                    <a:lstStyle/>
                    <a:p>
                      <a:pPr algn="ctr" fontAlgn="b"/>
                      <a:r>
                        <a:rPr lang="en-IN" sz="1900" b="0" i="0" u="none" strike="noStrike">
                          <a:solidFill>
                            <a:srgbClr val="000000"/>
                          </a:solidFill>
                          <a:effectLst/>
                          <a:latin typeface="Calibri" panose="020F0502020204030204" pitchFamily="34" charset="0"/>
                        </a:rPr>
                        <a:t>26</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1302</a:t>
                      </a:r>
                    </a:p>
                  </a:txBody>
                  <a:tcPr marL="7620" marR="7620" marT="7620" marB="0" anchor="ctr"/>
                </a:tc>
                <a:extLst>
                  <a:ext uri="{0D108BD9-81ED-4DB2-BD59-A6C34878D82A}">
                    <a16:rowId xmlns:a16="http://schemas.microsoft.com/office/drawing/2014/main" val="2445963919"/>
                  </a:ext>
                </a:extLst>
              </a:tr>
              <a:tr h="287819">
                <a:tc>
                  <a:txBody>
                    <a:bodyPr/>
                    <a:lstStyle/>
                    <a:p>
                      <a:pPr algn="ctr" fontAlgn="b"/>
                      <a:r>
                        <a:rPr lang="en-IN" sz="1900" b="0" i="0" u="none" strike="noStrike">
                          <a:solidFill>
                            <a:srgbClr val="000000"/>
                          </a:solidFill>
                          <a:effectLst/>
                          <a:latin typeface="Calibri" panose="020F0502020204030204" pitchFamily="34" charset="0"/>
                        </a:rPr>
                        <a:t>27</a:t>
                      </a:r>
                    </a:p>
                  </a:txBody>
                  <a:tcPr marL="7620" marR="7620" marT="7620" marB="0" anchor="ctr"/>
                </a:tc>
                <a:tc>
                  <a:txBody>
                    <a:bodyPr/>
                    <a:lstStyle/>
                    <a:p>
                      <a:pPr algn="ctr" fontAlgn="b"/>
                      <a:r>
                        <a:rPr lang="en-IN" sz="1900" b="0" i="0" u="none" strike="noStrike">
                          <a:solidFill>
                            <a:srgbClr val="000000"/>
                          </a:solidFill>
                          <a:effectLst/>
                          <a:latin typeface="Calibri" panose="020F0502020204030204" pitchFamily="34" charset="0"/>
                        </a:rPr>
                        <a:t>1372</a:t>
                      </a:r>
                    </a:p>
                  </a:txBody>
                  <a:tcPr marL="7620" marR="7620" marT="7620" marB="0" anchor="ctr"/>
                </a:tc>
                <a:extLst>
                  <a:ext uri="{0D108BD9-81ED-4DB2-BD59-A6C34878D82A}">
                    <a16:rowId xmlns:a16="http://schemas.microsoft.com/office/drawing/2014/main" val="3196689140"/>
                  </a:ext>
                </a:extLst>
              </a:tr>
              <a:tr h="287819">
                <a:tc>
                  <a:txBody>
                    <a:bodyPr/>
                    <a:lstStyle/>
                    <a:p>
                      <a:pPr algn="ctr" fontAlgn="b"/>
                      <a:r>
                        <a:rPr lang="en-IN" sz="1900" b="0" i="0" u="none" strike="noStrike">
                          <a:solidFill>
                            <a:srgbClr val="000000"/>
                          </a:solidFill>
                          <a:effectLst/>
                          <a:latin typeface="Calibri" panose="020F0502020204030204" pitchFamily="34" charset="0"/>
                        </a:rPr>
                        <a:t>28</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1365</a:t>
                      </a:r>
                    </a:p>
                  </a:txBody>
                  <a:tcPr marL="7620" marR="7620" marT="7620" marB="0" anchor="ctr"/>
                </a:tc>
                <a:extLst>
                  <a:ext uri="{0D108BD9-81ED-4DB2-BD59-A6C34878D82A}">
                    <a16:rowId xmlns:a16="http://schemas.microsoft.com/office/drawing/2014/main" val="3291477223"/>
                  </a:ext>
                </a:extLst>
              </a:tr>
              <a:tr h="287819">
                <a:tc>
                  <a:txBody>
                    <a:bodyPr/>
                    <a:lstStyle/>
                    <a:p>
                      <a:pPr algn="ctr" fontAlgn="b"/>
                      <a:r>
                        <a:rPr lang="en-IN" sz="1900" b="0" i="0" u="none" strike="noStrike">
                          <a:solidFill>
                            <a:srgbClr val="000000"/>
                          </a:solidFill>
                          <a:effectLst/>
                          <a:latin typeface="Calibri" panose="020F0502020204030204" pitchFamily="34" charset="0"/>
                        </a:rPr>
                        <a:t>29</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1376</a:t>
                      </a:r>
                    </a:p>
                  </a:txBody>
                  <a:tcPr marL="7620" marR="7620" marT="7620" marB="0" anchor="ctr"/>
                </a:tc>
                <a:extLst>
                  <a:ext uri="{0D108BD9-81ED-4DB2-BD59-A6C34878D82A}">
                    <a16:rowId xmlns:a16="http://schemas.microsoft.com/office/drawing/2014/main" val="693993903"/>
                  </a:ext>
                </a:extLst>
              </a:tr>
              <a:tr h="287819">
                <a:tc>
                  <a:txBody>
                    <a:bodyPr/>
                    <a:lstStyle/>
                    <a:p>
                      <a:pPr algn="ctr" fontAlgn="b"/>
                      <a:r>
                        <a:rPr lang="en-IN" sz="1900" b="0" i="0" u="none" strike="noStrike">
                          <a:solidFill>
                            <a:srgbClr val="000000"/>
                          </a:solidFill>
                          <a:effectLst/>
                          <a:latin typeface="Calibri" panose="020F0502020204030204" pitchFamily="34" charset="0"/>
                        </a:rPr>
                        <a:t>30</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1467</a:t>
                      </a:r>
                    </a:p>
                  </a:txBody>
                  <a:tcPr marL="7620" marR="7620" marT="7620" marB="0" anchor="ctr"/>
                </a:tc>
                <a:extLst>
                  <a:ext uri="{0D108BD9-81ED-4DB2-BD59-A6C34878D82A}">
                    <a16:rowId xmlns:a16="http://schemas.microsoft.com/office/drawing/2014/main" val="2239229358"/>
                  </a:ext>
                </a:extLst>
              </a:tr>
              <a:tr h="287819">
                <a:tc>
                  <a:txBody>
                    <a:bodyPr/>
                    <a:lstStyle/>
                    <a:p>
                      <a:pPr algn="ctr" fontAlgn="b"/>
                      <a:r>
                        <a:rPr lang="en-IN" sz="1900" b="0" i="0" u="none" strike="noStrike">
                          <a:solidFill>
                            <a:srgbClr val="000000"/>
                          </a:solidFill>
                          <a:effectLst/>
                          <a:latin typeface="Calibri" panose="020F0502020204030204" pitchFamily="34" charset="0"/>
                        </a:rPr>
                        <a:t>31</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1299</a:t>
                      </a:r>
                    </a:p>
                  </a:txBody>
                  <a:tcPr marL="7620" marR="7620" marT="7620" marB="0" anchor="ctr"/>
                </a:tc>
                <a:extLst>
                  <a:ext uri="{0D108BD9-81ED-4DB2-BD59-A6C34878D82A}">
                    <a16:rowId xmlns:a16="http://schemas.microsoft.com/office/drawing/2014/main" val="1129153388"/>
                  </a:ext>
                </a:extLst>
              </a:tr>
              <a:tr h="287819">
                <a:tc>
                  <a:txBody>
                    <a:bodyPr/>
                    <a:lstStyle/>
                    <a:p>
                      <a:pPr algn="ctr" fontAlgn="b"/>
                      <a:r>
                        <a:rPr lang="en-IN" sz="1900" b="0" i="0" u="none" strike="noStrike">
                          <a:solidFill>
                            <a:srgbClr val="000000"/>
                          </a:solidFill>
                          <a:effectLst/>
                          <a:latin typeface="Calibri" panose="020F0502020204030204" pitchFamily="34" charset="0"/>
                        </a:rPr>
                        <a:t>32</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1225</a:t>
                      </a:r>
                    </a:p>
                  </a:txBody>
                  <a:tcPr marL="7620" marR="7620" marT="7620" marB="0" anchor="ctr"/>
                </a:tc>
                <a:extLst>
                  <a:ext uri="{0D108BD9-81ED-4DB2-BD59-A6C34878D82A}">
                    <a16:rowId xmlns:a16="http://schemas.microsoft.com/office/drawing/2014/main" val="1438838008"/>
                  </a:ext>
                </a:extLst>
              </a:tr>
              <a:tr h="287819">
                <a:tc>
                  <a:txBody>
                    <a:bodyPr/>
                    <a:lstStyle/>
                    <a:p>
                      <a:pPr algn="ctr" fontAlgn="b"/>
                      <a:r>
                        <a:rPr lang="en-IN" sz="1900" b="0" i="0" u="none" strike="noStrike">
                          <a:solidFill>
                            <a:srgbClr val="000000"/>
                          </a:solidFill>
                          <a:effectLst/>
                          <a:latin typeface="Calibri" panose="020F0502020204030204" pitchFamily="34" charset="0"/>
                        </a:rPr>
                        <a:t>33</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1225</a:t>
                      </a:r>
                    </a:p>
                  </a:txBody>
                  <a:tcPr marL="7620" marR="7620" marT="7620" marB="0" anchor="ctr"/>
                </a:tc>
                <a:extLst>
                  <a:ext uri="{0D108BD9-81ED-4DB2-BD59-A6C34878D82A}">
                    <a16:rowId xmlns:a16="http://schemas.microsoft.com/office/drawing/2014/main" val="3751750840"/>
                  </a:ext>
                </a:extLst>
              </a:tr>
              <a:tr h="287819">
                <a:tc>
                  <a:txBody>
                    <a:bodyPr/>
                    <a:lstStyle/>
                    <a:p>
                      <a:pPr algn="ctr" fontAlgn="b"/>
                      <a:r>
                        <a:rPr lang="en-IN" sz="1900" b="0" i="0" u="none" strike="noStrike">
                          <a:solidFill>
                            <a:srgbClr val="000000"/>
                          </a:solidFill>
                          <a:effectLst/>
                          <a:latin typeface="Calibri" panose="020F0502020204030204" pitchFamily="34" charset="0"/>
                        </a:rPr>
                        <a:t>34</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1204</a:t>
                      </a:r>
                    </a:p>
                  </a:txBody>
                  <a:tcPr marL="7620" marR="7620" marT="7620" marB="0" anchor="ctr"/>
                </a:tc>
                <a:extLst>
                  <a:ext uri="{0D108BD9-81ED-4DB2-BD59-A6C34878D82A}">
                    <a16:rowId xmlns:a16="http://schemas.microsoft.com/office/drawing/2014/main" val="2078049555"/>
                  </a:ext>
                </a:extLst>
              </a:tr>
              <a:tr h="287819">
                <a:tc>
                  <a:txBody>
                    <a:bodyPr/>
                    <a:lstStyle/>
                    <a:p>
                      <a:pPr algn="ctr" fontAlgn="b"/>
                      <a:r>
                        <a:rPr lang="en-IN" sz="1900" b="0" i="0" u="none" strike="noStrike">
                          <a:solidFill>
                            <a:srgbClr val="000000"/>
                          </a:solidFill>
                          <a:effectLst/>
                          <a:latin typeface="Calibri" panose="020F0502020204030204" pitchFamily="34" charset="0"/>
                        </a:rPr>
                        <a:t>35</a:t>
                      </a:r>
                    </a:p>
                  </a:txBody>
                  <a:tcPr marL="7620" marR="7620" marT="7620" marB="0" anchor="ctr"/>
                </a:tc>
                <a:tc>
                  <a:txBody>
                    <a:bodyPr/>
                    <a:lstStyle/>
                    <a:p>
                      <a:pPr algn="ctr" fontAlgn="b"/>
                      <a:r>
                        <a:rPr lang="en-IN" sz="1900" b="0" i="0" u="none" strike="noStrike" dirty="0">
                          <a:solidFill>
                            <a:srgbClr val="000000"/>
                          </a:solidFill>
                          <a:effectLst/>
                          <a:latin typeface="Calibri" panose="020F0502020204030204" pitchFamily="34" charset="0"/>
                        </a:rPr>
                        <a:t>104</a:t>
                      </a:r>
                    </a:p>
                  </a:txBody>
                  <a:tcPr marL="7620" marR="7620" marT="7620" marB="0" anchor="ctr"/>
                </a:tc>
                <a:extLst>
                  <a:ext uri="{0D108BD9-81ED-4DB2-BD59-A6C34878D82A}">
                    <a16:rowId xmlns:a16="http://schemas.microsoft.com/office/drawing/2014/main" val="1376347230"/>
                  </a:ext>
                </a:extLst>
              </a:tr>
            </a:tbl>
          </a:graphicData>
        </a:graphic>
      </p:graphicFrame>
    </p:spTree>
    <p:extLst>
      <p:ext uri="{BB962C8B-B14F-4D97-AF65-F5344CB8AC3E}">
        <p14:creationId xmlns:p14="http://schemas.microsoft.com/office/powerpoint/2010/main" val="2242305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819528"/>
            <a:ext cx="10989880" cy="649583"/>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819528"/>
            <a:ext cx="11380197" cy="716871"/>
          </a:xfrm>
        </p:spPr>
        <p:txBody>
          <a:bodyPr/>
          <a:lstStyle/>
          <a:p>
            <a:pPr algn="l"/>
            <a:r>
              <a:rPr lang="en-US" sz="2000" u="sng" dirty="0">
                <a:solidFill>
                  <a:srgbClr val="DF8C8C"/>
                </a:solidFill>
              </a:rPr>
              <a:t>User Growth Analysis: </a:t>
            </a:r>
            <a:r>
              <a:rPr lang="en-US" sz="1600" b="0" i="0" dirty="0">
                <a:solidFill>
                  <a:schemeClr val="tx1">
                    <a:lumMod val="85000"/>
                    <a:lumOff val="15000"/>
                  </a:schemeClr>
                </a:solidFill>
                <a:effectLst/>
                <a:latin typeface="+mj-lt"/>
              </a:rPr>
              <a:t>Analyze the growth of users over time for a product.</a:t>
            </a:r>
            <a:br>
              <a:rPr lang="en-US" sz="1600" b="0" i="0" dirty="0">
                <a:solidFill>
                  <a:schemeClr val="tx1">
                    <a:lumMod val="85000"/>
                    <a:lumOff val="15000"/>
                  </a:schemeClr>
                </a:solidFill>
                <a:effectLst/>
                <a:latin typeface="+mj-lt"/>
              </a:rPr>
            </a:br>
            <a:r>
              <a:rPr lang="en-US" sz="1600" b="0" i="0" dirty="0">
                <a:solidFill>
                  <a:schemeClr val="tx1">
                    <a:lumMod val="85000"/>
                    <a:lumOff val="15000"/>
                  </a:schemeClr>
                </a:solidFill>
                <a:effectLst/>
                <a:latin typeface="+mj-lt"/>
              </a:rPr>
              <a:t>Write an SQL query to calculate the user growth for the product.</a:t>
            </a:r>
            <a:br>
              <a:rPr lang="en-US" sz="1600" b="0" i="0" dirty="0">
                <a:solidFill>
                  <a:schemeClr val="tx1">
                    <a:lumMod val="85000"/>
                    <a:lumOff val="15000"/>
                  </a:schemeClr>
                </a:solidFill>
                <a:effectLst/>
                <a:latin typeface="+mj-lt"/>
              </a:rPr>
            </a:br>
            <a:endParaRPr lang="en-IN" sz="16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686954" y="1789077"/>
            <a:ext cx="10178515" cy="3076328"/>
          </a:xfrm>
        </p:spPr>
        <p:txBody>
          <a:bodyPr/>
          <a:lstStyle/>
          <a:p>
            <a:r>
              <a:rPr lang="en-US" sz="2000" dirty="0"/>
              <a:t>Steps for finding the user growth analysis : </a:t>
            </a:r>
          </a:p>
          <a:p>
            <a:pPr marL="0" indent="0">
              <a:buNone/>
            </a:pPr>
            <a:r>
              <a:rPr lang="en-US" sz="2000" dirty="0"/>
              <a:t>	Step 1) User growth of users over time for a product means a number of users signed 	             up over time.</a:t>
            </a:r>
          </a:p>
          <a:p>
            <a:pPr marL="0" indent="0">
              <a:buNone/>
            </a:pPr>
            <a:r>
              <a:rPr lang="en-US" sz="2000" dirty="0"/>
              <a:t>	Step 2) I have extracted rows from table “events” where (</a:t>
            </a:r>
            <a:r>
              <a:rPr lang="en-US" sz="2000" dirty="0" err="1">
                <a:solidFill>
                  <a:srgbClr val="202C8F"/>
                </a:solidFill>
              </a:rPr>
              <a:t>event_name</a:t>
            </a:r>
            <a:r>
              <a:rPr lang="en-US" sz="2000" dirty="0">
                <a:solidFill>
                  <a:srgbClr val="202C8F"/>
                </a:solidFill>
              </a:rPr>
              <a:t> = 	   	            "</a:t>
            </a:r>
            <a:r>
              <a:rPr lang="en-US" sz="2000" dirty="0" err="1">
                <a:solidFill>
                  <a:srgbClr val="202C8F"/>
                </a:solidFill>
              </a:rPr>
              <a:t>complete_signup</a:t>
            </a:r>
            <a:r>
              <a:rPr lang="en-US" sz="2000" dirty="0">
                <a:solidFill>
                  <a:srgbClr val="202C8F"/>
                </a:solidFill>
              </a:rPr>
              <a:t>") which gives us the entries for only user signups from all 	             the events from events table.</a:t>
            </a:r>
            <a:endParaRPr lang="en-US" sz="2000" dirty="0"/>
          </a:p>
          <a:p>
            <a:pPr marL="0" indent="0">
              <a:buNone/>
            </a:pPr>
            <a:r>
              <a:rPr lang="en-US" sz="2000" dirty="0"/>
              <a:t>	Step 3) Then I have created an derived table named weekly signup to count the total 	             number of sign ups each week.</a:t>
            </a:r>
          </a:p>
          <a:p>
            <a:pPr marL="0" indent="0">
              <a:buNone/>
            </a:pPr>
            <a:r>
              <a:rPr lang="en-US" sz="2000" dirty="0"/>
              <a:t>	Step 4) Then by using SELECT command on the table </a:t>
            </a:r>
            <a:r>
              <a:rPr lang="en-US" sz="2000" dirty="0" err="1"/>
              <a:t>weekly_signup</a:t>
            </a:r>
            <a:r>
              <a:rPr lang="en-US" sz="2000" dirty="0"/>
              <a:t>. I have created 	             a new table where I have added new table named “</a:t>
            </a:r>
            <a:r>
              <a:rPr lang="en-US" sz="2000" dirty="0" err="1"/>
              <a:t>cumulative_signup</a:t>
            </a:r>
            <a:r>
              <a:rPr lang="en-US" sz="2000" dirty="0"/>
              <a:t>”.</a:t>
            </a:r>
          </a:p>
          <a:p>
            <a:pPr marL="0" indent="0">
              <a:buNone/>
            </a:pPr>
            <a:r>
              <a:rPr lang="en-US" sz="2000" dirty="0"/>
              <a:t>	Step 5) To calculate cumulative signup I have used an window function “OVER()”.</a:t>
            </a:r>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21</a:t>
            </a:fld>
            <a:endParaRPr lang="en-US" dirty="0"/>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Tree>
    <p:extLst>
      <p:ext uri="{BB962C8B-B14F-4D97-AF65-F5344CB8AC3E}">
        <p14:creationId xmlns:p14="http://schemas.microsoft.com/office/powerpoint/2010/main" val="558596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266331" y="1897389"/>
            <a:ext cx="10324730" cy="4554001"/>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978851" y="2153483"/>
            <a:ext cx="10680637" cy="4185761"/>
          </a:xfrm>
          <a:prstGeom prst="rect">
            <a:avLst/>
          </a:prstGeom>
          <a:noFill/>
        </p:spPr>
        <p:txBody>
          <a:bodyPr wrap="square" numCol="1" rtlCol="0">
            <a:spAutoFit/>
          </a:bodyPr>
          <a:lstStyle/>
          <a:p>
            <a:r>
              <a:rPr lang="en-US" sz="1900" dirty="0">
                <a:solidFill>
                  <a:srgbClr val="202C8F"/>
                </a:solidFill>
              </a:rPr>
              <a:t>with signup as(</a:t>
            </a:r>
          </a:p>
          <a:p>
            <a:r>
              <a:rPr lang="en-US" sz="1900" dirty="0">
                <a:solidFill>
                  <a:srgbClr val="202C8F"/>
                </a:solidFill>
              </a:rPr>
              <a:t>select </a:t>
            </a:r>
            <a:r>
              <a:rPr lang="en-US" sz="1900" dirty="0" err="1">
                <a:solidFill>
                  <a:srgbClr val="202C8F"/>
                </a:solidFill>
              </a:rPr>
              <a:t>occurred_at</a:t>
            </a:r>
            <a:r>
              <a:rPr lang="en-US" sz="1900" dirty="0">
                <a:solidFill>
                  <a:srgbClr val="202C8F"/>
                </a:solidFill>
              </a:rPr>
              <a:t>, </a:t>
            </a:r>
            <a:r>
              <a:rPr lang="en-US" sz="1900" dirty="0" err="1">
                <a:solidFill>
                  <a:srgbClr val="202C8F"/>
                </a:solidFill>
              </a:rPr>
              <a:t>event_name</a:t>
            </a:r>
            <a:r>
              <a:rPr lang="en-US" sz="1900" dirty="0">
                <a:solidFill>
                  <a:srgbClr val="202C8F"/>
                </a:solidFill>
              </a:rPr>
              <a:t> from events where </a:t>
            </a:r>
            <a:r>
              <a:rPr lang="en-US" sz="1900" dirty="0" err="1">
                <a:solidFill>
                  <a:srgbClr val="202C8F"/>
                </a:solidFill>
              </a:rPr>
              <a:t>event_name</a:t>
            </a:r>
            <a:r>
              <a:rPr lang="en-US" sz="1900" dirty="0">
                <a:solidFill>
                  <a:srgbClr val="202C8F"/>
                </a:solidFill>
              </a:rPr>
              <a:t> = "</a:t>
            </a:r>
            <a:r>
              <a:rPr lang="en-US" sz="1900" dirty="0" err="1">
                <a:solidFill>
                  <a:srgbClr val="202C8F"/>
                </a:solidFill>
              </a:rPr>
              <a:t>complete_signup</a:t>
            </a:r>
            <a:r>
              <a:rPr lang="en-US" sz="1900" dirty="0">
                <a:solidFill>
                  <a:srgbClr val="202C8F"/>
                </a:solidFill>
              </a:rPr>
              <a:t>")</a:t>
            </a:r>
          </a:p>
          <a:p>
            <a:endParaRPr lang="en-US" sz="1900" dirty="0">
              <a:solidFill>
                <a:srgbClr val="202C8F"/>
              </a:solidFill>
            </a:endParaRPr>
          </a:p>
          <a:p>
            <a:r>
              <a:rPr lang="en-US" sz="1900" dirty="0">
                <a:solidFill>
                  <a:srgbClr val="202C8F"/>
                </a:solidFill>
              </a:rPr>
              <a:t>SELECT</a:t>
            </a:r>
          </a:p>
          <a:p>
            <a:r>
              <a:rPr lang="en-US" sz="1900" dirty="0">
                <a:solidFill>
                  <a:srgbClr val="202C8F"/>
                </a:solidFill>
              </a:rPr>
              <a:t>    </a:t>
            </a:r>
            <a:r>
              <a:rPr lang="en-US" sz="1900" dirty="0" err="1">
                <a:solidFill>
                  <a:srgbClr val="202C8F"/>
                </a:solidFill>
              </a:rPr>
              <a:t>week_number</a:t>
            </a:r>
            <a:r>
              <a:rPr lang="en-US" sz="1900" dirty="0">
                <a:solidFill>
                  <a:srgbClr val="202C8F"/>
                </a:solidFill>
              </a:rPr>
              <a:t>,</a:t>
            </a:r>
          </a:p>
          <a:p>
            <a:r>
              <a:rPr lang="en-US" sz="1900" dirty="0">
                <a:solidFill>
                  <a:srgbClr val="202C8F"/>
                </a:solidFill>
              </a:rPr>
              <a:t>    </a:t>
            </a:r>
            <a:r>
              <a:rPr lang="en-US" sz="1900" dirty="0" err="1">
                <a:solidFill>
                  <a:srgbClr val="202C8F"/>
                </a:solidFill>
              </a:rPr>
              <a:t>total_signup</a:t>
            </a:r>
            <a:r>
              <a:rPr lang="en-US" sz="1900" dirty="0">
                <a:solidFill>
                  <a:srgbClr val="202C8F"/>
                </a:solidFill>
              </a:rPr>
              <a:t>,</a:t>
            </a:r>
          </a:p>
          <a:p>
            <a:r>
              <a:rPr lang="en-US" sz="1900" dirty="0">
                <a:solidFill>
                  <a:srgbClr val="202C8F"/>
                </a:solidFill>
              </a:rPr>
              <a:t>    SUM(</a:t>
            </a:r>
            <a:r>
              <a:rPr lang="en-US" sz="1900" dirty="0" err="1">
                <a:solidFill>
                  <a:srgbClr val="202C8F"/>
                </a:solidFill>
              </a:rPr>
              <a:t>total_signup</a:t>
            </a:r>
            <a:r>
              <a:rPr lang="en-US" sz="1900" dirty="0">
                <a:solidFill>
                  <a:srgbClr val="202C8F"/>
                </a:solidFill>
              </a:rPr>
              <a:t>) OVER (ORDER BY </a:t>
            </a:r>
            <a:r>
              <a:rPr lang="en-US" sz="1900" dirty="0" err="1">
                <a:solidFill>
                  <a:srgbClr val="202C8F"/>
                </a:solidFill>
              </a:rPr>
              <a:t>week_number</a:t>
            </a:r>
            <a:r>
              <a:rPr lang="en-US" sz="1900" dirty="0">
                <a:solidFill>
                  <a:srgbClr val="202C8F"/>
                </a:solidFill>
              </a:rPr>
              <a:t>) AS </a:t>
            </a:r>
            <a:r>
              <a:rPr lang="en-US" sz="1900" dirty="0" err="1">
                <a:solidFill>
                  <a:srgbClr val="202C8F"/>
                </a:solidFill>
              </a:rPr>
              <a:t>cumulative_signup</a:t>
            </a:r>
            <a:endParaRPr lang="en-US" sz="1900" dirty="0">
              <a:solidFill>
                <a:srgbClr val="202C8F"/>
              </a:solidFill>
            </a:endParaRPr>
          </a:p>
          <a:p>
            <a:r>
              <a:rPr lang="en-US" sz="1900" dirty="0">
                <a:solidFill>
                  <a:srgbClr val="202C8F"/>
                </a:solidFill>
              </a:rPr>
              <a:t>FROM</a:t>
            </a:r>
          </a:p>
          <a:p>
            <a:r>
              <a:rPr lang="en-US" sz="1900" dirty="0">
                <a:solidFill>
                  <a:srgbClr val="202C8F"/>
                </a:solidFill>
              </a:rPr>
              <a:t>(SELECT</a:t>
            </a:r>
          </a:p>
          <a:p>
            <a:r>
              <a:rPr lang="en-US" sz="1900" dirty="0">
                <a:solidFill>
                  <a:srgbClr val="202C8F"/>
                </a:solidFill>
              </a:rPr>
              <a:t>    WEEK(</a:t>
            </a:r>
            <a:r>
              <a:rPr lang="en-US" sz="1900" dirty="0" err="1">
                <a:solidFill>
                  <a:srgbClr val="202C8F"/>
                </a:solidFill>
              </a:rPr>
              <a:t>occurred_at</a:t>
            </a:r>
            <a:r>
              <a:rPr lang="en-US" sz="1900" dirty="0">
                <a:solidFill>
                  <a:srgbClr val="202C8F"/>
                </a:solidFill>
              </a:rPr>
              <a:t>) AS </a:t>
            </a:r>
            <a:r>
              <a:rPr lang="en-US" sz="1900" dirty="0" err="1">
                <a:solidFill>
                  <a:srgbClr val="202C8F"/>
                </a:solidFill>
              </a:rPr>
              <a:t>week_number</a:t>
            </a:r>
            <a:r>
              <a:rPr lang="en-US" sz="1900" dirty="0">
                <a:solidFill>
                  <a:srgbClr val="202C8F"/>
                </a:solidFill>
              </a:rPr>
              <a:t>,</a:t>
            </a:r>
          </a:p>
          <a:p>
            <a:r>
              <a:rPr lang="en-US" sz="1900" dirty="0">
                <a:solidFill>
                  <a:srgbClr val="202C8F"/>
                </a:solidFill>
              </a:rPr>
              <a:t>    COUNT(</a:t>
            </a:r>
            <a:r>
              <a:rPr lang="en-US" sz="1900" dirty="0" err="1">
                <a:solidFill>
                  <a:srgbClr val="202C8F"/>
                </a:solidFill>
              </a:rPr>
              <a:t>event_name</a:t>
            </a:r>
            <a:r>
              <a:rPr lang="en-US" sz="1900" dirty="0">
                <a:solidFill>
                  <a:srgbClr val="202C8F"/>
                </a:solidFill>
              </a:rPr>
              <a:t>) as </a:t>
            </a:r>
            <a:r>
              <a:rPr lang="en-US" sz="1900" dirty="0" err="1">
                <a:solidFill>
                  <a:srgbClr val="202C8F"/>
                </a:solidFill>
              </a:rPr>
              <a:t>total_signup</a:t>
            </a:r>
            <a:endParaRPr lang="en-US" sz="1900" dirty="0">
              <a:solidFill>
                <a:srgbClr val="202C8F"/>
              </a:solidFill>
            </a:endParaRPr>
          </a:p>
          <a:p>
            <a:r>
              <a:rPr lang="en-US" sz="1900" dirty="0">
                <a:solidFill>
                  <a:srgbClr val="202C8F"/>
                </a:solidFill>
              </a:rPr>
              <a:t>FROM signup</a:t>
            </a:r>
          </a:p>
          <a:p>
            <a:r>
              <a:rPr lang="en-US" sz="1900" dirty="0">
                <a:solidFill>
                  <a:srgbClr val="202C8F"/>
                </a:solidFill>
              </a:rPr>
              <a:t>GROUP BY </a:t>
            </a:r>
            <a:r>
              <a:rPr lang="en-US" sz="1900" dirty="0" err="1">
                <a:solidFill>
                  <a:srgbClr val="202C8F"/>
                </a:solidFill>
              </a:rPr>
              <a:t>week_number</a:t>
            </a:r>
            <a:endParaRPr lang="en-US" sz="1900" dirty="0">
              <a:solidFill>
                <a:srgbClr val="202C8F"/>
              </a:solidFill>
            </a:endParaRPr>
          </a:p>
          <a:p>
            <a:r>
              <a:rPr lang="en-US" sz="1900" dirty="0">
                <a:solidFill>
                  <a:srgbClr val="202C8F"/>
                </a:solidFill>
              </a:rPr>
              <a:t>ORDER BY  </a:t>
            </a:r>
            <a:r>
              <a:rPr lang="en-US" sz="1900" dirty="0" err="1">
                <a:solidFill>
                  <a:srgbClr val="202C8F"/>
                </a:solidFill>
              </a:rPr>
              <a:t>week_number</a:t>
            </a:r>
            <a:r>
              <a:rPr lang="en-US" sz="1900" dirty="0">
                <a:solidFill>
                  <a:srgbClr val="202C8F"/>
                </a:solidFill>
              </a:rPr>
              <a:t>) as  </a:t>
            </a:r>
            <a:r>
              <a:rPr lang="en-US" sz="1900" dirty="0" err="1">
                <a:solidFill>
                  <a:srgbClr val="202C8F"/>
                </a:solidFill>
              </a:rPr>
              <a:t>weekly_signup</a:t>
            </a:r>
            <a:r>
              <a:rPr lang="en-US" sz="1900" dirty="0">
                <a:solidFill>
                  <a:srgbClr val="202C8F"/>
                </a:solidFill>
              </a:rPr>
              <a:t>;</a:t>
            </a:r>
            <a:endParaRPr lang="en-IN" sz="1900" dirty="0">
              <a:solidFill>
                <a:srgbClr val="202C8F"/>
              </a:solidFill>
            </a:endParaRPr>
          </a:p>
        </p:txBody>
      </p:sp>
      <p:sp>
        <p:nvSpPr>
          <p:cNvPr id="7" name="Rectangle 6">
            <a:extLst>
              <a:ext uri="{FF2B5EF4-FFF2-40B4-BE49-F238E27FC236}">
                <a16:creationId xmlns:a16="http://schemas.microsoft.com/office/drawing/2014/main" id="{9188DFD6-2733-9425-D029-39399B4E550D}"/>
              </a:ext>
            </a:extLst>
          </p:cNvPr>
          <p:cNvSpPr/>
          <p:nvPr/>
        </p:nvSpPr>
        <p:spPr>
          <a:xfrm>
            <a:off x="552723" y="728437"/>
            <a:ext cx="11242113" cy="632565"/>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667779"/>
            <a:ext cx="11380197" cy="693223"/>
          </a:xfrm>
        </p:spPr>
        <p:txBody>
          <a:bodyPr/>
          <a:lstStyle/>
          <a:p>
            <a:pPr algn="l"/>
            <a:r>
              <a:rPr lang="en-US" sz="2000" u="sng" dirty="0">
                <a:solidFill>
                  <a:srgbClr val="DF8C8C"/>
                </a:solidFill>
              </a:rPr>
              <a:t>User Growth Analysis: </a:t>
            </a:r>
            <a:r>
              <a:rPr lang="en-US" sz="1600" b="0" i="0" dirty="0">
                <a:solidFill>
                  <a:schemeClr val="tx1">
                    <a:lumMod val="85000"/>
                    <a:lumOff val="15000"/>
                  </a:schemeClr>
                </a:solidFill>
                <a:effectLst/>
                <a:latin typeface="+mj-lt"/>
              </a:rPr>
              <a:t>Analyze the growth of users over time for a product. Write an SQL query to calculate the user growth for the product.</a:t>
            </a:r>
            <a:endParaRPr lang="en-IN" sz="16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430419" y="49952"/>
            <a:ext cx="5207554"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22</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552723" y="1585914"/>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517362" y="248120"/>
            <a:ext cx="6180013" cy="120632"/>
          </a:xfrm>
        </p:spPr>
        <p:txBody>
          <a:bodyPr/>
          <a:lstStyle/>
          <a:p>
            <a:r>
              <a:rPr lang="en-US" sz="2700" b="1" dirty="0">
                <a:latin typeface="+mj-lt"/>
              </a:rPr>
              <a:t>Investigating Metric Spike</a:t>
            </a:r>
          </a:p>
        </p:txBody>
      </p:sp>
    </p:spTree>
    <p:extLst>
      <p:ext uri="{BB962C8B-B14F-4D97-AF65-F5344CB8AC3E}">
        <p14:creationId xmlns:p14="http://schemas.microsoft.com/office/powerpoint/2010/main" val="1554873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F076FB-8F7F-3119-0F15-4A9EFE7EE5F1}"/>
              </a:ext>
            </a:extLst>
          </p:cNvPr>
          <p:cNvSpPr/>
          <p:nvPr/>
        </p:nvSpPr>
        <p:spPr>
          <a:xfrm>
            <a:off x="3806236" y="71720"/>
            <a:ext cx="532888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23</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1" y="328474"/>
            <a:ext cx="6073481" cy="45719"/>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202C8F"/>
                </a:solidFill>
                <a:effectLst/>
                <a:uLnTx/>
                <a:uFillTx/>
                <a:latin typeface="Arial Black"/>
                <a:ea typeface="+mn-ea"/>
                <a:cs typeface="+mn-cs"/>
              </a:rPr>
              <a:t>Investigating Metric Spike</a:t>
            </a:r>
          </a:p>
        </p:txBody>
      </p:sp>
      <p:sp>
        <p:nvSpPr>
          <p:cNvPr id="3" name="Content Placeholder 2">
            <a:extLst>
              <a:ext uri="{FF2B5EF4-FFF2-40B4-BE49-F238E27FC236}">
                <a16:creationId xmlns:a16="http://schemas.microsoft.com/office/drawing/2014/main" id="{80BCFE84-C604-0315-F5FF-ABD25B04E063}"/>
              </a:ext>
            </a:extLst>
          </p:cNvPr>
          <p:cNvSpPr>
            <a:spLocks noGrp="1"/>
          </p:cNvSpPr>
          <p:nvPr>
            <p:ph sz="half" idx="1"/>
          </p:nvPr>
        </p:nvSpPr>
        <p:spPr>
          <a:xfrm>
            <a:off x="385526" y="457200"/>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graphicFrame>
        <p:nvGraphicFramePr>
          <p:cNvPr id="2" name="Table 3">
            <a:extLst>
              <a:ext uri="{FF2B5EF4-FFF2-40B4-BE49-F238E27FC236}">
                <a16:creationId xmlns:a16="http://schemas.microsoft.com/office/drawing/2014/main" id="{D327FB02-5561-879C-D667-E097D964BADF}"/>
              </a:ext>
            </a:extLst>
          </p:cNvPr>
          <p:cNvGraphicFramePr>
            <a:graphicFrameLocks noGrp="1"/>
          </p:cNvGraphicFramePr>
          <p:nvPr>
            <p:extLst>
              <p:ext uri="{D42A27DB-BD31-4B8C-83A1-F6EECF244321}">
                <p14:modId xmlns:p14="http://schemas.microsoft.com/office/powerpoint/2010/main" val="3741483537"/>
              </p:ext>
            </p:extLst>
          </p:nvPr>
        </p:nvGraphicFramePr>
        <p:xfrm>
          <a:off x="385526" y="1007638"/>
          <a:ext cx="6503547" cy="5579833"/>
        </p:xfrm>
        <a:graphic>
          <a:graphicData uri="http://schemas.openxmlformats.org/drawingml/2006/table">
            <a:tbl>
              <a:tblPr firstRow="1" bandRow="1">
                <a:tableStyleId>{5C22544A-7EE6-4342-B048-85BDC9FD1C3A}</a:tableStyleId>
              </a:tblPr>
              <a:tblGrid>
                <a:gridCol w="2167849">
                  <a:extLst>
                    <a:ext uri="{9D8B030D-6E8A-4147-A177-3AD203B41FA5}">
                      <a16:colId xmlns:a16="http://schemas.microsoft.com/office/drawing/2014/main" val="2772672345"/>
                    </a:ext>
                  </a:extLst>
                </a:gridCol>
                <a:gridCol w="2167849">
                  <a:extLst>
                    <a:ext uri="{9D8B030D-6E8A-4147-A177-3AD203B41FA5}">
                      <a16:colId xmlns:a16="http://schemas.microsoft.com/office/drawing/2014/main" val="3033329440"/>
                    </a:ext>
                  </a:extLst>
                </a:gridCol>
                <a:gridCol w="2167849">
                  <a:extLst>
                    <a:ext uri="{9D8B030D-6E8A-4147-A177-3AD203B41FA5}">
                      <a16:colId xmlns:a16="http://schemas.microsoft.com/office/drawing/2014/main" val="2776037062"/>
                    </a:ext>
                  </a:extLst>
                </a:gridCol>
              </a:tblGrid>
              <a:tr h="512533">
                <a:tc>
                  <a:txBody>
                    <a:bodyPr/>
                    <a:lstStyle/>
                    <a:p>
                      <a:pPr algn="ctr" fontAlgn="b"/>
                      <a:r>
                        <a:rPr lang="en-IN" sz="1800" b="0" i="0" u="none" strike="noStrike" dirty="0" err="1">
                          <a:solidFill>
                            <a:srgbClr val="000000"/>
                          </a:solidFill>
                          <a:effectLst/>
                          <a:latin typeface="Calibri" panose="020F0502020204030204" pitchFamily="34" charset="0"/>
                        </a:rPr>
                        <a:t>week_number</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b="0" i="0" u="none" strike="noStrike" dirty="0" err="1">
                          <a:solidFill>
                            <a:srgbClr val="000000"/>
                          </a:solidFill>
                          <a:effectLst/>
                          <a:latin typeface="Calibri" panose="020F0502020204030204" pitchFamily="34" charset="0"/>
                        </a:rPr>
                        <a:t>total_signup</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b="0" i="0" u="none" strike="noStrike" dirty="0" err="1">
                          <a:solidFill>
                            <a:srgbClr val="000000"/>
                          </a:solidFill>
                          <a:effectLst/>
                          <a:latin typeface="Calibri" panose="020F0502020204030204" pitchFamily="34" charset="0"/>
                        </a:rPr>
                        <a:t>Cumulative_signup</a:t>
                      </a:r>
                      <a:endParaRPr lang="en-IN"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37398204"/>
                  </a:ext>
                </a:extLst>
              </a:tr>
              <a:tr h="259430">
                <a:tc>
                  <a:txBody>
                    <a:bodyPr/>
                    <a:lstStyle/>
                    <a:p>
                      <a:pPr algn="ctr" fontAlgn="b"/>
                      <a:r>
                        <a:rPr lang="en-IN" sz="1700" b="0" i="0" u="none" strike="noStrike" dirty="0">
                          <a:solidFill>
                            <a:srgbClr val="000000"/>
                          </a:solidFill>
                          <a:effectLst/>
                          <a:latin typeface="Calibri" panose="020F0502020204030204" pitchFamily="34" charset="0"/>
                        </a:rPr>
                        <a:t>17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72</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72</a:t>
                      </a:r>
                    </a:p>
                  </a:txBody>
                  <a:tcPr marL="7620" marR="7620" marT="7620" marB="0" anchor="ctr"/>
                </a:tc>
                <a:extLst>
                  <a:ext uri="{0D108BD9-81ED-4DB2-BD59-A6C34878D82A}">
                    <a16:rowId xmlns:a16="http://schemas.microsoft.com/office/drawing/2014/main" val="1987175077"/>
                  </a:ext>
                </a:extLst>
              </a:tr>
              <a:tr h="259430">
                <a:tc>
                  <a:txBody>
                    <a:bodyPr/>
                    <a:lstStyle/>
                    <a:p>
                      <a:pPr algn="ctr" fontAlgn="b"/>
                      <a:r>
                        <a:rPr lang="en-IN" sz="1700" b="0" i="0" u="none" strike="noStrike" dirty="0">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163</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235</a:t>
                      </a:r>
                    </a:p>
                  </a:txBody>
                  <a:tcPr marL="7620" marR="7620" marT="7620" marB="0" anchor="ctr"/>
                </a:tc>
                <a:extLst>
                  <a:ext uri="{0D108BD9-81ED-4DB2-BD59-A6C34878D82A}">
                    <a16:rowId xmlns:a16="http://schemas.microsoft.com/office/drawing/2014/main" val="2566700015"/>
                  </a:ext>
                </a:extLst>
              </a:tr>
              <a:tr h="259430">
                <a:tc>
                  <a:txBody>
                    <a:bodyPr/>
                    <a:lstStyle/>
                    <a:p>
                      <a:pPr algn="ctr" fontAlgn="b"/>
                      <a:r>
                        <a:rPr lang="en-IN" sz="1700" b="0" i="0" u="none" strike="noStrike">
                          <a:solidFill>
                            <a:srgbClr val="000000"/>
                          </a:solidFill>
                          <a:effectLst/>
                          <a:latin typeface="Calibri" panose="020F0502020204030204" pitchFamily="34" charset="0"/>
                        </a:rPr>
                        <a:t>19</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185</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420</a:t>
                      </a:r>
                    </a:p>
                  </a:txBody>
                  <a:tcPr marL="7620" marR="7620" marT="7620" marB="0" anchor="ctr"/>
                </a:tc>
                <a:extLst>
                  <a:ext uri="{0D108BD9-81ED-4DB2-BD59-A6C34878D82A}">
                    <a16:rowId xmlns:a16="http://schemas.microsoft.com/office/drawing/2014/main" val="2293985579"/>
                  </a:ext>
                </a:extLst>
              </a:tr>
              <a:tr h="259430">
                <a:tc>
                  <a:txBody>
                    <a:bodyPr/>
                    <a:lstStyle/>
                    <a:p>
                      <a:pPr algn="ctr" fontAlgn="b"/>
                      <a:r>
                        <a:rPr lang="en-IN" sz="1700" b="0" i="0" u="none" strike="noStrike">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176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596</a:t>
                      </a:r>
                    </a:p>
                  </a:txBody>
                  <a:tcPr marL="7620" marR="7620" marT="7620" marB="0" anchor="ctr"/>
                </a:tc>
                <a:extLst>
                  <a:ext uri="{0D108BD9-81ED-4DB2-BD59-A6C34878D82A}">
                    <a16:rowId xmlns:a16="http://schemas.microsoft.com/office/drawing/2014/main" val="1752379071"/>
                  </a:ext>
                </a:extLst>
              </a:tr>
              <a:tr h="259430">
                <a:tc>
                  <a:txBody>
                    <a:bodyPr/>
                    <a:lstStyle/>
                    <a:p>
                      <a:pPr algn="ctr" fontAlgn="b"/>
                      <a:r>
                        <a:rPr lang="en-IN" sz="17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183</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779</a:t>
                      </a:r>
                    </a:p>
                  </a:txBody>
                  <a:tcPr marL="7620" marR="7620" marT="7620" marB="0" anchor="ctr"/>
                </a:tc>
                <a:extLst>
                  <a:ext uri="{0D108BD9-81ED-4DB2-BD59-A6C34878D82A}">
                    <a16:rowId xmlns:a16="http://schemas.microsoft.com/office/drawing/2014/main" val="1810793513"/>
                  </a:ext>
                </a:extLst>
              </a:tr>
              <a:tr h="259430">
                <a:tc>
                  <a:txBody>
                    <a:bodyPr/>
                    <a:lstStyle/>
                    <a:p>
                      <a:pPr algn="ctr" fontAlgn="b"/>
                      <a:r>
                        <a:rPr lang="en-IN" sz="17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196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975</a:t>
                      </a:r>
                    </a:p>
                  </a:txBody>
                  <a:tcPr marL="7620" marR="7620" marT="7620" marB="0" anchor="ctr"/>
                </a:tc>
                <a:extLst>
                  <a:ext uri="{0D108BD9-81ED-4DB2-BD59-A6C34878D82A}">
                    <a16:rowId xmlns:a16="http://schemas.microsoft.com/office/drawing/2014/main" val="188462386"/>
                  </a:ext>
                </a:extLst>
              </a:tr>
              <a:tr h="259430">
                <a:tc>
                  <a:txBody>
                    <a:bodyPr/>
                    <a:lstStyle/>
                    <a:p>
                      <a:pPr algn="ctr" fontAlgn="b"/>
                      <a:r>
                        <a:rPr lang="en-IN" sz="17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196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1171</a:t>
                      </a:r>
                    </a:p>
                  </a:txBody>
                  <a:tcPr marL="7620" marR="7620" marT="7620" marB="0" anchor="ctr"/>
                </a:tc>
                <a:extLst>
                  <a:ext uri="{0D108BD9-81ED-4DB2-BD59-A6C34878D82A}">
                    <a16:rowId xmlns:a16="http://schemas.microsoft.com/office/drawing/2014/main" val="534668648"/>
                  </a:ext>
                </a:extLst>
              </a:tr>
              <a:tr h="259430">
                <a:tc>
                  <a:txBody>
                    <a:bodyPr/>
                    <a:lstStyle/>
                    <a:p>
                      <a:pPr algn="ctr" fontAlgn="b"/>
                      <a:r>
                        <a:rPr lang="en-IN" sz="1700" b="0" i="0" u="none" strike="noStrike">
                          <a:solidFill>
                            <a:srgbClr val="000000"/>
                          </a:solidFill>
                          <a:effectLst/>
                          <a:latin typeface="Calibri" panose="020F0502020204030204" pitchFamily="34" charset="0"/>
                        </a:rPr>
                        <a:t>24</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229</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1400</a:t>
                      </a:r>
                    </a:p>
                  </a:txBody>
                  <a:tcPr marL="7620" marR="7620" marT="7620" marB="0" anchor="ctr"/>
                </a:tc>
                <a:extLst>
                  <a:ext uri="{0D108BD9-81ED-4DB2-BD59-A6C34878D82A}">
                    <a16:rowId xmlns:a16="http://schemas.microsoft.com/office/drawing/2014/main" val="75730120"/>
                  </a:ext>
                </a:extLst>
              </a:tr>
              <a:tr h="259430">
                <a:tc>
                  <a:txBody>
                    <a:bodyPr/>
                    <a:lstStyle/>
                    <a:p>
                      <a:pPr algn="ctr" fontAlgn="b"/>
                      <a:r>
                        <a:rPr lang="en-IN" sz="1700" b="0" i="0" u="none" strike="noStrike">
                          <a:solidFill>
                            <a:srgbClr val="000000"/>
                          </a:solidFill>
                          <a:effectLst/>
                          <a:latin typeface="Calibri" panose="020F0502020204030204" pitchFamily="34" charset="0"/>
                        </a:rPr>
                        <a:t>25</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207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1607</a:t>
                      </a:r>
                    </a:p>
                  </a:txBody>
                  <a:tcPr marL="7620" marR="7620" marT="7620" marB="0" anchor="ctr"/>
                </a:tc>
                <a:extLst>
                  <a:ext uri="{0D108BD9-81ED-4DB2-BD59-A6C34878D82A}">
                    <a16:rowId xmlns:a16="http://schemas.microsoft.com/office/drawing/2014/main" val="2340676710"/>
                  </a:ext>
                </a:extLst>
              </a:tr>
              <a:tr h="259430">
                <a:tc>
                  <a:txBody>
                    <a:bodyPr/>
                    <a:lstStyle/>
                    <a:p>
                      <a:pPr algn="ctr" fontAlgn="b"/>
                      <a:r>
                        <a:rPr lang="en-IN" sz="1700" b="0" i="0" u="none" strike="noStrike">
                          <a:solidFill>
                            <a:srgbClr val="000000"/>
                          </a:solidFill>
                          <a:effectLst/>
                          <a:latin typeface="Calibri" panose="020F0502020204030204" pitchFamily="34" charset="0"/>
                        </a:rPr>
                        <a:t>26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201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1808</a:t>
                      </a:r>
                    </a:p>
                  </a:txBody>
                  <a:tcPr marL="7620" marR="7620" marT="7620" marB="0" anchor="ctr"/>
                </a:tc>
                <a:extLst>
                  <a:ext uri="{0D108BD9-81ED-4DB2-BD59-A6C34878D82A}">
                    <a16:rowId xmlns:a16="http://schemas.microsoft.com/office/drawing/2014/main" val="322834694"/>
                  </a:ext>
                </a:extLst>
              </a:tr>
              <a:tr h="259430">
                <a:tc>
                  <a:txBody>
                    <a:bodyPr/>
                    <a:lstStyle/>
                    <a:p>
                      <a:pPr algn="ctr" fontAlgn="b"/>
                      <a:r>
                        <a:rPr lang="en-IN" sz="1700" b="0" i="0" u="none" strike="noStrike">
                          <a:solidFill>
                            <a:srgbClr val="000000"/>
                          </a:solidFill>
                          <a:effectLst/>
                          <a:latin typeface="Calibri" panose="020F0502020204030204" pitchFamily="34" charset="0"/>
                        </a:rPr>
                        <a:t>27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222</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2030</a:t>
                      </a:r>
                    </a:p>
                  </a:txBody>
                  <a:tcPr marL="7620" marR="7620" marT="7620" marB="0" anchor="ctr"/>
                </a:tc>
                <a:extLst>
                  <a:ext uri="{0D108BD9-81ED-4DB2-BD59-A6C34878D82A}">
                    <a16:rowId xmlns:a16="http://schemas.microsoft.com/office/drawing/2014/main" val="1662159880"/>
                  </a:ext>
                </a:extLst>
              </a:tr>
              <a:tr h="259430">
                <a:tc>
                  <a:txBody>
                    <a:bodyPr/>
                    <a:lstStyle/>
                    <a:p>
                      <a:pPr algn="ctr" fontAlgn="b"/>
                      <a:r>
                        <a:rPr lang="en-IN" sz="1700" b="0" i="0" u="none" strike="noStrike">
                          <a:solidFill>
                            <a:srgbClr val="000000"/>
                          </a:solidFill>
                          <a:effectLst/>
                          <a:latin typeface="Calibri" panose="020F0502020204030204" pitchFamily="34" charset="0"/>
                        </a:rPr>
                        <a:t>28</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215</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2245</a:t>
                      </a:r>
                    </a:p>
                  </a:txBody>
                  <a:tcPr marL="7620" marR="7620" marT="7620" marB="0" anchor="ctr"/>
                </a:tc>
                <a:extLst>
                  <a:ext uri="{0D108BD9-81ED-4DB2-BD59-A6C34878D82A}">
                    <a16:rowId xmlns:a16="http://schemas.microsoft.com/office/drawing/2014/main" val="2426077792"/>
                  </a:ext>
                </a:extLst>
              </a:tr>
              <a:tr h="259430">
                <a:tc>
                  <a:txBody>
                    <a:bodyPr/>
                    <a:lstStyle/>
                    <a:p>
                      <a:pPr algn="ctr" fontAlgn="b"/>
                      <a:r>
                        <a:rPr lang="en-IN" sz="1700" b="0" i="0" u="none" strike="noStrike">
                          <a:solidFill>
                            <a:srgbClr val="000000"/>
                          </a:solidFill>
                          <a:effectLst/>
                          <a:latin typeface="Calibri" panose="020F0502020204030204" pitchFamily="34" charset="0"/>
                        </a:rPr>
                        <a:t>29</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221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2466</a:t>
                      </a:r>
                    </a:p>
                  </a:txBody>
                  <a:tcPr marL="7620" marR="7620" marT="7620" marB="0" anchor="ctr"/>
                </a:tc>
                <a:extLst>
                  <a:ext uri="{0D108BD9-81ED-4DB2-BD59-A6C34878D82A}">
                    <a16:rowId xmlns:a16="http://schemas.microsoft.com/office/drawing/2014/main" val="3294159411"/>
                  </a:ext>
                </a:extLst>
              </a:tr>
              <a:tr h="259430">
                <a:tc>
                  <a:txBody>
                    <a:bodyPr/>
                    <a:lstStyle/>
                    <a:p>
                      <a:pPr algn="ctr" fontAlgn="b"/>
                      <a:r>
                        <a:rPr lang="en-IN" sz="1700" b="0" i="0" u="none" strike="noStrike">
                          <a:solidFill>
                            <a:srgbClr val="000000"/>
                          </a:solidFill>
                          <a:effectLst/>
                          <a:latin typeface="Calibri" panose="020F0502020204030204" pitchFamily="34" charset="0"/>
                        </a:rPr>
                        <a:t>30</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238</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2704</a:t>
                      </a:r>
                    </a:p>
                  </a:txBody>
                  <a:tcPr marL="7620" marR="7620" marT="7620" marB="0" anchor="ctr"/>
                </a:tc>
                <a:extLst>
                  <a:ext uri="{0D108BD9-81ED-4DB2-BD59-A6C34878D82A}">
                    <a16:rowId xmlns:a16="http://schemas.microsoft.com/office/drawing/2014/main" val="287349369"/>
                  </a:ext>
                </a:extLst>
              </a:tr>
              <a:tr h="259430">
                <a:tc>
                  <a:txBody>
                    <a:bodyPr/>
                    <a:lstStyle/>
                    <a:p>
                      <a:pPr algn="ctr" fontAlgn="b"/>
                      <a:r>
                        <a:rPr lang="en-IN" sz="1700" b="0" i="0" u="none" strike="noStrike">
                          <a:solidFill>
                            <a:srgbClr val="000000"/>
                          </a:solidFill>
                          <a:effectLst/>
                          <a:latin typeface="Calibri" panose="020F0502020204030204" pitchFamily="34" charset="0"/>
                        </a:rPr>
                        <a:t>31</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193</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2897</a:t>
                      </a:r>
                    </a:p>
                  </a:txBody>
                  <a:tcPr marL="7620" marR="7620" marT="7620" marB="0" anchor="ctr"/>
                </a:tc>
                <a:extLst>
                  <a:ext uri="{0D108BD9-81ED-4DB2-BD59-A6C34878D82A}">
                    <a16:rowId xmlns:a16="http://schemas.microsoft.com/office/drawing/2014/main" val="2063186566"/>
                  </a:ext>
                </a:extLst>
              </a:tr>
              <a:tr h="259430">
                <a:tc>
                  <a:txBody>
                    <a:bodyPr/>
                    <a:lstStyle/>
                    <a:p>
                      <a:pPr algn="ctr" fontAlgn="b"/>
                      <a:r>
                        <a:rPr lang="en-IN" sz="1700" b="0" i="0" u="none" strike="noStrike">
                          <a:solidFill>
                            <a:srgbClr val="000000"/>
                          </a:solidFill>
                          <a:effectLst/>
                          <a:latin typeface="Calibri" panose="020F0502020204030204" pitchFamily="34" charset="0"/>
                        </a:rPr>
                        <a:t>32</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245</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3142</a:t>
                      </a:r>
                    </a:p>
                  </a:txBody>
                  <a:tcPr marL="7620" marR="7620" marT="7620" marB="0" anchor="ctr"/>
                </a:tc>
                <a:extLst>
                  <a:ext uri="{0D108BD9-81ED-4DB2-BD59-A6C34878D82A}">
                    <a16:rowId xmlns:a16="http://schemas.microsoft.com/office/drawing/2014/main" val="74598972"/>
                  </a:ext>
                </a:extLst>
              </a:tr>
              <a:tr h="259430">
                <a:tc>
                  <a:txBody>
                    <a:bodyPr/>
                    <a:lstStyle/>
                    <a:p>
                      <a:pPr algn="ctr" fontAlgn="b"/>
                      <a:r>
                        <a:rPr lang="en-IN" sz="1700" b="0" i="0" u="none" strike="noStrike">
                          <a:solidFill>
                            <a:srgbClr val="000000"/>
                          </a:solidFill>
                          <a:effectLst/>
                          <a:latin typeface="Calibri" panose="020F0502020204030204" pitchFamily="34" charset="0"/>
                        </a:rPr>
                        <a:t>33</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261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3403</a:t>
                      </a:r>
                    </a:p>
                  </a:txBody>
                  <a:tcPr marL="7620" marR="7620" marT="7620" marB="0" anchor="ctr"/>
                </a:tc>
                <a:extLst>
                  <a:ext uri="{0D108BD9-81ED-4DB2-BD59-A6C34878D82A}">
                    <a16:rowId xmlns:a16="http://schemas.microsoft.com/office/drawing/2014/main" val="1564663066"/>
                  </a:ext>
                </a:extLst>
              </a:tr>
              <a:tr h="259430">
                <a:tc>
                  <a:txBody>
                    <a:bodyPr/>
                    <a:lstStyle/>
                    <a:p>
                      <a:pPr algn="ctr" fontAlgn="b"/>
                      <a:r>
                        <a:rPr lang="en-IN" sz="1700" b="0" i="0" u="none" strike="noStrike">
                          <a:solidFill>
                            <a:srgbClr val="000000"/>
                          </a:solidFill>
                          <a:effectLst/>
                          <a:latin typeface="Calibri" panose="020F0502020204030204" pitchFamily="34" charset="0"/>
                        </a:rPr>
                        <a:t>34</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259</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3662</a:t>
                      </a:r>
                    </a:p>
                  </a:txBody>
                  <a:tcPr marL="7620" marR="7620" marT="7620" marB="0" anchor="ctr"/>
                </a:tc>
                <a:extLst>
                  <a:ext uri="{0D108BD9-81ED-4DB2-BD59-A6C34878D82A}">
                    <a16:rowId xmlns:a16="http://schemas.microsoft.com/office/drawing/2014/main" val="3103872596"/>
                  </a:ext>
                </a:extLst>
              </a:tr>
              <a:tr h="259430">
                <a:tc>
                  <a:txBody>
                    <a:bodyPr/>
                    <a:lstStyle/>
                    <a:p>
                      <a:pPr algn="ctr" fontAlgn="b"/>
                      <a:r>
                        <a:rPr lang="en-IN" sz="1700" b="0" i="0" u="none" strike="noStrike">
                          <a:solidFill>
                            <a:srgbClr val="000000"/>
                          </a:solidFill>
                          <a:effectLst/>
                          <a:latin typeface="Calibri" panose="020F0502020204030204" pitchFamily="34" charset="0"/>
                        </a:rPr>
                        <a:t>35</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3680</a:t>
                      </a:r>
                    </a:p>
                  </a:txBody>
                  <a:tcPr marL="7620" marR="7620" marT="7620" marB="0" anchor="ctr"/>
                </a:tc>
                <a:extLst>
                  <a:ext uri="{0D108BD9-81ED-4DB2-BD59-A6C34878D82A}">
                    <a16:rowId xmlns:a16="http://schemas.microsoft.com/office/drawing/2014/main" val="949903407"/>
                  </a:ext>
                </a:extLst>
              </a:tr>
            </a:tbl>
          </a:graphicData>
        </a:graphic>
      </p:graphicFrame>
      <p:sp>
        <p:nvSpPr>
          <p:cNvPr id="12" name="TextBox 11">
            <a:extLst>
              <a:ext uri="{FF2B5EF4-FFF2-40B4-BE49-F238E27FC236}">
                <a16:creationId xmlns:a16="http://schemas.microsoft.com/office/drawing/2014/main" id="{66CF4152-4D7A-94BA-B166-EA977A8B6BB6}"/>
              </a:ext>
            </a:extLst>
          </p:cNvPr>
          <p:cNvSpPr txBox="1"/>
          <p:nvPr/>
        </p:nvSpPr>
        <p:spPr>
          <a:xfrm>
            <a:off x="7528264" y="1500326"/>
            <a:ext cx="4181383" cy="2308324"/>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202C8F"/>
                </a:solidFill>
              </a:rPr>
              <a:t>This data clearly shows us user growth for the product is constantly increasing.</a:t>
            </a:r>
          </a:p>
          <a:p>
            <a:pPr marL="285750" indent="-285750">
              <a:buFont typeface="Wingdings" panose="05000000000000000000" pitchFamily="2" charset="2"/>
              <a:buChar char="v"/>
            </a:pPr>
            <a:r>
              <a:rPr lang="en-US" dirty="0">
                <a:solidFill>
                  <a:srgbClr val="202C8F"/>
                </a:solidFill>
              </a:rPr>
              <a:t>That is shown graphically in the next slide through the bar chart on the </a:t>
            </a:r>
            <a:r>
              <a:rPr lang="en-US" dirty="0" err="1">
                <a:solidFill>
                  <a:srgbClr val="202C8F"/>
                </a:solidFill>
              </a:rPr>
              <a:t>week_number</a:t>
            </a:r>
            <a:r>
              <a:rPr lang="en-US" dirty="0">
                <a:solidFill>
                  <a:srgbClr val="202C8F"/>
                </a:solidFill>
              </a:rPr>
              <a:t> and </a:t>
            </a:r>
            <a:r>
              <a:rPr lang="en-US" dirty="0" err="1">
                <a:solidFill>
                  <a:srgbClr val="202C8F"/>
                </a:solidFill>
              </a:rPr>
              <a:t>Cumulative_signup</a:t>
            </a:r>
            <a:r>
              <a:rPr lang="en-US" dirty="0">
                <a:solidFill>
                  <a:srgbClr val="202C8F"/>
                </a:solidFill>
              </a:rPr>
              <a:t> column.</a:t>
            </a: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3603752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F076FB-8F7F-3119-0F15-4A9EFE7EE5F1}"/>
              </a:ext>
            </a:extLst>
          </p:cNvPr>
          <p:cNvSpPr/>
          <p:nvPr/>
        </p:nvSpPr>
        <p:spPr>
          <a:xfrm>
            <a:off x="3806236" y="71720"/>
            <a:ext cx="532888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24</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1" y="328474"/>
            <a:ext cx="6073481" cy="45719"/>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202C8F"/>
                </a:solidFill>
                <a:effectLst/>
                <a:uLnTx/>
                <a:uFillTx/>
                <a:latin typeface="Arial Black"/>
                <a:ea typeface="+mn-ea"/>
                <a:cs typeface="+mn-cs"/>
              </a:rPr>
              <a:t>Investigating Metric Spike</a:t>
            </a:r>
          </a:p>
        </p:txBody>
      </p:sp>
      <p:sp>
        <p:nvSpPr>
          <p:cNvPr id="3" name="Content Placeholder 2">
            <a:extLst>
              <a:ext uri="{FF2B5EF4-FFF2-40B4-BE49-F238E27FC236}">
                <a16:creationId xmlns:a16="http://schemas.microsoft.com/office/drawing/2014/main" id="{80BCFE84-C604-0315-F5FF-ABD25B04E063}"/>
              </a:ext>
            </a:extLst>
          </p:cNvPr>
          <p:cNvSpPr>
            <a:spLocks noGrp="1"/>
          </p:cNvSpPr>
          <p:nvPr>
            <p:ph sz="half" idx="1"/>
          </p:nvPr>
        </p:nvSpPr>
        <p:spPr>
          <a:xfrm>
            <a:off x="119196" y="483555"/>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graphicFrame>
        <p:nvGraphicFramePr>
          <p:cNvPr id="11" name="Chart 10">
            <a:extLst>
              <a:ext uri="{FF2B5EF4-FFF2-40B4-BE49-F238E27FC236}">
                <a16:creationId xmlns:a16="http://schemas.microsoft.com/office/drawing/2014/main" id="{BF300986-3C62-9C2E-9C0C-DEF5D11D701B}"/>
              </a:ext>
            </a:extLst>
          </p:cNvPr>
          <p:cNvGraphicFramePr/>
          <p:nvPr>
            <p:extLst>
              <p:ext uri="{D42A27DB-BD31-4B8C-83A1-F6EECF244321}">
                <p14:modId xmlns:p14="http://schemas.microsoft.com/office/powerpoint/2010/main" val="3031651715"/>
              </p:ext>
            </p:extLst>
          </p:nvPr>
        </p:nvGraphicFramePr>
        <p:xfrm>
          <a:off x="2007181" y="879544"/>
          <a:ext cx="7962441" cy="54949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70770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431802" y="2143411"/>
            <a:ext cx="10771817" cy="4097592"/>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668131" y="2232920"/>
            <a:ext cx="10535488" cy="3693319"/>
          </a:xfrm>
          <a:prstGeom prst="rect">
            <a:avLst/>
          </a:prstGeom>
          <a:noFill/>
        </p:spPr>
        <p:txBody>
          <a:bodyPr wrap="square" numCol="1" rtlCol="0">
            <a:spAutoFit/>
          </a:bodyPr>
          <a:lstStyle/>
          <a:p>
            <a:r>
              <a:rPr lang="en-US" dirty="0">
                <a:solidFill>
                  <a:srgbClr val="202C8F"/>
                </a:solidFill>
              </a:rPr>
              <a:t>with activities as(</a:t>
            </a:r>
          </a:p>
          <a:p>
            <a:r>
              <a:rPr lang="en-US" dirty="0">
                <a:solidFill>
                  <a:srgbClr val="202C8F"/>
                </a:solidFill>
              </a:rPr>
              <a:t>select </a:t>
            </a:r>
            <a:r>
              <a:rPr lang="en-US" dirty="0" err="1">
                <a:solidFill>
                  <a:srgbClr val="202C8F"/>
                </a:solidFill>
              </a:rPr>
              <a:t>occurred_at</a:t>
            </a:r>
            <a:r>
              <a:rPr lang="en-US" dirty="0">
                <a:solidFill>
                  <a:srgbClr val="202C8F"/>
                </a:solidFill>
              </a:rPr>
              <a:t>, </a:t>
            </a:r>
            <a:r>
              <a:rPr lang="en-US" dirty="0" err="1">
                <a:solidFill>
                  <a:srgbClr val="202C8F"/>
                </a:solidFill>
              </a:rPr>
              <a:t>event_name</a:t>
            </a:r>
            <a:r>
              <a:rPr lang="en-US" dirty="0">
                <a:solidFill>
                  <a:srgbClr val="202C8F"/>
                </a:solidFill>
              </a:rPr>
              <a:t> from events )</a:t>
            </a:r>
          </a:p>
          <a:p>
            <a:r>
              <a:rPr lang="en-US" dirty="0">
                <a:solidFill>
                  <a:srgbClr val="202C8F"/>
                </a:solidFill>
              </a:rPr>
              <a:t>SELECT</a:t>
            </a:r>
          </a:p>
          <a:p>
            <a:r>
              <a:rPr lang="en-US" dirty="0">
                <a:solidFill>
                  <a:srgbClr val="202C8F"/>
                </a:solidFill>
              </a:rPr>
              <a:t>    </a:t>
            </a:r>
            <a:r>
              <a:rPr lang="en-US" dirty="0" err="1">
                <a:solidFill>
                  <a:srgbClr val="202C8F"/>
                </a:solidFill>
              </a:rPr>
              <a:t>week_number</a:t>
            </a:r>
            <a:r>
              <a:rPr lang="en-US" dirty="0">
                <a:solidFill>
                  <a:srgbClr val="202C8F"/>
                </a:solidFill>
              </a:rPr>
              <a:t>,</a:t>
            </a:r>
          </a:p>
          <a:p>
            <a:r>
              <a:rPr lang="en-US" dirty="0">
                <a:solidFill>
                  <a:srgbClr val="202C8F"/>
                </a:solidFill>
              </a:rPr>
              <a:t>    </a:t>
            </a:r>
            <a:r>
              <a:rPr lang="en-US" dirty="0" err="1">
                <a:solidFill>
                  <a:srgbClr val="202C8F"/>
                </a:solidFill>
              </a:rPr>
              <a:t>total_activities</a:t>
            </a:r>
            <a:r>
              <a:rPr lang="en-US" dirty="0">
                <a:solidFill>
                  <a:srgbClr val="202C8F"/>
                </a:solidFill>
              </a:rPr>
              <a:t>,</a:t>
            </a:r>
          </a:p>
          <a:p>
            <a:r>
              <a:rPr lang="en-US" dirty="0">
                <a:solidFill>
                  <a:srgbClr val="202C8F"/>
                </a:solidFill>
              </a:rPr>
              <a:t>    SUM(</a:t>
            </a:r>
            <a:r>
              <a:rPr lang="en-US" dirty="0" err="1">
                <a:solidFill>
                  <a:srgbClr val="202C8F"/>
                </a:solidFill>
              </a:rPr>
              <a:t>total_activities</a:t>
            </a:r>
            <a:r>
              <a:rPr lang="en-US" dirty="0">
                <a:solidFill>
                  <a:srgbClr val="202C8F"/>
                </a:solidFill>
              </a:rPr>
              <a:t>) OVER (ORDER BY </a:t>
            </a:r>
            <a:r>
              <a:rPr lang="en-US" dirty="0" err="1">
                <a:solidFill>
                  <a:srgbClr val="202C8F"/>
                </a:solidFill>
              </a:rPr>
              <a:t>week_number</a:t>
            </a:r>
            <a:r>
              <a:rPr lang="en-US" dirty="0">
                <a:solidFill>
                  <a:srgbClr val="202C8F"/>
                </a:solidFill>
              </a:rPr>
              <a:t>) AS </a:t>
            </a:r>
            <a:r>
              <a:rPr lang="en-US" dirty="0" err="1">
                <a:solidFill>
                  <a:srgbClr val="202C8F"/>
                </a:solidFill>
              </a:rPr>
              <a:t>cumulative_activities</a:t>
            </a:r>
            <a:endParaRPr lang="en-US" dirty="0">
              <a:solidFill>
                <a:srgbClr val="202C8F"/>
              </a:solidFill>
            </a:endParaRPr>
          </a:p>
          <a:p>
            <a:r>
              <a:rPr lang="en-US" dirty="0">
                <a:solidFill>
                  <a:srgbClr val="202C8F"/>
                </a:solidFill>
              </a:rPr>
              <a:t>FROM</a:t>
            </a:r>
          </a:p>
          <a:p>
            <a:r>
              <a:rPr lang="en-US" dirty="0">
                <a:solidFill>
                  <a:srgbClr val="202C8F"/>
                </a:solidFill>
              </a:rPr>
              <a:t>(SELECT</a:t>
            </a:r>
          </a:p>
          <a:p>
            <a:r>
              <a:rPr lang="en-US" dirty="0">
                <a:solidFill>
                  <a:srgbClr val="202C8F"/>
                </a:solidFill>
              </a:rPr>
              <a:t>    WEEK(</a:t>
            </a:r>
            <a:r>
              <a:rPr lang="en-US" dirty="0" err="1">
                <a:solidFill>
                  <a:srgbClr val="202C8F"/>
                </a:solidFill>
              </a:rPr>
              <a:t>occurred_at</a:t>
            </a:r>
            <a:r>
              <a:rPr lang="en-US" dirty="0">
                <a:solidFill>
                  <a:srgbClr val="202C8F"/>
                </a:solidFill>
              </a:rPr>
              <a:t>) AS </a:t>
            </a:r>
            <a:r>
              <a:rPr lang="en-US" dirty="0" err="1">
                <a:solidFill>
                  <a:srgbClr val="202C8F"/>
                </a:solidFill>
              </a:rPr>
              <a:t>week_number</a:t>
            </a:r>
            <a:r>
              <a:rPr lang="en-US" dirty="0">
                <a:solidFill>
                  <a:srgbClr val="202C8F"/>
                </a:solidFill>
              </a:rPr>
              <a:t>,</a:t>
            </a:r>
          </a:p>
          <a:p>
            <a:r>
              <a:rPr lang="en-US" dirty="0">
                <a:solidFill>
                  <a:srgbClr val="202C8F"/>
                </a:solidFill>
              </a:rPr>
              <a:t>    COUNT(</a:t>
            </a:r>
            <a:r>
              <a:rPr lang="en-US" dirty="0" err="1">
                <a:solidFill>
                  <a:srgbClr val="202C8F"/>
                </a:solidFill>
              </a:rPr>
              <a:t>event_name</a:t>
            </a:r>
            <a:r>
              <a:rPr lang="en-US" dirty="0">
                <a:solidFill>
                  <a:srgbClr val="202C8F"/>
                </a:solidFill>
              </a:rPr>
              <a:t>) as </a:t>
            </a:r>
            <a:r>
              <a:rPr lang="en-US" dirty="0" err="1">
                <a:solidFill>
                  <a:srgbClr val="202C8F"/>
                </a:solidFill>
              </a:rPr>
              <a:t>total_activities</a:t>
            </a:r>
            <a:endParaRPr lang="en-US" dirty="0">
              <a:solidFill>
                <a:srgbClr val="202C8F"/>
              </a:solidFill>
            </a:endParaRPr>
          </a:p>
          <a:p>
            <a:r>
              <a:rPr lang="en-US" dirty="0">
                <a:solidFill>
                  <a:srgbClr val="202C8F"/>
                </a:solidFill>
              </a:rPr>
              <a:t>FROM activities</a:t>
            </a:r>
          </a:p>
          <a:p>
            <a:r>
              <a:rPr lang="en-US" dirty="0">
                <a:solidFill>
                  <a:srgbClr val="202C8F"/>
                </a:solidFill>
              </a:rPr>
              <a:t>GROUP BY </a:t>
            </a:r>
            <a:r>
              <a:rPr lang="en-US" dirty="0" err="1">
                <a:solidFill>
                  <a:srgbClr val="202C8F"/>
                </a:solidFill>
              </a:rPr>
              <a:t>week_number</a:t>
            </a:r>
            <a:endParaRPr lang="en-US" dirty="0">
              <a:solidFill>
                <a:srgbClr val="202C8F"/>
              </a:solidFill>
            </a:endParaRPr>
          </a:p>
          <a:p>
            <a:r>
              <a:rPr lang="en-US" dirty="0">
                <a:solidFill>
                  <a:srgbClr val="202C8F"/>
                </a:solidFill>
              </a:rPr>
              <a:t>ORDER BY  </a:t>
            </a:r>
            <a:r>
              <a:rPr lang="en-US" dirty="0" err="1">
                <a:solidFill>
                  <a:srgbClr val="202C8F"/>
                </a:solidFill>
              </a:rPr>
              <a:t>week_number</a:t>
            </a:r>
            <a:r>
              <a:rPr lang="en-US" dirty="0">
                <a:solidFill>
                  <a:srgbClr val="202C8F"/>
                </a:solidFill>
              </a:rPr>
              <a:t>) as  </a:t>
            </a:r>
            <a:r>
              <a:rPr lang="en-US" dirty="0" err="1">
                <a:solidFill>
                  <a:srgbClr val="202C8F"/>
                </a:solidFill>
              </a:rPr>
              <a:t>weekly_activities</a:t>
            </a:r>
            <a:r>
              <a:rPr lang="en-US" dirty="0">
                <a:solidFill>
                  <a:srgbClr val="202C8F"/>
                </a:solidFill>
              </a:rPr>
              <a:t>;</a:t>
            </a:r>
          </a:p>
        </p:txBody>
      </p:sp>
      <p:sp>
        <p:nvSpPr>
          <p:cNvPr id="7" name="Rectangle 6">
            <a:extLst>
              <a:ext uri="{FF2B5EF4-FFF2-40B4-BE49-F238E27FC236}">
                <a16:creationId xmlns:a16="http://schemas.microsoft.com/office/drawing/2014/main" id="{9188DFD6-2733-9425-D029-39399B4E550D}"/>
              </a:ext>
            </a:extLst>
          </p:cNvPr>
          <p:cNvSpPr/>
          <p:nvPr/>
        </p:nvSpPr>
        <p:spPr>
          <a:xfrm>
            <a:off x="552722" y="713902"/>
            <a:ext cx="11380197" cy="782676"/>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662713" y="686435"/>
            <a:ext cx="11547541" cy="858352"/>
          </a:xfrm>
        </p:spPr>
        <p:txBody>
          <a:bodyPr/>
          <a:lstStyle/>
          <a:p>
            <a:pPr algn="l"/>
            <a:r>
              <a:rPr lang="en-US" sz="1800" u="sng" dirty="0">
                <a:solidFill>
                  <a:srgbClr val="DF8C8C"/>
                </a:solidFill>
              </a:rPr>
              <a:t>Weekly Retention Analysis:</a:t>
            </a:r>
            <a:r>
              <a:rPr lang="en-US" sz="1400" b="0" dirty="0">
                <a:solidFill>
                  <a:schemeClr val="tx1">
                    <a:lumMod val="85000"/>
                    <a:lumOff val="15000"/>
                  </a:schemeClr>
                </a:solidFill>
              </a:rPr>
              <a:t> Analyze the retention of users on a weekly basis after signing up for a product. Write an SQL query to calculate the weekly retention of users based on their sign-up cohort.</a:t>
            </a:r>
            <a:endParaRPr lang="en-IN" sz="18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25</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436497" y="1656229"/>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Tree>
    <p:extLst>
      <p:ext uri="{BB962C8B-B14F-4D97-AF65-F5344CB8AC3E}">
        <p14:creationId xmlns:p14="http://schemas.microsoft.com/office/powerpoint/2010/main" val="1631696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F076FB-8F7F-3119-0F15-4A9EFE7EE5F1}"/>
              </a:ext>
            </a:extLst>
          </p:cNvPr>
          <p:cNvSpPr/>
          <p:nvPr/>
        </p:nvSpPr>
        <p:spPr>
          <a:xfrm>
            <a:off x="3806236" y="71720"/>
            <a:ext cx="532888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182880"/>
            <a:ext cx="987552" cy="274320"/>
          </a:xfrm>
        </p:spPr>
        <p:txBody>
          <a:bodyPr/>
          <a:lstStyle/>
          <a:p>
            <a:fld id="{48F63A3B-78C7-47BE-AE5E-E10140E04643}" type="slidenum">
              <a:rPr lang="en-US" smtClean="0"/>
              <a:t>26</a:t>
            </a:fld>
            <a:endParaRPr lang="en-US" dirty="0"/>
          </a:p>
        </p:txBody>
      </p:sp>
      <p:sp>
        <p:nvSpPr>
          <p:cNvPr id="8" name="Footer Placeholder 3">
            <a:extLst>
              <a:ext uri="{FF2B5EF4-FFF2-40B4-BE49-F238E27FC236}">
                <a16:creationId xmlns:a16="http://schemas.microsoft.com/office/drawing/2014/main" id="{9F0327CF-462F-CD26-04EC-539F0F589D1E}"/>
              </a:ext>
            </a:extLst>
          </p:cNvPr>
          <p:cNvSpPr>
            <a:spLocks noGrp="1"/>
          </p:cNvSpPr>
          <p:nvPr>
            <p:ph type="ftr" sz="quarter" idx="11"/>
          </p:nvPr>
        </p:nvSpPr>
        <p:spPr>
          <a:xfrm>
            <a:off x="3896141" y="328474"/>
            <a:ext cx="6073481" cy="45719"/>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1" i="0" u="none" strike="noStrike" kern="1200" cap="none" spc="0" normalizeH="0" baseline="0" noProof="0" dirty="0">
                <a:ln>
                  <a:noFill/>
                </a:ln>
                <a:solidFill>
                  <a:srgbClr val="202C8F"/>
                </a:solidFill>
                <a:effectLst/>
                <a:uLnTx/>
                <a:uFillTx/>
                <a:latin typeface="Arial Black"/>
                <a:ea typeface="+mn-ea"/>
                <a:cs typeface="+mn-cs"/>
              </a:rPr>
              <a:t>Investigating Metric Spike</a:t>
            </a:r>
          </a:p>
        </p:txBody>
      </p:sp>
      <p:sp>
        <p:nvSpPr>
          <p:cNvPr id="3" name="Content Placeholder 2">
            <a:extLst>
              <a:ext uri="{FF2B5EF4-FFF2-40B4-BE49-F238E27FC236}">
                <a16:creationId xmlns:a16="http://schemas.microsoft.com/office/drawing/2014/main" id="{80BCFE84-C604-0315-F5FF-ABD25B04E063}"/>
              </a:ext>
            </a:extLst>
          </p:cNvPr>
          <p:cNvSpPr>
            <a:spLocks noGrp="1"/>
          </p:cNvSpPr>
          <p:nvPr>
            <p:ph sz="half" idx="1"/>
          </p:nvPr>
        </p:nvSpPr>
        <p:spPr>
          <a:xfrm>
            <a:off x="385526" y="457200"/>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graphicFrame>
        <p:nvGraphicFramePr>
          <p:cNvPr id="2" name="Table 3">
            <a:extLst>
              <a:ext uri="{FF2B5EF4-FFF2-40B4-BE49-F238E27FC236}">
                <a16:creationId xmlns:a16="http://schemas.microsoft.com/office/drawing/2014/main" id="{D327FB02-5561-879C-D667-E097D964BADF}"/>
              </a:ext>
            </a:extLst>
          </p:cNvPr>
          <p:cNvGraphicFramePr>
            <a:graphicFrameLocks noGrp="1"/>
          </p:cNvGraphicFramePr>
          <p:nvPr>
            <p:extLst>
              <p:ext uri="{D42A27DB-BD31-4B8C-83A1-F6EECF244321}">
                <p14:modId xmlns:p14="http://schemas.microsoft.com/office/powerpoint/2010/main" val="1177232792"/>
              </p:ext>
            </p:extLst>
          </p:nvPr>
        </p:nvGraphicFramePr>
        <p:xfrm>
          <a:off x="823370" y="901693"/>
          <a:ext cx="6373431" cy="5800791"/>
        </p:xfrm>
        <a:graphic>
          <a:graphicData uri="http://schemas.openxmlformats.org/drawingml/2006/table">
            <a:tbl>
              <a:tblPr firstRow="1" bandRow="1">
                <a:tableStyleId>{5C22544A-7EE6-4342-B048-85BDC9FD1C3A}</a:tableStyleId>
              </a:tblPr>
              <a:tblGrid>
                <a:gridCol w="2124477">
                  <a:extLst>
                    <a:ext uri="{9D8B030D-6E8A-4147-A177-3AD203B41FA5}">
                      <a16:colId xmlns:a16="http://schemas.microsoft.com/office/drawing/2014/main" val="2772672345"/>
                    </a:ext>
                  </a:extLst>
                </a:gridCol>
                <a:gridCol w="2124477">
                  <a:extLst>
                    <a:ext uri="{9D8B030D-6E8A-4147-A177-3AD203B41FA5}">
                      <a16:colId xmlns:a16="http://schemas.microsoft.com/office/drawing/2014/main" val="3033329440"/>
                    </a:ext>
                  </a:extLst>
                </a:gridCol>
                <a:gridCol w="2124477">
                  <a:extLst>
                    <a:ext uri="{9D8B030D-6E8A-4147-A177-3AD203B41FA5}">
                      <a16:colId xmlns:a16="http://schemas.microsoft.com/office/drawing/2014/main" val="2776037062"/>
                    </a:ext>
                  </a:extLst>
                </a:gridCol>
              </a:tblGrid>
              <a:tr h="461050">
                <a:tc>
                  <a:txBody>
                    <a:bodyPr/>
                    <a:lstStyle/>
                    <a:p>
                      <a:pPr algn="ctr" fontAlgn="b"/>
                      <a:r>
                        <a:rPr lang="en-IN" sz="1700" b="0" i="0" u="none" strike="noStrike" dirty="0" err="1">
                          <a:solidFill>
                            <a:srgbClr val="000000"/>
                          </a:solidFill>
                          <a:effectLst/>
                          <a:latin typeface="Calibri" panose="020F0502020204030204" pitchFamily="34" charset="0"/>
                        </a:rPr>
                        <a:t>week_number</a:t>
                      </a:r>
                      <a:endParaRPr lang="en-IN" sz="17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total_activities</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cumulative_activities</a:t>
                      </a:r>
                    </a:p>
                  </a:txBody>
                  <a:tcPr marL="7620" marR="7620" marT="7620" marB="0" anchor="ctr"/>
                </a:tc>
                <a:extLst>
                  <a:ext uri="{0D108BD9-81ED-4DB2-BD59-A6C34878D82A}">
                    <a16:rowId xmlns:a16="http://schemas.microsoft.com/office/drawing/2014/main" val="937398204"/>
                  </a:ext>
                </a:extLst>
              </a:tr>
              <a:tr h="281039">
                <a:tc>
                  <a:txBody>
                    <a:bodyPr/>
                    <a:lstStyle/>
                    <a:p>
                      <a:pPr algn="ctr" fontAlgn="b"/>
                      <a:r>
                        <a:rPr lang="en-IN" sz="1700" b="0" i="0" u="none" strike="noStrike" dirty="0">
                          <a:solidFill>
                            <a:srgbClr val="000000"/>
                          </a:solidFill>
                          <a:effectLst/>
                          <a:latin typeface="Calibri" panose="020F0502020204030204" pitchFamily="34" charset="0"/>
                        </a:rPr>
                        <a:t>17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8091</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8091</a:t>
                      </a:r>
                    </a:p>
                  </a:txBody>
                  <a:tcPr marL="7620" marR="7620" marT="7620" marB="0" anchor="ctr"/>
                </a:tc>
                <a:extLst>
                  <a:ext uri="{0D108BD9-81ED-4DB2-BD59-A6C34878D82A}">
                    <a16:rowId xmlns:a16="http://schemas.microsoft.com/office/drawing/2014/main" val="1987175077"/>
                  </a:ext>
                </a:extLst>
              </a:tr>
              <a:tr h="281039">
                <a:tc>
                  <a:txBody>
                    <a:bodyPr/>
                    <a:lstStyle/>
                    <a:p>
                      <a:pPr algn="ctr" fontAlgn="b"/>
                      <a:r>
                        <a:rPr lang="en-IN" sz="1700" b="0" i="0" u="none" strike="noStrike">
                          <a:solidFill>
                            <a:srgbClr val="000000"/>
                          </a:solidFill>
                          <a:effectLst/>
                          <a:latin typeface="Calibri" panose="020F0502020204030204" pitchFamily="34" charset="0"/>
                        </a:rPr>
                        <a:t>18</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17504</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25595</a:t>
                      </a:r>
                    </a:p>
                  </a:txBody>
                  <a:tcPr marL="7620" marR="7620" marT="7620" marB="0" anchor="ctr"/>
                </a:tc>
                <a:extLst>
                  <a:ext uri="{0D108BD9-81ED-4DB2-BD59-A6C34878D82A}">
                    <a16:rowId xmlns:a16="http://schemas.microsoft.com/office/drawing/2014/main" val="2566700015"/>
                  </a:ext>
                </a:extLst>
              </a:tr>
              <a:tr h="281039">
                <a:tc>
                  <a:txBody>
                    <a:bodyPr/>
                    <a:lstStyle/>
                    <a:p>
                      <a:pPr algn="ctr" fontAlgn="b"/>
                      <a:r>
                        <a:rPr lang="en-IN" sz="1700" b="0" i="0" u="none" strike="noStrike">
                          <a:solidFill>
                            <a:srgbClr val="000000"/>
                          </a:solidFill>
                          <a:effectLst/>
                          <a:latin typeface="Calibri" panose="020F0502020204030204" pitchFamily="34" charset="0"/>
                        </a:rPr>
                        <a:t>19</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17409</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43004</a:t>
                      </a:r>
                    </a:p>
                  </a:txBody>
                  <a:tcPr marL="7620" marR="7620" marT="7620" marB="0" anchor="ctr"/>
                </a:tc>
                <a:extLst>
                  <a:ext uri="{0D108BD9-81ED-4DB2-BD59-A6C34878D82A}">
                    <a16:rowId xmlns:a16="http://schemas.microsoft.com/office/drawing/2014/main" val="2293985579"/>
                  </a:ext>
                </a:extLst>
              </a:tr>
              <a:tr h="281039">
                <a:tc>
                  <a:txBody>
                    <a:bodyPr/>
                    <a:lstStyle/>
                    <a:p>
                      <a:pPr algn="ctr" fontAlgn="b"/>
                      <a:r>
                        <a:rPr lang="en-IN" sz="1700" b="0" i="0" u="none" strike="noStrike">
                          <a:solidFill>
                            <a:srgbClr val="000000"/>
                          </a:solidFill>
                          <a:effectLst/>
                          <a:latin typeface="Calibri" panose="020F0502020204030204" pitchFamily="34" charset="0"/>
                        </a:rPr>
                        <a:t>20</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18087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61091</a:t>
                      </a:r>
                    </a:p>
                  </a:txBody>
                  <a:tcPr marL="7620" marR="7620" marT="7620" marB="0" anchor="ctr"/>
                </a:tc>
                <a:extLst>
                  <a:ext uri="{0D108BD9-81ED-4DB2-BD59-A6C34878D82A}">
                    <a16:rowId xmlns:a16="http://schemas.microsoft.com/office/drawing/2014/main" val="1752379071"/>
                  </a:ext>
                </a:extLst>
              </a:tr>
              <a:tr h="281039">
                <a:tc>
                  <a:txBody>
                    <a:bodyPr/>
                    <a:lstStyle/>
                    <a:p>
                      <a:pPr algn="ctr" fontAlgn="b"/>
                      <a:r>
                        <a:rPr lang="en-IN" sz="1700" b="0" i="0" u="none" strike="noStrike">
                          <a:solidFill>
                            <a:srgbClr val="000000"/>
                          </a:solidFill>
                          <a:effectLst/>
                          <a:latin typeface="Calibri" panose="020F0502020204030204" pitchFamily="34" charset="0"/>
                        </a:rPr>
                        <a:t>21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17334</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78425</a:t>
                      </a:r>
                    </a:p>
                  </a:txBody>
                  <a:tcPr marL="7620" marR="7620" marT="7620" marB="0" anchor="ctr"/>
                </a:tc>
                <a:extLst>
                  <a:ext uri="{0D108BD9-81ED-4DB2-BD59-A6C34878D82A}">
                    <a16:rowId xmlns:a16="http://schemas.microsoft.com/office/drawing/2014/main" val="1810793513"/>
                  </a:ext>
                </a:extLst>
              </a:tr>
              <a:tr h="281039">
                <a:tc>
                  <a:txBody>
                    <a:bodyPr/>
                    <a:lstStyle/>
                    <a:p>
                      <a:pPr algn="ctr" fontAlgn="b"/>
                      <a:r>
                        <a:rPr lang="en-IN" sz="1700" b="0" i="0" u="none" strike="noStrike">
                          <a:solidFill>
                            <a:srgbClr val="000000"/>
                          </a:solidFill>
                          <a:effectLst/>
                          <a:latin typeface="Calibri" panose="020F0502020204030204" pitchFamily="34" charset="0"/>
                        </a:rPr>
                        <a:t>22</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18609</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97034</a:t>
                      </a:r>
                    </a:p>
                  </a:txBody>
                  <a:tcPr marL="7620" marR="7620" marT="7620" marB="0" anchor="ctr"/>
                </a:tc>
                <a:extLst>
                  <a:ext uri="{0D108BD9-81ED-4DB2-BD59-A6C34878D82A}">
                    <a16:rowId xmlns:a16="http://schemas.microsoft.com/office/drawing/2014/main" val="188462386"/>
                  </a:ext>
                </a:extLst>
              </a:tr>
              <a:tr h="281039">
                <a:tc>
                  <a:txBody>
                    <a:bodyPr/>
                    <a:lstStyle/>
                    <a:p>
                      <a:pPr algn="ctr" fontAlgn="b"/>
                      <a:r>
                        <a:rPr lang="en-IN" sz="17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18476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115510</a:t>
                      </a:r>
                    </a:p>
                  </a:txBody>
                  <a:tcPr marL="7620" marR="7620" marT="7620" marB="0" anchor="ctr"/>
                </a:tc>
                <a:extLst>
                  <a:ext uri="{0D108BD9-81ED-4DB2-BD59-A6C34878D82A}">
                    <a16:rowId xmlns:a16="http://schemas.microsoft.com/office/drawing/2014/main" val="534668648"/>
                  </a:ext>
                </a:extLst>
              </a:tr>
              <a:tr h="281039">
                <a:tc>
                  <a:txBody>
                    <a:bodyPr/>
                    <a:lstStyle/>
                    <a:p>
                      <a:pPr algn="ctr" fontAlgn="b"/>
                      <a:r>
                        <a:rPr lang="en-IN" sz="1700" b="0" i="0" u="none" strike="noStrike">
                          <a:solidFill>
                            <a:srgbClr val="000000"/>
                          </a:solidFill>
                          <a:effectLst/>
                          <a:latin typeface="Calibri" panose="020F0502020204030204" pitchFamily="34" charset="0"/>
                        </a:rPr>
                        <a:t>24</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19281</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134791</a:t>
                      </a:r>
                    </a:p>
                  </a:txBody>
                  <a:tcPr marL="7620" marR="7620" marT="7620" marB="0" anchor="ctr"/>
                </a:tc>
                <a:extLst>
                  <a:ext uri="{0D108BD9-81ED-4DB2-BD59-A6C34878D82A}">
                    <a16:rowId xmlns:a16="http://schemas.microsoft.com/office/drawing/2014/main" val="75730120"/>
                  </a:ext>
                </a:extLst>
              </a:tr>
              <a:tr h="281039">
                <a:tc>
                  <a:txBody>
                    <a:bodyPr/>
                    <a:lstStyle/>
                    <a:p>
                      <a:pPr algn="ctr" fontAlgn="b"/>
                      <a:r>
                        <a:rPr lang="en-IN" sz="1700" b="0" i="0" u="none" strike="noStrike">
                          <a:solidFill>
                            <a:srgbClr val="000000"/>
                          </a:solidFill>
                          <a:effectLst/>
                          <a:latin typeface="Calibri" panose="020F0502020204030204" pitchFamily="34" charset="0"/>
                        </a:rPr>
                        <a:t>25</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18849</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153640</a:t>
                      </a:r>
                    </a:p>
                  </a:txBody>
                  <a:tcPr marL="7620" marR="7620" marT="7620" marB="0" anchor="ctr"/>
                </a:tc>
                <a:extLst>
                  <a:ext uri="{0D108BD9-81ED-4DB2-BD59-A6C34878D82A}">
                    <a16:rowId xmlns:a16="http://schemas.microsoft.com/office/drawing/2014/main" val="2340676710"/>
                  </a:ext>
                </a:extLst>
              </a:tr>
              <a:tr h="281039">
                <a:tc>
                  <a:txBody>
                    <a:bodyPr/>
                    <a:lstStyle/>
                    <a:p>
                      <a:pPr algn="ctr" fontAlgn="b"/>
                      <a:r>
                        <a:rPr lang="en-IN" sz="1700" b="0" i="0" u="none" strike="noStrike">
                          <a:solidFill>
                            <a:srgbClr val="000000"/>
                          </a:solidFill>
                          <a:effectLst/>
                          <a:latin typeface="Calibri" panose="020F0502020204030204" pitchFamily="34" charset="0"/>
                        </a:rPr>
                        <a:t>26</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19262</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172902</a:t>
                      </a:r>
                    </a:p>
                  </a:txBody>
                  <a:tcPr marL="7620" marR="7620" marT="7620" marB="0" anchor="ctr"/>
                </a:tc>
                <a:extLst>
                  <a:ext uri="{0D108BD9-81ED-4DB2-BD59-A6C34878D82A}">
                    <a16:rowId xmlns:a16="http://schemas.microsoft.com/office/drawing/2014/main" val="322834694"/>
                  </a:ext>
                </a:extLst>
              </a:tr>
              <a:tr h="281039">
                <a:tc>
                  <a:txBody>
                    <a:bodyPr/>
                    <a:lstStyle/>
                    <a:p>
                      <a:pPr algn="ctr" fontAlgn="b"/>
                      <a:r>
                        <a:rPr lang="en-IN" sz="1700" b="0" i="0" u="none" strike="noStrike">
                          <a:solidFill>
                            <a:srgbClr val="000000"/>
                          </a:solidFill>
                          <a:effectLst/>
                          <a:latin typeface="Calibri" panose="020F0502020204030204" pitchFamily="34" charset="0"/>
                        </a:rPr>
                        <a:t>27</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20103</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193005</a:t>
                      </a:r>
                    </a:p>
                  </a:txBody>
                  <a:tcPr marL="7620" marR="7620" marT="7620" marB="0" anchor="ctr"/>
                </a:tc>
                <a:extLst>
                  <a:ext uri="{0D108BD9-81ED-4DB2-BD59-A6C34878D82A}">
                    <a16:rowId xmlns:a16="http://schemas.microsoft.com/office/drawing/2014/main" val="1662159880"/>
                  </a:ext>
                </a:extLst>
              </a:tr>
              <a:tr h="281039">
                <a:tc>
                  <a:txBody>
                    <a:bodyPr/>
                    <a:lstStyle/>
                    <a:p>
                      <a:pPr algn="ctr" fontAlgn="b"/>
                      <a:r>
                        <a:rPr lang="en-IN" sz="1700" b="0" i="0" u="none" strike="noStrike">
                          <a:solidFill>
                            <a:srgbClr val="000000"/>
                          </a:solidFill>
                          <a:effectLst/>
                          <a:latin typeface="Calibri" panose="020F0502020204030204" pitchFamily="34" charset="0"/>
                        </a:rPr>
                        <a:t>28</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20991</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213996</a:t>
                      </a:r>
                    </a:p>
                  </a:txBody>
                  <a:tcPr marL="7620" marR="7620" marT="7620" marB="0" anchor="ctr"/>
                </a:tc>
                <a:extLst>
                  <a:ext uri="{0D108BD9-81ED-4DB2-BD59-A6C34878D82A}">
                    <a16:rowId xmlns:a16="http://schemas.microsoft.com/office/drawing/2014/main" val="2426077792"/>
                  </a:ext>
                </a:extLst>
              </a:tr>
              <a:tr h="281039">
                <a:tc>
                  <a:txBody>
                    <a:bodyPr/>
                    <a:lstStyle/>
                    <a:p>
                      <a:pPr algn="ctr" fontAlgn="b"/>
                      <a:r>
                        <a:rPr lang="en-IN" sz="1700" b="0" i="0" u="none" strike="noStrike">
                          <a:solidFill>
                            <a:srgbClr val="000000"/>
                          </a:solidFill>
                          <a:effectLst/>
                          <a:latin typeface="Calibri" panose="020F0502020204030204" pitchFamily="34" charset="0"/>
                        </a:rPr>
                        <a:t>29</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20288</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234284</a:t>
                      </a:r>
                    </a:p>
                  </a:txBody>
                  <a:tcPr marL="7620" marR="7620" marT="7620" marB="0" anchor="ctr"/>
                </a:tc>
                <a:extLst>
                  <a:ext uri="{0D108BD9-81ED-4DB2-BD59-A6C34878D82A}">
                    <a16:rowId xmlns:a16="http://schemas.microsoft.com/office/drawing/2014/main" val="3294159411"/>
                  </a:ext>
                </a:extLst>
              </a:tr>
              <a:tr h="281039">
                <a:tc>
                  <a:txBody>
                    <a:bodyPr/>
                    <a:lstStyle/>
                    <a:p>
                      <a:pPr algn="ctr" fontAlgn="b"/>
                      <a:r>
                        <a:rPr lang="en-IN" sz="1700" b="0" i="0" u="none" strike="noStrike">
                          <a:solidFill>
                            <a:srgbClr val="000000"/>
                          </a:solidFill>
                          <a:effectLst/>
                          <a:latin typeface="Calibri" panose="020F0502020204030204" pitchFamily="34" charset="0"/>
                        </a:rPr>
                        <a:t>30</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21771</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256055</a:t>
                      </a:r>
                    </a:p>
                  </a:txBody>
                  <a:tcPr marL="7620" marR="7620" marT="7620" marB="0" anchor="ctr"/>
                </a:tc>
                <a:extLst>
                  <a:ext uri="{0D108BD9-81ED-4DB2-BD59-A6C34878D82A}">
                    <a16:rowId xmlns:a16="http://schemas.microsoft.com/office/drawing/2014/main" val="287349369"/>
                  </a:ext>
                </a:extLst>
              </a:tr>
              <a:tr h="281039">
                <a:tc>
                  <a:txBody>
                    <a:bodyPr/>
                    <a:lstStyle/>
                    <a:p>
                      <a:pPr algn="ctr" fontAlgn="b"/>
                      <a:r>
                        <a:rPr lang="en-IN" sz="1700" b="0" i="0" u="none" strike="noStrike">
                          <a:solidFill>
                            <a:srgbClr val="000000"/>
                          </a:solidFill>
                          <a:effectLst/>
                          <a:latin typeface="Calibri" panose="020F0502020204030204" pitchFamily="34" charset="0"/>
                        </a:rPr>
                        <a:t>31</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18749</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274804</a:t>
                      </a:r>
                    </a:p>
                  </a:txBody>
                  <a:tcPr marL="7620" marR="7620" marT="7620" marB="0" anchor="ctr"/>
                </a:tc>
                <a:extLst>
                  <a:ext uri="{0D108BD9-81ED-4DB2-BD59-A6C34878D82A}">
                    <a16:rowId xmlns:a16="http://schemas.microsoft.com/office/drawing/2014/main" val="2063186566"/>
                  </a:ext>
                </a:extLst>
              </a:tr>
              <a:tr h="281039">
                <a:tc>
                  <a:txBody>
                    <a:bodyPr/>
                    <a:lstStyle/>
                    <a:p>
                      <a:pPr algn="ctr" fontAlgn="b"/>
                      <a:r>
                        <a:rPr lang="en-IN" sz="1700" b="0" i="0" u="none" strike="noStrike">
                          <a:solidFill>
                            <a:srgbClr val="000000"/>
                          </a:solidFill>
                          <a:effectLst/>
                          <a:latin typeface="Calibri" panose="020F0502020204030204" pitchFamily="34" charset="0"/>
                        </a:rPr>
                        <a:t>32</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16857</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291661</a:t>
                      </a:r>
                    </a:p>
                  </a:txBody>
                  <a:tcPr marL="7620" marR="7620" marT="7620" marB="0" anchor="ctr"/>
                </a:tc>
                <a:extLst>
                  <a:ext uri="{0D108BD9-81ED-4DB2-BD59-A6C34878D82A}">
                    <a16:rowId xmlns:a16="http://schemas.microsoft.com/office/drawing/2014/main" val="74598972"/>
                  </a:ext>
                </a:extLst>
              </a:tr>
              <a:tr h="281039">
                <a:tc>
                  <a:txBody>
                    <a:bodyPr/>
                    <a:lstStyle/>
                    <a:p>
                      <a:pPr algn="ctr" fontAlgn="b"/>
                      <a:r>
                        <a:rPr lang="en-IN" sz="1700" b="0" i="0" u="none" strike="noStrike">
                          <a:solidFill>
                            <a:srgbClr val="000000"/>
                          </a:solidFill>
                          <a:effectLst/>
                          <a:latin typeface="Calibri" panose="020F0502020204030204" pitchFamily="34" charset="0"/>
                        </a:rPr>
                        <a:t>33</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16406</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308067</a:t>
                      </a:r>
                    </a:p>
                  </a:txBody>
                  <a:tcPr marL="7620" marR="7620" marT="7620" marB="0" anchor="ctr"/>
                </a:tc>
                <a:extLst>
                  <a:ext uri="{0D108BD9-81ED-4DB2-BD59-A6C34878D82A}">
                    <a16:rowId xmlns:a16="http://schemas.microsoft.com/office/drawing/2014/main" val="1564663066"/>
                  </a:ext>
                </a:extLst>
              </a:tr>
              <a:tr h="281039">
                <a:tc>
                  <a:txBody>
                    <a:bodyPr/>
                    <a:lstStyle/>
                    <a:p>
                      <a:pPr algn="ctr" fontAlgn="b"/>
                      <a:r>
                        <a:rPr lang="en-IN" sz="1700" b="0" i="0" u="none" strike="noStrike">
                          <a:solidFill>
                            <a:srgbClr val="000000"/>
                          </a:solidFill>
                          <a:effectLst/>
                          <a:latin typeface="Calibri" panose="020F0502020204030204" pitchFamily="34" charset="0"/>
                        </a:rPr>
                        <a:t>34</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16386</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324453</a:t>
                      </a:r>
                    </a:p>
                  </a:txBody>
                  <a:tcPr marL="7620" marR="7620" marT="7620" marB="0" anchor="ctr"/>
                </a:tc>
                <a:extLst>
                  <a:ext uri="{0D108BD9-81ED-4DB2-BD59-A6C34878D82A}">
                    <a16:rowId xmlns:a16="http://schemas.microsoft.com/office/drawing/2014/main" val="3103872596"/>
                  </a:ext>
                </a:extLst>
              </a:tr>
              <a:tr h="281039">
                <a:tc>
                  <a:txBody>
                    <a:bodyPr/>
                    <a:lstStyle/>
                    <a:p>
                      <a:pPr algn="ctr" fontAlgn="b"/>
                      <a:r>
                        <a:rPr lang="en-IN" sz="1700" b="0" i="0" u="none" strike="noStrike">
                          <a:solidFill>
                            <a:srgbClr val="000000"/>
                          </a:solidFill>
                          <a:effectLst/>
                          <a:latin typeface="Calibri" panose="020F0502020204030204" pitchFamily="34" charset="0"/>
                        </a:rPr>
                        <a:t>35</a:t>
                      </a:r>
                    </a:p>
                  </a:txBody>
                  <a:tcPr marL="7620" marR="7620" marT="7620" marB="0" anchor="ctr"/>
                </a:tc>
                <a:tc>
                  <a:txBody>
                    <a:bodyPr/>
                    <a:lstStyle/>
                    <a:p>
                      <a:pPr algn="ctr" fontAlgn="b"/>
                      <a:r>
                        <a:rPr lang="en-IN" sz="1700" b="0" i="0" u="none" strike="noStrike">
                          <a:solidFill>
                            <a:srgbClr val="000000"/>
                          </a:solidFill>
                          <a:effectLst/>
                          <a:latin typeface="Calibri" panose="020F0502020204030204" pitchFamily="34" charset="0"/>
                        </a:rPr>
                        <a:t>802</a:t>
                      </a:r>
                    </a:p>
                  </a:txBody>
                  <a:tcPr marL="7620" marR="7620" marT="7620" marB="0" anchor="ctr"/>
                </a:tc>
                <a:tc>
                  <a:txBody>
                    <a:bodyPr/>
                    <a:lstStyle/>
                    <a:p>
                      <a:pPr algn="ctr" fontAlgn="b"/>
                      <a:r>
                        <a:rPr lang="en-IN" sz="1700" b="0" i="0" u="none" strike="noStrike" dirty="0">
                          <a:solidFill>
                            <a:srgbClr val="000000"/>
                          </a:solidFill>
                          <a:effectLst/>
                          <a:latin typeface="Calibri" panose="020F0502020204030204" pitchFamily="34" charset="0"/>
                        </a:rPr>
                        <a:t>325255</a:t>
                      </a:r>
                    </a:p>
                  </a:txBody>
                  <a:tcPr marL="7620" marR="7620" marT="7620" marB="0" anchor="ctr"/>
                </a:tc>
                <a:extLst>
                  <a:ext uri="{0D108BD9-81ED-4DB2-BD59-A6C34878D82A}">
                    <a16:rowId xmlns:a16="http://schemas.microsoft.com/office/drawing/2014/main" val="949903407"/>
                  </a:ext>
                </a:extLst>
              </a:tr>
            </a:tbl>
          </a:graphicData>
        </a:graphic>
      </p:graphicFrame>
      <p:sp>
        <p:nvSpPr>
          <p:cNvPr id="12" name="TextBox 11">
            <a:extLst>
              <a:ext uri="{FF2B5EF4-FFF2-40B4-BE49-F238E27FC236}">
                <a16:creationId xmlns:a16="http://schemas.microsoft.com/office/drawing/2014/main" id="{66CF4152-4D7A-94BA-B166-EA977A8B6BB6}"/>
              </a:ext>
            </a:extLst>
          </p:cNvPr>
          <p:cNvSpPr txBox="1"/>
          <p:nvPr/>
        </p:nvSpPr>
        <p:spPr>
          <a:xfrm>
            <a:off x="7625091" y="1118586"/>
            <a:ext cx="4181383" cy="923330"/>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202C8F"/>
                </a:solidFill>
              </a:rPr>
              <a:t>This data clearly shows us user retention is increasing.</a:t>
            </a:r>
          </a:p>
          <a:p>
            <a:endParaRPr lang="en-IN" dirty="0"/>
          </a:p>
        </p:txBody>
      </p:sp>
    </p:spTree>
    <p:extLst>
      <p:ext uri="{BB962C8B-B14F-4D97-AF65-F5344CB8AC3E}">
        <p14:creationId xmlns:p14="http://schemas.microsoft.com/office/powerpoint/2010/main" val="1724121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431802" y="4155584"/>
            <a:ext cx="11231720" cy="2617992"/>
          </a:xfrm>
          <a:prstGeom prst="roundRect">
            <a:avLst/>
          </a:prstGeom>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631806" y="4247713"/>
            <a:ext cx="10554057" cy="2601240"/>
          </a:xfrm>
          <a:prstGeom prst="rect">
            <a:avLst/>
          </a:prstGeom>
          <a:noFill/>
        </p:spPr>
        <p:txBody>
          <a:bodyPr wrap="square" numCol="2" rtlCol="0">
            <a:spAutoFit/>
          </a:bodyPr>
          <a:lstStyle/>
          <a:p>
            <a:r>
              <a:rPr lang="en-US" dirty="0">
                <a:solidFill>
                  <a:srgbClr val="202C8F"/>
                </a:solidFill>
              </a:rPr>
              <a:t>SELECT</a:t>
            </a:r>
          </a:p>
          <a:p>
            <a:r>
              <a:rPr lang="en-US" dirty="0">
                <a:solidFill>
                  <a:srgbClr val="202C8F"/>
                </a:solidFill>
              </a:rPr>
              <a:t>week(</a:t>
            </a:r>
            <a:r>
              <a:rPr lang="en-US" dirty="0" err="1">
                <a:solidFill>
                  <a:srgbClr val="202C8F"/>
                </a:solidFill>
              </a:rPr>
              <a:t>occurred_at</a:t>
            </a:r>
            <a:r>
              <a:rPr lang="en-US" dirty="0">
                <a:solidFill>
                  <a:srgbClr val="202C8F"/>
                </a:solidFill>
              </a:rPr>
              <a:t>) as </a:t>
            </a:r>
            <a:r>
              <a:rPr lang="en-US" dirty="0" err="1">
                <a:solidFill>
                  <a:srgbClr val="202C8F"/>
                </a:solidFill>
              </a:rPr>
              <a:t>week_num</a:t>
            </a:r>
            <a:r>
              <a:rPr lang="en-US" dirty="0">
                <a:solidFill>
                  <a:srgbClr val="202C8F"/>
                </a:solidFill>
              </a:rPr>
              <a:t>,</a:t>
            </a:r>
          </a:p>
          <a:p>
            <a:r>
              <a:rPr lang="en-US" dirty="0">
                <a:solidFill>
                  <a:srgbClr val="202C8F"/>
                </a:solidFill>
              </a:rPr>
              <a:t>device,</a:t>
            </a:r>
          </a:p>
          <a:p>
            <a:r>
              <a:rPr lang="en-US" dirty="0">
                <a:solidFill>
                  <a:srgbClr val="202C8F"/>
                </a:solidFill>
              </a:rPr>
              <a:t>COUNT(distinct </a:t>
            </a:r>
            <a:r>
              <a:rPr lang="en-US" dirty="0" err="1">
                <a:solidFill>
                  <a:srgbClr val="202C8F"/>
                </a:solidFill>
              </a:rPr>
              <a:t>user_id</a:t>
            </a:r>
            <a:r>
              <a:rPr lang="en-US" dirty="0">
                <a:solidFill>
                  <a:srgbClr val="202C8F"/>
                </a:solidFill>
              </a:rPr>
              <a:t>) as </a:t>
            </a:r>
            <a:r>
              <a:rPr lang="en-US" dirty="0" err="1">
                <a:solidFill>
                  <a:srgbClr val="202C8F"/>
                </a:solidFill>
              </a:rPr>
              <a:t>no_of_users</a:t>
            </a:r>
            <a:endParaRPr lang="en-US" dirty="0">
              <a:solidFill>
                <a:srgbClr val="202C8F"/>
              </a:solidFill>
            </a:endParaRPr>
          </a:p>
          <a:p>
            <a:r>
              <a:rPr lang="en-US" dirty="0">
                <a:solidFill>
                  <a:srgbClr val="202C8F"/>
                </a:solidFill>
              </a:rPr>
              <a:t>FROM</a:t>
            </a:r>
          </a:p>
          <a:p>
            <a:r>
              <a:rPr lang="en-US" dirty="0">
                <a:solidFill>
                  <a:srgbClr val="202C8F"/>
                </a:solidFill>
              </a:rPr>
              <a:t>events</a:t>
            </a:r>
          </a:p>
          <a:p>
            <a:r>
              <a:rPr lang="en-US" dirty="0">
                <a:solidFill>
                  <a:srgbClr val="202C8F"/>
                </a:solidFill>
              </a:rPr>
              <a:t>where </a:t>
            </a:r>
            <a:r>
              <a:rPr lang="en-US" dirty="0" err="1">
                <a:solidFill>
                  <a:srgbClr val="202C8F"/>
                </a:solidFill>
              </a:rPr>
              <a:t>event_type</a:t>
            </a:r>
            <a:r>
              <a:rPr lang="en-US" dirty="0">
                <a:solidFill>
                  <a:srgbClr val="202C8F"/>
                </a:solidFill>
              </a:rPr>
              <a:t> = 'engagement'</a:t>
            </a:r>
          </a:p>
          <a:p>
            <a:r>
              <a:rPr lang="en-US" dirty="0">
                <a:solidFill>
                  <a:srgbClr val="202C8F"/>
                </a:solidFill>
              </a:rPr>
              <a:t>GROUP by </a:t>
            </a:r>
            <a:r>
              <a:rPr lang="en-US" dirty="0" err="1">
                <a:solidFill>
                  <a:srgbClr val="202C8F"/>
                </a:solidFill>
              </a:rPr>
              <a:t>week_num</a:t>
            </a:r>
            <a:r>
              <a:rPr lang="en-US" dirty="0">
                <a:solidFill>
                  <a:srgbClr val="202C8F"/>
                </a:solidFill>
              </a:rPr>
              <a:t>, device</a:t>
            </a:r>
          </a:p>
          <a:p>
            <a:r>
              <a:rPr lang="en-US" dirty="0">
                <a:solidFill>
                  <a:srgbClr val="202C8F"/>
                </a:solidFill>
              </a:rPr>
              <a:t>order by </a:t>
            </a:r>
            <a:r>
              <a:rPr lang="en-US" dirty="0" err="1">
                <a:solidFill>
                  <a:srgbClr val="202C8F"/>
                </a:solidFill>
              </a:rPr>
              <a:t>week_num</a:t>
            </a:r>
            <a:r>
              <a:rPr lang="en-US" dirty="0">
                <a:solidFill>
                  <a:srgbClr val="202C8F"/>
                </a:solidFill>
              </a:rPr>
              <a:t>;</a:t>
            </a:r>
          </a:p>
        </p:txBody>
      </p:sp>
      <p:sp>
        <p:nvSpPr>
          <p:cNvPr id="7" name="Rectangle 6">
            <a:extLst>
              <a:ext uri="{FF2B5EF4-FFF2-40B4-BE49-F238E27FC236}">
                <a16:creationId xmlns:a16="http://schemas.microsoft.com/office/drawing/2014/main" id="{9188DFD6-2733-9425-D029-39399B4E550D}"/>
              </a:ext>
            </a:extLst>
          </p:cNvPr>
          <p:cNvSpPr/>
          <p:nvPr/>
        </p:nvSpPr>
        <p:spPr>
          <a:xfrm>
            <a:off x="552723" y="819527"/>
            <a:ext cx="11156924" cy="840043"/>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788781"/>
            <a:ext cx="11380197" cy="716871"/>
          </a:xfrm>
        </p:spPr>
        <p:txBody>
          <a:bodyPr/>
          <a:lstStyle/>
          <a:p>
            <a:pPr algn="l"/>
            <a:r>
              <a:rPr lang="en-US" sz="2000" u="sng" dirty="0">
                <a:solidFill>
                  <a:srgbClr val="DF8C8C"/>
                </a:solidFill>
              </a:rPr>
              <a:t>Weekly Engagement Per Device: </a:t>
            </a:r>
            <a:r>
              <a:rPr lang="en-US" sz="1600" b="0" dirty="0">
                <a:solidFill>
                  <a:schemeClr val="tx1">
                    <a:lumMod val="85000"/>
                    <a:lumOff val="15000"/>
                  </a:schemeClr>
                </a:solidFill>
              </a:rPr>
              <a:t>Measure the activeness of users on a weekly basis per device. Write an SQL query to calculate the weekly engagement per device.</a:t>
            </a:r>
            <a:br>
              <a:rPr lang="en-IN" sz="2000" dirty="0">
                <a:solidFill>
                  <a:srgbClr val="00B0F0"/>
                </a:solidFill>
              </a:rPr>
            </a:br>
            <a:br>
              <a:rPr lang="en-IN" sz="1200" dirty="0">
                <a:solidFill>
                  <a:srgbClr val="00B0F0"/>
                </a:solidFill>
              </a:rPr>
            </a:br>
            <a:endParaRPr lang="en-IN" sz="120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766853" y="1602204"/>
            <a:ext cx="10793341" cy="1933347"/>
          </a:xfrm>
        </p:spPr>
        <p:txBody>
          <a:bodyPr/>
          <a:lstStyle/>
          <a:p>
            <a:r>
              <a:rPr lang="en-US" dirty="0"/>
              <a:t>Steps for finding the weekly engagement per device : </a:t>
            </a:r>
          </a:p>
          <a:p>
            <a:pPr marL="0" indent="0">
              <a:buNone/>
            </a:pPr>
            <a:r>
              <a:rPr lang="en-US" dirty="0"/>
              <a:t>	Step 1) I have selected `operation &amp; metric analytics` database for accessing data.</a:t>
            </a:r>
          </a:p>
          <a:p>
            <a:pPr marL="0" indent="0">
              <a:buNone/>
            </a:pPr>
            <a:r>
              <a:rPr lang="en-US" dirty="0"/>
              <a:t>	Step 2) I have extracted week number from “</a:t>
            </a:r>
            <a:r>
              <a:rPr lang="en-US" dirty="0" err="1"/>
              <a:t>occurred_at</a:t>
            </a:r>
            <a:r>
              <a:rPr lang="en-US" dirty="0"/>
              <a:t>” column using the WEEK function as 	 	             </a:t>
            </a:r>
            <a:r>
              <a:rPr lang="en-US" dirty="0" err="1"/>
              <a:t>week_number</a:t>
            </a:r>
            <a:r>
              <a:rPr lang="en-US" dirty="0"/>
              <a:t>.</a:t>
            </a:r>
          </a:p>
          <a:p>
            <a:pPr marL="0" indent="0">
              <a:buNone/>
            </a:pPr>
            <a:r>
              <a:rPr lang="en-US" dirty="0"/>
              <a:t>	Step 3) Then I counted the number of distinct </a:t>
            </a:r>
            <a:r>
              <a:rPr lang="en-US" dirty="0" err="1"/>
              <a:t>user_id</a:t>
            </a:r>
            <a:r>
              <a:rPr lang="en-US" dirty="0"/>
              <a:t> from the events table using COUNT function.</a:t>
            </a:r>
          </a:p>
          <a:p>
            <a:pPr marL="0" indent="0">
              <a:buNone/>
            </a:pPr>
            <a:r>
              <a:rPr lang="en-US" dirty="0"/>
              <a:t>	Step 4) By using WHERE clause selected </a:t>
            </a:r>
            <a:r>
              <a:rPr lang="en-US" dirty="0" err="1"/>
              <a:t>event_type</a:t>
            </a:r>
            <a:r>
              <a:rPr lang="en-US" dirty="0"/>
              <a:t> as ‘engagement’.</a:t>
            </a:r>
          </a:p>
          <a:p>
            <a:pPr marL="0" indent="0">
              <a:buNone/>
            </a:pPr>
            <a:r>
              <a:rPr lang="en-US" dirty="0"/>
              <a:t>	Step 5) Finally combined the result using the GROUP BY clause on </a:t>
            </a:r>
            <a:r>
              <a:rPr lang="en-US" dirty="0" err="1"/>
              <a:t>week_num</a:t>
            </a:r>
            <a:r>
              <a:rPr lang="en-US" dirty="0"/>
              <a:t> and device.</a:t>
            </a:r>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27</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409864" y="3856113"/>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Tree>
    <p:extLst>
      <p:ext uri="{BB962C8B-B14F-4D97-AF65-F5344CB8AC3E}">
        <p14:creationId xmlns:p14="http://schemas.microsoft.com/office/powerpoint/2010/main" val="2933970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819527"/>
            <a:ext cx="11156924" cy="840043"/>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788781"/>
            <a:ext cx="11380197" cy="716871"/>
          </a:xfrm>
        </p:spPr>
        <p:txBody>
          <a:bodyPr/>
          <a:lstStyle/>
          <a:p>
            <a:pPr algn="l"/>
            <a:r>
              <a:rPr lang="en-US" sz="2000" u="sng" dirty="0">
                <a:solidFill>
                  <a:srgbClr val="DF8C8C"/>
                </a:solidFill>
              </a:rPr>
              <a:t>Weekly Engagement Per Device: </a:t>
            </a:r>
            <a:r>
              <a:rPr lang="en-US" sz="1600" b="0" dirty="0">
                <a:solidFill>
                  <a:schemeClr val="tx1">
                    <a:lumMod val="85000"/>
                    <a:lumOff val="15000"/>
                  </a:schemeClr>
                </a:solidFill>
              </a:rPr>
              <a:t>Measure the activeness of users on a weekly basis per device. Write an SQL query to calculate the weekly engagement per device.</a:t>
            </a:r>
            <a:br>
              <a:rPr lang="en-IN" sz="2000" dirty="0">
                <a:solidFill>
                  <a:srgbClr val="00B0F0"/>
                </a:solidFill>
              </a:rPr>
            </a:br>
            <a:br>
              <a:rPr lang="en-IN" sz="1200" dirty="0">
                <a:solidFill>
                  <a:srgbClr val="00B0F0"/>
                </a:solidFill>
              </a:rPr>
            </a:br>
            <a:endParaRPr lang="en-IN" sz="12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28</a:t>
            </a:fld>
            <a:endParaRPr lang="en-US" dirty="0"/>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
        <p:nvSpPr>
          <p:cNvPr id="12" name="Content Placeholder 2">
            <a:extLst>
              <a:ext uri="{FF2B5EF4-FFF2-40B4-BE49-F238E27FC236}">
                <a16:creationId xmlns:a16="http://schemas.microsoft.com/office/drawing/2014/main" id="{27851876-BDED-487C-4C30-D29964B38405}"/>
              </a:ext>
            </a:extLst>
          </p:cNvPr>
          <p:cNvSpPr>
            <a:spLocks noGrp="1"/>
          </p:cNvSpPr>
          <p:nvPr>
            <p:ph sz="half" idx="1"/>
          </p:nvPr>
        </p:nvSpPr>
        <p:spPr>
          <a:xfrm>
            <a:off x="488110" y="1957526"/>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sp>
        <p:nvSpPr>
          <p:cNvPr id="13" name="TextBox 12">
            <a:extLst>
              <a:ext uri="{FF2B5EF4-FFF2-40B4-BE49-F238E27FC236}">
                <a16:creationId xmlns:a16="http://schemas.microsoft.com/office/drawing/2014/main" id="{F5B27400-2C81-56F3-AA3D-56AE0F09C1FA}"/>
              </a:ext>
            </a:extLst>
          </p:cNvPr>
          <p:cNvSpPr txBox="1"/>
          <p:nvPr/>
        </p:nvSpPr>
        <p:spPr>
          <a:xfrm>
            <a:off x="941033" y="2814612"/>
            <a:ext cx="9339309"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202C8F"/>
                </a:solidFill>
              </a:rPr>
              <a:t>Output has 492 rows thus I have provided the output csv file in the following drive link.</a:t>
            </a:r>
          </a:p>
        </p:txBody>
      </p:sp>
      <p:sp>
        <p:nvSpPr>
          <p:cNvPr id="16" name="TextBox 15">
            <a:extLst>
              <a:ext uri="{FF2B5EF4-FFF2-40B4-BE49-F238E27FC236}">
                <a16:creationId xmlns:a16="http://schemas.microsoft.com/office/drawing/2014/main" id="{A499D442-EC51-1A67-D7CF-EDD29F7B71CC}"/>
              </a:ext>
            </a:extLst>
          </p:cNvPr>
          <p:cNvSpPr txBox="1"/>
          <p:nvPr/>
        </p:nvSpPr>
        <p:spPr>
          <a:xfrm>
            <a:off x="941033" y="3605455"/>
            <a:ext cx="8372974" cy="923330"/>
          </a:xfrm>
          <a:prstGeom prst="rect">
            <a:avLst/>
          </a:prstGeom>
          <a:noFill/>
        </p:spPr>
        <p:txBody>
          <a:bodyPr wrap="square" rtlCol="0">
            <a:spAutoFit/>
          </a:bodyPr>
          <a:lstStyle/>
          <a:p>
            <a:r>
              <a:rPr lang="en-US" dirty="0">
                <a:highlight>
                  <a:srgbClr val="FFFF00"/>
                </a:highlight>
              </a:rPr>
              <a:t>Drive Link:-</a:t>
            </a:r>
          </a:p>
          <a:p>
            <a:r>
              <a:rPr lang="en-IN" dirty="0">
                <a:solidFill>
                  <a:srgbClr val="202C8F"/>
                </a:solidFill>
                <a:hlinkClick r:id="rId2">
                  <a:extLst>
                    <a:ext uri="{A12FA001-AC4F-418D-AE19-62706E023703}">
                      <ahyp:hlinkClr xmlns:ahyp="http://schemas.microsoft.com/office/drawing/2018/hyperlinkcolor" val="tx"/>
                    </a:ext>
                  </a:extLst>
                </a:hlinkClick>
              </a:rPr>
              <a:t>https://drive.google.com/file/d/1vZ5FddRzskdvGVb0qUUvbh5-N7eKAI6E/view?usp=sharing</a:t>
            </a:r>
            <a:endParaRPr lang="en-IN" dirty="0">
              <a:solidFill>
                <a:srgbClr val="202C8F"/>
              </a:solidFill>
            </a:endParaRPr>
          </a:p>
        </p:txBody>
      </p:sp>
    </p:spTree>
    <p:extLst>
      <p:ext uri="{BB962C8B-B14F-4D97-AF65-F5344CB8AC3E}">
        <p14:creationId xmlns:p14="http://schemas.microsoft.com/office/powerpoint/2010/main" val="1905667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188DFD6-2733-9425-D029-39399B4E550D}"/>
              </a:ext>
            </a:extLst>
          </p:cNvPr>
          <p:cNvSpPr/>
          <p:nvPr/>
        </p:nvSpPr>
        <p:spPr>
          <a:xfrm>
            <a:off x="552723" y="819528"/>
            <a:ext cx="11156924" cy="600900"/>
          </a:xfrm>
          <a:prstGeom prst="rect">
            <a:avLst/>
          </a:prstGeom>
          <a:solidFill>
            <a:srgbClr val="AAC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552723" y="788781"/>
            <a:ext cx="11380197" cy="716871"/>
          </a:xfrm>
        </p:spPr>
        <p:txBody>
          <a:bodyPr/>
          <a:lstStyle/>
          <a:p>
            <a:pPr algn="l"/>
            <a:r>
              <a:rPr lang="en-US" sz="2000" u="sng" dirty="0">
                <a:solidFill>
                  <a:srgbClr val="DF8C8C"/>
                </a:solidFill>
              </a:rPr>
              <a:t>Email Engagement Analysis: </a:t>
            </a:r>
            <a:r>
              <a:rPr lang="en-US" sz="1600" b="0" dirty="0">
                <a:solidFill>
                  <a:schemeClr val="tx1">
                    <a:lumMod val="85000"/>
                    <a:lumOff val="15000"/>
                  </a:schemeClr>
                </a:solidFill>
              </a:rPr>
              <a:t> Analyze how users are engaging with the email service &amp; Write an SQL query to calculate the email engagement metrics.</a:t>
            </a:r>
            <a:br>
              <a:rPr lang="en-IN" sz="2000" dirty="0">
                <a:solidFill>
                  <a:srgbClr val="00B0F0"/>
                </a:solidFill>
              </a:rPr>
            </a:br>
            <a:br>
              <a:rPr lang="en-IN" sz="1600" dirty="0">
                <a:solidFill>
                  <a:srgbClr val="00B0F0"/>
                </a:solidFill>
              </a:rPr>
            </a:br>
            <a:br>
              <a:rPr lang="en-IN" sz="1050" dirty="0">
                <a:solidFill>
                  <a:srgbClr val="00B0F0"/>
                </a:solidFill>
              </a:rPr>
            </a:br>
            <a:endParaRPr lang="en-IN" sz="1050" dirty="0">
              <a:solidFill>
                <a:srgbClr val="00B0F0"/>
              </a:solidFill>
            </a:endParaRPr>
          </a:p>
        </p:txBody>
      </p:sp>
      <p:sp>
        <p:nvSpPr>
          <p:cNvPr id="3" name="Content Placeholder 2">
            <a:extLst>
              <a:ext uri="{FF2B5EF4-FFF2-40B4-BE49-F238E27FC236}">
                <a16:creationId xmlns:a16="http://schemas.microsoft.com/office/drawing/2014/main" id="{14040B9D-6C90-E727-B66B-09BC523F9813}"/>
              </a:ext>
            </a:extLst>
          </p:cNvPr>
          <p:cNvSpPr>
            <a:spLocks noGrp="1"/>
          </p:cNvSpPr>
          <p:nvPr>
            <p:ph sz="half" idx="1"/>
          </p:nvPr>
        </p:nvSpPr>
        <p:spPr>
          <a:xfrm>
            <a:off x="552723" y="1791608"/>
            <a:ext cx="10793341" cy="1933347"/>
          </a:xfrm>
        </p:spPr>
        <p:txBody>
          <a:bodyPr/>
          <a:lstStyle/>
          <a:p>
            <a:r>
              <a:rPr lang="en-US" sz="2000" dirty="0"/>
              <a:t>Steps for finding the weekly engagement per device : </a:t>
            </a:r>
          </a:p>
          <a:p>
            <a:pPr marL="0" indent="0">
              <a:buNone/>
            </a:pPr>
            <a:r>
              <a:rPr lang="en-US" sz="2000" dirty="0"/>
              <a:t>	Step 1) I have selected `operation &amp; metric analytics` database for accessing data.</a:t>
            </a:r>
          </a:p>
          <a:p>
            <a:pPr marL="0" indent="0">
              <a:buNone/>
            </a:pPr>
            <a:r>
              <a:rPr lang="en-US" sz="2000" dirty="0"/>
              <a:t>	Step 2) Then I have classified the actions into three categories: </a:t>
            </a:r>
            <a:r>
              <a:rPr lang="en-US" sz="2000" dirty="0" err="1"/>
              <a:t>email_sent</a:t>
            </a:r>
            <a:r>
              <a:rPr lang="en-US" sz="2000" dirty="0"/>
              <a:t>, </a:t>
            </a:r>
            <a:r>
              <a:rPr lang="en-US" sz="2000" dirty="0" err="1"/>
              <a:t>email_opened</a:t>
            </a:r>
            <a:r>
              <a:rPr lang="en-US" sz="2000" dirty="0"/>
              <a:t>, 	             and </a:t>
            </a:r>
            <a:r>
              <a:rPr lang="en-US" sz="2000" dirty="0" err="1"/>
              <a:t>email_clicked</a:t>
            </a:r>
            <a:r>
              <a:rPr lang="en-US" sz="2000" dirty="0"/>
              <a:t>. </a:t>
            </a:r>
          </a:p>
          <a:p>
            <a:pPr marL="0" indent="0">
              <a:buNone/>
            </a:pPr>
            <a:r>
              <a:rPr lang="en-US" sz="2000" dirty="0"/>
              <a:t>	Step 3) That categorization will be performed using the CASE, WHEN, THEN functions.</a:t>
            </a:r>
          </a:p>
          <a:p>
            <a:pPr marL="0" indent="0">
              <a:buNone/>
            </a:pPr>
            <a:r>
              <a:rPr lang="en-US" sz="2000" dirty="0"/>
              <a:t>	Step 4) Then, I have calculated the </a:t>
            </a:r>
            <a:r>
              <a:rPr lang="en-US" sz="2000" dirty="0" err="1"/>
              <a:t>email_opening_rate</a:t>
            </a:r>
            <a:r>
              <a:rPr lang="en-US" sz="2000" dirty="0"/>
              <a:t> by summing up the occurrences of 	   	</a:t>
            </a:r>
            <a:r>
              <a:rPr lang="en-US" sz="2000" dirty="0" err="1"/>
              <a:t>email_opened</a:t>
            </a:r>
            <a:r>
              <a:rPr lang="en-US" sz="2000" dirty="0"/>
              <a:t> events and dividing the result by the sum of </a:t>
            </a:r>
            <a:r>
              <a:rPr lang="en-US" sz="2000" dirty="0" err="1"/>
              <a:t>email_sent</a:t>
            </a:r>
            <a:r>
              <a:rPr lang="en-US" sz="2000" dirty="0"/>
              <a:t> events. The 	              final value is multiplied by 100.0 to represent the percentage accurately.</a:t>
            </a:r>
          </a:p>
          <a:p>
            <a:pPr marL="0" indent="0">
              <a:buNone/>
            </a:pPr>
            <a:r>
              <a:rPr lang="en-US" sz="2000" dirty="0"/>
              <a:t>	Step 5) Similarly, I have computed the </a:t>
            </a:r>
            <a:r>
              <a:rPr lang="en-US" sz="2000" dirty="0" err="1"/>
              <a:t>email_clicking_rate</a:t>
            </a:r>
            <a:r>
              <a:rPr lang="en-US" sz="2000" dirty="0"/>
              <a:t> by summing up the occurrences 	             of </a:t>
            </a:r>
            <a:r>
              <a:rPr lang="en-US" sz="2000" dirty="0" err="1"/>
              <a:t>email_clicked</a:t>
            </a:r>
            <a:r>
              <a:rPr lang="en-US" sz="2000" dirty="0"/>
              <a:t> events and dividing the result by the sum of </a:t>
            </a:r>
            <a:r>
              <a:rPr lang="en-US" sz="2000" dirty="0" err="1"/>
              <a:t>email_sent</a:t>
            </a:r>
            <a:r>
              <a:rPr lang="en-US" sz="2000" dirty="0"/>
              <a:t> events. 	             The outcome will also be multiplied by 100.0 to express the rate as a percentage.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29</a:t>
            </a:fld>
            <a:endParaRPr lang="en-US" dirty="0"/>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Tree>
    <p:extLst>
      <p:ext uri="{BB962C8B-B14F-4D97-AF65-F5344CB8AC3E}">
        <p14:creationId xmlns:p14="http://schemas.microsoft.com/office/powerpoint/2010/main" val="2780459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91414" y="3008376"/>
            <a:ext cx="6400800" cy="768096"/>
          </a:xfrm>
        </p:spPr>
        <p:txBody>
          <a:bodyPr/>
          <a:lstStyle/>
          <a:p>
            <a:r>
              <a:rPr lang="en-US" sz="4400" dirty="0"/>
              <a:t>PROJECT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407203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F072C40C-A448-F6B3-21C4-863099A67B29}"/>
              </a:ext>
            </a:extLst>
          </p:cNvPr>
          <p:cNvSpPr/>
          <p:nvPr/>
        </p:nvSpPr>
        <p:spPr>
          <a:xfrm>
            <a:off x="73400" y="710849"/>
            <a:ext cx="10838836" cy="4799305"/>
          </a:xfrm>
          <a:prstGeom prst="roundRect">
            <a:avLst/>
          </a:prstGeom>
          <a:effectLst/>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endParaRPr lang="en-IN" dirty="0"/>
          </a:p>
        </p:txBody>
      </p:sp>
      <p:sp>
        <p:nvSpPr>
          <p:cNvPr id="4" name="TextBox 3">
            <a:extLst>
              <a:ext uri="{FF2B5EF4-FFF2-40B4-BE49-F238E27FC236}">
                <a16:creationId xmlns:a16="http://schemas.microsoft.com/office/drawing/2014/main" id="{17CC1D0C-F330-311A-E19A-7FB232578B73}"/>
              </a:ext>
            </a:extLst>
          </p:cNvPr>
          <p:cNvSpPr txBox="1"/>
          <p:nvPr/>
        </p:nvSpPr>
        <p:spPr>
          <a:xfrm>
            <a:off x="483280" y="938623"/>
            <a:ext cx="10535488" cy="4524315"/>
          </a:xfrm>
          <a:prstGeom prst="rect">
            <a:avLst/>
          </a:prstGeom>
          <a:noFill/>
        </p:spPr>
        <p:txBody>
          <a:bodyPr wrap="square" numCol="1" rtlCol="0">
            <a:spAutoFit/>
          </a:bodyPr>
          <a:lstStyle/>
          <a:p>
            <a:r>
              <a:rPr lang="en-US" dirty="0">
                <a:solidFill>
                  <a:srgbClr val="202C8F"/>
                </a:solidFill>
              </a:rPr>
              <a:t>SELECT</a:t>
            </a:r>
          </a:p>
          <a:p>
            <a:r>
              <a:rPr lang="en-US" dirty="0">
                <a:solidFill>
                  <a:srgbClr val="202C8F"/>
                </a:solidFill>
              </a:rPr>
              <a:t>  100.0 * COUNT(CASE WHEN email = '</a:t>
            </a:r>
            <a:r>
              <a:rPr lang="en-US" dirty="0" err="1">
                <a:solidFill>
                  <a:srgbClr val="202C8F"/>
                </a:solidFill>
              </a:rPr>
              <a:t>email_opened</a:t>
            </a:r>
            <a:r>
              <a:rPr lang="en-US" dirty="0">
                <a:solidFill>
                  <a:srgbClr val="202C8F"/>
                </a:solidFill>
              </a:rPr>
              <a:t>' THEN 1 END) / COUNT(CASE WHEN email = '</a:t>
            </a:r>
            <a:r>
              <a:rPr lang="en-US" dirty="0" err="1">
                <a:solidFill>
                  <a:srgbClr val="202C8F"/>
                </a:solidFill>
              </a:rPr>
              <a:t>email_sent</a:t>
            </a:r>
            <a:r>
              <a:rPr lang="en-US" dirty="0">
                <a:solidFill>
                  <a:srgbClr val="202C8F"/>
                </a:solidFill>
              </a:rPr>
              <a:t>' THEN 1 END) AS </a:t>
            </a:r>
            <a:r>
              <a:rPr lang="en-US" dirty="0" err="1">
                <a:solidFill>
                  <a:srgbClr val="202C8F"/>
                </a:solidFill>
              </a:rPr>
              <a:t>email_opening_percentage</a:t>
            </a:r>
            <a:r>
              <a:rPr lang="en-US" dirty="0">
                <a:solidFill>
                  <a:srgbClr val="202C8F"/>
                </a:solidFill>
              </a:rPr>
              <a:t>,</a:t>
            </a:r>
          </a:p>
          <a:p>
            <a:r>
              <a:rPr lang="en-US" dirty="0">
                <a:solidFill>
                  <a:srgbClr val="202C8F"/>
                </a:solidFill>
              </a:rPr>
              <a:t>  100.0 * COUNT(CASE WHEN email = '</a:t>
            </a:r>
            <a:r>
              <a:rPr lang="en-US" dirty="0" err="1">
                <a:solidFill>
                  <a:srgbClr val="202C8F"/>
                </a:solidFill>
              </a:rPr>
              <a:t>email_clicked</a:t>
            </a:r>
            <a:r>
              <a:rPr lang="en-US" dirty="0">
                <a:solidFill>
                  <a:srgbClr val="202C8F"/>
                </a:solidFill>
              </a:rPr>
              <a:t>' THEN 1 END) / COUNT(CASE WHEN email = '</a:t>
            </a:r>
            <a:r>
              <a:rPr lang="en-US" dirty="0" err="1">
                <a:solidFill>
                  <a:srgbClr val="202C8F"/>
                </a:solidFill>
              </a:rPr>
              <a:t>email_sent</a:t>
            </a:r>
            <a:r>
              <a:rPr lang="en-US" dirty="0">
                <a:solidFill>
                  <a:srgbClr val="202C8F"/>
                </a:solidFill>
              </a:rPr>
              <a:t>' THEN 1 END) AS </a:t>
            </a:r>
            <a:r>
              <a:rPr lang="en-US" dirty="0" err="1">
                <a:solidFill>
                  <a:srgbClr val="202C8F"/>
                </a:solidFill>
              </a:rPr>
              <a:t>email_clicking_percentage</a:t>
            </a:r>
            <a:endParaRPr lang="en-US" dirty="0">
              <a:solidFill>
                <a:srgbClr val="202C8F"/>
              </a:solidFill>
            </a:endParaRPr>
          </a:p>
          <a:p>
            <a:r>
              <a:rPr lang="en-US" dirty="0">
                <a:solidFill>
                  <a:srgbClr val="202C8F"/>
                </a:solidFill>
              </a:rPr>
              <a:t>FROM (</a:t>
            </a:r>
          </a:p>
          <a:p>
            <a:r>
              <a:rPr lang="en-US" dirty="0">
                <a:solidFill>
                  <a:srgbClr val="202C8F"/>
                </a:solidFill>
              </a:rPr>
              <a:t>  SELECT</a:t>
            </a:r>
          </a:p>
          <a:p>
            <a:r>
              <a:rPr lang="en-US" dirty="0">
                <a:solidFill>
                  <a:srgbClr val="202C8F"/>
                </a:solidFill>
              </a:rPr>
              <a:t>    *,</a:t>
            </a:r>
          </a:p>
          <a:p>
            <a:r>
              <a:rPr lang="en-US" dirty="0">
                <a:solidFill>
                  <a:srgbClr val="202C8F"/>
                </a:solidFill>
              </a:rPr>
              <a:t>    CASE</a:t>
            </a:r>
          </a:p>
          <a:p>
            <a:r>
              <a:rPr lang="en-US" dirty="0">
                <a:solidFill>
                  <a:srgbClr val="202C8F"/>
                </a:solidFill>
              </a:rPr>
              <a:t>      WHEN action IN ('</a:t>
            </a:r>
            <a:r>
              <a:rPr lang="en-US" dirty="0" err="1">
                <a:solidFill>
                  <a:srgbClr val="202C8F"/>
                </a:solidFill>
              </a:rPr>
              <a:t>sent_weekly_digest</a:t>
            </a:r>
            <a:r>
              <a:rPr lang="en-US" dirty="0">
                <a:solidFill>
                  <a:srgbClr val="202C8F"/>
                </a:solidFill>
              </a:rPr>
              <a:t>', '</a:t>
            </a:r>
            <a:r>
              <a:rPr lang="en-US" dirty="0" err="1">
                <a:solidFill>
                  <a:srgbClr val="202C8F"/>
                </a:solidFill>
              </a:rPr>
              <a:t>sent_reengagement_email</a:t>
            </a:r>
            <a:r>
              <a:rPr lang="en-US" dirty="0">
                <a:solidFill>
                  <a:srgbClr val="202C8F"/>
                </a:solidFill>
              </a:rPr>
              <a:t>') THEN '</a:t>
            </a:r>
            <a:r>
              <a:rPr lang="en-US" dirty="0" err="1">
                <a:solidFill>
                  <a:srgbClr val="202C8F"/>
                </a:solidFill>
              </a:rPr>
              <a:t>email_sent</a:t>
            </a:r>
            <a:r>
              <a:rPr lang="en-US" dirty="0">
                <a:solidFill>
                  <a:srgbClr val="202C8F"/>
                </a:solidFill>
              </a:rPr>
              <a:t>'</a:t>
            </a:r>
          </a:p>
          <a:p>
            <a:r>
              <a:rPr lang="en-US" dirty="0">
                <a:solidFill>
                  <a:srgbClr val="202C8F"/>
                </a:solidFill>
              </a:rPr>
              <a:t>      WHEN action IN ('</a:t>
            </a:r>
            <a:r>
              <a:rPr lang="en-US" dirty="0" err="1">
                <a:solidFill>
                  <a:srgbClr val="202C8F"/>
                </a:solidFill>
              </a:rPr>
              <a:t>email_open</a:t>
            </a:r>
            <a:r>
              <a:rPr lang="en-US" dirty="0">
                <a:solidFill>
                  <a:srgbClr val="202C8F"/>
                </a:solidFill>
              </a:rPr>
              <a:t>') THEN '</a:t>
            </a:r>
            <a:r>
              <a:rPr lang="en-US" dirty="0" err="1">
                <a:solidFill>
                  <a:srgbClr val="202C8F"/>
                </a:solidFill>
              </a:rPr>
              <a:t>email_opened</a:t>
            </a:r>
            <a:r>
              <a:rPr lang="en-US" dirty="0">
                <a:solidFill>
                  <a:srgbClr val="202C8F"/>
                </a:solidFill>
              </a:rPr>
              <a:t>'</a:t>
            </a:r>
          </a:p>
          <a:p>
            <a:r>
              <a:rPr lang="en-US" dirty="0">
                <a:solidFill>
                  <a:srgbClr val="202C8F"/>
                </a:solidFill>
              </a:rPr>
              <a:t>      WHEN action IN ('</a:t>
            </a:r>
            <a:r>
              <a:rPr lang="en-US" dirty="0" err="1">
                <a:solidFill>
                  <a:srgbClr val="202C8F"/>
                </a:solidFill>
              </a:rPr>
              <a:t>email_clickthrough</a:t>
            </a:r>
            <a:r>
              <a:rPr lang="en-US" dirty="0">
                <a:solidFill>
                  <a:srgbClr val="202C8F"/>
                </a:solidFill>
              </a:rPr>
              <a:t>') THEN '</a:t>
            </a:r>
            <a:r>
              <a:rPr lang="en-US" dirty="0" err="1">
                <a:solidFill>
                  <a:srgbClr val="202C8F"/>
                </a:solidFill>
              </a:rPr>
              <a:t>email_clicked</a:t>
            </a:r>
            <a:r>
              <a:rPr lang="en-US" dirty="0">
                <a:solidFill>
                  <a:srgbClr val="202C8F"/>
                </a:solidFill>
              </a:rPr>
              <a:t>'</a:t>
            </a:r>
          </a:p>
          <a:p>
            <a:r>
              <a:rPr lang="en-US" dirty="0">
                <a:solidFill>
                  <a:srgbClr val="202C8F"/>
                </a:solidFill>
              </a:rPr>
              <a:t>    END AS email</a:t>
            </a:r>
          </a:p>
          <a:p>
            <a:r>
              <a:rPr lang="en-US" dirty="0">
                <a:solidFill>
                  <a:srgbClr val="202C8F"/>
                </a:solidFill>
              </a:rPr>
              <a:t>  FROM</a:t>
            </a:r>
          </a:p>
          <a:p>
            <a:r>
              <a:rPr lang="en-US" dirty="0">
                <a:solidFill>
                  <a:srgbClr val="202C8F"/>
                </a:solidFill>
              </a:rPr>
              <a:t>    </a:t>
            </a:r>
            <a:r>
              <a:rPr lang="en-US" dirty="0" err="1">
                <a:solidFill>
                  <a:srgbClr val="202C8F"/>
                </a:solidFill>
              </a:rPr>
              <a:t>email_events</a:t>
            </a:r>
            <a:endParaRPr lang="en-US" dirty="0">
              <a:solidFill>
                <a:srgbClr val="202C8F"/>
              </a:solidFill>
            </a:endParaRPr>
          </a:p>
          <a:p>
            <a:r>
              <a:rPr lang="en-US" dirty="0">
                <a:solidFill>
                  <a:srgbClr val="202C8F"/>
                </a:solidFill>
              </a:rPr>
              <a:t>) </a:t>
            </a:r>
            <a:r>
              <a:rPr lang="en-US" dirty="0" err="1">
                <a:solidFill>
                  <a:srgbClr val="202C8F"/>
                </a:solidFill>
              </a:rPr>
              <a:t>email_action</a:t>
            </a:r>
            <a:r>
              <a:rPr lang="en-US" dirty="0">
                <a:solidFill>
                  <a:srgbClr val="202C8F"/>
                </a:solidFill>
              </a:rPr>
              <a:t>;</a:t>
            </a:r>
          </a:p>
        </p:txBody>
      </p:sp>
      <p:sp>
        <p:nvSpPr>
          <p:cNvPr id="6" name="Rectangle 5">
            <a:extLst>
              <a:ext uri="{FF2B5EF4-FFF2-40B4-BE49-F238E27FC236}">
                <a16:creationId xmlns:a16="http://schemas.microsoft.com/office/drawing/2014/main" id="{C1F076FB-8F7F-3119-0F15-4A9EFE7EE5F1}"/>
              </a:ext>
            </a:extLst>
          </p:cNvPr>
          <p:cNvSpPr/>
          <p:nvPr/>
        </p:nvSpPr>
        <p:spPr>
          <a:xfrm>
            <a:off x="3462680" y="84424"/>
            <a:ext cx="5169965"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a:xfrm>
            <a:off x="10945368" y="238343"/>
            <a:ext cx="987552" cy="274320"/>
          </a:xfrm>
        </p:spPr>
        <p:txBody>
          <a:bodyPr/>
          <a:lstStyle/>
          <a:p>
            <a:fld id="{48F63A3B-78C7-47BE-AE5E-E10140E04643}" type="slidenum">
              <a:rPr lang="en-US" smtClean="0"/>
              <a:t>30</a:t>
            </a:fld>
            <a:endParaRPr lang="en-US" dirty="0"/>
          </a:p>
        </p:txBody>
      </p:sp>
      <p:sp>
        <p:nvSpPr>
          <p:cNvPr id="10" name="TextBox 9">
            <a:extLst>
              <a:ext uri="{FF2B5EF4-FFF2-40B4-BE49-F238E27FC236}">
                <a16:creationId xmlns:a16="http://schemas.microsoft.com/office/drawing/2014/main" id="{42E07593-0F8D-90BE-5E8E-3609076B7CCC}"/>
              </a:ext>
            </a:extLst>
          </p:cNvPr>
          <p:cNvSpPr txBox="1"/>
          <p:nvPr/>
        </p:nvSpPr>
        <p:spPr>
          <a:xfrm>
            <a:off x="376748" y="526183"/>
            <a:ext cx="4492101" cy="369332"/>
          </a:xfrm>
          <a:prstGeom prst="rect">
            <a:avLst/>
          </a:prstGeom>
          <a:noFill/>
        </p:spPr>
        <p:txBody>
          <a:bodyPr wrap="square" rtlCol="0">
            <a:spAutoFit/>
          </a:bodyPr>
          <a:lstStyle/>
          <a:p>
            <a:r>
              <a:rPr lang="en-US" b="1" u="sng" dirty="0">
                <a:highlight>
                  <a:srgbClr val="AAC4E9"/>
                </a:highlight>
              </a:rPr>
              <a:t>Query/Program</a:t>
            </a:r>
            <a:r>
              <a:rPr lang="en-IN" b="1" u="sng" dirty="0">
                <a:highlight>
                  <a:srgbClr val="AAC4E9"/>
                </a:highlight>
              </a:rPr>
              <a:t> :</a:t>
            </a:r>
          </a:p>
        </p:txBody>
      </p:sp>
      <p:sp>
        <p:nvSpPr>
          <p:cNvPr id="9" name="Footer Placeholder 3">
            <a:extLst>
              <a:ext uri="{FF2B5EF4-FFF2-40B4-BE49-F238E27FC236}">
                <a16:creationId xmlns:a16="http://schemas.microsoft.com/office/drawing/2014/main" id="{B157AA36-4EC7-259B-9722-3E33F7C76797}"/>
              </a:ext>
            </a:extLst>
          </p:cNvPr>
          <p:cNvSpPr txBox="1">
            <a:spLocks/>
          </p:cNvSpPr>
          <p:nvPr/>
        </p:nvSpPr>
        <p:spPr>
          <a:xfrm>
            <a:off x="3524824" y="238343"/>
            <a:ext cx="6552875"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700" b="1" dirty="0">
                <a:latin typeface="+mj-lt"/>
              </a:rPr>
              <a:t>Investigating Metric Spike</a:t>
            </a:r>
          </a:p>
        </p:txBody>
      </p:sp>
      <p:sp>
        <p:nvSpPr>
          <p:cNvPr id="11" name="Content Placeholder 2">
            <a:extLst>
              <a:ext uri="{FF2B5EF4-FFF2-40B4-BE49-F238E27FC236}">
                <a16:creationId xmlns:a16="http://schemas.microsoft.com/office/drawing/2014/main" id="{AA607A8E-DCBC-A8BD-2C36-0B3CD83DB8CB}"/>
              </a:ext>
            </a:extLst>
          </p:cNvPr>
          <p:cNvSpPr>
            <a:spLocks noGrp="1"/>
          </p:cNvSpPr>
          <p:nvPr>
            <p:ph sz="half" idx="1"/>
          </p:nvPr>
        </p:nvSpPr>
        <p:spPr>
          <a:xfrm>
            <a:off x="320040" y="5681052"/>
            <a:ext cx="11119104" cy="1714173"/>
          </a:xfrm>
        </p:spPr>
        <p:txBody>
          <a:bodyPr/>
          <a:lstStyle/>
          <a:p>
            <a:pPr marL="0" indent="0">
              <a:buNone/>
            </a:pPr>
            <a:r>
              <a:rPr lang="en-US" sz="2200" b="1" u="sng" dirty="0">
                <a:solidFill>
                  <a:schemeClr val="tx1"/>
                </a:solidFill>
                <a:highlight>
                  <a:srgbClr val="AAC4E9"/>
                </a:highlight>
              </a:rPr>
              <a:t>Output/Result Table :</a:t>
            </a:r>
          </a:p>
          <a:p>
            <a:pPr marL="0" indent="0">
              <a:buNone/>
            </a:pPr>
            <a:endParaRPr lang="en-US" dirty="0"/>
          </a:p>
        </p:txBody>
      </p:sp>
      <p:graphicFrame>
        <p:nvGraphicFramePr>
          <p:cNvPr id="12" name="Table 12">
            <a:extLst>
              <a:ext uri="{FF2B5EF4-FFF2-40B4-BE49-F238E27FC236}">
                <a16:creationId xmlns:a16="http://schemas.microsoft.com/office/drawing/2014/main" id="{D2D178D3-F8E4-3ED9-7ADD-AD5E895CFFB2}"/>
              </a:ext>
            </a:extLst>
          </p:cNvPr>
          <p:cNvGraphicFramePr>
            <a:graphicFrameLocks noGrp="1"/>
          </p:cNvGraphicFramePr>
          <p:nvPr>
            <p:extLst>
              <p:ext uri="{D42A27DB-BD31-4B8C-83A1-F6EECF244321}">
                <p14:modId xmlns:p14="http://schemas.microsoft.com/office/powerpoint/2010/main" val="744174976"/>
              </p:ext>
            </p:extLst>
          </p:nvPr>
        </p:nvGraphicFramePr>
        <p:xfrm>
          <a:off x="3409498" y="5681052"/>
          <a:ext cx="6783526" cy="741680"/>
        </p:xfrm>
        <a:graphic>
          <a:graphicData uri="http://schemas.openxmlformats.org/drawingml/2006/table">
            <a:tbl>
              <a:tblPr firstRow="1" bandRow="1">
                <a:tableStyleId>{5C22544A-7EE6-4342-B048-85BDC9FD1C3A}</a:tableStyleId>
              </a:tblPr>
              <a:tblGrid>
                <a:gridCol w="3391763">
                  <a:extLst>
                    <a:ext uri="{9D8B030D-6E8A-4147-A177-3AD203B41FA5}">
                      <a16:colId xmlns:a16="http://schemas.microsoft.com/office/drawing/2014/main" val="2585729267"/>
                    </a:ext>
                  </a:extLst>
                </a:gridCol>
                <a:gridCol w="3391763">
                  <a:extLst>
                    <a:ext uri="{9D8B030D-6E8A-4147-A177-3AD203B41FA5}">
                      <a16:colId xmlns:a16="http://schemas.microsoft.com/office/drawing/2014/main" val="2406487520"/>
                    </a:ext>
                  </a:extLst>
                </a:gridCol>
              </a:tblGrid>
              <a:tr h="370840">
                <a:tc>
                  <a:txBody>
                    <a:bodyPr/>
                    <a:lstStyle/>
                    <a:p>
                      <a:pPr algn="ctr" fontAlgn="b"/>
                      <a:r>
                        <a:rPr lang="en-IN" sz="1800" b="0" i="0" u="none" strike="noStrike" dirty="0" err="1">
                          <a:solidFill>
                            <a:srgbClr val="000000"/>
                          </a:solidFill>
                          <a:effectLst/>
                          <a:latin typeface="Calibri" panose="020F0502020204030204" pitchFamily="34" charset="0"/>
                        </a:rPr>
                        <a:t>email_opening_percentage</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b="0" i="0" u="none" strike="noStrike">
                          <a:solidFill>
                            <a:srgbClr val="000000"/>
                          </a:solidFill>
                          <a:effectLst/>
                          <a:latin typeface="Calibri" panose="020F0502020204030204" pitchFamily="34" charset="0"/>
                        </a:rPr>
                        <a:t>email_clicking_percentage</a:t>
                      </a:r>
                    </a:p>
                  </a:txBody>
                  <a:tcPr marL="7620" marR="7620" marT="7620" marB="0" anchor="ctr"/>
                </a:tc>
                <a:extLst>
                  <a:ext uri="{0D108BD9-81ED-4DB2-BD59-A6C34878D82A}">
                    <a16:rowId xmlns:a16="http://schemas.microsoft.com/office/drawing/2014/main" val="453546412"/>
                  </a:ext>
                </a:extLst>
              </a:tr>
              <a:tr h="370840">
                <a:tc>
                  <a:txBody>
                    <a:bodyPr/>
                    <a:lstStyle/>
                    <a:p>
                      <a:pPr algn="ctr" fontAlgn="b"/>
                      <a:r>
                        <a:rPr lang="en-IN" sz="1800" b="0" i="0" u="none" strike="noStrike" dirty="0">
                          <a:solidFill>
                            <a:srgbClr val="000000"/>
                          </a:solidFill>
                          <a:effectLst/>
                          <a:latin typeface="Calibri" panose="020F0502020204030204" pitchFamily="34" charset="0"/>
                        </a:rPr>
                        <a:t>33.58339</a:t>
                      </a:r>
                    </a:p>
                  </a:txBody>
                  <a:tcPr marL="7620" marR="7620" marT="7620" marB="0" anchor="ctr"/>
                </a:tc>
                <a:tc>
                  <a:txBody>
                    <a:bodyPr/>
                    <a:lstStyle/>
                    <a:p>
                      <a:pPr algn="ctr" fontAlgn="b"/>
                      <a:r>
                        <a:rPr lang="en-IN" sz="1800" b="0" i="0" u="none" strike="noStrike" dirty="0">
                          <a:solidFill>
                            <a:srgbClr val="000000"/>
                          </a:solidFill>
                          <a:effectLst/>
                          <a:latin typeface="Calibri" panose="020F0502020204030204" pitchFamily="34" charset="0"/>
                        </a:rPr>
                        <a:t>14.78989</a:t>
                      </a:r>
                    </a:p>
                  </a:txBody>
                  <a:tcPr marL="7620" marR="7620" marT="7620" marB="0" anchor="ctr"/>
                </a:tc>
                <a:extLst>
                  <a:ext uri="{0D108BD9-81ED-4DB2-BD59-A6C34878D82A}">
                    <a16:rowId xmlns:a16="http://schemas.microsoft.com/office/drawing/2014/main" val="3537007599"/>
                  </a:ext>
                </a:extLst>
              </a:tr>
            </a:tbl>
          </a:graphicData>
        </a:graphic>
      </p:graphicFrame>
    </p:spTree>
    <p:extLst>
      <p:ext uri="{BB962C8B-B14F-4D97-AF65-F5344CB8AC3E}">
        <p14:creationId xmlns:p14="http://schemas.microsoft.com/office/powerpoint/2010/main" val="1107190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Conclusion</a:t>
            </a:r>
          </a:p>
        </p:txBody>
      </p:sp>
    </p:spTree>
    <p:extLst>
      <p:ext uri="{BB962C8B-B14F-4D97-AF65-F5344CB8AC3E}">
        <p14:creationId xmlns:p14="http://schemas.microsoft.com/office/powerpoint/2010/main" val="2563908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5647-04CB-787C-A1C3-B97E98379E56}"/>
              </a:ext>
            </a:extLst>
          </p:cNvPr>
          <p:cNvSpPr>
            <a:spLocks noGrp="1"/>
          </p:cNvSpPr>
          <p:nvPr>
            <p:ph type="title"/>
          </p:nvPr>
        </p:nvSpPr>
        <p:spPr>
          <a:xfrm>
            <a:off x="4224528" y="820287"/>
            <a:ext cx="676656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Conclusion</a:t>
            </a:r>
            <a:endParaRPr lang="en-IN" dirty="0"/>
          </a:p>
        </p:txBody>
      </p:sp>
      <p:sp>
        <p:nvSpPr>
          <p:cNvPr id="3" name="Content Placeholder 2">
            <a:extLst>
              <a:ext uri="{FF2B5EF4-FFF2-40B4-BE49-F238E27FC236}">
                <a16:creationId xmlns:a16="http://schemas.microsoft.com/office/drawing/2014/main" id="{C75CEC30-5FF8-5032-61E6-71DB1B55D356}"/>
              </a:ext>
            </a:extLst>
          </p:cNvPr>
          <p:cNvSpPr>
            <a:spLocks noGrp="1"/>
          </p:cNvSpPr>
          <p:nvPr>
            <p:ph idx="1"/>
          </p:nvPr>
        </p:nvSpPr>
        <p:spPr>
          <a:xfrm>
            <a:off x="4224528" y="1775691"/>
            <a:ext cx="6766560" cy="2876208"/>
          </a:xfrm>
        </p:spPr>
        <p:txBody>
          <a:bodyPr/>
          <a:lstStyle/>
          <a:p>
            <a:pPr marL="285750" indent="-285750">
              <a:buFont typeface="Wingdings" panose="05000000000000000000" pitchFamily="2" charset="2"/>
              <a:buChar char="v"/>
            </a:pPr>
            <a:r>
              <a:rPr lang="en-US" sz="1800" dirty="0"/>
              <a:t>Thus, I have explored provided Job data and </a:t>
            </a:r>
            <a:r>
              <a:rPr lang="en-IN" sz="1800" dirty="0"/>
              <a:t>Investigated metric spike </a:t>
            </a:r>
            <a:r>
              <a:rPr lang="en-US" sz="1800" dirty="0"/>
              <a:t>analytics.</a:t>
            </a:r>
          </a:p>
          <a:p>
            <a:pPr marL="285750" indent="-285750">
              <a:buFont typeface="Wingdings" panose="05000000000000000000" pitchFamily="2" charset="2"/>
              <a:buChar char="v"/>
            </a:pPr>
            <a:r>
              <a:rPr lang="en-US" sz="1800" dirty="0"/>
              <a:t>Given all the required insights into the Marketing and Investees Matrices.</a:t>
            </a:r>
          </a:p>
          <a:p>
            <a:pPr marL="285750" indent="-285750">
              <a:buFont typeface="Wingdings" panose="05000000000000000000" pitchFamily="2" charset="2"/>
              <a:buChar char="v"/>
            </a:pPr>
            <a:r>
              <a:rPr lang="en-US" sz="1800" dirty="0"/>
              <a:t>I have learned to handle the database on the MySQL Workbench.</a:t>
            </a:r>
          </a:p>
          <a:p>
            <a:pPr marL="285750" indent="-285750">
              <a:buFont typeface="Wingdings" panose="05000000000000000000" pitchFamily="2" charset="2"/>
              <a:buChar char="v"/>
            </a:pPr>
            <a:r>
              <a:rPr lang="en-US" sz="1800" dirty="0"/>
              <a:t>I have learned to gain insights by using Queries.</a:t>
            </a:r>
          </a:p>
          <a:p>
            <a:pPr marL="285750" indent="-285750">
              <a:buFont typeface="Wingdings" panose="05000000000000000000" pitchFamily="2" charset="2"/>
              <a:buChar char="v"/>
            </a:pPr>
            <a:r>
              <a:rPr lang="en-US" sz="1800" dirty="0"/>
              <a:t>All the respective queries and their output is attached to this report.</a:t>
            </a:r>
          </a:p>
          <a:p>
            <a:pPr marL="285750" indent="-285750">
              <a:buFont typeface="Wingdings" panose="05000000000000000000" pitchFamily="2" charset="2"/>
              <a:buChar char="v"/>
            </a:pPr>
            <a:r>
              <a:rPr lang="en-US" sz="1800" dirty="0"/>
              <a:t>GitHub Repository and drive links are given as follows.</a:t>
            </a:r>
          </a:p>
        </p:txBody>
      </p:sp>
      <p:sp>
        <p:nvSpPr>
          <p:cNvPr id="5" name="Slide Number Placeholder 4">
            <a:extLst>
              <a:ext uri="{FF2B5EF4-FFF2-40B4-BE49-F238E27FC236}">
                <a16:creationId xmlns:a16="http://schemas.microsoft.com/office/drawing/2014/main" id="{F978D649-4983-7997-D761-8447CD8AA9EF}"/>
              </a:ext>
            </a:extLst>
          </p:cNvPr>
          <p:cNvSpPr>
            <a:spLocks noGrp="1"/>
          </p:cNvSpPr>
          <p:nvPr>
            <p:ph type="sldNum" sz="quarter" idx="12"/>
          </p:nvPr>
        </p:nvSpPr>
        <p:spPr/>
        <p:txBody>
          <a:bodyPr/>
          <a:lstStyle/>
          <a:p>
            <a:fld id="{48F63A3B-78C7-47BE-AE5E-E10140E04643}" type="slidenum">
              <a:rPr lang="en-US" smtClean="0"/>
              <a:t>32</a:t>
            </a:fld>
            <a:endParaRPr lang="en-US" dirty="0"/>
          </a:p>
        </p:txBody>
      </p:sp>
      <p:sp>
        <p:nvSpPr>
          <p:cNvPr id="9" name="TextBox 8">
            <a:extLst>
              <a:ext uri="{FF2B5EF4-FFF2-40B4-BE49-F238E27FC236}">
                <a16:creationId xmlns:a16="http://schemas.microsoft.com/office/drawing/2014/main" id="{7CF30CFE-B40F-3932-1FAB-C2B4ADD3C5EF}"/>
              </a:ext>
            </a:extLst>
          </p:cNvPr>
          <p:cNvSpPr txBox="1"/>
          <p:nvPr/>
        </p:nvSpPr>
        <p:spPr>
          <a:xfrm>
            <a:off x="3559947" y="4998128"/>
            <a:ext cx="8372974" cy="646331"/>
          </a:xfrm>
          <a:prstGeom prst="rect">
            <a:avLst/>
          </a:prstGeom>
          <a:noFill/>
        </p:spPr>
        <p:txBody>
          <a:bodyPr wrap="square" rtlCol="0">
            <a:spAutoFit/>
          </a:bodyPr>
          <a:lstStyle/>
          <a:p>
            <a:r>
              <a:rPr lang="en-US" dirty="0">
                <a:highlight>
                  <a:srgbClr val="FFFF00"/>
                </a:highlight>
              </a:rPr>
              <a:t>GitHub Repository:-</a:t>
            </a:r>
            <a:r>
              <a:rPr lang="en-US" dirty="0"/>
              <a:t>   </a:t>
            </a:r>
            <a:r>
              <a:rPr lang="en-US" dirty="0">
                <a:solidFill>
                  <a:srgbClr val="202C8F"/>
                </a:solidFill>
                <a:hlinkClick r:id="rId2">
                  <a:extLst>
                    <a:ext uri="{A12FA001-AC4F-418D-AE19-62706E023703}">
                      <ahyp:hlinkClr xmlns:ahyp="http://schemas.microsoft.com/office/drawing/2018/hyperlinkcolor" val="tx"/>
                    </a:ext>
                  </a:extLst>
                </a:hlinkClick>
              </a:rPr>
              <a:t>https://github.com/ShindeYash/Operation_and_Metric_Analytics.git</a:t>
            </a:r>
            <a:endParaRPr lang="en-IN" dirty="0">
              <a:solidFill>
                <a:srgbClr val="202C8F"/>
              </a:solidFill>
            </a:endParaRPr>
          </a:p>
        </p:txBody>
      </p:sp>
      <p:sp>
        <p:nvSpPr>
          <p:cNvPr id="4" name="TextBox 3">
            <a:extLst>
              <a:ext uri="{FF2B5EF4-FFF2-40B4-BE49-F238E27FC236}">
                <a16:creationId xmlns:a16="http://schemas.microsoft.com/office/drawing/2014/main" id="{A58BE69E-0155-4992-7AE6-486AF94FDB02}"/>
              </a:ext>
            </a:extLst>
          </p:cNvPr>
          <p:cNvSpPr txBox="1"/>
          <p:nvPr/>
        </p:nvSpPr>
        <p:spPr>
          <a:xfrm>
            <a:off x="3559947" y="5640257"/>
            <a:ext cx="8372974" cy="923330"/>
          </a:xfrm>
          <a:prstGeom prst="rect">
            <a:avLst/>
          </a:prstGeom>
          <a:noFill/>
        </p:spPr>
        <p:txBody>
          <a:bodyPr wrap="square" rtlCol="0">
            <a:spAutoFit/>
          </a:bodyPr>
          <a:lstStyle/>
          <a:p>
            <a:r>
              <a:rPr lang="en-US" dirty="0">
                <a:highlight>
                  <a:srgbClr val="FFFF00"/>
                </a:highlight>
              </a:rPr>
              <a:t>Drive Link:-</a:t>
            </a:r>
            <a:r>
              <a:rPr lang="en-US" dirty="0"/>
              <a:t>   </a:t>
            </a:r>
            <a:r>
              <a:rPr lang="en-US" dirty="0">
                <a:solidFill>
                  <a:srgbClr val="202C8F"/>
                </a:solidFill>
                <a:hlinkClick r:id="rId3">
                  <a:extLst>
                    <a:ext uri="{A12FA001-AC4F-418D-AE19-62706E023703}">
                      <ahyp:hlinkClr xmlns:ahyp="http://schemas.microsoft.com/office/drawing/2018/hyperlinkcolor" val="tx"/>
                    </a:ext>
                  </a:extLst>
                </a:hlinkClick>
              </a:rPr>
              <a:t>https://drive.google.com/drive/folders/1AG1LqrLAbPbGbaLKe0rd3Cpz24Ndh9w9?usp=sharing</a:t>
            </a:r>
            <a:endParaRPr lang="en-IN" dirty="0">
              <a:solidFill>
                <a:srgbClr val="202C8F"/>
              </a:solidFill>
            </a:endParaRPr>
          </a:p>
        </p:txBody>
      </p:sp>
    </p:spTree>
    <p:extLst>
      <p:ext uri="{BB962C8B-B14F-4D97-AF65-F5344CB8AC3E}">
        <p14:creationId xmlns:p14="http://schemas.microsoft.com/office/powerpoint/2010/main" val="3510910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438214" cy="2176272"/>
          </a:xfrm>
        </p:spPr>
        <p:txBody>
          <a:bodyPr/>
          <a:lstStyle/>
          <a:p>
            <a:r>
              <a:rPr lang="en-US" dirty="0"/>
              <a:t>Yash Shinde​</a:t>
            </a:r>
          </a:p>
          <a:p>
            <a:r>
              <a:rPr lang="en-US" dirty="0"/>
              <a:t>yashpradeepshinde@gmail.com</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934720"/>
            <a:ext cx="6766560" cy="768096"/>
          </a:xfrm>
        </p:spPr>
        <p:txBody>
          <a:bodyPr/>
          <a:lstStyle/>
          <a:p>
            <a:r>
              <a:rPr lang="en-US" sz="3600" dirty="0"/>
              <a:t>PROJECT DESCRIPTION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1784569"/>
            <a:ext cx="6766560" cy="2700528"/>
          </a:xfrm>
        </p:spPr>
        <p:txBody>
          <a:bodyPr/>
          <a:lstStyle/>
          <a:p>
            <a:pPr marL="285750" indent="-285750">
              <a:buFont typeface="Arial" panose="020B0604020202020204" pitchFamily="34" charset="0"/>
              <a:buChar char="•"/>
            </a:pPr>
            <a:r>
              <a:rPr lang="en-US" sz="1800" dirty="0"/>
              <a:t>This project involves taking on the role of a senior data analyst and completely involves me in various datasets and spreadsheets related to the company's operations. </a:t>
            </a:r>
          </a:p>
          <a:p>
            <a:pPr marL="285750" indent="-285750">
              <a:buFont typeface="Arial" panose="020B0604020202020204" pitchFamily="34" charset="0"/>
              <a:buChar char="•"/>
            </a:pPr>
            <a:r>
              <a:rPr lang="en-US" sz="1800" dirty="0"/>
              <a:t>As a data analyst, I will have to work closely with various teams within the company, including operations, support and marketing, to gain valuable insights from the data they have collected.</a:t>
            </a:r>
          </a:p>
          <a:p>
            <a:pPr marL="285750" indent="-285750">
              <a:buFont typeface="Arial" panose="020B0604020202020204" pitchFamily="34" charset="0"/>
              <a:buChar char="•"/>
            </a:pPr>
            <a:r>
              <a:rPr lang="en-US" sz="1800" dirty="0"/>
              <a:t> The main focus of this project is to investigate spikes in metrics, understand sudden changes in key metrics such as daily user engagement or sales drops, and provide daily answers to related questions.</a:t>
            </a:r>
          </a:p>
          <a:p>
            <a:pPr marL="285750" indent="-285750">
              <a:buFont typeface="Arial" panose="020B0604020202020204" pitchFamily="34" charset="0"/>
              <a:buChar char="•"/>
            </a:pPr>
            <a:r>
              <a:rPr lang="en-US" sz="1800" dirty="0"/>
              <a:t>Using my advanced SQL skills, I will analyze data and provide actionable insights to improve the company's operations and understand sudden metrics changes. By working on this project, I will play a key role in data-driven decision-making and help my organization optimize its overall performance and efficiency.</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Project Description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151573"/>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approach</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5647-04CB-787C-A1C3-B97E98379E56}"/>
              </a:ext>
            </a:extLst>
          </p:cNvPr>
          <p:cNvSpPr>
            <a:spLocks noGrp="1"/>
          </p:cNvSpPr>
          <p:nvPr>
            <p:ph type="title"/>
          </p:nvPr>
        </p:nvSpPr>
        <p:spPr>
          <a:xfrm>
            <a:off x="4224528" y="455446"/>
            <a:ext cx="6766560" cy="768096"/>
          </a:xfrm>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C75CEC30-5FF8-5032-61E6-71DB1B55D356}"/>
              </a:ext>
            </a:extLst>
          </p:cNvPr>
          <p:cNvSpPr>
            <a:spLocks noGrp="1"/>
          </p:cNvSpPr>
          <p:nvPr>
            <p:ph idx="1"/>
          </p:nvPr>
        </p:nvSpPr>
        <p:spPr>
          <a:xfrm>
            <a:off x="3863207" y="1067170"/>
            <a:ext cx="8115433" cy="4262022"/>
          </a:xfrm>
        </p:spPr>
        <p:txBody>
          <a:bodyPr/>
          <a:lstStyle/>
          <a:p>
            <a:pPr marL="285750" indent="-285750">
              <a:buFont typeface="Arial" panose="020B0604020202020204" pitchFamily="34" charset="0"/>
              <a:buChar char="•"/>
            </a:pPr>
            <a:r>
              <a:rPr lang="en-US" sz="1800" dirty="0"/>
              <a:t>My approach through this project would be first creating a database for a project</a:t>
            </a:r>
          </a:p>
          <a:p>
            <a:pPr marL="285750" indent="-285750">
              <a:buFont typeface="Arial" panose="020B0604020202020204" pitchFamily="34" charset="0"/>
              <a:buChar char="•"/>
            </a:pPr>
            <a:r>
              <a:rPr lang="en-US" sz="1800" dirty="0"/>
              <a:t>Then solve the questions through SQL queries using the MySQL Workbench.</a:t>
            </a:r>
          </a:p>
          <a:p>
            <a:pPr marL="285750" indent="-285750">
              <a:buFont typeface="Arial" panose="020B0604020202020204" pitchFamily="34" charset="0"/>
              <a:buChar char="•"/>
            </a:pPr>
            <a:r>
              <a:rPr lang="en-US" sz="1800" dirty="0"/>
              <a:t>I will provide a detailed explanation of the query along with the results of each query.</a:t>
            </a:r>
          </a:p>
          <a:p>
            <a:pPr marL="285750" indent="-285750">
              <a:buFont typeface="Arial" panose="020B0604020202020204" pitchFamily="34" charset="0"/>
              <a:buChar char="•"/>
            </a:pPr>
            <a:r>
              <a:rPr lang="en-US" sz="1800" dirty="0"/>
              <a:t>I will perform my analysis using the following list of points.</a:t>
            </a:r>
          </a:p>
          <a:p>
            <a:endParaRPr lang="en-US" sz="2000" dirty="0"/>
          </a:p>
          <a:p>
            <a:r>
              <a:rPr lang="en-US" sz="1800" dirty="0"/>
              <a:t>Case Study 1: Job Data Analysis:- </a:t>
            </a:r>
          </a:p>
          <a:p>
            <a:r>
              <a:rPr lang="en-US" sz="1800" dirty="0"/>
              <a:t>	1. Jobs Reviewed Over Time</a:t>
            </a:r>
          </a:p>
          <a:p>
            <a:r>
              <a:rPr lang="en-US" sz="1800" dirty="0"/>
              <a:t>	2. Throughput Analysis</a:t>
            </a:r>
          </a:p>
          <a:p>
            <a:r>
              <a:rPr lang="en-US" sz="1800" dirty="0"/>
              <a:t>	3. Language Share Analysis </a:t>
            </a:r>
          </a:p>
          <a:p>
            <a:r>
              <a:rPr lang="en-US" sz="1800" dirty="0"/>
              <a:t>	4. Duplicate Rows Detection</a:t>
            </a:r>
          </a:p>
          <a:p>
            <a:r>
              <a:rPr lang="en-US" sz="1800" dirty="0"/>
              <a:t>Case Study 2: Investigating Metric Spike</a:t>
            </a:r>
          </a:p>
          <a:p>
            <a:r>
              <a:rPr lang="en-US" sz="1800" dirty="0"/>
              <a:t>	1. Weekly User Engagement</a:t>
            </a:r>
          </a:p>
          <a:p>
            <a:r>
              <a:rPr lang="en-US" sz="1800" dirty="0"/>
              <a:t>	2. User Growth Analysis</a:t>
            </a:r>
          </a:p>
          <a:p>
            <a:r>
              <a:rPr lang="en-US" sz="1800" dirty="0"/>
              <a:t>	3. Weekly Retention Analysis</a:t>
            </a:r>
          </a:p>
          <a:p>
            <a:r>
              <a:rPr lang="en-US" sz="1800" dirty="0"/>
              <a:t>	4. Weekly Engagement Per Device</a:t>
            </a:r>
          </a:p>
          <a:p>
            <a:r>
              <a:rPr lang="en-US" sz="1800" dirty="0"/>
              <a:t>	5. Email Engagement Analysis</a:t>
            </a:r>
            <a:br>
              <a:rPr lang="en-IN" sz="2000" b="0" i="0" dirty="0">
                <a:solidFill>
                  <a:srgbClr val="8492A6"/>
                </a:solidFill>
                <a:effectLst/>
                <a:latin typeface="Manrope"/>
              </a:rPr>
            </a:br>
            <a:endParaRPr lang="en-US" sz="1800" dirty="0"/>
          </a:p>
          <a:p>
            <a:endParaRPr lang="en-US" sz="1800" dirty="0"/>
          </a:p>
          <a:p>
            <a:endParaRPr lang="en-US" sz="1800" dirty="0"/>
          </a:p>
          <a:p>
            <a:endParaRPr lang="en-US" sz="1800" dirty="0"/>
          </a:p>
        </p:txBody>
      </p:sp>
      <p:sp>
        <p:nvSpPr>
          <p:cNvPr id="4" name="Footer Placeholder 3">
            <a:extLst>
              <a:ext uri="{FF2B5EF4-FFF2-40B4-BE49-F238E27FC236}">
                <a16:creationId xmlns:a16="http://schemas.microsoft.com/office/drawing/2014/main" id="{99F32EA1-EE74-A16B-4229-53C232183630}"/>
              </a:ext>
            </a:extLst>
          </p:cNvPr>
          <p:cNvSpPr>
            <a:spLocks noGrp="1"/>
          </p:cNvSpPr>
          <p:nvPr>
            <p:ph type="ftr" sz="quarter" idx="11"/>
          </p:nvPr>
        </p:nvSpPr>
        <p:spPr>
          <a:xfrm>
            <a:off x="4224528" y="181125"/>
            <a:ext cx="3200400" cy="274320"/>
          </a:xfrm>
        </p:spPr>
        <p:txBody>
          <a:bodyPr/>
          <a:lstStyle/>
          <a:p>
            <a:r>
              <a:rPr lang="en-US" dirty="0"/>
              <a:t>Approach</a:t>
            </a:r>
          </a:p>
        </p:txBody>
      </p:sp>
      <p:sp>
        <p:nvSpPr>
          <p:cNvPr id="5" name="Slide Number Placeholder 4">
            <a:extLst>
              <a:ext uri="{FF2B5EF4-FFF2-40B4-BE49-F238E27FC236}">
                <a16:creationId xmlns:a16="http://schemas.microsoft.com/office/drawing/2014/main" id="{F978D649-4983-7997-D761-8447CD8AA9EF}"/>
              </a:ext>
            </a:extLst>
          </p:cNvPr>
          <p:cNvSpPr>
            <a:spLocks noGrp="1"/>
          </p:cNvSpPr>
          <p:nvPr>
            <p:ph type="sldNum" sz="quarter" idx="12"/>
          </p:nvPr>
        </p:nvSpPr>
        <p:spPr>
          <a:xfrm>
            <a:off x="11194742" y="43088"/>
            <a:ext cx="783898" cy="412358"/>
          </a:xfrm>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868195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455075"/>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Tech stack used</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771313" y="3322512"/>
            <a:ext cx="6400800" cy="512064"/>
          </a:xfrm>
        </p:spPr>
        <p:txBody>
          <a:bodyPr/>
          <a:lstStyle/>
          <a:p>
            <a:pPr marL="342900" indent="-342900" algn="ctr">
              <a:buFont typeface="Wingdings" panose="05000000000000000000" pitchFamily="2" charset="2"/>
              <a:buChar char="v"/>
            </a:pPr>
            <a:r>
              <a:rPr lang="en-IN" dirty="0"/>
              <a:t>MySQL Workbench</a:t>
            </a:r>
          </a:p>
          <a:p>
            <a:pPr marL="342900" indent="-342900" algn="ctr">
              <a:buFont typeface="Wingdings" panose="05000000000000000000" pitchFamily="2" charset="2"/>
              <a:buChar char="v"/>
            </a:pPr>
            <a:r>
              <a:rPr lang="en-IN" dirty="0">
                <a:latin typeface="Sabon Next LT" panose="02000500000000000000" pitchFamily="2" charset="0"/>
                <a:cs typeface="Sabon Next LT" panose="02000500000000000000" pitchFamily="2" charset="0"/>
              </a:rPr>
              <a:t>Microsoft PowerPoint</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367744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455075"/>
            <a:ext cx="6400800" cy="1392995"/>
          </a:xfrm>
        </p:spPr>
        <p:txBody>
          <a:bodyPr/>
          <a:lstStyle/>
          <a:p>
            <a:r>
              <a:rPr lang="en-US" sz="4400" b="1" dirty="0">
                <a:solidFill>
                  <a:schemeClr val="accent6"/>
                </a:solidFill>
                <a:latin typeface="Arial Black" panose="020B0604020202020204" pitchFamily="34" charset="0"/>
                <a:cs typeface="Arial Black" panose="020B0604020202020204" pitchFamily="34" charset="0"/>
              </a:rPr>
              <a:t>analysis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682537" y="3243989"/>
            <a:ext cx="6400800" cy="512064"/>
          </a:xfrm>
        </p:spPr>
        <p:txBody>
          <a:bodyPr/>
          <a:lstStyle/>
          <a:p>
            <a:pPr algn="ctr"/>
            <a:r>
              <a:rPr lang="en-US" dirty="0"/>
              <a:t>Case Study 1: Job Data Analysis</a:t>
            </a:r>
          </a:p>
          <a:p>
            <a:pPr algn="ctr"/>
            <a:r>
              <a:rPr lang="en-US" dirty="0"/>
              <a:t>Case Study 2: Investigating Metric Spike</a:t>
            </a:r>
          </a:p>
        </p:txBody>
      </p:sp>
    </p:spTree>
    <p:extLst>
      <p:ext uri="{BB962C8B-B14F-4D97-AF65-F5344CB8AC3E}">
        <p14:creationId xmlns:p14="http://schemas.microsoft.com/office/powerpoint/2010/main" val="980445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367A-E398-B7CE-074D-4A6E1F9F17E6}"/>
              </a:ext>
            </a:extLst>
          </p:cNvPr>
          <p:cNvSpPr>
            <a:spLocks noGrp="1"/>
          </p:cNvSpPr>
          <p:nvPr>
            <p:ph type="title"/>
          </p:nvPr>
        </p:nvSpPr>
        <p:spPr>
          <a:xfrm>
            <a:off x="608633" y="996158"/>
            <a:ext cx="10336735" cy="1022589"/>
          </a:xfrm>
        </p:spPr>
        <p:txBody>
          <a:bodyPr/>
          <a:lstStyle/>
          <a:p>
            <a:pPr algn="l"/>
            <a:r>
              <a:rPr lang="en-US" sz="2000" u="sng" dirty="0">
                <a:solidFill>
                  <a:srgbClr val="DF8C8C"/>
                </a:solidFill>
              </a:rPr>
              <a:t>Jobs Reviewed Over Time: </a:t>
            </a:r>
            <a:br>
              <a:rPr lang="en-US" sz="2000" u="sng" dirty="0">
                <a:solidFill>
                  <a:srgbClr val="DF8C8C"/>
                </a:solidFill>
              </a:rPr>
            </a:br>
            <a:r>
              <a:rPr lang="en-US" sz="1600" b="0" i="0" dirty="0">
                <a:solidFill>
                  <a:schemeClr val="tx1">
                    <a:lumMod val="85000"/>
                    <a:lumOff val="15000"/>
                  </a:schemeClr>
                </a:solidFill>
                <a:effectLst/>
                <a:latin typeface="+mj-lt"/>
              </a:rPr>
              <a:t>Objective: Calculate the number of jobs reviewed per hour for each day in November 2020.</a:t>
            </a:r>
            <a:br>
              <a:rPr lang="en-US" sz="1600" b="0" i="0" dirty="0">
                <a:solidFill>
                  <a:schemeClr val="tx1">
                    <a:lumMod val="85000"/>
                    <a:lumOff val="15000"/>
                  </a:schemeClr>
                </a:solidFill>
                <a:effectLst/>
                <a:latin typeface="+mj-lt"/>
              </a:rPr>
            </a:br>
            <a:r>
              <a:rPr lang="en-US" sz="1600" b="0" i="0" dirty="0">
                <a:solidFill>
                  <a:schemeClr val="tx1">
                    <a:lumMod val="85000"/>
                    <a:lumOff val="15000"/>
                  </a:schemeClr>
                </a:solidFill>
                <a:effectLst/>
                <a:latin typeface="+mj-lt"/>
              </a:rPr>
              <a:t>Task: Write an SQL query to calculate the number of jobs reviewed per hour for each day in November 2020.</a:t>
            </a:r>
            <a:br>
              <a:rPr lang="en-US" sz="1600" b="0" i="0" dirty="0">
                <a:solidFill>
                  <a:schemeClr val="tx1">
                    <a:lumMod val="85000"/>
                    <a:lumOff val="15000"/>
                  </a:schemeClr>
                </a:solidFill>
                <a:effectLst/>
                <a:latin typeface="+mj-lt"/>
              </a:rPr>
            </a:br>
            <a:endParaRPr lang="en-IN" sz="2000" dirty="0">
              <a:solidFill>
                <a:srgbClr val="00B0F0"/>
              </a:solidFill>
            </a:endParaRPr>
          </a:p>
        </p:txBody>
      </p:sp>
      <p:sp>
        <p:nvSpPr>
          <p:cNvPr id="6" name="Rectangle 5">
            <a:extLst>
              <a:ext uri="{FF2B5EF4-FFF2-40B4-BE49-F238E27FC236}">
                <a16:creationId xmlns:a16="http://schemas.microsoft.com/office/drawing/2014/main" id="{C1F076FB-8F7F-3119-0F15-4A9EFE7EE5F1}"/>
              </a:ext>
            </a:extLst>
          </p:cNvPr>
          <p:cNvSpPr/>
          <p:nvPr/>
        </p:nvSpPr>
        <p:spPr>
          <a:xfrm>
            <a:off x="3813284" y="87012"/>
            <a:ext cx="4565431" cy="550438"/>
          </a:xfrm>
          <a:prstGeom prst="rect">
            <a:avLst/>
          </a:prstGeom>
          <a:solidFill>
            <a:srgbClr val="F5CDCE"/>
          </a:solidFill>
          <a:scene3d>
            <a:camera prst="orthographicFront"/>
            <a:lightRig rig="threePt" dir="t"/>
          </a:scene3d>
          <a:sp3d>
            <a:bevelT w="165100" prst="coolSlan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CADA85B-C3A2-FC5A-1070-4AF5622A1D5A}"/>
              </a:ext>
            </a:extLst>
          </p:cNvPr>
          <p:cNvSpPr>
            <a:spLocks noGrp="1"/>
          </p:cNvSpPr>
          <p:nvPr>
            <p:ph type="ftr" sz="quarter" idx="11"/>
          </p:nvPr>
        </p:nvSpPr>
        <p:spPr>
          <a:xfrm>
            <a:off x="3896142" y="236679"/>
            <a:ext cx="4565431" cy="220521"/>
          </a:xfrm>
        </p:spPr>
        <p:txBody>
          <a:bodyPr/>
          <a:lstStyle/>
          <a:p>
            <a:r>
              <a:rPr lang="en-US" sz="3200" b="1" dirty="0">
                <a:latin typeface="+mj-lt"/>
              </a:rPr>
              <a:t>Job Data Analytics</a:t>
            </a:r>
          </a:p>
        </p:txBody>
      </p:sp>
      <p:sp>
        <p:nvSpPr>
          <p:cNvPr id="5" name="Slide Number Placeholder 4">
            <a:extLst>
              <a:ext uri="{FF2B5EF4-FFF2-40B4-BE49-F238E27FC236}">
                <a16:creationId xmlns:a16="http://schemas.microsoft.com/office/drawing/2014/main" id="{8F7B6822-5084-6171-ECBD-CA814C69D183}"/>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12" name="Title 1">
            <a:extLst>
              <a:ext uri="{FF2B5EF4-FFF2-40B4-BE49-F238E27FC236}">
                <a16:creationId xmlns:a16="http://schemas.microsoft.com/office/drawing/2014/main" id="{1888EE10-B30C-01CB-8EBF-C3376B0FC265}"/>
              </a:ext>
            </a:extLst>
          </p:cNvPr>
          <p:cNvSpPr txBox="1">
            <a:spLocks/>
          </p:cNvSpPr>
          <p:nvPr/>
        </p:nvSpPr>
        <p:spPr>
          <a:xfrm>
            <a:off x="608632" y="2508268"/>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Throughput Analysis: </a:t>
            </a:r>
          </a:p>
          <a:p>
            <a:pPr algn="l"/>
            <a:r>
              <a:rPr lang="en-US" sz="1600" b="0" dirty="0">
                <a:solidFill>
                  <a:schemeClr val="tx1">
                    <a:lumMod val="85000"/>
                    <a:lumOff val="15000"/>
                  </a:schemeClr>
                </a:solidFill>
              </a:rPr>
              <a:t>Objective: Calculate the 7-day rolling average of throughput.</a:t>
            </a:r>
          </a:p>
          <a:p>
            <a:pPr algn="l"/>
            <a:r>
              <a:rPr lang="en-US" sz="1600" b="0" dirty="0">
                <a:solidFill>
                  <a:schemeClr val="tx1">
                    <a:lumMod val="85000"/>
                    <a:lumOff val="15000"/>
                  </a:schemeClr>
                </a:solidFill>
              </a:rPr>
              <a:t> Task: Write an SQL query to calculate the 7-day rolling average of throughput. Also, explain why you prefer using the daily metric or the 7-day rolling average for throughput.</a:t>
            </a:r>
            <a:endParaRPr lang="en-IN" sz="2000" dirty="0">
              <a:solidFill>
                <a:srgbClr val="00B0F0"/>
              </a:solidFill>
            </a:endParaRPr>
          </a:p>
        </p:txBody>
      </p:sp>
      <p:sp>
        <p:nvSpPr>
          <p:cNvPr id="13" name="Title 1">
            <a:extLst>
              <a:ext uri="{FF2B5EF4-FFF2-40B4-BE49-F238E27FC236}">
                <a16:creationId xmlns:a16="http://schemas.microsoft.com/office/drawing/2014/main" id="{D52250F2-7DF5-BFC4-4741-202D9B0B31F5}"/>
              </a:ext>
            </a:extLst>
          </p:cNvPr>
          <p:cNvSpPr txBox="1">
            <a:spLocks/>
          </p:cNvSpPr>
          <p:nvPr/>
        </p:nvSpPr>
        <p:spPr>
          <a:xfrm>
            <a:off x="608633" y="4078608"/>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Language Share Analysis: </a:t>
            </a:r>
          </a:p>
          <a:p>
            <a:pPr algn="l"/>
            <a:r>
              <a:rPr lang="en-US" sz="1600" b="0" dirty="0">
                <a:solidFill>
                  <a:schemeClr val="tx1">
                    <a:lumMod val="85000"/>
                    <a:lumOff val="15000"/>
                  </a:schemeClr>
                </a:solidFill>
              </a:rPr>
              <a:t>Objective: Calculate the percentage share of each language in the last 30 days.</a:t>
            </a:r>
          </a:p>
          <a:p>
            <a:pPr algn="l"/>
            <a:r>
              <a:rPr lang="en-US" sz="1600" b="0" dirty="0">
                <a:solidFill>
                  <a:schemeClr val="tx1">
                    <a:lumMod val="85000"/>
                    <a:lumOff val="15000"/>
                  </a:schemeClr>
                </a:solidFill>
              </a:rPr>
              <a:t>Task: Write an SQL query to calculate the percentage share of each language over the last 30 days.</a:t>
            </a:r>
            <a:endParaRPr lang="en-IN" sz="2000" dirty="0">
              <a:solidFill>
                <a:srgbClr val="00B0F0"/>
              </a:solidFill>
            </a:endParaRPr>
          </a:p>
        </p:txBody>
      </p:sp>
      <p:sp>
        <p:nvSpPr>
          <p:cNvPr id="14" name="Title 1">
            <a:extLst>
              <a:ext uri="{FF2B5EF4-FFF2-40B4-BE49-F238E27FC236}">
                <a16:creationId xmlns:a16="http://schemas.microsoft.com/office/drawing/2014/main" id="{EE8EE10D-B3B4-FD70-677F-28FAB3058158}"/>
              </a:ext>
            </a:extLst>
          </p:cNvPr>
          <p:cNvSpPr txBox="1">
            <a:spLocks/>
          </p:cNvSpPr>
          <p:nvPr/>
        </p:nvSpPr>
        <p:spPr>
          <a:xfrm>
            <a:off x="552722" y="5314268"/>
            <a:ext cx="11380197" cy="66936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US" sz="2000" u="sng" dirty="0">
                <a:solidFill>
                  <a:srgbClr val="DF8C8C"/>
                </a:solidFill>
              </a:rPr>
              <a:t>Duplicate Rows Detection: </a:t>
            </a:r>
          </a:p>
          <a:p>
            <a:pPr algn="l"/>
            <a:r>
              <a:rPr lang="en-US" sz="1600" b="0" dirty="0">
                <a:solidFill>
                  <a:schemeClr val="tx1">
                    <a:lumMod val="85000"/>
                    <a:lumOff val="15000"/>
                  </a:schemeClr>
                </a:solidFill>
              </a:rPr>
              <a:t>Objective: Identify duplicate rows in the data.</a:t>
            </a:r>
          </a:p>
          <a:p>
            <a:pPr algn="l"/>
            <a:r>
              <a:rPr lang="en-US" sz="1600" b="0" dirty="0">
                <a:solidFill>
                  <a:schemeClr val="tx1">
                    <a:lumMod val="85000"/>
                    <a:lumOff val="15000"/>
                  </a:schemeClr>
                </a:solidFill>
              </a:rPr>
              <a:t>Task: Write an SQL query to display duplicate rows from the </a:t>
            </a:r>
            <a:r>
              <a:rPr lang="en-US" sz="1600" b="0" dirty="0" err="1">
                <a:solidFill>
                  <a:schemeClr val="tx1">
                    <a:lumMod val="85000"/>
                    <a:lumOff val="15000"/>
                  </a:schemeClr>
                </a:solidFill>
              </a:rPr>
              <a:t>job_data</a:t>
            </a:r>
            <a:r>
              <a:rPr lang="en-US" sz="1600" b="0" dirty="0">
                <a:solidFill>
                  <a:schemeClr val="tx1">
                    <a:lumMod val="85000"/>
                    <a:lumOff val="15000"/>
                  </a:schemeClr>
                </a:solidFill>
              </a:rPr>
              <a:t> table.</a:t>
            </a:r>
            <a:endParaRPr lang="en-IN" sz="2000" dirty="0">
              <a:solidFill>
                <a:srgbClr val="00B0F0"/>
              </a:solidFill>
            </a:endParaRPr>
          </a:p>
        </p:txBody>
      </p:sp>
    </p:spTree>
    <p:extLst>
      <p:ext uri="{BB962C8B-B14F-4D97-AF65-F5344CB8AC3E}">
        <p14:creationId xmlns:p14="http://schemas.microsoft.com/office/powerpoint/2010/main" val="284464306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{155269A7-8539-461A-B8E1-AEA86359D107}tf78438558_win32</Template>
  <TotalTime>3249</TotalTime>
  <Words>3649</Words>
  <Application>Microsoft Office PowerPoint</Application>
  <PresentationFormat>Widescreen</PresentationFormat>
  <Paragraphs>539</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Arial Black</vt:lpstr>
      <vt:lpstr>Calibri</vt:lpstr>
      <vt:lpstr>Manrope</vt:lpstr>
      <vt:lpstr>Sabon Next LT</vt:lpstr>
      <vt:lpstr>Wingdings</vt:lpstr>
      <vt:lpstr>Office Theme</vt:lpstr>
      <vt:lpstr>Hiring Process Analytics  </vt:lpstr>
      <vt:lpstr>TABLE OF CONTENT</vt:lpstr>
      <vt:lpstr>PROJECT DESCRIPTION</vt:lpstr>
      <vt:lpstr>PROJECT DESCRIPTION</vt:lpstr>
      <vt:lpstr>approach</vt:lpstr>
      <vt:lpstr>approach</vt:lpstr>
      <vt:lpstr>Tech stack used</vt:lpstr>
      <vt:lpstr>analysis</vt:lpstr>
      <vt:lpstr>Jobs Reviewed Over Time:  Objective: Calculate the number of jobs reviewed per hour for each day in November 2020. Task: Write an SQL query to calculate the number of jobs reviewed per hour for each day in November 2020. </vt:lpstr>
      <vt:lpstr>Jobs Reviewed Over Time:  Create an SQL query to calculate the number of jobs reviewed per hour for each day in November 2020. </vt:lpstr>
      <vt:lpstr>Throughput Analysis : Create an SQL query to calculate the 7-day rolling average of throughput. Also, explain why you prefer using the daily metric or the 7-day rolling average for throughput.</vt:lpstr>
      <vt:lpstr>Throughput Analysis : Create an SQL query to calculate the 7-day rolling average of throughput. Also, explain why you prefer using the daily metric or the 7-day rolling average for throughput.</vt:lpstr>
      <vt:lpstr>Throughput Analysis : Create an SQL query to calculate the 7-day rolling average of throughput. Also, explain why you prefer using the daily metric or the 7-day rolling average for throughput.</vt:lpstr>
      <vt:lpstr>Language Share Analysis:  Calculate the percentage share of each language in the last 30 days. Write an SQL query to calculate the percentage share of each language over the last 30 days. </vt:lpstr>
      <vt:lpstr>Language Share Analysis:  Calculate the percentage share of each language in the last 30 days. Write an SQL query to calculate the percentage share of each language over the last 30 days.</vt:lpstr>
      <vt:lpstr>Duplicate Rows Detection:  Identify duplicate rows in the data. Write an SQL query to display duplicate rows from the job_data table.  </vt:lpstr>
      <vt:lpstr>Duplicate Rows Detection:  Identify duplicate rows in the data. Write an SQL query to display duplicate rows from the job_data table.  </vt:lpstr>
      <vt:lpstr>Weekly User Engagement:  Objective: Measure the activeness of users on a weekly basis. Your Task: Write an SQL query to calculate the weekly user engagement. </vt:lpstr>
      <vt:lpstr>Weekly User Engagement:  Measure the activeness of users on a weekly basis. Write an SQL query to calculate the weekly user engagement.  </vt:lpstr>
      <vt:lpstr>PowerPoint Presentation</vt:lpstr>
      <vt:lpstr>User Growth Analysis: Analyze the growth of users over time for a product. Write an SQL query to calculate the user growth for the product. </vt:lpstr>
      <vt:lpstr>User Growth Analysis: Analyze the growth of users over time for a product. Write an SQL query to calculate the user growth for the product.</vt:lpstr>
      <vt:lpstr>PowerPoint Presentation</vt:lpstr>
      <vt:lpstr>PowerPoint Presentation</vt:lpstr>
      <vt:lpstr>Weekly Retention Analysis: Analyze the retention of users on a weekly basis after signing up for a product. Write an SQL query to calculate the weekly retention of users based on their sign-up cohort.</vt:lpstr>
      <vt:lpstr>PowerPoint Presentation</vt:lpstr>
      <vt:lpstr>Weekly Engagement Per Device: Measure the activeness of users on a weekly basis per device. Write an SQL query to calculate the weekly engagement per device.  </vt:lpstr>
      <vt:lpstr>Weekly Engagement Per Device: Measure the activeness of users on a weekly basis per device. Write an SQL query to calculate the weekly engagement per device.  </vt:lpstr>
      <vt:lpstr>Email Engagement Analysis:  Analyze how users are engaging with the email service &amp; Write an SQL query to calculate the email engagement metrics.   </vt:lpstr>
      <vt:lpstr>PowerPoint Presentation</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process case  study – Post graduation admission</dc:title>
  <dc:subject/>
  <dc:creator>Yash Shinde</dc:creator>
  <cp:lastModifiedBy>Yash Shinde</cp:lastModifiedBy>
  <cp:revision>23</cp:revision>
  <cp:lastPrinted>2023-07-10T06:16:28Z</cp:lastPrinted>
  <dcterms:created xsi:type="dcterms:W3CDTF">2023-07-10T02:46:39Z</dcterms:created>
  <dcterms:modified xsi:type="dcterms:W3CDTF">2023-07-31T12:14:43Z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2023-07-10T09:44:33Z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7f47eb0a-a82e-413a-8a7f-381c24857609</vt:lpwstr>
  </property>
  <property fmtid="{D5CDD505-2E9C-101B-9397-08002B2CF9AE}" pid="7" name="MSIP_Label_defa4170-0d19-0005-0004-bc88714345d2_ActionId">
    <vt:lpwstr>7deea028-9c66-40ed-9fc5-8c088a121eb4</vt:lpwstr>
  </property>
  <property fmtid="{D5CDD505-2E9C-101B-9397-08002B2CF9AE}" pid="8" name="MSIP_Label_defa4170-0d19-0005-0004-bc88714345d2_ContentBits">
    <vt:lpwstr>0</vt:lpwstr>
  </property>
</Properties>
</file>