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8"/>
  </p:notesMasterIdLst>
  <p:sldIdLst>
    <p:sldId id="278" r:id="rId2"/>
    <p:sldId id="279" r:id="rId3"/>
    <p:sldId id="336" r:id="rId4"/>
    <p:sldId id="280" r:id="rId5"/>
    <p:sldId id="281" r:id="rId6"/>
    <p:sldId id="294" r:id="rId7"/>
    <p:sldId id="338" r:id="rId8"/>
    <p:sldId id="337" r:id="rId9"/>
    <p:sldId id="339" r:id="rId10"/>
    <p:sldId id="379" r:id="rId11"/>
    <p:sldId id="358" r:id="rId12"/>
    <p:sldId id="360" r:id="rId13"/>
    <p:sldId id="380" r:id="rId14"/>
    <p:sldId id="381" r:id="rId15"/>
    <p:sldId id="382" r:id="rId16"/>
    <p:sldId id="361" r:id="rId17"/>
    <p:sldId id="362" r:id="rId18"/>
    <p:sldId id="364" r:id="rId19"/>
    <p:sldId id="365" r:id="rId20"/>
    <p:sldId id="366" r:id="rId21"/>
    <p:sldId id="367" r:id="rId22"/>
    <p:sldId id="368" r:id="rId23"/>
    <p:sldId id="363" r:id="rId24"/>
    <p:sldId id="369" r:id="rId25"/>
    <p:sldId id="370" r:id="rId26"/>
    <p:sldId id="371" r:id="rId27"/>
    <p:sldId id="372" r:id="rId28"/>
    <p:sldId id="373" r:id="rId29"/>
    <p:sldId id="374" r:id="rId30"/>
    <p:sldId id="375" r:id="rId31"/>
    <p:sldId id="376" r:id="rId32"/>
    <p:sldId id="377" r:id="rId33"/>
    <p:sldId id="378" r:id="rId34"/>
    <p:sldId id="332" r:id="rId35"/>
    <p:sldId id="333" r:id="rId36"/>
    <p:sldId id="293" r:id="rId3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CFBF6"/>
    <a:srgbClr val="AAC4E9"/>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1" d="100"/>
          <a:sy n="81" d="100"/>
        </p:scale>
        <p:origin x="91" y="16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4B7-4983-A6C7-4967F390A01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4B7-4983-A6C7-4967F390A01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24B7-4983-A6C7-4967F390A016}"/>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24B7-4983-A6C7-4967F390A016}"/>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24B7-4983-A6C7-4967F390A016}"/>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24B7-4983-A6C7-4967F390A01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English</c:v>
                </c:pt>
                <c:pt idx="1">
                  <c:v>Arabic</c:v>
                </c:pt>
                <c:pt idx="2">
                  <c:v>Persian</c:v>
                </c:pt>
                <c:pt idx="3">
                  <c:v>Hindi</c:v>
                </c:pt>
                <c:pt idx="4">
                  <c:v>French</c:v>
                </c:pt>
                <c:pt idx="5">
                  <c:v>Italian</c:v>
                </c:pt>
              </c:strCache>
            </c:strRef>
          </c:cat>
          <c:val>
            <c:numRef>
              <c:f>Sheet1!$B$2:$B$7</c:f>
              <c:numCache>
                <c:formatCode>General</c:formatCode>
                <c:ptCount val="6"/>
                <c:pt idx="0">
                  <c:v>12.5</c:v>
                </c:pt>
                <c:pt idx="1">
                  <c:v>12.5</c:v>
                </c:pt>
                <c:pt idx="2">
                  <c:v>37.5</c:v>
                </c:pt>
                <c:pt idx="3">
                  <c:v>12.5</c:v>
                </c:pt>
                <c:pt idx="4">
                  <c:v>12.5</c:v>
                </c:pt>
                <c:pt idx="5">
                  <c:v>12.5</c:v>
                </c:pt>
              </c:numCache>
            </c:numRef>
          </c:val>
          <c:extLst>
            <c:ext xmlns:c16="http://schemas.microsoft.com/office/drawing/2014/chart" uri="{C3380CC4-5D6E-409C-BE32-E72D297353CC}">
              <c16:uniqueId val="{00000000-A71D-4B4F-8B00-F9289012881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358267716535438E-2"/>
          <c:y val="0.12305277294212763"/>
          <c:w val="0.91476673228346461"/>
          <c:h val="0.69859819767481557"/>
        </c:manualLayout>
      </c:layout>
      <c:barChart>
        <c:barDir val="col"/>
        <c:grouping val="clustered"/>
        <c:varyColors val="0"/>
        <c:ser>
          <c:idx val="0"/>
          <c:order val="0"/>
          <c:tx>
            <c:strRef>
              <c:f>Sheet1!$B$1</c:f>
              <c:strCache>
                <c:ptCount val="1"/>
                <c:pt idx="0">
                  <c:v>cumulative_signup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Sheet1!$A$4:$A$22</c:f>
              <c:strCache>
                <c:ptCount val="17"/>
                <c:pt idx="0">
                  <c:v>Week 19</c:v>
                </c:pt>
                <c:pt idx="1">
                  <c:v>Week 20</c:v>
                </c:pt>
                <c:pt idx="2">
                  <c:v>Week 21</c:v>
                </c:pt>
                <c:pt idx="3">
                  <c:v>Week 22</c:v>
                </c:pt>
                <c:pt idx="4">
                  <c:v>Week 23</c:v>
                </c:pt>
                <c:pt idx="5">
                  <c:v>Week 24</c:v>
                </c:pt>
                <c:pt idx="6">
                  <c:v>Week 25</c:v>
                </c:pt>
                <c:pt idx="7">
                  <c:v>Week 26</c:v>
                </c:pt>
                <c:pt idx="8">
                  <c:v>Week 27</c:v>
                </c:pt>
                <c:pt idx="9">
                  <c:v>Week 28</c:v>
                </c:pt>
                <c:pt idx="10">
                  <c:v>Week 29</c:v>
                </c:pt>
                <c:pt idx="11">
                  <c:v>Week 30</c:v>
                </c:pt>
                <c:pt idx="12">
                  <c:v>Week 31</c:v>
                </c:pt>
                <c:pt idx="13">
                  <c:v>Week 32</c:v>
                </c:pt>
                <c:pt idx="14">
                  <c:v>Week 33</c:v>
                </c:pt>
                <c:pt idx="15">
                  <c:v>Week 34</c:v>
                </c:pt>
                <c:pt idx="16">
                  <c:v>Week 35</c:v>
                </c:pt>
              </c:strCache>
            </c:strRef>
          </c:cat>
          <c:val>
            <c:numRef>
              <c:f>Sheet1!$B$4:$B$22</c:f>
              <c:numCache>
                <c:formatCode>General</c:formatCode>
                <c:ptCount val="19"/>
                <c:pt idx="0">
                  <c:v>420</c:v>
                </c:pt>
                <c:pt idx="1">
                  <c:v>596</c:v>
                </c:pt>
                <c:pt idx="2">
                  <c:v>779</c:v>
                </c:pt>
                <c:pt idx="3">
                  <c:v>975</c:v>
                </c:pt>
                <c:pt idx="4">
                  <c:v>1171</c:v>
                </c:pt>
                <c:pt idx="5">
                  <c:v>1400</c:v>
                </c:pt>
                <c:pt idx="6">
                  <c:v>1607</c:v>
                </c:pt>
                <c:pt idx="7">
                  <c:v>1808</c:v>
                </c:pt>
                <c:pt idx="8">
                  <c:v>2030</c:v>
                </c:pt>
                <c:pt idx="9">
                  <c:v>2245</c:v>
                </c:pt>
                <c:pt idx="10">
                  <c:v>2466</c:v>
                </c:pt>
                <c:pt idx="11">
                  <c:v>2704</c:v>
                </c:pt>
                <c:pt idx="12">
                  <c:v>2897</c:v>
                </c:pt>
                <c:pt idx="13">
                  <c:v>3142</c:v>
                </c:pt>
                <c:pt idx="14">
                  <c:v>3403</c:v>
                </c:pt>
                <c:pt idx="15">
                  <c:v>3662</c:v>
                </c:pt>
                <c:pt idx="16">
                  <c:v>3680</c:v>
                </c:pt>
              </c:numCache>
            </c:numRef>
          </c:val>
          <c:extLst>
            <c:ext xmlns:c16="http://schemas.microsoft.com/office/drawing/2014/chart" uri="{C3380CC4-5D6E-409C-BE32-E72D297353CC}">
              <c16:uniqueId val="{00000000-FE25-4666-A7BC-18A66746B6AF}"/>
            </c:ext>
          </c:extLst>
        </c:ser>
        <c:dLbls>
          <c:dLblPos val="outEnd"/>
          <c:showLegendKey val="0"/>
          <c:showVal val="1"/>
          <c:showCatName val="0"/>
          <c:showSerName val="0"/>
          <c:showPercent val="0"/>
          <c:showBubbleSize val="0"/>
        </c:dLbls>
        <c:gapWidth val="100"/>
        <c:overlap val="-24"/>
        <c:axId val="1878390815"/>
        <c:axId val="1878391295"/>
      </c:barChart>
      <c:catAx>
        <c:axId val="18783908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1295"/>
        <c:crosses val="autoZero"/>
        <c:auto val="1"/>
        <c:lblAlgn val="ctr"/>
        <c:lblOffset val="100"/>
        <c:noMultiLvlLbl val="0"/>
      </c:catAx>
      <c:valAx>
        <c:axId val="187839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0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https://drive.google.com/file/d/1vZ5FddRzskdvGVb0qUUvbh5-N7eKAI6E/view?usp=sharing"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drive.google.com/drive/folders/1AG1LqrLAbPbGbaLKe0rd3Cpz24Ndh9w9?usp=sharing" TargetMode="External"/><Relationship Id="rId2" Type="http://schemas.openxmlformats.org/officeDocument/2006/relationships/hyperlink" Target="https://github.com/ShindeYash/Operation_and_Metric_Analytics.git"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Hiring Process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FF59E77-B5FF-F4A4-5B1E-716C41A605A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04A0791-2C64-05BC-2D67-586FDAA3B312}"/>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 name="Picture 6">
            <a:extLst>
              <a:ext uri="{FF2B5EF4-FFF2-40B4-BE49-F238E27FC236}">
                <a16:creationId xmlns:a16="http://schemas.microsoft.com/office/drawing/2014/main" id="{ECA3FD4B-6FFF-BBC3-6B68-02F72B9E0B4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83077" y="854744"/>
            <a:ext cx="9862291" cy="5924533"/>
          </a:xfrm>
          <a:prstGeom prst="rect">
            <a:avLst/>
          </a:prstGeom>
          <a:solidFill>
            <a:srgbClr val="002060"/>
          </a:solidFill>
          <a:ln>
            <a:solidFill>
              <a:srgbClr val="DF8C8C"/>
            </a:solidFill>
          </a:ln>
        </p:spPr>
      </p:pic>
    </p:spTree>
    <p:extLst>
      <p:ext uri="{BB962C8B-B14F-4D97-AF65-F5344CB8AC3E}">
        <p14:creationId xmlns:p14="http://schemas.microsoft.com/office/powerpoint/2010/main" val="85537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380A986-279D-C545-4515-B15CD0B22D6C}"/>
              </a:ext>
            </a:extLst>
          </p:cNvPr>
          <p:cNvSpPr/>
          <p:nvPr/>
        </p:nvSpPr>
        <p:spPr>
          <a:xfrm>
            <a:off x="595143" y="3765966"/>
            <a:ext cx="11004540" cy="116632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7" name="Rectangle 6">
            <a:extLst>
              <a:ext uri="{FF2B5EF4-FFF2-40B4-BE49-F238E27FC236}">
                <a16:creationId xmlns:a16="http://schemas.microsoft.com/office/drawing/2014/main" id="{9188DFD6-2733-9425-D029-39399B4E550D}"/>
              </a:ext>
            </a:extLst>
          </p:cNvPr>
          <p:cNvSpPr/>
          <p:nvPr/>
        </p:nvSpPr>
        <p:spPr>
          <a:xfrm>
            <a:off x="552722" y="848269"/>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28136" y="896953"/>
            <a:ext cx="11380197" cy="789238"/>
          </a:xfrm>
        </p:spPr>
        <p:txBody>
          <a:bodyPr/>
          <a:lstStyle/>
          <a:p>
            <a:pPr algn="l"/>
            <a:r>
              <a:rPr lang="en-US" sz="2000" u="sng" dirty="0">
                <a:solidFill>
                  <a:srgbClr val="DF8C8C"/>
                </a:solidFill>
              </a:rPr>
              <a:t>Average Salary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Adding all the salaries for a select group of employees and then dividing the sum by the number of employees in the group.</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28136" y="1828847"/>
            <a:ext cx="10929126" cy="1600153"/>
          </a:xfrm>
        </p:spPr>
        <p:txBody>
          <a:bodyPr/>
          <a:lstStyle/>
          <a:p>
            <a:r>
              <a:rPr lang="en-US" sz="2000" dirty="0"/>
              <a:t>Steps to find the average salary offered in this company:-: </a:t>
            </a:r>
          </a:p>
          <a:p>
            <a:pPr marL="0" indent="0">
              <a:buNone/>
            </a:pPr>
            <a:r>
              <a:rPr lang="en-US" sz="2000" dirty="0"/>
              <a:t>	Step 1) I have removed outliers from the dataset. </a:t>
            </a:r>
          </a:p>
          <a:p>
            <a:pPr marL="0" indent="0">
              <a:buNone/>
            </a:pPr>
            <a:r>
              <a:rPr lang="en-US" sz="2000" dirty="0"/>
              <a:t>                            ( i.e. Salaries below 500 and Salaries above 100000)</a:t>
            </a:r>
          </a:p>
          <a:p>
            <a:pPr marL="0" indent="0">
              <a:buNone/>
            </a:pPr>
            <a:r>
              <a:rPr lang="en-US" sz="2000" dirty="0"/>
              <a:t>	Step 2) Then by using the “AVERAGE” formula of excel I have calculated the average salary.</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41702" y="126922"/>
            <a:ext cx="3802238" cy="603673"/>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452324" y="293280"/>
            <a:ext cx="4565431" cy="220521"/>
          </a:xfrm>
        </p:spPr>
        <p:txBody>
          <a:bodyPr/>
          <a:lstStyle/>
          <a:p>
            <a:r>
              <a:rPr lang="en-US" sz="3200" b="1" dirty="0">
                <a:latin typeface="+mj-lt"/>
              </a:rPr>
              <a:t>Average Salary</a:t>
            </a:r>
          </a:p>
        </p:txBody>
      </p:sp>
      <p:sp>
        <p:nvSpPr>
          <p:cNvPr id="4" name="TextBox 3">
            <a:extLst>
              <a:ext uri="{FF2B5EF4-FFF2-40B4-BE49-F238E27FC236}">
                <a16:creationId xmlns:a16="http://schemas.microsoft.com/office/drawing/2014/main" id="{08058665-B0C7-C964-53F8-29674D98DF24}"/>
              </a:ext>
            </a:extLst>
          </p:cNvPr>
          <p:cNvSpPr txBox="1"/>
          <p:nvPr/>
        </p:nvSpPr>
        <p:spPr>
          <a:xfrm>
            <a:off x="696012" y="3414819"/>
            <a:ext cx="4630132" cy="400110"/>
          </a:xfrm>
          <a:prstGeom prst="rect">
            <a:avLst/>
          </a:prstGeom>
          <a:noFill/>
        </p:spPr>
        <p:txBody>
          <a:bodyPr wrap="square" rtlCol="0">
            <a:spAutoFit/>
          </a:bodyPr>
          <a:lstStyle/>
          <a:p>
            <a:r>
              <a:rPr lang="en-IN" sz="2000" b="1" u="sng" dirty="0">
                <a:highlight>
                  <a:srgbClr val="AAC4E9"/>
                </a:highlight>
              </a:rPr>
              <a:t>Excel Formula :</a:t>
            </a:r>
          </a:p>
        </p:txBody>
      </p:sp>
      <p:cxnSp>
        <p:nvCxnSpPr>
          <p:cNvPr id="11" name="Connector: Elbow 10">
            <a:extLst>
              <a:ext uri="{FF2B5EF4-FFF2-40B4-BE49-F238E27FC236}">
                <a16:creationId xmlns:a16="http://schemas.microsoft.com/office/drawing/2014/main" id="{E9030336-349E-3F34-2142-DEA7E5410BD1}"/>
              </a:ext>
            </a:extLst>
          </p:cNvPr>
          <p:cNvCxnSpPr/>
          <p:nvPr/>
        </p:nvCxnSpPr>
        <p:spPr>
          <a:xfrm>
            <a:off x="1743959" y="375632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A46714-57DC-1B3D-18DC-AA5E43DA95DC}"/>
              </a:ext>
            </a:extLst>
          </p:cNvPr>
          <p:cNvSpPr txBox="1"/>
          <p:nvPr/>
        </p:nvSpPr>
        <p:spPr>
          <a:xfrm>
            <a:off x="1743959" y="4089377"/>
            <a:ext cx="8484124" cy="461665"/>
          </a:xfrm>
          <a:prstGeom prst="rect">
            <a:avLst/>
          </a:prstGeom>
          <a:noFill/>
        </p:spPr>
        <p:txBody>
          <a:bodyPr wrap="square" rtlCol="0">
            <a:spAutoFit/>
          </a:bodyPr>
          <a:lstStyle/>
          <a:p>
            <a:r>
              <a:rPr lang="en-IN" sz="2400" b="1" dirty="0"/>
              <a:t>=AVERAGE(G2:G7164)</a:t>
            </a:r>
          </a:p>
        </p:txBody>
      </p:sp>
      <p:sp>
        <p:nvSpPr>
          <p:cNvPr id="13" name="TextBox 12">
            <a:extLst>
              <a:ext uri="{FF2B5EF4-FFF2-40B4-BE49-F238E27FC236}">
                <a16:creationId xmlns:a16="http://schemas.microsoft.com/office/drawing/2014/main" id="{F5197376-EDE3-BBF4-F88D-A726254433D5}"/>
              </a:ext>
            </a:extLst>
          </p:cNvPr>
          <p:cNvSpPr txBox="1"/>
          <p:nvPr/>
        </p:nvSpPr>
        <p:spPr>
          <a:xfrm>
            <a:off x="696012" y="5254491"/>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a:t>
            </a:r>
          </a:p>
        </p:txBody>
      </p:sp>
      <p:graphicFrame>
        <p:nvGraphicFramePr>
          <p:cNvPr id="14" name="Table 14">
            <a:extLst>
              <a:ext uri="{FF2B5EF4-FFF2-40B4-BE49-F238E27FC236}">
                <a16:creationId xmlns:a16="http://schemas.microsoft.com/office/drawing/2014/main" id="{32D26F5E-A010-C7A1-4692-2D9F392102F0}"/>
              </a:ext>
            </a:extLst>
          </p:cNvPr>
          <p:cNvGraphicFramePr>
            <a:graphicFrameLocks noGrp="1"/>
          </p:cNvGraphicFramePr>
          <p:nvPr>
            <p:extLst>
              <p:ext uri="{D42A27DB-BD31-4B8C-83A1-F6EECF244321}">
                <p14:modId xmlns:p14="http://schemas.microsoft.com/office/powerpoint/2010/main" val="1175731657"/>
              </p:ext>
            </p:extLst>
          </p:nvPr>
        </p:nvGraphicFramePr>
        <p:xfrm>
          <a:off x="2353003" y="5883453"/>
          <a:ext cx="6664752" cy="434340"/>
        </p:xfrm>
        <a:graphic>
          <a:graphicData uri="http://schemas.openxmlformats.org/drawingml/2006/table">
            <a:tbl>
              <a:tblPr firstRow="1" bandRow="1">
                <a:tableStyleId>{5C22544A-7EE6-4342-B048-85BDC9FD1C3A}</a:tableStyleId>
              </a:tblPr>
              <a:tblGrid>
                <a:gridCol w="3332376">
                  <a:extLst>
                    <a:ext uri="{9D8B030D-6E8A-4147-A177-3AD203B41FA5}">
                      <a16:colId xmlns:a16="http://schemas.microsoft.com/office/drawing/2014/main" val="2436056302"/>
                    </a:ext>
                  </a:extLst>
                </a:gridCol>
                <a:gridCol w="3332376">
                  <a:extLst>
                    <a:ext uri="{9D8B030D-6E8A-4147-A177-3AD203B41FA5}">
                      <a16:colId xmlns:a16="http://schemas.microsoft.com/office/drawing/2014/main" val="4076454765"/>
                    </a:ext>
                  </a:extLst>
                </a:gridCol>
              </a:tblGrid>
              <a:tr h="370840">
                <a:tc>
                  <a:txBody>
                    <a:bodyPr/>
                    <a:lstStyle/>
                    <a:p>
                      <a:pPr algn="ctr" fontAlgn="b"/>
                      <a:r>
                        <a:rPr lang="en-IN" sz="2800" b="1" i="0" u="none" strike="noStrike" dirty="0" err="1">
                          <a:solidFill>
                            <a:srgbClr val="000000"/>
                          </a:solidFill>
                          <a:effectLst/>
                          <a:latin typeface="Calibri" panose="020F0502020204030204" pitchFamily="34" charset="0"/>
                        </a:rPr>
                        <a:t>average_salary</a:t>
                      </a:r>
                      <a:r>
                        <a:rPr lang="en-IN" sz="2800" b="1" i="0" u="none" strike="noStrike" dirty="0">
                          <a:solidFill>
                            <a:srgbClr val="000000"/>
                          </a:solidFill>
                          <a:effectLst/>
                          <a:latin typeface="Calibri" panose="020F0502020204030204" pitchFamily="34" charset="0"/>
                        </a:rPr>
                        <a:t> =</a:t>
                      </a:r>
                    </a:p>
                  </a:txBody>
                  <a:tcPr marL="7620" marR="7620" marT="7620" marB="0" anchor="b"/>
                </a:tc>
                <a:tc>
                  <a:txBody>
                    <a:bodyPr/>
                    <a:lstStyle/>
                    <a:p>
                      <a:pPr algn="ctr" fontAlgn="b"/>
                      <a:r>
                        <a:rPr lang="en-IN" sz="2800" b="1" i="0" u="none" strike="noStrike" dirty="0">
                          <a:solidFill>
                            <a:srgbClr val="000000"/>
                          </a:solidFill>
                          <a:effectLst/>
                          <a:latin typeface="Calibri" panose="020F0502020204030204" pitchFamily="34" charset="0"/>
                        </a:rPr>
                        <a:t>49885.28117</a:t>
                      </a:r>
                    </a:p>
                  </a:txBody>
                  <a:tcPr marL="7620" marR="7620" marT="7620" marB="0" anchor="b"/>
                </a:tc>
                <a:extLst>
                  <a:ext uri="{0D108BD9-81ED-4DB2-BD59-A6C34878D82A}">
                    <a16:rowId xmlns:a16="http://schemas.microsoft.com/office/drawing/2014/main" val="3178897701"/>
                  </a:ext>
                </a:extLst>
              </a:tr>
            </a:tbl>
          </a:graphicData>
        </a:graphic>
      </p:graphicFrame>
    </p:spTree>
    <p:extLst>
      <p:ext uri="{BB962C8B-B14F-4D97-AF65-F5344CB8AC3E}">
        <p14:creationId xmlns:p14="http://schemas.microsoft.com/office/powerpoint/2010/main" val="284244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6"/>
            <a:ext cx="11380197" cy="1267715"/>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4" y="783758"/>
            <a:ext cx="11380196" cy="1328372"/>
          </a:xfrm>
        </p:spPr>
        <p:txBody>
          <a:bodyPr/>
          <a:lstStyle/>
          <a:p>
            <a:pPr algn="l"/>
            <a:r>
              <a:rPr lang="en-US" sz="2000" u="sng" dirty="0">
                <a:solidFill>
                  <a:srgbClr val="DF8C8C"/>
                </a:solidFill>
              </a:rPr>
              <a:t>Salary Distribution</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 Class intervals represent ranges of values, in this case, salary ranges. The class interval is the difference between the upper and lower limits of a class. Create class intervals for the salaries in the company. This will help you understand the salary distribution.</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930977" y="82189"/>
            <a:ext cx="4345757" cy="493652"/>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036453" y="208285"/>
            <a:ext cx="4565431" cy="220521"/>
          </a:xfrm>
        </p:spPr>
        <p:txBody>
          <a:bodyPr/>
          <a:lstStyle/>
          <a:p>
            <a:r>
              <a:rPr lang="en-US" sz="3000" b="1" dirty="0">
                <a:latin typeface="+mj-lt"/>
              </a:rPr>
              <a:t>Salary Distribution</a:t>
            </a:r>
          </a:p>
        </p:txBody>
      </p:sp>
      <p:sp>
        <p:nvSpPr>
          <p:cNvPr id="3" name="Content Placeholder 2">
            <a:extLst>
              <a:ext uri="{FF2B5EF4-FFF2-40B4-BE49-F238E27FC236}">
                <a16:creationId xmlns:a16="http://schemas.microsoft.com/office/drawing/2014/main" id="{09C141E6-7E74-3F44-20D7-9405B343F32B}"/>
              </a:ext>
            </a:extLst>
          </p:cNvPr>
          <p:cNvSpPr>
            <a:spLocks noGrp="1"/>
          </p:cNvSpPr>
          <p:nvPr>
            <p:ph sz="half" idx="1"/>
          </p:nvPr>
        </p:nvSpPr>
        <p:spPr>
          <a:xfrm>
            <a:off x="631437" y="2529682"/>
            <a:ext cx="10929126" cy="1600153"/>
          </a:xfrm>
        </p:spPr>
        <p:txBody>
          <a:bodyPr/>
          <a:lstStyle/>
          <a:p>
            <a:r>
              <a:rPr lang="en-US" sz="2000" dirty="0"/>
              <a:t>Steps to find the salary distribution offered in this company:-: </a:t>
            </a:r>
          </a:p>
          <a:p>
            <a:pPr marL="0" indent="0">
              <a:buNone/>
            </a:pPr>
            <a:r>
              <a:rPr lang="en-US" sz="2000" dirty="0"/>
              <a:t>	Step 1) I have selected “application id” and “offered salary” columns from the entire data.</a:t>
            </a:r>
          </a:p>
          <a:p>
            <a:pPr marL="0" indent="0">
              <a:buNone/>
            </a:pPr>
            <a:r>
              <a:rPr lang="en-US" sz="2000" dirty="0"/>
              <a:t>	Step 2) Then by selecting those columns created pivot table.</a:t>
            </a:r>
          </a:p>
          <a:p>
            <a:pPr marL="0" indent="0">
              <a:buNone/>
            </a:pPr>
            <a:r>
              <a:rPr lang="en-US" sz="2000" dirty="0"/>
              <a:t>	Step 3) Then grouped salaries by  stepping of 5000.</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582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930977" y="82189"/>
            <a:ext cx="4345757" cy="493652"/>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036453" y="208285"/>
            <a:ext cx="4565431" cy="220521"/>
          </a:xfrm>
        </p:spPr>
        <p:txBody>
          <a:bodyPr/>
          <a:lstStyle/>
          <a:p>
            <a:r>
              <a:rPr lang="en-US" sz="3000" b="1" dirty="0">
                <a:latin typeface="+mj-lt"/>
              </a:rPr>
              <a:t>Salary Distribution</a:t>
            </a:r>
          </a:p>
        </p:txBody>
      </p:sp>
      <p:graphicFrame>
        <p:nvGraphicFramePr>
          <p:cNvPr id="11" name="Table 10">
            <a:extLst>
              <a:ext uri="{FF2B5EF4-FFF2-40B4-BE49-F238E27FC236}">
                <a16:creationId xmlns:a16="http://schemas.microsoft.com/office/drawing/2014/main" id="{7CEB302A-CCAF-D3DF-3E2A-484375F11385}"/>
              </a:ext>
            </a:extLst>
          </p:cNvPr>
          <p:cNvGraphicFramePr>
            <a:graphicFrameLocks noGrp="1"/>
          </p:cNvGraphicFramePr>
          <p:nvPr>
            <p:extLst>
              <p:ext uri="{D42A27DB-BD31-4B8C-83A1-F6EECF244321}">
                <p14:modId xmlns:p14="http://schemas.microsoft.com/office/powerpoint/2010/main" val="1946165430"/>
              </p:ext>
            </p:extLst>
          </p:nvPr>
        </p:nvGraphicFramePr>
        <p:xfrm>
          <a:off x="3195685" y="963892"/>
          <a:ext cx="5288439" cy="5729163"/>
        </p:xfrm>
        <a:graphic>
          <a:graphicData uri="http://schemas.openxmlformats.org/drawingml/2006/table">
            <a:tbl>
              <a:tblPr>
                <a:tableStyleId>{5C22544A-7EE6-4342-B048-85BDC9FD1C3A}</a:tableStyleId>
              </a:tblPr>
              <a:tblGrid>
                <a:gridCol w="1986817">
                  <a:extLst>
                    <a:ext uri="{9D8B030D-6E8A-4147-A177-3AD203B41FA5}">
                      <a16:colId xmlns:a16="http://schemas.microsoft.com/office/drawing/2014/main" val="1557965981"/>
                    </a:ext>
                  </a:extLst>
                </a:gridCol>
                <a:gridCol w="3301622">
                  <a:extLst>
                    <a:ext uri="{9D8B030D-6E8A-4147-A177-3AD203B41FA5}">
                      <a16:colId xmlns:a16="http://schemas.microsoft.com/office/drawing/2014/main" val="2042452577"/>
                    </a:ext>
                  </a:extLst>
                </a:gridCol>
              </a:tblGrid>
              <a:tr h="260843">
                <a:tc>
                  <a:txBody>
                    <a:bodyPr/>
                    <a:lstStyle/>
                    <a:p>
                      <a:pPr algn="ctr" fontAlgn="b"/>
                      <a:r>
                        <a:rPr lang="en-IN" sz="1600" b="1" u="none" strike="noStrike" dirty="0">
                          <a:effectLst/>
                        </a:rPr>
                        <a:t>Row Labels</a:t>
                      </a:r>
                      <a:endParaRPr lang="en-IN" sz="1600" b="1"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b="1" u="none" strike="noStrike" dirty="0">
                          <a:effectLst/>
                        </a:rPr>
                        <a:t>Count of </a:t>
                      </a:r>
                      <a:r>
                        <a:rPr lang="en-IN" sz="1600" b="1" u="none" strike="noStrike" dirty="0" err="1">
                          <a:effectLst/>
                        </a:rPr>
                        <a:t>application_id</a:t>
                      </a:r>
                      <a:endParaRPr lang="en-IN" sz="1600" b="1"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208271369"/>
                  </a:ext>
                </a:extLst>
              </a:tr>
              <a:tr h="260843">
                <a:tc>
                  <a:txBody>
                    <a:bodyPr/>
                    <a:lstStyle/>
                    <a:p>
                      <a:pPr algn="ctr" fontAlgn="b"/>
                      <a:r>
                        <a:rPr lang="en-IN" sz="1600" u="none" strike="noStrike">
                          <a:effectLst/>
                        </a:rPr>
                        <a:t>1-5000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dirty="0">
                          <a:effectLst/>
                        </a:rPr>
                        <a:t>295</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51186210"/>
                  </a:ext>
                </a:extLst>
              </a:tr>
              <a:tr h="260843">
                <a:tc>
                  <a:txBody>
                    <a:bodyPr/>
                    <a:lstStyle/>
                    <a:p>
                      <a:pPr algn="ctr" fontAlgn="b"/>
                      <a:r>
                        <a:rPr lang="en-IN" sz="1600" u="none" strike="noStrike" dirty="0">
                          <a:effectLst/>
                        </a:rPr>
                        <a:t>5001-10000</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382</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75075400"/>
                  </a:ext>
                </a:extLst>
              </a:tr>
              <a:tr h="260843">
                <a:tc>
                  <a:txBody>
                    <a:bodyPr/>
                    <a:lstStyle/>
                    <a:p>
                      <a:pPr algn="ctr" fontAlgn="b"/>
                      <a:r>
                        <a:rPr lang="en-IN" sz="1600" u="none" strike="noStrike" dirty="0">
                          <a:effectLst/>
                        </a:rPr>
                        <a:t>10001-15000</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360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38147197"/>
                  </a:ext>
                </a:extLst>
              </a:tr>
              <a:tr h="260843">
                <a:tc>
                  <a:txBody>
                    <a:bodyPr/>
                    <a:lstStyle/>
                    <a:p>
                      <a:pPr algn="ctr" fontAlgn="b"/>
                      <a:r>
                        <a:rPr lang="en-IN" sz="1600" u="none" strike="noStrike">
                          <a:effectLst/>
                        </a:rPr>
                        <a:t>15001-20000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dirty="0">
                          <a:effectLst/>
                        </a:rPr>
                        <a:t>372</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5215944"/>
                  </a:ext>
                </a:extLst>
              </a:tr>
              <a:tr h="260843">
                <a:tc>
                  <a:txBody>
                    <a:bodyPr/>
                    <a:lstStyle/>
                    <a:p>
                      <a:pPr algn="ctr" fontAlgn="b"/>
                      <a:r>
                        <a:rPr lang="en-IN" sz="1600" u="none" strike="noStrike">
                          <a:effectLst/>
                        </a:rPr>
                        <a:t>20001-25000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348</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98041812"/>
                  </a:ext>
                </a:extLst>
              </a:tr>
              <a:tr h="260843">
                <a:tc>
                  <a:txBody>
                    <a:bodyPr/>
                    <a:lstStyle/>
                    <a:p>
                      <a:pPr algn="ctr" fontAlgn="b"/>
                      <a:r>
                        <a:rPr lang="en-IN" sz="1600" u="none" strike="noStrike">
                          <a:effectLst/>
                        </a:rPr>
                        <a:t>25001-30000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dirty="0">
                          <a:effectLst/>
                        </a:rPr>
                        <a:t>363</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978483417"/>
                  </a:ext>
                </a:extLst>
              </a:tr>
              <a:tr h="260843">
                <a:tc>
                  <a:txBody>
                    <a:bodyPr/>
                    <a:lstStyle/>
                    <a:p>
                      <a:pPr algn="ctr" fontAlgn="b"/>
                      <a:r>
                        <a:rPr lang="en-IN" sz="1600" u="none" strike="noStrike">
                          <a:effectLst/>
                        </a:rPr>
                        <a:t>30001-35000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331</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81852350"/>
                  </a:ext>
                </a:extLst>
              </a:tr>
              <a:tr h="260843">
                <a:tc>
                  <a:txBody>
                    <a:bodyPr/>
                    <a:lstStyle/>
                    <a:p>
                      <a:pPr algn="ctr" fontAlgn="b"/>
                      <a:r>
                        <a:rPr lang="en-IN" sz="1600" u="none" strike="noStrike">
                          <a:effectLst/>
                        </a:rPr>
                        <a:t>35001-40000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dirty="0">
                          <a:effectLst/>
                        </a:rPr>
                        <a:t>379</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29357126"/>
                  </a:ext>
                </a:extLst>
              </a:tr>
              <a:tr h="260843">
                <a:tc>
                  <a:txBody>
                    <a:bodyPr/>
                    <a:lstStyle/>
                    <a:p>
                      <a:pPr algn="ctr" fontAlgn="b"/>
                      <a:r>
                        <a:rPr lang="en-IN" sz="1600" u="none" strike="noStrike">
                          <a:effectLst/>
                        </a:rPr>
                        <a:t>40001-45000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414</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293570550"/>
                  </a:ext>
                </a:extLst>
              </a:tr>
              <a:tr h="208116">
                <a:tc>
                  <a:txBody>
                    <a:bodyPr/>
                    <a:lstStyle/>
                    <a:p>
                      <a:pPr algn="ctr" fontAlgn="b"/>
                      <a:r>
                        <a:rPr lang="en-IN" sz="1600" u="none" strike="noStrike" dirty="0">
                          <a:effectLst/>
                        </a:rPr>
                        <a:t>45001-50000</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367</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46883070"/>
                  </a:ext>
                </a:extLst>
              </a:tr>
              <a:tr h="260843">
                <a:tc>
                  <a:txBody>
                    <a:bodyPr/>
                    <a:lstStyle/>
                    <a:p>
                      <a:pPr algn="ctr" fontAlgn="b"/>
                      <a:r>
                        <a:rPr lang="en-IN" sz="1600" u="none" strike="noStrike" dirty="0">
                          <a:effectLst/>
                        </a:rPr>
                        <a:t>50001-55000</a:t>
                      </a:r>
                      <a:endParaRPr lang="en-IN" sz="1600" b="0"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388</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10155422"/>
                  </a:ext>
                </a:extLst>
              </a:tr>
              <a:tr h="260843">
                <a:tc>
                  <a:txBody>
                    <a:bodyPr/>
                    <a:lstStyle/>
                    <a:p>
                      <a:pPr algn="ctr" fontAlgn="b"/>
                      <a:r>
                        <a:rPr lang="en-IN" sz="1600" u="none" strike="noStrike">
                          <a:effectLst/>
                        </a:rPr>
                        <a:t>55001-60000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362</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499781304"/>
                  </a:ext>
                </a:extLst>
              </a:tr>
              <a:tr h="260843">
                <a:tc>
                  <a:txBody>
                    <a:bodyPr/>
                    <a:lstStyle/>
                    <a:p>
                      <a:pPr algn="ctr" fontAlgn="b"/>
                      <a:r>
                        <a:rPr lang="en-IN" sz="1600" u="none" strike="noStrike">
                          <a:effectLst/>
                        </a:rPr>
                        <a:t>60001-65000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340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65188464"/>
                  </a:ext>
                </a:extLst>
              </a:tr>
              <a:tr h="260843">
                <a:tc>
                  <a:txBody>
                    <a:bodyPr/>
                    <a:lstStyle/>
                    <a:p>
                      <a:pPr algn="ctr" fontAlgn="b"/>
                      <a:r>
                        <a:rPr lang="en-IN" sz="1600" u="none" strike="noStrike">
                          <a:effectLst/>
                        </a:rPr>
                        <a:t>65001-70000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358</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43961775"/>
                  </a:ext>
                </a:extLst>
              </a:tr>
              <a:tr h="260843">
                <a:tc>
                  <a:txBody>
                    <a:bodyPr/>
                    <a:lstStyle/>
                    <a:p>
                      <a:pPr algn="ctr" fontAlgn="b"/>
                      <a:r>
                        <a:rPr lang="en-IN" sz="1600" u="none" strike="noStrike">
                          <a:effectLst/>
                        </a:rPr>
                        <a:t>70001-75000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348</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821776606"/>
                  </a:ext>
                </a:extLst>
              </a:tr>
              <a:tr h="260843">
                <a:tc>
                  <a:txBody>
                    <a:bodyPr/>
                    <a:lstStyle/>
                    <a:p>
                      <a:pPr algn="ctr" fontAlgn="b"/>
                      <a:r>
                        <a:rPr lang="en-IN" sz="1600" u="none" strike="noStrike">
                          <a:effectLst/>
                        </a:rPr>
                        <a:t>75001-80000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386</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292825211"/>
                  </a:ext>
                </a:extLst>
              </a:tr>
              <a:tr h="260843">
                <a:tc>
                  <a:txBody>
                    <a:bodyPr/>
                    <a:lstStyle/>
                    <a:p>
                      <a:pPr algn="ctr" fontAlgn="b"/>
                      <a:r>
                        <a:rPr lang="en-IN" sz="1600" u="none" strike="noStrike">
                          <a:effectLst/>
                        </a:rPr>
                        <a:t>80001-85000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356</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227369940"/>
                  </a:ext>
                </a:extLst>
              </a:tr>
              <a:tr h="260843">
                <a:tc>
                  <a:txBody>
                    <a:bodyPr/>
                    <a:lstStyle/>
                    <a:p>
                      <a:pPr algn="ctr" fontAlgn="b"/>
                      <a:r>
                        <a:rPr lang="en-IN" sz="1600" u="none" strike="noStrike">
                          <a:effectLst/>
                        </a:rPr>
                        <a:t>85001-90000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355</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49345416"/>
                  </a:ext>
                </a:extLst>
              </a:tr>
              <a:tr h="260843">
                <a:tc>
                  <a:txBody>
                    <a:bodyPr/>
                    <a:lstStyle/>
                    <a:p>
                      <a:pPr algn="ctr" fontAlgn="b"/>
                      <a:r>
                        <a:rPr lang="en-IN" sz="1600" u="none" strike="noStrike">
                          <a:effectLst/>
                        </a:rPr>
                        <a:t>90001-95000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325</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67183444"/>
                  </a:ext>
                </a:extLst>
              </a:tr>
              <a:tr h="260843">
                <a:tc>
                  <a:txBody>
                    <a:bodyPr/>
                    <a:lstStyle/>
                    <a:p>
                      <a:pPr algn="ctr" fontAlgn="b"/>
                      <a:r>
                        <a:rPr lang="en-IN" sz="1600" u="none" strike="noStrike">
                          <a:effectLst/>
                        </a:rPr>
                        <a:t>95001-100000</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u="none" strike="noStrike">
                          <a:effectLst/>
                        </a:rPr>
                        <a:t>334</a:t>
                      </a:r>
                      <a:endParaRPr lang="en-IN" sz="1600" b="0" i="0" u="none" strike="noStrike">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9465328"/>
                  </a:ext>
                </a:extLst>
              </a:tr>
              <a:tr h="260843">
                <a:tc>
                  <a:txBody>
                    <a:bodyPr/>
                    <a:lstStyle/>
                    <a:p>
                      <a:pPr algn="ctr" fontAlgn="b"/>
                      <a:r>
                        <a:rPr lang="en-IN" sz="1600" b="1" u="none" strike="noStrike" dirty="0">
                          <a:effectLst/>
                        </a:rPr>
                        <a:t>Grand Total</a:t>
                      </a:r>
                      <a:endParaRPr lang="en-IN" sz="1600" b="1"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600" b="1" u="none" strike="noStrike" dirty="0">
                          <a:effectLst/>
                        </a:rPr>
                        <a:t>7163</a:t>
                      </a:r>
                      <a:endParaRPr lang="en-IN" sz="1600" b="1" i="0" u="none" strike="noStrike" dirty="0">
                        <a:solidFill>
                          <a:srgbClr val="000000"/>
                        </a:solidFill>
                        <a:effectLst/>
                        <a:latin typeface="Calibri" panose="020F050202020403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23732028"/>
                  </a:ext>
                </a:extLst>
              </a:tr>
            </a:tbl>
          </a:graphicData>
        </a:graphic>
      </p:graphicFrame>
    </p:spTree>
    <p:extLst>
      <p:ext uri="{BB962C8B-B14F-4D97-AF65-F5344CB8AC3E}">
        <p14:creationId xmlns:p14="http://schemas.microsoft.com/office/powerpoint/2010/main" val="262020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930977" y="82189"/>
            <a:ext cx="4345757" cy="493652"/>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036453" y="208285"/>
            <a:ext cx="4565431" cy="220521"/>
          </a:xfrm>
        </p:spPr>
        <p:txBody>
          <a:bodyPr/>
          <a:lstStyle/>
          <a:p>
            <a:r>
              <a:rPr lang="en-US" sz="3000" b="1" dirty="0">
                <a:latin typeface="+mj-lt"/>
              </a:rPr>
              <a:t>Salary Distribution</a:t>
            </a:r>
          </a:p>
        </p:txBody>
      </p:sp>
      <p:pic>
        <p:nvPicPr>
          <p:cNvPr id="3" name="Picture 2" descr="A graph with numbers and a number&#10;&#10;Description automatically generated">
            <a:extLst>
              <a:ext uri="{FF2B5EF4-FFF2-40B4-BE49-F238E27FC236}">
                <a16:creationId xmlns:a16="http://schemas.microsoft.com/office/drawing/2014/main" id="{A75C2081-99D6-5D03-C340-260F34CF1640}"/>
              </a:ext>
            </a:extLst>
          </p:cNvPr>
          <p:cNvPicPr>
            <a:picLocks noChangeAspect="1"/>
          </p:cNvPicPr>
          <p:nvPr/>
        </p:nvPicPr>
        <p:blipFill>
          <a:blip r:embed="rId2"/>
          <a:stretch>
            <a:fillRect/>
          </a:stretch>
        </p:blipFill>
        <p:spPr>
          <a:xfrm>
            <a:off x="604948" y="1288165"/>
            <a:ext cx="10997814" cy="4408362"/>
          </a:xfrm>
          <a:prstGeom prst="rect">
            <a:avLst/>
          </a:prstGeom>
        </p:spPr>
      </p:pic>
    </p:spTree>
    <p:extLst>
      <p:ext uri="{BB962C8B-B14F-4D97-AF65-F5344CB8AC3E}">
        <p14:creationId xmlns:p14="http://schemas.microsoft.com/office/powerpoint/2010/main" val="363965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380A986-279D-C545-4515-B15CD0B22D6C}"/>
              </a:ext>
            </a:extLst>
          </p:cNvPr>
          <p:cNvSpPr/>
          <p:nvPr/>
        </p:nvSpPr>
        <p:spPr>
          <a:xfrm>
            <a:off x="595143" y="3765966"/>
            <a:ext cx="11004540" cy="116632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7" name="Rectangle 6">
            <a:extLst>
              <a:ext uri="{FF2B5EF4-FFF2-40B4-BE49-F238E27FC236}">
                <a16:creationId xmlns:a16="http://schemas.microsoft.com/office/drawing/2014/main" id="{9188DFD6-2733-9425-D029-39399B4E550D}"/>
              </a:ext>
            </a:extLst>
          </p:cNvPr>
          <p:cNvSpPr/>
          <p:nvPr/>
        </p:nvSpPr>
        <p:spPr>
          <a:xfrm>
            <a:off x="552722" y="848269"/>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28136" y="804450"/>
            <a:ext cx="11380197" cy="789238"/>
          </a:xfrm>
        </p:spPr>
        <p:txBody>
          <a:bodyPr/>
          <a:lstStyle/>
          <a:p>
            <a:pPr algn="l"/>
            <a:r>
              <a:rPr lang="en-US" sz="2000" u="sng" dirty="0">
                <a:solidFill>
                  <a:srgbClr val="DF8C8C"/>
                </a:solidFill>
              </a:rPr>
              <a:t>Departmental Analysis</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Visualizing data through charts and plots is a crucial part of data analysis. Use a pie chart, bar graph, or any other suitable visualization to show the proportion of people working in different departments.</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28136" y="1828847"/>
            <a:ext cx="10929126" cy="1600153"/>
          </a:xfrm>
        </p:spPr>
        <p:txBody>
          <a:bodyPr/>
          <a:lstStyle/>
          <a:p>
            <a:r>
              <a:rPr lang="en-US" sz="2000" dirty="0"/>
              <a:t>Steps to perform departmental analysis: </a:t>
            </a:r>
          </a:p>
          <a:p>
            <a:pPr marL="0" indent="0">
              <a:buNone/>
            </a:pPr>
            <a:r>
              <a:rPr lang="en-US" sz="2000" dirty="0"/>
              <a:t>	Step 1) I have selected “application id” and “Department” columns from the entire data.</a:t>
            </a:r>
          </a:p>
          <a:p>
            <a:pPr marL="0" indent="0">
              <a:buNone/>
            </a:pPr>
            <a:r>
              <a:rPr lang="en-US" sz="2000" dirty="0"/>
              <a:t>	Step 2) Then by selecting those columns created pivot table.</a:t>
            </a:r>
          </a:p>
          <a:p>
            <a:pPr marL="0" indent="0">
              <a:buNone/>
            </a:pPr>
            <a:r>
              <a:rPr lang="en-US" sz="2000" dirty="0"/>
              <a:t>	Step 3) Then grouped salaries by  stepping of 5000.	</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52116" y="155363"/>
            <a:ext cx="5443321" cy="603673"/>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20781" y="316990"/>
            <a:ext cx="987552" cy="274320"/>
          </a:xfrm>
        </p:spPr>
        <p:txBody>
          <a:bodyPr/>
          <a:lstStyle/>
          <a:p>
            <a:fld id="{48F63A3B-78C7-47BE-AE5E-E10140E04643}" type="slidenum">
              <a:rPr lang="en-US" smtClean="0"/>
              <a:t>15</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07428" y="294130"/>
            <a:ext cx="5332699" cy="326137"/>
          </a:xfrm>
        </p:spPr>
        <p:txBody>
          <a:bodyPr/>
          <a:lstStyle/>
          <a:p>
            <a:r>
              <a:rPr lang="en-US" sz="3200" b="1" dirty="0">
                <a:latin typeface="+mj-lt"/>
              </a:rPr>
              <a:t>Departmental Analysis</a:t>
            </a:r>
          </a:p>
        </p:txBody>
      </p:sp>
      <p:sp>
        <p:nvSpPr>
          <p:cNvPr id="4" name="TextBox 3">
            <a:extLst>
              <a:ext uri="{FF2B5EF4-FFF2-40B4-BE49-F238E27FC236}">
                <a16:creationId xmlns:a16="http://schemas.microsoft.com/office/drawing/2014/main" id="{08058665-B0C7-C964-53F8-29674D98DF24}"/>
              </a:ext>
            </a:extLst>
          </p:cNvPr>
          <p:cNvSpPr txBox="1"/>
          <p:nvPr/>
        </p:nvSpPr>
        <p:spPr>
          <a:xfrm>
            <a:off x="696012" y="3414819"/>
            <a:ext cx="4630132" cy="400110"/>
          </a:xfrm>
          <a:prstGeom prst="rect">
            <a:avLst/>
          </a:prstGeom>
          <a:noFill/>
        </p:spPr>
        <p:txBody>
          <a:bodyPr wrap="square" rtlCol="0">
            <a:spAutoFit/>
          </a:bodyPr>
          <a:lstStyle/>
          <a:p>
            <a:r>
              <a:rPr lang="en-IN" sz="2000" b="1" u="sng" dirty="0">
                <a:highlight>
                  <a:srgbClr val="AAC4E9"/>
                </a:highlight>
              </a:rPr>
              <a:t>Excel Formula :</a:t>
            </a:r>
          </a:p>
        </p:txBody>
      </p:sp>
      <p:cxnSp>
        <p:nvCxnSpPr>
          <p:cNvPr id="11" name="Connector: Elbow 10">
            <a:extLst>
              <a:ext uri="{FF2B5EF4-FFF2-40B4-BE49-F238E27FC236}">
                <a16:creationId xmlns:a16="http://schemas.microsoft.com/office/drawing/2014/main" id="{E9030336-349E-3F34-2142-DEA7E5410BD1}"/>
              </a:ext>
            </a:extLst>
          </p:cNvPr>
          <p:cNvCxnSpPr/>
          <p:nvPr/>
        </p:nvCxnSpPr>
        <p:spPr>
          <a:xfrm>
            <a:off x="1743959" y="375632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A46714-57DC-1B3D-18DC-AA5E43DA95DC}"/>
              </a:ext>
            </a:extLst>
          </p:cNvPr>
          <p:cNvSpPr txBox="1"/>
          <p:nvPr/>
        </p:nvSpPr>
        <p:spPr>
          <a:xfrm>
            <a:off x="1743959" y="4089377"/>
            <a:ext cx="8484124" cy="461665"/>
          </a:xfrm>
          <a:prstGeom prst="rect">
            <a:avLst/>
          </a:prstGeom>
          <a:noFill/>
        </p:spPr>
        <p:txBody>
          <a:bodyPr wrap="square" rtlCol="0">
            <a:spAutoFit/>
          </a:bodyPr>
          <a:lstStyle/>
          <a:p>
            <a:r>
              <a:rPr lang="en-IN" sz="2400" b="1" dirty="0"/>
              <a:t>=AVERAGE(G2:G7164)</a:t>
            </a:r>
          </a:p>
        </p:txBody>
      </p:sp>
      <p:sp>
        <p:nvSpPr>
          <p:cNvPr id="13" name="TextBox 12">
            <a:extLst>
              <a:ext uri="{FF2B5EF4-FFF2-40B4-BE49-F238E27FC236}">
                <a16:creationId xmlns:a16="http://schemas.microsoft.com/office/drawing/2014/main" id="{F5197376-EDE3-BBF4-F88D-A726254433D5}"/>
              </a:ext>
            </a:extLst>
          </p:cNvPr>
          <p:cNvSpPr txBox="1"/>
          <p:nvPr/>
        </p:nvSpPr>
        <p:spPr>
          <a:xfrm>
            <a:off x="696012" y="5254491"/>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a:t>
            </a:r>
          </a:p>
        </p:txBody>
      </p:sp>
      <p:graphicFrame>
        <p:nvGraphicFramePr>
          <p:cNvPr id="14" name="Table 14">
            <a:extLst>
              <a:ext uri="{FF2B5EF4-FFF2-40B4-BE49-F238E27FC236}">
                <a16:creationId xmlns:a16="http://schemas.microsoft.com/office/drawing/2014/main" id="{32D26F5E-A010-C7A1-4692-2D9F392102F0}"/>
              </a:ext>
            </a:extLst>
          </p:cNvPr>
          <p:cNvGraphicFramePr>
            <a:graphicFrameLocks noGrp="1"/>
          </p:cNvGraphicFramePr>
          <p:nvPr/>
        </p:nvGraphicFramePr>
        <p:xfrm>
          <a:off x="2353003" y="5883453"/>
          <a:ext cx="6664752" cy="434340"/>
        </p:xfrm>
        <a:graphic>
          <a:graphicData uri="http://schemas.openxmlformats.org/drawingml/2006/table">
            <a:tbl>
              <a:tblPr firstRow="1" bandRow="1">
                <a:tableStyleId>{5C22544A-7EE6-4342-B048-85BDC9FD1C3A}</a:tableStyleId>
              </a:tblPr>
              <a:tblGrid>
                <a:gridCol w="3332376">
                  <a:extLst>
                    <a:ext uri="{9D8B030D-6E8A-4147-A177-3AD203B41FA5}">
                      <a16:colId xmlns:a16="http://schemas.microsoft.com/office/drawing/2014/main" val="2436056302"/>
                    </a:ext>
                  </a:extLst>
                </a:gridCol>
                <a:gridCol w="3332376">
                  <a:extLst>
                    <a:ext uri="{9D8B030D-6E8A-4147-A177-3AD203B41FA5}">
                      <a16:colId xmlns:a16="http://schemas.microsoft.com/office/drawing/2014/main" val="4076454765"/>
                    </a:ext>
                  </a:extLst>
                </a:gridCol>
              </a:tblGrid>
              <a:tr h="370840">
                <a:tc>
                  <a:txBody>
                    <a:bodyPr/>
                    <a:lstStyle/>
                    <a:p>
                      <a:pPr algn="ctr" fontAlgn="b"/>
                      <a:r>
                        <a:rPr lang="en-IN" sz="2800" b="1" i="0" u="none" strike="noStrike" dirty="0" err="1">
                          <a:solidFill>
                            <a:srgbClr val="000000"/>
                          </a:solidFill>
                          <a:effectLst/>
                          <a:latin typeface="Calibri" panose="020F0502020204030204" pitchFamily="34" charset="0"/>
                        </a:rPr>
                        <a:t>average_salary</a:t>
                      </a:r>
                      <a:r>
                        <a:rPr lang="en-IN" sz="2800" b="1" i="0" u="none" strike="noStrike" dirty="0">
                          <a:solidFill>
                            <a:srgbClr val="000000"/>
                          </a:solidFill>
                          <a:effectLst/>
                          <a:latin typeface="Calibri" panose="020F0502020204030204" pitchFamily="34" charset="0"/>
                        </a:rPr>
                        <a:t> =</a:t>
                      </a:r>
                    </a:p>
                  </a:txBody>
                  <a:tcPr marL="7620" marR="7620" marT="7620" marB="0" anchor="b"/>
                </a:tc>
                <a:tc>
                  <a:txBody>
                    <a:bodyPr/>
                    <a:lstStyle/>
                    <a:p>
                      <a:pPr algn="ctr" fontAlgn="b"/>
                      <a:r>
                        <a:rPr lang="en-IN" sz="2800" b="1" i="0" u="none" strike="noStrike" dirty="0">
                          <a:solidFill>
                            <a:srgbClr val="000000"/>
                          </a:solidFill>
                          <a:effectLst/>
                          <a:latin typeface="Calibri" panose="020F0502020204030204" pitchFamily="34" charset="0"/>
                        </a:rPr>
                        <a:t>49885.28117</a:t>
                      </a:r>
                    </a:p>
                  </a:txBody>
                  <a:tcPr marL="7620" marR="7620" marT="7620" marB="0" anchor="b"/>
                </a:tc>
                <a:extLst>
                  <a:ext uri="{0D108BD9-81ED-4DB2-BD59-A6C34878D82A}">
                    <a16:rowId xmlns:a16="http://schemas.microsoft.com/office/drawing/2014/main" val="3178897701"/>
                  </a:ext>
                </a:extLst>
              </a:tr>
            </a:tbl>
          </a:graphicData>
        </a:graphic>
      </p:graphicFrame>
    </p:spTree>
    <p:extLst>
      <p:ext uri="{BB962C8B-B14F-4D97-AF65-F5344CB8AC3E}">
        <p14:creationId xmlns:p14="http://schemas.microsoft.com/office/powerpoint/2010/main" val="1878665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89803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3" name="Table 8">
            <a:extLst>
              <a:ext uri="{FF2B5EF4-FFF2-40B4-BE49-F238E27FC236}">
                <a16:creationId xmlns:a16="http://schemas.microsoft.com/office/drawing/2014/main" id="{F79E1DFD-7276-DEF8-B2B9-7126EB65950F}"/>
              </a:ext>
            </a:extLst>
          </p:cNvPr>
          <p:cNvGraphicFramePr>
            <a:graphicFrameLocks noGrp="1"/>
          </p:cNvGraphicFramePr>
          <p:nvPr>
            <p:extLst>
              <p:ext uri="{D42A27DB-BD31-4B8C-83A1-F6EECF244321}">
                <p14:modId xmlns:p14="http://schemas.microsoft.com/office/powerpoint/2010/main" val="2383232267"/>
              </p:ext>
            </p:extLst>
          </p:nvPr>
        </p:nvGraphicFramePr>
        <p:xfrm>
          <a:off x="338505" y="2730669"/>
          <a:ext cx="11023758" cy="2595880"/>
        </p:xfrm>
        <a:graphic>
          <a:graphicData uri="http://schemas.openxmlformats.org/drawingml/2006/table">
            <a:tbl>
              <a:tblPr firstRow="1" bandRow="1">
                <a:tableStyleId>{5C22544A-7EE6-4342-B048-85BDC9FD1C3A}</a:tableStyleId>
              </a:tblPr>
              <a:tblGrid>
                <a:gridCol w="3674586">
                  <a:extLst>
                    <a:ext uri="{9D8B030D-6E8A-4147-A177-3AD203B41FA5}">
                      <a16:colId xmlns:a16="http://schemas.microsoft.com/office/drawing/2014/main" val="2293077606"/>
                    </a:ext>
                  </a:extLst>
                </a:gridCol>
                <a:gridCol w="3674586">
                  <a:extLst>
                    <a:ext uri="{9D8B030D-6E8A-4147-A177-3AD203B41FA5}">
                      <a16:colId xmlns:a16="http://schemas.microsoft.com/office/drawing/2014/main" val="93548484"/>
                    </a:ext>
                  </a:extLst>
                </a:gridCol>
                <a:gridCol w="3674586">
                  <a:extLst>
                    <a:ext uri="{9D8B030D-6E8A-4147-A177-3AD203B41FA5}">
                      <a16:colId xmlns:a16="http://schemas.microsoft.com/office/drawing/2014/main" val="4067718769"/>
                    </a:ext>
                  </a:extLst>
                </a:gridCol>
              </a:tblGrid>
              <a:tr h="370840">
                <a:tc>
                  <a:txBody>
                    <a:bodyPr/>
                    <a:lstStyle/>
                    <a:p>
                      <a:pPr algn="ctr" fontAlgn="b"/>
                      <a:r>
                        <a:rPr lang="en-IN" sz="2000" b="0" i="0" u="none" strike="noStrike" dirty="0" err="1">
                          <a:solidFill>
                            <a:srgbClr val="000000"/>
                          </a:solidFill>
                          <a:effectLst/>
                          <a:latin typeface="Calibri" panose="020F0502020204030204" pitchFamily="34" charset="0"/>
                        </a:rPr>
                        <a:t>review_date</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jobs_reviewed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rolling_average_throughput_7days</a:t>
                      </a:r>
                    </a:p>
                  </a:txBody>
                  <a:tcPr marL="7620" marR="7620" marT="7620" marB="0" anchor="ctr"/>
                </a:tc>
                <a:extLst>
                  <a:ext uri="{0D108BD9-81ED-4DB2-BD59-A6C34878D82A}">
                    <a16:rowId xmlns:a16="http://schemas.microsoft.com/office/drawing/2014/main" val="2699871829"/>
                  </a:ext>
                </a:extLst>
              </a:tr>
              <a:tr h="370840">
                <a:tc>
                  <a:txBody>
                    <a:bodyPr/>
                    <a:lstStyle/>
                    <a:p>
                      <a:pPr algn="ctr" fontAlgn="b"/>
                      <a:r>
                        <a:rPr lang="en-IN" sz="2000" b="0" i="0" u="none" strike="noStrike" dirty="0">
                          <a:solidFill>
                            <a:srgbClr val="000000"/>
                          </a:solidFill>
                          <a:effectLst/>
                          <a:latin typeface="Calibri" panose="020F0502020204030204" pitchFamily="34" charset="0"/>
                        </a:rPr>
                        <a:t>11/25/2020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73593401"/>
                  </a:ext>
                </a:extLst>
              </a:tr>
              <a:tr h="370840">
                <a:tc>
                  <a:txBody>
                    <a:bodyPr/>
                    <a:lstStyle/>
                    <a:p>
                      <a:pPr algn="ctr" fontAlgn="b"/>
                      <a:r>
                        <a:rPr lang="en-IN" sz="2000" b="0" i="0" u="none" strike="noStrike">
                          <a:solidFill>
                            <a:srgbClr val="000000"/>
                          </a:solidFill>
                          <a:effectLst/>
                          <a:latin typeface="Calibri" panose="020F0502020204030204" pitchFamily="34" charset="0"/>
                        </a:rPr>
                        <a:t>11/26/2020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44702656"/>
                  </a:ext>
                </a:extLst>
              </a:tr>
              <a:tr h="370840">
                <a:tc>
                  <a:txBody>
                    <a:bodyPr/>
                    <a:lstStyle/>
                    <a:p>
                      <a:pPr algn="ctr" fontAlgn="b"/>
                      <a:r>
                        <a:rPr lang="en-IN" sz="2000" b="0" i="0" u="none" strike="noStrike">
                          <a:solidFill>
                            <a:srgbClr val="000000"/>
                          </a:solidFill>
                          <a:effectLst/>
                          <a:latin typeface="Calibri" panose="020F0502020204030204" pitchFamily="34" charset="0"/>
                        </a:rPr>
                        <a:t>11/27/2020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811868029"/>
                  </a:ext>
                </a:extLst>
              </a:tr>
              <a:tr h="370840">
                <a:tc>
                  <a:txBody>
                    <a:bodyPr/>
                    <a:lstStyle/>
                    <a:p>
                      <a:pPr algn="ctr" fontAlgn="b"/>
                      <a:r>
                        <a:rPr lang="en-IN" sz="2000" b="0" i="0" u="none" strike="noStrike">
                          <a:solidFill>
                            <a:srgbClr val="000000"/>
                          </a:solidFill>
                          <a:effectLst/>
                          <a:latin typeface="Calibri" panose="020F0502020204030204" pitchFamily="34" charset="0"/>
                        </a:rPr>
                        <a:t>11/28/2020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1789844037"/>
                  </a:ext>
                </a:extLst>
              </a:tr>
              <a:tr h="370840">
                <a:tc>
                  <a:txBody>
                    <a:bodyPr/>
                    <a:lstStyle/>
                    <a:p>
                      <a:pPr algn="ctr" fontAlgn="b"/>
                      <a:r>
                        <a:rPr lang="en-IN" sz="2000" b="0" i="0" u="none" strike="noStrike">
                          <a:solidFill>
                            <a:srgbClr val="000000"/>
                          </a:solidFill>
                          <a:effectLst/>
                          <a:latin typeface="Calibri" panose="020F0502020204030204" pitchFamily="34" charset="0"/>
                        </a:rPr>
                        <a:t>11/29/2020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2510490345"/>
                  </a:ext>
                </a:extLst>
              </a:tr>
              <a:tr h="370840">
                <a:tc>
                  <a:txBody>
                    <a:bodyPr/>
                    <a:lstStyle/>
                    <a:p>
                      <a:pPr algn="ctr" fontAlgn="b"/>
                      <a:r>
                        <a:rPr lang="en-IN" sz="2000" b="0" i="0" u="none" strike="noStrike">
                          <a:solidFill>
                            <a:srgbClr val="000000"/>
                          </a:solidFill>
                          <a:effectLst/>
                          <a:latin typeface="Calibri" panose="020F0502020204030204" pitchFamily="34" charset="0"/>
                        </a:rPr>
                        <a:t>11/30/2020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1.3333</a:t>
                      </a:r>
                    </a:p>
                  </a:txBody>
                  <a:tcPr marL="7620" marR="7620" marT="7620" marB="0" anchor="ctr"/>
                </a:tc>
                <a:extLst>
                  <a:ext uri="{0D108BD9-81ED-4DB2-BD59-A6C34878D82A}">
                    <a16:rowId xmlns:a16="http://schemas.microsoft.com/office/drawing/2014/main" val="4264541208"/>
                  </a:ext>
                </a:extLst>
              </a:tr>
            </a:tbl>
          </a:graphicData>
        </a:graphic>
      </p:graphicFrame>
    </p:spTree>
    <p:extLst>
      <p:ext uri="{BB962C8B-B14F-4D97-AF65-F5344CB8AC3E}">
        <p14:creationId xmlns:p14="http://schemas.microsoft.com/office/powerpoint/2010/main" val="150027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056909" cy="2378742"/>
          </a:xfrm>
          <a:prstGeom prst="rect">
            <a:avLst/>
          </a:prstGeom>
          <a:noFill/>
        </p:spPr>
        <p:txBody>
          <a:bodyPr wrap="square" numCol="2" rtlCol="0">
            <a:spAutoFit/>
          </a:bodyPr>
          <a:lstStyle/>
          <a:p>
            <a:r>
              <a:rPr lang="en-US" dirty="0">
                <a:solidFill>
                  <a:srgbClr val="202C8F"/>
                </a:solidFill>
              </a:rPr>
              <a:t>with </a:t>
            </a:r>
            <a:r>
              <a:rPr lang="en-US" dirty="0" err="1">
                <a:solidFill>
                  <a:srgbClr val="202C8F"/>
                </a:solidFill>
              </a:rPr>
              <a:t>language_total</a:t>
            </a:r>
            <a:r>
              <a:rPr lang="en-US" dirty="0">
                <a:solidFill>
                  <a:srgbClr val="202C8F"/>
                </a:solidFill>
              </a:rPr>
              <a:t> as (</a:t>
            </a:r>
          </a:p>
          <a:p>
            <a:r>
              <a:rPr lang="en-US" dirty="0">
                <a:solidFill>
                  <a:srgbClr val="202C8F"/>
                </a:solidFill>
              </a:rPr>
              <a:t>select </a:t>
            </a:r>
            <a:r>
              <a:rPr lang="en-US" dirty="0" err="1">
                <a:solidFill>
                  <a:srgbClr val="202C8F"/>
                </a:solidFill>
              </a:rPr>
              <a:t>job_id</a:t>
            </a:r>
            <a:r>
              <a:rPr lang="en-US" dirty="0">
                <a:solidFill>
                  <a:srgbClr val="202C8F"/>
                </a:solidFill>
              </a:rPr>
              <a:t>, language, </a:t>
            </a:r>
          </a:p>
          <a:p>
            <a:r>
              <a:rPr lang="en-US" dirty="0">
                <a:solidFill>
                  <a:srgbClr val="202C8F"/>
                </a:solidFill>
              </a:rPr>
              <a:t>count(language) as total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group by language)</a:t>
            </a:r>
          </a:p>
          <a:p>
            <a:endParaRPr lang="en-US" dirty="0">
              <a:solidFill>
                <a:srgbClr val="202C8F"/>
              </a:solidFill>
            </a:endParaRPr>
          </a:p>
          <a:p>
            <a:r>
              <a:rPr lang="en-US" dirty="0">
                <a:solidFill>
                  <a:srgbClr val="202C8F"/>
                </a:solidFill>
              </a:rPr>
              <a:t>SELECT </a:t>
            </a:r>
          </a:p>
          <a:p>
            <a:r>
              <a:rPr lang="en-US" dirty="0">
                <a:solidFill>
                  <a:srgbClr val="202C8F"/>
                </a:solidFill>
              </a:rPr>
              <a:t>    </a:t>
            </a:r>
            <a:r>
              <a:rPr lang="en-US" dirty="0" err="1">
                <a:solidFill>
                  <a:srgbClr val="202C8F"/>
                </a:solidFill>
              </a:rPr>
              <a:t>job_id</a:t>
            </a:r>
            <a:r>
              <a:rPr lang="en-US" dirty="0">
                <a:solidFill>
                  <a:srgbClr val="202C8F"/>
                </a:solidFill>
              </a:rPr>
              <a:t>,  language, total,</a:t>
            </a:r>
          </a:p>
          <a:p>
            <a:r>
              <a:rPr lang="en-US" dirty="0">
                <a:solidFill>
                  <a:srgbClr val="202C8F"/>
                </a:solidFill>
              </a:rPr>
              <a:t>    (total / (SELECT COUNT(*) FROM </a:t>
            </a:r>
            <a:r>
              <a:rPr lang="en-US" dirty="0" err="1">
                <a:solidFill>
                  <a:srgbClr val="202C8F"/>
                </a:solidFill>
              </a:rPr>
              <a:t>job_data</a:t>
            </a:r>
            <a:r>
              <a:rPr lang="en-US" dirty="0">
                <a:solidFill>
                  <a:srgbClr val="202C8F"/>
                </a:solidFill>
              </a:rPr>
              <a:t>)) * 100 AS percentage</a:t>
            </a:r>
          </a:p>
          <a:p>
            <a:r>
              <a:rPr lang="en-US" dirty="0">
                <a:solidFill>
                  <a:srgbClr val="202C8F"/>
                </a:solidFill>
              </a:rPr>
              <a:t>FROM</a:t>
            </a:r>
          </a:p>
          <a:p>
            <a:r>
              <a:rPr lang="en-US" dirty="0">
                <a:solidFill>
                  <a:srgbClr val="202C8F"/>
                </a:solidFill>
              </a:rPr>
              <a:t>    </a:t>
            </a:r>
            <a:r>
              <a:rPr lang="en-US" dirty="0" err="1">
                <a:solidFill>
                  <a:srgbClr val="202C8F"/>
                </a:solidFill>
              </a:rPr>
              <a:t>language_total</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language_total</a:t>
            </a:r>
            <a:r>
              <a:rPr lang="en-US" dirty="0"/>
              <a:t>.</a:t>
            </a:r>
          </a:p>
          <a:p>
            <a:pPr marL="0" indent="0">
              <a:buNone/>
            </a:pPr>
            <a:r>
              <a:rPr lang="en-US" dirty="0"/>
              <a:t>	             In that table, I have counted total number of occurrences of each language as “total” from 	             “</a:t>
            </a:r>
            <a:r>
              <a:rPr lang="en-US" dirty="0" err="1"/>
              <a:t>job_data</a:t>
            </a:r>
            <a:r>
              <a:rPr lang="en-US" dirty="0"/>
              <a:t>” table and grouped them using the “language” column.</a:t>
            </a:r>
          </a:p>
          <a:p>
            <a:pPr marL="0" indent="0">
              <a:buNone/>
            </a:pPr>
            <a:r>
              <a:rPr lang="en-US" dirty="0"/>
              <a:t>	Step 3) Then I used that temporary table in the following command for calculation of percentage.	Step 4) Formula used for percentage is “</a:t>
            </a:r>
            <a:r>
              <a:rPr lang="en-US" dirty="0">
                <a:solidFill>
                  <a:srgbClr val="202C8F"/>
                </a:solidFill>
              </a:rPr>
              <a:t>(total / (SELECT COUNT(*) FROM </a:t>
            </a:r>
            <a:r>
              <a:rPr lang="en-US" dirty="0" err="1">
                <a:solidFill>
                  <a:srgbClr val="202C8F"/>
                </a:solidFill>
              </a:rPr>
              <a:t>job_data</a:t>
            </a:r>
            <a:r>
              <a:rPr lang="en-US" dirty="0">
                <a:solidFill>
                  <a:srgbClr val="202C8F"/>
                </a:solidFill>
              </a:rPr>
              <a:t>)) * 100”</a:t>
            </a: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69451"/>
            <a:ext cx="987552" cy="274320"/>
          </a:xfrm>
        </p:spPr>
        <p:txBody>
          <a:bodyPr/>
          <a:lstStyle/>
          <a:p>
            <a:fld id="{48F63A3B-78C7-47BE-AE5E-E10140E04643}" type="slidenum">
              <a:rPr lang="en-US" smtClean="0"/>
              <a:t>17</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3587" y="4038206"/>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29504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r>
              <a:rPr lang="en-US" sz="2000" b="0" dirty="0">
                <a:solidFill>
                  <a:schemeClr val="tx1">
                    <a:lumMod val="85000"/>
                    <a:lumOff val="15000"/>
                  </a:schemeClr>
                </a:solidFill>
              </a:rPr>
              <a: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25970"/>
            <a:ext cx="987552" cy="274320"/>
          </a:xfrm>
        </p:spPr>
        <p:txBody>
          <a:bodyPr/>
          <a:lstStyle/>
          <a:p>
            <a:fld id="{48F63A3B-78C7-47BE-AE5E-E10140E04643}" type="slidenum">
              <a:rPr lang="en-US" smtClean="0"/>
              <a:t>18</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4" name="Table 8">
            <a:extLst>
              <a:ext uri="{FF2B5EF4-FFF2-40B4-BE49-F238E27FC236}">
                <a16:creationId xmlns:a16="http://schemas.microsoft.com/office/drawing/2014/main" id="{0F107FB9-2B71-9CE4-1C29-1B020447C242}"/>
              </a:ext>
            </a:extLst>
          </p:cNvPr>
          <p:cNvGraphicFramePr>
            <a:graphicFrameLocks noGrp="1"/>
          </p:cNvGraphicFramePr>
          <p:nvPr>
            <p:extLst>
              <p:ext uri="{D42A27DB-BD31-4B8C-83A1-F6EECF244321}">
                <p14:modId xmlns:p14="http://schemas.microsoft.com/office/powerpoint/2010/main" val="1837559826"/>
              </p:ext>
            </p:extLst>
          </p:nvPr>
        </p:nvGraphicFramePr>
        <p:xfrm>
          <a:off x="295270" y="2263804"/>
          <a:ext cx="4809392" cy="3542192"/>
        </p:xfrm>
        <a:graphic>
          <a:graphicData uri="http://schemas.openxmlformats.org/drawingml/2006/table">
            <a:tbl>
              <a:tblPr firstRow="1" bandRow="1">
                <a:tableStyleId>{5C22544A-7EE6-4342-B048-85BDC9FD1C3A}</a:tableStyleId>
              </a:tblPr>
              <a:tblGrid>
                <a:gridCol w="1202348">
                  <a:extLst>
                    <a:ext uri="{9D8B030D-6E8A-4147-A177-3AD203B41FA5}">
                      <a16:colId xmlns:a16="http://schemas.microsoft.com/office/drawing/2014/main" val="3691778346"/>
                    </a:ext>
                  </a:extLst>
                </a:gridCol>
                <a:gridCol w="1202348">
                  <a:extLst>
                    <a:ext uri="{9D8B030D-6E8A-4147-A177-3AD203B41FA5}">
                      <a16:colId xmlns:a16="http://schemas.microsoft.com/office/drawing/2014/main" val="1462918399"/>
                    </a:ext>
                  </a:extLst>
                </a:gridCol>
                <a:gridCol w="1202348">
                  <a:extLst>
                    <a:ext uri="{9D8B030D-6E8A-4147-A177-3AD203B41FA5}">
                      <a16:colId xmlns:a16="http://schemas.microsoft.com/office/drawing/2014/main" val="3751130118"/>
                    </a:ext>
                  </a:extLst>
                </a:gridCol>
                <a:gridCol w="1202348">
                  <a:extLst>
                    <a:ext uri="{9D8B030D-6E8A-4147-A177-3AD203B41FA5}">
                      <a16:colId xmlns:a16="http://schemas.microsoft.com/office/drawing/2014/main" val="1114542072"/>
                    </a:ext>
                  </a:extLst>
                </a:gridCol>
              </a:tblGrid>
              <a:tr h="484216">
                <a:tc>
                  <a:txBody>
                    <a:bodyPr/>
                    <a:lstStyle/>
                    <a:p>
                      <a:pPr algn="ctr" fontAlgn="b"/>
                      <a:r>
                        <a:rPr lang="en-IN" sz="1800" b="0" i="0" u="none" strike="noStrike" dirty="0" err="1">
                          <a:solidFill>
                            <a:srgbClr val="000000"/>
                          </a:solidFill>
                          <a:effectLst/>
                          <a:latin typeface="Calibri" panose="020F0502020204030204" pitchFamily="34" charset="0"/>
                        </a:rPr>
                        <a:t>job_id</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total</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percentage</a:t>
                      </a:r>
                    </a:p>
                  </a:txBody>
                  <a:tcPr marL="7620" marR="7620" marT="7620" marB="0" anchor="ctr"/>
                </a:tc>
                <a:extLst>
                  <a:ext uri="{0D108BD9-81ED-4DB2-BD59-A6C34878D82A}">
                    <a16:rowId xmlns:a16="http://schemas.microsoft.com/office/drawing/2014/main" val="4270155386"/>
                  </a:ext>
                </a:extLst>
              </a:tr>
              <a:tr h="484216">
                <a:tc>
                  <a:txBody>
                    <a:bodyPr/>
                    <a:lstStyle/>
                    <a:p>
                      <a:pPr algn="ctr" fontAlgn="b"/>
                      <a:r>
                        <a:rPr lang="en-IN" sz="18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English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428086737"/>
                  </a:ext>
                </a:extLst>
              </a:tr>
              <a:tr h="484216">
                <a:tc>
                  <a:txBody>
                    <a:bodyPr/>
                    <a:lstStyle/>
                    <a:p>
                      <a:pPr algn="ctr" fontAlgn="b"/>
                      <a:r>
                        <a:rPr lang="en-IN" sz="18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Arabic</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64144320"/>
                  </a:ext>
                </a:extLst>
              </a:tr>
              <a:tr h="484216">
                <a:tc>
                  <a:txBody>
                    <a:bodyPr/>
                    <a:lstStyle/>
                    <a:p>
                      <a:pPr algn="ctr" fontAlgn="b"/>
                      <a:r>
                        <a:rPr lang="en-IN" sz="18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Persian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37.5</a:t>
                      </a:r>
                    </a:p>
                  </a:txBody>
                  <a:tcPr marL="7620" marR="7620" marT="7620" marB="0" anchor="ctr"/>
                </a:tc>
                <a:extLst>
                  <a:ext uri="{0D108BD9-81ED-4DB2-BD59-A6C34878D82A}">
                    <a16:rowId xmlns:a16="http://schemas.microsoft.com/office/drawing/2014/main" val="1924360675"/>
                  </a:ext>
                </a:extLst>
              </a:tr>
              <a:tr h="484216">
                <a:tc>
                  <a:txBody>
                    <a:bodyPr/>
                    <a:lstStyle/>
                    <a:p>
                      <a:pPr algn="ctr" fontAlgn="b"/>
                      <a:r>
                        <a:rPr lang="en-IN" sz="18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Hindi</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47480840"/>
                  </a:ext>
                </a:extLst>
              </a:tr>
              <a:tr h="484216">
                <a:tc>
                  <a:txBody>
                    <a:bodyPr/>
                    <a:lstStyle/>
                    <a:p>
                      <a:pPr algn="ctr" fontAlgn="b"/>
                      <a:r>
                        <a:rPr lang="en-IN" sz="18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French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610299497"/>
                  </a:ext>
                </a:extLst>
              </a:tr>
              <a:tr h="636896">
                <a:tc>
                  <a:txBody>
                    <a:bodyPr/>
                    <a:lstStyle/>
                    <a:p>
                      <a:pPr algn="ctr" fontAlgn="b"/>
                      <a:r>
                        <a:rPr lang="en-IN" sz="18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Italian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186534064"/>
                  </a:ext>
                </a:extLst>
              </a:tr>
            </a:tbl>
          </a:graphicData>
        </a:graphic>
      </p:graphicFrame>
      <p:graphicFrame>
        <p:nvGraphicFramePr>
          <p:cNvPr id="15" name="Chart 14">
            <a:extLst>
              <a:ext uri="{FF2B5EF4-FFF2-40B4-BE49-F238E27FC236}">
                <a16:creationId xmlns:a16="http://schemas.microsoft.com/office/drawing/2014/main" id="{5970AEAF-85DA-D162-BAF5-50B2C214386D}"/>
              </a:ext>
            </a:extLst>
          </p:cNvPr>
          <p:cNvGraphicFramePr/>
          <p:nvPr>
            <p:extLst>
              <p:ext uri="{D42A27DB-BD31-4B8C-83A1-F6EECF244321}">
                <p14:modId xmlns:p14="http://schemas.microsoft.com/office/powerpoint/2010/main" val="103193831"/>
              </p:ext>
            </p:extLst>
          </p:nvPr>
        </p:nvGraphicFramePr>
        <p:xfrm>
          <a:off x="5850384" y="1903602"/>
          <a:ext cx="5297661" cy="4630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68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549676"/>
            <a:ext cx="10447526" cy="2308324"/>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WHERE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 IN (</a:t>
            </a:r>
          </a:p>
          <a:p>
            <a:r>
              <a:rPr lang="en-US" dirty="0">
                <a:solidFill>
                  <a:srgbClr val="202C8F"/>
                </a:solidFill>
              </a:rPr>
              <a:t>    SELECT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HAVING COUNT(*) &gt; 1</a:t>
            </a:r>
          </a:p>
          <a:p>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duplicate rows : </a:t>
            </a:r>
          </a:p>
          <a:p>
            <a:pPr marL="0" indent="0">
              <a:buNone/>
            </a:pPr>
            <a:r>
              <a:rPr lang="en-US" dirty="0"/>
              <a:t>	Step 1) I have selected all columns from “</a:t>
            </a:r>
            <a:r>
              <a:rPr lang="en-US" dirty="0" err="1"/>
              <a:t>job_data</a:t>
            </a:r>
            <a:r>
              <a:rPr lang="en-US" dirty="0"/>
              <a:t>” table where all columns are present in the same 	            table which is selected using the derived table and ‘IN’ command.</a:t>
            </a:r>
          </a:p>
          <a:p>
            <a:pPr marL="0" indent="0">
              <a:buNone/>
            </a:pPr>
            <a:r>
              <a:rPr lang="en-US" dirty="0"/>
              <a:t>	Step 2) Then I created a derived table which has all columns grouped by all columns from table 	             “</a:t>
            </a:r>
            <a:r>
              <a:rPr lang="en-US" dirty="0" err="1"/>
              <a:t>job_data</a:t>
            </a:r>
            <a:r>
              <a:rPr lang="en-US" dirty="0"/>
              <a:t>” as we want to check if there is any duplicate row in the table.</a:t>
            </a:r>
          </a:p>
          <a:p>
            <a:pPr marL="0" indent="0">
              <a:buNone/>
            </a:pPr>
            <a:r>
              <a:rPr lang="en-US" dirty="0"/>
              <a:t>	Step 3) Then by using “HAVING COUNT(*)&gt;1” we have selected only those rows which are 	   	             duplicate.	</a:t>
            </a:r>
          </a:p>
          <a:p>
            <a:pPr marL="0" indent="0">
              <a:buNone/>
            </a:pPr>
            <a:r>
              <a:rPr lang="en-US" dirty="0"/>
              <a:t>	Step 4) In table </a:t>
            </a:r>
            <a:r>
              <a:rPr lang="en-US" dirty="0" err="1"/>
              <a:t>job_data</a:t>
            </a:r>
            <a:r>
              <a:rPr lang="en-US" dirty="0"/>
              <a:t> there are no duplicate rows so we get empty table as output.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19</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11175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00861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804672" lvl="1" indent="-457200">
              <a:lnSpc>
                <a:spcPct val="100000"/>
              </a:lnSpc>
              <a:buAutoNum type="alphaUcPeriod"/>
            </a:pPr>
            <a:r>
              <a:rPr lang="en-US" dirty="0"/>
              <a:t>Hiring Analysis</a:t>
            </a:r>
          </a:p>
          <a:p>
            <a:pPr marL="804672" lvl="1" indent="-457200">
              <a:lnSpc>
                <a:spcPct val="100000"/>
              </a:lnSpc>
              <a:buAutoNum type="alphaUcPeriod"/>
            </a:pPr>
            <a:r>
              <a:rPr lang="en-US" dirty="0"/>
              <a:t>Salary Analysis</a:t>
            </a:r>
          </a:p>
          <a:p>
            <a:pPr marL="804672" lvl="1" indent="-457200">
              <a:lnSpc>
                <a:spcPct val="100000"/>
              </a:lnSpc>
              <a:buAutoNum type="alphaUcPeriod"/>
            </a:pPr>
            <a:r>
              <a:rPr lang="en-US" dirty="0"/>
              <a:t>Salary Distribution</a:t>
            </a:r>
          </a:p>
          <a:p>
            <a:pPr marL="804672" lvl="1" indent="-457200">
              <a:lnSpc>
                <a:spcPct val="100000"/>
              </a:lnSpc>
              <a:buAutoNum type="alphaUcPeriod"/>
            </a:pPr>
            <a:r>
              <a:rPr lang="en-US" dirty="0"/>
              <a:t>Department Analysis</a:t>
            </a:r>
          </a:p>
          <a:p>
            <a:pPr marL="804672" lvl="1" indent="-457200">
              <a:lnSpc>
                <a:spcPct val="100000"/>
              </a:lnSpc>
              <a:buAutoNum type="alphaUcPeriod"/>
            </a:pPr>
            <a:r>
              <a:rPr lang="en-US" dirty="0"/>
              <a:t>Position Tier Analysis</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20</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2" name="TextBox 11">
            <a:extLst>
              <a:ext uri="{FF2B5EF4-FFF2-40B4-BE49-F238E27FC236}">
                <a16:creationId xmlns:a16="http://schemas.microsoft.com/office/drawing/2014/main" id="{6A3B4B0A-0DAF-1A33-E780-6966517AB516}"/>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graphicFrame>
        <p:nvGraphicFramePr>
          <p:cNvPr id="15" name="Table 15">
            <a:extLst>
              <a:ext uri="{FF2B5EF4-FFF2-40B4-BE49-F238E27FC236}">
                <a16:creationId xmlns:a16="http://schemas.microsoft.com/office/drawing/2014/main" id="{823D058B-B137-7E02-C672-2721D4DF831D}"/>
              </a:ext>
            </a:extLst>
          </p:cNvPr>
          <p:cNvGraphicFramePr>
            <a:graphicFrameLocks noGrp="1"/>
          </p:cNvGraphicFramePr>
          <p:nvPr>
            <p:extLst>
              <p:ext uri="{D42A27DB-BD31-4B8C-83A1-F6EECF244321}">
                <p14:modId xmlns:p14="http://schemas.microsoft.com/office/powerpoint/2010/main" val="3526338094"/>
              </p:ext>
            </p:extLst>
          </p:nvPr>
        </p:nvGraphicFramePr>
        <p:xfrm>
          <a:off x="620450" y="2211115"/>
          <a:ext cx="8869777" cy="741680"/>
        </p:xfrm>
        <a:graphic>
          <a:graphicData uri="http://schemas.openxmlformats.org/drawingml/2006/table">
            <a:tbl>
              <a:tblPr firstRow="1" bandRow="1">
                <a:tableStyleId>{5C22544A-7EE6-4342-B048-85BDC9FD1C3A}</a:tableStyleId>
              </a:tblPr>
              <a:tblGrid>
                <a:gridCol w="1267111">
                  <a:extLst>
                    <a:ext uri="{9D8B030D-6E8A-4147-A177-3AD203B41FA5}">
                      <a16:colId xmlns:a16="http://schemas.microsoft.com/office/drawing/2014/main" val="96484436"/>
                    </a:ext>
                  </a:extLst>
                </a:gridCol>
                <a:gridCol w="1267111">
                  <a:extLst>
                    <a:ext uri="{9D8B030D-6E8A-4147-A177-3AD203B41FA5}">
                      <a16:colId xmlns:a16="http://schemas.microsoft.com/office/drawing/2014/main" val="419409676"/>
                    </a:ext>
                  </a:extLst>
                </a:gridCol>
                <a:gridCol w="1267111">
                  <a:extLst>
                    <a:ext uri="{9D8B030D-6E8A-4147-A177-3AD203B41FA5}">
                      <a16:colId xmlns:a16="http://schemas.microsoft.com/office/drawing/2014/main" val="1776338423"/>
                    </a:ext>
                  </a:extLst>
                </a:gridCol>
                <a:gridCol w="1267111">
                  <a:extLst>
                    <a:ext uri="{9D8B030D-6E8A-4147-A177-3AD203B41FA5}">
                      <a16:colId xmlns:a16="http://schemas.microsoft.com/office/drawing/2014/main" val="1386241732"/>
                    </a:ext>
                  </a:extLst>
                </a:gridCol>
                <a:gridCol w="1267111">
                  <a:extLst>
                    <a:ext uri="{9D8B030D-6E8A-4147-A177-3AD203B41FA5}">
                      <a16:colId xmlns:a16="http://schemas.microsoft.com/office/drawing/2014/main" val="1295111818"/>
                    </a:ext>
                  </a:extLst>
                </a:gridCol>
                <a:gridCol w="1267111">
                  <a:extLst>
                    <a:ext uri="{9D8B030D-6E8A-4147-A177-3AD203B41FA5}">
                      <a16:colId xmlns:a16="http://schemas.microsoft.com/office/drawing/2014/main" val="4029077067"/>
                    </a:ext>
                  </a:extLst>
                </a:gridCol>
                <a:gridCol w="1267111">
                  <a:extLst>
                    <a:ext uri="{9D8B030D-6E8A-4147-A177-3AD203B41FA5}">
                      <a16:colId xmlns:a16="http://schemas.microsoft.com/office/drawing/2014/main" val="3561212143"/>
                    </a:ext>
                  </a:extLst>
                </a:gridCol>
              </a:tblGrid>
              <a:tr h="370840">
                <a:tc>
                  <a:txBody>
                    <a:bodyPr/>
                    <a:lstStyle/>
                    <a:p>
                      <a:pPr algn="ctr" fontAlgn="b"/>
                      <a:r>
                        <a:rPr lang="en-IN" sz="2000" b="0" i="0" u="none" strike="noStrike" dirty="0">
                          <a:solidFill>
                            <a:srgbClr val="000000"/>
                          </a:solidFill>
                          <a:effectLst/>
                          <a:latin typeface="Calibri" panose="020F0502020204030204" pitchFamily="34" charset="0"/>
                        </a:rPr>
                        <a:t>ds</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actor_id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event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time_spent</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org</a:t>
                      </a:r>
                    </a:p>
                  </a:txBody>
                  <a:tcPr marL="7620" marR="7620" marT="7620" marB="0" anchor="ctr"/>
                </a:tc>
                <a:extLst>
                  <a:ext uri="{0D108BD9-81ED-4DB2-BD59-A6C34878D82A}">
                    <a16:rowId xmlns:a16="http://schemas.microsoft.com/office/drawing/2014/main" val="144451421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32209299"/>
                  </a:ext>
                </a:extLst>
              </a:tr>
            </a:tbl>
          </a:graphicData>
        </a:graphic>
      </p:graphicFrame>
      <p:sp>
        <p:nvSpPr>
          <p:cNvPr id="18" name="TextBox 17">
            <a:extLst>
              <a:ext uri="{FF2B5EF4-FFF2-40B4-BE49-F238E27FC236}">
                <a16:creationId xmlns:a16="http://schemas.microsoft.com/office/drawing/2014/main" id="{8FCEFBD7-1433-24A0-3933-BB846445FE15}"/>
              </a:ext>
            </a:extLst>
          </p:cNvPr>
          <p:cNvSpPr txBox="1"/>
          <p:nvPr/>
        </p:nvSpPr>
        <p:spPr>
          <a:xfrm>
            <a:off x="620450" y="3511556"/>
            <a:ext cx="9010835"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202C8F"/>
                </a:solidFill>
              </a:rPr>
              <a:t>In the </a:t>
            </a:r>
            <a:r>
              <a:rPr lang="en-US" sz="2400" dirty="0" err="1">
                <a:solidFill>
                  <a:srgbClr val="202C8F"/>
                </a:solidFill>
              </a:rPr>
              <a:t>job_data</a:t>
            </a:r>
            <a:r>
              <a:rPr lang="en-US" sz="2400" dirty="0">
                <a:solidFill>
                  <a:srgbClr val="202C8F"/>
                </a:solidFill>
              </a:rPr>
              <a:t> table there are no duplicate rows, so we get an empty table as output.</a:t>
            </a:r>
          </a:p>
          <a:p>
            <a:endParaRPr lang="en-IN" dirty="0"/>
          </a:p>
        </p:txBody>
      </p:sp>
    </p:spTree>
    <p:extLst>
      <p:ext uri="{BB962C8B-B14F-4D97-AF65-F5344CB8AC3E}">
        <p14:creationId xmlns:p14="http://schemas.microsoft.com/office/powerpoint/2010/main" val="149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787490"/>
            <a:ext cx="10336735" cy="1022589"/>
          </a:xfrm>
        </p:spPr>
        <p:txBody>
          <a:bodyPr/>
          <a:lstStyle/>
          <a:p>
            <a:pPr algn="l"/>
            <a:r>
              <a:rPr lang="en-US" sz="2000" u="sng" dirty="0">
                <a:solidFill>
                  <a:srgbClr val="DF8C8C"/>
                </a:solidFill>
              </a:rPr>
              <a:t>Weekly User Engagement: </a:t>
            </a:r>
            <a:br>
              <a:rPr lang="en-US" sz="2000" u="sng" dirty="0">
                <a:solidFill>
                  <a:srgbClr val="DF8C8C"/>
                </a:solidFill>
              </a:rPr>
            </a:br>
            <a:r>
              <a:rPr lang="en-US" sz="1600" b="0" i="0" dirty="0">
                <a:solidFill>
                  <a:schemeClr val="tx1">
                    <a:lumMod val="85000"/>
                    <a:lumOff val="15000"/>
                  </a:schemeClr>
                </a:solidFill>
                <a:effectLst/>
                <a:latin typeface="+mj-lt"/>
              </a:rPr>
              <a:t>Objective: Measure the activeness of users on a weekly basis.</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Your Task: Write an SQL query to calculate the weekly user engagement.</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22666" y="87012"/>
            <a:ext cx="5091019"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422666" y="225071"/>
            <a:ext cx="6552875" cy="274320"/>
          </a:xfrm>
        </p:spPr>
        <p:txBody>
          <a:bodyPr/>
          <a:lstStyle/>
          <a:p>
            <a:r>
              <a:rPr lang="en-US" sz="2700" b="1" dirty="0">
                <a:latin typeface="+mj-lt"/>
              </a:rPr>
              <a:t>Investigating Metric Spike</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01278" y="182880"/>
            <a:ext cx="987552" cy="274320"/>
          </a:xfrm>
        </p:spPr>
        <p:txBody>
          <a:bodyPr/>
          <a:lstStyle/>
          <a:p>
            <a:fld id="{48F63A3B-78C7-47BE-AE5E-E10140E04643}" type="slidenum">
              <a:rPr lang="en-US" smtClean="0"/>
              <a:t>21</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3" y="1897627"/>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User Growth Analysis: </a:t>
            </a:r>
          </a:p>
          <a:p>
            <a:pPr algn="l"/>
            <a:r>
              <a:rPr lang="en-US" sz="1600" b="0" dirty="0">
                <a:solidFill>
                  <a:schemeClr val="tx1">
                    <a:lumMod val="85000"/>
                    <a:lumOff val="15000"/>
                  </a:schemeClr>
                </a:solidFill>
              </a:rPr>
              <a:t>Objective: Analyze the growth of users over time for a product.</a:t>
            </a:r>
          </a:p>
          <a:p>
            <a:pPr algn="l"/>
            <a:r>
              <a:rPr lang="en-US" sz="1600" b="0" dirty="0">
                <a:solidFill>
                  <a:schemeClr val="tx1">
                    <a:lumMod val="85000"/>
                    <a:lumOff val="15000"/>
                  </a:schemeClr>
                </a:solidFill>
              </a:rPr>
              <a:t>Your Task: Write an SQL query to calculate the user growth for the product.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3031701"/>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Retention Analysis: </a:t>
            </a:r>
          </a:p>
          <a:p>
            <a:pPr algn="l"/>
            <a:r>
              <a:rPr lang="en-US" sz="1600" b="0" dirty="0">
                <a:solidFill>
                  <a:schemeClr val="tx1">
                    <a:lumMod val="85000"/>
                    <a:lumOff val="15000"/>
                  </a:schemeClr>
                </a:solidFill>
              </a:rPr>
              <a:t>Objective: Analyze the retention of users on a weekly basis after signing up for a product.</a:t>
            </a:r>
          </a:p>
          <a:p>
            <a:pPr algn="l"/>
            <a:r>
              <a:rPr lang="en-US" sz="1600" b="0" dirty="0">
                <a:solidFill>
                  <a:schemeClr val="tx1">
                    <a:lumMod val="85000"/>
                    <a:lumOff val="15000"/>
                  </a:schemeClr>
                </a:solidFill>
              </a:rPr>
              <a:t>Your Task: Write an SQL query to calculate the weekly retention of users based on their sign-up cohort.</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608633" y="4500455"/>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Engagement Per Device: </a:t>
            </a:r>
          </a:p>
          <a:p>
            <a:pPr algn="l"/>
            <a:r>
              <a:rPr lang="en-US" sz="1600" b="0" dirty="0">
                <a:solidFill>
                  <a:schemeClr val="tx1">
                    <a:lumMod val="85000"/>
                    <a:lumOff val="15000"/>
                  </a:schemeClr>
                </a:solidFill>
              </a:rPr>
              <a:t>Objective: Measure the activeness of users on a weekly basis per device.</a:t>
            </a:r>
          </a:p>
          <a:p>
            <a:pPr algn="l"/>
            <a:r>
              <a:rPr lang="en-US" sz="1600" b="0" dirty="0">
                <a:solidFill>
                  <a:schemeClr val="tx1">
                    <a:lumMod val="85000"/>
                    <a:lumOff val="15000"/>
                  </a:schemeClr>
                </a:solidFill>
              </a:rPr>
              <a:t>Your Task: Write an SQL query to calculate the weekly engagement per device.</a:t>
            </a:r>
            <a:endParaRPr lang="en-IN" sz="2000" dirty="0">
              <a:solidFill>
                <a:srgbClr val="00B0F0"/>
              </a:solidFill>
            </a:endParaRPr>
          </a:p>
        </p:txBody>
      </p:sp>
      <p:sp>
        <p:nvSpPr>
          <p:cNvPr id="3" name="Title 1">
            <a:extLst>
              <a:ext uri="{FF2B5EF4-FFF2-40B4-BE49-F238E27FC236}">
                <a16:creationId xmlns:a16="http://schemas.microsoft.com/office/drawing/2014/main" id="{5DAB5B5B-3AB3-7995-1FC1-607997F643E6}"/>
              </a:ext>
            </a:extLst>
          </p:cNvPr>
          <p:cNvSpPr txBox="1">
            <a:spLocks/>
          </p:cNvSpPr>
          <p:nvPr/>
        </p:nvSpPr>
        <p:spPr>
          <a:xfrm>
            <a:off x="608633" y="561439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Email Engagement Analysis: </a:t>
            </a:r>
          </a:p>
          <a:p>
            <a:pPr algn="l"/>
            <a:r>
              <a:rPr lang="en-US" sz="1600" b="0" dirty="0">
                <a:solidFill>
                  <a:schemeClr val="tx1">
                    <a:lumMod val="85000"/>
                    <a:lumOff val="15000"/>
                  </a:schemeClr>
                </a:solidFill>
              </a:rPr>
              <a:t>Objective: Analyze how users are engaging with the email service.</a:t>
            </a:r>
          </a:p>
          <a:p>
            <a:pPr algn="l"/>
            <a:r>
              <a:rPr lang="en-US" sz="1600" b="0" dirty="0">
                <a:solidFill>
                  <a:schemeClr val="tx1">
                    <a:lumMod val="85000"/>
                    <a:lumOff val="15000"/>
                  </a:schemeClr>
                </a:solidFill>
              </a:rPr>
              <a:t>Your Task: Write an SQL query to calculate the email engagement metrics.</a:t>
            </a:r>
            <a:endParaRPr lang="en-IN" sz="2000" dirty="0">
              <a:solidFill>
                <a:srgbClr val="00B0F0"/>
              </a:solidFill>
            </a:endParaRPr>
          </a:p>
        </p:txBody>
      </p:sp>
    </p:spTree>
    <p:extLst>
      <p:ext uri="{BB962C8B-B14F-4D97-AF65-F5344CB8AC3E}">
        <p14:creationId xmlns:p14="http://schemas.microsoft.com/office/powerpoint/2010/main" val="376827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28475" y="4298536"/>
            <a:ext cx="11231720" cy="1933347"/>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420893" cy="175432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COUNT(DISTINCT </a:t>
            </a:r>
            <a:r>
              <a:rPr lang="en-US" dirty="0" err="1">
                <a:solidFill>
                  <a:srgbClr val="202C8F"/>
                </a:solidFill>
              </a:rPr>
              <a:t>user_id</a:t>
            </a:r>
            <a:r>
              <a:rPr lang="en-US" dirty="0">
                <a:solidFill>
                  <a:srgbClr val="202C8F"/>
                </a:solidFill>
              </a:rPr>
              <a:t>) AS </a:t>
            </a:r>
            <a:r>
              <a:rPr lang="en-US" dirty="0" err="1">
                <a:solidFill>
                  <a:srgbClr val="202C8F"/>
                </a:solidFill>
              </a:rPr>
              <a:t>active_users</a:t>
            </a:r>
            <a:endParaRPr lang="en-US" dirty="0">
              <a:solidFill>
                <a:srgbClr val="202C8F"/>
              </a:solidFill>
            </a:endParaRPr>
          </a:p>
          <a:p>
            <a:r>
              <a:rPr lang="en-US" dirty="0">
                <a:solidFill>
                  <a:srgbClr val="202C8F"/>
                </a:solidFill>
              </a:rPr>
              <a:t>FROM events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IN" dirty="0">
                <a:solidFill>
                  <a:srgbClr val="202C8F"/>
                </a:solidFill>
              </a:rPr>
              <a:t> ;</a:t>
            </a:r>
            <a:endParaRPr lang="en-US"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Weekly User Engagement:  </a:t>
            </a:r>
            <a:r>
              <a:rPr lang="en-US" sz="1600" b="0" i="0" dirty="0">
                <a:solidFill>
                  <a:schemeClr val="tx1">
                    <a:lumMod val="85000"/>
                    <a:lumOff val="15000"/>
                  </a:schemeClr>
                </a:solidFill>
                <a:effectLst/>
                <a:latin typeface="+mj-lt"/>
              </a:rPr>
              <a:t>Measure the activeness of users on a weekly basis.</a:t>
            </a:r>
            <a:r>
              <a:rPr lang="en-US" sz="1600" b="0" dirty="0">
                <a:solidFill>
                  <a:schemeClr val="tx1">
                    <a:lumMod val="85000"/>
                    <a:lumOff val="15000"/>
                  </a:schemeClr>
                </a:solidFill>
              </a:rPr>
              <a:t> </a:t>
            </a:r>
            <a:r>
              <a:rPr lang="en-US" sz="1600" b="0" i="0" dirty="0">
                <a:solidFill>
                  <a:schemeClr val="tx1">
                    <a:lumMod val="85000"/>
                    <a:lumOff val="15000"/>
                  </a:schemeClr>
                </a:solidFill>
                <a:effectLst/>
                <a:latin typeface="+mj-lt"/>
              </a:rPr>
              <a:t>Write an SQL query to calculate the weekly user engagement.</a:t>
            </a:r>
            <a:br>
              <a:rPr lang="en-US" sz="1600" b="0" i="0" dirty="0">
                <a:solidFill>
                  <a:schemeClr val="tx1">
                    <a:lumMod val="85000"/>
                    <a:lumOff val="15000"/>
                  </a:schemeClr>
                </a:solidFill>
                <a:effectLst/>
                <a:latin typeface="+mj-lt"/>
              </a:rPr>
            </a:br>
            <a:br>
              <a:rPr lang="en-IN" sz="1600" dirty="0">
                <a:solidFill>
                  <a:srgbClr val="00B0F0"/>
                </a:solidFill>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weekly user engagement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GROUP BY  clause grouped distinct user ids in each week. As we want to 	   	             measure the activeness of users on a weekly basis.</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631806" y="397091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3006751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23</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7" y="71449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9" name="Table 10">
            <a:extLst>
              <a:ext uri="{FF2B5EF4-FFF2-40B4-BE49-F238E27FC236}">
                <a16:creationId xmlns:a16="http://schemas.microsoft.com/office/drawing/2014/main" id="{75CE64D8-68CC-97A3-545B-681301AEAD3D}"/>
              </a:ext>
            </a:extLst>
          </p:cNvPr>
          <p:cNvGraphicFramePr>
            <a:graphicFrameLocks noGrp="1"/>
          </p:cNvGraphicFramePr>
          <p:nvPr>
            <p:extLst>
              <p:ext uri="{D42A27DB-BD31-4B8C-83A1-F6EECF244321}">
                <p14:modId xmlns:p14="http://schemas.microsoft.com/office/powerpoint/2010/main" val="710617552"/>
              </p:ext>
            </p:extLst>
          </p:nvPr>
        </p:nvGraphicFramePr>
        <p:xfrm>
          <a:off x="4749552" y="787117"/>
          <a:ext cx="4314549" cy="5958840"/>
        </p:xfrm>
        <a:graphic>
          <a:graphicData uri="http://schemas.openxmlformats.org/drawingml/2006/table">
            <a:tbl>
              <a:tblPr firstRow="1" bandRow="1">
                <a:tableStyleId>{5C22544A-7EE6-4342-B048-85BDC9FD1C3A}</a:tableStyleId>
              </a:tblPr>
              <a:tblGrid>
                <a:gridCol w="2209891">
                  <a:extLst>
                    <a:ext uri="{9D8B030D-6E8A-4147-A177-3AD203B41FA5}">
                      <a16:colId xmlns:a16="http://schemas.microsoft.com/office/drawing/2014/main" val="3914628231"/>
                    </a:ext>
                  </a:extLst>
                </a:gridCol>
                <a:gridCol w="2104658">
                  <a:extLst>
                    <a:ext uri="{9D8B030D-6E8A-4147-A177-3AD203B41FA5}">
                      <a16:colId xmlns:a16="http://schemas.microsoft.com/office/drawing/2014/main" val="1652311058"/>
                    </a:ext>
                  </a:extLst>
                </a:gridCol>
              </a:tblGrid>
              <a:tr h="287819">
                <a:tc>
                  <a:txBody>
                    <a:bodyPr/>
                    <a:lstStyle/>
                    <a:p>
                      <a:pPr algn="ctr" fontAlgn="b"/>
                      <a:r>
                        <a:rPr lang="en-IN" sz="2000" b="0" i="0" u="none" strike="noStrike" dirty="0" err="1">
                          <a:solidFill>
                            <a:srgbClr val="000000"/>
                          </a:solidFill>
                          <a:effectLst/>
                          <a:latin typeface="Calibri" panose="020F0502020204030204" pitchFamily="34" charset="0"/>
                        </a:rPr>
                        <a:t>week_number</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active_users</a:t>
                      </a:r>
                    </a:p>
                  </a:txBody>
                  <a:tcPr marL="7620" marR="7620" marT="7620" marB="0" anchor="ctr"/>
                </a:tc>
                <a:extLst>
                  <a:ext uri="{0D108BD9-81ED-4DB2-BD59-A6C34878D82A}">
                    <a16:rowId xmlns:a16="http://schemas.microsoft.com/office/drawing/2014/main" val="698249880"/>
                  </a:ext>
                </a:extLst>
              </a:tr>
              <a:tr h="287819">
                <a:tc>
                  <a:txBody>
                    <a:bodyPr/>
                    <a:lstStyle/>
                    <a:p>
                      <a:pPr algn="ctr" fontAlgn="b"/>
                      <a:r>
                        <a:rPr lang="en-IN" sz="19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663</a:t>
                      </a:r>
                    </a:p>
                  </a:txBody>
                  <a:tcPr marL="7620" marR="7620" marT="7620" marB="0" anchor="ctr"/>
                </a:tc>
                <a:extLst>
                  <a:ext uri="{0D108BD9-81ED-4DB2-BD59-A6C34878D82A}">
                    <a16:rowId xmlns:a16="http://schemas.microsoft.com/office/drawing/2014/main" val="4029294603"/>
                  </a:ext>
                </a:extLst>
              </a:tr>
              <a:tr h="287819">
                <a:tc>
                  <a:txBody>
                    <a:bodyPr/>
                    <a:lstStyle/>
                    <a:p>
                      <a:pPr algn="ctr" fontAlgn="b"/>
                      <a:r>
                        <a:rPr lang="en-IN" sz="19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1068</a:t>
                      </a:r>
                    </a:p>
                  </a:txBody>
                  <a:tcPr marL="7620" marR="7620" marT="7620" marB="0" anchor="ctr"/>
                </a:tc>
                <a:extLst>
                  <a:ext uri="{0D108BD9-81ED-4DB2-BD59-A6C34878D82A}">
                    <a16:rowId xmlns:a16="http://schemas.microsoft.com/office/drawing/2014/main" val="4236914552"/>
                  </a:ext>
                </a:extLst>
              </a:tr>
              <a:tr h="287819">
                <a:tc>
                  <a:txBody>
                    <a:bodyPr/>
                    <a:lstStyle/>
                    <a:p>
                      <a:pPr algn="ctr" fontAlgn="b"/>
                      <a:r>
                        <a:rPr lang="en-IN" sz="1900" b="0" i="0" u="none" strike="noStrike" dirty="0">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1113</a:t>
                      </a:r>
                    </a:p>
                  </a:txBody>
                  <a:tcPr marL="7620" marR="7620" marT="7620" marB="0" anchor="ctr"/>
                </a:tc>
                <a:extLst>
                  <a:ext uri="{0D108BD9-81ED-4DB2-BD59-A6C34878D82A}">
                    <a16:rowId xmlns:a16="http://schemas.microsoft.com/office/drawing/2014/main" val="3758312962"/>
                  </a:ext>
                </a:extLst>
              </a:tr>
              <a:tr h="287819">
                <a:tc>
                  <a:txBody>
                    <a:bodyPr/>
                    <a:lstStyle/>
                    <a:p>
                      <a:pPr algn="ctr" fontAlgn="b"/>
                      <a:r>
                        <a:rPr lang="en-IN" sz="1900" b="0" i="0" u="none" strike="noStrike" dirty="0">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1154</a:t>
                      </a:r>
                    </a:p>
                  </a:txBody>
                  <a:tcPr marL="7620" marR="7620" marT="7620" marB="0" anchor="ctr"/>
                </a:tc>
                <a:extLst>
                  <a:ext uri="{0D108BD9-81ED-4DB2-BD59-A6C34878D82A}">
                    <a16:rowId xmlns:a16="http://schemas.microsoft.com/office/drawing/2014/main" val="4105870523"/>
                  </a:ext>
                </a:extLst>
              </a:tr>
              <a:tr h="287819">
                <a:tc>
                  <a:txBody>
                    <a:bodyPr/>
                    <a:lstStyle/>
                    <a:p>
                      <a:pPr algn="ctr" fontAlgn="b"/>
                      <a:r>
                        <a:rPr lang="en-IN" sz="19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1121</a:t>
                      </a:r>
                    </a:p>
                  </a:txBody>
                  <a:tcPr marL="7620" marR="7620" marT="7620" marB="0" anchor="ctr"/>
                </a:tc>
                <a:extLst>
                  <a:ext uri="{0D108BD9-81ED-4DB2-BD59-A6C34878D82A}">
                    <a16:rowId xmlns:a16="http://schemas.microsoft.com/office/drawing/2014/main" val="1746303492"/>
                  </a:ext>
                </a:extLst>
              </a:tr>
              <a:tr h="287819">
                <a:tc>
                  <a:txBody>
                    <a:bodyPr/>
                    <a:lstStyle/>
                    <a:p>
                      <a:pPr algn="ctr" fontAlgn="b"/>
                      <a:r>
                        <a:rPr lang="en-IN" sz="19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1186</a:t>
                      </a:r>
                    </a:p>
                  </a:txBody>
                  <a:tcPr marL="7620" marR="7620" marT="7620" marB="0" anchor="ctr"/>
                </a:tc>
                <a:extLst>
                  <a:ext uri="{0D108BD9-81ED-4DB2-BD59-A6C34878D82A}">
                    <a16:rowId xmlns:a16="http://schemas.microsoft.com/office/drawing/2014/main" val="761681059"/>
                  </a:ext>
                </a:extLst>
              </a:tr>
              <a:tr h="287819">
                <a:tc>
                  <a:txBody>
                    <a:bodyPr/>
                    <a:lstStyle/>
                    <a:p>
                      <a:pPr algn="ctr" fontAlgn="b"/>
                      <a:r>
                        <a:rPr lang="en-IN" sz="19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1232</a:t>
                      </a:r>
                    </a:p>
                  </a:txBody>
                  <a:tcPr marL="7620" marR="7620" marT="7620" marB="0" anchor="ctr"/>
                </a:tc>
                <a:extLst>
                  <a:ext uri="{0D108BD9-81ED-4DB2-BD59-A6C34878D82A}">
                    <a16:rowId xmlns:a16="http://schemas.microsoft.com/office/drawing/2014/main" val="1375028245"/>
                  </a:ext>
                </a:extLst>
              </a:tr>
              <a:tr h="287819">
                <a:tc>
                  <a:txBody>
                    <a:bodyPr/>
                    <a:lstStyle/>
                    <a:p>
                      <a:pPr algn="ctr" fontAlgn="b"/>
                      <a:r>
                        <a:rPr lang="en-IN" sz="19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1275</a:t>
                      </a:r>
                    </a:p>
                  </a:txBody>
                  <a:tcPr marL="7620" marR="7620" marT="7620" marB="0" anchor="ctr"/>
                </a:tc>
                <a:extLst>
                  <a:ext uri="{0D108BD9-81ED-4DB2-BD59-A6C34878D82A}">
                    <a16:rowId xmlns:a16="http://schemas.microsoft.com/office/drawing/2014/main" val="2719976490"/>
                  </a:ext>
                </a:extLst>
              </a:tr>
              <a:tr h="287819">
                <a:tc>
                  <a:txBody>
                    <a:bodyPr/>
                    <a:lstStyle/>
                    <a:p>
                      <a:pPr algn="ctr" fontAlgn="b"/>
                      <a:r>
                        <a:rPr lang="en-IN" sz="19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1264</a:t>
                      </a:r>
                    </a:p>
                  </a:txBody>
                  <a:tcPr marL="7620" marR="7620" marT="7620" marB="0" anchor="ctr"/>
                </a:tc>
                <a:extLst>
                  <a:ext uri="{0D108BD9-81ED-4DB2-BD59-A6C34878D82A}">
                    <a16:rowId xmlns:a16="http://schemas.microsoft.com/office/drawing/2014/main" val="2858673218"/>
                  </a:ext>
                </a:extLst>
              </a:tr>
              <a:tr h="287819">
                <a:tc>
                  <a:txBody>
                    <a:bodyPr/>
                    <a:lstStyle/>
                    <a:p>
                      <a:pPr algn="ctr" fontAlgn="b"/>
                      <a:r>
                        <a:rPr lang="en-IN" sz="19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1302</a:t>
                      </a:r>
                    </a:p>
                  </a:txBody>
                  <a:tcPr marL="7620" marR="7620" marT="7620" marB="0" anchor="ctr"/>
                </a:tc>
                <a:extLst>
                  <a:ext uri="{0D108BD9-81ED-4DB2-BD59-A6C34878D82A}">
                    <a16:rowId xmlns:a16="http://schemas.microsoft.com/office/drawing/2014/main" val="2445963919"/>
                  </a:ext>
                </a:extLst>
              </a:tr>
              <a:tr h="287819">
                <a:tc>
                  <a:txBody>
                    <a:bodyPr/>
                    <a:lstStyle/>
                    <a:p>
                      <a:pPr algn="ctr" fontAlgn="b"/>
                      <a:r>
                        <a:rPr lang="en-IN" sz="19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1372</a:t>
                      </a:r>
                    </a:p>
                  </a:txBody>
                  <a:tcPr marL="7620" marR="7620" marT="7620" marB="0" anchor="ctr"/>
                </a:tc>
                <a:extLst>
                  <a:ext uri="{0D108BD9-81ED-4DB2-BD59-A6C34878D82A}">
                    <a16:rowId xmlns:a16="http://schemas.microsoft.com/office/drawing/2014/main" val="3196689140"/>
                  </a:ext>
                </a:extLst>
              </a:tr>
              <a:tr h="287819">
                <a:tc>
                  <a:txBody>
                    <a:bodyPr/>
                    <a:lstStyle/>
                    <a:p>
                      <a:pPr algn="ctr" fontAlgn="b"/>
                      <a:r>
                        <a:rPr lang="en-IN" sz="19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1365</a:t>
                      </a:r>
                    </a:p>
                  </a:txBody>
                  <a:tcPr marL="7620" marR="7620" marT="7620" marB="0" anchor="ctr"/>
                </a:tc>
                <a:extLst>
                  <a:ext uri="{0D108BD9-81ED-4DB2-BD59-A6C34878D82A}">
                    <a16:rowId xmlns:a16="http://schemas.microsoft.com/office/drawing/2014/main" val="3291477223"/>
                  </a:ext>
                </a:extLst>
              </a:tr>
              <a:tr h="287819">
                <a:tc>
                  <a:txBody>
                    <a:bodyPr/>
                    <a:lstStyle/>
                    <a:p>
                      <a:pPr algn="ctr" fontAlgn="b"/>
                      <a:r>
                        <a:rPr lang="en-IN" sz="19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1376</a:t>
                      </a:r>
                    </a:p>
                  </a:txBody>
                  <a:tcPr marL="7620" marR="7620" marT="7620" marB="0" anchor="ctr"/>
                </a:tc>
                <a:extLst>
                  <a:ext uri="{0D108BD9-81ED-4DB2-BD59-A6C34878D82A}">
                    <a16:rowId xmlns:a16="http://schemas.microsoft.com/office/drawing/2014/main" val="693993903"/>
                  </a:ext>
                </a:extLst>
              </a:tr>
              <a:tr h="287819">
                <a:tc>
                  <a:txBody>
                    <a:bodyPr/>
                    <a:lstStyle/>
                    <a:p>
                      <a:pPr algn="ctr" fontAlgn="b"/>
                      <a:r>
                        <a:rPr lang="en-IN" sz="19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1467</a:t>
                      </a:r>
                    </a:p>
                  </a:txBody>
                  <a:tcPr marL="7620" marR="7620" marT="7620" marB="0" anchor="ctr"/>
                </a:tc>
                <a:extLst>
                  <a:ext uri="{0D108BD9-81ED-4DB2-BD59-A6C34878D82A}">
                    <a16:rowId xmlns:a16="http://schemas.microsoft.com/office/drawing/2014/main" val="2239229358"/>
                  </a:ext>
                </a:extLst>
              </a:tr>
              <a:tr h="287819">
                <a:tc>
                  <a:txBody>
                    <a:bodyPr/>
                    <a:lstStyle/>
                    <a:p>
                      <a:pPr algn="ctr" fontAlgn="b"/>
                      <a:r>
                        <a:rPr lang="en-IN" sz="19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1299</a:t>
                      </a:r>
                    </a:p>
                  </a:txBody>
                  <a:tcPr marL="7620" marR="7620" marT="7620" marB="0" anchor="ctr"/>
                </a:tc>
                <a:extLst>
                  <a:ext uri="{0D108BD9-81ED-4DB2-BD59-A6C34878D82A}">
                    <a16:rowId xmlns:a16="http://schemas.microsoft.com/office/drawing/2014/main" val="1129153388"/>
                  </a:ext>
                </a:extLst>
              </a:tr>
              <a:tr h="287819">
                <a:tc>
                  <a:txBody>
                    <a:bodyPr/>
                    <a:lstStyle/>
                    <a:p>
                      <a:pPr algn="ctr" fontAlgn="b"/>
                      <a:r>
                        <a:rPr lang="en-IN" sz="19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1438838008"/>
                  </a:ext>
                </a:extLst>
              </a:tr>
              <a:tr h="287819">
                <a:tc>
                  <a:txBody>
                    <a:bodyPr/>
                    <a:lstStyle/>
                    <a:p>
                      <a:pPr algn="ctr" fontAlgn="b"/>
                      <a:r>
                        <a:rPr lang="en-IN" sz="19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3751750840"/>
                  </a:ext>
                </a:extLst>
              </a:tr>
              <a:tr h="287819">
                <a:tc>
                  <a:txBody>
                    <a:bodyPr/>
                    <a:lstStyle/>
                    <a:p>
                      <a:pPr algn="ctr" fontAlgn="b"/>
                      <a:r>
                        <a:rPr lang="en-IN" sz="19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1204</a:t>
                      </a:r>
                    </a:p>
                  </a:txBody>
                  <a:tcPr marL="7620" marR="7620" marT="7620" marB="0" anchor="ctr"/>
                </a:tc>
                <a:extLst>
                  <a:ext uri="{0D108BD9-81ED-4DB2-BD59-A6C34878D82A}">
                    <a16:rowId xmlns:a16="http://schemas.microsoft.com/office/drawing/2014/main" val="2078049555"/>
                  </a:ext>
                </a:extLst>
              </a:tr>
              <a:tr h="287819">
                <a:tc>
                  <a:txBody>
                    <a:bodyPr/>
                    <a:lstStyle/>
                    <a:p>
                      <a:pPr algn="ctr" fontAlgn="b"/>
                      <a:r>
                        <a:rPr lang="en-IN" sz="19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104</a:t>
                      </a:r>
                    </a:p>
                  </a:txBody>
                  <a:tcPr marL="7620" marR="7620" marT="7620" marB="0" anchor="ctr"/>
                </a:tc>
                <a:extLst>
                  <a:ext uri="{0D108BD9-81ED-4DB2-BD59-A6C34878D82A}">
                    <a16:rowId xmlns:a16="http://schemas.microsoft.com/office/drawing/2014/main" val="1376347230"/>
                  </a:ext>
                </a:extLst>
              </a:tr>
            </a:tbl>
          </a:graphicData>
        </a:graphic>
      </p:graphicFrame>
    </p:spTree>
    <p:extLst>
      <p:ext uri="{BB962C8B-B14F-4D97-AF65-F5344CB8AC3E}">
        <p14:creationId xmlns:p14="http://schemas.microsoft.com/office/powerpoint/2010/main" val="2242305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Write an SQL query to calculate the user growth for the product.</a:t>
            </a:r>
            <a:br>
              <a:rPr lang="en-US" sz="1600" b="0" i="0" dirty="0">
                <a:solidFill>
                  <a:schemeClr val="tx1">
                    <a:lumMod val="85000"/>
                    <a:lumOff val="15000"/>
                  </a:schemeClr>
                </a:solidFill>
                <a:effectLst/>
                <a:latin typeface="+mj-lt"/>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86954" y="1789077"/>
            <a:ext cx="10178515" cy="3076328"/>
          </a:xfrm>
        </p:spPr>
        <p:txBody>
          <a:bodyPr/>
          <a:lstStyle/>
          <a:p>
            <a:r>
              <a:rPr lang="en-US" sz="2000" dirty="0"/>
              <a:t>Steps for finding the user growth analysis : </a:t>
            </a:r>
          </a:p>
          <a:p>
            <a:pPr marL="0" indent="0">
              <a:buNone/>
            </a:pPr>
            <a:r>
              <a:rPr lang="en-US" sz="2000" dirty="0"/>
              <a:t>	Step 1) User growth of users over time for a product means a number of users signed 	             up over time.</a:t>
            </a:r>
          </a:p>
          <a:p>
            <a:pPr marL="0" indent="0">
              <a:buNone/>
            </a:pPr>
            <a:r>
              <a:rPr lang="en-US" sz="2000" dirty="0"/>
              <a:t>	Step 2) I have extracted rows from table “events” where (</a:t>
            </a:r>
            <a:r>
              <a:rPr lang="en-US" sz="2000" dirty="0" err="1">
                <a:solidFill>
                  <a:srgbClr val="202C8F"/>
                </a:solidFill>
              </a:rPr>
              <a:t>event_name</a:t>
            </a:r>
            <a:r>
              <a:rPr lang="en-US" sz="2000" dirty="0">
                <a:solidFill>
                  <a:srgbClr val="202C8F"/>
                </a:solidFill>
              </a:rPr>
              <a:t> = 	   	            "</a:t>
            </a:r>
            <a:r>
              <a:rPr lang="en-US" sz="2000" dirty="0" err="1">
                <a:solidFill>
                  <a:srgbClr val="202C8F"/>
                </a:solidFill>
              </a:rPr>
              <a:t>complete_signup</a:t>
            </a:r>
            <a:r>
              <a:rPr lang="en-US" sz="2000" dirty="0">
                <a:solidFill>
                  <a:srgbClr val="202C8F"/>
                </a:solidFill>
              </a:rPr>
              <a:t>") which gives us the entries for only user signups from all 	             the events from events table.</a:t>
            </a:r>
            <a:endParaRPr lang="en-US" sz="2000" dirty="0"/>
          </a:p>
          <a:p>
            <a:pPr marL="0" indent="0">
              <a:buNone/>
            </a:pPr>
            <a:r>
              <a:rPr lang="en-US" sz="2000" dirty="0"/>
              <a:t>	Step 3) Then I have created an derived table named weekly signup to count the total 	             number of sign ups each week.</a:t>
            </a:r>
          </a:p>
          <a:p>
            <a:pPr marL="0" indent="0">
              <a:buNone/>
            </a:pPr>
            <a:r>
              <a:rPr lang="en-US" sz="2000" dirty="0"/>
              <a:t>	Step 4) Then by using SELECT command on the table </a:t>
            </a:r>
            <a:r>
              <a:rPr lang="en-US" sz="2000" dirty="0" err="1"/>
              <a:t>weekly_signup</a:t>
            </a:r>
            <a:r>
              <a:rPr lang="en-US" sz="2000" dirty="0"/>
              <a:t>. I have created 	             a new table where I have added new table named “</a:t>
            </a:r>
            <a:r>
              <a:rPr lang="en-US" sz="2000" dirty="0" err="1"/>
              <a:t>cumulative_signup</a:t>
            </a:r>
            <a:r>
              <a:rPr lang="en-US" sz="2000" dirty="0"/>
              <a:t>”.</a:t>
            </a:r>
          </a:p>
          <a:p>
            <a:pPr marL="0" indent="0">
              <a:buNone/>
            </a:pPr>
            <a:r>
              <a:rPr lang="en-US" sz="2000" dirty="0"/>
              <a:t>	Step 5) To calculate cumulative signup I have used an window function “OVER()”.</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24</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558596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185761"/>
          </a:xfrm>
          <a:prstGeom prst="rect">
            <a:avLst/>
          </a:prstGeom>
          <a:noFill/>
        </p:spPr>
        <p:txBody>
          <a:bodyPr wrap="square" numCol="1" rtlCol="0">
            <a:spAutoFit/>
          </a:bodyPr>
          <a:lstStyle/>
          <a:p>
            <a:r>
              <a:rPr lang="en-US" sz="1900" dirty="0">
                <a:solidFill>
                  <a:srgbClr val="202C8F"/>
                </a:solidFill>
              </a:rPr>
              <a:t>with signup as(</a:t>
            </a:r>
          </a:p>
          <a:p>
            <a:r>
              <a:rPr lang="en-US" sz="1900" dirty="0">
                <a:solidFill>
                  <a:srgbClr val="202C8F"/>
                </a:solidFill>
              </a:rPr>
              <a:t>select </a:t>
            </a:r>
            <a:r>
              <a:rPr lang="en-US" sz="1900" dirty="0" err="1">
                <a:solidFill>
                  <a:srgbClr val="202C8F"/>
                </a:solidFill>
              </a:rPr>
              <a:t>occurred_at</a:t>
            </a:r>
            <a:r>
              <a:rPr lang="en-US" sz="1900" dirty="0">
                <a:solidFill>
                  <a:srgbClr val="202C8F"/>
                </a:solidFill>
              </a:rPr>
              <a:t>, </a:t>
            </a:r>
            <a:r>
              <a:rPr lang="en-US" sz="1900" dirty="0" err="1">
                <a:solidFill>
                  <a:srgbClr val="202C8F"/>
                </a:solidFill>
              </a:rPr>
              <a:t>event_name</a:t>
            </a:r>
            <a:r>
              <a:rPr lang="en-US" sz="1900" dirty="0">
                <a:solidFill>
                  <a:srgbClr val="202C8F"/>
                </a:solidFill>
              </a:rPr>
              <a:t> from events where </a:t>
            </a:r>
            <a:r>
              <a:rPr lang="en-US" sz="1900" dirty="0" err="1">
                <a:solidFill>
                  <a:srgbClr val="202C8F"/>
                </a:solidFill>
              </a:rPr>
              <a:t>event_name</a:t>
            </a:r>
            <a:r>
              <a:rPr lang="en-US" sz="1900" dirty="0">
                <a:solidFill>
                  <a:srgbClr val="202C8F"/>
                </a:solidFill>
              </a:rPr>
              <a:t> = "</a:t>
            </a:r>
            <a:r>
              <a:rPr lang="en-US" sz="1900" dirty="0" err="1">
                <a:solidFill>
                  <a:srgbClr val="202C8F"/>
                </a:solidFill>
              </a:rPr>
              <a:t>complete_signup</a:t>
            </a:r>
            <a:r>
              <a:rPr lang="en-US" sz="1900" dirty="0">
                <a:solidFill>
                  <a:srgbClr val="202C8F"/>
                </a:solidFill>
              </a:rPr>
              <a:t>")</a:t>
            </a:r>
          </a:p>
          <a:p>
            <a:endParaRPr lang="en-US" sz="1900" dirty="0">
              <a:solidFill>
                <a:srgbClr val="202C8F"/>
              </a:solidFill>
            </a:endParaRPr>
          </a:p>
          <a:p>
            <a:r>
              <a:rPr lang="en-US" sz="1900" dirty="0">
                <a:solidFill>
                  <a:srgbClr val="202C8F"/>
                </a:solidFill>
              </a:rPr>
              <a:t>SELECT</a:t>
            </a:r>
          </a:p>
          <a:p>
            <a:r>
              <a:rPr lang="en-US" sz="1900" dirty="0">
                <a:solidFill>
                  <a:srgbClr val="202C8F"/>
                </a:solidFill>
              </a:rPr>
              <a:t>    </a:t>
            </a:r>
            <a:r>
              <a:rPr lang="en-US" sz="1900" dirty="0" err="1">
                <a:solidFill>
                  <a:srgbClr val="202C8F"/>
                </a:solidFill>
              </a:rPr>
              <a:t>week_number</a:t>
            </a:r>
            <a:r>
              <a:rPr lang="en-US" sz="1900" dirty="0">
                <a:solidFill>
                  <a:srgbClr val="202C8F"/>
                </a:solidFill>
              </a:rPr>
              <a:t>,</a:t>
            </a:r>
          </a:p>
          <a:p>
            <a:r>
              <a:rPr lang="en-US" sz="1900" dirty="0">
                <a:solidFill>
                  <a:srgbClr val="202C8F"/>
                </a:solidFill>
              </a:rPr>
              <a:t>    </a:t>
            </a:r>
            <a:r>
              <a:rPr lang="en-US" sz="1900" dirty="0" err="1">
                <a:solidFill>
                  <a:srgbClr val="202C8F"/>
                </a:solidFill>
              </a:rPr>
              <a:t>total_signup</a:t>
            </a:r>
            <a:r>
              <a:rPr lang="en-US" sz="1900" dirty="0">
                <a:solidFill>
                  <a:srgbClr val="202C8F"/>
                </a:solidFill>
              </a:rPr>
              <a:t>,</a:t>
            </a:r>
          </a:p>
          <a:p>
            <a:r>
              <a:rPr lang="en-US" sz="1900" dirty="0">
                <a:solidFill>
                  <a:srgbClr val="202C8F"/>
                </a:solidFill>
              </a:rPr>
              <a:t>    SUM(</a:t>
            </a:r>
            <a:r>
              <a:rPr lang="en-US" sz="1900" dirty="0" err="1">
                <a:solidFill>
                  <a:srgbClr val="202C8F"/>
                </a:solidFill>
              </a:rPr>
              <a:t>total_signup</a:t>
            </a:r>
            <a:r>
              <a:rPr lang="en-US" sz="1900" dirty="0">
                <a:solidFill>
                  <a:srgbClr val="202C8F"/>
                </a:solidFill>
              </a:rPr>
              <a:t>) OVER (ORDER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cumulative_signup</a:t>
            </a:r>
            <a:endParaRPr lang="en-US" sz="1900" dirty="0">
              <a:solidFill>
                <a:srgbClr val="202C8F"/>
              </a:solidFill>
            </a:endParaRPr>
          </a:p>
          <a:p>
            <a:r>
              <a:rPr lang="en-US" sz="1900" dirty="0">
                <a:solidFill>
                  <a:srgbClr val="202C8F"/>
                </a:solidFill>
              </a:rPr>
              <a:t>FROM</a:t>
            </a:r>
          </a:p>
          <a:p>
            <a:r>
              <a:rPr lang="en-US" sz="1900" dirty="0">
                <a:solidFill>
                  <a:srgbClr val="202C8F"/>
                </a:solidFill>
              </a:rPr>
              <a:t>(SELECT</a:t>
            </a:r>
          </a:p>
          <a:p>
            <a:r>
              <a:rPr lang="en-US" sz="1900" dirty="0">
                <a:solidFill>
                  <a:srgbClr val="202C8F"/>
                </a:solidFill>
              </a:rPr>
              <a:t>    WEEK(</a:t>
            </a:r>
            <a:r>
              <a:rPr lang="en-US" sz="1900" dirty="0" err="1">
                <a:solidFill>
                  <a:srgbClr val="202C8F"/>
                </a:solidFill>
              </a:rPr>
              <a:t>occurred_at</a:t>
            </a:r>
            <a:r>
              <a:rPr lang="en-US" sz="1900" dirty="0">
                <a:solidFill>
                  <a:srgbClr val="202C8F"/>
                </a:solidFill>
              </a:rPr>
              <a:t>) AS </a:t>
            </a:r>
            <a:r>
              <a:rPr lang="en-US" sz="1900" dirty="0" err="1">
                <a:solidFill>
                  <a:srgbClr val="202C8F"/>
                </a:solidFill>
              </a:rPr>
              <a:t>week_number</a:t>
            </a:r>
            <a:r>
              <a:rPr lang="en-US" sz="1900" dirty="0">
                <a:solidFill>
                  <a:srgbClr val="202C8F"/>
                </a:solidFill>
              </a:rPr>
              <a:t>,</a:t>
            </a:r>
          </a:p>
          <a:p>
            <a:r>
              <a:rPr lang="en-US" sz="1900" dirty="0">
                <a:solidFill>
                  <a:srgbClr val="202C8F"/>
                </a:solidFill>
              </a:rPr>
              <a:t>    COUNT(</a:t>
            </a:r>
            <a:r>
              <a:rPr lang="en-US" sz="1900" dirty="0" err="1">
                <a:solidFill>
                  <a:srgbClr val="202C8F"/>
                </a:solidFill>
              </a:rPr>
              <a:t>event_name</a:t>
            </a:r>
            <a:r>
              <a:rPr lang="en-US" sz="1900" dirty="0">
                <a:solidFill>
                  <a:srgbClr val="202C8F"/>
                </a:solidFill>
              </a:rPr>
              <a:t>) as </a:t>
            </a:r>
            <a:r>
              <a:rPr lang="en-US" sz="1900" dirty="0" err="1">
                <a:solidFill>
                  <a:srgbClr val="202C8F"/>
                </a:solidFill>
              </a:rPr>
              <a:t>total_signup</a:t>
            </a:r>
            <a:endParaRPr lang="en-US" sz="1900" dirty="0">
              <a:solidFill>
                <a:srgbClr val="202C8F"/>
              </a:solidFill>
            </a:endParaRPr>
          </a:p>
          <a:p>
            <a:r>
              <a:rPr lang="en-US" sz="1900" dirty="0">
                <a:solidFill>
                  <a:srgbClr val="202C8F"/>
                </a:solidFill>
              </a:rPr>
              <a:t>FROM signup</a:t>
            </a:r>
          </a:p>
          <a:p>
            <a:r>
              <a:rPr lang="en-US" sz="1900" dirty="0">
                <a:solidFill>
                  <a:srgbClr val="202C8F"/>
                </a:solidFill>
              </a:rPr>
              <a:t>GROUP BY </a:t>
            </a:r>
            <a:r>
              <a:rPr lang="en-US" sz="1900" dirty="0" err="1">
                <a:solidFill>
                  <a:srgbClr val="202C8F"/>
                </a:solidFill>
              </a:rPr>
              <a:t>week_number</a:t>
            </a:r>
            <a:endParaRPr lang="en-US" sz="1900" dirty="0">
              <a:solidFill>
                <a:srgbClr val="202C8F"/>
              </a:solidFill>
            </a:endParaRPr>
          </a:p>
          <a:p>
            <a:r>
              <a:rPr lang="en-US" sz="1900" dirty="0">
                <a:solidFill>
                  <a:srgbClr val="202C8F"/>
                </a:solidFill>
              </a:rPr>
              <a:t>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weekly_signup</a:t>
            </a:r>
            <a:r>
              <a:rPr lang="en-US" sz="1900" dirty="0">
                <a:solidFill>
                  <a:srgbClr val="202C8F"/>
                </a:solidFill>
              </a:rPr>
              <a:t>;</a:t>
            </a:r>
            <a:endParaRPr lang="en-IN" sz="1900"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32565"/>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693223"/>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 Write an SQL query to calculate the user growth for the product.</a:t>
            </a:r>
            <a:endParaRPr lang="en-IN" sz="16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30419" y="49952"/>
            <a:ext cx="5207554"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58591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17362" y="248120"/>
            <a:ext cx="6180013" cy="120632"/>
          </a:xfrm>
        </p:spPr>
        <p:txBody>
          <a:bodyPr/>
          <a:lstStyle/>
          <a:p>
            <a:r>
              <a:rPr lang="en-US" sz="2700" b="1" dirty="0">
                <a:latin typeface="+mj-lt"/>
              </a:rPr>
              <a:t>Investigating Metric Spike</a:t>
            </a:r>
          </a:p>
        </p:txBody>
      </p:sp>
    </p:spTree>
    <p:extLst>
      <p:ext uri="{BB962C8B-B14F-4D97-AF65-F5344CB8AC3E}">
        <p14:creationId xmlns:p14="http://schemas.microsoft.com/office/powerpoint/2010/main" val="1554873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26</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3741483537"/>
              </p:ext>
            </p:extLst>
          </p:nvPr>
        </p:nvGraphicFramePr>
        <p:xfrm>
          <a:off x="385526" y="1007638"/>
          <a:ext cx="6503547" cy="5579833"/>
        </p:xfrm>
        <a:graphic>
          <a:graphicData uri="http://schemas.openxmlformats.org/drawingml/2006/table">
            <a:tbl>
              <a:tblPr firstRow="1" bandRow="1">
                <a:tableStyleId>{5C22544A-7EE6-4342-B048-85BDC9FD1C3A}</a:tableStyleId>
              </a:tblPr>
              <a:tblGrid>
                <a:gridCol w="2167849">
                  <a:extLst>
                    <a:ext uri="{9D8B030D-6E8A-4147-A177-3AD203B41FA5}">
                      <a16:colId xmlns:a16="http://schemas.microsoft.com/office/drawing/2014/main" val="2772672345"/>
                    </a:ext>
                  </a:extLst>
                </a:gridCol>
                <a:gridCol w="2167849">
                  <a:extLst>
                    <a:ext uri="{9D8B030D-6E8A-4147-A177-3AD203B41FA5}">
                      <a16:colId xmlns:a16="http://schemas.microsoft.com/office/drawing/2014/main" val="3033329440"/>
                    </a:ext>
                  </a:extLst>
                </a:gridCol>
                <a:gridCol w="2167849">
                  <a:extLst>
                    <a:ext uri="{9D8B030D-6E8A-4147-A177-3AD203B41FA5}">
                      <a16:colId xmlns:a16="http://schemas.microsoft.com/office/drawing/2014/main" val="2776037062"/>
                    </a:ext>
                  </a:extLst>
                </a:gridCol>
              </a:tblGrid>
              <a:tr h="512533">
                <a:tc>
                  <a:txBody>
                    <a:bodyPr/>
                    <a:lstStyle/>
                    <a:p>
                      <a:pPr algn="ctr" fontAlgn="b"/>
                      <a:r>
                        <a:rPr lang="en-IN" sz="1800" b="0" i="0" u="none" strike="noStrike" dirty="0" err="1">
                          <a:solidFill>
                            <a:srgbClr val="000000"/>
                          </a:solidFill>
                          <a:effectLst/>
                          <a:latin typeface="Calibri" panose="020F0502020204030204" pitchFamily="34" charset="0"/>
                        </a:rPr>
                        <a:t>week_number</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total_signup</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Cumulative_signup</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7398204"/>
                  </a:ext>
                </a:extLst>
              </a:tr>
              <a:tr h="259430">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72</a:t>
                      </a:r>
                    </a:p>
                  </a:txBody>
                  <a:tcPr marL="7620" marR="7620" marT="7620" marB="0" anchor="ctr"/>
                </a:tc>
                <a:extLst>
                  <a:ext uri="{0D108BD9-81ED-4DB2-BD59-A6C34878D82A}">
                    <a16:rowId xmlns:a16="http://schemas.microsoft.com/office/drawing/2014/main" val="1987175077"/>
                  </a:ext>
                </a:extLst>
              </a:tr>
              <a:tr h="259430">
                <a:tc>
                  <a:txBody>
                    <a:bodyPr/>
                    <a:lstStyle/>
                    <a:p>
                      <a:pPr algn="ctr" fontAlgn="b"/>
                      <a:r>
                        <a:rPr lang="en-IN" sz="17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163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235</a:t>
                      </a:r>
                    </a:p>
                  </a:txBody>
                  <a:tcPr marL="7620" marR="7620" marT="7620" marB="0" anchor="ctr"/>
                </a:tc>
                <a:extLst>
                  <a:ext uri="{0D108BD9-81ED-4DB2-BD59-A6C34878D82A}">
                    <a16:rowId xmlns:a16="http://schemas.microsoft.com/office/drawing/2014/main" val="2566700015"/>
                  </a:ext>
                </a:extLst>
              </a:tr>
              <a:tr h="259430">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420</a:t>
                      </a:r>
                    </a:p>
                  </a:txBody>
                  <a:tcPr marL="7620" marR="7620" marT="7620" marB="0" anchor="ctr"/>
                </a:tc>
                <a:extLst>
                  <a:ext uri="{0D108BD9-81ED-4DB2-BD59-A6C34878D82A}">
                    <a16:rowId xmlns:a16="http://schemas.microsoft.com/office/drawing/2014/main" val="2293985579"/>
                  </a:ext>
                </a:extLst>
              </a:tr>
              <a:tr h="259430">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596</a:t>
                      </a:r>
                    </a:p>
                  </a:txBody>
                  <a:tcPr marL="7620" marR="7620" marT="7620" marB="0" anchor="ctr"/>
                </a:tc>
                <a:extLst>
                  <a:ext uri="{0D108BD9-81ED-4DB2-BD59-A6C34878D82A}">
                    <a16:rowId xmlns:a16="http://schemas.microsoft.com/office/drawing/2014/main" val="1752379071"/>
                  </a:ext>
                </a:extLst>
              </a:tr>
              <a:tr h="259430">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779</a:t>
                      </a:r>
                    </a:p>
                  </a:txBody>
                  <a:tcPr marL="7620" marR="7620" marT="7620" marB="0" anchor="ctr"/>
                </a:tc>
                <a:extLst>
                  <a:ext uri="{0D108BD9-81ED-4DB2-BD59-A6C34878D82A}">
                    <a16:rowId xmlns:a16="http://schemas.microsoft.com/office/drawing/2014/main" val="1810793513"/>
                  </a:ext>
                </a:extLst>
              </a:tr>
              <a:tr h="259430">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975</a:t>
                      </a:r>
                    </a:p>
                  </a:txBody>
                  <a:tcPr marL="7620" marR="7620" marT="7620" marB="0" anchor="ctr"/>
                </a:tc>
                <a:extLst>
                  <a:ext uri="{0D108BD9-81ED-4DB2-BD59-A6C34878D82A}">
                    <a16:rowId xmlns:a16="http://schemas.microsoft.com/office/drawing/2014/main" val="188462386"/>
                  </a:ext>
                </a:extLst>
              </a:tr>
              <a:tr h="259430">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1171</a:t>
                      </a:r>
                    </a:p>
                  </a:txBody>
                  <a:tcPr marL="7620" marR="7620" marT="7620" marB="0" anchor="ctr"/>
                </a:tc>
                <a:extLst>
                  <a:ext uri="{0D108BD9-81ED-4DB2-BD59-A6C34878D82A}">
                    <a16:rowId xmlns:a16="http://schemas.microsoft.com/office/drawing/2014/main" val="534668648"/>
                  </a:ext>
                </a:extLst>
              </a:tr>
              <a:tr h="259430">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1400</a:t>
                      </a:r>
                    </a:p>
                  </a:txBody>
                  <a:tcPr marL="7620" marR="7620" marT="7620" marB="0" anchor="ctr"/>
                </a:tc>
                <a:extLst>
                  <a:ext uri="{0D108BD9-81ED-4DB2-BD59-A6C34878D82A}">
                    <a16:rowId xmlns:a16="http://schemas.microsoft.com/office/drawing/2014/main" val="75730120"/>
                  </a:ext>
                </a:extLst>
              </a:tr>
              <a:tr h="259430">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1607</a:t>
                      </a:r>
                    </a:p>
                  </a:txBody>
                  <a:tcPr marL="7620" marR="7620" marT="7620" marB="0" anchor="ctr"/>
                </a:tc>
                <a:extLst>
                  <a:ext uri="{0D108BD9-81ED-4DB2-BD59-A6C34878D82A}">
                    <a16:rowId xmlns:a16="http://schemas.microsoft.com/office/drawing/2014/main" val="2340676710"/>
                  </a:ext>
                </a:extLst>
              </a:tr>
              <a:tr h="259430">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a:t>
                      </a:r>
                    </a:p>
                  </a:txBody>
                  <a:tcPr marL="7620" marR="7620" marT="7620" marB="0" anchor="ctr"/>
                </a:tc>
                <a:extLst>
                  <a:ext uri="{0D108BD9-81ED-4DB2-BD59-A6C34878D82A}">
                    <a16:rowId xmlns:a16="http://schemas.microsoft.com/office/drawing/2014/main" val="322834694"/>
                  </a:ext>
                </a:extLst>
              </a:tr>
              <a:tr h="259430">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2030</a:t>
                      </a:r>
                    </a:p>
                  </a:txBody>
                  <a:tcPr marL="7620" marR="7620" marT="7620" marB="0" anchor="ctr"/>
                </a:tc>
                <a:extLst>
                  <a:ext uri="{0D108BD9-81ED-4DB2-BD59-A6C34878D82A}">
                    <a16:rowId xmlns:a16="http://schemas.microsoft.com/office/drawing/2014/main" val="1662159880"/>
                  </a:ext>
                </a:extLst>
              </a:tr>
              <a:tr h="259430">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2245</a:t>
                      </a:r>
                    </a:p>
                  </a:txBody>
                  <a:tcPr marL="7620" marR="7620" marT="7620" marB="0" anchor="ctr"/>
                </a:tc>
                <a:extLst>
                  <a:ext uri="{0D108BD9-81ED-4DB2-BD59-A6C34878D82A}">
                    <a16:rowId xmlns:a16="http://schemas.microsoft.com/office/drawing/2014/main" val="2426077792"/>
                  </a:ext>
                </a:extLst>
              </a:tr>
              <a:tr h="259430">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2466</a:t>
                      </a:r>
                    </a:p>
                  </a:txBody>
                  <a:tcPr marL="7620" marR="7620" marT="7620" marB="0" anchor="ctr"/>
                </a:tc>
                <a:extLst>
                  <a:ext uri="{0D108BD9-81ED-4DB2-BD59-A6C34878D82A}">
                    <a16:rowId xmlns:a16="http://schemas.microsoft.com/office/drawing/2014/main" val="3294159411"/>
                  </a:ext>
                </a:extLst>
              </a:tr>
              <a:tr h="259430">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2704</a:t>
                      </a:r>
                    </a:p>
                  </a:txBody>
                  <a:tcPr marL="7620" marR="7620" marT="7620" marB="0" anchor="ctr"/>
                </a:tc>
                <a:extLst>
                  <a:ext uri="{0D108BD9-81ED-4DB2-BD59-A6C34878D82A}">
                    <a16:rowId xmlns:a16="http://schemas.microsoft.com/office/drawing/2014/main" val="287349369"/>
                  </a:ext>
                </a:extLst>
              </a:tr>
              <a:tr h="259430">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2897</a:t>
                      </a:r>
                    </a:p>
                  </a:txBody>
                  <a:tcPr marL="7620" marR="7620" marT="7620" marB="0" anchor="ctr"/>
                </a:tc>
                <a:extLst>
                  <a:ext uri="{0D108BD9-81ED-4DB2-BD59-A6C34878D82A}">
                    <a16:rowId xmlns:a16="http://schemas.microsoft.com/office/drawing/2014/main" val="2063186566"/>
                  </a:ext>
                </a:extLst>
              </a:tr>
              <a:tr h="259430">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245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3142</a:t>
                      </a:r>
                    </a:p>
                  </a:txBody>
                  <a:tcPr marL="7620" marR="7620" marT="7620" marB="0" anchor="ctr"/>
                </a:tc>
                <a:extLst>
                  <a:ext uri="{0D108BD9-81ED-4DB2-BD59-A6C34878D82A}">
                    <a16:rowId xmlns:a16="http://schemas.microsoft.com/office/drawing/2014/main" val="74598972"/>
                  </a:ext>
                </a:extLst>
              </a:tr>
              <a:tr h="259430">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261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3403</a:t>
                      </a:r>
                    </a:p>
                  </a:txBody>
                  <a:tcPr marL="7620" marR="7620" marT="7620" marB="0" anchor="ctr"/>
                </a:tc>
                <a:extLst>
                  <a:ext uri="{0D108BD9-81ED-4DB2-BD59-A6C34878D82A}">
                    <a16:rowId xmlns:a16="http://schemas.microsoft.com/office/drawing/2014/main" val="1564663066"/>
                  </a:ext>
                </a:extLst>
              </a:tr>
              <a:tr h="259430">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3662</a:t>
                      </a:r>
                    </a:p>
                  </a:txBody>
                  <a:tcPr marL="7620" marR="7620" marT="7620" marB="0" anchor="ctr"/>
                </a:tc>
                <a:extLst>
                  <a:ext uri="{0D108BD9-81ED-4DB2-BD59-A6C34878D82A}">
                    <a16:rowId xmlns:a16="http://schemas.microsoft.com/office/drawing/2014/main" val="3103872596"/>
                  </a:ext>
                </a:extLst>
              </a:tr>
              <a:tr h="259430">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3680</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528264" y="1500326"/>
            <a:ext cx="4181383"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growth for the product is constantly increasing.</a:t>
            </a:r>
          </a:p>
          <a:p>
            <a:pPr marL="285750" indent="-285750">
              <a:buFont typeface="Wingdings" panose="05000000000000000000" pitchFamily="2" charset="2"/>
              <a:buChar char="v"/>
            </a:pPr>
            <a:r>
              <a:rPr lang="en-US" dirty="0">
                <a:solidFill>
                  <a:srgbClr val="202C8F"/>
                </a:solidFill>
              </a:rPr>
              <a:t>That is shown graphically in the next slide through the bar chart on the </a:t>
            </a:r>
            <a:r>
              <a:rPr lang="en-US" dirty="0" err="1">
                <a:solidFill>
                  <a:srgbClr val="202C8F"/>
                </a:solidFill>
              </a:rPr>
              <a:t>week_number</a:t>
            </a:r>
            <a:r>
              <a:rPr lang="en-US" dirty="0">
                <a:solidFill>
                  <a:srgbClr val="202C8F"/>
                </a:solidFill>
              </a:rPr>
              <a:t> and </a:t>
            </a:r>
            <a:r>
              <a:rPr lang="en-US" dirty="0" err="1">
                <a:solidFill>
                  <a:srgbClr val="202C8F"/>
                </a:solidFill>
              </a:rPr>
              <a:t>Cumulative_signup</a:t>
            </a:r>
            <a:r>
              <a:rPr lang="en-US" dirty="0">
                <a:solidFill>
                  <a:srgbClr val="202C8F"/>
                </a:solidFill>
              </a:rPr>
              <a:t> column.</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603752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27</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119196" y="48355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1" name="Chart 10">
            <a:extLst>
              <a:ext uri="{FF2B5EF4-FFF2-40B4-BE49-F238E27FC236}">
                <a16:creationId xmlns:a16="http://schemas.microsoft.com/office/drawing/2014/main" id="{BF300986-3C62-9C2E-9C0C-DEF5D11D701B}"/>
              </a:ext>
            </a:extLst>
          </p:cNvPr>
          <p:cNvGraphicFramePr/>
          <p:nvPr>
            <p:extLst>
              <p:ext uri="{D42A27DB-BD31-4B8C-83A1-F6EECF244321}">
                <p14:modId xmlns:p14="http://schemas.microsoft.com/office/powerpoint/2010/main" val="3031651715"/>
              </p:ext>
            </p:extLst>
          </p:nvPr>
        </p:nvGraphicFramePr>
        <p:xfrm>
          <a:off x="2007181" y="879544"/>
          <a:ext cx="7962441" cy="5494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0770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2143411"/>
            <a:ext cx="10771817" cy="40975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68131" y="2232920"/>
            <a:ext cx="10535488" cy="3693319"/>
          </a:xfrm>
          <a:prstGeom prst="rect">
            <a:avLst/>
          </a:prstGeom>
          <a:noFill/>
        </p:spPr>
        <p:txBody>
          <a:bodyPr wrap="square" numCol="1" rtlCol="0">
            <a:spAutoFit/>
          </a:bodyPr>
          <a:lstStyle/>
          <a:p>
            <a:r>
              <a:rPr lang="en-US" dirty="0">
                <a:solidFill>
                  <a:srgbClr val="202C8F"/>
                </a:solidFill>
              </a:rPr>
              <a:t>with activities as(</a:t>
            </a:r>
          </a:p>
          <a:p>
            <a:r>
              <a:rPr lang="en-US" dirty="0">
                <a:solidFill>
                  <a:srgbClr val="202C8F"/>
                </a:solidFill>
              </a:rPr>
              <a:t>select </a:t>
            </a:r>
            <a:r>
              <a:rPr lang="en-US" dirty="0" err="1">
                <a:solidFill>
                  <a:srgbClr val="202C8F"/>
                </a:solidFill>
              </a:rPr>
              <a:t>occurred_at</a:t>
            </a:r>
            <a:r>
              <a:rPr lang="en-US" dirty="0">
                <a:solidFill>
                  <a:srgbClr val="202C8F"/>
                </a:solidFill>
              </a:rPr>
              <a:t>, </a:t>
            </a:r>
            <a:r>
              <a:rPr lang="en-US" dirty="0" err="1">
                <a:solidFill>
                  <a:srgbClr val="202C8F"/>
                </a:solidFill>
              </a:rPr>
              <a:t>event_name</a:t>
            </a:r>
            <a:r>
              <a:rPr lang="en-US" dirty="0">
                <a:solidFill>
                  <a:srgbClr val="202C8F"/>
                </a:solidFill>
              </a:rPr>
              <a:t> from events )</a:t>
            </a:r>
          </a:p>
          <a:p>
            <a:r>
              <a:rPr lang="en-US" dirty="0">
                <a:solidFill>
                  <a:srgbClr val="202C8F"/>
                </a:solidFill>
              </a:rPr>
              <a:t>SELECT</a:t>
            </a:r>
          </a:p>
          <a:p>
            <a:r>
              <a:rPr lang="en-US" dirty="0">
                <a:solidFill>
                  <a:srgbClr val="202C8F"/>
                </a:solidFill>
              </a:rPr>
              <a:t>    </a:t>
            </a:r>
            <a:r>
              <a:rPr lang="en-US" dirty="0" err="1">
                <a:solidFill>
                  <a:srgbClr val="202C8F"/>
                </a:solidFill>
              </a:rPr>
              <a:t>week_number</a:t>
            </a:r>
            <a:r>
              <a:rPr lang="en-US" dirty="0">
                <a:solidFill>
                  <a:srgbClr val="202C8F"/>
                </a:solidFill>
              </a:rPr>
              <a:t>,</a:t>
            </a:r>
          </a:p>
          <a:p>
            <a:r>
              <a:rPr lang="en-US" dirty="0">
                <a:solidFill>
                  <a:srgbClr val="202C8F"/>
                </a:solidFill>
              </a:rPr>
              <a:t>    </a:t>
            </a:r>
            <a:r>
              <a:rPr lang="en-US" dirty="0" err="1">
                <a:solidFill>
                  <a:srgbClr val="202C8F"/>
                </a:solidFill>
              </a:rPr>
              <a:t>total_activities</a:t>
            </a:r>
            <a:r>
              <a:rPr lang="en-US" dirty="0">
                <a:solidFill>
                  <a:srgbClr val="202C8F"/>
                </a:solidFill>
              </a:rPr>
              <a:t>,</a:t>
            </a:r>
          </a:p>
          <a:p>
            <a:r>
              <a:rPr lang="en-US" dirty="0">
                <a:solidFill>
                  <a:srgbClr val="202C8F"/>
                </a:solidFill>
              </a:rPr>
              <a:t>    SUM(</a:t>
            </a:r>
            <a:r>
              <a:rPr lang="en-US" dirty="0" err="1">
                <a:solidFill>
                  <a:srgbClr val="202C8F"/>
                </a:solidFill>
              </a:rPr>
              <a:t>total_activities</a:t>
            </a:r>
            <a:r>
              <a:rPr lang="en-US" dirty="0">
                <a:solidFill>
                  <a:srgbClr val="202C8F"/>
                </a:solidFill>
              </a:rPr>
              <a:t>) OVER (ORDER BY </a:t>
            </a:r>
            <a:r>
              <a:rPr lang="en-US" dirty="0" err="1">
                <a:solidFill>
                  <a:srgbClr val="202C8F"/>
                </a:solidFill>
              </a:rPr>
              <a:t>week_number</a:t>
            </a:r>
            <a:r>
              <a:rPr lang="en-US" dirty="0">
                <a:solidFill>
                  <a:srgbClr val="202C8F"/>
                </a:solidFill>
              </a:rPr>
              <a:t>) AS </a:t>
            </a:r>
            <a:r>
              <a:rPr lang="en-US" dirty="0" err="1">
                <a:solidFill>
                  <a:srgbClr val="202C8F"/>
                </a:solidFill>
              </a:rPr>
              <a:t>cumulative_activities</a:t>
            </a:r>
            <a:endParaRPr lang="en-US" dirty="0">
              <a:solidFill>
                <a:srgbClr val="202C8F"/>
              </a:solidFill>
            </a:endParaRPr>
          </a:p>
          <a:p>
            <a:r>
              <a:rPr lang="en-US" dirty="0">
                <a:solidFill>
                  <a:srgbClr val="202C8F"/>
                </a:solidFill>
              </a:rPr>
              <a:t>FROM</a:t>
            </a:r>
          </a:p>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a:t>
            </a:r>
            <a:r>
              <a:rPr lang="en-US" dirty="0" err="1">
                <a:solidFill>
                  <a:srgbClr val="202C8F"/>
                </a:solidFill>
              </a:rPr>
              <a:t>event_name</a:t>
            </a:r>
            <a:r>
              <a:rPr lang="en-US" dirty="0">
                <a:solidFill>
                  <a:srgbClr val="202C8F"/>
                </a:solidFill>
              </a:rPr>
              <a:t>) as </a:t>
            </a:r>
            <a:r>
              <a:rPr lang="en-US" dirty="0" err="1">
                <a:solidFill>
                  <a:srgbClr val="202C8F"/>
                </a:solidFill>
              </a:rPr>
              <a:t>total_activities</a:t>
            </a:r>
            <a:endParaRPr lang="en-US" dirty="0">
              <a:solidFill>
                <a:srgbClr val="202C8F"/>
              </a:solidFill>
            </a:endParaRPr>
          </a:p>
          <a:p>
            <a:r>
              <a:rPr lang="en-US" dirty="0">
                <a:solidFill>
                  <a:srgbClr val="202C8F"/>
                </a:solidFill>
              </a:rPr>
              <a:t>FROM activities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US" dirty="0">
                <a:solidFill>
                  <a:srgbClr val="202C8F"/>
                </a:solidFill>
              </a:rPr>
              <a:t>) as  </a:t>
            </a:r>
            <a:r>
              <a:rPr lang="en-US" dirty="0" err="1">
                <a:solidFill>
                  <a:srgbClr val="202C8F"/>
                </a:solidFill>
              </a:rPr>
              <a:t>weekly_activities</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2" y="713902"/>
            <a:ext cx="11380197" cy="782676"/>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62713" y="686435"/>
            <a:ext cx="11547541" cy="858352"/>
          </a:xfrm>
        </p:spPr>
        <p:txBody>
          <a:bodyPr/>
          <a:lstStyle/>
          <a:p>
            <a:pPr algn="l"/>
            <a:r>
              <a:rPr lang="en-US" sz="1800" u="sng" dirty="0">
                <a:solidFill>
                  <a:srgbClr val="DF8C8C"/>
                </a:solidFill>
              </a:rPr>
              <a:t>Weekly Retention Analysis:</a:t>
            </a:r>
            <a:r>
              <a:rPr lang="en-US" sz="1400" b="0" dirty="0">
                <a:solidFill>
                  <a:schemeClr val="tx1">
                    <a:lumMod val="85000"/>
                    <a:lumOff val="15000"/>
                  </a:schemeClr>
                </a:solidFill>
              </a:rPr>
              <a:t> Analyze the retention of users on a weekly basis after signing up for a product. Write an SQL query to calculate the weekly retention of users based on their sign-up cohort.</a:t>
            </a:r>
            <a:endParaRPr lang="en-IN" sz="18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28</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36497" y="1656229"/>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1631696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29</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1177232792"/>
              </p:ext>
            </p:extLst>
          </p:nvPr>
        </p:nvGraphicFramePr>
        <p:xfrm>
          <a:off x="823370" y="901693"/>
          <a:ext cx="6373431" cy="5800791"/>
        </p:xfrm>
        <a:graphic>
          <a:graphicData uri="http://schemas.openxmlformats.org/drawingml/2006/table">
            <a:tbl>
              <a:tblPr firstRow="1" bandRow="1">
                <a:tableStyleId>{5C22544A-7EE6-4342-B048-85BDC9FD1C3A}</a:tableStyleId>
              </a:tblPr>
              <a:tblGrid>
                <a:gridCol w="2124477">
                  <a:extLst>
                    <a:ext uri="{9D8B030D-6E8A-4147-A177-3AD203B41FA5}">
                      <a16:colId xmlns:a16="http://schemas.microsoft.com/office/drawing/2014/main" val="2772672345"/>
                    </a:ext>
                  </a:extLst>
                </a:gridCol>
                <a:gridCol w="2124477">
                  <a:extLst>
                    <a:ext uri="{9D8B030D-6E8A-4147-A177-3AD203B41FA5}">
                      <a16:colId xmlns:a16="http://schemas.microsoft.com/office/drawing/2014/main" val="3033329440"/>
                    </a:ext>
                  </a:extLst>
                </a:gridCol>
                <a:gridCol w="2124477">
                  <a:extLst>
                    <a:ext uri="{9D8B030D-6E8A-4147-A177-3AD203B41FA5}">
                      <a16:colId xmlns:a16="http://schemas.microsoft.com/office/drawing/2014/main" val="2776037062"/>
                    </a:ext>
                  </a:extLst>
                </a:gridCol>
              </a:tblGrid>
              <a:tr h="461050">
                <a:tc>
                  <a:txBody>
                    <a:bodyPr/>
                    <a:lstStyle/>
                    <a:p>
                      <a:pPr algn="ctr" fontAlgn="b"/>
                      <a:r>
                        <a:rPr lang="en-IN" sz="1700" b="0" i="0" u="none" strike="noStrike" dirty="0" err="1">
                          <a:solidFill>
                            <a:srgbClr val="000000"/>
                          </a:solidFill>
                          <a:effectLst/>
                          <a:latin typeface="Calibri" panose="020F0502020204030204" pitchFamily="34" charset="0"/>
                        </a:rPr>
                        <a:t>week_number</a:t>
                      </a:r>
                      <a:endParaRPr lang="en-IN" sz="17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total_activities</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cumulative_activities</a:t>
                      </a:r>
                    </a:p>
                  </a:txBody>
                  <a:tcPr marL="7620" marR="7620" marT="7620" marB="0" anchor="ctr"/>
                </a:tc>
                <a:extLst>
                  <a:ext uri="{0D108BD9-81ED-4DB2-BD59-A6C34878D82A}">
                    <a16:rowId xmlns:a16="http://schemas.microsoft.com/office/drawing/2014/main" val="937398204"/>
                  </a:ext>
                </a:extLst>
              </a:tr>
              <a:tr h="281039">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extLst>
                  <a:ext uri="{0D108BD9-81ED-4DB2-BD59-A6C34878D82A}">
                    <a16:rowId xmlns:a16="http://schemas.microsoft.com/office/drawing/2014/main" val="1987175077"/>
                  </a:ext>
                </a:extLst>
              </a:tr>
              <a:tr h="281039">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17504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25595</a:t>
                      </a:r>
                    </a:p>
                  </a:txBody>
                  <a:tcPr marL="7620" marR="7620" marT="7620" marB="0" anchor="ctr"/>
                </a:tc>
                <a:extLst>
                  <a:ext uri="{0D108BD9-81ED-4DB2-BD59-A6C34878D82A}">
                    <a16:rowId xmlns:a16="http://schemas.microsoft.com/office/drawing/2014/main" val="2566700015"/>
                  </a:ext>
                </a:extLst>
              </a:tr>
              <a:tr h="281039">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17409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43004</a:t>
                      </a:r>
                    </a:p>
                  </a:txBody>
                  <a:tcPr marL="7620" marR="7620" marT="7620" marB="0" anchor="ctr"/>
                </a:tc>
                <a:extLst>
                  <a:ext uri="{0D108BD9-81ED-4DB2-BD59-A6C34878D82A}">
                    <a16:rowId xmlns:a16="http://schemas.microsoft.com/office/drawing/2014/main" val="2293985579"/>
                  </a:ext>
                </a:extLst>
              </a:tr>
              <a:tr h="281039">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61091</a:t>
                      </a:r>
                    </a:p>
                  </a:txBody>
                  <a:tcPr marL="7620" marR="7620" marT="7620" marB="0" anchor="ctr"/>
                </a:tc>
                <a:extLst>
                  <a:ext uri="{0D108BD9-81ED-4DB2-BD59-A6C34878D82A}">
                    <a16:rowId xmlns:a16="http://schemas.microsoft.com/office/drawing/2014/main" val="1752379071"/>
                  </a:ext>
                </a:extLst>
              </a:tr>
              <a:tr h="281039">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17334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78425</a:t>
                      </a:r>
                    </a:p>
                  </a:txBody>
                  <a:tcPr marL="7620" marR="7620" marT="7620" marB="0" anchor="ctr"/>
                </a:tc>
                <a:extLst>
                  <a:ext uri="{0D108BD9-81ED-4DB2-BD59-A6C34878D82A}">
                    <a16:rowId xmlns:a16="http://schemas.microsoft.com/office/drawing/2014/main" val="1810793513"/>
                  </a:ext>
                </a:extLst>
              </a:tr>
              <a:tr h="281039">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18609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97034</a:t>
                      </a:r>
                    </a:p>
                  </a:txBody>
                  <a:tcPr marL="7620" marR="7620" marT="7620" marB="0" anchor="ctr"/>
                </a:tc>
                <a:extLst>
                  <a:ext uri="{0D108BD9-81ED-4DB2-BD59-A6C34878D82A}">
                    <a16:rowId xmlns:a16="http://schemas.microsoft.com/office/drawing/2014/main" val="188462386"/>
                  </a:ext>
                </a:extLst>
              </a:tr>
              <a:tr h="281039">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18476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115510</a:t>
                      </a:r>
                    </a:p>
                  </a:txBody>
                  <a:tcPr marL="7620" marR="7620" marT="7620" marB="0" anchor="ctr"/>
                </a:tc>
                <a:extLst>
                  <a:ext uri="{0D108BD9-81ED-4DB2-BD59-A6C34878D82A}">
                    <a16:rowId xmlns:a16="http://schemas.microsoft.com/office/drawing/2014/main" val="534668648"/>
                  </a:ext>
                </a:extLst>
              </a:tr>
              <a:tr h="281039">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19281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134791</a:t>
                      </a:r>
                    </a:p>
                  </a:txBody>
                  <a:tcPr marL="7620" marR="7620" marT="7620" marB="0" anchor="ctr"/>
                </a:tc>
                <a:extLst>
                  <a:ext uri="{0D108BD9-81ED-4DB2-BD59-A6C34878D82A}">
                    <a16:rowId xmlns:a16="http://schemas.microsoft.com/office/drawing/2014/main" val="75730120"/>
                  </a:ext>
                </a:extLst>
              </a:tr>
              <a:tr h="281039">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18849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153640</a:t>
                      </a:r>
                    </a:p>
                  </a:txBody>
                  <a:tcPr marL="7620" marR="7620" marT="7620" marB="0" anchor="ctr"/>
                </a:tc>
                <a:extLst>
                  <a:ext uri="{0D108BD9-81ED-4DB2-BD59-A6C34878D82A}">
                    <a16:rowId xmlns:a16="http://schemas.microsoft.com/office/drawing/2014/main" val="2340676710"/>
                  </a:ext>
                </a:extLst>
              </a:tr>
              <a:tr h="281039">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19262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172902</a:t>
                      </a:r>
                    </a:p>
                  </a:txBody>
                  <a:tcPr marL="7620" marR="7620" marT="7620" marB="0" anchor="ctr"/>
                </a:tc>
                <a:extLst>
                  <a:ext uri="{0D108BD9-81ED-4DB2-BD59-A6C34878D82A}">
                    <a16:rowId xmlns:a16="http://schemas.microsoft.com/office/drawing/2014/main" val="322834694"/>
                  </a:ext>
                </a:extLst>
              </a:tr>
              <a:tr h="281039">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20103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193005</a:t>
                      </a:r>
                    </a:p>
                  </a:txBody>
                  <a:tcPr marL="7620" marR="7620" marT="7620" marB="0" anchor="ctr"/>
                </a:tc>
                <a:extLst>
                  <a:ext uri="{0D108BD9-81ED-4DB2-BD59-A6C34878D82A}">
                    <a16:rowId xmlns:a16="http://schemas.microsoft.com/office/drawing/2014/main" val="1662159880"/>
                  </a:ext>
                </a:extLst>
              </a:tr>
              <a:tr h="281039">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20991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213996</a:t>
                      </a:r>
                    </a:p>
                  </a:txBody>
                  <a:tcPr marL="7620" marR="7620" marT="7620" marB="0" anchor="ctr"/>
                </a:tc>
                <a:extLst>
                  <a:ext uri="{0D108BD9-81ED-4DB2-BD59-A6C34878D82A}">
                    <a16:rowId xmlns:a16="http://schemas.microsoft.com/office/drawing/2014/main" val="2426077792"/>
                  </a:ext>
                </a:extLst>
              </a:tr>
              <a:tr h="281039">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20288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234284</a:t>
                      </a:r>
                    </a:p>
                  </a:txBody>
                  <a:tcPr marL="7620" marR="7620" marT="7620" marB="0" anchor="ctr"/>
                </a:tc>
                <a:extLst>
                  <a:ext uri="{0D108BD9-81ED-4DB2-BD59-A6C34878D82A}">
                    <a16:rowId xmlns:a16="http://schemas.microsoft.com/office/drawing/2014/main" val="3294159411"/>
                  </a:ext>
                </a:extLst>
              </a:tr>
              <a:tr h="281039">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21771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256055</a:t>
                      </a:r>
                    </a:p>
                  </a:txBody>
                  <a:tcPr marL="7620" marR="7620" marT="7620" marB="0" anchor="ctr"/>
                </a:tc>
                <a:extLst>
                  <a:ext uri="{0D108BD9-81ED-4DB2-BD59-A6C34878D82A}">
                    <a16:rowId xmlns:a16="http://schemas.microsoft.com/office/drawing/2014/main" val="287349369"/>
                  </a:ext>
                </a:extLst>
              </a:tr>
              <a:tr h="281039">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18749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274804</a:t>
                      </a:r>
                    </a:p>
                  </a:txBody>
                  <a:tcPr marL="7620" marR="7620" marT="7620" marB="0" anchor="ctr"/>
                </a:tc>
                <a:extLst>
                  <a:ext uri="{0D108BD9-81ED-4DB2-BD59-A6C34878D82A}">
                    <a16:rowId xmlns:a16="http://schemas.microsoft.com/office/drawing/2014/main" val="2063186566"/>
                  </a:ext>
                </a:extLst>
              </a:tr>
              <a:tr h="281039">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16857</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291661</a:t>
                      </a:r>
                    </a:p>
                  </a:txBody>
                  <a:tcPr marL="7620" marR="7620" marT="7620" marB="0" anchor="ctr"/>
                </a:tc>
                <a:extLst>
                  <a:ext uri="{0D108BD9-81ED-4DB2-BD59-A6C34878D82A}">
                    <a16:rowId xmlns:a16="http://schemas.microsoft.com/office/drawing/2014/main" val="74598972"/>
                  </a:ext>
                </a:extLst>
              </a:tr>
              <a:tr h="281039">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16406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308067</a:t>
                      </a:r>
                    </a:p>
                  </a:txBody>
                  <a:tcPr marL="7620" marR="7620" marT="7620" marB="0" anchor="ctr"/>
                </a:tc>
                <a:extLst>
                  <a:ext uri="{0D108BD9-81ED-4DB2-BD59-A6C34878D82A}">
                    <a16:rowId xmlns:a16="http://schemas.microsoft.com/office/drawing/2014/main" val="1564663066"/>
                  </a:ext>
                </a:extLst>
              </a:tr>
              <a:tr h="281039">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16386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324453</a:t>
                      </a:r>
                    </a:p>
                  </a:txBody>
                  <a:tcPr marL="7620" marR="7620" marT="7620" marB="0" anchor="ctr"/>
                </a:tc>
                <a:extLst>
                  <a:ext uri="{0D108BD9-81ED-4DB2-BD59-A6C34878D82A}">
                    <a16:rowId xmlns:a16="http://schemas.microsoft.com/office/drawing/2014/main" val="3103872596"/>
                  </a:ext>
                </a:extLst>
              </a:tr>
              <a:tr h="281039">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325255</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625091" y="1118586"/>
            <a:ext cx="4181383"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retention is increasing.</a:t>
            </a:r>
          </a:p>
          <a:p>
            <a:endParaRPr lang="en-IN" dirty="0"/>
          </a:p>
        </p:txBody>
      </p:sp>
    </p:spTree>
    <p:extLst>
      <p:ext uri="{BB962C8B-B14F-4D97-AF65-F5344CB8AC3E}">
        <p14:creationId xmlns:p14="http://schemas.microsoft.com/office/powerpoint/2010/main" val="172412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4155584"/>
            <a:ext cx="11231720" cy="26179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247713"/>
            <a:ext cx="10554057" cy="2601240"/>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week(</a:t>
            </a:r>
            <a:r>
              <a:rPr lang="en-US" dirty="0" err="1">
                <a:solidFill>
                  <a:srgbClr val="202C8F"/>
                </a:solidFill>
              </a:rPr>
              <a:t>occurred_at</a:t>
            </a:r>
            <a:r>
              <a:rPr lang="en-US" dirty="0">
                <a:solidFill>
                  <a:srgbClr val="202C8F"/>
                </a:solidFill>
              </a:rPr>
              <a:t>) as </a:t>
            </a:r>
            <a:r>
              <a:rPr lang="en-US" dirty="0" err="1">
                <a:solidFill>
                  <a:srgbClr val="202C8F"/>
                </a:solidFill>
              </a:rPr>
              <a:t>week_num</a:t>
            </a:r>
            <a:r>
              <a:rPr lang="en-US" dirty="0">
                <a:solidFill>
                  <a:srgbClr val="202C8F"/>
                </a:solidFill>
              </a:rPr>
              <a:t>,</a:t>
            </a:r>
          </a:p>
          <a:p>
            <a:r>
              <a:rPr lang="en-US" dirty="0">
                <a:solidFill>
                  <a:srgbClr val="202C8F"/>
                </a:solidFill>
              </a:rPr>
              <a:t>device,</a:t>
            </a:r>
          </a:p>
          <a:p>
            <a:r>
              <a:rPr lang="en-US" dirty="0">
                <a:solidFill>
                  <a:srgbClr val="202C8F"/>
                </a:solidFill>
              </a:rPr>
              <a:t>COUNT(distinct </a:t>
            </a:r>
            <a:r>
              <a:rPr lang="en-US" dirty="0" err="1">
                <a:solidFill>
                  <a:srgbClr val="202C8F"/>
                </a:solidFill>
              </a:rPr>
              <a:t>user_id</a:t>
            </a:r>
            <a:r>
              <a:rPr lang="en-US" dirty="0">
                <a:solidFill>
                  <a:srgbClr val="202C8F"/>
                </a:solidFill>
              </a:rPr>
              <a:t>) as </a:t>
            </a:r>
            <a:r>
              <a:rPr lang="en-US" dirty="0" err="1">
                <a:solidFill>
                  <a:srgbClr val="202C8F"/>
                </a:solidFill>
              </a:rPr>
              <a:t>no_of_users</a:t>
            </a:r>
            <a:endParaRPr lang="en-US" dirty="0">
              <a:solidFill>
                <a:srgbClr val="202C8F"/>
              </a:solidFill>
            </a:endParaRPr>
          </a:p>
          <a:p>
            <a:r>
              <a:rPr lang="en-US" dirty="0">
                <a:solidFill>
                  <a:srgbClr val="202C8F"/>
                </a:solidFill>
              </a:rPr>
              <a:t>FROM</a:t>
            </a:r>
          </a:p>
          <a:p>
            <a:r>
              <a:rPr lang="en-US" dirty="0">
                <a:solidFill>
                  <a:srgbClr val="202C8F"/>
                </a:solidFill>
              </a:rPr>
              <a:t>events</a:t>
            </a:r>
          </a:p>
          <a:p>
            <a:r>
              <a:rPr lang="en-US" dirty="0">
                <a:solidFill>
                  <a:srgbClr val="202C8F"/>
                </a:solidFill>
              </a:rPr>
              <a:t>where </a:t>
            </a:r>
            <a:r>
              <a:rPr lang="en-US" dirty="0" err="1">
                <a:solidFill>
                  <a:srgbClr val="202C8F"/>
                </a:solidFill>
              </a:rPr>
              <a:t>event_type</a:t>
            </a:r>
            <a:r>
              <a:rPr lang="en-US" dirty="0">
                <a:solidFill>
                  <a:srgbClr val="202C8F"/>
                </a:solidFill>
              </a:rPr>
              <a:t> = 'engagement'</a:t>
            </a:r>
          </a:p>
          <a:p>
            <a:r>
              <a:rPr lang="en-US" dirty="0">
                <a:solidFill>
                  <a:srgbClr val="202C8F"/>
                </a:solidFill>
              </a:rPr>
              <a:t>GROUP by </a:t>
            </a:r>
            <a:r>
              <a:rPr lang="en-US" dirty="0" err="1">
                <a:solidFill>
                  <a:srgbClr val="202C8F"/>
                </a:solidFill>
              </a:rPr>
              <a:t>week_num</a:t>
            </a:r>
            <a:r>
              <a:rPr lang="en-US" dirty="0">
                <a:solidFill>
                  <a:srgbClr val="202C8F"/>
                </a:solidFill>
              </a:rPr>
              <a:t>, device</a:t>
            </a:r>
          </a:p>
          <a:p>
            <a:r>
              <a:rPr lang="en-US" dirty="0">
                <a:solidFill>
                  <a:srgbClr val="202C8F"/>
                </a:solidFill>
              </a:rPr>
              <a:t>order by </a:t>
            </a:r>
            <a:r>
              <a:rPr lang="en-US" dirty="0" err="1">
                <a:solidFill>
                  <a:srgbClr val="202C8F"/>
                </a:solidFill>
              </a:rPr>
              <a:t>week_num</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weekly engagement per device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WHERE clause selected </a:t>
            </a:r>
            <a:r>
              <a:rPr lang="en-US" dirty="0" err="1"/>
              <a:t>event_type</a:t>
            </a:r>
            <a:r>
              <a:rPr lang="en-US" dirty="0"/>
              <a:t> as ‘engagement’.</a:t>
            </a:r>
          </a:p>
          <a:p>
            <a:pPr marL="0" indent="0">
              <a:buNone/>
            </a:pPr>
            <a:r>
              <a:rPr lang="en-US" dirty="0"/>
              <a:t>	Step 5) Finally combined the result using the GROUP BY clause on </a:t>
            </a:r>
            <a:r>
              <a:rPr lang="en-US" dirty="0" err="1"/>
              <a:t>week_num</a:t>
            </a:r>
            <a:r>
              <a:rPr lang="en-US" dirty="0"/>
              <a:t> and device.</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30</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09864" y="38561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933970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31</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2" name="Content Placeholder 2">
            <a:extLst>
              <a:ext uri="{FF2B5EF4-FFF2-40B4-BE49-F238E27FC236}">
                <a16:creationId xmlns:a16="http://schemas.microsoft.com/office/drawing/2014/main" id="{27851876-BDED-487C-4C30-D29964B38405}"/>
              </a:ext>
            </a:extLst>
          </p:cNvPr>
          <p:cNvSpPr>
            <a:spLocks noGrp="1"/>
          </p:cNvSpPr>
          <p:nvPr>
            <p:ph sz="half" idx="1"/>
          </p:nvPr>
        </p:nvSpPr>
        <p:spPr>
          <a:xfrm>
            <a:off x="488110" y="1957526"/>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13" name="TextBox 12">
            <a:extLst>
              <a:ext uri="{FF2B5EF4-FFF2-40B4-BE49-F238E27FC236}">
                <a16:creationId xmlns:a16="http://schemas.microsoft.com/office/drawing/2014/main" id="{F5B27400-2C81-56F3-AA3D-56AE0F09C1FA}"/>
              </a:ext>
            </a:extLst>
          </p:cNvPr>
          <p:cNvSpPr txBox="1"/>
          <p:nvPr/>
        </p:nvSpPr>
        <p:spPr>
          <a:xfrm>
            <a:off x="941033" y="2814612"/>
            <a:ext cx="933930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Output has 492 rows thus I have provided the output csv file in the following drive link.</a:t>
            </a:r>
          </a:p>
        </p:txBody>
      </p:sp>
      <p:sp>
        <p:nvSpPr>
          <p:cNvPr id="16" name="TextBox 15">
            <a:extLst>
              <a:ext uri="{FF2B5EF4-FFF2-40B4-BE49-F238E27FC236}">
                <a16:creationId xmlns:a16="http://schemas.microsoft.com/office/drawing/2014/main" id="{A499D442-EC51-1A67-D7CF-EDD29F7B71CC}"/>
              </a:ext>
            </a:extLst>
          </p:cNvPr>
          <p:cNvSpPr txBox="1"/>
          <p:nvPr/>
        </p:nvSpPr>
        <p:spPr>
          <a:xfrm>
            <a:off x="941033" y="3605455"/>
            <a:ext cx="8372974" cy="923330"/>
          </a:xfrm>
          <a:prstGeom prst="rect">
            <a:avLst/>
          </a:prstGeom>
          <a:noFill/>
        </p:spPr>
        <p:txBody>
          <a:bodyPr wrap="square" rtlCol="0">
            <a:spAutoFit/>
          </a:bodyPr>
          <a:lstStyle/>
          <a:p>
            <a:r>
              <a:rPr lang="en-US" dirty="0">
                <a:highlight>
                  <a:srgbClr val="FFFF00"/>
                </a:highlight>
              </a:rPr>
              <a:t>Drive Link:-</a:t>
            </a:r>
          </a:p>
          <a:p>
            <a:r>
              <a:rPr lang="en-IN" dirty="0">
                <a:solidFill>
                  <a:srgbClr val="202C8F"/>
                </a:solidFill>
                <a:hlinkClick r:id="rId2">
                  <a:extLst>
                    <a:ext uri="{A12FA001-AC4F-418D-AE19-62706E023703}">
                      <ahyp:hlinkClr xmlns:ahyp="http://schemas.microsoft.com/office/drawing/2018/hyperlinkcolor" val="tx"/>
                    </a:ext>
                  </a:extLst>
                </a:hlinkClick>
              </a:rPr>
              <a:t>https://drive.google.com/file/d/1vZ5FddRzskdvGVb0qUUvbh5-N7eKAI6E/view?usp=sharing</a:t>
            </a:r>
            <a:endParaRPr lang="en-IN" dirty="0">
              <a:solidFill>
                <a:srgbClr val="202C8F"/>
              </a:solidFill>
            </a:endParaRPr>
          </a:p>
        </p:txBody>
      </p:sp>
    </p:spTree>
    <p:extLst>
      <p:ext uri="{BB962C8B-B14F-4D97-AF65-F5344CB8AC3E}">
        <p14:creationId xmlns:p14="http://schemas.microsoft.com/office/powerpoint/2010/main" val="1905667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1156924" cy="600900"/>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Email Engagement Analysis: </a:t>
            </a:r>
            <a:r>
              <a:rPr lang="en-US" sz="1600" b="0" dirty="0">
                <a:solidFill>
                  <a:schemeClr val="tx1">
                    <a:lumMod val="85000"/>
                    <a:lumOff val="15000"/>
                  </a:schemeClr>
                </a:solidFill>
              </a:rPr>
              <a:t> Analyze how users are engaging with the email service &amp; Write an SQL query to calculate the email engagement metrics.</a:t>
            </a:r>
            <a:br>
              <a:rPr lang="en-IN" sz="2000" dirty="0">
                <a:solidFill>
                  <a:srgbClr val="00B0F0"/>
                </a:solidFill>
              </a:rPr>
            </a:br>
            <a:br>
              <a:rPr lang="en-IN" sz="1600" dirty="0">
                <a:solidFill>
                  <a:srgbClr val="00B0F0"/>
                </a:solidFill>
              </a:rPr>
            </a:br>
            <a:br>
              <a:rPr lang="en-IN" sz="1050" dirty="0">
                <a:solidFill>
                  <a:srgbClr val="00B0F0"/>
                </a:solidFill>
              </a:rPr>
            </a:br>
            <a:endParaRPr lang="en-IN" sz="105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52723" y="1791608"/>
            <a:ext cx="10793341" cy="1933347"/>
          </a:xfrm>
        </p:spPr>
        <p:txBody>
          <a:bodyPr/>
          <a:lstStyle/>
          <a:p>
            <a:r>
              <a:rPr lang="en-US" sz="2000" dirty="0"/>
              <a:t>Steps for finding the weekly engagement per device : </a:t>
            </a:r>
          </a:p>
          <a:p>
            <a:pPr marL="0" indent="0">
              <a:buNone/>
            </a:pPr>
            <a:r>
              <a:rPr lang="en-US" sz="2000" dirty="0"/>
              <a:t>	Step 1) I have selected `operation &amp; metric analytics` database for accessing data.</a:t>
            </a:r>
          </a:p>
          <a:p>
            <a:pPr marL="0" indent="0">
              <a:buNone/>
            </a:pPr>
            <a:r>
              <a:rPr lang="en-US" sz="2000" dirty="0"/>
              <a:t>	Step 2) Then I have classified the actions into three categories: </a:t>
            </a:r>
            <a:r>
              <a:rPr lang="en-US" sz="2000" dirty="0" err="1"/>
              <a:t>email_sent</a:t>
            </a:r>
            <a:r>
              <a:rPr lang="en-US" sz="2000" dirty="0"/>
              <a:t>, </a:t>
            </a:r>
            <a:r>
              <a:rPr lang="en-US" sz="2000" dirty="0" err="1"/>
              <a:t>email_opened</a:t>
            </a:r>
            <a:r>
              <a:rPr lang="en-US" sz="2000" dirty="0"/>
              <a:t>, 	             and </a:t>
            </a:r>
            <a:r>
              <a:rPr lang="en-US" sz="2000" dirty="0" err="1"/>
              <a:t>email_clicked</a:t>
            </a:r>
            <a:r>
              <a:rPr lang="en-US" sz="2000" dirty="0"/>
              <a:t>. </a:t>
            </a:r>
          </a:p>
          <a:p>
            <a:pPr marL="0" indent="0">
              <a:buNone/>
            </a:pPr>
            <a:r>
              <a:rPr lang="en-US" sz="2000" dirty="0"/>
              <a:t>	Step 3) That categorization will be performed using the CASE, WHEN, THEN functions.</a:t>
            </a:r>
          </a:p>
          <a:p>
            <a:pPr marL="0" indent="0">
              <a:buNone/>
            </a:pPr>
            <a:r>
              <a:rPr lang="en-US" sz="2000" dirty="0"/>
              <a:t>	Step 4) Then, I have calculated the </a:t>
            </a:r>
            <a:r>
              <a:rPr lang="en-US" sz="2000" dirty="0" err="1"/>
              <a:t>email_opening_rate</a:t>
            </a:r>
            <a:r>
              <a:rPr lang="en-US" sz="2000" dirty="0"/>
              <a:t> by summing up the occurrences of 	   	</a:t>
            </a:r>
            <a:r>
              <a:rPr lang="en-US" sz="2000" dirty="0" err="1"/>
              <a:t>email_opened</a:t>
            </a:r>
            <a:r>
              <a:rPr lang="en-US" sz="2000" dirty="0"/>
              <a:t> events and dividing the result by the sum of </a:t>
            </a:r>
            <a:r>
              <a:rPr lang="en-US" sz="2000" dirty="0" err="1"/>
              <a:t>email_sent</a:t>
            </a:r>
            <a:r>
              <a:rPr lang="en-US" sz="2000" dirty="0"/>
              <a:t> events. The 	              final value is multiplied by 100.0 to represent the percentage accurately.</a:t>
            </a:r>
          </a:p>
          <a:p>
            <a:pPr marL="0" indent="0">
              <a:buNone/>
            </a:pPr>
            <a:r>
              <a:rPr lang="en-US" sz="2000" dirty="0"/>
              <a:t>	Step 5) Similarly, I have computed the </a:t>
            </a:r>
            <a:r>
              <a:rPr lang="en-US" sz="2000" dirty="0" err="1"/>
              <a:t>email_clicking_rate</a:t>
            </a:r>
            <a:r>
              <a:rPr lang="en-US" sz="2000" dirty="0"/>
              <a:t> by summing up the occurrences 	             of </a:t>
            </a:r>
            <a:r>
              <a:rPr lang="en-US" sz="2000" dirty="0" err="1"/>
              <a:t>email_clicked</a:t>
            </a:r>
            <a:r>
              <a:rPr lang="en-US" sz="2000" dirty="0"/>
              <a:t> events and dividing the result by the sum of </a:t>
            </a:r>
            <a:r>
              <a:rPr lang="en-US" sz="2000" dirty="0" err="1"/>
              <a:t>email_sent</a:t>
            </a:r>
            <a:r>
              <a:rPr lang="en-US" sz="2000" dirty="0"/>
              <a:t> events. 	             The outcome will also be multiplied by 100.0 to express the rate as a percentage.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32</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780459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73400" y="710849"/>
            <a:ext cx="10838836" cy="4799305"/>
          </a:xfrm>
          <a:prstGeom prst="roundRect">
            <a:avLst/>
          </a:prstGeom>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483280" y="938623"/>
            <a:ext cx="10535488" cy="4524315"/>
          </a:xfrm>
          <a:prstGeom prst="rect">
            <a:avLst/>
          </a:prstGeom>
          <a:noFill/>
        </p:spPr>
        <p:txBody>
          <a:bodyPr wrap="square" numCol="1" rtlCol="0">
            <a:spAutoFit/>
          </a:bodyPr>
          <a:lstStyle/>
          <a:p>
            <a:r>
              <a:rPr lang="en-US" dirty="0">
                <a:solidFill>
                  <a:srgbClr val="202C8F"/>
                </a:solidFill>
              </a:rPr>
              <a:t>SELECT</a:t>
            </a:r>
          </a:p>
          <a:p>
            <a:r>
              <a:rPr lang="en-US" dirty="0">
                <a:solidFill>
                  <a:srgbClr val="202C8F"/>
                </a:solidFill>
              </a:rPr>
              <a:t>  100.0 * COUNT(CASE WHEN email = '</a:t>
            </a:r>
            <a:r>
              <a:rPr lang="en-US" dirty="0" err="1">
                <a:solidFill>
                  <a:srgbClr val="202C8F"/>
                </a:solidFill>
              </a:rPr>
              <a:t>email_opened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email_opening_percentage</a:t>
            </a:r>
            <a:r>
              <a:rPr lang="en-US" dirty="0">
                <a:solidFill>
                  <a:srgbClr val="202C8F"/>
                </a:solidFill>
              </a:rPr>
              <a:t>,</a:t>
            </a:r>
          </a:p>
          <a:p>
            <a:r>
              <a:rPr lang="en-US" dirty="0">
                <a:solidFill>
                  <a:srgbClr val="202C8F"/>
                </a:solidFill>
              </a:rPr>
              <a:t>  100.0 * COUNT(CASE WHEN email = '</a:t>
            </a:r>
            <a:r>
              <a:rPr lang="en-US" dirty="0" err="1">
                <a:solidFill>
                  <a:srgbClr val="202C8F"/>
                </a:solidFill>
              </a:rPr>
              <a:t>email_clicked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email_clicking_percentage</a:t>
            </a:r>
            <a:endParaRPr lang="en-US" dirty="0">
              <a:solidFill>
                <a:srgbClr val="202C8F"/>
              </a:solidFill>
            </a:endParaRPr>
          </a:p>
          <a:p>
            <a:r>
              <a:rPr lang="en-US" dirty="0">
                <a:solidFill>
                  <a:srgbClr val="202C8F"/>
                </a:solidFill>
              </a:rPr>
              <a:t>FROM (</a:t>
            </a:r>
          </a:p>
          <a:p>
            <a:r>
              <a:rPr lang="en-US" dirty="0">
                <a:solidFill>
                  <a:srgbClr val="202C8F"/>
                </a:solidFill>
              </a:rPr>
              <a:t>  SELECT</a:t>
            </a:r>
          </a:p>
          <a:p>
            <a:r>
              <a:rPr lang="en-US" dirty="0">
                <a:solidFill>
                  <a:srgbClr val="202C8F"/>
                </a:solidFill>
              </a:rPr>
              <a:t>    *,</a:t>
            </a:r>
          </a:p>
          <a:p>
            <a:r>
              <a:rPr lang="en-US" dirty="0">
                <a:solidFill>
                  <a:srgbClr val="202C8F"/>
                </a:solidFill>
              </a:rPr>
              <a:t>    CASE</a:t>
            </a:r>
          </a:p>
          <a:p>
            <a:r>
              <a:rPr lang="en-US" dirty="0">
                <a:solidFill>
                  <a:srgbClr val="202C8F"/>
                </a:solidFill>
              </a:rPr>
              <a:t>      WHEN action IN ('</a:t>
            </a:r>
            <a:r>
              <a:rPr lang="en-US" dirty="0" err="1">
                <a:solidFill>
                  <a:srgbClr val="202C8F"/>
                </a:solidFill>
              </a:rPr>
              <a:t>sent_weekly_digest</a:t>
            </a:r>
            <a:r>
              <a:rPr lang="en-US" dirty="0">
                <a:solidFill>
                  <a:srgbClr val="202C8F"/>
                </a:solidFill>
              </a:rPr>
              <a:t>', '</a:t>
            </a:r>
            <a:r>
              <a:rPr lang="en-US" dirty="0" err="1">
                <a:solidFill>
                  <a:srgbClr val="202C8F"/>
                </a:solidFill>
              </a:rPr>
              <a:t>sent_reengagement_email</a:t>
            </a:r>
            <a:r>
              <a:rPr lang="en-US" dirty="0">
                <a:solidFill>
                  <a:srgbClr val="202C8F"/>
                </a:solidFill>
              </a:rPr>
              <a:t>') THEN '</a:t>
            </a:r>
            <a:r>
              <a:rPr lang="en-US" dirty="0" err="1">
                <a:solidFill>
                  <a:srgbClr val="202C8F"/>
                </a:solidFill>
              </a:rPr>
              <a:t>email_sent</a:t>
            </a:r>
            <a:r>
              <a:rPr lang="en-US" dirty="0">
                <a:solidFill>
                  <a:srgbClr val="202C8F"/>
                </a:solidFill>
              </a:rPr>
              <a:t>'</a:t>
            </a:r>
          </a:p>
          <a:p>
            <a:r>
              <a:rPr lang="en-US" dirty="0">
                <a:solidFill>
                  <a:srgbClr val="202C8F"/>
                </a:solidFill>
              </a:rPr>
              <a:t>      WHEN action IN ('</a:t>
            </a:r>
            <a:r>
              <a:rPr lang="en-US" dirty="0" err="1">
                <a:solidFill>
                  <a:srgbClr val="202C8F"/>
                </a:solidFill>
              </a:rPr>
              <a:t>email_open</a:t>
            </a:r>
            <a:r>
              <a:rPr lang="en-US" dirty="0">
                <a:solidFill>
                  <a:srgbClr val="202C8F"/>
                </a:solidFill>
              </a:rPr>
              <a:t>') THEN '</a:t>
            </a:r>
            <a:r>
              <a:rPr lang="en-US" dirty="0" err="1">
                <a:solidFill>
                  <a:srgbClr val="202C8F"/>
                </a:solidFill>
              </a:rPr>
              <a:t>email_opened</a:t>
            </a:r>
            <a:r>
              <a:rPr lang="en-US" dirty="0">
                <a:solidFill>
                  <a:srgbClr val="202C8F"/>
                </a:solidFill>
              </a:rPr>
              <a:t>'</a:t>
            </a:r>
          </a:p>
          <a:p>
            <a:r>
              <a:rPr lang="en-US" dirty="0">
                <a:solidFill>
                  <a:srgbClr val="202C8F"/>
                </a:solidFill>
              </a:rPr>
              <a:t>      WHEN action IN ('</a:t>
            </a:r>
            <a:r>
              <a:rPr lang="en-US" dirty="0" err="1">
                <a:solidFill>
                  <a:srgbClr val="202C8F"/>
                </a:solidFill>
              </a:rPr>
              <a:t>email_clickthrough</a:t>
            </a:r>
            <a:r>
              <a:rPr lang="en-US" dirty="0">
                <a:solidFill>
                  <a:srgbClr val="202C8F"/>
                </a:solidFill>
              </a:rPr>
              <a:t>') THEN '</a:t>
            </a:r>
            <a:r>
              <a:rPr lang="en-US" dirty="0" err="1">
                <a:solidFill>
                  <a:srgbClr val="202C8F"/>
                </a:solidFill>
              </a:rPr>
              <a:t>email_clicked</a:t>
            </a:r>
            <a:r>
              <a:rPr lang="en-US" dirty="0">
                <a:solidFill>
                  <a:srgbClr val="202C8F"/>
                </a:solidFill>
              </a:rPr>
              <a:t>'</a:t>
            </a:r>
          </a:p>
          <a:p>
            <a:r>
              <a:rPr lang="en-US" dirty="0">
                <a:solidFill>
                  <a:srgbClr val="202C8F"/>
                </a:solidFill>
              </a:rPr>
              <a:t>    END AS email</a:t>
            </a:r>
          </a:p>
          <a:p>
            <a:r>
              <a:rPr lang="en-US" dirty="0">
                <a:solidFill>
                  <a:srgbClr val="202C8F"/>
                </a:solidFill>
              </a:rPr>
              <a:t>  FROM</a:t>
            </a:r>
          </a:p>
          <a:p>
            <a:r>
              <a:rPr lang="en-US" dirty="0">
                <a:solidFill>
                  <a:srgbClr val="202C8F"/>
                </a:solidFill>
              </a:rPr>
              <a:t>    </a:t>
            </a:r>
            <a:r>
              <a:rPr lang="en-US" dirty="0" err="1">
                <a:solidFill>
                  <a:srgbClr val="202C8F"/>
                </a:solidFill>
              </a:rPr>
              <a:t>email_events</a:t>
            </a:r>
            <a:endParaRPr lang="en-US" dirty="0">
              <a:solidFill>
                <a:srgbClr val="202C8F"/>
              </a:solidFill>
            </a:endParaRPr>
          </a:p>
          <a:p>
            <a:r>
              <a:rPr lang="en-US" dirty="0">
                <a:solidFill>
                  <a:srgbClr val="202C8F"/>
                </a:solidFill>
              </a:rPr>
              <a:t>) </a:t>
            </a:r>
            <a:r>
              <a:rPr lang="en-US" dirty="0" err="1">
                <a:solidFill>
                  <a:srgbClr val="202C8F"/>
                </a:solidFill>
              </a:rPr>
              <a:t>email_action</a:t>
            </a:r>
            <a:r>
              <a:rPr lang="en-US" dirty="0">
                <a:solidFill>
                  <a:srgbClr val="202C8F"/>
                </a:solidFill>
              </a:rPr>
              <a:t>;</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33</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376748" y="52618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1" name="Content Placeholder 2">
            <a:extLst>
              <a:ext uri="{FF2B5EF4-FFF2-40B4-BE49-F238E27FC236}">
                <a16:creationId xmlns:a16="http://schemas.microsoft.com/office/drawing/2014/main" id="{AA607A8E-DCBC-A8BD-2C36-0B3CD83DB8CB}"/>
              </a:ext>
            </a:extLst>
          </p:cNvPr>
          <p:cNvSpPr>
            <a:spLocks noGrp="1"/>
          </p:cNvSpPr>
          <p:nvPr>
            <p:ph sz="half" idx="1"/>
          </p:nvPr>
        </p:nvSpPr>
        <p:spPr>
          <a:xfrm>
            <a:off x="320040" y="568105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2" name="Table 12">
            <a:extLst>
              <a:ext uri="{FF2B5EF4-FFF2-40B4-BE49-F238E27FC236}">
                <a16:creationId xmlns:a16="http://schemas.microsoft.com/office/drawing/2014/main" id="{D2D178D3-F8E4-3ED9-7ADD-AD5E895CFFB2}"/>
              </a:ext>
            </a:extLst>
          </p:cNvPr>
          <p:cNvGraphicFramePr>
            <a:graphicFrameLocks noGrp="1"/>
          </p:cNvGraphicFramePr>
          <p:nvPr>
            <p:extLst>
              <p:ext uri="{D42A27DB-BD31-4B8C-83A1-F6EECF244321}">
                <p14:modId xmlns:p14="http://schemas.microsoft.com/office/powerpoint/2010/main" val="744174976"/>
              </p:ext>
            </p:extLst>
          </p:nvPr>
        </p:nvGraphicFramePr>
        <p:xfrm>
          <a:off x="3409498" y="5681052"/>
          <a:ext cx="6783526" cy="741680"/>
        </p:xfrm>
        <a:graphic>
          <a:graphicData uri="http://schemas.openxmlformats.org/drawingml/2006/table">
            <a:tbl>
              <a:tblPr firstRow="1" bandRow="1">
                <a:tableStyleId>{5C22544A-7EE6-4342-B048-85BDC9FD1C3A}</a:tableStyleId>
              </a:tblPr>
              <a:tblGrid>
                <a:gridCol w="3391763">
                  <a:extLst>
                    <a:ext uri="{9D8B030D-6E8A-4147-A177-3AD203B41FA5}">
                      <a16:colId xmlns:a16="http://schemas.microsoft.com/office/drawing/2014/main" val="2585729267"/>
                    </a:ext>
                  </a:extLst>
                </a:gridCol>
                <a:gridCol w="3391763">
                  <a:extLst>
                    <a:ext uri="{9D8B030D-6E8A-4147-A177-3AD203B41FA5}">
                      <a16:colId xmlns:a16="http://schemas.microsoft.com/office/drawing/2014/main" val="2406487520"/>
                    </a:ext>
                  </a:extLst>
                </a:gridCol>
              </a:tblGrid>
              <a:tr h="370840">
                <a:tc>
                  <a:txBody>
                    <a:bodyPr/>
                    <a:lstStyle/>
                    <a:p>
                      <a:pPr algn="ctr" fontAlgn="b"/>
                      <a:r>
                        <a:rPr lang="en-IN" sz="1800" b="0" i="0" u="none" strike="noStrike" dirty="0" err="1">
                          <a:solidFill>
                            <a:srgbClr val="000000"/>
                          </a:solidFill>
                          <a:effectLst/>
                          <a:latin typeface="Calibri" panose="020F0502020204030204" pitchFamily="34" charset="0"/>
                        </a:rPr>
                        <a:t>email_opening_percentage</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email_clicking_percentage</a:t>
                      </a:r>
                    </a:p>
                  </a:txBody>
                  <a:tcPr marL="7620" marR="7620" marT="7620" marB="0" anchor="ctr"/>
                </a:tc>
                <a:extLst>
                  <a:ext uri="{0D108BD9-81ED-4DB2-BD59-A6C34878D82A}">
                    <a16:rowId xmlns:a16="http://schemas.microsoft.com/office/drawing/2014/main" val="453546412"/>
                  </a:ext>
                </a:extLst>
              </a:tr>
              <a:tr h="370840">
                <a:tc>
                  <a:txBody>
                    <a:bodyPr/>
                    <a:lstStyle/>
                    <a:p>
                      <a:pPr algn="ctr" fontAlgn="b"/>
                      <a:r>
                        <a:rPr lang="en-IN" sz="1800" b="0" i="0" u="none" strike="noStrike" dirty="0">
                          <a:solidFill>
                            <a:srgbClr val="000000"/>
                          </a:solidFill>
                          <a:effectLst/>
                          <a:latin typeface="Calibri" panose="020F0502020204030204" pitchFamily="34" charset="0"/>
                        </a:rPr>
                        <a:t>33.58339</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14.78989</a:t>
                      </a:r>
                    </a:p>
                  </a:txBody>
                  <a:tcPr marL="7620" marR="7620" marT="7620" marB="0" anchor="ctr"/>
                </a:tc>
                <a:extLst>
                  <a:ext uri="{0D108BD9-81ED-4DB2-BD59-A6C34878D82A}">
                    <a16:rowId xmlns:a16="http://schemas.microsoft.com/office/drawing/2014/main" val="3537007599"/>
                  </a:ext>
                </a:extLst>
              </a:tr>
            </a:tbl>
          </a:graphicData>
        </a:graphic>
      </p:graphicFrame>
    </p:spTree>
    <p:extLst>
      <p:ext uri="{BB962C8B-B14F-4D97-AF65-F5344CB8AC3E}">
        <p14:creationId xmlns:p14="http://schemas.microsoft.com/office/powerpoint/2010/main" val="110719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Job data and </a:t>
            </a:r>
            <a:r>
              <a:rPr lang="en-IN" sz="1800" dirty="0"/>
              <a:t>Investigated metric spike </a:t>
            </a:r>
            <a:r>
              <a:rPr lang="en-US" sz="1800" dirty="0"/>
              <a:t>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35</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646331"/>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https://github.com/ShindeYash/Operation_and_Metric_Analytics.git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https://drive.google.com/drive/folders/1AG1LqrLAbPbGbaLKe0rd3Cpz24Ndh9w9?usp=sharing</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95549" y="845943"/>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07787" y="1491606"/>
            <a:ext cx="6766560" cy="2700528"/>
          </a:xfrm>
        </p:spPr>
        <p:txBody>
          <a:bodyPr/>
          <a:lstStyle/>
          <a:p>
            <a:pPr marL="285750" indent="-285750">
              <a:buFont typeface="Arial" panose="020B0604020202020204" pitchFamily="34" charset="0"/>
              <a:buChar char="•"/>
            </a:pPr>
            <a:r>
              <a:rPr lang="en-US" sz="1800" dirty="0"/>
              <a:t>This project involves Data Analysis for Hiring Process Optimization at a Multinational Company.</a:t>
            </a:r>
          </a:p>
          <a:p>
            <a:pPr marL="285750" indent="-285750">
              <a:buFont typeface="Arial" panose="020B0604020202020204" pitchFamily="34" charset="0"/>
              <a:buChar char="•"/>
            </a:pPr>
            <a:r>
              <a:rPr lang="en-US" sz="1800" dirty="0"/>
              <a:t>The hiring process is a pivotal aspect of any successful organization, and a renowned multinational company like Google, recognizes the significance of optimizing this process. </a:t>
            </a:r>
          </a:p>
          <a:p>
            <a:pPr marL="285750" indent="-285750">
              <a:buFont typeface="Arial" panose="020B0604020202020204" pitchFamily="34" charset="0"/>
              <a:buChar char="•"/>
            </a:pPr>
            <a:r>
              <a:rPr lang="en-US" sz="1800" dirty="0"/>
              <a:t>As a data analyst, I have been tasked with conducting a comprehensive data analysis of the company's hiring process.</a:t>
            </a:r>
          </a:p>
          <a:p>
            <a:pPr marL="285750" indent="-285750">
              <a:buFont typeface="Arial" panose="020B0604020202020204" pitchFamily="34" charset="0"/>
              <a:buChar char="•"/>
            </a:pPr>
            <a:r>
              <a:rPr lang="en-US" sz="1800" dirty="0"/>
              <a:t> My primary objective is to extract meaningful insights and actionable recommendations that will facilitate the company in conducting recruitment procedures and making well-informed decisions for future hiring endeavors.</a:t>
            </a:r>
          </a:p>
          <a:p>
            <a:pPr marL="285750" indent="-285750">
              <a:buFont typeface="Arial" panose="020B0604020202020204" pitchFamily="34" charset="0"/>
              <a:buChar char="•"/>
            </a:pPr>
            <a:r>
              <a:rPr lang="en-US" sz="1800" dirty="0"/>
              <a:t>In this project, I will be provided with a dataset containing detailed records of previous hires at company. The dataset encompasses essential information, such as candidate demographics, interview details, job types and other relevant hiring metrics. </a:t>
            </a:r>
          </a:p>
          <a:p>
            <a:pPr marL="285750" indent="-285750">
              <a:buFont typeface="Arial" panose="020B0604020202020204" pitchFamily="34" charset="0"/>
              <a:buChar char="•"/>
            </a:pPr>
            <a:r>
              <a:rPr lang="en-US" sz="1800" dirty="0"/>
              <a:t>Leveraging my expertise in data analysis, I will perform A Data-Driven Analysis of Enhancing Hiring Process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01063" y="1502176"/>
            <a:ext cx="8115433" cy="4262022"/>
          </a:xfrm>
        </p:spPr>
        <p:txBody>
          <a:bodyPr/>
          <a:lstStyle/>
          <a:p>
            <a:pPr marL="285750" indent="-285750">
              <a:buFont typeface="Arial" panose="020B0604020202020204" pitchFamily="34" charset="0"/>
              <a:buChar char="•"/>
            </a:pPr>
            <a:r>
              <a:rPr lang="en-US" sz="2000" dirty="0"/>
              <a:t>Firstly, go through the dataset to know more about the data, tables, columns and the rows.</a:t>
            </a:r>
          </a:p>
          <a:p>
            <a:pPr marL="285750" indent="-285750">
              <a:buFont typeface="Arial" panose="020B0604020202020204" pitchFamily="34" charset="0"/>
              <a:buChar char="•"/>
            </a:pPr>
            <a:r>
              <a:rPr lang="en-US" sz="2000" dirty="0"/>
              <a:t>Analyze the data given in the dataset to perform operations.</a:t>
            </a:r>
          </a:p>
          <a:p>
            <a:pPr marL="285750" indent="-285750">
              <a:buFont typeface="Arial" panose="020B0604020202020204" pitchFamily="34" charset="0"/>
              <a:buChar char="•"/>
            </a:pPr>
            <a:r>
              <a:rPr lang="en-US" sz="2000" dirty="0"/>
              <a:t>Then solve the questions using Excel formulas.</a:t>
            </a:r>
          </a:p>
          <a:p>
            <a:pPr marL="285750" indent="-285750">
              <a:buFont typeface="Arial" panose="020B0604020202020204" pitchFamily="34" charset="0"/>
              <a:buChar char="•"/>
            </a:pPr>
            <a:r>
              <a:rPr lang="en-US" sz="2000" dirty="0"/>
              <a:t>I will provide a detailed explanation of output along with the formula and visual charts &amp; graphs.</a:t>
            </a:r>
          </a:p>
          <a:p>
            <a:pPr marL="285750" indent="-285750">
              <a:buFont typeface="Arial" panose="020B0604020202020204" pitchFamily="34" charset="0"/>
              <a:buChar char="•"/>
            </a:pPr>
            <a:r>
              <a:rPr lang="en-US" sz="2000" dirty="0"/>
              <a:t>I will perform my analysis using the following list of points.</a:t>
            </a:r>
          </a:p>
          <a:p>
            <a:endParaRPr lang="en-US" sz="2400" dirty="0"/>
          </a:p>
          <a:p>
            <a:pPr marL="342900" indent="-342900">
              <a:buFont typeface="Wingdings" panose="05000000000000000000" pitchFamily="2" charset="2"/>
              <a:buChar char="q"/>
            </a:pPr>
            <a:r>
              <a:rPr lang="en-US" sz="2000" dirty="0"/>
              <a:t>Analysis</a:t>
            </a:r>
          </a:p>
          <a:p>
            <a:pPr marL="804672" lvl="1" indent="-457200">
              <a:lnSpc>
                <a:spcPct val="100000"/>
              </a:lnSpc>
              <a:buAutoNum type="alphaUcPeriod"/>
            </a:pPr>
            <a:r>
              <a:rPr lang="en-US" sz="2000" dirty="0"/>
              <a:t>Hiring Analysis</a:t>
            </a:r>
          </a:p>
          <a:p>
            <a:pPr marL="804672" lvl="1" indent="-457200">
              <a:lnSpc>
                <a:spcPct val="100000"/>
              </a:lnSpc>
              <a:buAutoNum type="alphaUcPeriod"/>
            </a:pPr>
            <a:r>
              <a:rPr lang="en-US" sz="2000" dirty="0"/>
              <a:t>Salary Analysis</a:t>
            </a:r>
          </a:p>
          <a:p>
            <a:pPr marL="804672" lvl="1" indent="-457200">
              <a:lnSpc>
                <a:spcPct val="100000"/>
              </a:lnSpc>
              <a:buAutoNum type="alphaUcPeriod"/>
            </a:pPr>
            <a:r>
              <a:rPr lang="en-US" sz="2000" dirty="0"/>
              <a:t>Salary Distribution</a:t>
            </a:r>
          </a:p>
          <a:p>
            <a:pPr marL="804672" lvl="1" indent="-457200">
              <a:lnSpc>
                <a:spcPct val="100000"/>
              </a:lnSpc>
              <a:buAutoNum type="alphaUcPeriod"/>
            </a:pPr>
            <a:r>
              <a:rPr lang="en-US" sz="2000" dirty="0"/>
              <a:t>Department Analysis</a:t>
            </a:r>
          </a:p>
          <a:p>
            <a:pPr marL="804672" lvl="1" indent="-457200">
              <a:lnSpc>
                <a:spcPct val="100000"/>
              </a:lnSpc>
              <a:buAutoNum type="alphaUcPeriod"/>
            </a:pPr>
            <a:r>
              <a:rPr lang="en-US" sz="2000" dirty="0"/>
              <a:t>Position Tier Analysis</a:t>
            </a:r>
          </a:p>
          <a:p>
            <a:endParaRPr lang="en-US" sz="2000" dirty="0"/>
          </a:p>
          <a:p>
            <a:endParaRPr lang="en-US" sz="2000" dirty="0"/>
          </a:p>
          <a:p>
            <a:endParaRPr lang="en-US" sz="20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Microsoft Excel</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820574" y="3243989"/>
            <a:ext cx="4555725" cy="512064"/>
          </a:xfrm>
        </p:spPr>
        <p:txBody>
          <a:bodyPr/>
          <a:lstStyle/>
          <a:p>
            <a:pPr marL="457200" indent="-457200" algn="l">
              <a:buFont typeface="+mj-lt"/>
              <a:buAutoNum type="alphaUcPeriod"/>
            </a:pPr>
            <a:r>
              <a:rPr lang="en-US" dirty="0"/>
              <a:t>Hiring Analysis</a:t>
            </a:r>
          </a:p>
          <a:p>
            <a:pPr marL="457200" indent="-457200" algn="l">
              <a:buFont typeface="+mj-lt"/>
              <a:buAutoNum type="alphaUcPeriod"/>
            </a:pPr>
            <a:r>
              <a:rPr lang="en-US" dirty="0"/>
              <a:t>Salary Analysis</a:t>
            </a:r>
          </a:p>
          <a:p>
            <a:pPr marL="457200" indent="-457200" algn="l">
              <a:buFont typeface="+mj-lt"/>
              <a:buAutoNum type="alphaUcPeriod"/>
            </a:pPr>
            <a:r>
              <a:rPr lang="en-US" dirty="0"/>
              <a:t>Salary Distribution</a:t>
            </a:r>
          </a:p>
          <a:p>
            <a:pPr marL="457200" indent="-457200" algn="l">
              <a:buFont typeface="+mj-lt"/>
              <a:buAutoNum type="alphaUcPeriod"/>
            </a:pPr>
            <a:r>
              <a:rPr lang="en-US" dirty="0"/>
              <a:t>Department Analysis</a:t>
            </a:r>
          </a:p>
          <a:p>
            <a:pPr marL="457200" indent="-457200" algn="l">
              <a:buFont typeface="+mj-lt"/>
              <a:buAutoNum type="alphaUcPeriod"/>
            </a:pPr>
            <a:r>
              <a:rPr lang="en-US" dirty="0"/>
              <a:t>Position Tier Analysis</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380197" cy="1085538"/>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1257766"/>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A. hiring analysis: </a:t>
            </a:r>
            <a:br>
              <a:rPr kumimoji="0" lang="en-US" sz="2000" b="1" i="0" u="sng" strike="noStrike" kern="1200" cap="all" spc="0" normalizeH="0" baseline="0" noProof="0" dirty="0">
                <a:ln>
                  <a:noFill/>
                </a:ln>
                <a:solidFill>
                  <a:srgbClr val="DF8C8C"/>
                </a:solidFill>
                <a:effectLst/>
                <a:uLnTx/>
                <a:uFillTx/>
                <a:latin typeface="Arial Black"/>
                <a:ea typeface="+mj-ea"/>
                <a:cs typeface="+mj-cs"/>
              </a:rPr>
            </a:br>
            <a:r>
              <a:rPr lang="en-US" sz="1600" b="0" dirty="0">
                <a:solidFill>
                  <a:srgbClr val="000000">
                    <a:lumMod val="85000"/>
                    <a:lumOff val="15000"/>
                  </a:srgbClr>
                </a:solidFill>
                <a:latin typeface="Arial Black"/>
              </a:rPr>
              <a:t>The hiring process involves bringing new individuals into the organization for various roles. Let's Determine the gender distribution of hires. How many males and females have been hired by the company?</a:t>
            </a:r>
            <a:b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430304" y="2097435"/>
            <a:ext cx="11119104" cy="1280161"/>
          </a:xfrm>
        </p:spPr>
        <p:txBody>
          <a:bodyPr/>
          <a:lstStyle/>
          <a:p>
            <a:r>
              <a:rPr lang="en-US" dirty="0"/>
              <a:t>For finding total number of males and females have been hired by the company.</a:t>
            </a:r>
          </a:p>
          <a:p>
            <a:r>
              <a:rPr lang="en-US" dirty="0"/>
              <a:t>I first filtered the status column by selecting hired candidates.</a:t>
            </a:r>
          </a:p>
          <a:p>
            <a:r>
              <a:rPr lang="en-US" dirty="0"/>
              <a:t>Then filtered the “</a:t>
            </a:r>
            <a:r>
              <a:rPr lang="en-US" dirty="0" err="1"/>
              <a:t>event_name</a:t>
            </a:r>
            <a:r>
              <a:rPr lang="en-US" dirty="0"/>
              <a:t>” column by selecting Male and Female</a:t>
            </a:r>
          </a:p>
          <a:p>
            <a:r>
              <a:rPr lang="en-US" dirty="0"/>
              <a:t>Then created a bar chart on that to analyze the result.</a:t>
            </a:r>
          </a:p>
          <a:p>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294606" y="108004"/>
            <a:ext cx="375834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38084"/>
            <a:ext cx="987552" cy="501636"/>
          </a:xfrm>
        </p:spPr>
        <p:txBody>
          <a:bodyPr/>
          <a:lstStyle/>
          <a:p>
            <a:fld id="{48F63A3B-78C7-47BE-AE5E-E10140E04643}" type="slidenum">
              <a:rPr lang="en-US" smtClean="0"/>
              <a:t>9</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4468797" y="275368"/>
            <a:ext cx="4565431" cy="220521"/>
          </a:xfrm>
        </p:spPr>
        <p:txBody>
          <a:bodyPr/>
          <a:lstStyle/>
          <a:p>
            <a:r>
              <a:rPr lang="en-US" sz="3200" b="1" dirty="0">
                <a:latin typeface="+mj-lt"/>
              </a:rPr>
              <a:t>Hiring Analysis</a:t>
            </a:r>
          </a:p>
        </p:txBody>
      </p:sp>
      <p:graphicFrame>
        <p:nvGraphicFramePr>
          <p:cNvPr id="4" name="Table 13">
            <a:extLst>
              <a:ext uri="{FF2B5EF4-FFF2-40B4-BE49-F238E27FC236}">
                <a16:creationId xmlns:a16="http://schemas.microsoft.com/office/drawing/2014/main" id="{BCB09F01-D115-783E-AAA6-87174F7A3559}"/>
              </a:ext>
            </a:extLst>
          </p:cNvPr>
          <p:cNvGraphicFramePr>
            <a:graphicFrameLocks noGrp="1"/>
          </p:cNvGraphicFramePr>
          <p:nvPr>
            <p:extLst>
              <p:ext uri="{D42A27DB-BD31-4B8C-83A1-F6EECF244321}">
                <p14:modId xmlns:p14="http://schemas.microsoft.com/office/powerpoint/2010/main" val="1527635221"/>
              </p:ext>
            </p:extLst>
          </p:nvPr>
        </p:nvGraphicFramePr>
        <p:xfrm>
          <a:off x="1392807" y="4067176"/>
          <a:ext cx="8128000" cy="11658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35513100"/>
                    </a:ext>
                  </a:extLst>
                </a:gridCol>
                <a:gridCol w="4064000">
                  <a:extLst>
                    <a:ext uri="{9D8B030D-6E8A-4147-A177-3AD203B41FA5}">
                      <a16:colId xmlns:a16="http://schemas.microsoft.com/office/drawing/2014/main" val="2189947745"/>
                    </a:ext>
                  </a:extLst>
                </a:gridCol>
              </a:tblGrid>
              <a:tr h="370840">
                <a:tc>
                  <a:txBody>
                    <a:bodyPr/>
                    <a:lstStyle/>
                    <a:p>
                      <a:pPr algn="ctr" fontAlgn="b"/>
                      <a:r>
                        <a:rPr lang="en-IN" sz="2500" b="1" i="0" u="none" strike="noStrike" dirty="0" err="1">
                          <a:solidFill>
                            <a:srgbClr val="000000"/>
                          </a:solidFill>
                          <a:effectLst/>
                          <a:latin typeface="Calibri" panose="020F0502020204030204" pitchFamily="34" charset="0"/>
                        </a:rPr>
                        <a:t>event_name</a:t>
                      </a:r>
                      <a:endParaRPr lang="en-IN" sz="2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500" b="1" i="0" u="none" strike="noStrike">
                          <a:solidFill>
                            <a:srgbClr val="000000"/>
                          </a:solidFill>
                          <a:effectLst/>
                          <a:latin typeface="Calibri" panose="020F0502020204030204" pitchFamily="34" charset="0"/>
                        </a:rPr>
                        <a:t>Count of event_name</a:t>
                      </a:r>
                    </a:p>
                  </a:txBody>
                  <a:tcPr marL="7620" marR="7620" marT="7620" marB="0" anchor="ctr"/>
                </a:tc>
                <a:extLst>
                  <a:ext uri="{0D108BD9-81ED-4DB2-BD59-A6C34878D82A}">
                    <a16:rowId xmlns:a16="http://schemas.microsoft.com/office/drawing/2014/main" val="3227687589"/>
                  </a:ext>
                </a:extLst>
              </a:tr>
              <a:tr h="370840">
                <a:tc>
                  <a:txBody>
                    <a:bodyPr/>
                    <a:lstStyle/>
                    <a:p>
                      <a:pPr algn="ctr" fontAlgn="b"/>
                      <a:r>
                        <a:rPr lang="en-IN" sz="2500" b="0" i="0" u="none" strike="noStrike">
                          <a:solidFill>
                            <a:srgbClr val="000000"/>
                          </a:solidFill>
                          <a:effectLst/>
                          <a:latin typeface="Calibri" panose="020F0502020204030204" pitchFamily="34" charset="0"/>
                        </a:rPr>
                        <a:t>Female</a:t>
                      </a:r>
                    </a:p>
                  </a:txBody>
                  <a:tcPr marL="7620" marR="7620" marT="7620" marB="0" anchor="ctr"/>
                </a:tc>
                <a:tc>
                  <a:txBody>
                    <a:bodyPr/>
                    <a:lstStyle/>
                    <a:p>
                      <a:pPr algn="ctr" fontAlgn="b"/>
                      <a:r>
                        <a:rPr lang="en-IN" sz="2500" b="0" i="0" u="none" strike="noStrike">
                          <a:solidFill>
                            <a:srgbClr val="000000"/>
                          </a:solidFill>
                          <a:effectLst/>
                          <a:latin typeface="Calibri" panose="020F0502020204030204" pitchFamily="34" charset="0"/>
                        </a:rPr>
                        <a:t>1856</a:t>
                      </a:r>
                    </a:p>
                  </a:txBody>
                  <a:tcPr marL="7620" marR="7620" marT="7620" marB="0" anchor="ctr"/>
                </a:tc>
                <a:extLst>
                  <a:ext uri="{0D108BD9-81ED-4DB2-BD59-A6C34878D82A}">
                    <a16:rowId xmlns:a16="http://schemas.microsoft.com/office/drawing/2014/main" val="3062906981"/>
                  </a:ext>
                </a:extLst>
              </a:tr>
              <a:tr h="370840">
                <a:tc>
                  <a:txBody>
                    <a:bodyPr/>
                    <a:lstStyle/>
                    <a:p>
                      <a:pPr algn="ctr" fontAlgn="b"/>
                      <a:r>
                        <a:rPr lang="en-IN" sz="2500" b="0" i="0" u="none" strike="noStrike">
                          <a:solidFill>
                            <a:srgbClr val="000000"/>
                          </a:solidFill>
                          <a:effectLst/>
                          <a:latin typeface="Calibri" panose="020F0502020204030204" pitchFamily="34" charset="0"/>
                        </a:rPr>
                        <a:t>Male</a:t>
                      </a:r>
                    </a:p>
                  </a:txBody>
                  <a:tcPr marL="7620" marR="7620" marT="7620" marB="0" anchor="ctr"/>
                </a:tc>
                <a:tc>
                  <a:txBody>
                    <a:bodyPr/>
                    <a:lstStyle/>
                    <a:p>
                      <a:pPr algn="ctr" fontAlgn="b"/>
                      <a:r>
                        <a:rPr lang="en-IN" sz="2500" b="0" i="0" u="none" strike="noStrike" dirty="0">
                          <a:solidFill>
                            <a:srgbClr val="000000"/>
                          </a:solidFill>
                          <a:effectLst/>
                          <a:latin typeface="Calibri" panose="020F0502020204030204" pitchFamily="34" charset="0"/>
                        </a:rPr>
                        <a:t>2563</a:t>
                      </a:r>
                    </a:p>
                  </a:txBody>
                  <a:tcPr marL="7620" marR="7620" marT="7620" marB="0" anchor="ctr"/>
                </a:tc>
                <a:extLst>
                  <a:ext uri="{0D108BD9-81ED-4DB2-BD59-A6C34878D82A}">
                    <a16:rowId xmlns:a16="http://schemas.microsoft.com/office/drawing/2014/main" val="587856644"/>
                  </a:ext>
                </a:extLst>
              </a:tr>
            </a:tbl>
          </a:graphicData>
        </a:graphic>
      </p:graphicFrame>
    </p:spTree>
    <p:extLst>
      <p:ext uri="{BB962C8B-B14F-4D97-AF65-F5344CB8AC3E}">
        <p14:creationId xmlns:p14="http://schemas.microsoft.com/office/powerpoint/2010/main" val="318032948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3711</TotalTime>
  <Words>3415</Words>
  <Application>Microsoft Office PowerPoint</Application>
  <PresentationFormat>Widescreen</PresentationFormat>
  <Paragraphs>581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Black</vt:lpstr>
      <vt:lpstr>Calibri</vt:lpstr>
      <vt:lpstr>Sabon Next LT</vt:lpstr>
      <vt:lpstr>Wingdings</vt:lpstr>
      <vt:lpstr>Office Theme</vt:lpstr>
      <vt:lpstr>Hiring Process Analytics  </vt:lpstr>
      <vt:lpstr>TABLE OF CONTENT</vt:lpstr>
      <vt:lpstr>PROJECT DESCRIPTION</vt:lpstr>
      <vt:lpstr>PROJECT DESCRIPTION</vt:lpstr>
      <vt:lpstr>approach</vt:lpstr>
      <vt:lpstr>approach</vt:lpstr>
      <vt:lpstr>Tech stack used</vt:lpstr>
      <vt:lpstr>analysis</vt:lpstr>
      <vt:lpstr>A. hiring analysis:  The hiring process involves bringing new individuals into the organization for various roles. Let's Determine the gender distribution of hires. How many males and females have been hired by the company? </vt:lpstr>
      <vt:lpstr>PowerPoint Presentation</vt:lpstr>
      <vt:lpstr>Average Salary : Adding all the salaries for a select group of employees and then dividing the sum by the number of employees in the group.</vt:lpstr>
      <vt:lpstr>Salary Distribution:  Class intervals represent ranges of values, in this case, salary ranges. The class interval is the difference between the upper and lower limits of a class. Create class intervals for the salaries in the company. This will help you understand the salary distribution.</vt:lpstr>
      <vt:lpstr>PowerPoint Presentation</vt:lpstr>
      <vt:lpstr>PowerPoint Presentation</vt:lpstr>
      <vt:lpstr>Departmental Analysis: Visualizing data through charts and plots is a crucial part of data analysis. Use a pie chart, bar graph, or any other suitable visualization to show the proportion of people working in different departments.</vt:lpstr>
      <vt:lpstr>Throughput Analysis : Create an SQL query to calculate the 7-day rolling average of throughput. Also, explain why you prefer using the daily metric or the 7-day rolling average for throughput.</vt:lpstr>
      <vt:lpstr>Language Share Analysis:  Calculate the percentage share of each language in the last 30 days. Write an SQL query to calculate the percentage share of each language over the last 30 days. </vt:lpstr>
      <vt:lpstr>Language Share Analysis:  Calculate the percentage share of each language in the last 30 days. Write an SQL query to calculate the percentage share of each language over the last 30 days.</vt:lpstr>
      <vt:lpstr>Duplicate Rows Detection:  Identify duplicate rows in the data. Write an SQL query to display duplicate rows from the job_data table.  </vt:lpstr>
      <vt:lpstr>Duplicate Rows Detection:  Identify duplicate rows in the data. Write an SQL query to display duplicate rows from the job_data table.  </vt:lpstr>
      <vt:lpstr>Weekly User Engagement:  Objective: Measure the activeness of users on a weekly basis. Your Task: Write an SQL query to calculate the weekly user engagement. </vt:lpstr>
      <vt:lpstr>Weekly User Engagement:  Measure the activeness of users on a weekly basis. Write an SQL query to calculate the weekly user engagement.  </vt:lpstr>
      <vt:lpstr>PowerPoint Presentation</vt:lpstr>
      <vt:lpstr>User Growth Analysis: Analyze the growth of users over time for a product. Write an SQL query to calculate the user growth for the product. </vt:lpstr>
      <vt:lpstr>User Growth Analysis: Analyze the growth of users over time for a product. Write an SQL query to calculate the user growth for the product.</vt:lpstr>
      <vt:lpstr>PowerPoint Presentation</vt:lpstr>
      <vt:lpstr>PowerPoint Presentation</vt:lpstr>
      <vt:lpstr>Weekly Retention Analysis: Analyze the retention of users on a weekly basis after signing up for a product. Write an SQL query to calculate the weekly retention of users based on their sign-up cohort.</vt:lpstr>
      <vt:lpstr>PowerPoint Presentation</vt:lpstr>
      <vt:lpstr>Weekly Engagement Per Device: Measure the activeness of users on a weekly basis per device. Write an SQL query to calculate the weekly engagement per device.  </vt:lpstr>
      <vt:lpstr>Weekly Engagement Per Device: Measure the activeness of users on a weekly basis per device. Write an SQL query to calculate the weekly engagement per device.  </vt:lpstr>
      <vt:lpstr>Email Engagement Analysis:  Analyze how users are engaging with the email service &amp; Write an SQL query to calculate the email engagement metrics.   </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24</cp:revision>
  <cp:lastPrinted>2023-07-10T06:16:28Z</cp:lastPrinted>
  <dcterms:created xsi:type="dcterms:W3CDTF">2023-07-10T02:46:39Z</dcterms:created>
  <dcterms:modified xsi:type="dcterms:W3CDTF">2023-08-03T13:06:29Z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