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2"/>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59" r:id="rId22"/>
    <p:sldId id="340" r:id="rId23"/>
    <p:sldId id="342" r:id="rId24"/>
    <p:sldId id="343" r:id="rId25"/>
    <p:sldId id="344" r:id="rId26"/>
    <p:sldId id="353" r:id="rId27"/>
    <p:sldId id="345" r:id="rId28"/>
    <p:sldId id="346" r:id="rId29"/>
    <p:sldId id="347" r:id="rId30"/>
    <p:sldId id="348" r:id="rId31"/>
    <p:sldId id="354" r:id="rId32"/>
    <p:sldId id="349" r:id="rId33"/>
    <p:sldId id="350" r:id="rId34"/>
    <p:sldId id="355" r:id="rId35"/>
    <p:sldId id="356" r:id="rId36"/>
    <p:sldId id="351" r:id="rId37"/>
    <p:sldId id="352" r:id="rId38"/>
    <p:sldId id="332" r:id="rId39"/>
    <p:sldId id="333" r:id="rId40"/>
    <p:sldId id="293" r:id="rId4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86" d="100"/>
          <a:sy n="86" d="100"/>
        </p:scale>
        <p:origin x="562" y="2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3693319"/>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a:t>
            </a:r>
          </a:p>
          <a:p>
            <a:r>
              <a:rPr lang="en-US" dirty="0">
                <a:solidFill>
                  <a:srgbClr val="202C8F"/>
                </a:solidFill>
              </a:rPr>
              <a:t>    language,</a:t>
            </a:r>
          </a:p>
          <a:p>
            <a:r>
              <a:rPr lang="en-US" dirty="0">
                <a:solidFill>
                  <a:srgbClr val="202C8F"/>
                </a:solidFill>
              </a:rPr>
              <a:t>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Remind Inactive Users to Start Posting : </a:t>
            </a:r>
            <a:r>
              <a:rPr lang="en-US" sz="1600" b="0" i="0" dirty="0">
                <a:solidFill>
                  <a:schemeClr val="tx1">
                    <a:lumMod val="85000"/>
                    <a:lumOff val="15000"/>
                  </a:schemeClr>
                </a:solidFill>
                <a:effectLst/>
                <a:latin typeface="+mj-lt"/>
              </a:rPr>
              <a:t>Reminding Users who has not posted any photo on Instagram. That means, finding users who have never posted a single photo on Instagram.</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3375"/>
            <a:ext cx="11119104" cy="1714173"/>
          </a:xfrm>
        </p:spPr>
        <p:txBody>
          <a:bodyPr/>
          <a:lstStyle/>
          <a:p>
            <a:r>
              <a:rPr lang="en-US" dirty="0"/>
              <a:t>Steps for finding the inactive users (i.e. users who have never posted a single photo on Instagram.) : </a:t>
            </a:r>
          </a:p>
          <a:p>
            <a:pPr marL="0" indent="0">
              <a:buNone/>
            </a:pPr>
            <a:r>
              <a:rPr lang="en-US" dirty="0"/>
              <a:t>	Step 1) I have used data from users table by selecting columns username and id.</a:t>
            </a:r>
          </a:p>
          <a:p>
            <a:pPr marL="0" indent="0">
              <a:buNone/>
            </a:pPr>
            <a:r>
              <a:rPr lang="en-US" dirty="0"/>
              <a:t>	Step 2) Then I have used WHERE statement along with NOT IN statement to filter those columns.</a:t>
            </a:r>
          </a:p>
          <a:p>
            <a:pPr marL="0" indent="0">
              <a:buNone/>
            </a:pPr>
            <a:r>
              <a:rPr lang="en-US" dirty="0"/>
              <a:t>	Step 3) Inside the IN statement I have selected DISTINCT </a:t>
            </a:r>
            <a:r>
              <a:rPr lang="en-US" dirty="0" err="1"/>
              <a:t>user_id</a:t>
            </a:r>
            <a:r>
              <a:rPr lang="en-US" dirty="0"/>
              <a:t> from photos column. (Thus we can </a:t>
            </a:r>
          </a:p>
          <a:p>
            <a:pPr marL="0" indent="0">
              <a:buNone/>
            </a:pPr>
            <a:r>
              <a:rPr lang="en-US" dirty="0"/>
              <a:t>	             get those users who have posted the photos. )</a:t>
            </a:r>
          </a:p>
          <a:p>
            <a:pPr marL="0" indent="0">
              <a:buNone/>
            </a:pPr>
            <a:r>
              <a:rPr lang="en-US" dirty="0"/>
              <a:t>	Step 4) Then it is filtered by WHERE statement. ( Which gives only </a:t>
            </a:r>
            <a:r>
              <a:rPr lang="en-US" dirty="0" err="1"/>
              <a:t>user_ids</a:t>
            </a:r>
            <a:r>
              <a:rPr lang="en-US" dirty="0"/>
              <a:t> who have not posted any 	             photo yet</a:t>
            </a:r>
          </a:p>
          <a:p>
            <a:pPr marL="0" indent="0">
              <a:buNone/>
            </a:pPr>
            <a:r>
              <a:rPr lang="en-US" dirty="0"/>
              <a:t>	Step 5) Then I used ORDER BY command to order the result by user ids.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806" y="4407538"/>
            <a:ext cx="10928388" cy="23331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890725" y="4184739"/>
            <a:ext cx="4492101" cy="369332"/>
          </a:xfrm>
          <a:prstGeom prst="rect">
            <a:avLst/>
          </a:prstGeom>
          <a:noFill/>
        </p:spPr>
        <p:txBody>
          <a:bodyPr wrap="square" rtlCol="0">
            <a:spAutoFit/>
          </a:bodyPr>
          <a:lstStyle/>
          <a:p>
            <a:r>
              <a:rPr lang="en-US" b="1" u="sng" dirty="0">
                <a:highlight>
                  <a:srgbClr val="AAC4E9"/>
                </a:highlight>
              </a:rPr>
              <a:t>Query/Program </a:t>
            </a:r>
            <a:r>
              <a:rPr lang="en-IN" b="1" u="sng" dirty="0">
                <a:highlight>
                  <a:srgbClr val="AAC4E9"/>
                </a:highlight>
              </a:rPr>
              <a:t>:</a:t>
            </a:r>
          </a:p>
        </p:txBody>
      </p:sp>
      <p:sp>
        <p:nvSpPr>
          <p:cNvPr id="8" name="TextBox 7">
            <a:extLst>
              <a:ext uri="{FF2B5EF4-FFF2-40B4-BE49-F238E27FC236}">
                <a16:creationId xmlns:a16="http://schemas.microsoft.com/office/drawing/2014/main" id="{263E3307-37F7-8659-C457-B0208AA1F7FC}"/>
              </a:ext>
            </a:extLst>
          </p:cNvPr>
          <p:cNvSpPr txBox="1"/>
          <p:nvPr/>
        </p:nvSpPr>
        <p:spPr>
          <a:xfrm>
            <a:off x="1059402" y="4565848"/>
            <a:ext cx="10680637" cy="2031325"/>
          </a:xfrm>
          <a:prstGeom prst="rect">
            <a:avLst/>
          </a:prstGeom>
          <a:noFill/>
        </p:spPr>
        <p:txBody>
          <a:bodyPr wrap="square" numCol="2" rtlCol="0">
            <a:spAutoFit/>
          </a:bodyPr>
          <a:lstStyle/>
          <a:p>
            <a:r>
              <a:rPr lang="en-US" dirty="0">
                <a:solidFill>
                  <a:srgbClr val="202C8F"/>
                </a:solidFill>
              </a:rPr>
              <a:t>SELECT username, id AS </a:t>
            </a:r>
            <a:r>
              <a:rPr lang="en-US" dirty="0" err="1">
                <a:solidFill>
                  <a:srgbClr val="202C8F"/>
                </a:solidFill>
              </a:rPr>
              <a:t>user_id</a:t>
            </a:r>
            <a:endParaRPr lang="en-US" dirty="0">
              <a:solidFill>
                <a:srgbClr val="202C8F"/>
              </a:solidFill>
            </a:endParaRPr>
          </a:p>
          <a:p>
            <a:r>
              <a:rPr lang="en-US" dirty="0">
                <a:solidFill>
                  <a:srgbClr val="202C8F"/>
                </a:solidFill>
              </a:rPr>
              <a:t>FROM users</a:t>
            </a:r>
          </a:p>
          <a:p>
            <a:r>
              <a:rPr lang="en-US" dirty="0">
                <a:solidFill>
                  <a:srgbClr val="202C8F"/>
                </a:solidFill>
              </a:rPr>
              <a:t>WHERE id NOT IN (</a:t>
            </a:r>
          </a:p>
          <a:p>
            <a:r>
              <a:rPr lang="en-US" dirty="0">
                <a:solidFill>
                  <a:srgbClr val="202C8F"/>
                </a:solidFill>
              </a:rPr>
              <a:t>    SELECT DISTINCT </a:t>
            </a:r>
            <a:r>
              <a:rPr lang="en-US" dirty="0" err="1">
                <a:solidFill>
                  <a:srgbClr val="202C8F"/>
                </a:solidFill>
              </a:rPr>
              <a:t>user_id</a:t>
            </a:r>
            <a:endParaRPr lang="en-US" dirty="0">
              <a:solidFill>
                <a:srgbClr val="202C8F"/>
              </a:solidFill>
            </a:endParaRPr>
          </a:p>
          <a:p>
            <a:r>
              <a:rPr lang="en-US" dirty="0">
                <a:solidFill>
                  <a:srgbClr val="202C8F"/>
                </a:solidFill>
              </a:rPr>
              <a:t>    FROM photos</a:t>
            </a:r>
          </a:p>
          <a:p>
            <a:r>
              <a:rPr lang="en-US" dirty="0">
                <a:solidFill>
                  <a:srgbClr val="202C8F"/>
                </a:solidFill>
              </a:rPr>
              <a:t>)</a:t>
            </a:r>
          </a:p>
          <a:p>
            <a:r>
              <a:rPr lang="en-US" dirty="0">
                <a:solidFill>
                  <a:srgbClr val="202C8F"/>
                </a:solidFill>
              </a:rPr>
              <a:t>ORDER BY id;</a:t>
            </a:r>
            <a:endParaRPr lang="en-IN" dirty="0">
              <a:solidFill>
                <a:srgbClr val="202C8F"/>
              </a:solidFill>
            </a:endParaRPr>
          </a:p>
        </p:txBody>
      </p:sp>
    </p:spTree>
    <p:extLst>
      <p:ext uri="{BB962C8B-B14F-4D97-AF65-F5344CB8AC3E}">
        <p14:creationId xmlns:p14="http://schemas.microsoft.com/office/powerpoint/2010/main" val="429264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75732" y="195230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graphicFrame>
        <p:nvGraphicFramePr>
          <p:cNvPr id="12" name="Table 12">
            <a:extLst>
              <a:ext uri="{FF2B5EF4-FFF2-40B4-BE49-F238E27FC236}">
                <a16:creationId xmlns:a16="http://schemas.microsoft.com/office/drawing/2014/main" id="{57301FF6-1959-F48B-3EBE-A31E25717F70}"/>
              </a:ext>
            </a:extLst>
          </p:cNvPr>
          <p:cNvGraphicFramePr>
            <a:graphicFrameLocks noGrp="1"/>
          </p:cNvGraphicFramePr>
          <p:nvPr>
            <p:extLst>
              <p:ext uri="{D42A27DB-BD31-4B8C-83A1-F6EECF244321}">
                <p14:modId xmlns:p14="http://schemas.microsoft.com/office/powerpoint/2010/main" val="1554304228"/>
              </p:ext>
            </p:extLst>
          </p:nvPr>
        </p:nvGraphicFramePr>
        <p:xfrm>
          <a:off x="745725" y="2507549"/>
          <a:ext cx="5433133" cy="2599528"/>
        </p:xfrm>
        <a:graphic>
          <a:graphicData uri="http://schemas.openxmlformats.org/drawingml/2006/table">
            <a:tbl>
              <a:tblPr firstRow="1" bandRow="1">
                <a:tableStyleId>{5C22544A-7EE6-4342-B048-85BDC9FD1C3A}</a:tableStyleId>
              </a:tblPr>
              <a:tblGrid>
                <a:gridCol w="2686230">
                  <a:extLst>
                    <a:ext uri="{9D8B030D-6E8A-4147-A177-3AD203B41FA5}">
                      <a16:colId xmlns:a16="http://schemas.microsoft.com/office/drawing/2014/main" val="1055283115"/>
                    </a:ext>
                  </a:extLst>
                </a:gridCol>
                <a:gridCol w="2746903">
                  <a:extLst>
                    <a:ext uri="{9D8B030D-6E8A-4147-A177-3AD203B41FA5}">
                      <a16:colId xmlns:a16="http://schemas.microsoft.com/office/drawing/2014/main" val="717056771"/>
                    </a:ext>
                  </a:extLst>
                </a:gridCol>
              </a:tblGrid>
              <a:tr h="429893">
                <a:tc>
                  <a:txBody>
                    <a:bodyPr/>
                    <a:lstStyle/>
                    <a:p>
                      <a:pPr algn="l" fontAlgn="b"/>
                      <a:r>
                        <a:rPr lang="en-IN" sz="2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l" fontAlgn="b"/>
                      <a:r>
                        <a:rPr lang="en-IN" sz="2400" b="0" i="0" u="none" strike="noStrike" dirty="0" err="1">
                          <a:solidFill>
                            <a:srgbClr val="000000"/>
                          </a:solidFill>
                          <a:effectLst/>
                          <a:latin typeface="Calibri" panose="020F0502020204030204" pitchFamily="34" charset="0"/>
                        </a:rPr>
                        <a:t>created_at</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248864"/>
                  </a:ext>
                </a:extLst>
              </a:tr>
              <a:tr h="429893">
                <a:tc>
                  <a:txBody>
                    <a:bodyPr/>
                    <a:lstStyle/>
                    <a:p>
                      <a:pPr algn="l" fontAlgn="b"/>
                      <a:r>
                        <a:rPr lang="en-IN" sz="2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00:14:21</a:t>
                      </a:r>
                    </a:p>
                  </a:txBody>
                  <a:tcPr marL="7620" marR="7620" marT="7620" marB="0" anchor="b"/>
                </a:tc>
                <a:extLst>
                  <a:ext uri="{0D108BD9-81ED-4DB2-BD59-A6C34878D82A}">
                    <a16:rowId xmlns:a16="http://schemas.microsoft.com/office/drawing/2014/main" val="303903318"/>
                  </a:ext>
                </a:extLst>
              </a:tr>
              <a:tr h="450063">
                <a:tc>
                  <a:txBody>
                    <a:bodyPr/>
                    <a:lstStyle/>
                    <a:p>
                      <a:pPr algn="l" fontAlgn="b"/>
                      <a:r>
                        <a:rPr lang="en-IN" sz="2400" b="0" i="0" u="none" strike="noStrike">
                          <a:solidFill>
                            <a:srgbClr val="000000"/>
                          </a:solidFill>
                          <a:effectLst/>
                          <a:latin typeface="Calibri" panose="020F0502020204030204" pitchFamily="34" charset="0"/>
                        </a:rPr>
                        <a:t>Emilio_Bernier52</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13:04:30</a:t>
                      </a:r>
                    </a:p>
                  </a:txBody>
                  <a:tcPr marL="7620" marR="7620" marT="7620" marB="0" anchor="b"/>
                </a:tc>
                <a:extLst>
                  <a:ext uri="{0D108BD9-81ED-4DB2-BD59-A6C34878D82A}">
                    <a16:rowId xmlns:a16="http://schemas.microsoft.com/office/drawing/2014/main" val="1426471894"/>
                  </a:ext>
                </a:extLst>
              </a:tr>
              <a:tr h="429893">
                <a:tc>
                  <a:txBody>
                    <a:bodyPr/>
                    <a:lstStyle/>
                    <a:p>
                      <a:pPr algn="l" fontAlgn="b"/>
                      <a:r>
                        <a:rPr lang="en-IN" sz="2400" b="0" i="0" u="none" strike="noStrike">
                          <a:solidFill>
                            <a:srgbClr val="000000"/>
                          </a:solidFill>
                          <a:effectLst/>
                          <a:latin typeface="Calibri" panose="020F0502020204030204" pitchFamily="34" charset="0"/>
                        </a:rPr>
                        <a:t>Elenor88</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2016-05-08 01:30:41</a:t>
                      </a:r>
                    </a:p>
                  </a:txBody>
                  <a:tcPr marL="7620" marR="7620" marT="7620" marB="0" anchor="b"/>
                </a:tc>
                <a:extLst>
                  <a:ext uri="{0D108BD9-81ED-4DB2-BD59-A6C34878D82A}">
                    <a16:rowId xmlns:a16="http://schemas.microsoft.com/office/drawing/2014/main" val="3524403522"/>
                  </a:ext>
                </a:extLst>
              </a:tr>
              <a:tr h="429893">
                <a:tc>
                  <a:txBody>
                    <a:bodyPr/>
                    <a:lstStyle/>
                    <a:p>
                      <a:pPr algn="l" fontAlgn="b"/>
                      <a:r>
                        <a:rPr lang="en-IN" sz="2400" b="0" i="0" u="none" strike="noStrike">
                          <a:solidFill>
                            <a:srgbClr val="000000"/>
                          </a:solidFill>
                          <a:effectLst/>
                          <a:latin typeface="Calibri" panose="020F0502020204030204" pitchFamily="34" charset="0"/>
                        </a:rPr>
                        <a:t>Nicole71</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2016-05-09 17:30:22</a:t>
                      </a:r>
                    </a:p>
                  </a:txBody>
                  <a:tcPr marL="7620" marR="7620" marT="7620" marB="0" anchor="b"/>
                </a:tc>
                <a:extLst>
                  <a:ext uri="{0D108BD9-81ED-4DB2-BD59-A6C34878D82A}">
                    <a16:rowId xmlns:a16="http://schemas.microsoft.com/office/drawing/2014/main" val="1188645637"/>
                  </a:ext>
                </a:extLst>
              </a:tr>
              <a:tr h="429893">
                <a:tc>
                  <a:txBody>
                    <a:bodyPr/>
                    <a:lstStyle/>
                    <a:p>
                      <a:pPr algn="l" fontAlgn="b"/>
                      <a:r>
                        <a:rPr lang="en-IN" sz="2400" b="0" i="0" u="none" strike="noStrike">
                          <a:solidFill>
                            <a:srgbClr val="000000"/>
                          </a:solidFill>
                          <a:effectLst/>
                          <a:latin typeface="Calibri" panose="020F0502020204030204" pitchFamily="34" charset="0"/>
                        </a:rPr>
                        <a:t>Jordyn.Jacobson2</a:t>
                      </a:r>
                    </a:p>
                  </a:txBody>
                  <a:tcPr marL="7620" marR="7620" marT="7620" marB="0" anchor="b"/>
                </a:tc>
                <a:tc>
                  <a:txBody>
                    <a:bodyPr/>
                    <a:lstStyle/>
                    <a:p>
                      <a:pPr algn="l" fontAlgn="b"/>
                      <a:r>
                        <a:rPr lang="en-IN" sz="2400" b="0" i="0" u="none" strike="noStrike" dirty="0">
                          <a:solidFill>
                            <a:srgbClr val="000000"/>
                          </a:solidFill>
                          <a:effectLst/>
                          <a:latin typeface="Calibri" panose="020F0502020204030204" pitchFamily="34" charset="0"/>
                        </a:rPr>
                        <a:t>2016-05-14 07:56:26</a:t>
                      </a:r>
                    </a:p>
                  </a:txBody>
                  <a:tcPr marL="7620" marR="7620" marT="7620" marB="0" anchor="b"/>
                </a:tc>
                <a:extLst>
                  <a:ext uri="{0D108BD9-81ED-4DB2-BD59-A6C34878D82A}">
                    <a16:rowId xmlns:a16="http://schemas.microsoft.com/office/drawing/2014/main" val="2491700316"/>
                  </a:ext>
                </a:extLst>
              </a:tr>
            </a:tbl>
          </a:graphicData>
        </a:graphic>
      </p:graphicFrame>
    </p:spTree>
    <p:extLst>
      <p:ext uri="{BB962C8B-B14F-4D97-AF65-F5344CB8AC3E}">
        <p14:creationId xmlns:p14="http://schemas.microsoft.com/office/powerpoint/2010/main" val="76593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73152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23</a:t>
            </a:fld>
            <a:endParaRPr lang="en-US" dirty="0"/>
          </a:p>
        </p:txBody>
      </p:sp>
      <p:graphicFrame>
        <p:nvGraphicFramePr>
          <p:cNvPr id="9" name="Table 9">
            <a:extLst>
              <a:ext uri="{FF2B5EF4-FFF2-40B4-BE49-F238E27FC236}">
                <a16:creationId xmlns:a16="http://schemas.microsoft.com/office/drawing/2014/main" id="{569013DB-DF54-9E9E-2A84-8894BB330143}"/>
              </a:ext>
            </a:extLst>
          </p:cNvPr>
          <p:cNvGraphicFramePr>
            <a:graphicFrameLocks noGrp="1"/>
          </p:cNvGraphicFramePr>
          <p:nvPr>
            <p:extLst>
              <p:ext uri="{D42A27DB-BD31-4B8C-83A1-F6EECF244321}">
                <p14:modId xmlns:p14="http://schemas.microsoft.com/office/powerpoint/2010/main" val="932290877"/>
              </p:ext>
            </p:extLst>
          </p:nvPr>
        </p:nvGraphicFramePr>
        <p:xfrm>
          <a:off x="3443511" y="712588"/>
          <a:ext cx="3720370" cy="5966460"/>
        </p:xfrm>
        <a:graphic>
          <a:graphicData uri="http://schemas.openxmlformats.org/drawingml/2006/table">
            <a:tbl>
              <a:tblPr firstRow="1" bandRow="1">
                <a:tableStyleId>{5C22544A-7EE6-4342-B048-85BDC9FD1C3A}</a:tableStyleId>
              </a:tblPr>
              <a:tblGrid>
                <a:gridCol w="1624760">
                  <a:extLst>
                    <a:ext uri="{9D8B030D-6E8A-4147-A177-3AD203B41FA5}">
                      <a16:colId xmlns:a16="http://schemas.microsoft.com/office/drawing/2014/main" val="4113118546"/>
                    </a:ext>
                  </a:extLst>
                </a:gridCol>
                <a:gridCol w="2095610">
                  <a:extLst>
                    <a:ext uri="{9D8B030D-6E8A-4147-A177-3AD203B41FA5}">
                      <a16:colId xmlns:a16="http://schemas.microsoft.com/office/drawing/2014/main" val="2822725452"/>
                    </a:ext>
                  </a:extLst>
                </a:gridCol>
              </a:tblGrid>
              <a:tr h="210251">
                <a:tc>
                  <a:txBody>
                    <a:bodyPr/>
                    <a:lstStyle/>
                    <a:p>
                      <a:pPr algn="l" fontAlgn="b"/>
                      <a:r>
                        <a:rPr lang="en-IN" sz="1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3776736"/>
                  </a:ext>
                </a:extLst>
              </a:tr>
              <a:tr h="210251">
                <a:tc>
                  <a:txBody>
                    <a:bodyPr/>
                    <a:lstStyle/>
                    <a:p>
                      <a:pPr algn="l" fontAlgn="b"/>
                      <a:r>
                        <a:rPr lang="en-IN" sz="1400" b="0" i="0" u="none" strike="noStrike">
                          <a:solidFill>
                            <a:srgbClr val="000000"/>
                          </a:solidFill>
                          <a:effectLst/>
                          <a:latin typeface="Calibri" panose="020F0502020204030204" pitchFamily="34" charset="0"/>
                        </a:rPr>
                        <a:t>Aniya_Hackett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3551244102"/>
                  </a:ext>
                </a:extLst>
              </a:tr>
              <a:tr h="210251">
                <a:tc>
                  <a:txBody>
                    <a:bodyPr/>
                    <a:lstStyle/>
                    <a:p>
                      <a:pPr algn="l" fontAlgn="b"/>
                      <a:r>
                        <a:rPr lang="en-IN" sz="1400" b="0" i="0" u="none" strike="noStrike">
                          <a:solidFill>
                            <a:srgbClr val="000000"/>
                          </a:solidFill>
                          <a:effectLst/>
                          <a:latin typeface="Calibri" panose="020F0502020204030204" pitchFamily="34" charset="0"/>
                        </a:rPr>
                        <a:t>Kasandra_Homenick</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958746394"/>
                  </a:ext>
                </a:extLst>
              </a:tr>
              <a:tr h="210251">
                <a:tc>
                  <a:txBody>
                    <a:bodyPr/>
                    <a:lstStyle/>
                    <a:p>
                      <a:pPr algn="l" fontAlgn="b"/>
                      <a:r>
                        <a:rPr lang="en-IN" sz="1400" b="0" i="0" u="none" strike="noStrike">
                          <a:solidFill>
                            <a:srgbClr val="000000"/>
                          </a:solidFill>
                          <a:effectLst/>
                          <a:latin typeface="Calibri" panose="020F0502020204030204" pitchFamily="34" charset="0"/>
                        </a:rPr>
                        <a:t>Jaclyn81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528426141"/>
                  </a:ext>
                </a:extLst>
              </a:tr>
              <a:tr h="210251">
                <a:tc>
                  <a:txBody>
                    <a:bodyPr/>
                    <a:lstStyle/>
                    <a:p>
                      <a:pPr algn="l" fontAlgn="b"/>
                      <a:r>
                        <a:rPr lang="en-IN" sz="1400" b="0" i="0" u="none" strike="noStrike">
                          <a:solidFill>
                            <a:srgbClr val="000000"/>
                          </a:solidFill>
                          <a:effectLst/>
                          <a:latin typeface="Calibri" panose="020F0502020204030204" pitchFamily="34" charset="0"/>
                        </a:rPr>
                        <a:t>Rocio33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21</a:t>
                      </a:r>
                    </a:p>
                  </a:txBody>
                  <a:tcPr marL="7620" marR="7620" marT="7620" marB="0" anchor="b"/>
                </a:tc>
                <a:extLst>
                  <a:ext uri="{0D108BD9-81ED-4DB2-BD59-A6C34878D82A}">
                    <a16:rowId xmlns:a16="http://schemas.microsoft.com/office/drawing/2014/main" val="2022837024"/>
                  </a:ext>
                </a:extLst>
              </a:tr>
              <a:tr h="210251">
                <a:tc>
                  <a:txBody>
                    <a:bodyPr/>
                    <a:lstStyle/>
                    <a:p>
                      <a:pPr algn="l" fontAlgn="b"/>
                      <a:r>
                        <a:rPr lang="en-IN" sz="1400" b="0" i="0" u="none" strike="noStrike" dirty="0" err="1">
                          <a:solidFill>
                            <a:srgbClr val="000000"/>
                          </a:solidFill>
                          <a:effectLst/>
                          <a:latin typeface="Calibri" panose="020F0502020204030204" pitchFamily="34" charset="0"/>
                        </a:rPr>
                        <a:t>Maxwell.Halvorson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24</a:t>
                      </a:r>
                    </a:p>
                  </a:txBody>
                  <a:tcPr marL="7620" marR="7620" marT="7620" marB="0" anchor="b"/>
                </a:tc>
                <a:extLst>
                  <a:ext uri="{0D108BD9-81ED-4DB2-BD59-A6C34878D82A}">
                    <a16:rowId xmlns:a16="http://schemas.microsoft.com/office/drawing/2014/main" val="1644290776"/>
                  </a:ext>
                </a:extLst>
              </a:tr>
              <a:tr h="210251">
                <a:tc>
                  <a:txBody>
                    <a:bodyPr/>
                    <a:lstStyle/>
                    <a:p>
                      <a:pPr algn="l" fontAlgn="b"/>
                      <a:r>
                        <a:rPr lang="en-IN" sz="1400" b="0" i="0" u="none" strike="noStrike">
                          <a:solidFill>
                            <a:srgbClr val="000000"/>
                          </a:solidFill>
                          <a:effectLst/>
                          <a:latin typeface="Calibri" panose="020F0502020204030204" pitchFamily="34" charset="0"/>
                        </a:rPr>
                        <a:t>Tierra.Trantow</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25</a:t>
                      </a:r>
                    </a:p>
                  </a:txBody>
                  <a:tcPr marL="7620" marR="7620" marT="7620" marB="0" anchor="b"/>
                </a:tc>
                <a:extLst>
                  <a:ext uri="{0D108BD9-81ED-4DB2-BD59-A6C34878D82A}">
                    <a16:rowId xmlns:a16="http://schemas.microsoft.com/office/drawing/2014/main" val="1137682544"/>
                  </a:ext>
                </a:extLst>
              </a:tr>
              <a:tr h="210251">
                <a:tc>
                  <a:txBody>
                    <a:bodyPr/>
                    <a:lstStyle/>
                    <a:p>
                      <a:pPr algn="l" fontAlgn="b"/>
                      <a:r>
                        <a:rPr lang="en-IN" sz="1400" b="0" i="0" u="none" strike="noStrike">
                          <a:solidFill>
                            <a:srgbClr val="000000"/>
                          </a:solidFill>
                          <a:effectLst/>
                          <a:latin typeface="Calibri" panose="020F0502020204030204" pitchFamily="34" charset="0"/>
                        </a:rPr>
                        <a:t>Pearl7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34</a:t>
                      </a:r>
                    </a:p>
                  </a:txBody>
                  <a:tcPr marL="7620" marR="7620" marT="7620" marB="0" anchor="b"/>
                </a:tc>
                <a:extLst>
                  <a:ext uri="{0D108BD9-81ED-4DB2-BD59-A6C34878D82A}">
                    <a16:rowId xmlns:a16="http://schemas.microsoft.com/office/drawing/2014/main" val="1042528690"/>
                  </a:ext>
                </a:extLst>
              </a:tr>
              <a:tr h="210251">
                <a:tc>
                  <a:txBody>
                    <a:bodyPr/>
                    <a:lstStyle/>
                    <a:p>
                      <a:pPr algn="l" fontAlgn="b"/>
                      <a:r>
                        <a:rPr lang="en-IN" sz="1400" b="0" i="0" u="none" strike="noStrike">
                          <a:solidFill>
                            <a:srgbClr val="000000"/>
                          </a:solidFill>
                          <a:effectLst/>
                          <a:latin typeface="Calibri" panose="020F0502020204030204" pitchFamily="34" charset="0"/>
                        </a:rPr>
                        <a:t>Ollie_Ledner37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tc>
                <a:extLst>
                  <a:ext uri="{0D108BD9-81ED-4DB2-BD59-A6C34878D82A}">
                    <a16:rowId xmlns:a16="http://schemas.microsoft.com/office/drawing/2014/main" val="2180067217"/>
                  </a:ext>
                </a:extLst>
              </a:tr>
              <a:tr h="210251">
                <a:tc>
                  <a:txBody>
                    <a:bodyPr/>
                    <a:lstStyle/>
                    <a:p>
                      <a:pPr algn="l" fontAlgn="b"/>
                      <a:r>
                        <a:rPr lang="en-IN" sz="1400" b="0" i="0" u="none" strike="noStrike">
                          <a:solidFill>
                            <a:srgbClr val="000000"/>
                          </a:solidFill>
                          <a:effectLst/>
                          <a:latin typeface="Calibri" panose="020F0502020204030204" pitchFamily="34" charset="0"/>
                        </a:rPr>
                        <a:t>Mckenna17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41</a:t>
                      </a:r>
                    </a:p>
                  </a:txBody>
                  <a:tcPr marL="7620" marR="7620" marT="7620" marB="0" anchor="b"/>
                </a:tc>
                <a:extLst>
                  <a:ext uri="{0D108BD9-81ED-4DB2-BD59-A6C34878D82A}">
                    <a16:rowId xmlns:a16="http://schemas.microsoft.com/office/drawing/2014/main" val="3579511527"/>
                  </a:ext>
                </a:extLst>
              </a:tr>
              <a:tr h="210251">
                <a:tc>
                  <a:txBody>
                    <a:bodyPr/>
                    <a:lstStyle/>
                    <a:p>
                      <a:pPr algn="l" fontAlgn="b"/>
                      <a:r>
                        <a:rPr lang="en-IN" sz="1400" b="0" i="0" u="none" strike="noStrike">
                          <a:solidFill>
                            <a:srgbClr val="000000"/>
                          </a:solidFill>
                          <a:effectLst/>
                          <a:latin typeface="Calibri" panose="020F0502020204030204" pitchFamily="34" charset="0"/>
                        </a:rPr>
                        <a:t>David.Osinski47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45</a:t>
                      </a:r>
                    </a:p>
                  </a:txBody>
                  <a:tcPr marL="7620" marR="7620" marT="7620" marB="0" anchor="b"/>
                </a:tc>
                <a:extLst>
                  <a:ext uri="{0D108BD9-81ED-4DB2-BD59-A6C34878D82A}">
                    <a16:rowId xmlns:a16="http://schemas.microsoft.com/office/drawing/2014/main" val="2650626964"/>
                  </a:ext>
                </a:extLst>
              </a:tr>
              <a:tr h="210251">
                <a:tc>
                  <a:txBody>
                    <a:bodyPr/>
                    <a:lstStyle/>
                    <a:p>
                      <a:pPr algn="l" fontAlgn="b"/>
                      <a:r>
                        <a:rPr lang="en-IN" sz="1400" b="0" i="0" u="none" strike="noStrike">
                          <a:solidFill>
                            <a:srgbClr val="000000"/>
                          </a:solidFill>
                          <a:effectLst/>
                          <a:latin typeface="Calibri" panose="020F0502020204030204" pitchFamily="34" charset="0"/>
                        </a:rPr>
                        <a:t>Morgan.Kassulke</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b"/>
                </a:tc>
                <a:extLst>
                  <a:ext uri="{0D108BD9-81ED-4DB2-BD59-A6C34878D82A}">
                    <a16:rowId xmlns:a16="http://schemas.microsoft.com/office/drawing/2014/main" val="3865191330"/>
                  </a:ext>
                </a:extLst>
              </a:tr>
              <a:tr h="210251">
                <a:tc>
                  <a:txBody>
                    <a:bodyPr/>
                    <a:lstStyle/>
                    <a:p>
                      <a:pPr algn="l" fontAlgn="b"/>
                      <a:r>
                        <a:rPr lang="en-IN" sz="1400" b="0" i="0" u="none" strike="noStrike">
                          <a:solidFill>
                            <a:srgbClr val="000000"/>
                          </a:solidFill>
                          <a:effectLst/>
                          <a:latin typeface="Calibri" panose="020F0502020204030204" pitchFamily="34" charset="0"/>
                        </a:rPr>
                        <a:t>Linnea59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53</a:t>
                      </a:r>
                    </a:p>
                  </a:txBody>
                  <a:tcPr marL="7620" marR="7620" marT="7620" marB="0" anchor="b"/>
                </a:tc>
                <a:extLst>
                  <a:ext uri="{0D108BD9-81ED-4DB2-BD59-A6C34878D82A}">
                    <a16:rowId xmlns:a16="http://schemas.microsoft.com/office/drawing/2014/main" val="2789165852"/>
                  </a:ext>
                </a:extLst>
              </a:tr>
              <a:tr h="210251">
                <a:tc>
                  <a:txBody>
                    <a:bodyPr/>
                    <a:lstStyle/>
                    <a:p>
                      <a:pPr algn="l" fontAlgn="b"/>
                      <a:r>
                        <a:rPr lang="en-IN" sz="1400" b="0" i="0" u="none" strike="noStrike">
                          <a:solidFill>
                            <a:srgbClr val="000000"/>
                          </a:solidFill>
                          <a:effectLst/>
                          <a:latin typeface="Calibri" panose="020F0502020204030204" pitchFamily="34" charset="0"/>
                        </a:rPr>
                        <a:t>Duane60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54</a:t>
                      </a:r>
                    </a:p>
                  </a:txBody>
                  <a:tcPr marL="7620" marR="7620" marT="7620" marB="0" anchor="b"/>
                </a:tc>
                <a:extLst>
                  <a:ext uri="{0D108BD9-81ED-4DB2-BD59-A6C34878D82A}">
                    <a16:rowId xmlns:a16="http://schemas.microsoft.com/office/drawing/2014/main" val="1095257676"/>
                  </a:ext>
                </a:extLst>
              </a:tr>
              <a:tr h="210251">
                <a:tc>
                  <a:txBody>
                    <a:bodyPr/>
                    <a:lstStyle/>
                    <a:p>
                      <a:pPr algn="l" fontAlgn="b"/>
                      <a:r>
                        <a:rPr lang="en-IN" sz="1400" b="0" i="0" u="none" strike="noStrike" dirty="0" err="1">
                          <a:solidFill>
                            <a:srgbClr val="000000"/>
                          </a:solidFill>
                          <a:effectLst/>
                          <a:latin typeface="Calibri" panose="020F0502020204030204" pitchFamily="34" charset="0"/>
                        </a:rPr>
                        <a:t>Julien_Schmidt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57</a:t>
                      </a:r>
                    </a:p>
                  </a:txBody>
                  <a:tcPr marL="7620" marR="7620" marT="7620" marB="0" anchor="b"/>
                </a:tc>
                <a:extLst>
                  <a:ext uri="{0D108BD9-81ED-4DB2-BD59-A6C34878D82A}">
                    <a16:rowId xmlns:a16="http://schemas.microsoft.com/office/drawing/2014/main" val="927611234"/>
                  </a:ext>
                </a:extLst>
              </a:tr>
              <a:tr h="210251">
                <a:tc>
                  <a:txBody>
                    <a:bodyPr/>
                    <a:lstStyle/>
                    <a:p>
                      <a:pPr algn="l" fontAlgn="b"/>
                      <a:r>
                        <a:rPr lang="en-IN" sz="1400" b="0" i="0" u="none" strike="noStrike">
                          <a:solidFill>
                            <a:srgbClr val="000000"/>
                          </a:solidFill>
                          <a:effectLst/>
                          <a:latin typeface="Calibri" panose="020F0502020204030204" pitchFamily="34" charset="0"/>
                        </a:rPr>
                        <a:t>Mike.Auer39</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360341968"/>
                  </a:ext>
                </a:extLst>
              </a:tr>
              <a:tr h="210251">
                <a:tc>
                  <a:txBody>
                    <a:bodyPr/>
                    <a:lstStyle/>
                    <a:p>
                      <a:pPr algn="l" fontAlgn="b"/>
                      <a:r>
                        <a:rPr lang="en-IN" sz="1400" b="0" i="0" u="none" strike="noStrike">
                          <a:solidFill>
                            <a:srgbClr val="000000"/>
                          </a:solidFill>
                          <a:effectLst/>
                          <a:latin typeface="Calibri" panose="020F0502020204030204" pitchFamily="34" charset="0"/>
                        </a:rPr>
                        <a:t>Franco_Keebler64</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2778331762"/>
                  </a:ext>
                </a:extLst>
              </a:tr>
              <a:tr h="210251">
                <a:tc>
                  <a:txBody>
                    <a:bodyPr/>
                    <a:lstStyle/>
                    <a:p>
                      <a:pPr algn="l" fontAlgn="b"/>
                      <a:r>
                        <a:rPr lang="en-IN" sz="1400" b="0" i="0" u="none" strike="noStrike">
                          <a:solidFill>
                            <a:srgbClr val="000000"/>
                          </a:solidFill>
                          <a:effectLst/>
                          <a:latin typeface="Calibri" panose="020F0502020204030204" pitchFamily="34" charset="0"/>
                        </a:rPr>
                        <a:t>Nia_Haag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71</a:t>
                      </a:r>
                    </a:p>
                  </a:txBody>
                  <a:tcPr marL="7620" marR="7620" marT="7620" marB="0" anchor="b"/>
                </a:tc>
                <a:extLst>
                  <a:ext uri="{0D108BD9-81ED-4DB2-BD59-A6C34878D82A}">
                    <a16:rowId xmlns:a16="http://schemas.microsoft.com/office/drawing/2014/main" val="3513969806"/>
                  </a:ext>
                </a:extLst>
              </a:tr>
              <a:tr h="210251">
                <a:tc>
                  <a:txBody>
                    <a:bodyPr/>
                    <a:lstStyle/>
                    <a:p>
                      <a:pPr algn="l" fontAlgn="b"/>
                      <a:r>
                        <a:rPr lang="en-IN" sz="1400" b="0" i="0" u="none" strike="noStrike">
                          <a:solidFill>
                            <a:srgbClr val="000000"/>
                          </a:solidFill>
                          <a:effectLst/>
                          <a:latin typeface="Calibri" panose="020F0502020204030204" pitchFamily="34" charset="0"/>
                        </a:rPr>
                        <a:t>Hulda.Macejkovic</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74</a:t>
                      </a:r>
                    </a:p>
                  </a:txBody>
                  <a:tcPr marL="7620" marR="7620" marT="7620" marB="0" anchor="b"/>
                </a:tc>
                <a:extLst>
                  <a:ext uri="{0D108BD9-81ED-4DB2-BD59-A6C34878D82A}">
                    <a16:rowId xmlns:a16="http://schemas.microsoft.com/office/drawing/2014/main" val="3201300091"/>
                  </a:ext>
                </a:extLst>
              </a:tr>
              <a:tr h="210251">
                <a:tc>
                  <a:txBody>
                    <a:bodyPr/>
                    <a:lstStyle/>
                    <a:p>
                      <a:pPr algn="l" fontAlgn="b"/>
                      <a:r>
                        <a:rPr lang="en-IN" sz="1400" b="0" i="0" u="none" strike="noStrike">
                          <a:solidFill>
                            <a:srgbClr val="000000"/>
                          </a:solidFill>
                          <a:effectLst/>
                          <a:latin typeface="Calibri" panose="020F0502020204030204" pitchFamily="34" charset="0"/>
                        </a:rPr>
                        <a:t>Leslie67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75</a:t>
                      </a:r>
                    </a:p>
                  </a:txBody>
                  <a:tcPr marL="7620" marR="7620" marT="7620" marB="0" anchor="b"/>
                </a:tc>
                <a:extLst>
                  <a:ext uri="{0D108BD9-81ED-4DB2-BD59-A6C34878D82A}">
                    <a16:rowId xmlns:a16="http://schemas.microsoft.com/office/drawing/2014/main" val="2185489814"/>
                  </a:ext>
                </a:extLst>
              </a:tr>
              <a:tr h="210251">
                <a:tc>
                  <a:txBody>
                    <a:bodyPr/>
                    <a:lstStyle/>
                    <a:p>
                      <a:pPr algn="l" fontAlgn="b"/>
                      <a:r>
                        <a:rPr lang="en-IN" sz="1400" b="0" i="0" u="none" strike="noStrike">
                          <a:solidFill>
                            <a:srgbClr val="000000"/>
                          </a:solidFill>
                          <a:effectLst/>
                          <a:latin typeface="Calibri" panose="020F0502020204030204" pitchFamily="34" charset="0"/>
                        </a:rPr>
                        <a:t>Janelle.Nikolaus81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tc>
                <a:extLst>
                  <a:ext uri="{0D108BD9-81ED-4DB2-BD59-A6C34878D82A}">
                    <a16:rowId xmlns:a16="http://schemas.microsoft.com/office/drawing/2014/main" val="982499889"/>
                  </a:ext>
                </a:extLst>
              </a:tr>
              <a:tr h="210251">
                <a:tc>
                  <a:txBody>
                    <a:bodyPr/>
                    <a:lstStyle/>
                    <a:p>
                      <a:pPr algn="l" fontAlgn="b"/>
                      <a:r>
                        <a:rPr lang="en-IN" sz="1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80</a:t>
                      </a:r>
                    </a:p>
                  </a:txBody>
                  <a:tcPr marL="7620" marR="7620" marT="7620" marB="0" anchor="b"/>
                </a:tc>
                <a:extLst>
                  <a:ext uri="{0D108BD9-81ED-4DB2-BD59-A6C34878D82A}">
                    <a16:rowId xmlns:a16="http://schemas.microsoft.com/office/drawing/2014/main" val="1758315680"/>
                  </a:ext>
                </a:extLst>
              </a:tr>
              <a:tr h="210251">
                <a:tc>
                  <a:txBody>
                    <a:bodyPr/>
                    <a:lstStyle/>
                    <a:p>
                      <a:pPr algn="l" fontAlgn="b"/>
                      <a:r>
                        <a:rPr lang="en-IN" sz="1400" b="0" i="0" u="none" strike="noStrike">
                          <a:solidFill>
                            <a:srgbClr val="000000"/>
                          </a:solidFill>
                          <a:effectLst/>
                          <a:latin typeface="Calibri" panose="020F0502020204030204" pitchFamily="34" charset="0"/>
                        </a:rPr>
                        <a:t>Esther.Zulauf61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741779939"/>
                  </a:ext>
                </a:extLst>
              </a:tr>
              <a:tr h="210251">
                <a:tc>
                  <a:txBody>
                    <a:bodyPr/>
                    <a:lstStyle/>
                    <a:p>
                      <a:pPr algn="l" fontAlgn="b"/>
                      <a:r>
                        <a:rPr lang="en-IN" sz="1400" b="0" i="0" u="none" strike="noStrike">
                          <a:solidFill>
                            <a:srgbClr val="000000"/>
                          </a:solidFill>
                          <a:effectLst/>
                          <a:latin typeface="Calibri" panose="020F0502020204030204" pitchFamily="34" charset="0"/>
                        </a:rPr>
                        <a:t>Bartholome.Bernhard</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83</a:t>
                      </a:r>
                    </a:p>
                  </a:txBody>
                  <a:tcPr marL="7620" marR="7620" marT="7620" marB="0" anchor="b"/>
                </a:tc>
                <a:extLst>
                  <a:ext uri="{0D108BD9-81ED-4DB2-BD59-A6C34878D82A}">
                    <a16:rowId xmlns:a16="http://schemas.microsoft.com/office/drawing/2014/main" val="2698614100"/>
                  </a:ext>
                </a:extLst>
              </a:tr>
              <a:tr h="210251">
                <a:tc>
                  <a:txBody>
                    <a:bodyPr/>
                    <a:lstStyle/>
                    <a:p>
                      <a:pPr algn="l" fontAlgn="b"/>
                      <a:r>
                        <a:rPr lang="en-IN" sz="1400" b="0" i="0" u="none" strike="noStrike">
                          <a:solidFill>
                            <a:srgbClr val="000000"/>
                          </a:solidFill>
                          <a:effectLst/>
                          <a:latin typeface="Calibri" panose="020F0502020204030204" pitchFamily="34" charset="0"/>
                        </a:rPr>
                        <a:t>Jessyca_West</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89</a:t>
                      </a:r>
                    </a:p>
                  </a:txBody>
                  <a:tcPr marL="7620" marR="7620" marT="7620" marB="0" anchor="b"/>
                </a:tc>
                <a:extLst>
                  <a:ext uri="{0D108BD9-81ED-4DB2-BD59-A6C34878D82A}">
                    <a16:rowId xmlns:a16="http://schemas.microsoft.com/office/drawing/2014/main" val="2462667096"/>
                  </a:ext>
                </a:extLst>
              </a:tr>
              <a:tr h="210251">
                <a:tc>
                  <a:txBody>
                    <a:bodyPr/>
                    <a:lstStyle/>
                    <a:p>
                      <a:pPr algn="l" fontAlgn="b"/>
                      <a:r>
                        <a:rPr lang="en-IN" sz="1400" b="0" i="0" u="none" strike="noStrike">
                          <a:solidFill>
                            <a:srgbClr val="000000"/>
                          </a:solidFill>
                          <a:effectLst/>
                          <a:latin typeface="Calibri" panose="020F0502020204030204" pitchFamily="34" charset="0"/>
                        </a:rPr>
                        <a:t>Esmeralda.Mraz57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90</a:t>
                      </a:r>
                    </a:p>
                  </a:txBody>
                  <a:tcPr marL="7620" marR="7620" marT="7620" marB="0" anchor="b"/>
                </a:tc>
                <a:extLst>
                  <a:ext uri="{0D108BD9-81ED-4DB2-BD59-A6C34878D82A}">
                    <a16:rowId xmlns:a16="http://schemas.microsoft.com/office/drawing/2014/main" val="979173752"/>
                  </a:ext>
                </a:extLst>
              </a:tr>
              <a:tr h="210251">
                <a:tc>
                  <a:txBody>
                    <a:bodyPr/>
                    <a:lstStyle/>
                    <a:p>
                      <a:pPr algn="l" fontAlgn="b"/>
                      <a:r>
                        <a:rPr lang="en-IN" sz="1400" b="0" i="0" u="none" strike="noStrike" dirty="0">
                          <a:solidFill>
                            <a:srgbClr val="000000"/>
                          </a:solidFill>
                          <a:effectLst/>
                          <a:latin typeface="Calibri" panose="020F0502020204030204" pitchFamily="34" charset="0"/>
                        </a:rPr>
                        <a:t>Bethany20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91</a:t>
                      </a:r>
                    </a:p>
                  </a:txBody>
                  <a:tcPr marL="7620" marR="7620" marT="7620" marB="0" anchor="b"/>
                </a:tc>
                <a:extLst>
                  <a:ext uri="{0D108BD9-81ED-4DB2-BD59-A6C34878D82A}">
                    <a16:rowId xmlns:a16="http://schemas.microsoft.com/office/drawing/2014/main" val="2890364040"/>
                  </a:ext>
                </a:extLst>
              </a:tr>
            </a:tbl>
          </a:graphicData>
        </a:graphic>
      </p:graphicFrame>
    </p:spTree>
    <p:extLst>
      <p:ext uri="{BB962C8B-B14F-4D97-AF65-F5344CB8AC3E}">
        <p14:creationId xmlns:p14="http://schemas.microsoft.com/office/powerpoint/2010/main" val="135793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Declaring Contest Winner : </a:t>
            </a:r>
            <a:r>
              <a:rPr lang="en-US" sz="1600" b="0" i="0" dirty="0">
                <a:solidFill>
                  <a:schemeClr val="tx1">
                    <a:lumMod val="85000"/>
                    <a:lumOff val="15000"/>
                  </a:schemeClr>
                </a:solidFill>
                <a:effectLst/>
                <a:latin typeface="+mj-lt"/>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2589"/>
            <a:ext cx="11119104" cy="1714173"/>
          </a:xfrm>
        </p:spPr>
        <p:txBody>
          <a:bodyPr/>
          <a:lstStyle/>
          <a:p>
            <a:r>
              <a:rPr lang="en-US" dirty="0"/>
              <a:t>Steps for finding the contest winner (i.e. users who have got most likes on a single photo on Instagram.) : </a:t>
            </a:r>
          </a:p>
          <a:p>
            <a:pPr marL="0" indent="0">
              <a:buNone/>
            </a:pPr>
            <a:r>
              <a:rPr lang="en-US" dirty="0"/>
              <a:t>	Step 1) I have selected ‘id’ &amp; ‘username’ columns from the ‘users’ table &amp; ‘id’ column from photos table.</a:t>
            </a:r>
          </a:p>
          <a:p>
            <a:pPr marL="0" indent="0">
              <a:buNone/>
            </a:pPr>
            <a:r>
              <a:rPr lang="en-US" dirty="0"/>
              <a:t>	Step 2) Then I have performed INNER JOIN of three tables (users, photos, likes) .</a:t>
            </a:r>
          </a:p>
          <a:p>
            <a:pPr marL="0" indent="0">
              <a:buNone/>
            </a:pPr>
            <a:r>
              <a:rPr lang="en-US" dirty="0"/>
              <a:t>	Step 3) Then I have applied GROUP BY command on the id column of photos (i.e. photos.id)</a:t>
            </a:r>
          </a:p>
          <a:p>
            <a:pPr marL="0" indent="0">
              <a:buNone/>
            </a:pPr>
            <a:r>
              <a:rPr lang="en-US" dirty="0"/>
              <a:t>	Step 4) Then I have ordered the result by using ORDER BY statement in descending order.</a:t>
            </a:r>
          </a:p>
          <a:p>
            <a:pPr marL="0" indent="0">
              <a:buNone/>
            </a:pPr>
            <a:r>
              <a:rPr lang="en-US" dirty="0"/>
              <a:t>	Step 5) Provide limit of 1. Since, we want the photo with the highest number of likes.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293" y="418951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87378" y="378572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A8C4229C-AA5F-9456-69C9-27C3B6AEED6B}"/>
              </a:ext>
            </a:extLst>
          </p:cNvPr>
          <p:cNvSpPr txBox="1"/>
          <p:nvPr/>
        </p:nvSpPr>
        <p:spPr>
          <a:xfrm>
            <a:off x="877260" y="4249748"/>
            <a:ext cx="10202071" cy="2031325"/>
          </a:xfrm>
          <a:prstGeom prst="rect">
            <a:avLst/>
          </a:prstGeom>
          <a:noFill/>
        </p:spPr>
        <p:txBody>
          <a:bodyPr wrap="square" numCol="2" rtlCol="0">
            <a:spAutoFit/>
          </a:bodyPr>
          <a:lstStyle/>
          <a:p>
            <a:r>
              <a:rPr lang="en-US" dirty="0">
                <a:solidFill>
                  <a:srgbClr val="202C8F"/>
                </a:solidFill>
              </a:rPr>
              <a:t>SELECT users.id AS </a:t>
            </a:r>
            <a:r>
              <a:rPr lang="en-US" dirty="0" err="1">
                <a:solidFill>
                  <a:srgbClr val="202C8F"/>
                </a:solidFill>
              </a:rPr>
              <a:t>user_id</a:t>
            </a:r>
            <a:r>
              <a:rPr lang="en-US" dirty="0">
                <a:solidFill>
                  <a:srgbClr val="202C8F"/>
                </a:solidFill>
              </a:rPr>
              <a:t>, </a:t>
            </a:r>
            <a:r>
              <a:rPr lang="en-US" dirty="0" err="1">
                <a:solidFill>
                  <a:srgbClr val="202C8F"/>
                </a:solidFill>
              </a:rPr>
              <a:t>users.username</a:t>
            </a:r>
            <a:r>
              <a:rPr lang="en-US" dirty="0">
                <a:solidFill>
                  <a:srgbClr val="202C8F"/>
                </a:solidFill>
              </a:rPr>
              <a:t>, photos.id AS </a:t>
            </a:r>
            <a:r>
              <a:rPr lang="en-US" dirty="0" err="1">
                <a:solidFill>
                  <a:srgbClr val="202C8F"/>
                </a:solidFill>
              </a:rPr>
              <a:t>photo_id</a:t>
            </a:r>
            <a:r>
              <a:rPr lang="en-US" dirty="0">
                <a:solidFill>
                  <a:srgbClr val="202C8F"/>
                </a:solidFill>
              </a:rPr>
              <a:t>,</a:t>
            </a:r>
          </a:p>
          <a:p>
            <a:r>
              <a:rPr lang="en-US" dirty="0">
                <a:solidFill>
                  <a:srgbClr val="202C8F"/>
                </a:solidFill>
              </a:rPr>
              <a:t>	count(*) AS total</a:t>
            </a:r>
          </a:p>
          <a:p>
            <a:r>
              <a:rPr lang="en-US" dirty="0">
                <a:solidFill>
                  <a:srgbClr val="202C8F"/>
                </a:solidFill>
              </a:rPr>
              <a:t>FROM photos</a:t>
            </a:r>
          </a:p>
          <a:p>
            <a:r>
              <a:rPr lang="en-US" dirty="0">
                <a:solidFill>
                  <a:srgbClr val="202C8F"/>
                </a:solidFill>
              </a:rPr>
              <a:t>INNER JOIN likes ON </a:t>
            </a:r>
            <a:r>
              <a:rPr lang="en-US" dirty="0" err="1">
                <a:solidFill>
                  <a:srgbClr val="202C8F"/>
                </a:solidFill>
              </a:rPr>
              <a:t>likes.photo_id</a:t>
            </a:r>
            <a:r>
              <a:rPr lang="en-US" dirty="0">
                <a:solidFill>
                  <a:srgbClr val="202C8F"/>
                </a:solidFill>
              </a:rPr>
              <a:t> = photos.id</a:t>
            </a:r>
          </a:p>
          <a:p>
            <a:r>
              <a:rPr lang="en-US" dirty="0">
                <a:solidFill>
                  <a:srgbClr val="202C8F"/>
                </a:solidFill>
              </a:rPr>
              <a:t>INNER JOIN users ON </a:t>
            </a:r>
            <a:r>
              <a:rPr lang="en-US" dirty="0" err="1">
                <a:solidFill>
                  <a:srgbClr val="202C8F"/>
                </a:solidFill>
              </a:rPr>
              <a:t>photos.user_id</a:t>
            </a:r>
            <a:r>
              <a:rPr lang="en-US" dirty="0">
                <a:solidFill>
                  <a:srgbClr val="202C8F"/>
                </a:solidFill>
              </a:rPr>
              <a:t> = users.id</a:t>
            </a:r>
          </a:p>
          <a:p>
            <a:r>
              <a:rPr lang="en-US" dirty="0">
                <a:solidFill>
                  <a:srgbClr val="202C8F"/>
                </a:solidFill>
              </a:rPr>
              <a:t>GROUP BY photos.id</a:t>
            </a:r>
          </a:p>
          <a:p>
            <a:r>
              <a:rPr lang="en-US" dirty="0">
                <a:solidFill>
                  <a:srgbClr val="202C8F"/>
                </a:solidFill>
              </a:rPr>
              <a:t>ORDER BY total DESC</a:t>
            </a:r>
          </a:p>
          <a:p>
            <a:r>
              <a:rPr lang="en-US" dirty="0">
                <a:solidFill>
                  <a:srgbClr val="202C8F"/>
                </a:solidFill>
              </a:rPr>
              <a:t>LIMIT 1;</a:t>
            </a:r>
            <a:endParaRPr lang="en-IN" dirty="0">
              <a:solidFill>
                <a:srgbClr val="202C8F"/>
              </a:solidFill>
            </a:endParaRPr>
          </a:p>
        </p:txBody>
      </p:sp>
    </p:spTree>
    <p:extLst>
      <p:ext uri="{BB962C8B-B14F-4D97-AF65-F5344CB8AC3E}">
        <p14:creationId xmlns:p14="http://schemas.microsoft.com/office/powerpoint/2010/main" val="207281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Declaring Contest Winner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25</a:t>
            </a:fld>
            <a:endParaRPr lang="en-US" dirty="0"/>
          </a:p>
        </p:txBody>
      </p:sp>
      <p:graphicFrame>
        <p:nvGraphicFramePr>
          <p:cNvPr id="9" name="Table 9">
            <a:extLst>
              <a:ext uri="{FF2B5EF4-FFF2-40B4-BE49-F238E27FC236}">
                <a16:creationId xmlns:a16="http://schemas.microsoft.com/office/drawing/2014/main" id="{8BA089BD-3224-ACD2-6843-B3CC28529001}"/>
              </a:ext>
            </a:extLst>
          </p:cNvPr>
          <p:cNvGraphicFramePr>
            <a:graphicFrameLocks noGrp="1"/>
          </p:cNvGraphicFramePr>
          <p:nvPr>
            <p:extLst>
              <p:ext uri="{D42A27DB-BD31-4B8C-83A1-F6EECF244321}">
                <p14:modId xmlns:p14="http://schemas.microsoft.com/office/powerpoint/2010/main" val="1295204869"/>
              </p:ext>
            </p:extLst>
          </p:nvPr>
        </p:nvGraphicFramePr>
        <p:xfrm>
          <a:off x="1570361" y="2520475"/>
          <a:ext cx="8683348" cy="1150050"/>
        </p:xfrm>
        <a:graphic>
          <a:graphicData uri="http://schemas.openxmlformats.org/drawingml/2006/table">
            <a:tbl>
              <a:tblPr firstRow="1" bandRow="1">
                <a:tableStyleId>{5C22544A-7EE6-4342-B048-85BDC9FD1C3A}</a:tableStyleId>
              </a:tblPr>
              <a:tblGrid>
                <a:gridCol w="2170837">
                  <a:extLst>
                    <a:ext uri="{9D8B030D-6E8A-4147-A177-3AD203B41FA5}">
                      <a16:colId xmlns:a16="http://schemas.microsoft.com/office/drawing/2014/main" val="3045223768"/>
                    </a:ext>
                  </a:extLst>
                </a:gridCol>
                <a:gridCol w="2170837">
                  <a:extLst>
                    <a:ext uri="{9D8B030D-6E8A-4147-A177-3AD203B41FA5}">
                      <a16:colId xmlns:a16="http://schemas.microsoft.com/office/drawing/2014/main" val="1536923979"/>
                    </a:ext>
                  </a:extLst>
                </a:gridCol>
                <a:gridCol w="2170837">
                  <a:extLst>
                    <a:ext uri="{9D8B030D-6E8A-4147-A177-3AD203B41FA5}">
                      <a16:colId xmlns:a16="http://schemas.microsoft.com/office/drawing/2014/main" val="2852683529"/>
                    </a:ext>
                  </a:extLst>
                </a:gridCol>
                <a:gridCol w="2170837">
                  <a:extLst>
                    <a:ext uri="{9D8B030D-6E8A-4147-A177-3AD203B41FA5}">
                      <a16:colId xmlns:a16="http://schemas.microsoft.com/office/drawing/2014/main" val="1550541425"/>
                    </a:ext>
                  </a:extLst>
                </a:gridCol>
              </a:tblGrid>
              <a:tr h="575025">
                <a:tc>
                  <a:txBody>
                    <a:bodyPr/>
                    <a:lstStyle/>
                    <a:p>
                      <a:pPr algn="ctr" fontAlgn="b"/>
                      <a:r>
                        <a:rPr lang="en-IN" sz="2000" b="0" i="0" u="none" strike="noStrike" dirty="0" err="1">
                          <a:solidFill>
                            <a:srgbClr val="000000"/>
                          </a:solidFill>
                          <a:effectLst/>
                          <a:latin typeface="Calibri" panose="020F0502020204030204" pitchFamily="34" charset="0"/>
                        </a:rPr>
                        <a:t>user_id</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photo_id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4199167111"/>
                  </a:ext>
                </a:extLst>
              </a:tr>
              <a:tr h="575025">
                <a:tc>
                  <a:txBody>
                    <a:bodyPr/>
                    <a:lstStyle/>
                    <a:p>
                      <a:pPr algn="ctr" fontAlgn="b"/>
                      <a:r>
                        <a:rPr lang="en-IN" sz="20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Zack_Kemmer93</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145</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48</a:t>
                      </a:r>
                    </a:p>
                  </a:txBody>
                  <a:tcPr marL="7620" marR="7620" marT="7620" marB="0" anchor="ctr"/>
                </a:tc>
                <a:extLst>
                  <a:ext uri="{0D108BD9-81ED-4DB2-BD59-A6C34878D82A}">
                    <a16:rowId xmlns:a16="http://schemas.microsoft.com/office/drawing/2014/main" val="3610605525"/>
                  </a:ext>
                </a:extLst>
              </a:tr>
            </a:tbl>
          </a:graphicData>
        </a:graphic>
      </p:graphicFrame>
      <p:sp>
        <p:nvSpPr>
          <p:cNvPr id="11" name="TextBox 10">
            <a:extLst>
              <a:ext uri="{FF2B5EF4-FFF2-40B4-BE49-F238E27FC236}">
                <a16:creationId xmlns:a16="http://schemas.microsoft.com/office/drawing/2014/main" id="{ADED218B-6330-BC3F-B19E-A0A2EC6FFEA3}"/>
              </a:ext>
            </a:extLst>
          </p:cNvPr>
          <p:cNvSpPr txBox="1"/>
          <p:nvPr/>
        </p:nvSpPr>
        <p:spPr>
          <a:xfrm>
            <a:off x="872454" y="4052205"/>
            <a:ext cx="9783192" cy="1323439"/>
          </a:xfrm>
          <a:prstGeom prst="rect">
            <a:avLst/>
          </a:prstGeom>
          <a:noFill/>
        </p:spPr>
        <p:txBody>
          <a:bodyPr wrap="square" rtlCol="0">
            <a:spAutoFit/>
          </a:bodyPr>
          <a:lstStyle/>
          <a:p>
            <a:r>
              <a:rPr lang="en-US" sz="2000" dirty="0">
                <a:solidFill>
                  <a:srgbClr val="202C8F"/>
                </a:solidFill>
              </a:rPr>
              <a:t>The winner of the contest is Zack_Kemmer93 having </a:t>
            </a:r>
            <a:r>
              <a:rPr lang="en-US" sz="2000" dirty="0" err="1">
                <a:solidFill>
                  <a:srgbClr val="202C8F"/>
                </a:solidFill>
              </a:rPr>
              <a:t>user_id</a:t>
            </a:r>
            <a:r>
              <a:rPr lang="en-US" sz="2000" dirty="0">
                <a:solidFill>
                  <a:srgbClr val="202C8F"/>
                </a:solidFill>
              </a:rPr>
              <a:t> 52. Because his photo with </a:t>
            </a:r>
            <a:r>
              <a:rPr lang="en-US" sz="2000" dirty="0" err="1">
                <a:solidFill>
                  <a:srgbClr val="202C8F"/>
                </a:solidFill>
              </a:rPr>
              <a:t>photo_id</a:t>
            </a:r>
            <a:r>
              <a:rPr lang="en-US" sz="2000" dirty="0">
                <a:solidFill>
                  <a:srgbClr val="202C8F"/>
                </a:solidFill>
              </a:rPr>
              <a:t> 145 has gotten the highest likes. </a:t>
            </a:r>
          </a:p>
          <a:p>
            <a:r>
              <a:rPr lang="en-US" sz="2000" dirty="0">
                <a:solidFill>
                  <a:srgbClr val="202C8F"/>
                </a:solidFill>
              </a:rPr>
              <a:t>Thus, providing these details to the team. So that they can declare the winner of the contest.</a:t>
            </a:r>
            <a:endParaRPr lang="en-IN" sz="2000" dirty="0">
              <a:solidFill>
                <a:srgbClr val="202C8F"/>
              </a:solidFill>
            </a:endParaRPr>
          </a:p>
        </p:txBody>
      </p:sp>
    </p:spTree>
    <p:extLst>
      <p:ext uri="{BB962C8B-B14F-4D97-AF65-F5344CB8AC3E}">
        <p14:creationId xmlns:p14="http://schemas.microsoft.com/office/powerpoint/2010/main" val="31793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marketing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pPr algn="l"/>
            <a:r>
              <a:rPr lang="en-US" sz="2400" dirty="0"/>
              <a:t>	1. Rewarding Most Loyal Users </a:t>
            </a:r>
          </a:p>
          <a:p>
            <a:pPr algn="l"/>
            <a:r>
              <a:rPr lang="en-US" sz="2400" dirty="0"/>
              <a:t>	2. Remind Inactive Users to Start Posting </a:t>
            </a:r>
          </a:p>
          <a:p>
            <a:pPr algn="l"/>
            <a:r>
              <a:rPr lang="en-US" sz="2400" dirty="0"/>
              <a:t>	3. Declaring the contest winners </a:t>
            </a:r>
          </a:p>
          <a:p>
            <a:pPr algn="l"/>
            <a:r>
              <a:rPr lang="en-US" sz="2400" dirty="0"/>
              <a:t>	4. Hashtag Researching </a:t>
            </a:r>
          </a:p>
          <a:p>
            <a:pPr algn="l"/>
            <a:r>
              <a:rPr lang="en-US" sz="2400" dirty="0"/>
              <a:t>	5. Launch AD Campaign </a:t>
            </a:r>
          </a:p>
        </p:txBody>
      </p:sp>
    </p:spTree>
    <p:extLst>
      <p:ext uri="{BB962C8B-B14F-4D97-AF65-F5344CB8AC3E}">
        <p14:creationId xmlns:p14="http://schemas.microsoft.com/office/powerpoint/2010/main" val="18907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Hashtag Researching : </a:t>
            </a:r>
            <a:r>
              <a:rPr lang="en-US" sz="1600" b="0" i="0" dirty="0">
                <a:solidFill>
                  <a:schemeClr val="tx1">
                    <a:lumMod val="85000"/>
                    <a:lumOff val="15000"/>
                  </a:schemeClr>
                </a:solidFill>
                <a:effectLst/>
                <a:latin typeface="+mj-lt"/>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r>
              <a:rPr lang="en-US" dirty="0"/>
              <a:t>Steps for Hashtag Researching.(i.e. finding top 5 most used hashtags on Instagram.) : </a:t>
            </a:r>
          </a:p>
          <a:p>
            <a:pPr marL="0" indent="0">
              <a:buNone/>
            </a:pPr>
            <a:r>
              <a:rPr lang="en-US" dirty="0"/>
              <a:t>	Step 1) I have selected ‘</a:t>
            </a:r>
            <a:r>
              <a:rPr lang="en-US" dirty="0" err="1"/>
              <a:t>tag_id</a:t>
            </a:r>
            <a:r>
              <a:rPr lang="en-US" dirty="0"/>
              <a:t>’ column from ‘</a:t>
            </a:r>
            <a:r>
              <a:rPr lang="en-US" dirty="0" err="1"/>
              <a:t>photo_tags</a:t>
            </a:r>
            <a:r>
              <a:rPr lang="en-US" dirty="0"/>
              <a:t>’ table &amp; ‘</a:t>
            </a:r>
            <a:r>
              <a:rPr lang="en-US" dirty="0" err="1"/>
              <a:t>tag_name</a:t>
            </a:r>
            <a:r>
              <a:rPr lang="en-US" dirty="0"/>
              <a:t>’ column from ‘tags’ table.</a:t>
            </a:r>
          </a:p>
          <a:p>
            <a:pPr marL="0" indent="0">
              <a:buNone/>
            </a:pPr>
            <a:r>
              <a:rPr lang="en-US" dirty="0"/>
              <a:t>	Step 2) Then I used COUNT function to count the total number of tags in the table.</a:t>
            </a:r>
          </a:p>
          <a:p>
            <a:pPr marL="0" indent="0">
              <a:buNone/>
            </a:pPr>
            <a:r>
              <a:rPr lang="en-US" dirty="0"/>
              <a:t>	Step 3) Then I have performed INNER JOIN on the both tables as “photo_tags.tag_id = tags.id”.</a:t>
            </a:r>
          </a:p>
          <a:p>
            <a:pPr marL="0" indent="0">
              <a:buNone/>
            </a:pPr>
            <a:r>
              <a:rPr lang="en-US" dirty="0"/>
              <a:t>	Step 4) I used GROUP BY command to group the tags in the table.</a:t>
            </a:r>
          </a:p>
          <a:p>
            <a:pPr marL="0" indent="0">
              <a:buNone/>
            </a:pPr>
            <a:r>
              <a:rPr lang="en-US" dirty="0"/>
              <a:t>	Step 5)Then ordered those tags by TOTAL in descending order. Then using LIMIT command I got the 	            top 5 most used hashtags.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432271" y="439235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00717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C0A1B21E-B1D4-64D7-1267-5B15DD3D22B7}"/>
              </a:ext>
            </a:extLst>
          </p:cNvPr>
          <p:cNvSpPr txBox="1"/>
          <p:nvPr/>
        </p:nvSpPr>
        <p:spPr>
          <a:xfrm>
            <a:off x="758507" y="4532034"/>
            <a:ext cx="10680637" cy="2031325"/>
          </a:xfrm>
          <a:prstGeom prst="rect">
            <a:avLst/>
          </a:prstGeom>
          <a:noFill/>
        </p:spPr>
        <p:txBody>
          <a:bodyPr wrap="square" numCol="2" rtlCol="0">
            <a:spAutoFit/>
          </a:bodyPr>
          <a:lstStyle/>
          <a:p>
            <a:r>
              <a:rPr lang="en-US" dirty="0">
                <a:solidFill>
                  <a:srgbClr val="202C8F"/>
                </a:solidFill>
              </a:rPr>
              <a:t>SELECT photo_tags.tag_id AS </a:t>
            </a:r>
            <a:r>
              <a:rPr lang="en-US" dirty="0" err="1">
                <a:solidFill>
                  <a:srgbClr val="202C8F"/>
                </a:solidFill>
              </a:rPr>
              <a:t>tag_id</a:t>
            </a:r>
            <a:r>
              <a:rPr lang="en-US" dirty="0">
                <a:solidFill>
                  <a:srgbClr val="202C8F"/>
                </a:solidFill>
              </a:rPr>
              <a:t>,</a:t>
            </a:r>
          </a:p>
          <a:p>
            <a:r>
              <a:rPr lang="en-US" dirty="0">
                <a:solidFill>
                  <a:srgbClr val="202C8F"/>
                </a:solidFill>
              </a:rPr>
              <a:t>    </a:t>
            </a:r>
            <a:r>
              <a:rPr lang="en-US" dirty="0" err="1">
                <a:solidFill>
                  <a:srgbClr val="202C8F"/>
                </a:solidFill>
              </a:rPr>
              <a:t>tags.tag_name</a:t>
            </a:r>
            <a:r>
              <a:rPr lang="en-US" dirty="0">
                <a:solidFill>
                  <a:srgbClr val="202C8F"/>
                </a:solidFill>
              </a:rPr>
              <a:t> AS </a:t>
            </a:r>
            <a:r>
              <a:rPr lang="en-US" dirty="0" err="1">
                <a:solidFill>
                  <a:srgbClr val="202C8F"/>
                </a:solidFill>
              </a:rPr>
              <a:t>tag_name</a:t>
            </a:r>
            <a:r>
              <a:rPr lang="en-US" dirty="0">
                <a:solidFill>
                  <a:srgbClr val="202C8F"/>
                </a:solidFill>
              </a:rPr>
              <a:t>, COUNT(*) AS total</a:t>
            </a:r>
          </a:p>
          <a:p>
            <a:r>
              <a:rPr lang="en-US" dirty="0">
                <a:solidFill>
                  <a:srgbClr val="202C8F"/>
                </a:solidFill>
              </a:rPr>
              <a:t>FROM </a:t>
            </a:r>
            <a:r>
              <a:rPr lang="en-US" dirty="0" err="1">
                <a:solidFill>
                  <a:srgbClr val="202C8F"/>
                </a:solidFill>
              </a:rPr>
              <a:t>photo_tags</a:t>
            </a:r>
            <a:r>
              <a:rPr lang="en-US" dirty="0">
                <a:solidFill>
                  <a:srgbClr val="202C8F"/>
                </a:solidFill>
              </a:rPr>
              <a:t> INNER JOIN</a:t>
            </a:r>
          </a:p>
          <a:p>
            <a:r>
              <a:rPr lang="en-US" dirty="0">
                <a:solidFill>
                  <a:srgbClr val="202C8F"/>
                </a:solidFill>
              </a:rPr>
              <a:t>    tags ON photo_tags.tag_id = tags.id</a:t>
            </a:r>
          </a:p>
          <a:p>
            <a:r>
              <a:rPr lang="en-US" dirty="0">
                <a:solidFill>
                  <a:srgbClr val="202C8F"/>
                </a:solidFill>
              </a:rPr>
              <a:t>GROUP BY </a:t>
            </a:r>
            <a:r>
              <a:rPr lang="en-US" dirty="0" err="1">
                <a:solidFill>
                  <a:srgbClr val="202C8F"/>
                </a:solidFill>
              </a:rPr>
              <a:t>tag_name</a:t>
            </a:r>
            <a:endParaRPr lang="en-US" dirty="0">
              <a:solidFill>
                <a:srgbClr val="202C8F"/>
              </a:solidFill>
            </a:endParaRPr>
          </a:p>
          <a:p>
            <a:r>
              <a:rPr lang="en-US" dirty="0">
                <a:solidFill>
                  <a:srgbClr val="202C8F"/>
                </a:solidFill>
              </a:rPr>
              <a:t>ORDER BY total DESC</a:t>
            </a:r>
          </a:p>
          <a:p>
            <a:r>
              <a:rPr lang="en-US" dirty="0">
                <a:solidFill>
                  <a:srgbClr val="202C8F"/>
                </a:solidFill>
              </a:rPr>
              <a:t>LIMIT 5;</a:t>
            </a:r>
            <a:endParaRPr lang="en-IN" dirty="0">
              <a:solidFill>
                <a:srgbClr val="202C8F"/>
              </a:solidFill>
            </a:endParaRPr>
          </a:p>
        </p:txBody>
      </p:sp>
    </p:spTree>
    <p:extLst>
      <p:ext uri="{BB962C8B-B14F-4D97-AF65-F5344CB8AC3E}">
        <p14:creationId xmlns:p14="http://schemas.microsoft.com/office/powerpoint/2010/main" val="1056453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Hashtag Researching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80038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28</a:t>
            </a:fld>
            <a:endParaRPr lang="en-US" dirty="0"/>
          </a:p>
        </p:txBody>
      </p:sp>
      <p:graphicFrame>
        <p:nvGraphicFramePr>
          <p:cNvPr id="8" name="Table 8">
            <a:extLst>
              <a:ext uri="{FF2B5EF4-FFF2-40B4-BE49-F238E27FC236}">
                <a16:creationId xmlns:a16="http://schemas.microsoft.com/office/drawing/2014/main" id="{3B590F79-3FB4-3FF0-9577-AFB361EBD692}"/>
              </a:ext>
            </a:extLst>
          </p:cNvPr>
          <p:cNvGraphicFramePr>
            <a:graphicFrameLocks noGrp="1"/>
          </p:cNvGraphicFramePr>
          <p:nvPr>
            <p:extLst>
              <p:ext uri="{D42A27DB-BD31-4B8C-83A1-F6EECF244321}">
                <p14:modId xmlns:p14="http://schemas.microsoft.com/office/powerpoint/2010/main" val="1612786104"/>
              </p:ext>
            </p:extLst>
          </p:nvPr>
        </p:nvGraphicFramePr>
        <p:xfrm>
          <a:off x="1179744" y="2507550"/>
          <a:ext cx="8283852" cy="2699988"/>
        </p:xfrm>
        <a:graphic>
          <a:graphicData uri="http://schemas.openxmlformats.org/drawingml/2006/table">
            <a:tbl>
              <a:tblPr firstRow="1" bandRow="1">
                <a:tableStyleId>{5C22544A-7EE6-4342-B048-85BDC9FD1C3A}</a:tableStyleId>
              </a:tblPr>
              <a:tblGrid>
                <a:gridCol w="2761284">
                  <a:extLst>
                    <a:ext uri="{9D8B030D-6E8A-4147-A177-3AD203B41FA5}">
                      <a16:colId xmlns:a16="http://schemas.microsoft.com/office/drawing/2014/main" val="2493216652"/>
                    </a:ext>
                  </a:extLst>
                </a:gridCol>
                <a:gridCol w="2761284">
                  <a:extLst>
                    <a:ext uri="{9D8B030D-6E8A-4147-A177-3AD203B41FA5}">
                      <a16:colId xmlns:a16="http://schemas.microsoft.com/office/drawing/2014/main" val="915286487"/>
                    </a:ext>
                  </a:extLst>
                </a:gridCol>
                <a:gridCol w="2761284">
                  <a:extLst>
                    <a:ext uri="{9D8B030D-6E8A-4147-A177-3AD203B41FA5}">
                      <a16:colId xmlns:a16="http://schemas.microsoft.com/office/drawing/2014/main" val="324849840"/>
                    </a:ext>
                  </a:extLst>
                </a:gridCol>
              </a:tblGrid>
              <a:tr h="449998">
                <a:tc>
                  <a:txBody>
                    <a:bodyPr/>
                    <a:lstStyle/>
                    <a:p>
                      <a:pPr algn="ctr" fontAlgn="b"/>
                      <a:r>
                        <a:rPr lang="en-IN" sz="2400" b="0" i="0" u="none" strike="noStrike" dirty="0" err="1">
                          <a:solidFill>
                            <a:srgbClr val="000000"/>
                          </a:solidFill>
                          <a:effectLst/>
                          <a:latin typeface="Calibri" panose="020F0502020204030204" pitchFamily="34" charset="0"/>
                        </a:rPr>
                        <a:t>tag_id</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err="1">
                          <a:solidFill>
                            <a:srgbClr val="000000"/>
                          </a:solidFill>
                          <a:effectLst/>
                          <a:latin typeface="Calibri" panose="020F0502020204030204" pitchFamily="34" charset="0"/>
                        </a:rPr>
                        <a:t>tag_name</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1610188991"/>
                  </a:ext>
                </a:extLst>
              </a:tr>
              <a:tr h="449998">
                <a:tc>
                  <a:txBody>
                    <a:bodyPr/>
                    <a:lstStyle/>
                    <a:p>
                      <a:pPr algn="ctr" fontAlgn="b"/>
                      <a:r>
                        <a:rPr lang="en-IN" sz="24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smile</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59</a:t>
                      </a:r>
                    </a:p>
                  </a:txBody>
                  <a:tcPr marL="7620" marR="7620" marT="7620" marB="0" anchor="ctr"/>
                </a:tc>
                <a:extLst>
                  <a:ext uri="{0D108BD9-81ED-4DB2-BD59-A6C34878D82A}">
                    <a16:rowId xmlns:a16="http://schemas.microsoft.com/office/drawing/2014/main" val="2816226078"/>
                  </a:ext>
                </a:extLst>
              </a:tr>
              <a:tr h="449998">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beach</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ctr"/>
                </a:tc>
                <a:extLst>
                  <a:ext uri="{0D108BD9-81ED-4DB2-BD59-A6C34878D82A}">
                    <a16:rowId xmlns:a16="http://schemas.microsoft.com/office/drawing/2014/main" val="3280915712"/>
                  </a:ext>
                </a:extLst>
              </a:tr>
              <a:tr h="449998">
                <a:tc>
                  <a:txBody>
                    <a:bodyPr/>
                    <a:lstStyle/>
                    <a:p>
                      <a:pPr algn="ctr" fontAlgn="b"/>
                      <a:r>
                        <a:rPr lang="en-IN" sz="24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party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39</a:t>
                      </a:r>
                    </a:p>
                  </a:txBody>
                  <a:tcPr marL="7620" marR="7620" marT="7620" marB="0" anchor="ctr"/>
                </a:tc>
                <a:extLst>
                  <a:ext uri="{0D108BD9-81ED-4DB2-BD59-A6C34878D82A}">
                    <a16:rowId xmlns:a16="http://schemas.microsoft.com/office/drawing/2014/main" val="3675588225"/>
                  </a:ext>
                </a:extLst>
              </a:tr>
              <a:tr h="449998">
                <a:tc>
                  <a:txBody>
                    <a:bodyPr/>
                    <a:lstStyle/>
                    <a:p>
                      <a:pPr algn="ctr" fontAlgn="b"/>
                      <a:r>
                        <a:rPr lang="en-IN" sz="24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fun</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38</a:t>
                      </a:r>
                    </a:p>
                  </a:txBody>
                  <a:tcPr marL="7620" marR="7620" marT="7620" marB="0" anchor="ctr"/>
                </a:tc>
                <a:extLst>
                  <a:ext uri="{0D108BD9-81ED-4DB2-BD59-A6C34878D82A}">
                    <a16:rowId xmlns:a16="http://schemas.microsoft.com/office/drawing/2014/main" val="1521674498"/>
                  </a:ext>
                </a:extLst>
              </a:tr>
              <a:tr h="449998">
                <a:tc>
                  <a:txBody>
                    <a:bodyPr/>
                    <a:lstStyle/>
                    <a:p>
                      <a:pPr algn="ctr" fontAlgn="b"/>
                      <a:r>
                        <a:rPr lang="en-IN" sz="2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concert</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24</a:t>
                      </a:r>
                    </a:p>
                  </a:txBody>
                  <a:tcPr marL="7620" marR="7620" marT="7620" marB="0" anchor="ctr"/>
                </a:tc>
                <a:extLst>
                  <a:ext uri="{0D108BD9-81ED-4DB2-BD59-A6C34878D82A}">
                    <a16:rowId xmlns:a16="http://schemas.microsoft.com/office/drawing/2014/main" val="2296971660"/>
                  </a:ext>
                </a:extLst>
              </a:tr>
            </a:tbl>
          </a:graphicData>
        </a:graphic>
      </p:graphicFrame>
    </p:spTree>
    <p:extLst>
      <p:ext uri="{BB962C8B-B14F-4D97-AF65-F5344CB8AC3E}">
        <p14:creationId xmlns:p14="http://schemas.microsoft.com/office/powerpoint/2010/main" val="320249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Launch AD Campaign: </a:t>
            </a:r>
            <a:r>
              <a:rPr lang="en-US" sz="1600" b="0" i="0" dirty="0">
                <a:solidFill>
                  <a:schemeClr val="tx1">
                    <a:lumMod val="85000"/>
                    <a:lumOff val="15000"/>
                  </a:schemeClr>
                </a:solidFill>
                <a:effectLst/>
                <a:latin typeface="+mj-lt"/>
              </a:rPr>
              <a:t>The team wants to know, which day would be the best day to launch Ads. Finding the day of the week when most users register. To provide insights on when to schedule an ad campaign.</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242112" cy="1936115"/>
          </a:xfrm>
        </p:spPr>
        <p:txBody>
          <a:bodyPr/>
          <a:lstStyle/>
          <a:p>
            <a:r>
              <a:rPr lang="en-US" dirty="0"/>
              <a:t>Steps for finding the best day to Launch AD Campaign : </a:t>
            </a:r>
          </a:p>
          <a:p>
            <a:pPr marL="0" indent="0">
              <a:buNone/>
            </a:pPr>
            <a:r>
              <a:rPr lang="en-US" dirty="0"/>
              <a:t>	Step 1) I have used DAYNAME function on column ‘</a:t>
            </a:r>
            <a:r>
              <a:rPr lang="en-US" dirty="0" err="1"/>
              <a:t>created_at</a:t>
            </a:r>
            <a:r>
              <a:rPr lang="en-US" dirty="0"/>
              <a:t>’ to create a new column ‘</a:t>
            </a:r>
            <a:r>
              <a:rPr lang="en-US" dirty="0" err="1"/>
              <a:t>day_of_week</a:t>
            </a:r>
            <a:r>
              <a:rPr lang="en-US" dirty="0"/>
              <a:t>’      	            which has extracted the day on which the account is created from the original </a:t>
            </a:r>
            <a:r>
              <a:rPr lang="en-US" dirty="0" err="1"/>
              <a:t>datestamp</a:t>
            </a:r>
            <a:r>
              <a:rPr lang="en-US" dirty="0"/>
              <a:t>. </a:t>
            </a:r>
          </a:p>
          <a:p>
            <a:pPr marL="0" indent="0">
              <a:buNone/>
            </a:pPr>
            <a:r>
              <a:rPr lang="en-US" dirty="0"/>
              <a:t>	Step 2) Then I used GROUP BY command along with count to find the total number of accounts created 	             on each day.</a:t>
            </a:r>
          </a:p>
          <a:p>
            <a:pPr marL="0" indent="0">
              <a:buNone/>
            </a:pPr>
            <a:r>
              <a:rPr lang="en-US" dirty="0"/>
              <a:t>	Step 3) Then by using the ORDER BY method I have sorted those seven days according to their total.</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4196516"/>
            <a:ext cx="10889314" cy="1993706"/>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0112" y="3827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1B77D981-7D65-46A3-DE80-4876414C36A5}"/>
              </a:ext>
            </a:extLst>
          </p:cNvPr>
          <p:cNvSpPr txBox="1"/>
          <p:nvPr/>
        </p:nvSpPr>
        <p:spPr>
          <a:xfrm>
            <a:off x="933911" y="4346813"/>
            <a:ext cx="10680637" cy="1477328"/>
          </a:xfrm>
          <a:prstGeom prst="rect">
            <a:avLst/>
          </a:prstGeom>
          <a:noFill/>
        </p:spPr>
        <p:txBody>
          <a:bodyPr wrap="square" numCol="2" rtlCol="0">
            <a:spAutoFit/>
          </a:bodyPr>
          <a:lstStyle/>
          <a:p>
            <a:r>
              <a:rPr lang="en-US" dirty="0">
                <a:solidFill>
                  <a:srgbClr val="202C8F"/>
                </a:solidFill>
              </a:rPr>
              <a:t>SELECT DAYNAME(</a:t>
            </a:r>
            <a:r>
              <a:rPr lang="en-US" dirty="0" err="1">
                <a:solidFill>
                  <a:srgbClr val="202C8F"/>
                </a:solidFill>
              </a:rPr>
              <a:t>created_at</a:t>
            </a:r>
            <a:r>
              <a:rPr lang="en-US" dirty="0">
                <a:solidFill>
                  <a:srgbClr val="202C8F"/>
                </a:solidFill>
              </a:rPr>
              <a:t>) AS </a:t>
            </a:r>
            <a:r>
              <a:rPr lang="en-US" dirty="0" err="1">
                <a:solidFill>
                  <a:srgbClr val="202C8F"/>
                </a:solidFill>
              </a:rPr>
              <a:t>day_of_week</a:t>
            </a:r>
            <a:r>
              <a:rPr lang="en-US" dirty="0">
                <a:solidFill>
                  <a:srgbClr val="202C8F"/>
                </a:solidFill>
              </a:rPr>
              <a:t>,</a:t>
            </a:r>
          </a:p>
          <a:p>
            <a:r>
              <a:rPr lang="en-US" dirty="0">
                <a:solidFill>
                  <a:srgbClr val="202C8F"/>
                </a:solidFill>
              </a:rPr>
              <a:t>       COUNT(*) AS total</a:t>
            </a:r>
          </a:p>
          <a:p>
            <a:r>
              <a:rPr lang="en-US" dirty="0">
                <a:solidFill>
                  <a:srgbClr val="202C8F"/>
                </a:solidFill>
              </a:rPr>
              <a:t>FROM users</a:t>
            </a:r>
          </a:p>
          <a:p>
            <a:r>
              <a:rPr lang="en-US" dirty="0">
                <a:solidFill>
                  <a:srgbClr val="202C8F"/>
                </a:solidFill>
              </a:rPr>
              <a:t>GROUP BY </a:t>
            </a:r>
            <a:r>
              <a:rPr lang="en-US" dirty="0" err="1">
                <a:solidFill>
                  <a:srgbClr val="202C8F"/>
                </a:solidFill>
              </a:rPr>
              <a:t>day_of_week</a:t>
            </a:r>
            <a:endParaRPr lang="en-US" dirty="0">
              <a:solidFill>
                <a:srgbClr val="202C8F"/>
              </a:solidFill>
            </a:endParaRPr>
          </a:p>
          <a:p>
            <a:r>
              <a:rPr lang="en-US" dirty="0">
                <a:solidFill>
                  <a:srgbClr val="202C8F"/>
                </a:solidFill>
              </a:rPr>
              <a:t>ORDER BY total DESC;</a:t>
            </a:r>
            <a:endParaRPr lang="en-IN" dirty="0">
              <a:solidFill>
                <a:srgbClr val="202C8F"/>
              </a:solidFill>
            </a:endParaRPr>
          </a:p>
        </p:txBody>
      </p:sp>
    </p:spTree>
    <p:extLst>
      <p:ext uri="{BB962C8B-B14F-4D97-AF65-F5344CB8AC3E}">
        <p14:creationId xmlns:p14="http://schemas.microsoft.com/office/powerpoint/2010/main" val="254441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10339" y="88215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30</a:t>
            </a:fld>
            <a:endParaRPr lang="en-US" dirty="0"/>
          </a:p>
        </p:txBody>
      </p:sp>
      <p:graphicFrame>
        <p:nvGraphicFramePr>
          <p:cNvPr id="10" name="Table 10">
            <a:extLst>
              <a:ext uri="{FF2B5EF4-FFF2-40B4-BE49-F238E27FC236}">
                <a16:creationId xmlns:a16="http://schemas.microsoft.com/office/drawing/2014/main" id="{2CFF961A-6FB6-BCBE-8185-811AAF27A920}"/>
              </a:ext>
            </a:extLst>
          </p:cNvPr>
          <p:cNvGraphicFramePr>
            <a:graphicFrameLocks noGrp="1"/>
          </p:cNvGraphicFramePr>
          <p:nvPr>
            <p:extLst>
              <p:ext uri="{D42A27DB-BD31-4B8C-83A1-F6EECF244321}">
                <p14:modId xmlns:p14="http://schemas.microsoft.com/office/powerpoint/2010/main" val="241253304"/>
              </p:ext>
            </p:extLst>
          </p:nvPr>
        </p:nvGraphicFramePr>
        <p:xfrm>
          <a:off x="752112" y="1756452"/>
          <a:ext cx="3748866" cy="3345096"/>
        </p:xfrm>
        <a:graphic>
          <a:graphicData uri="http://schemas.openxmlformats.org/drawingml/2006/table">
            <a:tbl>
              <a:tblPr firstRow="1" bandRow="1">
                <a:tableStyleId>{5C22544A-7EE6-4342-B048-85BDC9FD1C3A}</a:tableStyleId>
              </a:tblPr>
              <a:tblGrid>
                <a:gridCol w="1874433">
                  <a:extLst>
                    <a:ext uri="{9D8B030D-6E8A-4147-A177-3AD203B41FA5}">
                      <a16:colId xmlns:a16="http://schemas.microsoft.com/office/drawing/2014/main" val="4023837651"/>
                    </a:ext>
                  </a:extLst>
                </a:gridCol>
                <a:gridCol w="1874433">
                  <a:extLst>
                    <a:ext uri="{9D8B030D-6E8A-4147-A177-3AD203B41FA5}">
                      <a16:colId xmlns:a16="http://schemas.microsoft.com/office/drawing/2014/main" val="2547926143"/>
                    </a:ext>
                  </a:extLst>
                </a:gridCol>
              </a:tblGrid>
              <a:tr h="418137">
                <a:tc>
                  <a:txBody>
                    <a:bodyPr/>
                    <a:lstStyle/>
                    <a:p>
                      <a:pPr algn="l" fontAlgn="b"/>
                      <a:r>
                        <a:rPr lang="en-IN" sz="2400" b="0" i="0" u="none" strike="noStrike" dirty="0" err="1">
                          <a:solidFill>
                            <a:srgbClr val="000000"/>
                          </a:solidFill>
                          <a:effectLst/>
                          <a:latin typeface="Calibri" panose="020F0502020204030204" pitchFamily="34" charset="0"/>
                        </a:rPr>
                        <a:t>day_of_week</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651466595"/>
                  </a:ext>
                </a:extLst>
              </a:tr>
              <a:tr h="418137">
                <a:tc>
                  <a:txBody>
                    <a:bodyPr/>
                    <a:lstStyle/>
                    <a:p>
                      <a:pPr algn="l" fontAlgn="b"/>
                      <a:r>
                        <a:rPr lang="en-IN" sz="2400" b="0" i="0" u="none" strike="noStrike" dirty="0">
                          <a:solidFill>
                            <a:srgbClr val="000000"/>
                          </a:solidFill>
                          <a:effectLst/>
                          <a:latin typeface="Calibri" panose="020F0502020204030204" pitchFamily="34" charset="0"/>
                        </a:rPr>
                        <a:t>Thursday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03193995"/>
                  </a:ext>
                </a:extLst>
              </a:tr>
              <a:tr h="418137">
                <a:tc>
                  <a:txBody>
                    <a:bodyPr/>
                    <a:lstStyle/>
                    <a:p>
                      <a:pPr algn="l" fontAlgn="b"/>
                      <a:r>
                        <a:rPr lang="en-IN" sz="2400" b="0" i="0" u="none" strike="noStrike" dirty="0">
                          <a:solidFill>
                            <a:srgbClr val="000000"/>
                          </a:solidFill>
                          <a:effectLst/>
                          <a:latin typeface="Calibri" panose="020F0502020204030204" pitchFamily="34" charset="0"/>
                        </a:rPr>
                        <a:t>Sunday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15779157"/>
                  </a:ext>
                </a:extLst>
              </a:tr>
              <a:tr h="418137">
                <a:tc>
                  <a:txBody>
                    <a:bodyPr/>
                    <a:lstStyle/>
                    <a:p>
                      <a:pPr algn="l" fontAlgn="b"/>
                      <a:r>
                        <a:rPr lang="en-IN" sz="2400" b="0" i="0" u="none" strike="noStrike">
                          <a:solidFill>
                            <a:srgbClr val="000000"/>
                          </a:solidFill>
                          <a:effectLst/>
                          <a:latin typeface="Calibri" panose="020F0502020204030204" pitchFamily="34" charset="0"/>
                        </a:rPr>
                        <a:t>Friday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15</a:t>
                      </a:r>
                    </a:p>
                  </a:txBody>
                  <a:tcPr marL="7620" marR="7620" marT="7620" marB="0" anchor="ctr"/>
                </a:tc>
                <a:extLst>
                  <a:ext uri="{0D108BD9-81ED-4DB2-BD59-A6C34878D82A}">
                    <a16:rowId xmlns:a16="http://schemas.microsoft.com/office/drawing/2014/main" val="1007790682"/>
                  </a:ext>
                </a:extLst>
              </a:tr>
              <a:tr h="418137">
                <a:tc>
                  <a:txBody>
                    <a:bodyPr/>
                    <a:lstStyle/>
                    <a:p>
                      <a:pPr algn="l" fontAlgn="b"/>
                      <a:r>
                        <a:rPr lang="en-IN" sz="2400" b="0" i="0" u="none" strike="noStrike">
                          <a:solidFill>
                            <a:srgbClr val="000000"/>
                          </a:solidFill>
                          <a:effectLst/>
                          <a:latin typeface="Calibri" panose="020F0502020204030204" pitchFamily="34" charset="0"/>
                        </a:rPr>
                        <a:t>Tuesday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2344844541"/>
                  </a:ext>
                </a:extLst>
              </a:tr>
              <a:tr h="418137">
                <a:tc>
                  <a:txBody>
                    <a:bodyPr/>
                    <a:lstStyle/>
                    <a:p>
                      <a:pPr algn="l" fontAlgn="b"/>
                      <a:r>
                        <a:rPr lang="en-IN" sz="2400" b="0" i="0" u="none" strike="noStrike">
                          <a:solidFill>
                            <a:srgbClr val="000000"/>
                          </a:solidFill>
                          <a:effectLst/>
                          <a:latin typeface="Calibri" panose="020F0502020204030204" pitchFamily="34" charset="0"/>
                        </a:rPr>
                        <a:t>Monday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4185843213"/>
                  </a:ext>
                </a:extLst>
              </a:tr>
              <a:tr h="418137">
                <a:tc>
                  <a:txBody>
                    <a:bodyPr/>
                    <a:lstStyle/>
                    <a:p>
                      <a:pPr algn="l" fontAlgn="b"/>
                      <a:r>
                        <a:rPr lang="en-IN" sz="2400" b="0" i="0" u="none" strike="noStrike">
                          <a:solidFill>
                            <a:srgbClr val="000000"/>
                          </a:solidFill>
                          <a:effectLst/>
                          <a:latin typeface="Calibri" panose="020F0502020204030204" pitchFamily="34" charset="0"/>
                        </a:rPr>
                        <a:t>Wednesday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ctr"/>
                </a:tc>
                <a:extLst>
                  <a:ext uri="{0D108BD9-81ED-4DB2-BD59-A6C34878D82A}">
                    <a16:rowId xmlns:a16="http://schemas.microsoft.com/office/drawing/2014/main" val="698077465"/>
                  </a:ext>
                </a:extLst>
              </a:tr>
              <a:tr h="418137">
                <a:tc>
                  <a:txBody>
                    <a:bodyPr/>
                    <a:lstStyle/>
                    <a:p>
                      <a:pPr algn="l" fontAlgn="b"/>
                      <a:r>
                        <a:rPr lang="en-IN" sz="2400" b="0" i="0" u="none" strike="noStrike">
                          <a:solidFill>
                            <a:srgbClr val="000000"/>
                          </a:solidFill>
                          <a:effectLst/>
                          <a:latin typeface="Calibri" panose="020F0502020204030204" pitchFamily="34" charset="0"/>
                        </a:rPr>
                        <a:t>Saturday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1168254944"/>
                  </a:ext>
                </a:extLst>
              </a:tr>
            </a:tbl>
          </a:graphicData>
        </a:graphic>
      </p:graphicFrame>
      <p:sp>
        <p:nvSpPr>
          <p:cNvPr id="11" name="TextBox 10">
            <a:extLst>
              <a:ext uri="{FF2B5EF4-FFF2-40B4-BE49-F238E27FC236}">
                <a16:creationId xmlns:a16="http://schemas.microsoft.com/office/drawing/2014/main" id="{A8F66BF6-EC5E-CAB3-4C35-65D942CE3B59}"/>
              </a:ext>
            </a:extLst>
          </p:cNvPr>
          <p:cNvSpPr txBox="1"/>
          <p:nvPr/>
        </p:nvSpPr>
        <p:spPr>
          <a:xfrm>
            <a:off x="5764050" y="1811045"/>
            <a:ext cx="581761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Thus, the best day of the week to launch ads is Thursday or Sunday. </a:t>
            </a:r>
          </a:p>
          <a:p>
            <a:pPr marL="285750" indent="-285750">
              <a:buFont typeface="Wingdings" panose="05000000000000000000" pitchFamily="2" charset="2"/>
              <a:buChar char="v"/>
            </a:pPr>
            <a:r>
              <a:rPr lang="en-US" dirty="0">
                <a:solidFill>
                  <a:srgbClr val="202C8F"/>
                </a:solidFill>
              </a:rPr>
              <a:t>If we future want to know out of those two days. It will be better to launch a campaign on a Sunday.</a:t>
            </a:r>
          </a:p>
          <a:p>
            <a:pPr marL="285750" indent="-285750">
              <a:buFont typeface="Wingdings" panose="05000000000000000000" pitchFamily="2" charset="2"/>
              <a:buChar char="v"/>
            </a:pPr>
            <a:r>
              <a:rPr lang="en-US" dirty="0">
                <a:solidFill>
                  <a:srgbClr val="202C8F"/>
                </a:solidFill>
              </a:rPr>
              <a:t>Since, Sunday is a holiday and most users will be active at that time.</a:t>
            </a:r>
            <a:endParaRPr lang="en-IN" dirty="0">
              <a:solidFill>
                <a:srgbClr val="202C8F"/>
              </a:solidFill>
            </a:endParaRPr>
          </a:p>
        </p:txBody>
      </p:sp>
    </p:spTree>
    <p:extLst>
      <p:ext uri="{BB962C8B-B14F-4D97-AF65-F5344CB8AC3E}">
        <p14:creationId xmlns:p14="http://schemas.microsoft.com/office/powerpoint/2010/main" val="84406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59387" y="2455075"/>
            <a:ext cx="6905348" cy="1392995"/>
          </a:xfrm>
        </p:spPr>
        <p:txBody>
          <a:bodyPr/>
          <a:lstStyle/>
          <a:p>
            <a:r>
              <a:rPr lang="en-US" sz="4400" b="1" dirty="0">
                <a:latin typeface="+mj-lt"/>
              </a:rPr>
              <a:t>Investor Metrics</a:t>
            </a:r>
            <a:br>
              <a:rPr lang="en-US" sz="4400" b="1" dirty="0">
                <a:latin typeface="+mj-lt"/>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r>
              <a:rPr lang="en-US" sz="2400" dirty="0"/>
              <a:t>1. User Engagement </a:t>
            </a:r>
          </a:p>
          <a:p>
            <a:pPr algn="l"/>
            <a:r>
              <a:rPr lang="en-US" sz="2400" dirty="0"/>
              <a:t>		 2. Bots and Fake Accounts </a:t>
            </a:r>
          </a:p>
        </p:txBody>
      </p:sp>
    </p:spTree>
    <p:extLst>
      <p:ext uri="{BB962C8B-B14F-4D97-AF65-F5344CB8AC3E}">
        <p14:creationId xmlns:p14="http://schemas.microsoft.com/office/powerpoint/2010/main" val="4253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User Engagement: </a:t>
            </a:r>
            <a:r>
              <a:rPr lang="en-US" sz="1600" b="0" dirty="0">
                <a:solidFill>
                  <a:schemeClr val="tx1">
                    <a:lumMod val="85000"/>
                    <a:lumOff val="15000"/>
                  </a:schemeClr>
                </a:solidFill>
              </a:rPr>
              <a:t>to find do</a:t>
            </a:r>
            <a:r>
              <a:rPr lang="en-US" sz="1600" b="0" i="0" dirty="0">
                <a:solidFill>
                  <a:schemeClr val="tx1">
                    <a:lumMod val="85000"/>
                    <a:lumOff val="15000"/>
                  </a:schemeClr>
                </a:solidFill>
                <a:effectLst/>
                <a:latin typeface="+mj-lt"/>
              </a:rPr>
              <a:t> users are still active and posting on Instagram. </a:t>
            </a:r>
            <a:r>
              <a:rPr lang="en-US" sz="1600" b="0" dirty="0">
                <a:solidFill>
                  <a:schemeClr val="tx1">
                    <a:lumMod val="85000"/>
                    <a:lumOff val="15000"/>
                  </a:schemeClr>
                </a:solidFill>
              </a:rPr>
              <a:t>Finding</a:t>
            </a:r>
            <a:r>
              <a:rPr lang="en-US" sz="1600" b="0" i="0" dirty="0">
                <a:solidFill>
                  <a:schemeClr val="tx1">
                    <a:lumMod val="85000"/>
                    <a:lumOff val="15000"/>
                  </a:schemeClr>
                </a:solidFill>
                <a:effectLst/>
                <a:latin typeface="+mj-lt"/>
              </a:rPr>
              <a:t> how many times does average user posts on Instagram. Also, provide the total number of photos on Instagram/total number of users.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5"/>
            <a:ext cx="11119104" cy="1387340"/>
          </a:xfrm>
        </p:spPr>
        <p:txBody>
          <a:bodyPr/>
          <a:lstStyle/>
          <a:p>
            <a:r>
              <a:rPr lang="en-US" dirty="0"/>
              <a:t>Steps for finding the User Engagement (i.e. finding how many times does average user posts on Instagram.) : </a:t>
            </a:r>
          </a:p>
          <a:p>
            <a:pPr marL="0" indent="0">
              <a:buNone/>
            </a:pPr>
            <a:r>
              <a:rPr lang="en-US" dirty="0"/>
              <a:t>	Step 1) I have selected the total number of rows in the photos table and the number of rows in the user’s	             table. Using the COUTN(*) command.</a:t>
            </a:r>
          </a:p>
          <a:p>
            <a:pPr marL="0" indent="0">
              <a:buNone/>
            </a:pPr>
            <a:r>
              <a:rPr lang="en-US" dirty="0"/>
              <a:t>	Step 2) Then divides both counts and stored it as “</a:t>
            </a:r>
            <a:r>
              <a:rPr lang="en-US" dirty="0" err="1"/>
              <a:t>average_photos</a:t>
            </a: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51343" y="3064739"/>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926237" y="3113782"/>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
        <p:nvSpPr>
          <p:cNvPr id="8" name="TextBox 7">
            <a:extLst>
              <a:ext uri="{FF2B5EF4-FFF2-40B4-BE49-F238E27FC236}">
                <a16:creationId xmlns:a16="http://schemas.microsoft.com/office/drawing/2014/main" id="{0AC229DF-5A87-C412-45A1-95DCDAF50CC5}"/>
              </a:ext>
            </a:extLst>
          </p:cNvPr>
          <p:cNvSpPr txBox="1"/>
          <p:nvPr/>
        </p:nvSpPr>
        <p:spPr>
          <a:xfrm>
            <a:off x="926238" y="3686959"/>
            <a:ext cx="4329343" cy="1200329"/>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(SELECT COUNT(*) FROM photos) / (SELECT COUNT(*) FROM users) </a:t>
            </a:r>
          </a:p>
          <a:p>
            <a:r>
              <a:rPr lang="en-US" dirty="0">
                <a:solidFill>
                  <a:srgbClr val="202C8F"/>
                </a:solidFill>
              </a:rPr>
              <a:t>    AS </a:t>
            </a:r>
            <a:r>
              <a:rPr lang="en-US" dirty="0" err="1">
                <a:solidFill>
                  <a:srgbClr val="202C8F"/>
                </a:solidFill>
              </a:rPr>
              <a:t>average_photoes</a:t>
            </a:r>
            <a:r>
              <a:rPr lang="en-US" dirty="0">
                <a:solidFill>
                  <a:srgbClr val="202C8F"/>
                </a:solidFill>
              </a:rPr>
              <a:t>;</a:t>
            </a:r>
            <a:endParaRPr lang="en-IN" dirty="0">
              <a:solidFill>
                <a:srgbClr val="202C8F"/>
              </a:solidFill>
            </a:endParaRPr>
          </a:p>
        </p:txBody>
      </p:sp>
      <p:sp>
        <p:nvSpPr>
          <p:cNvPr id="11" name="TextBox 10">
            <a:extLst>
              <a:ext uri="{FF2B5EF4-FFF2-40B4-BE49-F238E27FC236}">
                <a16:creationId xmlns:a16="http://schemas.microsoft.com/office/drawing/2014/main" id="{74F2B251-9964-E7FD-7615-2FC192625C73}"/>
              </a:ext>
            </a:extLst>
          </p:cNvPr>
          <p:cNvSpPr txBox="1"/>
          <p:nvPr/>
        </p:nvSpPr>
        <p:spPr>
          <a:xfrm>
            <a:off x="6360851" y="3171041"/>
            <a:ext cx="4492101" cy="369332"/>
          </a:xfrm>
          <a:prstGeom prst="rect">
            <a:avLst/>
          </a:prstGeom>
          <a:noFill/>
        </p:spPr>
        <p:txBody>
          <a:bodyPr wrap="square" rtlCol="0">
            <a:spAutoFit/>
          </a:bodyPr>
          <a:lstStyle/>
          <a:p>
            <a:pPr marL="0" indent="0">
              <a:buNone/>
            </a:pPr>
            <a:r>
              <a:rPr lang="en-US" sz="1800" b="1" u="sng" dirty="0">
                <a:solidFill>
                  <a:schemeClr val="tx1"/>
                </a:solidFill>
                <a:highlight>
                  <a:srgbClr val="AAC4E9"/>
                </a:highlight>
              </a:rPr>
              <a:t>Output/Result Table :</a:t>
            </a:r>
          </a:p>
        </p:txBody>
      </p:sp>
      <p:graphicFrame>
        <p:nvGraphicFramePr>
          <p:cNvPr id="12" name="Table 12">
            <a:extLst>
              <a:ext uri="{FF2B5EF4-FFF2-40B4-BE49-F238E27FC236}">
                <a16:creationId xmlns:a16="http://schemas.microsoft.com/office/drawing/2014/main" id="{83703423-B3F8-68FD-7640-68DADF6E3791}"/>
              </a:ext>
            </a:extLst>
          </p:cNvPr>
          <p:cNvGraphicFramePr>
            <a:graphicFrameLocks noGrp="1"/>
          </p:cNvGraphicFramePr>
          <p:nvPr>
            <p:extLst>
              <p:ext uri="{D42A27DB-BD31-4B8C-83A1-F6EECF244321}">
                <p14:modId xmlns:p14="http://schemas.microsoft.com/office/powerpoint/2010/main" val="1091246244"/>
              </p:ext>
            </p:extLst>
          </p:nvPr>
        </p:nvGraphicFramePr>
        <p:xfrm>
          <a:off x="6303146" y="3686959"/>
          <a:ext cx="2622366" cy="914400"/>
        </p:xfrm>
        <a:graphic>
          <a:graphicData uri="http://schemas.openxmlformats.org/drawingml/2006/table">
            <a:tbl>
              <a:tblPr firstRow="1" bandRow="1">
                <a:tableStyleId>{5C22544A-7EE6-4342-B048-85BDC9FD1C3A}</a:tableStyleId>
              </a:tblPr>
              <a:tblGrid>
                <a:gridCol w="2622366">
                  <a:extLst>
                    <a:ext uri="{9D8B030D-6E8A-4147-A177-3AD203B41FA5}">
                      <a16:colId xmlns:a16="http://schemas.microsoft.com/office/drawing/2014/main" val="355496924"/>
                    </a:ext>
                  </a:extLst>
                </a:gridCol>
              </a:tblGrid>
              <a:tr h="377138">
                <a:tc>
                  <a:txBody>
                    <a:bodyPr/>
                    <a:lstStyle/>
                    <a:p>
                      <a:pPr algn="ctr"/>
                      <a:r>
                        <a:rPr lang="en-IN" sz="2400" b="1" dirty="0" err="1">
                          <a:solidFill>
                            <a:schemeClr val="tx1"/>
                          </a:solidFill>
                        </a:rPr>
                        <a:t>average_photoes</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701939"/>
                  </a:ext>
                </a:extLst>
              </a:tr>
              <a:tr h="305900">
                <a:tc>
                  <a:txBody>
                    <a:bodyPr/>
                    <a:lstStyle/>
                    <a:p>
                      <a:pPr algn="ctr"/>
                      <a:r>
                        <a:rPr lang="en-IN" sz="2400" b="1" dirty="0"/>
                        <a:t>2.5700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7330568"/>
                  </a:ext>
                </a:extLst>
              </a:tr>
            </a:tbl>
          </a:graphicData>
        </a:graphic>
      </p:graphicFrame>
    </p:spTree>
    <p:extLst>
      <p:ext uri="{BB962C8B-B14F-4D97-AF65-F5344CB8AC3E}">
        <p14:creationId xmlns:p14="http://schemas.microsoft.com/office/powerpoint/2010/main" val="2743426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User Engagement: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to find do users are still active and posting on Instagram. Finding how many times does average user posts on Instagram. Also, provide the total number of photos on Instagram/total number of users.</a:t>
            </a:r>
            <a:br>
              <a:rPr lang="en-IN" sz="1800" dirty="0">
                <a:solidFill>
                  <a:schemeClr val="tx1">
                    <a:lumMod val="85000"/>
                    <a:lumOff val="15000"/>
                  </a:schemeClr>
                </a:solidFill>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33</a:t>
            </a:fld>
            <a:endParaRPr lang="en-US" dirty="0"/>
          </a:p>
        </p:txBody>
      </p:sp>
      <p:sp>
        <p:nvSpPr>
          <p:cNvPr id="8" name="Content Placeholder 2">
            <a:extLst>
              <a:ext uri="{FF2B5EF4-FFF2-40B4-BE49-F238E27FC236}">
                <a16:creationId xmlns:a16="http://schemas.microsoft.com/office/drawing/2014/main" id="{8426D3EF-F503-DD6C-0FCD-F06FC46B0784}"/>
              </a:ext>
            </a:extLst>
          </p:cNvPr>
          <p:cNvSpPr txBox="1">
            <a:spLocks/>
          </p:cNvSpPr>
          <p:nvPr/>
        </p:nvSpPr>
        <p:spPr>
          <a:xfrm>
            <a:off x="414639" y="1474537"/>
            <a:ext cx="11120761" cy="13873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Steps for finding the total posts done by each user.: </a:t>
            </a:r>
          </a:p>
          <a:p>
            <a:pPr marL="0" indent="0">
              <a:buFont typeface="Arial" panose="020B0604020202020204" pitchFamily="34" charset="0"/>
              <a:buNone/>
            </a:pPr>
            <a:r>
              <a:rPr lang="en-US" dirty="0"/>
              <a:t>	Step 1) I have used ROW_NUMBER() function to arrange the final result in descending order according 	             to the user post count.</a:t>
            </a:r>
          </a:p>
          <a:p>
            <a:pPr marL="0" indent="0">
              <a:buFont typeface="Arial" panose="020B0604020202020204" pitchFamily="34" charset="0"/>
              <a:buNone/>
            </a:pPr>
            <a:r>
              <a:rPr lang="en-US" dirty="0"/>
              <a:t>	Step 2) Then in FROM statement I created a table using the nested SELECT command which has two 	              columns ‘</a:t>
            </a:r>
            <a:r>
              <a:rPr lang="en-US" dirty="0" err="1"/>
              <a:t>user_id</a:t>
            </a:r>
            <a:r>
              <a:rPr lang="en-US" dirty="0"/>
              <a:t>’ and ‘</a:t>
            </a:r>
            <a:r>
              <a:rPr lang="en-US" dirty="0" err="1"/>
              <a:t>user_post_count</a:t>
            </a:r>
            <a:r>
              <a:rPr lang="en-US" dirty="0"/>
              <a:t>’.. Having alia as ‘</a:t>
            </a:r>
            <a:r>
              <a:rPr lang="en-US" dirty="0" err="1"/>
              <a:t>user_post_count</a:t>
            </a:r>
            <a:r>
              <a:rPr lang="en-US" dirty="0"/>
              <a:t>’.</a:t>
            </a:r>
          </a:p>
          <a:p>
            <a:pPr marL="0" indent="0">
              <a:buFont typeface="Arial" panose="020B0604020202020204" pitchFamily="34" charset="0"/>
              <a:buNone/>
            </a:pPr>
            <a:r>
              <a:rPr lang="en-US" dirty="0"/>
              <a:t>	Step 3) Then lastly used the ORDER BY command to order the final output according to </a:t>
            </a:r>
            <a:r>
              <a:rPr lang="en-US" dirty="0" err="1"/>
              <a:t>index_column</a:t>
            </a:r>
            <a:r>
              <a:rPr lang="en-US" dirty="0"/>
              <a:t>. 	             Which is indexed in the descending order of the </a:t>
            </a:r>
            <a:r>
              <a:rPr lang="en-US" dirty="0" err="1"/>
              <a:t>user_post_count</a:t>
            </a:r>
            <a:r>
              <a:rPr lang="en-US" dirty="0"/>
              <a:t> column so that we can find 	              helpful insight about User Engagement.</a:t>
            </a:r>
          </a:p>
          <a:p>
            <a:pPr marL="0" indent="0">
              <a:buFont typeface="Arial" panose="020B0604020202020204" pitchFamily="34" charset="0"/>
              <a:buNone/>
            </a:pPr>
            <a:endParaRPr lang="en-US" dirty="0"/>
          </a:p>
        </p:txBody>
      </p:sp>
      <p:sp>
        <p:nvSpPr>
          <p:cNvPr id="11" name="Rectangle: Rounded Corners 10">
            <a:extLst>
              <a:ext uri="{FF2B5EF4-FFF2-40B4-BE49-F238E27FC236}">
                <a16:creationId xmlns:a16="http://schemas.microsoft.com/office/drawing/2014/main" id="{13DFD9CD-E705-1682-3B4A-2505F84C4866}"/>
              </a:ext>
            </a:extLst>
          </p:cNvPr>
          <p:cNvSpPr/>
          <p:nvPr/>
        </p:nvSpPr>
        <p:spPr>
          <a:xfrm>
            <a:off x="636456" y="4325810"/>
            <a:ext cx="10741532" cy="2544143"/>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63BA643-D785-FE36-D319-FB7DFAC011D9}"/>
              </a:ext>
            </a:extLst>
          </p:cNvPr>
          <p:cNvSpPr txBox="1"/>
          <p:nvPr/>
        </p:nvSpPr>
        <p:spPr>
          <a:xfrm>
            <a:off x="876808" y="4442981"/>
            <a:ext cx="10438384" cy="2393846"/>
          </a:xfrm>
          <a:prstGeom prst="rect">
            <a:avLst/>
          </a:prstGeom>
          <a:noFill/>
        </p:spPr>
        <p:txBody>
          <a:bodyPr wrap="square" numCol="2" rtlCol="0">
            <a:spAutoFit/>
          </a:bodyPr>
          <a:lstStyle/>
          <a:p>
            <a:r>
              <a:rPr lang="en-US" dirty="0">
                <a:solidFill>
                  <a:srgbClr val="202C8F"/>
                </a:solidFill>
              </a:rPr>
              <a:t>SELECT </a:t>
            </a:r>
          </a:p>
          <a:p>
            <a:r>
              <a:rPr lang="en-US" dirty="0">
                <a:solidFill>
                  <a:srgbClr val="202C8F"/>
                </a:solidFill>
              </a:rPr>
              <a:t>    ROW_NUMBER() OVER (ORDER BY </a:t>
            </a:r>
            <a:r>
              <a:rPr lang="en-US" dirty="0" err="1">
                <a:solidFill>
                  <a:srgbClr val="202C8F"/>
                </a:solidFill>
              </a:rPr>
              <a:t>user_post_count</a:t>
            </a:r>
            <a:r>
              <a:rPr lang="en-US" dirty="0">
                <a:solidFill>
                  <a:srgbClr val="202C8F"/>
                </a:solidFill>
              </a:rPr>
              <a:t> DESC) AS </a:t>
            </a:r>
            <a:r>
              <a:rPr lang="en-US" dirty="0" err="1">
                <a:solidFill>
                  <a:srgbClr val="202C8F"/>
                </a:solidFill>
              </a:rPr>
              <a:t>index_column</a:t>
            </a:r>
            <a:r>
              <a:rPr lang="en-US" dirty="0">
                <a:solidFill>
                  <a:srgbClr val="202C8F"/>
                </a:solidFill>
              </a:rPr>
              <a:t>,</a:t>
            </a:r>
          </a:p>
          <a:p>
            <a:r>
              <a:rPr lang="en-US" dirty="0">
                <a:solidFill>
                  <a:srgbClr val="202C8F"/>
                </a:solidFill>
              </a:rPr>
              <a:t>    </a:t>
            </a:r>
            <a:r>
              <a:rPr lang="en-US" dirty="0" err="1">
                <a:solidFill>
                  <a:srgbClr val="202C8F"/>
                </a:solidFill>
              </a:rPr>
              <a:t>user_id</a:t>
            </a:r>
            <a:r>
              <a:rPr lang="en-US" dirty="0">
                <a:solidFill>
                  <a:srgbClr val="202C8F"/>
                </a:solidFill>
              </a:rPr>
              <a:t>, </a:t>
            </a:r>
            <a:r>
              <a:rPr lang="en-US" dirty="0" err="1">
                <a:solidFill>
                  <a:srgbClr val="202C8F"/>
                </a:solidFill>
              </a:rPr>
              <a:t>user_post_count</a:t>
            </a:r>
            <a:endParaRPr lang="en-US" dirty="0">
              <a:solidFill>
                <a:srgbClr val="202C8F"/>
              </a:solidFill>
            </a:endParaRPr>
          </a:p>
          <a:p>
            <a:r>
              <a:rPr lang="en-US" dirty="0">
                <a:solidFill>
                  <a:srgbClr val="202C8F"/>
                </a:solidFill>
              </a:rPr>
              <a:t>FROM (</a:t>
            </a:r>
          </a:p>
          <a:p>
            <a:r>
              <a:rPr lang="en-US" dirty="0">
                <a:solidFill>
                  <a:srgbClr val="202C8F"/>
                </a:solidFill>
              </a:rPr>
              <a:t>    SELECT </a:t>
            </a:r>
            <a:r>
              <a:rPr lang="en-US" dirty="0" err="1">
                <a:solidFill>
                  <a:srgbClr val="202C8F"/>
                </a:solidFill>
              </a:rPr>
              <a:t>user_id</a:t>
            </a:r>
            <a:r>
              <a:rPr lang="en-US" dirty="0">
                <a:solidFill>
                  <a:srgbClr val="202C8F"/>
                </a:solidFill>
              </a:rPr>
              <a:t>, COUNT(*) AS </a:t>
            </a:r>
            <a:r>
              <a:rPr lang="en-US" dirty="0" err="1">
                <a:solidFill>
                  <a:srgbClr val="202C8F"/>
                </a:solidFill>
              </a:rPr>
              <a:t>user_post_count</a:t>
            </a:r>
            <a:endParaRPr lang="en-US" dirty="0">
              <a:solidFill>
                <a:srgbClr val="202C8F"/>
              </a:solidFill>
            </a:endParaRPr>
          </a:p>
          <a:p>
            <a:r>
              <a:rPr lang="en-US" dirty="0">
                <a:solidFill>
                  <a:srgbClr val="202C8F"/>
                </a:solidFill>
              </a:rPr>
              <a:t>    FROM photos</a:t>
            </a:r>
          </a:p>
          <a:p>
            <a:r>
              <a:rPr lang="en-US" dirty="0">
                <a:solidFill>
                  <a:srgbClr val="202C8F"/>
                </a:solidFill>
              </a:rPr>
              <a:t>    GROUP BY </a:t>
            </a:r>
            <a:r>
              <a:rPr lang="en-US" dirty="0" err="1">
                <a:solidFill>
                  <a:srgbClr val="202C8F"/>
                </a:solidFill>
              </a:rPr>
              <a:t>user_id</a:t>
            </a:r>
            <a:endParaRPr lang="en-US" dirty="0">
              <a:solidFill>
                <a:srgbClr val="202C8F"/>
              </a:solidFill>
            </a:endParaRPr>
          </a:p>
          <a:p>
            <a:r>
              <a:rPr lang="en-US" dirty="0">
                <a:solidFill>
                  <a:srgbClr val="202C8F"/>
                </a:solidFill>
              </a:rPr>
              <a:t>) AS </a:t>
            </a:r>
            <a:r>
              <a:rPr lang="en-US" dirty="0" err="1">
                <a:solidFill>
                  <a:srgbClr val="202C8F"/>
                </a:solidFill>
              </a:rPr>
              <a:t>user_post_counts</a:t>
            </a:r>
            <a:endParaRPr lang="en-US" dirty="0">
              <a:solidFill>
                <a:srgbClr val="202C8F"/>
              </a:solidFill>
            </a:endParaRPr>
          </a:p>
          <a:p>
            <a:r>
              <a:rPr lang="en-US" dirty="0">
                <a:solidFill>
                  <a:srgbClr val="202C8F"/>
                </a:solidFill>
              </a:rPr>
              <a:t>ORDER BY </a:t>
            </a:r>
            <a:r>
              <a:rPr lang="en-US" dirty="0" err="1">
                <a:solidFill>
                  <a:srgbClr val="202C8F"/>
                </a:solidFill>
              </a:rPr>
              <a:t>index_column</a:t>
            </a:r>
            <a:r>
              <a:rPr lang="en-US" dirty="0">
                <a:solidFill>
                  <a:srgbClr val="202C8F"/>
                </a:solidFill>
              </a:rPr>
              <a:t>;</a:t>
            </a:r>
            <a:endParaRPr lang="en-IN" dirty="0">
              <a:solidFill>
                <a:srgbClr val="202C8F"/>
              </a:solidFill>
            </a:endParaRPr>
          </a:p>
        </p:txBody>
      </p:sp>
      <p:sp>
        <p:nvSpPr>
          <p:cNvPr id="15" name="TextBox 14">
            <a:extLst>
              <a:ext uri="{FF2B5EF4-FFF2-40B4-BE49-F238E27FC236}">
                <a16:creationId xmlns:a16="http://schemas.microsoft.com/office/drawing/2014/main" id="{595B355C-4830-06F9-7B1E-F993098EBC78}"/>
              </a:ext>
            </a:extLst>
          </p:cNvPr>
          <p:cNvSpPr txBox="1"/>
          <p:nvPr/>
        </p:nvSpPr>
        <p:spPr>
          <a:xfrm>
            <a:off x="711970" y="3956478"/>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Tree>
    <p:extLst>
      <p:ext uri="{BB962C8B-B14F-4D97-AF65-F5344CB8AC3E}">
        <p14:creationId xmlns:p14="http://schemas.microsoft.com/office/powerpoint/2010/main" val="2957998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27390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34</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4147426017"/>
              </p:ext>
            </p:extLst>
          </p:nvPr>
        </p:nvGraphicFramePr>
        <p:xfrm>
          <a:off x="900433"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841447552"/>
                  </a:ext>
                </a:extLst>
              </a:tr>
            </a:tbl>
          </a:graphicData>
        </a:graphic>
      </p:graphicFrame>
      <p:graphicFrame>
        <p:nvGraphicFramePr>
          <p:cNvPr id="10" name="Table 9">
            <a:extLst>
              <a:ext uri="{FF2B5EF4-FFF2-40B4-BE49-F238E27FC236}">
                <a16:creationId xmlns:a16="http://schemas.microsoft.com/office/drawing/2014/main" id="{6E599A9C-19A8-3A5C-8AA3-D099F57E697E}"/>
              </a:ext>
            </a:extLst>
          </p:cNvPr>
          <p:cNvGraphicFramePr>
            <a:graphicFrameLocks noGrp="1"/>
          </p:cNvGraphicFramePr>
          <p:nvPr>
            <p:extLst>
              <p:ext uri="{D42A27DB-BD31-4B8C-83A1-F6EECF244321}">
                <p14:modId xmlns:p14="http://schemas.microsoft.com/office/powerpoint/2010/main" val="4282357548"/>
              </p:ext>
            </p:extLst>
          </p:nvPr>
        </p:nvGraphicFramePr>
        <p:xfrm>
          <a:off x="6528981"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99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841447552"/>
                  </a:ext>
                </a:extLst>
              </a:tr>
            </a:tbl>
          </a:graphicData>
        </a:graphic>
      </p:graphicFrame>
    </p:spTree>
    <p:extLst>
      <p:ext uri="{BB962C8B-B14F-4D97-AF65-F5344CB8AC3E}">
        <p14:creationId xmlns:p14="http://schemas.microsoft.com/office/powerpoint/2010/main" val="335924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2142760876"/>
              </p:ext>
            </p:extLst>
          </p:nvPr>
        </p:nvGraphicFramePr>
        <p:xfrm>
          <a:off x="251595" y="596314"/>
          <a:ext cx="4416387" cy="6081362"/>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221456">
                <a:tc>
                  <a:txBody>
                    <a:bodyPr/>
                    <a:lstStyle/>
                    <a:p>
                      <a:pPr algn="ctr" fontAlgn="b"/>
                      <a:r>
                        <a:rPr lang="en-IN" sz="1400" b="0" i="0" u="none" strike="noStrike" dirty="0" err="1">
                          <a:solidFill>
                            <a:srgbClr val="000000"/>
                          </a:solidFill>
                          <a:effectLst/>
                          <a:latin typeface="Calibri" panose="020F0502020204030204" pitchFamily="34" charset="0"/>
                        </a:rPr>
                        <a:t>index_column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user_post_count</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25381">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96031588"/>
                  </a:ext>
                </a:extLst>
              </a:tr>
              <a:tr h="225381">
                <a:tc>
                  <a:txBody>
                    <a:bodyPr/>
                    <a:lstStyle/>
                    <a:p>
                      <a:pPr algn="ctr" fontAlgn="b"/>
                      <a:r>
                        <a:rPr lang="en-IN" sz="14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67335749"/>
                  </a:ext>
                </a:extLst>
              </a:tr>
              <a:tr h="225381">
                <a:tc>
                  <a:txBody>
                    <a:bodyPr/>
                    <a:lstStyle/>
                    <a:p>
                      <a:pPr algn="ctr" fontAlgn="b"/>
                      <a:r>
                        <a:rPr lang="en-IN" sz="14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101516162"/>
                  </a:ext>
                </a:extLst>
              </a:tr>
              <a:tr h="225381">
                <a:tc>
                  <a:txBody>
                    <a:bodyPr/>
                    <a:lstStyle/>
                    <a:p>
                      <a:pPr algn="ctr" fontAlgn="b"/>
                      <a:r>
                        <a:rPr lang="en-IN" sz="14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389921877"/>
                  </a:ext>
                </a:extLst>
              </a:tr>
              <a:tr h="225381">
                <a:tc>
                  <a:txBody>
                    <a:bodyPr/>
                    <a:lstStyle/>
                    <a:p>
                      <a:pPr algn="ctr" fontAlgn="b"/>
                      <a:r>
                        <a:rPr lang="en-IN" sz="14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08077180"/>
                  </a:ext>
                </a:extLst>
              </a:tr>
              <a:tr h="225381">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97632591"/>
                  </a:ext>
                </a:extLst>
              </a:tr>
              <a:tr h="225381">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571862862"/>
                  </a:ext>
                </a:extLst>
              </a:tr>
              <a:tr h="225381">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01035122"/>
                  </a:ext>
                </a:extLst>
              </a:tr>
              <a:tr h="225381">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681228397"/>
                  </a:ext>
                </a:extLst>
              </a:tr>
              <a:tr h="225381">
                <a:tc>
                  <a:txBody>
                    <a:bodyPr/>
                    <a:lstStyle/>
                    <a:p>
                      <a:pPr algn="ctr" fontAlgn="b"/>
                      <a:r>
                        <a:rPr lang="en-IN" sz="14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766183728"/>
                  </a:ext>
                </a:extLst>
              </a:tr>
              <a:tr h="225381">
                <a:tc>
                  <a:txBody>
                    <a:bodyPr/>
                    <a:lstStyle/>
                    <a:p>
                      <a:pPr algn="ctr" fontAlgn="b"/>
                      <a:r>
                        <a:rPr lang="en-IN" sz="14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356431023"/>
                  </a:ext>
                </a:extLst>
              </a:tr>
              <a:tr h="225381">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555573224"/>
                  </a:ext>
                </a:extLst>
              </a:tr>
              <a:tr h="225381">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31777677"/>
                  </a:ext>
                </a:extLst>
              </a:tr>
              <a:tr h="225381">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68713914"/>
                  </a:ext>
                </a:extLst>
              </a:tr>
              <a:tr h="225381">
                <a:tc>
                  <a:txBody>
                    <a:bodyPr/>
                    <a:lstStyle/>
                    <a:p>
                      <a:pPr algn="ctr" fontAlgn="b"/>
                      <a:r>
                        <a:rPr lang="en-IN" sz="14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84388739"/>
                  </a:ext>
                </a:extLst>
              </a:tr>
              <a:tr h="225381">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57381608"/>
                  </a:ext>
                </a:extLst>
              </a:tr>
              <a:tr h="225381">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8727539"/>
                  </a:ext>
                </a:extLst>
              </a:tr>
              <a:tr h="225381">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09746452"/>
                  </a:ext>
                </a:extLst>
              </a:tr>
              <a:tr h="225381">
                <a:tc>
                  <a:txBody>
                    <a:bodyPr/>
                    <a:lstStyle/>
                    <a:p>
                      <a:pPr algn="ctr" fontAlgn="b"/>
                      <a:r>
                        <a:rPr lang="en-IN" sz="14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41156247"/>
                  </a:ext>
                </a:extLst>
              </a:tr>
              <a:tr h="225381">
                <a:tc>
                  <a:txBody>
                    <a:bodyPr/>
                    <a:lstStyle/>
                    <a:p>
                      <a:pPr algn="ctr" fontAlgn="b"/>
                      <a:r>
                        <a:rPr lang="en-IN" sz="14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90425630"/>
                  </a:ext>
                </a:extLst>
              </a:tr>
              <a:tr h="225381">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490007020"/>
                  </a:ext>
                </a:extLst>
              </a:tr>
              <a:tr h="225381">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37573935"/>
                  </a:ext>
                </a:extLst>
              </a:tr>
              <a:tr h="225381">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43526719"/>
                  </a:ext>
                </a:extLst>
              </a:tr>
              <a:tr h="225381">
                <a:tc>
                  <a:txBody>
                    <a:bodyPr/>
                    <a:lstStyle/>
                    <a:p>
                      <a:pPr algn="ctr" fontAlgn="b"/>
                      <a:r>
                        <a:rPr lang="en-IN" sz="14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27531306"/>
                  </a:ext>
                </a:extLst>
              </a:tr>
              <a:tr h="225381">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04703412"/>
                  </a:ext>
                </a:extLst>
              </a:tr>
              <a:tr h="225381">
                <a:tc>
                  <a:txBody>
                    <a:bodyPr/>
                    <a:lstStyle/>
                    <a:p>
                      <a:pPr algn="ctr" fontAlgn="b"/>
                      <a:r>
                        <a:rPr lang="en-IN" sz="1400" b="0" i="0" u="none" strike="noStrike" dirty="0">
                          <a:solidFill>
                            <a:srgbClr val="000000"/>
                          </a:solidFill>
                          <a:effectLst/>
                          <a:latin typeface="Calibri" panose="020F0502020204030204" pitchFamily="34" charset="0"/>
                        </a:rPr>
                        <a:t>74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57864693"/>
                  </a:ext>
                </a:extLst>
              </a:tr>
            </a:tbl>
          </a:graphicData>
        </a:graphic>
      </p:graphicFrame>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117341"/>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sp>
        <p:nvSpPr>
          <p:cNvPr id="4" name="TextBox 3">
            <a:extLst>
              <a:ext uri="{FF2B5EF4-FFF2-40B4-BE49-F238E27FC236}">
                <a16:creationId xmlns:a16="http://schemas.microsoft.com/office/drawing/2014/main" id="{C30E8D56-F08E-D841-D8CC-7C8BCFF82128}"/>
              </a:ext>
            </a:extLst>
          </p:cNvPr>
          <p:cNvSpPr txBox="1"/>
          <p:nvPr/>
        </p:nvSpPr>
        <p:spPr>
          <a:xfrm>
            <a:off x="5019986" y="778667"/>
            <a:ext cx="55888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From, The above result we can see that Out of 100 users, 74 users have posted photos on Instagram.</a:t>
            </a:r>
          </a:p>
          <a:p>
            <a:pPr marL="285750" indent="-285750">
              <a:buFont typeface="Wingdings" panose="05000000000000000000" pitchFamily="2" charset="2"/>
              <a:buChar char="v"/>
            </a:pPr>
            <a:r>
              <a:rPr lang="en-US" sz="2000" dirty="0">
                <a:solidFill>
                  <a:srgbClr val="202C8F"/>
                </a:solidFill>
              </a:rPr>
              <a:t>Further, Out of those 74 users 43 users have posted above average posts on Instagram.</a:t>
            </a:r>
          </a:p>
          <a:p>
            <a:pPr marL="285750" indent="-285750">
              <a:buFont typeface="Wingdings" panose="05000000000000000000" pitchFamily="2" charset="2"/>
              <a:buChar char="v"/>
            </a:pPr>
            <a:r>
              <a:rPr lang="en-US" sz="2000" dirty="0">
                <a:solidFill>
                  <a:srgbClr val="202C8F"/>
                </a:solidFill>
              </a:rPr>
              <a:t> This shows that users are still active and posting on Instagram.</a:t>
            </a:r>
          </a:p>
          <a:p>
            <a:pPr marL="285750" indent="-285750">
              <a:buFont typeface="Wingdings" panose="05000000000000000000" pitchFamily="2" charset="2"/>
              <a:buChar char="v"/>
            </a:pPr>
            <a:r>
              <a:rPr lang="en-US" sz="2000" dirty="0">
                <a:solidFill>
                  <a:srgbClr val="202C8F"/>
                </a:solidFill>
              </a:rPr>
              <a:t>And after we encourage inactive users to start posting by sending them promotional emails, User Engagements are going to increase further. </a:t>
            </a:r>
            <a:endParaRPr lang="en-IN" sz="2000" dirty="0">
              <a:solidFill>
                <a:srgbClr val="202C8F"/>
              </a:solidFill>
            </a:endParaRPr>
          </a:p>
        </p:txBody>
      </p:sp>
    </p:spTree>
    <p:extLst>
      <p:ext uri="{BB962C8B-B14F-4D97-AF65-F5344CB8AC3E}">
        <p14:creationId xmlns:p14="http://schemas.microsoft.com/office/powerpoint/2010/main" val="267961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Bots &amp; Fake Accounts: </a:t>
            </a:r>
            <a:r>
              <a:rPr lang="en-US" sz="1600" b="0" dirty="0">
                <a:solidFill>
                  <a:schemeClr val="tx1">
                    <a:lumMod val="85000"/>
                    <a:lumOff val="15000"/>
                  </a:schemeClr>
                </a:solidFill>
              </a:rPr>
              <a:t>The investors want to know if the platform is crowded with fake and dummy accounts</a:t>
            </a:r>
            <a:r>
              <a:rPr lang="en-US" sz="1600" b="0" i="0" dirty="0">
                <a:solidFill>
                  <a:schemeClr val="tx1">
                    <a:lumMod val="85000"/>
                    <a:lumOff val="15000"/>
                  </a:schemeClr>
                </a:solidFill>
                <a:effectLst/>
                <a:latin typeface="+mj-lt"/>
              </a:rPr>
              <a:t>. By providing data on the users who have liked every single photo on the site. (Because normal users don’t like every photo)</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466162" cy="1714173"/>
          </a:xfrm>
        </p:spPr>
        <p:txBody>
          <a:bodyPr/>
          <a:lstStyle/>
          <a:p>
            <a:r>
              <a:rPr lang="en-US" dirty="0"/>
              <a:t>Steps for finding the inactive users (i.e. users who have never posted a single photo on Instagram.) : </a:t>
            </a:r>
          </a:p>
          <a:p>
            <a:pPr marL="0" indent="0">
              <a:buNone/>
            </a:pPr>
            <a:r>
              <a:rPr lang="en-US" dirty="0"/>
              <a:t>	Step 1) I have selected id &amp; username columns from users column. </a:t>
            </a:r>
          </a:p>
          <a:p>
            <a:pPr marL="0" indent="0">
              <a:buNone/>
            </a:pPr>
            <a:r>
              <a:rPr lang="en-US" dirty="0"/>
              <a:t>	Step 2) Then I derived a table of total number of likes by each users  from a Subquery as ‘total likes per user’.</a:t>
            </a:r>
          </a:p>
          <a:p>
            <a:pPr marL="0" indent="0">
              <a:buNone/>
            </a:pPr>
            <a:r>
              <a:rPr lang="en-US" dirty="0"/>
              <a:t>	Step 3) Then after that column is derived I have applied HAVING command to filter those rows to get only 	             those rows which have maximum number of likes. (i.e. likes all photos.)</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36</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3950562"/>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876808" y="3611392"/>
            <a:ext cx="5163846" cy="369332"/>
          </a:xfrm>
          <a:prstGeom prst="rect">
            <a:avLst/>
          </a:prstGeom>
          <a:noFill/>
        </p:spPr>
        <p:txBody>
          <a:bodyPr wrap="square" rtlCol="0">
            <a:spAutoFit/>
          </a:bodyPr>
          <a:lstStyle/>
          <a:p>
            <a:r>
              <a:rPr lang="en-US" b="1" u="sng" dirty="0">
                <a:highlight>
                  <a:srgbClr val="AAC4E9"/>
                </a:highlight>
              </a:rPr>
              <a:t>Query (to find users who have liked all posts</a:t>
            </a:r>
            <a:r>
              <a:rPr lang="en-IN" b="1" u="sng" dirty="0">
                <a:highlight>
                  <a:srgbClr val="AAC4E9"/>
                </a:highlight>
              </a:rPr>
              <a:t>) :</a:t>
            </a:r>
          </a:p>
        </p:txBody>
      </p:sp>
      <p:sp>
        <p:nvSpPr>
          <p:cNvPr id="8" name="TextBox 7">
            <a:extLst>
              <a:ext uri="{FF2B5EF4-FFF2-40B4-BE49-F238E27FC236}">
                <a16:creationId xmlns:a16="http://schemas.microsoft.com/office/drawing/2014/main" id="{987BF796-5E36-A870-2E88-016E1047FA0A}"/>
              </a:ext>
            </a:extLst>
          </p:cNvPr>
          <p:cNvSpPr txBox="1"/>
          <p:nvPr/>
        </p:nvSpPr>
        <p:spPr>
          <a:xfrm>
            <a:off x="876808" y="3930880"/>
            <a:ext cx="10438384" cy="239384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id, username,</a:t>
            </a:r>
          </a:p>
          <a:p>
            <a:r>
              <a:rPr lang="en-US" dirty="0">
                <a:solidFill>
                  <a:srgbClr val="202C8F"/>
                </a:solidFill>
              </a:rPr>
              <a:t>  (SELECT COUNT(*) FROM likes WHERE </a:t>
            </a:r>
            <a:r>
              <a:rPr lang="en-US" dirty="0" err="1">
                <a:solidFill>
                  <a:srgbClr val="202C8F"/>
                </a:solidFill>
              </a:rPr>
              <a:t>user_id</a:t>
            </a:r>
            <a:r>
              <a:rPr lang="en-US" dirty="0">
                <a:solidFill>
                  <a:srgbClr val="202C8F"/>
                </a:solidFill>
              </a:rPr>
              <a:t> = users.id) AS </a:t>
            </a:r>
            <a:r>
              <a:rPr lang="en-US" dirty="0" err="1">
                <a:solidFill>
                  <a:srgbClr val="202C8F"/>
                </a:solidFill>
              </a:rPr>
              <a:t>total_likes_per_user</a:t>
            </a:r>
            <a:endParaRPr lang="en-US" dirty="0">
              <a:solidFill>
                <a:srgbClr val="202C8F"/>
              </a:solidFill>
            </a:endParaRPr>
          </a:p>
          <a:p>
            <a:r>
              <a:rPr lang="en-US" dirty="0">
                <a:solidFill>
                  <a:srgbClr val="202C8F"/>
                </a:solidFill>
              </a:rPr>
              <a:t>FROM users</a:t>
            </a:r>
          </a:p>
          <a:p>
            <a:r>
              <a:rPr lang="en-US" dirty="0">
                <a:solidFill>
                  <a:srgbClr val="202C8F"/>
                </a:solidFill>
              </a:rPr>
              <a:t>HAVING</a:t>
            </a:r>
          </a:p>
          <a:p>
            <a:r>
              <a:rPr lang="en-US" dirty="0">
                <a:solidFill>
                  <a:srgbClr val="202C8F"/>
                </a:solidFill>
              </a:rPr>
              <a:t>  </a:t>
            </a:r>
            <a:r>
              <a:rPr lang="en-US" dirty="0" err="1">
                <a:solidFill>
                  <a:srgbClr val="202C8F"/>
                </a:solidFill>
              </a:rPr>
              <a:t>total_likes_per_user</a:t>
            </a:r>
            <a:r>
              <a:rPr lang="en-US" dirty="0">
                <a:solidFill>
                  <a:srgbClr val="202C8F"/>
                </a:solidFill>
              </a:rPr>
              <a:t> = (SELECT COUNT(*) FROM photos);</a:t>
            </a:r>
            <a:endParaRPr lang="en-IN" dirty="0">
              <a:solidFill>
                <a:srgbClr val="202C8F"/>
              </a:solidFill>
            </a:endParaRPr>
          </a:p>
        </p:txBody>
      </p:sp>
    </p:spTree>
    <p:extLst>
      <p:ext uri="{BB962C8B-B14F-4D97-AF65-F5344CB8AC3E}">
        <p14:creationId xmlns:p14="http://schemas.microsoft.com/office/powerpoint/2010/main" val="3233542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Bots &amp; Fake Accounts: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investors want to know if the platform is crowded with fake and dummy accounts. By providing data on the users who have liked every single photo on the site. (Because normal users don’t like every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37</a:t>
            </a:fld>
            <a:endParaRPr lang="en-US" dirty="0"/>
          </a:p>
        </p:txBody>
      </p:sp>
      <p:graphicFrame>
        <p:nvGraphicFramePr>
          <p:cNvPr id="8" name="Table 8">
            <a:extLst>
              <a:ext uri="{FF2B5EF4-FFF2-40B4-BE49-F238E27FC236}">
                <a16:creationId xmlns:a16="http://schemas.microsoft.com/office/drawing/2014/main" id="{998449E4-7659-61C8-1D84-19CC2A3F231A}"/>
              </a:ext>
            </a:extLst>
          </p:cNvPr>
          <p:cNvGraphicFramePr>
            <a:graphicFrameLocks noGrp="1"/>
          </p:cNvGraphicFramePr>
          <p:nvPr>
            <p:extLst>
              <p:ext uri="{D42A27DB-BD31-4B8C-83A1-F6EECF244321}">
                <p14:modId xmlns:p14="http://schemas.microsoft.com/office/powerpoint/2010/main" val="2543618230"/>
              </p:ext>
            </p:extLst>
          </p:nvPr>
        </p:nvGraphicFramePr>
        <p:xfrm>
          <a:off x="552723" y="2140244"/>
          <a:ext cx="6400800" cy="4373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47318"/>
                    </a:ext>
                  </a:extLst>
                </a:gridCol>
                <a:gridCol w="2133600">
                  <a:extLst>
                    <a:ext uri="{9D8B030D-6E8A-4147-A177-3AD203B41FA5}">
                      <a16:colId xmlns:a16="http://schemas.microsoft.com/office/drawing/2014/main" val="4001233973"/>
                    </a:ext>
                  </a:extLst>
                </a:gridCol>
                <a:gridCol w="2133600">
                  <a:extLst>
                    <a:ext uri="{9D8B030D-6E8A-4147-A177-3AD203B41FA5}">
                      <a16:colId xmlns:a16="http://schemas.microsoft.com/office/drawing/2014/main" val="4187517233"/>
                    </a:ext>
                  </a:extLst>
                </a:gridCol>
              </a:tblGrid>
              <a:tr h="302332">
                <a:tc>
                  <a:txBody>
                    <a:bodyPr/>
                    <a:lstStyle/>
                    <a:p>
                      <a:pPr algn="ctr" fontAlgn="b"/>
                      <a:r>
                        <a:rPr lang="en-IN" sz="2000" b="0" i="0" u="none" strike="noStrike" dirty="0">
                          <a:solidFill>
                            <a:srgbClr val="000000"/>
                          </a:solidFill>
                          <a:effectLst/>
                          <a:latin typeface="Calibri" panose="020F0502020204030204" pitchFamily="34" charset="0"/>
                        </a:rPr>
                        <a:t>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total_likes_per_user</a:t>
                      </a:r>
                    </a:p>
                  </a:txBody>
                  <a:tcPr marL="7620" marR="7620" marT="7620" marB="0" anchor="ctr"/>
                </a:tc>
                <a:extLst>
                  <a:ext uri="{0D108BD9-81ED-4DB2-BD59-A6C34878D82A}">
                    <a16:rowId xmlns:a16="http://schemas.microsoft.com/office/drawing/2014/main" val="1189019848"/>
                  </a:ext>
                </a:extLst>
              </a:tr>
              <a:tr h="302332">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Aniya_Hackett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990664218"/>
                  </a:ext>
                </a:extLst>
              </a:tr>
              <a:tr h="302332">
                <a:tc>
                  <a:txBody>
                    <a:bodyPr/>
                    <a:lstStyle/>
                    <a:p>
                      <a:pPr algn="ctr" fontAlgn="b"/>
                      <a:r>
                        <a:rPr lang="en-IN" sz="20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Jaclyn81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580749897"/>
                  </a:ext>
                </a:extLst>
              </a:tr>
              <a:tr h="302332">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Rocio33</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481632526"/>
                  </a:ext>
                </a:extLst>
              </a:tr>
              <a:tr h="302332">
                <a:tc>
                  <a:txBody>
                    <a:bodyPr/>
                    <a:lstStyle/>
                    <a:p>
                      <a:pPr algn="ctr" fontAlgn="b"/>
                      <a:r>
                        <a:rPr lang="en-IN" sz="20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Maxwell.Halvorson</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430021305"/>
                  </a:ext>
                </a:extLst>
              </a:tr>
              <a:tr h="302332">
                <a:tc>
                  <a:txBody>
                    <a:bodyPr/>
                    <a:lstStyle/>
                    <a:p>
                      <a:pPr algn="ctr" fontAlgn="b"/>
                      <a:r>
                        <a:rPr lang="en-IN" sz="20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Ollie_Ledner37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872549736"/>
                  </a:ext>
                </a:extLst>
              </a:tr>
              <a:tr h="302332">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Mckenna17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856562319"/>
                  </a:ext>
                </a:extLst>
              </a:tr>
              <a:tr h="302332">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Duane60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931917423"/>
                  </a:ext>
                </a:extLst>
              </a:tr>
              <a:tr h="302332">
                <a:tc>
                  <a:txBody>
                    <a:bodyPr/>
                    <a:lstStyle/>
                    <a:p>
                      <a:pPr algn="ctr" fontAlgn="b"/>
                      <a:r>
                        <a:rPr lang="en-IN" sz="20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Julien_Schmidt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72072061"/>
                  </a:ext>
                </a:extLst>
              </a:tr>
              <a:tr h="302332">
                <a:tc>
                  <a:txBody>
                    <a:bodyPr/>
                    <a:lstStyle/>
                    <a:p>
                      <a:pPr algn="ctr" fontAlgn="b"/>
                      <a:r>
                        <a:rPr lang="en-IN" sz="20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Mike.Auer39</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64260751"/>
                  </a:ext>
                </a:extLst>
              </a:tr>
              <a:tr h="302332">
                <a:tc>
                  <a:txBody>
                    <a:bodyPr/>
                    <a:lstStyle/>
                    <a:p>
                      <a:pPr algn="ctr" fontAlgn="b"/>
                      <a:r>
                        <a:rPr lang="en-IN" sz="20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Nia_Haag</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20130477"/>
                  </a:ext>
                </a:extLst>
              </a:tr>
              <a:tr h="302332">
                <a:tc>
                  <a:txBody>
                    <a:bodyPr/>
                    <a:lstStyle/>
                    <a:p>
                      <a:pPr algn="ctr" fontAlgn="b"/>
                      <a:r>
                        <a:rPr lang="en-IN" sz="2000" b="0" i="0" u="none" strike="noStrike">
                          <a:solidFill>
                            <a:srgbClr val="000000"/>
                          </a:solidFill>
                          <a:effectLst/>
                          <a:latin typeface="Calibri" panose="020F0502020204030204" pitchFamily="34" charset="0"/>
                        </a:rPr>
                        <a:t>75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Leslie67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696080140"/>
                  </a:ext>
                </a:extLst>
              </a:tr>
              <a:tr h="302332">
                <a:tc>
                  <a:txBody>
                    <a:bodyPr/>
                    <a:lstStyle/>
                    <a:p>
                      <a:pPr algn="ctr" fontAlgn="b"/>
                      <a:r>
                        <a:rPr lang="en-IN" sz="20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Janelle.Nikolaus81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252435787"/>
                  </a:ext>
                </a:extLst>
              </a:tr>
              <a:tr h="302332">
                <a:tc>
                  <a:txBody>
                    <a:bodyPr/>
                    <a:lstStyle/>
                    <a:p>
                      <a:pPr algn="ctr" fontAlgn="b"/>
                      <a:r>
                        <a:rPr lang="en-IN" sz="2000" b="0" i="0" u="none" strike="noStrike">
                          <a:solidFill>
                            <a:srgbClr val="000000"/>
                          </a:solidFill>
                          <a:effectLst/>
                          <a:latin typeface="Calibri" panose="020F0502020204030204" pitchFamily="34" charset="0"/>
                        </a:rPr>
                        <a:t>91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Bethany20</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188996001"/>
                  </a:ext>
                </a:extLst>
              </a:tr>
            </a:tbl>
          </a:graphicData>
        </a:graphic>
      </p:graphicFrame>
      <p:sp>
        <p:nvSpPr>
          <p:cNvPr id="9" name="TextBox 8">
            <a:extLst>
              <a:ext uri="{FF2B5EF4-FFF2-40B4-BE49-F238E27FC236}">
                <a16:creationId xmlns:a16="http://schemas.microsoft.com/office/drawing/2014/main" id="{7591A8A9-02C0-B257-CEF4-D511A03BFA10}"/>
              </a:ext>
            </a:extLst>
          </p:cNvPr>
          <p:cNvSpPr txBox="1"/>
          <p:nvPr/>
        </p:nvSpPr>
        <p:spPr>
          <a:xfrm>
            <a:off x="7560135" y="2574524"/>
            <a:ext cx="4234702"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So, there are total of 13 accounts which may be Bots &amp; Fake Accounts.</a:t>
            </a:r>
          </a:p>
          <a:p>
            <a:pPr marL="285750" indent="-285750">
              <a:buFont typeface="Wingdings" panose="05000000000000000000" pitchFamily="2" charset="2"/>
              <a:buChar char="v"/>
            </a:pPr>
            <a:r>
              <a:rPr lang="en-US" sz="2000" dirty="0">
                <a:solidFill>
                  <a:srgbClr val="202C8F"/>
                </a:solidFill>
              </a:rPr>
              <a:t>Since, normal users can’t like all the posts on Instagram.</a:t>
            </a:r>
            <a:endParaRPr lang="en-IN" sz="2000" dirty="0">
              <a:solidFill>
                <a:srgbClr val="202C8F"/>
              </a:solidFill>
            </a:endParaRPr>
          </a:p>
        </p:txBody>
      </p:sp>
    </p:spTree>
    <p:extLst>
      <p:ext uri="{BB962C8B-B14F-4D97-AF65-F5344CB8AC3E}">
        <p14:creationId xmlns:p14="http://schemas.microsoft.com/office/powerpoint/2010/main" val="1555657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Instagram data and performed user 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39</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2442</TotalTime>
  <Words>4917</Words>
  <Application>Microsoft Office PowerPoint</Application>
  <PresentationFormat>Widescreen</PresentationFormat>
  <Paragraphs>822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Throughput Analysis : Create an SQL query to calculate the 7-day rolling average of throughput. Also, explain why you prefer using the daily metric or the 7-day rolling average for throughput.</vt:lpstr>
      <vt:lpstr>Remind Inactive Users to Start Posting : Reminding Users who has not posted any photo on Instagram. That means, finding users who have never posted a single photo on Instagram. </vt:lpstr>
      <vt:lpstr>Rewarding most loyal users : People who have been using the platform for the longest time. That means, Finding 5 oldest users of the Instagram from the database. </vt:lpstr>
      <vt:lpstr>PowerPoint Presentation</vt:lpstr>
      <vt:lpstr>Declaring Contest Winner : the user who gets the most likes on a single photo will win the contest. Identifying the winner of the contest by finding that user who has got most likes on a single photo. </vt:lpstr>
      <vt:lpstr>Declaring Contest Winner : the user who gets the most likes on a single photo will win the contest. Identifying the winner of the contest by finding that user who has got most likes on a single photo. </vt:lpstr>
      <vt:lpstr>marketing</vt:lpstr>
      <vt:lpstr>Hashtag Researching : A partner brand wants to know, which hashtags to use in the post to reach the most people on the platform. Thus, finding the top 5 most commonly used hashtags on the platform.</vt:lpstr>
      <vt:lpstr>Hashtag Researching : A partner brand wants to know, which hashtags to use in the post to reach the most people on the platform. Thus, finding the top 5 most commonly used hashtags on the platform.</vt:lpstr>
      <vt:lpstr>Launch AD Campaign: The team wants to know, which day would be the best day to launch Ads. Finding the day of the week when most users register. To provide insights on when to schedule an ad campaign.</vt:lpstr>
      <vt:lpstr>PowerPoint Presentation</vt:lpstr>
      <vt:lpstr>Investor Metrics </vt:lpstr>
      <vt:lpstr>User Engagement: to find do users are still active and posting on Instagram. Finding how many times does average user posts on Instagram. Also, provide the total number of photos on Instagram/total number of users.</vt:lpstr>
      <vt:lpstr>User Engagement: to find do users are still active and posting on Instagram. Finding how many times does average user posts on Instagram. Also, provide the total number of photos on Instagram/total number of users. </vt:lpstr>
      <vt:lpstr>PowerPoint Presentation</vt:lpstr>
      <vt:lpstr>PowerPoint Presentation</vt:lpstr>
      <vt:lpstr>Bots &amp; Fake Accounts: The investors want to know if the platform is crowded with fake and dummy accounts. By providing data on the users who have liked every single photo on the site. (Because normal users don’t like every photo)</vt:lpstr>
      <vt:lpstr>Bots &amp; Fake Accounts: The investors want to know if the platform is crowded with fake and dummy accounts. By providing data on the users who have liked every single photo on the site. (Because normal users don’t like every photo) </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15</cp:revision>
  <cp:lastPrinted>2023-07-10T06:16:28Z</cp:lastPrinted>
  <dcterms:created xsi:type="dcterms:W3CDTF">2023-07-10T02:46:39Z</dcterms:created>
  <dcterms:modified xsi:type="dcterms:W3CDTF">2023-07-28T17:01:43Z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