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336" r:id="rId4"/>
    <p:sldId id="280" r:id="rId5"/>
    <p:sldId id="281" r:id="rId6"/>
    <p:sldId id="294" r:id="rId7"/>
    <p:sldId id="338" r:id="rId8"/>
    <p:sldId id="337" r:id="rId9"/>
    <p:sldId id="357" r:id="rId10"/>
    <p:sldId id="339" r:id="rId11"/>
    <p:sldId id="358" r:id="rId12"/>
    <p:sldId id="360" r:id="rId13"/>
    <p:sldId id="361" r:id="rId14"/>
    <p:sldId id="362" r:id="rId15"/>
    <p:sldId id="364" r:id="rId16"/>
    <p:sldId id="365" r:id="rId17"/>
    <p:sldId id="366" r:id="rId18"/>
    <p:sldId id="367" r:id="rId19"/>
    <p:sldId id="368" r:id="rId20"/>
    <p:sldId id="363" r:id="rId21"/>
    <p:sldId id="369" r:id="rId22"/>
    <p:sldId id="370" r:id="rId23"/>
    <p:sldId id="371" r:id="rId24"/>
    <p:sldId id="372" r:id="rId25"/>
    <p:sldId id="373" r:id="rId26"/>
    <p:sldId id="374" r:id="rId27"/>
    <p:sldId id="375" r:id="rId28"/>
    <p:sldId id="376" r:id="rId29"/>
    <p:sldId id="377" r:id="rId30"/>
    <p:sldId id="378" r:id="rId31"/>
    <p:sldId id="332" r:id="rId32"/>
    <p:sldId id="333"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4B7-4983-A6C7-4967F390A0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4B7-4983-A6C7-4967F390A01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4B7-4983-A6C7-4967F390A01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4B7-4983-A6C7-4967F390A01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4B7-4983-A6C7-4967F390A01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24B7-4983-A6C7-4967F390A0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358267716535438E-2"/>
          <c:y val="0.12305277294212763"/>
          <c:w val="0.91476673228346461"/>
          <c:h val="0.69859819767481557"/>
        </c:manualLayout>
      </c:layout>
      <c:barChart>
        <c:barDir val="col"/>
        <c:grouping val="clustered"/>
        <c:varyColors val="0"/>
        <c:ser>
          <c:idx val="0"/>
          <c:order val="0"/>
          <c:tx>
            <c:strRef>
              <c:f>Sheet1!$B$1</c:f>
              <c:strCache>
                <c:ptCount val="1"/>
                <c:pt idx="0">
                  <c:v>cumulative_signup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Sheet1!$A$4:$A$22</c:f>
              <c:strCache>
                <c:ptCount val="17"/>
                <c:pt idx="0">
                  <c:v>Week 19</c:v>
                </c:pt>
                <c:pt idx="1">
                  <c:v>Week 20</c:v>
                </c:pt>
                <c:pt idx="2">
                  <c:v>Week 21</c:v>
                </c:pt>
                <c:pt idx="3">
                  <c:v>Week 22</c:v>
                </c:pt>
                <c:pt idx="4">
                  <c:v>Week 23</c:v>
                </c:pt>
                <c:pt idx="5">
                  <c:v>Week 24</c:v>
                </c:pt>
                <c:pt idx="6">
                  <c:v>Week 25</c:v>
                </c:pt>
                <c:pt idx="7">
                  <c:v>Week 26</c:v>
                </c:pt>
                <c:pt idx="8">
                  <c:v>Week 27</c:v>
                </c:pt>
                <c:pt idx="9">
                  <c:v>Week 28</c:v>
                </c:pt>
                <c:pt idx="10">
                  <c:v>Week 29</c:v>
                </c:pt>
                <c:pt idx="11">
                  <c:v>Week 30</c:v>
                </c:pt>
                <c:pt idx="12">
                  <c:v>Week 31</c:v>
                </c:pt>
                <c:pt idx="13">
                  <c:v>Week 32</c:v>
                </c:pt>
                <c:pt idx="14">
                  <c:v>Week 33</c:v>
                </c:pt>
                <c:pt idx="15">
                  <c:v>Week 34</c:v>
                </c:pt>
                <c:pt idx="16">
                  <c:v>Week 35</c:v>
                </c:pt>
              </c:strCache>
            </c:strRef>
          </c:cat>
          <c:val>
            <c:numRef>
              <c:f>Sheet1!$B$4:$B$22</c:f>
              <c:numCache>
                <c:formatCode>General</c:formatCode>
                <c:ptCount val="19"/>
                <c:pt idx="0">
                  <c:v>420</c:v>
                </c:pt>
                <c:pt idx="1">
                  <c:v>596</c:v>
                </c:pt>
                <c:pt idx="2">
                  <c:v>779</c:v>
                </c:pt>
                <c:pt idx="3">
                  <c:v>975</c:v>
                </c:pt>
                <c:pt idx="4">
                  <c:v>1171</c:v>
                </c:pt>
                <c:pt idx="5">
                  <c:v>1400</c:v>
                </c:pt>
                <c:pt idx="6">
                  <c:v>1607</c:v>
                </c:pt>
                <c:pt idx="7">
                  <c:v>1808</c:v>
                </c:pt>
                <c:pt idx="8">
                  <c:v>2030</c:v>
                </c:pt>
                <c:pt idx="9">
                  <c:v>2245</c:v>
                </c:pt>
                <c:pt idx="10">
                  <c:v>2466</c:v>
                </c:pt>
                <c:pt idx="11">
                  <c:v>2704</c:v>
                </c:pt>
                <c:pt idx="12">
                  <c:v>2897</c:v>
                </c:pt>
                <c:pt idx="13">
                  <c:v>3142</c:v>
                </c:pt>
                <c:pt idx="14">
                  <c:v>3403</c:v>
                </c:pt>
                <c:pt idx="15">
                  <c:v>3662</c:v>
                </c:pt>
                <c:pt idx="16">
                  <c:v>3680</c:v>
                </c:pt>
              </c:numCache>
            </c:numRef>
          </c:val>
          <c:extLst>
            <c:ext xmlns:c16="http://schemas.microsoft.com/office/drawing/2014/chart" uri="{C3380CC4-5D6E-409C-BE32-E72D297353CC}">
              <c16:uniqueId val="{00000000-FE25-4666-A7BC-18A66746B6AF}"/>
            </c:ext>
          </c:extLst>
        </c:ser>
        <c:dLbls>
          <c:dLblPos val="outEnd"/>
          <c:showLegendKey val="0"/>
          <c:showVal val="1"/>
          <c:showCatName val="0"/>
          <c:showSerName val="0"/>
          <c:showPercent val="0"/>
          <c:showBubbleSize val="0"/>
        </c:dLbls>
        <c:gapWidth val="100"/>
        <c:overlap val="-24"/>
        <c:axId val="1878390815"/>
        <c:axId val="1878391295"/>
      </c:barChart>
      <c:catAx>
        <c:axId val="187839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1295"/>
        <c:crosses val="autoZero"/>
        <c:auto val="1"/>
        <c:lblAlgn val="ctr"/>
        <c:lblOffset val="100"/>
        <c:noMultiLvlLbl val="0"/>
      </c:catAx>
      <c:valAx>
        <c:axId val="187839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drive/folders/14QqMxwuKXOVNEjOHJ4mtFlWPdXSox71r?usp=drive_link"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drive/folders/14QqMxwuKXOVNEjOHJ4mtFlWPdXSox71r?usp=drive_link" TargetMode="External"/><Relationship Id="rId2" Type="http://schemas.openxmlformats.org/officeDocument/2006/relationships/hyperlink" Target="https://github.com/ShindeYash/Instagram_User_Analytics.git"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number of jobs reviewed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2117108"/>
            <a:ext cx="10427889" cy="1933347"/>
          </a:xfrm>
        </p:spPr>
        <p:txBody>
          <a:bodyPr/>
          <a:lstStyle/>
          <a:p>
            <a:r>
              <a:rPr lang="en-US" dirty="0"/>
              <a:t>Steps for finding the 7-day rolling average of throughput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jobs_by_date</a:t>
            </a:r>
            <a:r>
              <a:rPr lang="en-US" dirty="0"/>
              <a:t>.</a:t>
            </a:r>
          </a:p>
          <a:p>
            <a:pPr marL="0" indent="0">
              <a:buNone/>
            </a:pPr>
            <a:r>
              <a:rPr lang="en-US" dirty="0"/>
              <a:t>	             In that table, I have counted total number of jobs as </a:t>
            </a:r>
            <a:r>
              <a:rPr lang="en-US" dirty="0" err="1"/>
              <a:t>jobs_reviewed</a:t>
            </a:r>
            <a:r>
              <a:rPr lang="en-US" dirty="0"/>
              <a:t> from the “</a:t>
            </a:r>
            <a:r>
              <a:rPr lang="en-US" dirty="0" err="1"/>
              <a:t>job_data</a:t>
            </a:r>
            <a:r>
              <a:rPr lang="en-US" dirty="0"/>
              <a:t>” 	   	             table and grouped them using the dates of  “ds” column.</a:t>
            </a:r>
          </a:p>
          <a:p>
            <a:pPr marL="0" indent="0">
              <a:buNone/>
            </a:pPr>
            <a:r>
              <a:rPr lang="en-US" dirty="0"/>
              <a:t>	Step 3) Then I have used that temporary table in the following command along with window  	  	              function to make a third column named “</a:t>
            </a:r>
            <a:r>
              <a:rPr lang="en-US" dirty="0">
                <a:solidFill>
                  <a:srgbClr val="202C8F"/>
                </a:solidFill>
              </a:rPr>
              <a:t>rolling_average_throughput_7days”.</a:t>
            </a:r>
          </a:p>
          <a:p>
            <a:pPr marL="0" indent="0">
              <a:buNone/>
            </a:pPr>
            <a:r>
              <a:rPr lang="en-US" dirty="0"/>
              <a:t>	Step 4) In window function I have used AVG aggregate function to find the rolling average of the 	             7 days.</a:t>
            </a:r>
          </a:p>
          <a:p>
            <a:pPr marL="0" indent="0">
              <a:buNone/>
            </a:pPr>
            <a:r>
              <a:rPr lang="en-US" dirty="0"/>
              <a:t>	Step 5) Then inside the OVER command I used ORDER BY </a:t>
            </a:r>
            <a:r>
              <a:rPr lang="en-US" dirty="0" err="1"/>
              <a:t>review_date</a:t>
            </a:r>
            <a:r>
              <a:rPr lang="en-US" dirty="0"/>
              <a:t> to order the final result 	              in the ascending order of the date.</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247317"/>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jobs_by_date</a:t>
            </a:r>
            <a:r>
              <a:rPr lang="en-US" dirty="0">
                <a:solidFill>
                  <a:srgbClr val="202C8F"/>
                </a:solidFill>
              </a:rPr>
              <a:t> AS (</a:t>
            </a:r>
          </a:p>
          <a:p>
            <a:r>
              <a:rPr lang="en-US" dirty="0">
                <a:solidFill>
                  <a:srgbClr val="202C8F"/>
                </a:solidFill>
              </a:rPr>
              <a:t>    SELECT</a:t>
            </a:r>
          </a:p>
          <a:p>
            <a:r>
              <a:rPr lang="en-US" dirty="0">
                <a:solidFill>
                  <a:srgbClr val="202C8F"/>
                </a:solidFill>
              </a:rPr>
              <a:t>        ds as </a:t>
            </a:r>
            <a:r>
              <a:rPr lang="en-US" dirty="0" err="1">
                <a:solidFill>
                  <a:srgbClr val="202C8F"/>
                </a:solidFill>
              </a:rPr>
              <a:t>review_date</a:t>
            </a:r>
            <a:r>
              <a:rPr lang="en-US" dirty="0">
                <a:solidFill>
                  <a:srgbClr val="202C8F"/>
                </a:solidFill>
              </a:rPr>
              <a:t>,</a:t>
            </a:r>
          </a:p>
          <a:p>
            <a:r>
              <a:rPr lang="en-US" dirty="0">
                <a:solidFill>
                  <a:srgbClr val="202C8F"/>
                </a:solidFill>
              </a:rPr>
              <a:t>        COUNT(</a:t>
            </a:r>
            <a:r>
              <a:rPr lang="en-US" dirty="0" err="1">
                <a:solidFill>
                  <a:srgbClr val="202C8F"/>
                </a:solidFill>
              </a:rPr>
              <a:t>job_id</a:t>
            </a:r>
            <a:r>
              <a:rPr lang="en-US" dirty="0">
                <a:solidFill>
                  <a:srgbClr val="202C8F"/>
                </a:solidFill>
              </a:rPr>
              <a:t>) AS </a:t>
            </a:r>
            <a:r>
              <a:rPr lang="en-US" dirty="0" err="1">
                <a:solidFill>
                  <a:srgbClr val="202C8F"/>
                </a:solidFill>
              </a:rPr>
              <a:t>jobs_reviewed</a:t>
            </a:r>
            <a:endParaRPr lang="en-US" dirty="0">
              <a:solidFill>
                <a:srgbClr val="202C8F"/>
              </a:solidFill>
            </a:endParaRP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a:t>
            </a:r>
          </a:p>
          <a:p>
            <a:r>
              <a:rPr lang="en-US" dirty="0">
                <a:solidFill>
                  <a:srgbClr val="202C8F"/>
                </a:solidFill>
              </a:rPr>
              <a:t>)</a:t>
            </a:r>
          </a:p>
          <a:p>
            <a:r>
              <a:rPr lang="en-US" dirty="0">
                <a:solidFill>
                  <a:srgbClr val="202C8F"/>
                </a:solidFill>
              </a:rPr>
              <a:t>SELECT</a:t>
            </a:r>
          </a:p>
          <a:p>
            <a:r>
              <a:rPr lang="en-US" dirty="0">
                <a:solidFill>
                  <a:srgbClr val="202C8F"/>
                </a:solidFill>
              </a:rPr>
              <a:t>    </a:t>
            </a:r>
            <a:r>
              <a:rPr lang="en-US" dirty="0" err="1">
                <a:solidFill>
                  <a:srgbClr val="202C8F"/>
                </a:solidFill>
              </a:rPr>
              <a:t>review_date</a:t>
            </a:r>
            <a:r>
              <a:rPr lang="en-US" dirty="0">
                <a:solidFill>
                  <a:srgbClr val="202C8F"/>
                </a:solidFill>
              </a:rPr>
              <a:t>,</a:t>
            </a:r>
          </a:p>
          <a:p>
            <a:r>
              <a:rPr lang="en-US" dirty="0">
                <a:solidFill>
                  <a:srgbClr val="202C8F"/>
                </a:solidFill>
              </a:rPr>
              <a:t>    </a:t>
            </a:r>
            <a:r>
              <a:rPr lang="en-US" dirty="0" err="1">
                <a:solidFill>
                  <a:srgbClr val="202C8F"/>
                </a:solidFill>
              </a:rPr>
              <a:t>jobs_reviewed</a:t>
            </a:r>
            <a:r>
              <a:rPr lang="en-US" dirty="0">
                <a:solidFill>
                  <a:srgbClr val="202C8F"/>
                </a:solidFill>
              </a:rPr>
              <a:t>,</a:t>
            </a:r>
          </a:p>
          <a:p>
            <a:r>
              <a:rPr lang="en-US" dirty="0">
                <a:solidFill>
                  <a:srgbClr val="202C8F"/>
                </a:solidFill>
              </a:rPr>
              <a:t>    AVG(</a:t>
            </a:r>
            <a:r>
              <a:rPr lang="en-US" dirty="0" err="1">
                <a:solidFill>
                  <a:srgbClr val="202C8F"/>
                </a:solidFill>
              </a:rPr>
              <a:t>jobs_reviewed</a:t>
            </a:r>
            <a:r>
              <a:rPr lang="en-US" dirty="0">
                <a:solidFill>
                  <a:srgbClr val="202C8F"/>
                </a:solidFill>
              </a:rPr>
              <a:t>) OVER (ORDER BY </a:t>
            </a:r>
            <a:r>
              <a:rPr lang="en-US" dirty="0" err="1">
                <a:solidFill>
                  <a:srgbClr val="202C8F"/>
                </a:solidFill>
              </a:rPr>
              <a:t>review_date</a:t>
            </a:r>
            <a:r>
              <a:rPr lang="en-US" dirty="0">
                <a:solidFill>
                  <a:srgbClr val="202C8F"/>
                </a:solidFill>
              </a:rPr>
              <a:t>) AS rolling_average_throughput_7days</a:t>
            </a:r>
          </a:p>
          <a:p>
            <a:r>
              <a:rPr lang="en-US" dirty="0">
                <a:solidFill>
                  <a:srgbClr val="202C8F"/>
                </a:solidFill>
              </a:rPr>
              <a:t>FROM</a:t>
            </a:r>
          </a:p>
          <a:p>
            <a:r>
              <a:rPr lang="en-US" dirty="0">
                <a:solidFill>
                  <a:srgbClr val="202C8F"/>
                </a:solidFill>
              </a:rPr>
              <a:t>    </a:t>
            </a:r>
            <a:r>
              <a:rPr lang="en-US" dirty="0" err="1">
                <a:solidFill>
                  <a:srgbClr val="202C8F"/>
                </a:solidFill>
              </a:rPr>
              <a:t>jobs_by_date</a:t>
            </a:r>
            <a:endParaRPr lang="en-US" dirty="0">
              <a:solidFill>
                <a:srgbClr val="202C8F"/>
              </a:solidFill>
            </a:endParaRPr>
          </a:p>
          <a:p>
            <a:r>
              <a:rPr lang="en-US" dirty="0">
                <a:solidFill>
                  <a:srgbClr val="202C8F"/>
                </a:solidFill>
              </a:rPr>
              <a:t>ORDER BY</a:t>
            </a:r>
          </a:p>
          <a:p>
            <a:r>
              <a:rPr lang="en-US" dirty="0">
                <a:solidFill>
                  <a:srgbClr val="202C8F"/>
                </a:solidFill>
              </a:rPr>
              <a:t>    </a:t>
            </a:r>
            <a:r>
              <a:rPr lang="en-US" dirty="0" err="1">
                <a:solidFill>
                  <a:srgbClr val="202C8F"/>
                </a:solidFill>
              </a:rPr>
              <a:t>review_date</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18</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7" y="71449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9" name="Table 10">
            <a:extLst>
              <a:ext uri="{FF2B5EF4-FFF2-40B4-BE49-F238E27FC236}">
                <a16:creationId xmlns:a16="http://schemas.microsoft.com/office/drawing/2014/main" id="{75CE64D8-68CC-97A3-545B-681301AEAD3D}"/>
              </a:ext>
            </a:extLst>
          </p:cNvPr>
          <p:cNvGraphicFramePr>
            <a:graphicFrameLocks noGrp="1"/>
          </p:cNvGraphicFramePr>
          <p:nvPr>
            <p:extLst>
              <p:ext uri="{D42A27DB-BD31-4B8C-83A1-F6EECF244321}">
                <p14:modId xmlns:p14="http://schemas.microsoft.com/office/powerpoint/2010/main" val="710617552"/>
              </p:ext>
            </p:extLst>
          </p:nvPr>
        </p:nvGraphicFramePr>
        <p:xfrm>
          <a:off x="4749552" y="787117"/>
          <a:ext cx="4314549" cy="5958840"/>
        </p:xfrm>
        <a:graphic>
          <a:graphicData uri="http://schemas.openxmlformats.org/drawingml/2006/table">
            <a:tbl>
              <a:tblPr firstRow="1" bandRow="1">
                <a:tableStyleId>{5C22544A-7EE6-4342-B048-85BDC9FD1C3A}</a:tableStyleId>
              </a:tblPr>
              <a:tblGrid>
                <a:gridCol w="2209891">
                  <a:extLst>
                    <a:ext uri="{9D8B030D-6E8A-4147-A177-3AD203B41FA5}">
                      <a16:colId xmlns:a16="http://schemas.microsoft.com/office/drawing/2014/main" val="3914628231"/>
                    </a:ext>
                  </a:extLst>
                </a:gridCol>
                <a:gridCol w="2104658">
                  <a:extLst>
                    <a:ext uri="{9D8B030D-6E8A-4147-A177-3AD203B41FA5}">
                      <a16:colId xmlns:a16="http://schemas.microsoft.com/office/drawing/2014/main" val="1652311058"/>
                    </a:ext>
                  </a:extLst>
                </a:gridCol>
              </a:tblGrid>
              <a:tr h="287819">
                <a:tc>
                  <a:txBody>
                    <a:bodyPr/>
                    <a:lstStyle/>
                    <a:p>
                      <a:pPr algn="ctr" fontAlgn="b"/>
                      <a:r>
                        <a:rPr lang="en-IN" sz="2000" b="0" i="0" u="none" strike="noStrike" dirty="0" err="1">
                          <a:solidFill>
                            <a:srgbClr val="000000"/>
                          </a:solidFill>
                          <a:effectLst/>
                          <a:latin typeface="Calibri" panose="020F0502020204030204" pitchFamily="34" charset="0"/>
                        </a:rPr>
                        <a:t>week_number</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active_users</a:t>
                      </a:r>
                    </a:p>
                  </a:txBody>
                  <a:tcPr marL="7620" marR="7620" marT="7620" marB="0" anchor="ctr"/>
                </a:tc>
                <a:extLst>
                  <a:ext uri="{0D108BD9-81ED-4DB2-BD59-A6C34878D82A}">
                    <a16:rowId xmlns:a16="http://schemas.microsoft.com/office/drawing/2014/main" val="698249880"/>
                  </a:ext>
                </a:extLst>
              </a:tr>
              <a:tr h="287819">
                <a:tc>
                  <a:txBody>
                    <a:bodyPr/>
                    <a:lstStyle/>
                    <a:p>
                      <a:pPr algn="ctr" fontAlgn="b"/>
                      <a:r>
                        <a:rPr lang="en-IN" sz="19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663</a:t>
                      </a:r>
                    </a:p>
                  </a:txBody>
                  <a:tcPr marL="7620" marR="7620" marT="7620" marB="0" anchor="ctr"/>
                </a:tc>
                <a:extLst>
                  <a:ext uri="{0D108BD9-81ED-4DB2-BD59-A6C34878D82A}">
                    <a16:rowId xmlns:a16="http://schemas.microsoft.com/office/drawing/2014/main" val="4029294603"/>
                  </a:ext>
                </a:extLst>
              </a:tr>
              <a:tr h="287819">
                <a:tc>
                  <a:txBody>
                    <a:bodyPr/>
                    <a:lstStyle/>
                    <a:p>
                      <a:pPr algn="ctr" fontAlgn="b"/>
                      <a:r>
                        <a:rPr lang="en-IN" sz="19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1068</a:t>
                      </a:r>
                    </a:p>
                  </a:txBody>
                  <a:tcPr marL="7620" marR="7620" marT="7620" marB="0" anchor="ctr"/>
                </a:tc>
                <a:extLst>
                  <a:ext uri="{0D108BD9-81ED-4DB2-BD59-A6C34878D82A}">
                    <a16:rowId xmlns:a16="http://schemas.microsoft.com/office/drawing/2014/main" val="4236914552"/>
                  </a:ext>
                </a:extLst>
              </a:tr>
              <a:tr h="287819">
                <a:tc>
                  <a:txBody>
                    <a:bodyPr/>
                    <a:lstStyle/>
                    <a:p>
                      <a:pPr algn="ctr" fontAlgn="b"/>
                      <a:r>
                        <a:rPr lang="en-IN" sz="19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1113</a:t>
                      </a:r>
                    </a:p>
                  </a:txBody>
                  <a:tcPr marL="7620" marR="7620" marT="7620" marB="0" anchor="ctr"/>
                </a:tc>
                <a:extLst>
                  <a:ext uri="{0D108BD9-81ED-4DB2-BD59-A6C34878D82A}">
                    <a16:rowId xmlns:a16="http://schemas.microsoft.com/office/drawing/2014/main" val="3758312962"/>
                  </a:ext>
                </a:extLst>
              </a:tr>
              <a:tr h="287819">
                <a:tc>
                  <a:txBody>
                    <a:bodyPr/>
                    <a:lstStyle/>
                    <a:p>
                      <a:pPr algn="ctr" fontAlgn="b"/>
                      <a:r>
                        <a:rPr lang="en-IN" sz="1900" b="0" i="0" u="none" strike="noStrike" dirty="0">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1154</a:t>
                      </a:r>
                    </a:p>
                  </a:txBody>
                  <a:tcPr marL="7620" marR="7620" marT="7620" marB="0" anchor="ctr"/>
                </a:tc>
                <a:extLst>
                  <a:ext uri="{0D108BD9-81ED-4DB2-BD59-A6C34878D82A}">
                    <a16:rowId xmlns:a16="http://schemas.microsoft.com/office/drawing/2014/main" val="4105870523"/>
                  </a:ext>
                </a:extLst>
              </a:tr>
              <a:tr h="287819">
                <a:tc>
                  <a:txBody>
                    <a:bodyPr/>
                    <a:lstStyle/>
                    <a:p>
                      <a:pPr algn="ctr" fontAlgn="b"/>
                      <a:r>
                        <a:rPr lang="en-IN" sz="19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1121</a:t>
                      </a:r>
                    </a:p>
                  </a:txBody>
                  <a:tcPr marL="7620" marR="7620" marT="7620" marB="0" anchor="ctr"/>
                </a:tc>
                <a:extLst>
                  <a:ext uri="{0D108BD9-81ED-4DB2-BD59-A6C34878D82A}">
                    <a16:rowId xmlns:a16="http://schemas.microsoft.com/office/drawing/2014/main" val="1746303492"/>
                  </a:ext>
                </a:extLst>
              </a:tr>
              <a:tr h="287819">
                <a:tc>
                  <a:txBody>
                    <a:bodyPr/>
                    <a:lstStyle/>
                    <a:p>
                      <a:pPr algn="ctr" fontAlgn="b"/>
                      <a:r>
                        <a:rPr lang="en-IN" sz="19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1186</a:t>
                      </a:r>
                    </a:p>
                  </a:txBody>
                  <a:tcPr marL="7620" marR="7620" marT="7620" marB="0" anchor="ctr"/>
                </a:tc>
                <a:extLst>
                  <a:ext uri="{0D108BD9-81ED-4DB2-BD59-A6C34878D82A}">
                    <a16:rowId xmlns:a16="http://schemas.microsoft.com/office/drawing/2014/main" val="761681059"/>
                  </a:ext>
                </a:extLst>
              </a:tr>
              <a:tr h="287819">
                <a:tc>
                  <a:txBody>
                    <a:bodyPr/>
                    <a:lstStyle/>
                    <a:p>
                      <a:pPr algn="ctr" fontAlgn="b"/>
                      <a:r>
                        <a:rPr lang="en-IN" sz="19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1232</a:t>
                      </a:r>
                    </a:p>
                  </a:txBody>
                  <a:tcPr marL="7620" marR="7620" marT="7620" marB="0" anchor="ctr"/>
                </a:tc>
                <a:extLst>
                  <a:ext uri="{0D108BD9-81ED-4DB2-BD59-A6C34878D82A}">
                    <a16:rowId xmlns:a16="http://schemas.microsoft.com/office/drawing/2014/main" val="1375028245"/>
                  </a:ext>
                </a:extLst>
              </a:tr>
              <a:tr h="287819">
                <a:tc>
                  <a:txBody>
                    <a:bodyPr/>
                    <a:lstStyle/>
                    <a:p>
                      <a:pPr algn="ctr" fontAlgn="b"/>
                      <a:r>
                        <a:rPr lang="en-IN" sz="19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1275</a:t>
                      </a:r>
                    </a:p>
                  </a:txBody>
                  <a:tcPr marL="7620" marR="7620" marT="7620" marB="0" anchor="ctr"/>
                </a:tc>
                <a:extLst>
                  <a:ext uri="{0D108BD9-81ED-4DB2-BD59-A6C34878D82A}">
                    <a16:rowId xmlns:a16="http://schemas.microsoft.com/office/drawing/2014/main" val="2719976490"/>
                  </a:ext>
                </a:extLst>
              </a:tr>
              <a:tr h="287819">
                <a:tc>
                  <a:txBody>
                    <a:bodyPr/>
                    <a:lstStyle/>
                    <a:p>
                      <a:pPr algn="ctr" fontAlgn="b"/>
                      <a:r>
                        <a:rPr lang="en-IN" sz="19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1264</a:t>
                      </a:r>
                    </a:p>
                  </a:txBody>
                  <a:tcPr marL="7620" marR="7620" marT="7620" marB="0" anchor="ctr"/>
                </a:tc>
                <a:extLst>
                  <a:ext uri="{0D108BD9-81ED-4DB2-BD59-A6C34878D82A}">
                    <a16:rowId xmlns:a16="http://schemas.microsoft.com/office/drawing/2014/main" val="2858673218"/>
                  </a:ext>
                </a:extLst>
              </a:tr>
              <a:tr h="287819">
                <a:tc>
                  <a:txBody>
                    <a:bodyPr/>
                    <a:lstStyle/>
                    <a:p>
                      <a:pPr algn="ctr" fontAlgn="b"/>
                      <a:r>
                        <a:rPr lang="en-IN" sz="19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1302</a:t>
                      </a:r>
                    </a:p>
                  </a:txBody>
                  <a:tcPr marL="7620" marR="7620" marT="7620" marB="0" anchor="ctr"/>
                </a:tc>
                <a:extLst>
                  <a:ext uri="{0D108BD9-81ED-4DB2-BD59-A6C34878D82A}">
                    <a16:rowId xmlns:a16="http://schemas.microsoft.com/office/drawing/2014/main" val="2445963919"/>
                  </a:ext>
                </a:extLst>
              </a:tr>
              <a:tr h="287819">
                <a:tc>
                  <a:txBody>
                    <a:bodyPr/>
                    <a:lstStyle/>
                    <a:p>
                      <a:pPr algn="ctr" fontAlgn="b"/>
                      <a:r>
                        <a:rPr lang="en-IN" sz="19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1372</a:t>
                      </a:r>
                    </a:p>
                  </a:txBody>
                  <a:tcPr marL="7620" marR="7620" marT="7620" marB="0" anchor="ctr"/>
                </a:tc>
                <a:extLst>
                  <a:ext uri="{0D108BD9-81ED-4DB2-BD59-A6C34878D82A}">
                    <a16:rowId xmlns:a16="http://schemas.microsoft.com/office/drawing/2014/main" val="3196689140"/>
                  </a:ext>
                </a:extLst>
              </a:tr>
              <a:tr h="287819">
                <a:tc>
                  <a:txBody>
                    <a:bodyPr/>
                    <a:lstStyle/>
                    <a:p>
                      <a:pPr algn="ctr" fontAlgn="b"/>
                      <a:r>
                        <a:rPr lang="en-IN" sz="19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1365</a:t>
                      </a:r>
                    </a:p>
                  </a:txBody>
                  <a:tcPr marL="7620" marR="7620" marT="7620" marB="0" anchor="ctr"/>
                </a:tc>
                <a:extLst>
                  <a:ext uri="{0D108BD9-81ED-4DB2-BD59-A6C34878D82A}">
                    <a16:rowId xmlns:a16="http://schemas.microsoft.com/office/drawing/2014/main" val="3291477223"/>
                  </a:ext>
                </a:extLst>
              </a:tr>
              <a:tr h="287819">
                <a:tc>
                  <a:txBody>
                    <a:bodyPr/>
                    <a:lstStyle/>
                    <a:p>
                      <a:pPr algn="ctr" fontAlgn="b"/>
                      <a:r>
                        <a:rPr lang="en-IN" sz="19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1376</a:t>
                      </a:r>
                    </a:p>
                  </a:txBody>
                  <a:tcPr marL="7620" marR="7620" marT="7620" marB="0" anchor="ctr"/>
                </a:tc>
                <a:extLst>
                  <a:ext uri="{0D108BD9-81ED-4DB2-BD59-A6C34878D82A}">
                    <a16:rowId xmlns:a16="http://schemas.microsoft.com/office/drawing/2014/main" val="693993903"/>
                  </a:ext>
                </a:extLst>
              </a:tr>
              <a:tr h="287819">
                <a:tc>
                  <a:txBody>
                    <a:bodyPr/>
                    <a:lstStyle/>
                    <a:p>
                      <a:pPr algn="ctr" fontAlgn="b"/>
                      <a:r>
                        <a:rPr lang="en-IN" sz="19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1467</a:t>
                      </a:r>
                    </a:p>
                  </a:txBody>
                  <a:tcPr marL="7620" marR="7620" marT="7620" marB="0" anchor="ctr"/>
                </a:tc>
                <a:extLst>
                  <a:ext uri="{0D108BD9-81ED-4DB2-BD59-A6C34878D82A}">
                    <a16:rowId xmlns:a16="http://schemas.microsoft.com/office/drawing/2014/main" val="2239229358"/>
                  </a:ext>
                </a:extLst>
              </a:tr>
              <a:tr h="287819">
                <a:tc>
                  <a:txBody>
                    <a:bodyPr/>
                    <a:lstStyle/>
                    <a:p>
                      <a:pPr algn="ctr" fontAlgn="b"/>
                      <a:r>
                        <a:rPr lang="en-IN" sz="19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1299</a:t>
                      </a:r>
                    </a:p>
                  </a:txBody>
                  <a:tcPr marL="7620" marR="7620" marT="7620" marB="0" anchor="ctr"/>
                </a:tc>
                <a:extLst>
                  <a:ext uri="{0D108BD9-81ED-4DB2-BD59-A6C34878D82A}">
                    <a16:rowId xmlns:a16="http://schemas.microsoft.com/office/drawing/2014/main" val="1129153388"/>
                  </a:ext>
                </a:extLst>
              </a:tr>
              <a:tr h="287819">
                <a:tc>
                  <a:txBody>
                    <a:bodyPr/>
                    <a:lstStyle/>
                    <a:p>
                      <a:pPr algn="ctr" fontAlgn="b"/>
                      <a:r>
                        <a:rPr lang="en-IN" sz="19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1438838008"/>
                  </a:ext>
                </a:extLst>
              </a:tr>
              <a:tr h="287819">
                <a:tc>
                  <a:txBody>
                    <a:bodyPr/>
                    <a:lstStyle/>
                    <a:p>
                      <a:pPr algn="ctr" fontAlgn="b"/>
                      <a:r>
                        <a:rPr lang="en-IN" sz="19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3751750840"/>
                  </a:ext>
                </a:extLst>
              </a:tr>
              <a:tr h="287819">
                <a:tc>
                  <a:txBody>
                    <a:bodyPr/>
                    <a:lstStyle/>
                    <a:p>
                      <a:pPr algn="ctr" fontAlgn="b"/>
                      <a:r>
                        <a:rPr lang="en-IN" sz="19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1204</a:t>
                      </a:r>
                    </a:p>
                  </a:txBody>
                  <a:tcPr marL="7620" marR="7620" marT="7620" marB="0" anchor="ctr"/>
                </a:tc>
                <a:extLst>
                  <a:ext uri="{0D108BD9-81ED-4DB2-BD59-A6C34878D82A}">
                    <a16:rowId xmlns:a16="http://schemas.microsoft.com/office/drawing/2014/main" val="2078049555"/>
                  </a:ext>
                </a:extLst>
              </a:tr>
              <a:tr h="287819">
                <a:tc>
                  <a:txBody>
                    <a:bodyPr/>
                    <a:lstStyle/>
                    <a:p>
                      <a:pPr algn="ctr" fontAlgn="b"/>
                      <a:r>
                        <a:rPr lang="en-IN" sz="19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104</a:t>
                      </a:r>
                    </a:p>
                  </a:txBody>
                  <a:tcPr marL="7620" marR="7620" marT="7620" marB="0" anchor="ctr"/>
                </a:tc>
                <a:extLst>
                  <a:ext uri="{0D108BD9-81ED-4DB2-BD59-A6C34878D82A}">
                    <a16:rowId xmlns:a16="http://schemas.microsoft.com/office/drawing/2014/main" val="1376347230"/>
                  </a:ext>
                </a:extLst>
              </a:tr>
            </a:tbl>
          </a:graphicData>
        </a:graphic>
      </p:graphicFrame>
    </p:spTree>
    <p:extLst>
      <p:ext uri="{BB962C8B-B14F-4D97-AF65-F5344CB8AC3E}">
        <p14:creationId xmlns:p14="http://schemas.microsoft.com/office/powerpoint/2010/main" val="224230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Write an SQL query to calculate the user growth for the product.</a:t>
            </a:r>
            <a:br>
              <a:rPr lang="en-US" sz="1600" b="0" i="0" dirty="0">
                <a:solidFill>
                  <a:schemeClr val="tx1">
                    <a:lumMod val="85000"/>
                    <a:lumOff val="15000"/>
                  </a:schemeClr>
                </a:solidFill>
                <a:effectLst/>
                <a:latin typeface="+mj-lt"/>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86954" y="1789077"/>
            <a:ext cx="10178515" cy="3076328"/>
          </a:xfrm>
        </p:spPr>
        <p:txBody>
          <a:bodyPr/>
          <a:lstStyle/>
          <a:p>
            <a:r>
              <a:rPr lang="en-US" sz="2000" dirty="0"/>
              <a:t>Steps for finding the percentage share of each language : </a:t>
            </a:r>
          </a:p>
          <a:p>
            <a:pPr marL="0" indent="0">
              <a:buNone/>
            </a:pPr>
            <a:r>
              <a:rPr lang="en-US" sz="2000" dirty="0"/>
              <a:t>	Step 1) User growth of users over time for a product means a number of users signed 	             up over time.</a:t>
            </a:r>
          </a:p>
          <a:p>
            <a:pPr marL="0" indent="0">
              <a:buNone/>
            </a:pPr>
            <a:r>
              <a:rPr lang="en-US" sz="2000" dirty="0"/>
              <a:t>	Step 2) I have extracted rows from table “events” where (</a:t>
            </a:r>
            <a:r>
              <a:rPr lang="en-US" sz="2000" dirty="0" err="1">
                <a:solidFill>
                  <a:srgbClr val="202C8F"/>
                </a:solidFill>
              </a:rPr>
              <a:t>event_name</a:t>
            </a:r>
            <a:r>
              <a:rPr lang="en-US" sz="2000" dirty="0">
                <a:solidFill>
                  <a:srgbClr val="202C8F"/>
                </a:solidFill>
              </a:rPr>
              <a:t> = 	   	            "</a:t>
            </a:r>
            <a:r>
              <a:rPr lang="en-US" sz="2000" dirty="0" err="1">
                <a:solidFill>
                  <a:srgbClr val="202C8F"/>
                </a:solidFill>
              </a:rPr>
              <a:t>complete_signup</a:t>
            </a:r>
            <a:r>
              <a:rPr lang="en-US" sz="2000" dirty="0">
                <a:solidFill>
                  <a:srgbClr val="202C8F"/>
                </a:solidFill>
              </a:rPr>
              <a:t>") which gives us the entries for only user signups from all 	             the events from events table.</a:t>
            </a:r>
            <a:endParaRPr lang="en-US" sz="2000" dirty="0"/>
          </a:p>
          <a:p>
            <a:pPr marL="0" indent="0">
              <a:buNone/>
            </a:pPr>
            <a:r>
              <a:rPr lang="en-US" sz="2000" dirty="0"/>
              <a:t>	Step 3) Then I have created an derived table named weekly signup to count the total 	             number of sign ups each week.</a:t>
            </a:r>
          </a:p>
          <a:p>
            <a:pPr marL="0" indent="0">
              <a:buNone/>
            </a:pPr>
            <a:r>
              <a:rPr lang="en-US" sz="2000" dirty="0"/>
              <a:t>	Step 4) Then by using SELECT command on the table </a:t>
            </a:r>
            <a:r>
              <a:rPr lang="en-US" sz="2000" dirty="0" err="1"/>
              <a:t>weekly_signup</a:t>
            </a:r>
            <a:r>
              <a:rPr lang="en-US" sz="2000" dirty="0"/>
              <a:t>. I have created 	             a new table where I have added new table named “</a:t>
            </a:r>
            <a:r>
              <a:rPr lang="en-US" sz="2000" dirty="0" err="1"/>
              <a:t>cumulative_signup</a:t>
            </a:r>
            <a:r>
              <a:rPr lang="en-US" sz="2000" dirty="0"/>
              <a:t>”.</a:t>
            </a:r>
          </a:p>
          <a:p>
            <a:pPr marL="0" indent="0">
              <a:buNone/>
            </a:pPr>
            <a:r>
              <a:rPr lang="en-US" sz="2000" dirty="0"/>
              <a:t>	Step 5) To calculate cumulative signup I have used an window function “OVER()”.</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21</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55859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185761"/>
          </a:xfrm>
          <a:prstGeom prst="rect">
            <a:avLst/>
          </a:prstGeom>
          <a:noFill/>
        </p:spPr>
        <p:txBody>
          <a:bodyPr wrap="square" numCol="1" rtlCol="0">
            <a:spAutoFit/>
          </a:bodyPr>
          <a:lstStyle/>
          <a:p>
            <a:r>
              <a:rPr lang="en-US" sz="1900" dirty="0">
                <a:solidFill>
                  <a:srgbClr val="202C8F"/>
                </a:solidFill>
              </a:rPr>
              <a:t>with signup as(</a:t>
            </a:r>
          </a:p>
          <a:p>
            <a:r>
              <a:rPr lang="en-US" sz="1900" dirty="0">
                <a:solidFill>
                  <a:srgbClr val="202C8F"/>
                </a:solidFill>
              </a:rPr>
              <a:t>select </a:t>
            </a:r>
            <a:r>
              <a:rPr lang="en-US" sz="1900" dirty="0" err="1">
                <a:solidFill>
                  <a:srgbClr val="202C8F"/>
                </a:solidFill>
              </a:rPr>
              <a:t>occurred_at</a:t>
            </a:r>
            <a:r>
              <a:rPr lang="en-US" sz="1900" dirty="0">
                <a:solidFill>
                  <a:srgbClr val="202C8F"/>
                </a:solidFill>
              </a:rPr>
              <a:t>, </a:t>
            </a:r>
            <a:r>
              <a:rPr lang="en-US" sz="1900" dirty="0" err="1">
                <a:solidFill>
                  <a:srgbClr val="202C8F"/>
                </a:solidFill>
              </a:rPr>
              <a:t>event_name</a:t>
            </a:r>
            <a:r>
              <a:rPr lang="en-US" sz="1900" dirty="0">
                <a:solidFill>
                  <a:srgbClr val="202C8F"/>
                </a:solidFill>
              </a:rPr>
              <a:t> from events where </a:t>
            </a:r>
            <a:r>
              <a:rPr lang="en-US" sz="1900" dirty="0" err="1">
                <a:solidFill>
                  <a:srgbClr val="202C8F"/>
                </a:solidFill>
              </a:rPr>
              <a:t>event_name</a:t>
            </a:r>
            <a:r>
              <a:rPr lang="en-US" sz="1900" dirty="0">
                <a:solidFill>
                  <a:srgbClr val="202C8F"/>
                </a:solidFill>
              </a:rPr>
              <a:t> = "</a:t>
            </a:r>
            <a:r>
              <a:rPr lang="en-US" sz="1900" dirty="0" err="1">
                <a:solidFill>
                  <a:srgbClr val="202C8F"/>
                </a:solidFill>
              </a:rPr>
              <a:t>complete_signup</a:t>
            </a:r>
            <a:r>
              <a:rPr lang="en-US" sz="1900" dirty="0">
                <a:solidFill>
                  <a:srgbClr val="202C8F"/>
                </a:solidFill>
              </a:rPr>
              <a:t>")</a:t>
            </a:r>
          </a:p>
          <a:p>
            <a:endParaRPr lang="en-US" sz="1900" dirty="0">
              <a:solidFill>
                <a:srgbClr val="202C8F"/>
              </a:solidFill>
            </a:endParaRPr>
          </a:p>
          <a:p>
            <a:r>
              <a:rPr lang="en-US" sz="1900" dirty="0">
                <a:solidFill>
                  <a:srgbClr val="202C8F"/>
                </a:solidFill>
              </a:rPr>
              <a:t>SELECT</a:t>
            </a:r>
          </a:p>
          <a:p>
            <a:r>
              <a:rPr lang="en-US" sz="1900" dirty="0">
                <a:solidFill>
                  <a:srgbClr val="202C8F"/>
                </a:solidFill>
              </a:rPr>
              <a:t>    </a:t>
            </a:r>
            <a:r>
              <a:rPr lang="en-US" sz="1900" dirty="0" err="1">
                <a:solidFill>
                  <a:srgbClr val="202C8F"/>
                </a:solidFill>
              </a:rPr>
              <a:t>week_number</a:t>
            </a:r>
            <a:r>
              <a:rPr lang="en-US" sz="1900" dirty="0">
                <a:solidFill>
                  <a:srgbClr val="202C8F"/>
                </a:solidFill>
              </a:rPr>
              <a:t>,</a:t>
            </a:r>
          </a:p>
          <a:p>
            <a:r>
              <a:rPr lang="en-US" sz="1900" dirty="0">
                <a:solidFill>
                  <a:srgbClr val="202C8F"/>
                </a:solidFill>
              </a:rPr>
              <a:t>    </a:t>
            </a:r>
            <a:r>
              <a:rPr lang="en-US" sz="1900" dirty="0" err="1">
                <a:solidFill>
                  <a:srgbClr val="202C8F"/>
                </a:solidFill>
              </a:rPr>
              <a:t>total_signup</a:t>
            </a:r>
            <a:r>
              <a:rPr lang="en-US" sz="1900" dirty="0">
                <a:solidFill>
                  <a:srgbClr val="202C8F"/>
                </a:solidFill>
              </a:rPr>
              <a:t>,</a:t>
            </a:r>
          </a:p>
          <a:p>
            <a:r>
              <a:rPr lang="en-US" sz="1900" dirty="0">
                <a:solidFill>
                  <a:srgbClr val="202C8F"/>
                </a:solidFill>
              </a:rPr>
              <a:t>    SUM(</a:t>
            </a:r>
            <a:r>
              <a:rPr lang="en-US" sz="1900" dirty="0" err="1">
                <a:solidFill>
                  <a:srgbClr val="202C8F"/>
                </a:solidFill>
              </a:rPr>
              <a:t>total_signup</a:t>
            </a:r>
            <a:r>
              <a:rPr lang="en-US" sz="1900" dirty="0">
                <a:solidFill>
                  <a:srgbClr val="202C8F"/>
                </a:solidFill>
              </a:rPr>
              <a:t>) OVER (ORDER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cumulative_signup</a:t>
            </a:r>
            <a:endParaRPr lang="en-US" sz="1900" dirty="0">
              <a:solidFill>
                <a:srgbClr val="202C8F"/>
              </a:solidFill>
            </a:endParaRPr>
          </a:p>
          <a:p>
            <a:r>
              <a:rPr lang="en-US" sz="1900" dirty="0">
                <a:solidFill>
                  <a:srgbClr val="202C8F"/>
                </a:solidFill>
              </a:rPr>
              <a:t>FROM</a:t>
            </a:r>
          </a:p>
          <a:p>
            <a:r>
              <a:rPr lang="en-US" sz="1900" dirty="0">
                <a:solidFill>
                  <a:srgbClr val="202C8F"/>
                </a:solidFill>
              </a:rPr>
              <a:t>(SELECT</a:t>
            </a:r>
          </a:p>
          <a:p>
            <a:r>
              <a:rPr lang="en-US" sz="1900" dirty="0">
                <a:solidFill>
                  <a:srgbClr val="202C8F"/>
                </a:solidFill>
              </a:rPr>
              <a:t>    WEEK(</a:t>
            </a:r>
            <a:r>
              <a:rPr lang="en-US" sz="1900" dirty="0" err="1">
                <a:solidFill>
                  <a:srgbClr val="202C8F"/>
                </a:solidFill>
              </a:rPr>
              <a:t>occurred_at</a:t>
            </a:r>
            <a:r>
              <a:rPr lang="en-US" sz="1900" dirty="0">
                <a:solidFill>
                  <a:srgbClr val="202C8F"/>
                </a:solidFill>
              </a:rPr>
              <a:t>) AS </a:t>
            </a:r>
            <a:r>
              <a:rPr lang="en-US" sz="1900" dirty="0" err="1">
                <a:solidFill>
                  <a:srgbClr val="202C8F"/>
                </a:solidFill>
              </a:rPr>
              <a:t>week_number</a:t>
            </a:r>
            <a:r>
              <a:rPr lang="en-US" sz="1900" dirty="0">
                <a:solidFill>
                  <a:srgbClr val="202C8F"/>
                </a:solidFill>
              </a:rPr>
              <a:t>,</a:t>
            </a:r>
          </a:p>
          <a:p>
            <a:r>
              <a:rPr lang="en-US" sz="1900" dirty="0">
                <a:solidFill>
                  <a:srgbClr val="202C8F"/>
                </a:solidFill>
              </a:rPr>
              <a:t>    COUNT(</a:t>
            </a:r>
            <a:r>
              <a:rPr lang="en-US" sz="1900" dirty="0" err="1">
                <a:solidFill>
                  <a:srgbClr val="202C8F"/>
                </a:solidFill>
              </a:rPr>
              <a:t>event_name</a:t>
            </a:r>
            <a:r>
              <a:rPr lang="en-US" sz="1900" dirty="0">
                <a:solidFill>
                  <a:srgbClr val="202C8F"/>
                </a:solidFill>
              </a:rPr>
              <a:t>) as </a:t>
            </a:r>
            <a:r>
              <a:rPr lang="en-US" sz="1900" dirty="0" err="1">
                <a:solidFill>
                  <a:srgbClr val="202C8F"/>
                </a:solidFill>
              </a:rPr>
              <a:t>total_signup</a:t>
            </a:r>
            <a:endParaRPr lang="en-US" sz="1900" dirty="0">
              <a:solidFill>
                <a:srgbClr val="202C8F"/>
              </a:solidFill>
            </a:endParaRPr>
          </a:p>
          <a:p>
            <a:r>
              <a:rPr lang="en-US" sz="1900" dirty="0">
                <a:solidFill>
                  <a:srgbClr val="202C8F"/>
                </a:solidFill>
              </a:rPr>
              <a:t>FROM signup</a:t>
            </a:r>
          </a:p>
          <a:p>
            <a:r>
              <a:rPr lang="en-US" sz="1900" dirty="0">
                <a:solidFill>
                  <a:srgbClr val="202C8F"/>
                </a:solidFill>
              </a:rPr>
              <a:t>GROUP BY </a:t>
            </a:r>
            <a:r>
              <a:rPr lang="en-US" sz="1900" dirty="0" err="1">
                <a:solidFill>
                  <a:srgbClr val="202C8F"/>
                </a:solidFill>
              </a:rPr>
              <a:t>week_number</a:t>
            </a:r>
            <a:endParaRPr lang="en-US" sz="1900" dirty="0">
              <a:solidFill>
                <a:srgbClr val="202C8F"/>
              </a:solidFill>
            </a:endParaRPr>
          </a:p>
          <a:p>
            <a:r>
              <a:rPr lang="en-US" sz="1900" dirty="0">
                <a:solidFill>
                  <a:srgbClr val="202C8F"/>
                </a:solidFill>
              </a:rPr>
              <a:t>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weekly_signup</a:t>
            </a:r>
            <a:r>
              <a:rPr lang="en-US" sz="1900" dirty="0">
                <a:solidFill>
                  <a:srgbClr val="202C8F"/>
                </a:solidFill>
              </a:rPr>
              <a:t>;</a:t>
            </a:r>
            <a:endParaRPr lang="en-IN" sz="1900"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3256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693223"/>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 Write an SQL query to calculate the user growth for the product.</a:t>
            </a:r>
            <a:endParaRPr lang="en-IN" sz="16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30419" y="49952"/>
            <a:ext cx="5207554"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58591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17362" y="248120"/>
            <a:ext cx="6180013" cy="120632"/>
          </a:xfrm>
        </p:spPr>
        <p:txBody>
          <a:bodyPr/>
          <a:lstStyle/>
          <a:p>
            <a:r>
              <a:rPr lang="en-US" sz="2700" b="1" dirty="0">
                <a:latin typeface="+mj-lt"/>
              </a:rPr>
              <a:t>Investigating Metric Spike</a:t>
            </a:r>
          </a:p>
        </p:txBody>
      </p:sp>
    </p:spTree>
    <p:extLst>
      <p:ext uri="{BB962C8B-B14F-4D97-AF65-F5344CB8AC3E}">
        <p14:creationId xmlns:p14="http://schemas.microsoft.com/office/powerpoint/2010/main" val="15548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3741483537"/>
              </p:ext>
            </p:extLst>
          </p:nvPr>
        </p:nvGraphicFramePr>
        <p:xfrm>
          <a:off x="385526" y="1007638"/>
          <a:ext cx="6503547" cy="5579833"/>
        </p:xfrm>
        <a:graphic>
          <a:graphicData uri="http://schemas.openxmlformats.org/drawingml/2006/table">
            <a:tbl>
              <a:tblPr firstRow="1" bandRow="1">
                <a:tableStyleId>{5C22544A-7EE6-4342-B048-85BDC9FD1C3A}</a:tableStyleId>
              </a:tblPr>
              <a:tblGrid>
                <a:gridCol w="2167849">
                  <a:extLst>
                    <a:ext uri="{9D8B030D-6E8A-4147-A177-3AD203B41FA5}">
                      <a16:colId xmlns:a16="http://schemas.microsoft.com/office/drawing/2014/main" val="2772672345"/>
                    </a:ext>
                  </a:extLst>
                </a:gridCol>
                <a:gridCol w="2167849">
                  <a:extLst>
                    <a:ext uri="{9D8B030D-6E8A-4147-A177-3AD203B41FA5}">
                      <a16:colId xmlns:a16="http://schemas.microsoft.com/office/drawing/2014/main" val="3033329440"/>
                    </a:ext>
                  </a:extLst>
                </a:gridCol>
                <a:gridCol w="2167849">
                  <a:extLst>
                    <a:ext uri="{9D8B030D-6E8A-4147-A177-3AD203B41FA5}">
                      <a16:colId xmlns:a16="http://schemas.microsoft.com/office/drawing/2014/main" val="2776037062"/>
                    </a:ext>
                  </a:extLst>
                </a:gridCol>
              </a:tblGrid>
              <a:tr h="512533">
                <a:tc>
                  <a:txBody>
                    <a:bodyPr/>
                    <a:lstStyle/>
                    <a:p>
                      <a:pPr algn="ctr" fontAlgn="b"/>
                      <a:r>
                        <a:rPr lang="en-IN" sz="1800" b="0" i="0" u="none" strike="noStrike" dirty="0" err="1">
                          <a:solidFill>
                            <a:srgbClr val="000000"/>
                          </a:solidFill>
                          <a:effectLst/>
                          <a:latin typeface="Calibri" panose="020F0502020204030204" pitchFamily="34" charset="0"/>
                        </a:rPr>
                        <a:t>week_number</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total_signup</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Cumulative_signup</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7398204"/>
                  </a:ext>
                </a:extLst>
              </a:tr>
              <a:tr h="259430">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72</a:t>
                      </a:r>
                    </a:p>
                  </a:txBody>
                  <a:tcPr marL="7620" marR="7620" marT="7620" marB="0" anchor="ctr"/>
                </a:tc>
                <a:extLst>
                  <a:ext uri="{0D108BD9-81ED-4DB2-BD59-A6C34878D82A}">
                    <a16:rowId xmlns:a16="http://schemas.microsoft.com/office/drawing/2014/main" val="1987175077"/>
                  </a:ext>
                </a:extLst>
              </a:tr>
              <a:tr h="259430">
                <a:tc>
                  <a:txBody>
                    <a:bodyPr/>
                    <a:lstStyle/>
                    <a:p>
                      <a:pPr algn="ctr" fontAlgn="b"/>
                      <a:r>
                        <a:rPr lang="en-IN" sz="17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163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235</a:t>
                      </a:r>
                    </a:p>
                  </a:txBody>
                  <a:tcPr marL="7620" marR="7620" marT="7620" marB="0" anchor="ctr"/>
                </a:tc>
                <a:extLst>
                  <a:ext uri="{0D108BD9-81ED-4DB2-BD59-A6C34878D82A}">
                    <a16:rowId xmlns:a16="http://schemas.microsoft.com/office/drawing/2014/main" val="2566700015"/>
                  </a:ext>
                </a:extLst>
              </a:tr>
              <a:tr h="259430">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420</a:t>
                      </a:r>
                    </a:p>
                  </a:txBody>
                  <a:tcPr marL="7620" marR="7620" marT="7620" marB="0" anchor="ctr"/>
                </a:tc>
                <a:extLst>
                  <a:ext uri="{0D108BD9-81ED-4DB2-BD59-A6C34878D82A}">
                    <a16:rowId xmlns:a16="http://schemas.microsoft.com/office/drawing/2014/main" val="2293985579"/>
                  </a:ext>
                </a:extLst>
              </a:tr>
              <a:tr h="259430">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596</a:t>
                      </a:r>
                    </a:p>
                  </a:txBody>
                  <a:tcPr marL="7620" marR="7620" marT="7620" marB="0" anchor="ctr"/>
                </a:tc>
                <a:extLst>
                  <a:ext uri="{0D108BD9-81ED-4DB2-BD59-A6C34878D82A}">
                    <a16:rowId xmlns:a16="http://schemas.microsoft.com/office/drawing/2014/main" val="1752379071"/>
                  </a:ext>
                </a:extLst>
              </a:tr>
              <a:tr h="259430">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779</a:t>
                      </a:r>
                    </a:p>
                  </a:txBody>
                  <a:tcPr marL="7620" marR="7620" marT="7620" marB="0" anchor="ctr"/>
                </a:tc>
                <a:extLst>
                  <a:ext uri="{0D108BD9-81ED-4DB2-BD59-A6C34878D82A}">
                    <a16:rowId xmlns:a16="http://schemas.microsoft.com/office/drawing/2014/main" val="1810793513"/>
                  </a:ext>
                </a:extLst>
              </a:tr>
              <a:tr h="259430">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975</a:t>
                      </a:r>
                    </a:p>
                  </a:txBody>
                  <a:tcPr marL="7620" marR="7620" marT="7620" marB="0" anchor="ctr"/>
                </a:tc>
                <a:extLst>
                  <a:ext uri="{0D108BD9-81ED-4DB2-BD59-A6C34878D82A}">
                    <a16:rowId xmlns:a16="http://schemas.microsoft.com/office/drawing/2014/main" val="188462386"/>
                  </a:ext>
                </a:extLst>
              </a:tr>
              <a:tr h="259430">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1171</a:t>
                      </a:r>
                    </a:p>
                  </a:txBody>
                  <a:tcPr marL="7620" marR="7620" marT="7620" marB="0" anchor="ctr"/>
                </a:tc>
                <a:extLst>
                  <a:ext uri="{0D108BD9-81ED-4DB2-BD59-A6C34878D82A}">
                    <a16:rowId xmlns:a16="http://schemas.microsoft.com/office/drawing/2014/main" val="534668648"/>
                  </a:ext>
                </a:extLst>
              </a:tr>
              <a:tr h="259430">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1400</a:t>
                      </a:r>
                    </a:p>
                  </a:txBody>
                  <a:tcPr marL="7620" marR="7620" marT="7620" marB="0" anchor="ctr"/>
                </a:tc>
                <a:extLst>
                  <a:ext uri="{0D108BD9-81ED-4DB2-BD59-A6C34878D82A}">
                    <a16:rowId xmlns:a16="http://schemas.microsoft.com/office/drawing/2014/main" val="75730120"/>
                  </a:ext>
                </a:extLst>
              </a:tr>
              <a:tr h="259430">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1607</a:t>
                      </a:r>
                    </a:p>
                  </a:txBody>
                  <a:tcPr marL="7620" marR="7620" marT="7620" marB="0" anchor="ctr"/>
                </a:tc>
                <a:extLst>
                  <a:ext uri="{0D108BD9-81ED-4DB2-BD59-A6C34878D82A}">
                    <a16:rowId xmlns:a16="http://schemas.microsoft.com/office/drawing/2014/main" val="2340676710"/>
                  </a:ext>
                </a:extLst>
              </a:tr>
              <a:tr h="259430">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a:t>
                      </a:r>
                    </a:p>
                  </a:txBody>
                  <a:tcPr marL="7620" marR="7620" marT="7620" marB="0" anchor="ctr"/>
                </a:tc>
                <a:extLst>
                  <a:ext uri="{0D108BD9-81ED-4DB2-BD59-A6C34878D82A}">
                    <a16:rowId xmlns:a16="http://schemas.microsoft.com/office/drawing/2014/main" val="322834694"/>
                  </a:ext>
                </a:extLst>
              </a:tr>
              <a:tr h="259430">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2030</a:t>
                      </a:r>
                    </a:p>
                  </a:txBody>
                  <a:tcPr marL="7620" marR="7620" marT="7620" marB="0" anchor="ctr"/>
                </a:tc>
                <a:extLst>
                  <a:ext uri="{0D108BD9-81ED-4DB2-BD59-A6C34878D82A}">
                    <a16:rowId xmlns:a16="http://schemas.microsoft.com/office/drawing/2014/main" val="1662159880"/>
                  </a:ext>
                </a:extLst>
              </a:tr>
              <a:tr h="259430">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2245</a:t>
                      </a:r>
                    </a:p>
                  </a:txBody>
                  <a:tcPr marL="7620" marR="7620" marT="7620" marB="0" anchor="ctr"/>
                </a:tc>
                <a:extLst>
                  <a:ext uri="{0D108BD9-81ED-4DB2-BD59-A6C34878D82A}">
                    <a16:rowId xmlns:a16="http://schemas.microsoft.com/office/drawing/2014/main" val="2426077792"/>
                  </a:ext>
                </a:extLst>
              </a:tr>
              <a:tr h="259430">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2466</a:t>
                      </a:r>
                    </a:p>
                  </a:txBody>
                  <a:tcPr marL="7620" marR="7620" marT="7620" marB="0" anchor="ctr"/>
                </a:tc>
                <a:extLst>
                  <a:ext uri="{0D108BD9-81ED-4DB2-BD59-A6C34878D82A}">
                    <a16:rowId xmlns:a16="http://schemas.microsoft.com/office/drawing/2014/main" val="3294159411"/>
                  </a:ext>
                </a:extLst>
              </a:tr>
              <a:tr h="259430">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2704</a:t>
                      </a:r>
                    </a:p>
                  </a:txBody>
                  <a:tcPr marL="7620" marR="7620" marT="7620" marB="0" anchor="ctr"/>
                </a:tc>
                <a:extLst>
                  <a:ext uri="{0D108BD9-81ED-4DB2-BD59-A6C34878D82A}">
                    <a16:rowId xmlns:a16="http://schemas.microsoft.com/office/drawing/2014/main" val="287349369"/>
                  </a:ext>
                </a:extLst>
              </a:tr>
              <a:tr h="259430">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2897</a:t>
                      </a:r>
                    </a:p>
                  </a:txBody>
                  <a:tcPr marL="7620" marR="7620" marT="7620" marB="0" anchor="ctr"/>
                </a:tc>
                <a:extLst>
                  <a:ext uri="{0D108BD9-81ED-4DB2-BD59-A6C34878D82A}">
                    <a16:rowId xmlns:a16="http://schemas.microsoft.com/office/drawing/2014/main" val="2063186566"/>
                  </a:ext>
                </a:extLst>
              </a:tr>
              <a:tr h="259430">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245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3142</a:t>
                      </a:r>
                    </a:p>
                  </a:txBody>
                  <a:tcPr marL="7620" marR="7620" marT="7620" marB="0" anchor="ctr"/>
                </a:tc>
                <a:extLst>
                  <a:ext uri="{0D108BD9-81ED-4DB2-BD59-A6C34878D82A}">
                    <a16:rowId xmlns:a16="http://schemas.microsoft.com/office/drawing/2014/main" val="74598972"/>
                  </a:ext>
                </a:extLst>
              </a:tr>
              <a:tr h="259430">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261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3403</a:t>
                      </a:r>
                    </a:p>
                  </a:txBody>
                  <a:tcPr marL="7620" marR="7620" marT="7620" marB="0" anchor="ctr"/>
                </a:tc>
                <a:extLst>
                  <a:ext uri="{0D108BD9-81ED-4DB2-BD59-A6C34878D82A}">
                    <a16:rowId xmlns:a16="http://schemas.microsoft.com/office/drawing/2014/main" val="1564663066"/>
                  </a:ext>
                </a:extLst>
              </a:tr>
              <a:tr h="259430">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3662</a:t>
                      </a:r>
                    </a:p>
                  </a:txBody>
                  <a:tcPr marL="7620" marR="7620" marT="7620" marB="0" anchor="ctr"/>
                </a:tc>
                <a:extLst>
                  <a:ext uri="{0D108BD9-81ED-4DB2-BD59-A6C34878D82A}">
                    <a16:rowId xmlns:a16="http://schemas.microsoft.com/office/drawing/2014/main" val="3103872596"/>
                  </a:ext>
                </a:extLst>
              </a:tr>
              <a:tr h="259430">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3680</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528264" y="1500326"/>
            <a:ext cx="4181383"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growth for the product is constantly increasing.</a:t>
            </a:r>
          </a:p>
          <a:p>
            <a:pPr marL="285750" indent="-285750">
              <a:buFont typeface="Wingdings" panose="05000000000000000000" pitchFamily="2" charset="2"/>
              <a:buChar char="v"/>
            </a:pPr>
            <a:r>
              <a:rPr lang="en-US" dirty="0">
                <a:solidFill>
                  <a:srgbClr val="202C8F"/>
                </a:solidFill>
              </a:rPr>
              <a:t>That is shown graphically in the next slide through the bar chart on the </a:t>
            </a:r>
            <a:r>
              <a:rPr lang="en-US" dirty="0" err="1">
                <a:solidFill>
                  <a:srgbClr val="202C8F"/>
                </a:solidFill>
              </a:rPr>
              <a:t>week_number</a:t>
            </a:r>
            <a:r>
              <a:rPr lang="en-US" dirty="0">
                <a:solidFill>
                  <a:srgbClr val="202C8F"/>
                </a:solidFill>
              </a:rPr>
              <a:t> and </a:t>
            </a:r>
            <a:r>
              <a:rPr lang="en-US" dirty="0" err="1">
                <a:solidFill>
                  <a:srgbClr val="202C8F"/>
                </a:solidFill>
              </a:rPr>
              <a:t>Cumulative_signup</a:t>
            </a:r>
            <a:r>
              <a:rPr lang="en-US" dirty="0">
                <a:solidFill>
                  <a:srgbClr val="202C8F"/>
                </a:solidFill>
              </a:rPr>
              <a:t> column.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60375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119196" y="48355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1" name="Chart 10">
            <a:extLst>
              <a:ext uri="{FF2B5EF4-FFF2-40B4-BE49-F238E27FC236}">
                <a16:creationId xmlns:a16="http://schemas.microsoft.com/office/drawing/2014/main" id="{BF300986-3C62-9C2E-9C0C-DEF5D11D701B}"/>
              </a:ext>
            </a:extLst>
          </p:cNvPr>
          <p:cNvGraphicFramePr/>
          <p:nvPr>
            <p:extLst>
              <p:ext uri="{D42A27DB-BD31-4B8C-83A1-F6EECF244321}">
                <p14:modId xmlns:p14="http://schemas.microsoft.com/office/powerpoint/2010/main" val="3031651715"/>
              </p:ext>
            </p:extLst>
          </p:nvPr>
        </p:nvGraphicFramePr>
        <p:xfrm>
          <a:off x="2007181" y="879544"/>
          <a:ext cx="7962441" cy="549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077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2143411"/>
            <a:ext cx="10771817" cy="40975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68131" y="2232920"/>
            <a:ext cx="10535488" cy="3693319"/>
          </a:xfrm>
          <a:prstGeom prst="rect">
            <a:avLst/>
          </a:prstGeom>
          <a:noFill/>
        </p:spPr>
        <p:txBody>
          <a:bodyPr wrap="square" numCol="1" rtlCol="0">
            <a:spAutoFit/>
          </a:bodyPr>
          <a:lstStyle/>
          <a:p>
            <a:r>
              <a:rPr lang="en-US" dirty="0">
                <a:solidFill>
                  <a:srgbClr val="202C8F"/>
                </a:solidFill>
              </a:rPr>
              <a:t>with activities as(</a:t>
            </a:r>
          </a:p>
          <a:p>
            <a:r>
              <a:rPr lang="en-US" dirty="0">
                <a:solidFill>
                  <a:srgbClr val="202C8F"/>
                </a:solidFill>
              </a:rPr>
              <a:t>select </a:t>
            </a:r>
            <a:r>
              <a:rPr lang="en-US" dirty="0" err="1">
                <a:solidFill>
                  <a:srgbClr val="202C8F"/>
                </a:solidFill>
              </a:rPr>
              <a:t>occurred_at</a:t>
            </a:r>
            <a:r>
              <a:rPr lang="en-US" dirty="0">
                <a:solidFill>
                  <a:srgbClr val="202C8F"/>
                </a:solidFill>
              </a:rPr>
              <a:t>, </a:t>
            </a:r>
            <a:r>
              <a:rPr lang="en-US" dirty="0" err="1">
                <a:solidFill>
                  <a:srgbClr val="202C8F"/>
                </a:solidFill>
              </a:rPr>
              <a:t>event_name</a:t>
            </a:r>
            <a:r>
              <a:rPr lang="en-US" dirty="0">
                <a:solidFill>
                  <a:srgbClr val="202C8F"/>
                </a:solidFill>
              </a:rPr>
              <a:t> from events )</a:t>
            </a:r>
          </a:p>
          <a:p>
            <a:r>
              <a:rPr lang="en-US" dirty="0">
                <a:solidFill>
                  <a:srgbClr val="202C8F"/>
                </a:solidFill>
              </a:rPr>
              <a:t>SELECT</a:t>
            </a:r>
          </a:p>
          <a:p>
            <a:r>
              <a:rPr lang="en-US" dirty="0">
                <a:solidFill>
                  <a:srgbClr val="202C8F"/>
                </a:solidFill>
              </a:rPr>
              <a:t>    </a:t>
            </a:r>
            <a:r>
              <a:rPr lang="en-US" dirty="0" err="1">
                <a:solidFill>
                  <a:srgbClr val="202C8F"/>
                </a:solidFill>
              </a:rPr>
              <a:t>week_number</a:t>
            </a:r>
            <a:r>
              <a:rPr lang="en-US" dirty="0">
                <a:solidFill>
                  <a:srgbClr val="202C8F"/>
                </a:solidFill>
              </a:rPr>
              <a:t>,</a:t>
            </a:r>
          </a:p>
          <a:p>
            <a:r>
              <a:rPr lang="en-US" dirty="0">
                <a:solidFill>
                  <a:srgbClr val="202C8F"/>
                </a:solidFill>
              </a:rPr>
              <a:t>    </a:t>
            </a:r>
            <a:r>
              <a:rPr lang="en-US" dirty="0" err="1">
                <a:solidFill>
                  <a:srgbClr val="202C8F"/>
                </a:solidFill>
              </a:rPr>
              <a:t>total_activities</a:t>
            </a:r>
            <a:r>
              <a:rPr lang="en-US" dirty="0">
                <a:solidFill>
                  <a:srgbClr val="202C8F"/>
                </a:solidFill>
              </a:rPr>
              <a:t>,</a:t>
            </a:r>
          </a:p>
          <a:p>
            <a:r>
              <a:rPr lang="en-US" dirty="0">
                <a:solidFill>
                  <a:srgbClr val="202C8F"/>
                </a:solidFill>
              </a:rPr>
              <a:t>    SUM(</a:t>
            </a:r>
            <a:r>
              <a:rPr lang="en-US" dirty="0" err="1">
                <a:solidFill>
                  <a:srgbClr val="202C8F"/>
                </a:solidFill>
              </a:rPr>
              <a:t>total_activities</a:t>
            </a:r>
            <a:r>
              <a:rPr lang="en-US" dirty="0">
                <a:solidFill>
                  <a:srgbClr val="202C8F"/>
                </a:solidFill>
              </a:rPr>
              <a:t>) OVER (ORDER BY </a:t>
            </a:r>
            <a:r>
              <a:rPr lang="en-US" dirty="0" err="1">
                <a:solidFill>
                  <a:srgbClr val="202C8F"/>
                </a:solidFill>
              </a:rPr>
              <a:t>week_number</a:t>
            </a:r>
            <a:r>
              <a:rPr lang="en-US" dirty="0">
                <a:solidFill>
                  <a:srgbClr val="202C8F"/>
                </a:solidFill>
              </a:rPr>
              <a:t>) AS </a:t>
            </a:r>
            <a:r>
              <a:rPr lang="en-US" dirty="0" err="1">
                <a:solidFill>
                  <a:srgbClr val="202C8F"/>
                </a:solidFill>
              </a:rPr>
              <a:t>cumulative_activities</a:t>
            </a:r>
            <a:endParaRPr lang="en-US" dirty="0">
              <a:solidFill>
                <a:srgbClr val="202C8F"/>
              </a:solidFill>
            </a:endParaRPr>
          </a:p>
          <a:p>
            <a:r>
              <a:rPr lang="en-US" dirty="0">
                <a:solidFill>
                  <a:srgbClr val="202C8F"/>
                </a:solidFill>
              </a:rPr>
              <a:t>FROM</a:t>
            </a:r>
          </a:p>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a:t>
            </a:r>
            <a:r>
              <a:rPr lang="en-US" dirty="0" err="1">
                <a:solidFill>
                  <a:srgbClr val="202C8F"/>
                </a:solidFill>
              </a:rPr>
              <a:t>event_name</a:t>
            </a:r>
            <a:r>
              <a:rPr lang="en-US" dirty="0">
                <a:solidFill>
                  <a:srgbClr val="202C8F"/>
                </a:solidFill>
              </a:rPr>
              <a:t>) as </a:t>
            </a:r>
            <a:r>
              <a:rPr lang="en-US" dirty="0" err="1">
                <a:solidFill>
                  <a:srgbClr val="202C8F"/>
                </a:solidFill>
              </a:rPr>
              <a:t>total_activities</a:t>
            </a:r>
            <a:endParaRPr lang="en-US" dirty="0">
              <a:solidFill>
                <a:srgbClr val="202C8F"/>
              </a:solidFill>
            </a:endParaRPr>
          </a:p>
          <a:p>
            <a:r>
              <a:rPr lang="en-US" dirty="0">
                <a:solidFill>
                  <a:srgbClr val="202C8F"/>
                </a:solidFill>
              </a:rPr>
              <a:t>FROM activities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US" dirty="0">
                <a:solidFill>
                  <a:srgbClr val="202C8F"/>
                </a:solidFill>
              </a:rPr>
              <a:t>) as  </a:t>
            </a:r>
            <a:r>
              <a:rPr lang="en-US" dirty="0" err="1">
                <a:solidFill>
                  <a:srgbClr val="202C8F"/>
                </a:solidFill>
              </a:rPr>
              <a:t>weekly_activities</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2" y="713902"/>
            <a:ext cx="11380197" cy="782676"/>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62713" y="686435"/>
            <a:ext cx="11547541" cy="858352"/>
          </a:xfrm>
        </p:spPr>
        <p:txBody>
          <a:bodyPr/>
          <a:lstStyle/>
          <a:p>
            <a:pPr algn="l"/>
            <a:r>
              <a:rPr lang="en-US" sz="1800" u="sng" dirty="0">
                <a:solidFill>
                  <a:srgbClr val="DF8C8C"/>
                </a:solidFill>
              </a:rPr>
              <a:t>Weekly Retention Analysis:</a:t>
            </a:r>
            <a:r>
              <a:rPr lang="en-US" sz="1400" b="0" dirty="0">
                <a:solidFill>
                  <a:schemeClr val="tx1">
                    <a:lumMod val="85000"/>
                    <a:lumOff val="15000"/>
                  </a:schemeClr>
                </a:solidFill>
              </a:rPr>
              <a:t> Analyze the retention of users on a weekly basis after signing up for a product. Write an SQL query to calculate the weekly retention of users based on their sign-up cohort.</a:t>
            </a:r>
            <a:endParaRPr lang="en-IN" sz="18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36497" y="1656229"/>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163169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26</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1177232792"/>
              </p:ext>
            </p:extLst>
          </p:nvPr>
        </p:nvGraphicFramePr>
        <p:xfrm>
          <a:off x="823370" y="901693"/>
          <a:ext cx="6373431" cy="5800791"/>
        </p:xfrm>
        <a:graphic>
          <a:graphicData uri="http://schemas.openxmlformats.org/drawingml/2006/table">
            <a:tbl>
              <a:tblPr firstRow="1" bandRow="1">
                <a:tableStyleId>{5C22544A-7EE6-4342-B048-85BDC9FD1C3A}</a:tableStyleId>
              </a:tblPr>
              <a:tblGrid>
                <a:gridCol w="2124477">
                  <a:extLst>
                    <a:ext uri="{9D8B030D-6E8A-4147-A177-3AD203B41FA5}">
                      <a16:colId xmlns:a16="http://schemas.microsoft.com/office/drawing/2014/main" val="2772672345"/>
                    </a:ext>
                  </a:extLst>
                </a:gridCol>
                <a:gridCol w="2124477">
                  <a:extLst>
                    <a:ext uri="{9D8B030D-6E8A-4147-A177-3AD203B41FA5}">
                      <a16:colId xmlns:a16="http://schemas.microsoft.com/office/drawing/2014/main" val="3033329440"/>
                    </a:ext>
                  </a:extLst>
                </a:gridCol>
                <a:gridCol w="2124477">
                  <a:extLst>
                    <a:ext uri="{9D8B030D-6E8A-4147-A177-3AD203B41FA5}">
                      <a16:colId xmlns:a16="http://schemas.microsoft.com/office/drawing/2014/main" val="2776037062"/>
                    </a:ext>
                  </a:extLst>
                </a:gridCol>
              </a:tblGrid>
              <a:tr h="461050">
                <a:tc>
                  <a:txBody>
                    <a:bodyPr/>
                    <a:lstStyle/>
                    <a:p>
                      <a:pPr algn="ctr" fontAlgn="b"/>
                      <a:r>
                        <a:rPr lang="en-IN" sz="1700" b="0" i="0" u="none" strike="noStrike" dirty="0" err="1">
                          <a:solidFill>
                            <a:srgbClr val="000000"/>
                          </a:solidFill>
                          <a:effectLst/>
                          <a:latin typeface="Calibri" panose="020F0502020204030204" pitchFamily="34" charset="0"/>
                        </a:rPr>
                        <a:t>week_number</a:t>
                      </a:r>
                      <a:endParaRPr lang="en-IN" sz="17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total_activities</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cumulative_activities</a:t>
                      </a:r>
                    </a:p>
                  </a:txBody>
                  <a:tcPr marL="7620" marR="7620" marT="7620" marB="0" anchor="ctr"/>
                </a:tc>
                <a:extLst>
                  <a:ext uri="{0D108BD9-81ED-4DB2-BD59-A6C34878D82A}">
                    <a16:rowId xmlns:a16="http://schemas.microsoft.com/office/drawing/2014/main" val="937398204"/>
                  </a:ext>
                </a:extLst>
              </a:tr>
              <a:tr h="281039">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extLst>
                  <a:ext uri="{0D108BD9-81ED-4DB2-BD59-A6C34878D82A}">
                    <a16:rowId xmlns:a16="http://schemas.microsoft.com/office/drawing/2014/main" val="1987175077"/>
                  </a:ext>
                </a:extLst>
              </a:tr>
              <a:tr h="281039">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17504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25595</a:t>
                      </a:r>
                    </a:p>
                  </a:txBody>
                  <a:tcPr marL="7620" marR="7620" marT="7620" marB="0" anchor="ctr"/>
                </a:tc>
                <a:extLst>
                  <a:ext uri="{0D108BD9-81ED-4DB2-BD59-A6C34878D82A}">
                    <a16:rowId xmlns:a16="http://schemas.microsoft.com/office/drawing/2014/main" val="2566700015"/>
                  </a:ext>
                </a:extLst>
              </a:tr>
              <a:tr h="281039">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17409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43004</a:t>
                      </a:r>
                    </a:p>
                  </a:txBody>
                  <a:tcPr marL="7620" marR="7620" marT="7620" marB="0" anchor="ctr"/>
                </a:tc>
                <a:extLst>
                  <a:ext uri="{0D108BD9-81ED-4DB2-BD59-A6C34878D82A}">
                    <a16:rowId xmlns:a16="http://schemas.microsoft.com/office/drawing/2014/main" val="2293985579"/>
                  </a:ext>
                </a:extLst>
              </a:tr>
              <a:tr h="281039">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61091</a:t>
                      </a:r>
                    </a:p>
                  </a:txBody>
                  <a:tcPr marL="7620" marR="7620" marT="7620" marB="0" anchor="ctr"/>
                </a:tc>
                <a:extLst>
                  <a:ext uri="{0D108BD9-81ED-4DB2-BD59-A6C34878D82A}">
                    <a16:rowId xmlns:a16="http://schemas.microsoft.com/office/drawing/2014/main" val="1752379071"/>
                  </a:ext>
                </a:extLst>
              </a:tr>
              <a:tr h="281039">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17334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78425</a:t>
                      </a:r>
                    </a:p>
                  </a:txBody>
                  <a:tcPr marL="7620" marR="7620" marT="7620" marB="0" anchor="ctr"/>
                </a:tc>
                <a:extLst>
                  <a:ext uri="{0D108BD9-81ED-4DB2-BD59-A6C34878D82A}">
                    <a16:rowId xmlns:a16="http://schemas.microsoft.com/office/drawing/2014/main" val="1810793513"/>
                  </a:ext>
                </a:extLst>
              </a:tr>
              <a:tr h="281039">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18609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97034</a:t>
                      </a:r>
                    </a:p>
                  </a:txBody>
                  <a:tcPr marL="7620" marR="7620" marT="7620" marB="0" anchor="ctr"/>
                </a:tc>
                <a:extLst>
                  <a:ext uri="{0D108BD9-81ED-4DB2-BD59-A6C34878D82A}">
                    <a16:rowId xmlns:a16="http://schemas.microsoft.com/office/drawing/2014/main" val="188462386"/>
                  </a:ext>
                </a:extLst>
              </a:tr>
              <a:tr h="281039">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18476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115510</a:t>
                      </a:r>
                    </a:p>
                  </a:txBody>
                  <a:tcPr marL="7620" marR="7620" marT="7620" marB="0" anchor="ctr"/>
                </a:tc>
                <a:extLst>
                  <a:ext uri="{0D108BD9-81ED-4DB2-BD59-A6C34878D82A}">
                    <a16:rowId xmlns:a16="http://schemas.microsoft.com/office/drawing/2014/main" val="534668648"/>
                  </a:ext>
                </a:extLst>
              </a:tr>
              <a:tr h="281039">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19281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134791</a:t>
                      </a:r>
                    </a:p>
                  </a:txBody>
                  <a:tcPr marL="7620" marR="7620" marT="7620" marB="0" anchor="ctr"/>
                </a:tc>
                <a:extLst>
                  <a:ext uri="{0D108BD9-81ED-4DB2-BD59-A6C34878D82A}">
                    <a16:rowId xmlns:a16="http://schemas.microsoft.com/office/drawing/2014/main" val="75730120"/>
                  </a:ext>
                </a:extLst>
              </a:tr>
              <a:tr h="281039">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18849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153640</a:t>
                      </a:r>
                    </a:p>
                  </a:txBody>
                  <a:tcPr marL="7620" marR="7620" marT="7620" marB="0" anchor="ctr"/>
                </a:tc>
                <a:extLst>
                  <a:ext uri="{0D108BD9-81ED-4DB2-BD59-A6C34878D82A}">
                    <a16:rowId xmlns:a16="http://schemas.microsoft.com/office/drawing/2014/main" val="2340676710"/>
                  </a:ext>
                </a:extLst>
              </a:tr>
              <a:tr h="281039">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19262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172902</a:t>
                      </a:r>
                    </a:p>
                  </a:txBody>
                  <a:tcPr marL="7620" marR="7620" marT="7620" marB="0" anchor="ctr"/>
                </a:tc>
                <a:extLst>
                  <a:ext uri="{0D108BD9-81ED-4DB2-BD59-A6C34878D82A}">
                    <a16:rowId xmlns:a16="http://schemas.microsoft.com/office/drawing/2014/main" val="322834694"/>
                  </a:ext>
                </a:extLst>
              </a:tr>
              <a:tr h="281039">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20103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193005</a:t>
                      </a:r>
                    </a:p>
                  </a:txBody>
                  <a:tcPr marL="7620" marR="7620" marT="7620" marB="0" anchor="ctr"/>
                </a:tc>
                <a:extLst>
                  <a:ext uri="{0D108BD9-81ED-4DB2-BD59-A6C34878D82A}">
                    <a16:rowId xmlns:a16="http://schemas.microsoft.com/office/drawing/2014/main" val="1662159880"/>
                  </a:ext>
                </a:extLst>
              </a:tr>
              <a:tr h="281039">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20991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213996</a:t>
                      </a:r>
                    </a:p>
                  </a:txBody>
                  <a:tcPr marL="7620" marR="7620" marT="7620" marB="0" anchor="ctr"/>
                </a:tc>
                <a:extLst>
                  <a:ext uri="{0D108BD9-81ED-4DB2-BD59-A6C34878D82A}">
                    <a16:rowId xmlns:a16="http://schemas.microsoft.com/office/drawing/2014/main" val="2426077792"/>
                  </a:ext>
                </a:extLst>
              </a:tr>
              <a:tr h="281039">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20288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234284</a:t>
                      </a:r>
                    </a:p>
                  </a:txBody>
                  <a:tcPr marL="7620" marR="7620" marT="7620" marB="0" anchor="ctr"/>
                </a:tc>
                <a:extLst>
                  <a:ext uri="{0D108BD9-81ED-4DB2-BD59-A6C34878D82A}">
                    <a16:rowId xmlns:a16="http://schemas.microsoft.com/office/drawing/2014/main" val="3294159411"/>
                  </a:ext>
                </a:extLst>
              </a:tr>
              <a:tr h="281039">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21771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256055</a:t>
                      </a:r>
                    </a:p>
                  </a:txBody>
                  <a:tcPr marL="7620" marR="7620" marT="7620" marB="0" anchor="ctr"/>
                </a:tc>
                <a:extLst>
                  <a:ext uri="{0D108BD9-81ED-4DB2-BD59-A6C34878D82A}">
                    <a16:rowId xmlns:a16="http://schemas.microsoft.com/office/drawing/2014/main" val="287349369"/>
                  </a:ext>
                </a:extLst>
              </a:tr>
              <a:tr h="281039">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18749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274804</a:t>
                      </a:r>
                    </a:p>
                  </a:txBody>
                  <a:tcPr marL="7620" marR="7620" marT="7620" marB="0" anchor="ctr"/>
                </a:tc>
                <a:extLst>
                  <a:ext uri="{0D108BD9-81ED-4DB2-BD59-A6C34878D82A}">
                    <a16:rowId xmlns:a16="http://schemas.microsoft.com/office/drawing/2014/main" val="2063186566"/>
                  </a:ext>
                </a:extLst>
              </a:tr>
              <a:tr h="281039">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16857</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291661</a:t>
                      </a:r>
                    </a:p>
                  </a:txBody>
                  <a:tcPr marL="7620" marR="7620" marT="7620" marB="0" anchor="ctr"/>
                </a:tc>
                <a:extLst>
                  <a:ext uri="{0D108BD9-81ED-4DB2-BD59-A6C34878D82A}">
                    <a16:rowId xmlns:a16="http://schemas.microsoft.com/office/drawing/2014/main" val="74598972"/>
                  </a:ext>
                </a:extLst>
              </a:tr>
              <a:tr h="281039">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16406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308067</a:t>
                      </a:r>
                    </a:p>
                  </a:txBody>
                  <a:tcPr marL="7620" marR="7620" marT="7620" marB="0" anchor="ctr"/>
                </a:tc>
                <a:extLst>
                  <a:ext uri="{0D108BD9-81ED-4DB2-BD59-A6C34878D82A}">
                    <a16:rowId xmlns:a16="http://schemas.microsoft.com/office/drawing/2014/main" val="1564663066"/>
                  </a:ext>
                </a:extLst>
              </a:tr>
              <a:tr h="281039">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16386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324453</a:t>
                      </a:r>
                    </a:p>
                  </a:txBody>
                  <a:tcPr marL="7620" marR="7620" marT="7620" marB="0" anchor="ctr"/>
                </a:tc>
                <a:extLst>
                  <a:ext uri="{0D108BD9-81ED-4DB2-BD59-A6C34878D82A}">
                    <a16:rowId xmlns:a16="http://schemas.microsoft.com/office/drawing/2014/main" val="3103872596"/>
                  </a:ext>
                </a:extLst>
              </a:tr>
              <a:tr h="281039">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325255</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625091" y="1118586"/>
            <a:ext cx="418138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retention is increasing.</a:t>
            </a:r>
          </a:p>
          <a:p>
            <a:endParaRPr lang="en-IN" dirty="0"/>
          </a:p>
        </p:txBody>
      </p:sp>
    </p:spTree>
    <p:extLst>
      <p:ext uri="{BB962C8B-B14F-4D97-AF65-F5344CB8AC3E}">
        <p14:creationId xmlns:p14="http://schemas.microsoft.com/office/powerpoint/2010/main" val="172412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4155584"/>
            <a:ext cx="11231720" cy="26179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247713"/>
            <a:ext cx="10554057" cy="2601240"/>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week(</a:t>
            </a:r>
            <a:r>
              <a:rPr lang="en-US" dirty="0" err="1">
                <a:solidFill>
                  <a:srgbClr val="202C8F"/>
                </a:solidFill>
              </a:rPr>
              <a:t>occurred_at</a:t>
            </a:r>
            <a:r>
              <a:rPr lang="en-US" dirty="0">
                <a:solidFill>
                  <a:srgbClr val="202C8F"/>
                </a:solidFill>
              </a:rPr>
              <a:t>) as </a:t>
            </a:r>
            <a:r>
              <a:rPr lang="en-US" dirty="0" err="1">
                <a:solidFill>
                  <a:srgbClr val="202C8F"/>
                </a:solidFill>
              </a:rPr>
              <a:t>week_num</a:t>
            </a:r>
            <a:r>
              <a:rPr lang="en-US" dirty="0">
                <a:solidFill>
                  <a:srgbClr val="202C8F"/>
                </a:solidFill>
              </a:rPr>
              <a:t>,</a:t>
            </a:r>
          </a:p>
          <a:p>
            <a:r>
              <a:rPr lang="en-US" dirty="0">
                <a:solidFill>
                  <a:srgbClr val="202C8F"/>
                </a:solidFill>
              </a:rPr>
              <a:t>device,</a:t>
            </a:r>
          </a:p>
          <a:p>
            <a:r>
              <a:rPr lang="en-US" dirty="0">
                <a:solidFill>
                  <a:srgbClr val="202C8F"/>
                </a:solidFill>
              </a:rPr>
              <a:t>COUNT(distinct </a:t>
            </a:r>
            <a:r>
              <a:rPr lang="en-US" dirty="0" err="1">
                <a:solidFill>
                  <a:srgbClr val="202C8F"/>
                </a:solidFill>
              </a:rPr>
              <a:t>user_id</a:t>
            </a:r>
            <a:r>
              <a:rPr lang="en-US" dirty="0">
                <a:solidFill>
                  <a:srgbClr val="202C8F"/>
                </a:solidFill>
              </a:rPr>
              <a:t>) as </a:t>
            </a:r>
            <a:r>
              <a:rPr lang="en-US" dirty="0" err="1">
                <a:solidFill>
                  <a:srgbClr val="202C8F"/>
                </a:solidFill>
              </a:rPr>
              <a:t>no_of_users</a:t>
            </a:r>
            <a:endParaRPr lang="en-US" dirty="0">
              <a:solidFill>
                <a:srgbClr val="202C8F"/>
              </a:solidFill>
            </a:endParaRPr>
          </a:p>
          <a:p>
            <a:r>
              <a:rPr lang="en-US" dirty="0">
                <a:solidFill>
                  <a:srgbClr val="202C8F"/>
                </a:solidFill>
              </a:rPr>
              <a:t>FROM</a:t>
            </a:r>
          </a:p>
          <a:p>
            <a:r>
              <a:rPr lang="en-US" dirty="0">
                <a:solidFill>
                  <a:srgbClr val="202C8F"/>
                </a:solidFill>
              </a:rPr>
              <a:t>events</a:t>
            </a:r>
          </a:p>
          <a:p>
            <a:r>
              <a:rPr lang="en-US" dirty="0">
                <a:solidFill>
                  <a:srgbClr val="202C8F"/>
                </a:solidFill>
              </a:rPr>
              <a:t>where </a:t>
            </a:r>
            <a:r>
              <a:rPr lang="en-US" dirty="0" err="1">
                <a:solidFill>
                  <a:srgbClr val="202C8F"/>
                </a:solidFill>
              </a:rPr>
              <a:t>event_type</a:t>
            </a:r>
            <a:r>
              <a:rPr lang="en-US" dirty="0">
                <a:solidFill>
                  <a:srgbClr val="202C8F"/>
                </a:solidFill>
              </a:rPr>
              <a:t> = 'engagement'</a:t>
            </a:r>
          </a:p>
          <a:p>
            <a:r>
              <a:rPr lang="en-US" dirty="0">
                <a:solidFill>
                  <a:srgbClr val="202C8F"/>
                </a:solidFill>
              </a:rPr>
              <a:t>GROUP by </a:t>
            </a:r>
            <a:r>
              <a:rPr lang="en-US" dirty="0" err="1">
                <a:solidFill>
                  <a:srgbClr val="202C8F"/>
                </a:solidFill>
              </a:rPr>
              <a:t>week_num</a:t>
            </a:r>
            <a:r>
              <a:rPr lang="en-US" dirty="0">
                <a:solidFill>
                  <a:srgbClr val="202C8F"/>
                </a:solidFill>
              </a:rPr>
              <a:t>, device</a:t>
            </a:r>
          </a:p>
          <a:p>
            <a:r>
              <a:rPr lang="en-US" dirty="0">
                <a:solidFill>
                  <a:srgbClr val="202C8F"/>
                </a:solidFill>
              </a:rPr>
              <a:t>order by </a:t>
            </a:r>
            <a:r>
              <a:rPr lang="en-US" dirty="0" err="1">
                <a:solidFill>
                  <a:srgbClr val="202C8F"/>
                </a:solidFill>
              </a:rPr>
              <a:t>week_num</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engagement per device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WHERE clause selected </a:t>
            </a:r>
            <a:r>
              <a:rPr lang="en-US" dirty="0" err="1"/>
              <a:t>event_type</a:t>
            </a:r>
            <a:r>
              <a:rPr lang="en-US" dirty="0"/>
              <a:t> as ‘engagement’.</a:t>
            </a:r>
          </a:p>
          <a:p>
            <a:pPr marL="0" indent="0">
              <a:buNone/>
            </a:pPr>
            <a:r>
              <a:rPr lang="en-US" dirty="0"/>
              <a:t>	Step 5) Finally combined the result using the GROUP BY clause on </a:t>
            </a:r>
            <a:r>
              <a:rPr lang="en-US" dirty="0" err="1"/>
              <a:t>week_num</a:t>
            </a:r>
            <a:r>
              <a:rPr lang="en-US" dirty="0"/>
              <a:t> and device.</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27</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09864" y="38561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93397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28</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2" name="Content Placeholder 2">
            <a:extLst>
              <a:ext uri="{FF2B5EF4-FFF2-40B4-BE49-F238E27FC236}">
                <a16:creationId xmlns:a16="http://schemas.microsoft.com/office/drawing/2014/main" id="{27851876-BDED-487C-4C30-D29964B38405}"/>
              </a:ext>
            </a:extLst>
          </p:cNvPr>
          <p:cNvSpPr>
            <a:spLocks noGrp="1"/>
          </p:cNvSpPr>
          <p:nvPr>
            <p:ph sz="half" idx="1"/>
          </p:nvPr>
        </p:nvSpPr>
        <p:spPr>
          <a:xfrm>
            <a:off x="488110" y="1957526"/>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13" name="TextBox 12">
            <a:extLst>
              <a:ext uri="{FF2B5EF4-FFF2-40B4-BE49-F238E27FC236}">
                <a16:creationId xmlns:a16="http://schemas.microsoft.com/office/drawing/2014/main" id="{F5B27400-2C81-56F3-AA3D-56AE0F09C1FA}"/>
              </a:ext>
            </a:extLst>
          </p:cNvPr>
          <p:cNvSpPr txBox="1"/>
          <p:nvPr/>
        </p:nvSpPr>
        <p:spPr>
          <a:xfrm>
            <a:off x="941033" y="2814612"/>
            <a:ext cx="933930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Output has 492 rows thus I have provided the output csv file in the following drive link.</a:t>
            </a:r>
          </a:p>
        </p:txBody>
      </p:sp>
      <p:sp>
        <p:nvSpPr>
          <p:cNvPr id="16" name="TextBox 15">
            <a:extLst>
              <a:ext uri="{FF2B5EF4-FFF2-40B4-BE49-F238E27FC236}">
                <a16:creationId xmlns:a16="http://schemas.microsoft.com/office/drawing/2014/main" id="{A499D442-EC51-1A67-D7CF-EDD29F7B71CC}"/>
              </a:ext>
            </a:extLst>
          </p:cNvPr>
          <p:cNvSpPr txBox="1"/>
          <p:nvPr/>
        </p:nvSpPr>
        <p:spPr>
          <a:xfrm>
            <a:off x="941033" y="3605455"/>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1905667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1156924" cy="600900"/>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Email Engagement Analysis: </a:t>
            </a:r>
            <a:r>
              <a:rPr lang="en-US" sz="1600" b="0" dirty="0">
                <a:solidFill>
                  <a:schemeClr val="tx1">
                    <a:lumMod val="85000"/>
                    <a:lumOff val="15000"/>
                  </a:schemeClr>
                </a:solidFill>
              </a:rPr>
              <a:t> Analyze how users are engaging with the email service &amp; Write an SQL query to calculate the email engagement metrics.</a:t>
            </a:r>
            <a:br>
              <a:rPr lang="en-IN" sz="2000" dirty="0">
                <a:solidFill>
                  <a:srgbClr val="00B0F0"/>
                </a:solidFill>
              </a:rPr>
            </a:br>
            <a:br>
              <a:rPr lang="en-IN" sz="1600" dirty="0">
                <a:solidFill>
                  <a:srgbClr val="00B0F0"/>
                </a:solidFill>
              </a:rPr>
            </a:br>
            <a:br>
              <a:rPr lang="en-IN" sz="1050" dirty="0">
                <a:solidFill>
                  <a:srgbClr val="00B0F0"/>
                </a:solidFill>
              </a:rPr>
            </a:br>
            <a:endParaRPr lang="en-IN" sz="105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52723" y="1791608"/>
            <a:ext cx="10793341" cy="1933347"/>
          </a:xfrm>
        </p:spPr>
        <p:txBody>
          <a:bodyPr/>
          <a:lstStyle/>
          <a:p>
            <a:r>
              <a:rPr lang="en-US" sz="2000" dirty="0"/>
              <a:t>Steps for finding the weekly engagement per device : </a:t>
            </a:r>
          </a:p>
          <a:p>
            <a:pPr marL="0" indent="0">
              <a:buNone/>
            </a:pPr>
            <a:r>
              <a:rPr lang="en-US" sz="2000" dirty="0"/>
              <a:t>	Step 1) I have selected `operation &amp; metric analytics` database for accessing data.</a:t>
            </a:r>
          </a:p>
          <a:p>
            <a:pPr marL="0" indent="0">
              <a:buNone/>
            </a:pPr>
            <a:r>
              <a:rPr lang="en-US" sz="2000" dirty="0"/>
              <a:t>	Step 2) Then I have classified the actions into three categories: </a:t>
            </a:r>
            <a:r>
              <a:rPr lang="en-US" sz="2000" dirty="0" err="1"/>
              <a:t>email_sent</a:t>
            </a:r>
            <a:r>
              <a:rPr lang="en-US" sz="2000" dirty="0"/>
              <a:t>, </a:t>
            </a:r>
            <a:r>
              <a:rPr lang="en-US" sz="2000" dirty="0" err="1"/>
              <a:t>email_opened</a:t>
            </a:r>
            <a:r>
              <a:rPr lang="en-US" sz="2000" dirty="0"/>
              <a:t>, 	             and </a:t>
            </a:r>
            <a:r>
              <a:rPr lang="en-US" sz="2000" dirty="0" err="1"/>
              <a:t>email_clicked</a:t>
            </a:r>
            <a:r>
              <a:rPr lang="en-US" sz="2000" dirty="0"/>
              <a:t>. </a:t>
            </a:r>
          </a:p>
          <a:p>
            <a:pPr marL="0" indent="0">
              <a:buNone/>
            </a:pPr>
            <a:r>
              <a:rPr lang="en-US" sz="2000" dirty="0"/>
              <a:t>	Step 3) That categorization will be performed using the CASE, WHEN, THEN functions.</a:t>
            </a:r>
          </a:p>
          <a:p>
            <a:pPr marL="0" indent="0">
              <a:buNone/>
            </a:pPr>
            <a:r>
              <a:rPr lang="en-US" sz="2000" dirty="0"/>
              <a:t>	Step 4) Then, I have calculated the </a:t>
            </a:r>
            <a:r>
              <a:rPr lang="en-US" sz="2000" dirty="0" err="1"/>
              <a:t>email_opening_rate</a:t>
            </a:r>
            <a:r>
              <a:rPr lang="en-US" sz="2000" dirty="0"/>
              <a:t> by summing up the occurrences of 	   	</a:t>
            </a:r>
            <a:r>
              <a:rPr lang="en-US" sz="2000" dirty="0" err="1"/>
              <a:t>email_opened</a:t>
            </a:r>
            <a:r>
              <a:rPr lang="en-US" sz="2000" dirty="0"/>
              <a:t> events and dividing the result by the sum of </a:t>
            </a:r>
            <a:r>
              <a:rPr lang="en-US" sz="2000" dirty="0" err="1"/>
              <a:t>email_sent</a:t>
            </a:r>
            <a:r>
              <a:rPr lang="en-US" sz="2000" dirty="0"/>
              <a:t> events. The 	              final value is multiplied by 100.0 to represent the percentage accurately.</a:t>
            </a:r>
          </a:p>
          <a:p>
            <a:pPr marL="0" indent="0">
              <a:buNone/>
            </a:pPr>
            <a:r>
              <a:rPr lang="en-US" sz="2000" dirty="0"/>
              <a:t>	Step 5) Similarly, I have computed the </a:t>
            </a:r>
            <a:r>
              <a:rPr lang="en-US" sz="2000" dirty="0" err="1"/>
              <a:t>email_clicking_rate</a:t>
            </a:r>
            <a:r>
              <a:rPr lang="en-US" sz="2000" dirty="0"/>
              <a:t> by summing up the occurrences 	             of </a:t>
            </a:r>
            <a:r>
              <a:rPr lang="en-US" sz="2000" dirty="0" err="1"/>
              <a:t>email_clicked</a:t>
            </a:r>
            <a:r>
              <a:rPr lang="en-US" sz="2000" dirty="0"/>
              <a:t> events and dividing the result by the sum of </a:t>
            </a:r>
            <a:r>
              <a:rPr lang="en-US" sz="2000" dirty="0" err="1"/>
              <a:t>email_sent</a:t>
            </a:r>
            <a:r>
              <a:rPr lang="en-US" sz="2000" dirty="0"/>
              <a:t> events. 	             The outcome will also be multiplied by 100.0 to express the rate as a percentage.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29</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7804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73400" y="710849"/>
            <a:ext cx="10838836" cy="4799305"/>
          </a:xfrm>
          <a:prstGeom prst="roundRect">
            <a:avLst/>
          </a:prstGeom>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483280" y="938623"/>
            <a:ext cx="10535488" cy="4524315"/>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100.0 * COUNT(CASE WHEN email = '</a:t>
            </a:r>
            <a:r>
              <a:rPr lang="en-US" dirty="0" err="1">
                <a:solidFill>
                  <a:srgbClr val="202C8F"/>
                </a:solidFill>
              </a:rPr>
              <a:t>email_opened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email_opening_percentage</a:t>
            </a:r>
            <a:r>
              <a:rPr lang="en-US" dirty="0">
                <a:solidFill>
                  <a:srgbClr val="202C8F"/>
                </a:solidFill>
              </a:rPr>
              <a:t>,</a:t>
            </a:r>
          </a:p>
          <a:p>
            <a:r>
              <a:rPr lang="en-US" dirty="0">
                <a:solidFill>
                  <a:srgbClr val="202C8F"/>
                </a:solidFill>
              </a:rPr>
              <a:t>  100.0 * COUNT(CASE WHEN email = '</a:t>
            </a:r>
            <a:r>
              <a:rPr lang="en-US" dirty="0" err="1">
                <a:solidFill>
                  <a:srgbClr val="202C8F"/>
                </a:solidFill>
              </a:rPr>
              <a:t>email_clicked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email_clicking_percentage</a:t>
            </a:r>
            <a:endParaRPr lang="en-US" dirty="0">
              <a:solidFill>
                <a:srgbClr val="202C8F"/>
              </a:solidFill>
            </a:endParaRPr>
          </a:p>
          <a:p>
            <a:r>
              <a:rPr lang="en-US" dirty="0">
                <a:solidFill>
                  <a:srgbClr val="202C8F"/>
                </a:solidFill>
              </a:rPr>
              <a:t>FROM (</a:t>
            </a:r>
          </a:p>
          <a:p>
            <a:r>
              <a:rPr lang="en-US" dirty="0">
                <a:solidFill>
                  <a:srgbClr val="202C8F"/>
                </a:solidFill>
              </a:rPr>
              <a:t>  SELECT</a:t>
            </a:r>
          </a:p>
          <a:p>
            <a:r>
              <a:rPr lang="en-US" dirty="0">
                <a:solidFill>
                  <a:srgbClr val="202C8F"/>
                </a:solidFill>
              </a:rPr>
              <a:t>    *,</a:t>
            </a:r>
          </a:p>
          <a:p>
            <a:r>
              <a:rPr lang="en-US" dirty="0">
                <a:solidFill>
                  <a:srgbClr val="202C8F"/>
                </a:solidFill>
              </a:rPr>
              <a:t>    CASE</a:t>
            </a:r>
          </a:p>
          <a:p>
            <a:r>
              <a:rPr lang="en-US" dirty="0">
                <a:solidFill>
                  <a:srgbClr val="202C8F"/>
                </a:solidFill>
              </a:rPr>
              <a:t>      WHEN action IN ('</a:t>
            </a:r>
            <a:r>
              <a:rPr lang="en-US" dirty="0" err="1">
                <a:solidFill>
                  <a:srgbClr val="202C8F"/>
                </a:solidFill>
              </a:rPr>
              <a:t>sent_weekly_digest</a:t>
            </a:r>
            <a:r>
              <a:rPr lang="en-US" dirty="0">
                <a:solidFill>
                  <a:srgbClr val="202C8F"/>
                </a:solidFill>
              </a:rPr>
              <a:t>', '</a:t>
            </a:r>
            <a:r>
              <a:rPr lang="en-US" dirty="0" err="1">
                <a:solidFill>
                  <a:srgbClr val="202C8F"/>
                </a:solidFill>
              </a:rPr>
              <a:t>sent_reengagement_email</a:t>
            </a:r>
            <a:r>
              <a:rPr lang="en-US" dirty="0">
                <a:solidFill>
                  <a:srgbClr val="202C8F"/>
                </a:solidFill>
              </a:rPr>
              <a:t>') THEN '</a:t>
            </a:r>
            <a:r>
              <a:rPr lang="en-US" dirty="0" err="1">
                <a:solidFill>
                  <a:srgbClr val="202C8F"/>
                </a:solidFill>
              </a:rPr>
              <a:t>email_sent</a:t>
            </a:r>
            <a:r>
              <a:rPr lang="en-US" dirty="0">
                <a:solidFill>
                  <a:srgbClr val="202C8F"/>
                </a:solidFill>
              </a:rPr>
              <a:t>'</a:t>
            </a:r>
          </a:p>
          <a:p>
            <a:r>
              <a:rPr lang="en-US" dirty="0">
                <a:solidFill>
                  <a:srgbClr val="202C8F"/>
                </a:solidFill>
              </a:rPr>
              <a:t>      WHEN action IN ('</a:t>
            </a:r>
            <a:r>
              <a:rPr lang="en-US" dirty="0" err="1">
                <a:solidFill>
                  <a:srgbClr val="202C8F"/>
                </a:solidFill>
              </a:rPr>
              <a:t>email_open</a:t>
            </a:r>
            <a:r>
              <a:rPr lang="en-US" dirty="0">
                <a:solidFill>
                  <a:srgbClr val="202C8F"/>
                </a:solidFill>
              </a:rPr>
              <a:t>') THEN '</a:t>
            </a:r>
            <a:r>
              <a:rPr lang="en-US" dirty="0" err="1">
                <a:solidFill>
                  <a:srgbClr val="202C8F"/>
                </a:solidFill>
              </a:rPr>
              <a:t>email_opened</a:t>
            </a:r>
            <a:r>
              <a:rPr lang="en-US" dirty="0">
                <a:solidFill>
                  <a:srgbClr val="202C8F"/>
                </a:solidFill>
              </a:rPr>
              <a:t>'</a:t>
            </a:r>
          </a:p>
          <a:p>
            <a:r>
              <a:rPr lang="en-US" dirty="0">
                <a:solidFill>
                  <a:srgbClr val="202C8F"/>
                </a:solidFill>
              </a:rPr>
              <a:t>      WHEN action IN ('</a:t>
            </a:r>
            <a:r>
              <a:rPr lang="en-US" dirty="0" err="1">
                <a:solidFill>
                  <a:srgbClr val="202C8F"/>
                </a:solidFill>
              </a:rPr>
              <a:t>email_clickthrough</a:t>
            </a:r>
            <a:r>
              <a:rPr lang="en-US" dirty="0">
                <a:solidFill>
                  <a:srgbClr val="202C8F"/>
                </a:solidFill>
              </a:rPr>
              <a:t>') THEN '</a:t>
            </a:r>
            <a:r>
              <a:rPr lang="en-US" dirty="0" err="1">
                <a:solidFill>
                  <a:srgbClr val="202C8F"/>
                </a:solidFill>
              </a:rPr>
              <a:t>email_clicked</a:t>
            </a:r>
            <a:r>
              <a:rPr lang="en-US" dirty="0">
                <a:solidFill>
                  <a:srgbClr val="202C8F"/>
                </a:solidFill>
              </a:rPr>
              <a:t>'</a:t>
            </a:r>
          </a:p>
          <a:p>
            <a:r>
              <a:rPr lang="en-US" dirty="0">
                <a:solidFill>
                  <a:srgbClr val="202C8F"/>
                </a:solidFill>
              </a:rPr>
              <a:t>    END AS email</a:t>
            </a:r>
          </a:p>
          <a:p>
            <a:r>
              <a:rPr lang="en-US" dirty="0">
                <a:solidFill>
                  <a:srgbClr val="202C8F"/>
                </a:solidFill>
              </a:rPr>
              <a:t>  FROM</a:t>
            </a:r>
          </a:p>
          <a:p>
            <a:r>
              <a:rPr lang="en-US" dirty="0">
                <a:solidFill>
                  <a:srgbClr val="202C8F"/>
                </a:solidFill>
              </a:rPr>
              <a:t>    </a:t>
            </a:r>
            <a:r>
              <a:rPr lang="en-US" dirty="0" err="1">
                <a:solidFill>
                  <a:srgbClr val="202C8F"/>
                </a:solidFill>
              </a:rPr>
              <a:t>email_events</a:t>
            </a:r>
            <a:endParaRPr lang="en-US" dirty="0">
              <a:solidFill>
                <a:srgbClr val="202C8F"/>
              </a:solidFill>
            </a:endParaRPr>
          </a:p>
          <a:p>
            <a:r>
              <a:rPr lang="en-US" dirty="0">
                <a:solidFill>
                  <a:srgbClr val="202C8F"/>
                </a:solidFill>
              </a:rPr>
              <a:t>) </a:t>
            </a:r>
            <a:r>
              <a:rPr lang="en-US" dirty="0" err="1">
                <a:solidFill>
                  <a:srgbClr val="202C8F"/>
                </a:solidFill>
              </a:rPr>
              <a:t>email_action</a:t>
            </a:r>
            <a:r>
              <a:rPr lang="en-US" dirty="0">
                <a:solidFill>
                  <a:srgbClr val="202C8F"/>
                </a:solidFill>
              </a:rPr>
              <a:t>;</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30</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376748" y="526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1" name="Content Placeholder 2">
            <a:extLst>
              <a:ext uri="{FF2B5EF4-FFF2-40B4-BE49-F238E27FC236}">
                <a16:creationId xmlns:a16="http://schemas.microsoft.com/office/drawing/2014/main" id="{AA607A8E-DCBC-A8BD-2C36-0B3CD83DB8CB}"/>
              </a:ext>
            </a:extLst>
          </p:cNvPr>
          <p:cNvSpPr>
            <a:spLocks noGrp="1"/>
          </p:cNvSpPr>
          <p:nvPr>
            <p:ph sz="half" idx="1"/>
          </p:nvPr>
        </p:nvSpPr>
        <p:spPr>
          <a:xfrm>
            <a:off x="320040" y="568105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2" name="Table 12">
            <a:extLst>
              <a:ext uri="{FF2B5EF4-FFF2-40B4-BE49-F238E27FC236}">
                <a16:creationId xmlns:a16="http://schemas.microsoft.com/office/drawing/2014/main" id="{D2D178D3-F8E4-3ED9-7ADD-AD5E895CFFB2}"/>
              </a:ext>
            </a:extLst>
          </p:cNvPr>
          <p:cNvGraphicFramePr>
            <a:graphicFrameLocks noGrp="1"/>
          </p:cNvGraphicFramePr>
          <p:nvPr>
            <p:extLst>
              <p:ext uri="{D42A27DB-BD31-4B8C-83A1-F6EECF244321}">
                <p14:modId xmlns:p14="http://schemas.microsoft.com/office/powerpoint/2010/main" val="744174976"/>
              </p:ext>
            </p:extLst>
          </p:nvPr>
        </p:nvGraphicFramePr>
        <p:xfrm>
          <a:off x="3409498" y="5681052"/>
          <a:ext cx="6783526" cy="741680"/>
        </p:xfrm>
        <a:graphic>
          <a:graphicData uri="http://schemas.openxmlformats.org/drawingml/2006/table">
            <a:tbl>
              <a:tblPr firstRow="1" bandRow="1">
                <a:tableStyleId>{5C22544A-7EE6-4342-B048-85BDC9FD1C3A}</a:tableStyleId>
              </a:tblPr>
              <a:tblGrid>
                <a:gridCol w="3391763">
                  <a:extLst>
                    <a:ext uri="{9D8B030D-6E8A-4147-A177-3AD203B41FA5}">
                      <a16:colId xmlns:a16="http://schemas.microsoft.com/office/drawing/2014/main" val="2585729267"/>
                    </a:ext>
                  </a:extLst>
                </a:gridCol>
                <a:gridCol w="3391763">
                  <a:extLst>
                    <a:ext uri="{9D8B030D-6E8A-4147-A177-3AD203B41FA5}">
                      <a16:colId xmlns:a16="http://schemas.microsoft.com/office/drawing/2014/main" val="2406487520"/>
                    </a:ext>
                  </a:extLst>
                </a:gridCol>
              </a:tblGrid>
              <a:tr h="370840">
                <a:tc>
                  <a:txBody>
                    <a:bodyPr/>
                    <a:lstStyle/>
                    <a:p>
                      <a:pPr algn="ctr" fontAlgn="b"/>
                      <a:r>
                        <a:rPr lang="en-IN" sz="1800" b="0" i="0" u="none" strike="noStrike" dirty="0" err="1">
                          <a:solidFill>
                            <a:srgbClr val="000000"/>
                          </a:solidFill>
                          <a:effectLst/>
                          <a:latin typeface="Calibri" panose="020F0502020204030204" pitchFamily="34" charset="0"/>
                        </a:rPr>
                        <a:t>email_opening_percentage</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email_clicking_percentage</a:t>
                      </a:r>
                    </a:p>
                  </a:txBody>
                  <a:tcPr marL="7620" marR="7620" marT="7620" marB="0" anchor="ctr"/>
                </a:tc>
                <a:extLst>
                  <a:ext uri="{0D108BD9-81ED-4DB2-BD59-A6C34878D82A}">
                    <a16:rowId xmlns:a16="http://schemas.microsoft.com/office/drawing/2014/main" val="453546412"/>
                  </a:ext>
                </a:extLst>
              </a:tr>
              <a:tr h="370840">
                <a:tc>
                  <a:txBody>
                    <a:bodyPr/>
                    <a:lstStyle/>
                    <a:p>
                      <a:pPr algn="ctr" fontAlgn="b"/>
                      <a:r>
                        <a:rPr lang="en-IN" sz="1800" b="0" i="0" u="none" strike="noStrike" dirty="0">
                          <a:solidFill>
                            <a:srgbClr val="000000"/>
                          </a:solidFill>
                          <a:effectLst/>
                          <a:latin typeface="Calibri" panose="020F0502020204030204" pitchFamily="34" charset="0"/>
                        </a:rPr>
                        <a:t>33.58339</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14.78989</a:t>
                      </a:r>
                    </a:p>
                  </a:txBody>
                  <a:tcPr marL="7620" marR="7620" marT="7620" marB="0" anchor="ctr"/>
                </a:tc>
                <a:extLst>
                  <a:ext uri="{0D108BD9-81ED-4DB2-BD59-A6C34878D82A}">
                    <a16:rowId xmlns:a16="http://schemas.microsoft.com/office/drawing/2014/main" val="3537007599"/>
                  </a:ext>
                </a:extLst>
              </a:tr>
            </a:tbl>
          </a:graphicData>
        </a:graphic>
      </p:graphicFrame>
    </p:spTree>
    <p:extLst>
      <p:ext uri="{BB962C8B-B14F-4D97-AF65-F5344CB8AC3E}">
        <p14:creationId xmlns:p14="http://schemas.microsoft.com/office/powerpoint/2010/main" val="110719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Job data and </a:t>
            </a:r>
            <a:r>
              <a:rPr lang="en-IN" sz="1800" dirty="0"/>
              <a:t>Investigated metric spike </a:t>
            </a:r>
            <a:r>
              <a:rPr lang="en-US" sz="1800" dirty="0"/>
              <a:t>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https://github.com/ShindeYash/Instagram_User_Analytics.git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3231</TotalTime>
  <Words>3657</Words>
  <Application>Microsoft Office PowerPoint</Application>
  <PresentationFormat>Widescreen</PresentationFormat>
  <Paragraphs>538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PowerPoint Presentation</vt:lpstr>
      <vt:lpstr>User Growth Analysis: Analyze the growth of users over time for a product. Write an SQL query to calculate the user growth for the product. </vt:lpstr>
      <vt:lpstr>User Growth Analysis: Analyze the growth of users over time for a product. Write an SQL query to calculate the user growth for the product.</vt:lpstr>
      <vt:lpstr>PowerPoint Presentation</vt:lpstr>
      <vt:lpstr>PowerPoint Presentation</vt:lpstr>
      <vt:lpstr>Weekly Retention Analysis: Analyze the retention of users on a weekly basis after signing up for a product. Write an SQL query to calculate the weekly retention of users based on their sign-up cohort.</vt:lpstr>
      <vt:lpstr>PowerPoint Presentation</vt:lpstr>
      <vt:lpstr>Weekly Engagement Per Device: Measure the activeness of users on a weekly basis per device. Write an SQL query to calculate the weekly engagement per device.  </vt:lpstr>
      <vt:lpstr>Weekly Engagement Per Device: Measure the activeness of users on a weekly basis per device. Write an SQL query to calculate the weekly engagement per device.  </vt:lpstr>
      <vt:lpstr>Email Engagement Analysis:  Analyze how users are engaging with the email service &amp; Write an SQL query to calculate the email engagement metrics.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19</cp:revision>
  <cp:lastPrinted>2023-07-10T06:16:28Z</cp:lastPrinted>
  <dcterms:created xsi:type="dcterms:W3CDTF">2023-07-10T02:46:39Z</dcterms:created>
  <dcterms:modified xsi:type="dcterms:W3CDTF">2023-07-31T10:40:51Z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