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1" r:id="rId2"/>
    <p:sldMasterId id="2147483672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1887200" cy="6858000"/>
  <p:notesSz cx="7559675" cy="10691813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Libre Baskerville" panose="02000000000000000000" pitchFamily="2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744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n1L9cIUr6u0TkpDfSmOG9bViA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8362C6-0FE9-4F2E-90D1-D02841F40FA4}">
  <a:tblStyle styleId="{A98362C6-0FE9-4F2E-90D1-D02841F40F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26" y="62"/>
      </p:cViewPr>
      <p:guideLst>
        <p:guide orient="horz" pos="216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il shinde" userId="f92b85f29806cc21" providerId="LiveId" clId="{5E729378-E1AB-4C1D-A446-002227E73EE8}"/>
    <pc:docChg chg="modSld">
      <pc:chgData name="Swapnil shinde" userId="f92b85f29806cc21" providerId="LiveId" clId="{5E729378-E1AB-4C1D-A446-002227E73EE8}" dt="2024-11-06T11:21:53.193" v="1" actId="1076"/>
      <pc:docMkLst>
        <pc:docMk/>
      </pc:docMkLst>
      <pc:sldChg chg="modSp mod">
        <pc:chgData name="Swapnil shinde" userId="f92b85f29806cc21" providerId="LiveId" clId="{5E729378-E1AB-4C1D-A446-002227E73EE8}" dt="2024-11-06T11:21:53.193" v="1" actId="1076"/>
        <pc:sldMkLst>
          <pc:docMk/>
          <pc:sldMk cId="0" sldId="260"/>
        </pc:sldMkLst>
        <pc:spChg chg="mod">
          <ac:chgData name="Swapnil shinde" userId="f92b85f29806cc21" providerId="LiveId" clId="{5E729378-E1AB-4C1D-A446-002227E73EE8}" dt="2024-11-06T11:21:40.589" v="0" actId="1076"/>
          <ac:spMkLst>
            <pc:docMk/>
            <pc:sldMk cId="0" sldId="260"/>
            <ac:spMk id="193" creationId="{00000000-0000-0000-0000-000000000000}"/>
          </ac:spMkLst>
        </pc:spChg>
        <pc:graphicFrameChg chg="mod">
          <ac:chgData name="Swapnil shinde" userId="f92b85f29806cc21" providerId="LiveId" clId="{5E729378-E1AB-4C1D-A446-002227E73EE8}" dt="2024-11-06T11:21:53.193" v="1" actId="1076"/>
          <ac:graphicFrameMkLst>
            <pc:docMk/>
            <pc:sldMk cId="0" sldId="260"/>
            <ac:graphicFrameMk id="198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4800" y="801688"/>
            <a:ext cx="69500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801688"/>
            <a:ext cx="69500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57" name="Google Shape;157;p1:notes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801688"/>
            <a:ext cx="69500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801688"/>
            <a:ext cx="69500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801688"/>
            <a:ext cx="69500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801688"/>
            <a:ext cx="69500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c44fd991d_0_2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2fc44fd99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801688"/>
            <a:ext cx="69500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801688"/>
            <a:ext cx="69500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e5896300f_0_2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g30e5896300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801688"/>
            <a:ext cx="6950100" cy="4010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801688"/>
            <a:ext cx="69500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106981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2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3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body" idx="4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body" idx="2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509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509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522036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2"/>
          </p:nvPr>
        </p:nvSpPr>
        <p:spPr>
          <a:xfrm>
            <a:off x="6076080" y="1604520"/>
            <a:ext cx="522036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>
            <a:spLocks noGrp="1"/>
          </p:cNvSpPr>
          <p:nvPr>
            <p:ph type="subTitle" idx="1"/>
          </p:nvPr>
        </p:nvSpPr>
        <p:spPr>
          <a:xfrm>
            <a:off x="594360" y="273600"/>
            <a:ext cx="10698120" cy="5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2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3"/>
          </p:nvPr>
        </p:nvSpPr>
        <p:spPr>
          <a:xfrm>
            <a:off x="6076080" y="1604520"/>
            <a:ext cx="522036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522036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2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3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2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3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ubTitle" idx="1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106981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2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3"/>
          <p:cNvSpPr txBox="1">
            <a:spLocks noGrp="1"/>
          </p:cNvSpPr>
          <p:nvPr>
            <p:ph type="body" idx="2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body" idx="3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4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4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4"/>
          <p:cNvSpPr txBox="1">
            <a:spLocks noGrp="1"/>
          </p:cNvSpPr>
          <p:nvPr>
            <p:ph type="body" idx="2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509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509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5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5"/>
          <p:cNvSpPr txBox="1">
            <a:spLocks noGrp="1"/>
          </p:cNvSpPr>
          <p:nvPr>
            <p:ph type="subTitle" idx="1"/>
          </p:nvPr>
        </p:nvSpPr>
        <p:spPr>
          <a:xfrm>
            <a:off x="594360" y="1604520"/>
            <a:ext cx="106981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6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7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7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522036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7"/>
          <p:cNvSpPr txBox="1">
            <a:spLocks noGrp="1"/>
          </p:cNvSpPr>
          <p:nvPr>
            <p:ph type="body" idx="2"/>
          </p:nvPr>
        </p:nvSpPr>
        <p:spPr>
          <a:xfrm>
            <a:off x="6076080" y="1604520"/>
            <a:ext cx="522036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8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subTitle" idx="1"/>
          </p:nvPr>
        </p:nvSpPr>
        <p:spPr>
          <a:xfrm>
            <a:off x="594360" y="273600"/>
            <a:ext cx="10698120" cy="5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0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0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0"/>
          <p:cNvSpPr txBox="1">
            <a:spLocks noGrp="1"/>
          </p:cNvSpPr>
          <p:nvPr>
            <p:ph type="body" idx="2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0"/>
          <p:cNvSpPr txBox="1">
            <a:spLocks noGrp="1"/>
          </p:cNvSpPr>
          <p:nvPr>
            <p:ph type="body" idx="3"/>
          </p:nvPr>
        </p:nvSpPr>
        <p:spPr>
          <a:xfrm>
            <a:off x="6076080" y="1604520"/>
            <a:ext cx="522036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1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1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522036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1"/>
          <p:cNvSpPr txBox="1">
            <a:spLocks noGrp="1"/>
          </p:cNvSpPr>
          <p:nvPr>
            <p:ph type="body" idx="2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3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2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2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2"/>
          <p:cNvSpPr txBox="1">
            <a:spLocks noGrp="1"/>
          </p:cNvSpPr>
          <p:nvPr>
            <p:ph type="body" idx="2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2"/>
          <p:cNvSpPr txBox="1">
            <a:spLocks noGrp="1"/>
          </p:cNvSpPr>
          <p:nvPr>
            <p:ph type="body" idx="3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3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3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106981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3"/>
          <p:cNvSpPr txBox="1">
            <a:spLocks noGrp="1"/>
          </p:cNvSpPr>
          <p:nvPr>
            <p:ph type="body" idx="2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4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4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4"/>
          <p:cNvSpPr txBox="1">
            <a:spLocks noGrp="1"/>
          </p:cNvSpPr>
          <p:nvPr>
            <p:ph type="body" idx="2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4"/>
          <p:cNvSpPr txBox="1">
            <a:spLocks noGrp="1"/>
          </p:cNvSpPr>
          <p:nvPr>
            <p:ph type="body" idx="3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4"/>
          <p:cNvSpPr txBox="1">
            <a:spLocks noGrp="1"/>
          </p:cNvSpPr>
          <p:nvPr>
            <p:ph type="body" idx="4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5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5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5"/>
          <p:cNvSpPr txBox="1">
            <a:spLocks noGrp="1"/>
          </p:cNvSpPr>
          <p:nvPr>
            <p:ph type="body" idx="2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1" name="Google Shape;151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509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509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522036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2"/>
          </p:nvPr>
        </p:nvSpPr>
        <p:spPr>
          <a:xfrm>
            <a:off x="6076080" y="1604520"/>
            <a:ext cx="522036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>
            <a:spLocks noGrp="1"/>
          </p:cNvSpPr>
          <p:nvPr>
            <p:ph type="subTitle" idx="1"/>
          </p:nvPr>
        </p:nvSpPr>
        <p:spPr>
          <a:xfrm>
            <a:off x="594360" y="273600"/>
            <a:ext cx="10698120" cy="5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2"/>
          </p:nvPr>
        </p:nvSpPr>
        <p:spPr>
          <a:xfrm>
            <a:off x="594360" y="368208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3"/>
          </p:nvPr>
        </p:nvSpPr>
        <p:spPr>
          <a:xfrm>
            <a:off x="6076080" y="1604520"/>
            <a:ext cx="522036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522036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3"/>
          </p:nvPr>
        </p:nvSpPr>
        <p:spPr>
          <a:xfrm>
            <a:off x="6076080" y="368208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2"/>
          </p:nvPr>
        </p:nvSpPr>
        <p:spPr>
          <a:xfrm>
            <a:off x="6076080" y="1604520"/>
            <a:ext cx="522036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3"/>
          </p:nvPr>
        </p:nvSpPr>
        <p:spPr>
          <a:xfrm>
            <a:off x="594360" y="3682080"/>
            <a:ext cx="106981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7"/>
          <p:cNvCxnSpPr/>
          <p:nvPr/>
        </p:nvCxnSpPr>
        <p:spPr>
          <a:xfrm>
            <a:off x="1676160" y="1523880"/>
            <a:ext cx="8382240" cy="0"/>
          </a:xfrm>
          <a:prstGeom prst="straightConnector1">
            <a:avLst/>
          </a:prstGeom>
          <a:noFill/>
          <a:ln w="41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7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9"/>
          <p:cNvCxnSpPr/>
          <p:nvPr/>
        </p:nvCxnSpPr>
        <p:spPr>
          <a:xfrm>
            <a:off x="1676160" y="1523880"/>
            <a:ext cx="8382240" cy="0"/>
          </a:xfrm>
          <a:prstGeom prst="straightConnector1">
            <a:avLst/>
          </a:prstGeom>
          <a:noFill/>
          <a:ln w="41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3"/>
          <p:cNvCxnSpPr/>
          <p:nvPr/>
        </p:nvCxnSpPr>
        <p:spPr>
          <a:xfrm>
            <a:off x="1676160" y="1523880"/>
            <a:ext cx="8382240" cy="0"/>
          </a:xfrm>
          <a:prstGeom prst="straightConnector1">
            <a:avLst/>
          </a:prstGeom>
          <a:noFill/>
          <a:ln w="41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594360" y="273600"/>
            <a:ext cx="106981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594360" y="1604520"/>
            <a:ext cx="1069812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381000" y="304800"/>
            <a:ext cx="11277600" cy="319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Pimpri Chinchwad Education Trust (PCET)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Pimpri Chinchwad College of Engineering</a:t>
            </a:r>
            <a:b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ISO 9001:2015 Certified Institute, NBA Accredited, Accredited by NAAC with ‘A’ grade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INFORMATION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Formative Assessment II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Mini Project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100" b="1" dirty="0">
                <a:latin typeface="Times New Roman"/>
                <a:ea typeface="Times New Roman"/>
                <a:cs typeface="Times New Roman"/>
                <a:sym typeface="Times New Roman"/>
              </a:rPr>
              <a:t>Multilingual Text Classification</a:t>
            </a:r>
            <a:endParaRPr sz="31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60555" y="4340942"/>
            <a:ext cx="4038600" cy="122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(PRN No)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Jaishree Dubey 121B1F027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Janhavi Bilgaye 121B1F067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Suhail Pathan  121B1F090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Swapnil Shinde 122B2F153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7529052" y="4284407"/>
            <a:ext cx="2895600" cy="122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Guide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Sapana Kolambe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838200" y="5715000"/>
            <a:ext cx="9594960" cy="7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1138525" y="382075"/>
            <a:ext cx="1066800" cy="83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8350" y="382075"/>
            <a:ext cx="8347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595488" y="604150"/>
            <a:ext cx="10696200" cy="11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595438" y="1874950"/>
            <a:ext cx="10696201" cy="4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Build and evaluate ML models for accurate language detection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Multilingual text classification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Comparison of multiple classical ML algorithms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Multilingual text samples with language labels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rPr>
              <a:t>2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/>
          <p:nvPr/>
        </p:nvSpPr>
        <p:spPr>
          <a:xfrm>
            <a:off x="515835" y="550180"/>
            <a:ext cx="10696200" cy="11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594297" y="1314450"/>
            <a:ext cx="10696200" cy="4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102575" y="1576500"/>
            <a:ext cx="115227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594309" y="1785893"/>
            <a:ext cx="10696200" cy="4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tokenization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Lowercase conversion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 vectorization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5000 features selected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80-20 Train-Test split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/>
          <p:nvPr/>
        </p:nvSpPr>
        <p:spPr>
          <a:xfrm>
            <a:off x="595447" y="686005"/>
            <a:ext cx="10696200" cy="11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Models Evaluated</a:t>
            </a:r>
            <a:endParaRPr sz="4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595449" y="1826900"/>
            <a:ext cx="5348100" cy="5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8509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Simple, efficient for text classification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sparse data well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 ensemble method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at capturing complex patterns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8509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6199525" y="1653700"/>
            <a:ext cx="5453100" cy="5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and computationally efficient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Well-suited for high-dimensional data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with high-dimensional data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margin maximization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/>
          <p:nvPr/>
        </p:nvSpPr>
        <p:spPr>
          <a:xfrm>
            <a:off x="629040" y="606549"/>
            <a:ext cx="10696200" cy="17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Results Dashboard</a:t>
            </a:r>
            <a:endParaRPr sz="4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3"/>
          <p:cNvSpPr/>
          <p:nvPr/>
        </p:nvSpPr>
        <p:spPr>
          <a:xfrm>
            <a:off x="383040" y="2224448"/>
            <a:ext cx="11188200" cy="3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3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rPr>
              <a:t>5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/>
          <p:nvPr/>
        </p:nvSpPr>
        <p:spPr>
          <a:xfrm>
            <a:off x="3055196" y="3105834"/>
            <a:ext cx="58523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594360" y="1986455"/>
            <a:ext cx="1069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8" name="Google Shape;198;p13"/>
          <p:cNvGraphicFramePr/>
          <p:nvPr>
            <p:extLst>
              <p:ext uri="{D42A27DB-BD31-4B8C-83A1-F6EECF244321}">
                <p14:modId xmlns:p14="http://schemas.microsoft.com/office/powerpoint/2010/main" val="804666507"/>
              </p:ext>
            </p:extLst>
          </p:nvPr>
        </p:nvGraphicFramePr>
        <p:xfrm>
          <a:off x="721235" y="2009742"/>
          <a:ext cx="10442450" cy="3444225"/>
        </p:xfrm>
        <a:graphic>
          <a:graphicData uri="http://schemas.openxmlformats.org/drawingml/2006/table">
            <a:tbl>
              <a:tblPr>
                <a:noFill/>
                <a:tableStyleId>{A98362C6-0FE9-4F2E-90D1-D02841F40FA4}</a:tableStyleId>
              </a:tblPr>
              <a:tblGrid>
                <a:gridCol w="42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1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Model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Accuracy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Precision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Recall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F1-Score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95.02%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Random Forest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92.99%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93%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93%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Naive Bayes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94.87%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Support Vector Machine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94.05%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95%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c44fd991d_0_22"/>
          <p:cNvSpPr/>
          <p:nvPr/>
        </p:nvSpPr>
        <p:spPr>
          <a:xfrm>
            <a:off x="595510" y="661655"/>
            <a:ext cx="10696200" cy="11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3900" b="1">
                <a:latin typeface="Times New Roman"/>
                <a:ea typeface="Times New Roman"/>
                <a:cs typeface="Times New Roman"/>
                <a:sym typeface="Times New Roman"/>
              </a:rPr>
              <a:t>Key Findings</a:t>
            </a:r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g2fc44fd991d_0_22"/>
          <p:cNvSpPr/>
          <p:nvPr/>
        </p:nvSpPr>
        <p:spPr>
          <a:xfrm>
            <a:off x="156300" y="2152650"/>
            <a:ext cx="11134500" cy="3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g2fc44fd991d_0_22"/>
          <p:cNvSpPr/>
          <p:nvPr/>
        </p:nvSpPr>
        <p:spPr>
          <a:xfrm>
            <a:off x="10744200" y="6172200"/>
            <a:ext cx="7599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rPr>
              <a:t>6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fc44fd991d_0_22"/>
          <p:cNvSpPr txBox="1"/>
          <p:nvPr/>
        </p:nvSpPr>
        <p:spPr>
          <a:xfrm>
            <a:off x="582301" y="1640400"/>
            <a:ext cx="10722600" cy="51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Strengths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Best overall performance (95.02% accuracy)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Close second (94.87% accuracy)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models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Consistently high precision (95-96%)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Limitations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Forest: More computationally intensive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SVM: Scaling challenges with large datasets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Bayes: Feature independence assumption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/>
          <p:nvPr/>
        </p:nvSpPr>
        <p:spPr>
          <a:xfrm>
            <a:off x="595497" y="569855"/>
            <a:ext cx="10696200" cy="11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Future Improvements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595497" y="1710750"/>
            <a:ext cx="10696200" cy="4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Optimization</a:t>
            </a: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 refinement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Techniques</a:t>
            </a: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BERT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LSTM-based models exploration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Enhancement</a:t>
            </a: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language coverage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 class distribution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10744200" y="6172200"/>
            <a:ext cx="759960" cy="6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rPr>
              <a:t>7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e5896300f_0_20"/>
          <p:cNvSpPr/>
          <p:nvPr/>
        </p:nvSpPr>
        <p:spPr>
          <a:xfrm>
            <a:off x="595497" y="679130"/>
            <a:ext cx="10696200" cy="11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0e5896300f_0_20"/>
          <p:cNvSpPr/>
          <p:nvPr/>
        </p:nvSpPr>
        <p:spPr>
          <a:xfrm>
            <a:off x="595497" y="2139425"/>
            <a:ext cx="10696200" cy="4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Takeaways</a:t>
            </a: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Successfully built multiple language detection models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&gt;94% accuracy across major algorithms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Logistic Regression as optimal choice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Established foundation for future improvements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g30e5896300f_0_20"/>
          <p:cNvSpPr/>
          <p:nvPr/>
        </p:nvSpPr>
        <p:spPr>
          <a:xfrm>
            <a:off x="10744200" y="6172200"/>
            <a:ext cx="7599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rPr>
              <a:t>8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/>
          <p:nvPr/>
        </p:nvSpPr>
        <p:spPr>
          <a:xfrm>
            <a:off x="914400" y="2895480"/>
            <a:ext cx="9912600" cy="131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r>
              <a:rPr lang="en-US" sz="4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Custom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Libre Baskerville</vt:lpstr>
      <vt:lpstr>Times New Roman</vt:lpstr>
      <vt:lpstr>Cambria</vt:lpstr>
      <vt:lpstr>Arial</vt:lpstr>
      <vt:lpstr>Calibri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VIBE21</dc:creator>
  <cp:lastModifiedBy>Swapnil shinde</cp:lastModifiedBy>
  <cp:revision>1</cp:revision>
  <dcterms:modified xsi:type="dcterms:W3CDTF">2024-11-06T11:22:02Z</dcterms:modified>
</cp:coreProperties>
</file>