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21" autoAdjust="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ID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EEA8841A-72A5-42BB-9425-3FC0D4F49707}" type="datetimeFigureOut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ID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ID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5AF1A23E-D1B2-4733-992B-429FEBBE25CD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Smiley </a:t>
            </a:r>
            <a:r>
              <a:rPr lang="en-US" dirty="0" err="1">
                <a:uFillTx/>
              </a:rPr>
              <a:t>menunjukkan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bahwa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masih</a:t>
            </a:r>
            <a:r>
              <a:rPr lang="en-US" baseline="0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capek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ditulis</a:t>
            </a:r>
            <a:endParaRPr lang="en-US" dirty="0">
              <a:uFillTx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uFillTx/>
              </a:rPr>
              <a:t>KU1102/</a:t>
            </a:r>
            <a:r>
              <a:rPr lang="en-US" dirty="0" err="1">
                <a:uFillTx/>
              </a:rPr>
              <a:t>Pengenalan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Teknologi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Informasi</a:t>
            </a:r>
            <a:r>
              <a:rPr lang="en-US" dirty="0">
                <a:uFillTx/>
              </a:rPr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12900C-E4A4-420E-857C-DD6A556B10AE}" type="datetimeFigureOut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>
                <a:uFillTx/>
              </a:rPr>
              <a:pPr/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231BA-EDC2-4E2D-B574-32907539580C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1742D-CF43-4F3D-A434-801ABDAD3366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Diskusikan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bahwa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menggunakan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bentuk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ini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jika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pengguna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memasukkan</a:t>
            </a:r>
            <a:r>
              <a:rPr lang="en-US" baseline="0" dirty="0">
                <a:uFillTx/>
              </a:rPr>
              <a:t> N &lt; 0, </a:t>
            </a:r>
            <a:r>
              <a:rPr lang="en-US" baseline="0" dirty="0" err="1">
                <a:uFillTx/>
              </a:rPr>
              <a:t>maka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badan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pengulangan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tidak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akan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pernah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dilakukan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dan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akan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menampilkan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hasil</a:t>
            </a:r>
            <a:r>
              <a:rPr lang="en-US" baseline="0" dirty="0">
                <a:uFillTx/>
              </a:rPr>
              <a:t> sum = 0 (</a:t>
            </a:r>
            <a:r>
              <a:rPr lang="en-US" baseline="0" dirty="0" err="1">
                <a:uFillTx/>
              </a:rPr>
              <a:t>apakah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ini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tepat</a:t>
            </a:r>
            <a:r>
              <a:rPr lang="en-US" baseline="0" dirty="0">
                <a:uFillTx/>
              </a:rPr>
              <a:t>?) </a:t>
            </a:r>
            <a:r>
              <a:rPr lang="en-US" baseline="0" dirty="0" err="1">
                <a:uFillTx/>
              </a:rPr>
              <a:t>Setidaknya</a:t>
            </a:r>
            <a:r>
              <a:rPr lang="en-US" baseline="0" dirty="0">
                <a:uFillTx/>
              </a:rPr>
              <a:t> program </a:t>
            </a:r>
            <a:r>
              <a:rPr lang="en-US" baseline="0" dirty="0" err="1">
                <a:uFillTx/>
              </a:rPr>
              <a:t>tidak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akan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mengalami</a:t>
            </a:r>
            <a:r>
              <a:rPr lang="en-US" baseline="0" dirty="0">
                <a:uFillTx/>
              </a:rPr>
              <a:t> loop forever </a:t>
            </a:r>
            <a:r>
              <a:rPr lang="en-US" baseline="0" dirty="0" err="1">
                <a:uFillTx/>
              </a:rPr>
              <a:t>sehingga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solusi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ini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lebih</a:t>
            </a:r>
            <a:r>
              <a:rPr lang="en-US" baseline="0" dirty="0">
                <a:uFillTx/>
              </a:rPr>
              <a:t> “</a:t>
            </a:r>
            <a:r>
              <a:rPr lang="en-US" baseline="0" dirty="0" err="1">
                <a:uFillTx/>
              </a:rPr>
              <a:t>aman</a:t>
            </a:r>
            <a:r>
              <a:rPr lang="en-US" baseline="0" dirty="0">
                <a:uFillTx/>
              </a:rPr>
              <a:t>”.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uFillTx/>
              </a:rPr>
              <a:t>KU1102/</a:t>
            </a:r>
            <a:r>
              <a:rPr lang="en-US" dirty="0" err="1">
                <a:uFillTx/>
              </a:rPr>
              <a:t>Pengenalan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Teknologi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Informasi</a:t>
            </a:r>
            <a:r>
              <a:rPr lang="en-US" dirty="0">
                <a:uFillTx/>
              </a:rPr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12900C-E4A4-420E-857C-DD6A556B10AE}" type="datetimeFigureOut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>
                <a:uFillTx/>
              </a:rPr>
              <a:t>21</a:t>
            </a:fld>
            <a:endParaRPr lang="en-ID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dirty="0">
                <a:uFillTx/>
              </a:rPr>
              <a:t>Smiley </a:t>
            </a:r>
            <a:r>
              <a:rPr lang="en-US" dirty="0" err="1">
                <a:uFillTx/>
              </a:rPr>
              <a:t>menunjukkan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bahwa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masih</a:t>
            </a:r>
            <a:r>
              <a:rPr lang="en-US" baseline="0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capek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ditulis</a:t>
            </a:r>
            <a:endParaRPr lang="en-US" dirty="0">
              <a:uFillTx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uFillTx/>
              </a:rPr>
              <a:t>KU1102/</a:t>
            </a:r>
            <a:r>
              <a:rPr lang="en-US" dirty="0" err="1">
                <a:uFillTx/>
              </a:rPr>
              <a:t>Pengenalan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Teknologi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Informasi</a:t>
            </a:r>
            <a:r>
              <a:rPr lang="en-US" dirty="0">
                <a:uFillTx/>
              </a:rPr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12900C-E4A4-420E-857C-DD6A556B10AE}" type="datetimeFigureOut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>
                <a:uFillTx/>
              </a:rPr>
              <a:pPr/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dirty="0" err="1">
                <a:uFillTx/>
              </a:rPr>
              <a:t>Sudah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mulai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capek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ditulis</a:t>
            </a:r>
            <a:r>
              <a:rPr lang="en-US" dirty="0">
                <a:uFillTx/>
              </a:rPr>
              <a:t>…</a:t>
            </a:r>
          </a:p>
          <a:p>
            <a:endParaRPr lang="en-US" dirty="0">
              <a:uFillTx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uFillTx/>
              </a:rPr>
              <a:t>KU1102/</a:t>
            </a:r>
            <a:r>
              <a:rPr lang="en-US" dirty="0" err="1">
                <a:uFillTx/>
              </a:rPr>
              <a:t>Pengenalan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Teknologi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Informasi</a:t>
            </a:r>
            <a:r>
              <a:rPr lang="en-US" dirty="0">
                <a:uFillTx/>
              </a:rPr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12900C-E4A4-420E-857C-DD6A556B10AE}" type="datetimeFigureOut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>
                <a:uFillTx/>
              </a:rPr>
              <a:pPr/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Semakin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banyak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semakin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menderita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teks</a:t>
            </a:r>
            <a:r>
              <a:rPr lang="en-US" dirty="0">
                <a:uFillTx/>
              </a:rPr>
              <a:t> yang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mirip</a:t>
            </a:r>
            <a:r>
              <a:rPr lang="en-US" baseline="0" dirty="0">
                <a:uFillTx/>
              </a:rPr>
              <a:t> </a:t>
            </a:r>
            <a:r>
              <a:rPr lang="en-US" baseline="0" dirty="0" err="1">
                <a:uFillTx/>
              </a:rPr>
              <a:t>berulang-ulang</a:t>
            </a:r>
            <a:r>
              <a:rPr lang="en-US" baseline="0" dirty="0">
                <a:uFillTx/>
              </a:rPr>
              <a:t>…</a:t>
            </a:r>
            <a:endParaRPr lang="en-US" dirty="0">
              <a:uFillTx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uFillTx/>
              </a:rPr>
              <a:t>KU1102/</a:t>
            </a:r>
            <a:r>
              <a:rPr lang="en-US" dirty="0" err="1">
                <a:uFillTx/>
              </a:rPr>
              <a:t>Pengenalan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Teknologi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Informasi</a:t>
            </a:r>
            <a:r>
              <a:rPr lang="en-US" dirty="0">
                <a:uFillTx/>
              </a:rPr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12900C-E4A4-420E-857C-DD6A556B10AE}" type="datetimeFigureOut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Sudah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mungkin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memakai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cara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sama</a:t>
            </a:r>
            <a:r>
              <a:rPr lang="en-US" dirty="0">
                <a:uFillTx/>
              </a:rPr>
              <a:t>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uFillTx/>
              </a:rPr>
              <a:t>KU1102/</a:t>
            </a:r>
            <a:r>
              <a:rPr lang="en-US" dirty="0" err="1">
                <a:uFillTx/>
              </a:rPr>
              <a:t>Pengenalan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Teknologi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Informasi</a:t>
            </a:r>
            <a:r>
              <a:rPr lang="en-US" dirty="0">
                <a:uFillTx/>
              </a:rPr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12900C-E4A4-420E-857C-DD6A556B10AE}" type="datetimeFigureOut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>
                <a:uFillTx/>
              </a:rPr>
              <a:pPr/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591E8-0F97-4EEE-8E70-DAF064DAC969}" type="slidenum">
              <a:rPr lang="en-US" smtClean="0">
                <a:uFillTx/>
              </a:rPr>
              <a:pPr/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C5449-4DDE-4775-AC83-4C35C8930960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231BA-EDC2-4E2D-B574-32907539580C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>
              <a:uFillTx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uFillTx/>
              </a:rPr>
              <a:t>KU1102/</a:t>
            </a:r>
            <a:r>
              <a:rPr lang="en-US" dirty="0" err="1">
                <a:uFillTx/>
              </a:rPr>
              <a:t>Pengenalan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Teknologi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Informasi</a:t>
            </a:r>
            <a:r>
              <a:rPr lang="en-US" dirty="0">
                <a:uFillTx/>
              </a:rPr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12900C-E4A4-420E-857C-DD6A556B10AE}" type="datetimeFigureOut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>
                <a:uFillTx/>
              </a:rPr>
              <a:pPr/>
              <a:t>15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ID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226-5615-4F01-9F71-55BA7C584253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BE7-B1B5-4A4B-914F-7DA85FDC4041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D9A6-2995-4A1A-A02C-8C4E1741511C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DA5-CE20-4F08-A873-E52D67551FAE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A25A-B87D-4DEE-B040-DCCC5C3D2C58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BFF0-1DA1-4F36-8709-9C257EE60E6A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6652-E42B-4726-AEA9-D4757546C440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3B6-3861-416A-B1E4-65CB61F3F467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ID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D0F-6DB4-4EB0-8A30-6CC004F32E2C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ID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D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E2562C2A-BD70-455C-BA3F-D930AF60B8E3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B7DF84B-70D1-4C81-8C77-C344FC1ACF29}" type="slidenum">
              <a:rPr lang="en-ID" smtClean="0">
                <a:uFillTx/>
              </a:rPr>
              <a:t>‹#›</a:t>
            </a:fld>
            <a:endParaRPr lang="en-ID"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446796" y="185738"/>
            <a:ext cx="1470886" cy="147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6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ID" sz="8000" dirty="0" err="1">
                <a:solidFill>
                  <a:srgbClr val="FFFFFF"/>
                </a:solidFill>
                <a:uFillTx/>
              </a:rPr>
              <a:t>Pengulangan</a:t>
            </a:r>
            <a:br>
              <a:rPr lang="en-ID" sz="8000" dirty="0">
                <a:solidFill>
                  <a:srgbClr val="FFFFFF"/>
                </a:solidFill>
                <a:uFillTx/>
              </a:rPr>
            </a:br>
            <a:r>
              <a:rPr lang="en-ID" sz="6600" dirty="0">
                <a:solidFill>
                  <a:srgbClr val="FFFFFF"/>
                </a:solidFill>
                <a:uFillTx/>
              </a:rPr>
              <a:t>(</a:t>
            </a:r>
            <a:r>
              <a:rPr lang="en-ID" sz="6600" i="1" dirty="0">
                <a:solidFill>
                  <a:srgbClr val="FFFFFF"/>
                </a:solidFill>
                <a:uFillTx/>
              </a:rPr>
              <a:t>Looping</a:t>
            </a:r>
            <a:r>
              <a:rPr lang="en-ID" sz="6600" dirty="0">
                <a:solidFill>
                  <a:srgbClr val="FFFFFF"/>
                </a:solidFill>
                <a:uFillTx/>
              </a:rPr>
              <a:t>/</a:t>
            </a:r>
            <a:r>
              <a:rPr lang="en-ID" sz="6600" i="1" dirty="0">
                <a:solidFill>
                  <a:srgbClr val="FFFFFF"/>
                </a:solidFill>
                <a:uFillTx/>
              </a:rPr>
              <a:t>Repetition</a:t>
            </a:r>
            <a:r>
              <a:rPr lang="en-ID" sz="6600" dirty="0">
                <a:solidFill>
                  <a:srgbClr val="FFFFFF"/>
                </a:solidFill>
                <a:uFillTx/>
              </a:rPr>
              <a:t>)</a:t>
            </a:r>
            <a:br>
              <a:rPr lang="en-ID" sz="6600" dirty="0">
                <a:solidFill>
                  <a:srgbClr val="FFFFFF"/>
                </a:solidFill>
                <a:uFillTx/>
              </a:rPr>
            </a:br>
            <a:r>
              <a:rPr lang="en-ID" sz="6600" dirty="0">
                <a:solidFill>
                  <a:srgbClr val="FFFFFF"/>
                </a:solidFill>
                <a:uFillTx/>
              </a:rPr>
              <a:t>(</a:t>
            </a:r>
            <a:r>
              <a:rPr lang="en-US" sz="6600" dirty="0">
                <a:solidFill>
                  <a:srgbClr val="FFFFFF"/>
                </a:solidFill>
                <a:uFillTx/>
              </a:rPr>
              <a:t>Python</a:t>
            </a:r>
            <a:r>
              <a:rPr lang="en-ID" sz="6600" dirty="0">
                <a:solidFill>
                  <a:srgbClr val="FFFFFF"/>
                </a:solidFill>
                <a:uFillTx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ID" sz="1800" dirty="0">
                <a:solidFill>
                  <a:srgbClr val="000000"/>
                </a:solidFill>
                <a:uFillTx/>
              </a:rPr>
              <a:t>Tim </a:t>
            </a:r>
            <a:r>
              <a:rPr lang="en-ID" sz="1800" dirty="0" err="1">
                <a:solidFill>
                  <a:srgbClr val="000000"/>
                </a:solidFill>
                <a:uFillTx/>
              </a:rPr>
              <a:t>Penyusun</a:t>
            </a:r>
            <a:r>
              <a:rPr lang="en-ID" sz="1800" dirty="0">
                <a:solidFill>
                  <a:srgbClr val="000000"/>
                </a:solidFill>
                <a:uFillTx/>
              </a:rPr>
              <a:t> </a:t>
            </a:r>
            <a:r>
              <a:rPr lang="en-ID" sz="1800" dirty="0" err="1">
                <a:solidFill>
                  <a:srgbClr val="000000"/>
                </a:solidFill>
                <a:uFillTx/>
              </a:rPr>
              <a:t>Materi</a:t>
            </a:r>
            <a:r>
              <a:rPr lang="en-ID" sz="1800" dirty="0">
                <a:solidFill>
                  <a:srgbClr val="000000"/>
                </a:solidFill>
                <a:uFillTx/>
              </a:rPr>
              <a:t> </a:t>
            </a:r>
            <a:r>
              <a:rPr lang="en-ID" sz="1800" dirty="0" err="1">
                <a:solidFill>
                  <a:srgbClr val="000000"/>
                </a:solidFill>
                <a:uFillTx/>
              </a:rPr>
              <a:t>Pengenalan</a:t>
            </a:r>
            <a:r>
              <a:rPr lang="en-ID" sz="1800" dirty="0">
                <a:solidFill>
                  <a:srgbClr val="000000"/>
                </a:solidFill>
                <a:uFillTx/>
              </a:rPr>
              <a:t> </a:t>
            </a:r>
            <a:r>
              <a:rPr lang="en-ID" sz="1800" dirty="0" err="1">
                <a:solidFill>
                  <a:srgbClr val="000000"/>
                </a:solidFill>
                <a:uFillTx/>
              </a:rPr>
              <a:t>Komputasi</a:t>
            </a:r>
            <a:endParaRPr lang="en-ID" sz="1800" dirty="0">
              <a:solidFill>
                <a:srgbClr val="000000"/>
              </a:solidFill>
              <a:uFillTx/>
            </a:endParaRPr>
          </a:p>
          <a:p>
            <a:pPr algn="l"/>
            <a:r>
              <a:rPr lang="en-ID" sz="1800" dirty="0" err="1">
                <a:solidFill>
                  <a:srgbClr val="000000"/>
                </a:solidFill>
                <a:uFillTx/>
              </a:rPr>
              <a:t>Institut</a:t>
            </a:r>
            <a:r>
              <a:rPr lang="en-ID" sz="1800" dirty="0">
                <a:solidFill>
                  <a:srgbClr val="000000"/>
                </a:solidFill>
                <a:uFillTx/>
              </a:rPr>
              <a:t> </a:t>
            </a:r>
            <a:r>
              <a:rPr lang="en-ID" sz="1800" dirty="0" err="1">
                <a:solidFill>
                  <a:srgbClr val="000000"/>
                </a:solidFill>
                <a:uFillTx/>
              </a:rPr>
              <a:t>Teknologi</a:t>
            </a:r>
            <a:r>
              <a:rPr lang="en-ID" sz="1800" dirty="0">
                <a:solidFill>
                  <a:srgbClr val="000000"/>
                </a:solidFill>
                <a:uFillTx/>
              </a:rPr>
              <a:t> Bandung ©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92068" y="4985459"/>
            <a:ext cx="1547422" cy="15474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Pengulangan: Latar Belakang</a:t>
            </a:r>
            <a:endParaRPr lang="en-US" dirty="0">
              <a:uFillTx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uFillTx/>
              </a:rPr>
              <a:t>Melakukan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suatu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instruksi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bahkan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aksi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secara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berulang-ulang</a:t>
            </a:r>
            <a:endParaRPr lang="en-US" dirty="0">
              <a:uFillTx/>
            </a:endParaRPr>
          </a:p>
          <a:p>
            <a:pPr lvl="1"/>
            <a:r>
              <a:rPr lang="en-US" dirty="0" err="1">
                <a:uFillTx/>
              </a:rPr>
              <a:t>Komputer</a:t>
            </a:r>
            <a:r>
              <a:rPr lang="en-US" dirty="0">
                <a:uFillTx/>
              </a:rPr>
              <a:t>: </a:t>
            </a:r>
            <a:r>
              <a:rPr lang="en-US" dirty="0" err="1">
                <a:uFillTx/>
              </a:rPr>
              <a:t>memiliki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performansi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sama</a:t>
            </a:r>
            <a:endParaRPr lang="en-US" dirty="0">
              <a:uFillTx/>
            </a:endParaRPr>
          </a:p>
          <a:p>
            <a:pPr lvl="1"/>
            <a:r>
              <a:rPr lang="en-US" dirty="0" err="1">
                <a:uFillTx/>
              </a:rPr>
              <a:t>Manusia</a:t>
            </a:r>
            <a:r>
              <a:rPr lang="en-US" dirty="0">
                <a:uFillTx/>
              </a:rPr>
              <a:t>: punya </a:t>
            </a:r>
            <a:r>
              <a:rPr lang="en-US" dirty="0" err="1">
                <a:uFillTx/>
              </a:rPr>
              <a:t>kecenderungan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melakukan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kesalahan</a:t>
            </a:r>
            <a:r>
              <a:rPr lang="en-US" dirty="0">
                <a:uFillTx/>
              </a:rPr>
              <a:t> (</a:t>
            </a:r>
            <a:r>
              <a:rPr lang="en-US" dirty="0" err="1">
                <a:uFillTx/>
              </a:rPr>
              <a:t>karena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letih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atau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bosan</a:t>
            </a:r>
            <a:r>
              <a:rPr lang="en-US" dirty="0">
                <a:uFillTx/>
              </a:rPr>
              <a:t>)</a:t>
            </a:r>
          </a:p>
        </p:txBody>
      </p:sp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67F6FC4E-49A4-4730-B62A-746E848BC488}" type="datetime1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uFillTx/>
              </a:rPr>
              <a:t>WD/KU1102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E8E4-3475-4DB6-A3C9-56C3949EE85C}" type="slidenum">
              <a:rPr lang="en-US" smtClean="0">
                <a:uFillTx/>
              </a:rPr>
              <a:pPr/>
              <a:t>10</a:t>
            </a:fld>
            <a:endParaRPr lang="en-US">
              <a:uFillTx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8182" y="3429000"/>
            <a:ext cx="3429000" cy="25717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uFillTx/>
              </a:rPr>
              <a:t>Pengulangan</a:t>
            </a:r>
            <a:r>
              <a:rPr lang="en-US" dirty="0">
                <a:uFillTx/>
              </a:rPr>
              <a:t> (</a:t>
            </a:r>
            <a:r>
              <a:rPr lang="en-US" i="1" dirty="0">
                <a:uFillTx/>
              </a:rPr>
              <a:t>Looping</a:t>
            </a:r>
            <a:r>
              <a:rPr lang="en-US" dirty="0">
                <a:uFillTx/>
              </a:rPr>
              <a:t>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uFillTx/>
              </a:rPr>
              <a:t>Elemen</a:t>
            </a:r>
            <a:r>
              <a:rPr lang="en-US" dirty="0">
                <a:uFillTx/>
              </a:rPr>
              <a:t>:</a:t>
            </a:r>
          </a:p>
          <a:p>
            <a:pPr lvl="1"/>
            <a:r>
              <a:rPr lang="en-US" b="1" dirty="0" err="1">
                <a:uFillTx/>
              </a:rPr>
              <a:t>Kondisi</a:t>
            </a:r>
            <a:r>
              <a:rPr lang="en-US" b="1" dirty="0">
                <a:uFillTx/>
              </a:rPr>
              <a:t> </a:t>
            </a:r>
            <a:r>
              <a:rPr lang="en-US" b="1" dirty="0" err="1">
                <a:uFillTx/>
              </a:rPr>
              <a:t>pengulangan</a:t>
            </a:r>
            <a:r>
              <a:rPr lang="en-US" dirty="0">
                <a:uFillTx/>
              </a:rPr>
              <a:t>: </a:t>
            </a:r>
            <a:r>
              <a:rPr lang="en-US" dirty="0" err="1">
                <a:uFillTx/>
              </a:rPr>
              <a:t>ekspresi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lojik</a:t>
            </a:r>
            <a:endParaRPr lang="en-US" dirty="0">
              <a:uFillTx/>
            </a:endParaRPr>
          </a:p>
          <a:p>
            <a:pPr lvl="1"/>
            <a:r>
              <a:rPr lang="en-US" b="1" dirty="0">
                <a:uFillTx/>
              </a:rPr>
              <a:t>Badan </a:t>
            </a:r>
            <a:r>
              <a:rPr lang="en-US" b="1" dirty="0" err="1">
                <a:uFillTx/>
              </a:rPr>
              <a:t>pengulangan</a:t>
            </a:r>
            <a:r>
              <a:rPr lang="en-US" dirty="0">
                <a:uFillTx/>
              </a:rPr>
              <a:t>: </a:t>
            </a:r>
            <a:r>
              <a:rPr lang="en-US" dirty="0" err="1">
                <a:uFillTx/>
              </a:rPr>
              <a:t>aksi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diulang</a:t>
            </a:r>
            <a:endParaRPr lang="en-US" dirty="0">
              <a:uFillTx/>
            </a:endParaRPr>
          </a:p>
          <a:p>
            <a:r>
              <a:rPr lang="en-US" dirty="0" err="1">
                <a:uFillTx/>
              </a:rPr>
              <a:t>Jenis-jenis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notasi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pengulangan</a:t>
            </a:r>
            <a:r>
              <a:rPr lang="en-US" dirty="0">
                <a:uFillTx/>
              </a:rPr>
              <a:t> di Python:</a:t>
            </a:r>
          </a:p>
          <a:p>
            <a:pPr lvl="1"/>
            <a:r>
              <a:rPr lang="en-US" dirty="0" err="1">
                <a:uFillTx/>
              </a:rPr>
              <a:t>Berdasarkan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pencacah</a:t>
            </a:r>
            <a:r>
              <a:rPr lang="en-US" dirty="0">
                <a:uFillTx/>
              </a:rPr>
              <a:t>: </a:t>
            </a:r>
            <a:r>
              <a:rPr lang="en-US" b="1" dirty="0">
                <a:uFillTx/>
              </a:rPr>
              <a:t>for</a:t>
            </a:r>
          </a:p>
          <a:p>
            <a:pPr lvl="1"/>
            <a:r>
              <a:rPr lang="en-US" dirty="0" err="1">
                <a:uFillTx/>
              </a:rPr>
              <a:t>Berdasarkan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kondisi</a:t>
            </a:r>
            <a:r>
              <a:rPr lang="en-US" dirty="0">
                <a:uFillTx/>
              </a:rPr>
              <a:t> </a:t>
            </a:r>
            <a:r>
              <a:rPr lang="id-ID" dirty="0">
                <a:uFillTx/>
              </a:rPr>
              <a:t>mengulang</a:t>
            </a:r>
            <a:r>
              <a:rPr lang="en-US" dirty="0">
                <a:uFillTx/>
              </a:rPr>
              <a:t> di </a:t>
            </a:r>
            <a:r>
              <a:rPr lang="en-US" dirty="0" err="1">
                <a:uFillTx/>
              </a:rPr>
              <a:t>awal</a:t>
            </a:r>
            <a:r>
              <a:rPr lang="en-US" dirty="0">
                <a:uFillTx/>
              </a:rPr>
              <a:t>: </a:t>
            </a:r>
            <a:r>
              <a:rPr lang="en-US" b="1" dirty="0" err="1">
                <a:uFillTx/>
              </a:rPr>
              <a:t>whil</a:t>
            </a:r>
            <a:r>
              <a:rPr lang="id-ID" b="1" dirty="0">
                <a:uFillTx/>
              </a:rPr>
              <a:t>e</a:t>
            </a:r>
            <a:endParaRPr lang="en-US" b="1" dirty="0">
              <a:uFillTx/>
            </a:endParaRPr>
          </a:p>
        </p:txBody>
      </p:sp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3CF23484-BCF4-47BC-A7FC-D1814D8A3C4B}" type="datetime1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uFillTx/>
              </a:rPr>
              <a:t>WD/KU1102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1AC-6215-417D-80F9-D6FCEC0499CF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Contoh-1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Tuliskan</a:t>
            </a:r>
            <a:r>
              <a:rPr lang="en-US" dirty="0">
                <a:uFillTx/>
              </a:rPr>
              <a:t> program yang </a:t>
            </a:r>
            <a:r>
              <a:rPr lang="en-US" dirty="0" err="1">
                <a:uFillTx/>
              </a:rPr>
              <a:t>menerima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sebuah</a:t>
            </a:r>
            <a:r>
              <a:rPr lang="en-US" dirty="0">
                <a:uFillTx/>
              </a:rPr>
              <a:t> integer </a:t>
            </a:r>
            <a:r>
              <a:rPr lang="en-US" dirty="0" err="1">
                <a:uFillTx/>
              </a:rPr>
              <a:t>misalnya</a:t>
            </a:r>
            <a:r>
              <a:rPr lang="en-US" dirty="0">
                <a:uFillTx/>
              </a:rPr>
              <a:t> N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angka</a:t>
            </a:r>
            <a:r>
              <a:rPr lang="en-US" dirty="0">
                <a:uFillTx/>
              </a:rPr>
              <a:t> 1, 2, 3, … N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1+2+3+…+N </a:t>
            </a:r>
            <a:r>
              <a:rPr lang="en-US" dirty="0" err="1">
                <a:uFillTx/>
              </a:rPr>
              <a:t>ke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layar</a:t>
            </a:r>
            <a:r>
              <a:rPr lang="en-US" dirty="0">
                <a:uFillTx/>
              </a:rPr>
              <a:t>. </a:t>
            </a:r>
          </a:p>
          <a:p>
            <a:r>
              <a:rPr lang="en-US" dirty="0" err="1">
                <a:uFillTx/>
              </a:rPr>
              <a:t>Asumsikan</a:t>
            </a:r>
            <a:r>
              <a:rPr lang="en-US" dirty="0">
                <a:uFillTx/>
              </a:rPr>
              <a:t> N &gt; 0.</a:t>
            </a:r>
          </a:p>
          <a:p>
            <a:r>
              <a:rPr lang="en-US" dirty="0" err="1">
                <a:uFillTx/>
              </a:rPr>
              <a:t>Contoh</a:t>
            </a:r>
            <a:r>
              <a:rPr lang="en-US" dirty="0">
                <a:uFillTx/>
              </a:rPr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12</a:t>
            </a:fld>
            <a:endParaRPr lang="id-ID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52861" y="3643315"/>
            <a:ext cx="214180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uFillTx/>
              </a:rPr>
              <a:t>N = </a:t>
            </a:r>
            <a:r>
              <a:rPr lang="en-US" sz="2000" b="1" dirty="0">
                <a:uFillTx/>
              </a:rPr>
              <a:t>1</a:t>
            </a:r>
          </a:p>
          <a:p>
            <a:r>
              <a:rPr lang="en-US" sz="2000" dirty="0" err="1">
                <a:uFillTx/>
              </a:rPr>
              <a:t>Tampilan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di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layar</a:t>
            </a:r>
            <a:r>
              <a:rPr lang="en-US" sz="2000" dirty="0">
                <a:uFillTx/>
              </a:rPr>
              <a:t>:</a:t>
            </a:r>
          </a:p>
          <a:p>
            <a:r>
              <a:rPr lang="en-US" sz="2000" b="1" dirty="0">
                <a:uFillTx/>
              </a:rPr>
              <a:t>1</a:t>
            </a:r>
          </a:p>
          <a:p>
            <a:r>
              <a:rPr lang="en-US" sz="2000" b="1" dirty="0">
                <a:uFillTx/>
              </a:rPr>
              <a:t>1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67438" y="3643314"/>
            <a:ext cx="2002792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uFillTx/>
              </a:rPr>
              <a:t>N = </a:t>
            </a:r>
            <a:r>
              <a:rPr lang="en-US" b="1" dirty="0">
                <a:uFillTx/>
              </a:rPr>
              <a:t>5</a:t>
            </a:r>
          </a:p>
          <a:p>
            <a:r>
              <a:rPr lang="en-US" dirty="0" err="1">
                <a:uFillTx/>
              </a:rPr>
              <a:t>Tampilan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</a:t>
            </a:r>
            <a:r>
              <a:rPr lang="en-US" dirty="0">
                <a:uFillTx/>
              </a:rPr>
              <a:t> </a:t>
            </a:r>
            <a:r>
              <a:rPr lang="en-US" sz="2000" dirty="0" err="1">
                <a:uFillTx/>
              </a:rPr>
              <a:t>layar</a:t>
            </a:r>
            <a:r>
              <a:rPr lang="en-US" dirty="0">
                <a:uFillTx/>
              </a:rPr>
              <a:t>:</a:t>
            </a:r>
          </a:p>
          <a:p>
            <a:r>
              <a:rPr lang="en-US" b="1" dirty="0">
                <a:uFillTx/>
              </a:rPr>
              <a:t>1</a:t>
            </a:r>
          </a:p>
          <a:p>
            <a:r>
              <a:rPr lang="en-US" b="1" dirty="0">
                <a:uFillTx/>
              </a:rPr>
              <a:t>2</a:t>
            </a:r>
          </a:p>
          <a:p>
            <a:r>
              <a:rPr lang="en-US" b="1" dirty="0">
                <a:uFillTx/>
              </a:rPr>
              <a:t>3</a:t>
            </a:r>
          </a:p>
          <a:p>
            <a:r>
              <a:rPr lang="en-US" b="1" dirty="0">
                <a:uFillTx/>
              </a:rPr>
              <a:t>4</a:t>
            </a:r>
          </a:p>
          <a:p>
            <a:r>
              <a:rPr lang="en-US" b="1" dirty="0">
                <a:uFillTx/>
              </a:rPr>
              <a:t>5</a:t>
            </a:r>
          </a:p>
          <a:p>
            <a:r>
              <a:rPr lang="en-US" b="1" dirty="0">
                <a:uFillTx/>
              </a:rPr>
              <a:t>15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8382016" y="2786058"/>
            <a:ext cx="2071702" cy="372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N = </a:t>
            </a:r>
            <a:r>
              <a:rPr lang="en-US" b="1" dirty="0">
                <a:uFillTx/>
              </a:rPr>
              <a:t>10</a:t>
            </a:r>
          </a:p>
          <a:p>
            <a:r>
              <a:rPr lang="en-US" dirty="0" err="1">
                <a:uFillTx/>
              </a:rPr>
              <a:t>Tampilan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</a:t>
            </a:r>
            <a:r>
              <a:rPr lang="en-US" dirty="0">
                <a:uFillTx/>
              </a:rPr>
              <a:t> </a:t>
            </a:r>
            <a:r>
              <a:rPr lang="en-US" sz="2000" dirty="0" err="1">
                <a:uFillTx/>
              </a:rPr>
              <a:t>layar</a:t>
            </a:r>
            <a:r>
              <a:rPr lang="en-US" dirty="0">
                <a:uFillTx/>
              </a:rPr>
              <a:t>:</a:t>
            </a:r>
            <a:endParaRPr lang="en-US" b="1" dirty="0">
              <a:uFillTx/>
            </a:endParaRPr>
          </a:p>
          <a:p>
            <a:r>
              <a:rPr lang="en-US" b="1" dirty="0">
                <a:uFillTx/>
              </a:rPr>
              <a:t>1</a:t>
            </a:r>
          </a:p>
          <a:p>
            <a:r>
              <a:rPr lang="en-US" b="1" dirty="0">
                <a:uFillTx/>
              </a:rPr>
              <a:t>2</a:t>
            </a:r>
          </a:p>
          <a:p>
            <a:r>
              <a:rPr lang="en-US" b="1" dirty="0">
                <a:uFillTx/>
              </a:rPr>
              <a:t>3</a:t>
            </a:r>
          </a:p>
          <a:p>
            <a:r>
              <a:rPr lang="en-US" b="1" dirty="0">
                <a:uFillTx/>
              </a:rPr>
              <a:t>4</a:t>
            </a:r>
          </a:p>
          <a:p>
            <a:r>
              <a:rPr lang="en-US" b="1" dirty="0">
                <a:uFillTx/>
              </a:rPr>
              <a:t>5</a:t>
            </a:r>
          </a:p>
          <a:p>
            <a:r>
              <a:rPr lang="en-US" b="1" dirty="0">
                <a:uFillTx/>
              </a:rPr>
              <a:t>6</a:t>
            </a:r>
          </a:p>
          <a:p>
            <a:r>
              <a:rPr lang="en-US" b="1" dirty="0">
                <a:uFillTx/>
              </a:rPr>
              <a:t>7</a:t>
            </a:r>
          </a:p>
          <a:p>
            <a:r>
              <a:rPr lang="en-US" b="1" dirty="0">
                <a:uFillTx/>
              </a:rPr>
              <a:t>8</a:t>
            </a:r>
          </a:p>
          <a:p>
            <a:r>
              <a:rPr lang="en-US" b="1" dirty="0">
                <a:uFillTx/>
              </a:rPr>
              <a:t>9</a:t>
            </a:r>
          </a:p>
          <a:p>
            <a:r>
              <a:rPr lang="en-US" b="1" dirty="0">
                <a:uFillTx/>
              </a:rPr>
              <a:t>10</a:t>
            </a:r>
          </a:p>
          <a:p>
            <a:r>
              <a:rPr lang="en-US" b="1" dirty="0">
                <a:uFillTx/>
              </a:rPr>
              <a:t>55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Berdasarkan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Pencacah</a:t>
            </a:r>
            <a:r>
              <a:rPr lang="en-ID" dirty="0">
                <a:uFillTx/>
              </a:rPr>
              <a:t> (for)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Pengulangan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dilakukan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berdasarkan</a:t>
            </a:r>
            <a:r>
              <a:rPr lang="en-US" dirty="0">
                <a:uFillTx/>
              </a:rPr>
              <a:t> </a:t>
            </a:r>
            <a:r>
              <a:rPr lang="en-US" i="1" dirty="0">
                <a:uFillTx/>
              </a:rPr>
              <a:t>range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harga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suatu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variabel</a:t>
            </a:r>
            <a:r>
              <a:rPr lang="en-US" dirty="0">
                <a:uFillTx/>
              </a:rPr>
              <a:t> </a:t>
            </a:r>
            <a:r>
              <a:rPr lang="en-US" i="1" dirty="0" err="1">
                <a:uFillTx/>
              </a:rPr>
              <a:t>pencacah</a:t>
            </a:r>
            <a:r>
              <a:rPr lang="en-US" dirty="0">
                <a:uFillTx/>
              </a:rPr>
              <a:t> (</a:t>
            </a:r>
            <a:r>
              <a:rPr lang="en-US" dirty="0" err="1">
                <a:uFillTx/>
              </a:rPr>
              <a:t>dalam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contoh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sebelumnya</a:t>
            </a:r>
            <a:r>
              <a:rPr lang="en-US" dirty="0">
                <a:uFillTx/>
              </a:rPr>
              <a:t> </a:t>
            </a:r>
            <a:r>
              <a:rPr lang="en-US" b="1" dirty="0" err="1">
                <a:uFillTx/>
              </a:rPr>
              <a:t>i</a:t>
            </a:r>
            <a:r>
              <a:rPr lang="en-US" dirty="0">
                <a:uFillTx/>
              </a:rPr>
              <a:t>)</a:t>
            </a:r>
          </a:p>
          <a:p>
            <a:pPr lvl="1"/>
            <a:r>
              <a:rPr lang="en-US" i="1" dirty="0">
                <a:uFillTx/>
              </a:rPr>
              <a:t>Range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harga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pencacah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diproses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adalah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dari</a:t>
            </a:r>
            <a:r>
              <a:rPr lang="en-US" dirty="0">
                <a:uFillTx/>
              </a:rPr>
              <a:t> </a:t>
            </a:r>
            <a:r>
              <a:rPr lang="en-US" b="1" dirty="0" err="1">
                <a:uFillTx/>
              </a:rPr>
              <a:t>hmin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</a:t>
            </a:r>
            <a:r>
              <a:rPr lang="en-US" dirty="0">
                <a:uFillTx/>
              </a:rPr>
              <a:t> </a:t>
            </a:r>
            <a:r>
              <a:rPr lang="en-US" b="1" dirty="0" err="1">
                <a:uFillTx/>
              </a:rPr>
              <a:t>hmaks</a:t>
            </a:r>
            <a:endParaRPr lang="en-US" dirty="0">
              <a:uFillTx/>
            </a:endParaRPr>
          </a:p>
          <a:p>
            <a:r>
              <a:rPr lang="en-US" dirty="0" err="1">
                <a:uFillTx/>
              </a:rPr>
              <a:t>Pencacah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harus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suatu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variabel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type yang </a:t>
            </a:r>
            <a:r>
              <a:rPr lang="en-US" dirty="0" err="1">
                <a:uFillTx/>
              </a:rPr>
              <a:t>terdefinisi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suksesor</a:t>
            </a:r>
            <a:r>
              <a:rPr lang="en-US" dirty="0">
                <a:uFillTx/>
              </a:rPr>
              <a:t> dan </a:t>
            </a:r>
            <a:r>
              <a:rPr lang="en-US" dirty="0" err="1">
                <a:uFillTx/>
              </a:rPr>
              <a:t>predesesornya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misalnya</a:t>
            </a:r>
            <a:r>
              <a:rPr lang="en-US" dirty="0">
                <a:uFillTx/>
              </a:rPr>
              <a:t> integer</a:t>
            </a:r>
          </a:p>
          <a:p>
            <a:r>
              <a:rPr lang="en-US" b="1" dirty="0" err="1">
                <a:uFillTx/>
              </a:rPr>
              <a:t>Aksi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dilakukan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selama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nilai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pencacah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masih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berada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dalam</a:t>
            </a:r>
            <a:r>
              <a:rPr lang="en-US" dirty="0">
                <a:uFillTx/>
              </a:rPr>
              <a:t> </a:t>
            </a:r>
            <a:r>
              <a:rPr lang="en-US" i="1" dirty="0">
                <a:uFillTx/>
              </a:rPr>
              <a:t>range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ditentukan</a:t>
            </a:r>
            <a:endParaRPr lang="en-US" dirty="0">
              <a:uFillTx/>
            </a:endParaRPr>
          </a:p>
          <a:p>
            <a:r>
              <a:rPr lang="en-US" dirty="0" err="1">
                <a:uFillTx/>
              </a:rPr>
              <a:t>Harga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pencacah</a:t>
            </a:r>
            <a:r>
              <a:rPr lang="en-US" dirty="0">
                <a:uFillTx/>
              </a:rPr>
              <a:t> di-</a:t>
            </a:r>
            <a:r>
              <a:rPr lang="en-US" i="1" dirty="0">
                <a:uFillTx/>
              </a:rPr>
              <a:t>increment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setiap</a:t>
            </a:r>
            <a:r>
              <a:rPr lang="en-US" dirty="0">
                <a:uFillTx/>
              </a:rPr>
              <a:t> kali </a:t>
            </a:r>
            <a:r>
              <a:rPr lang="en-US" b="1" dirty="0" err="1">
                <a:uFillTx/>
              </a:rPr>
              <a:t>Aksi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selesai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dilakukan</a:t>
            </a:r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Karena </a:t>
            </a:r>
            <a:r>
              <a:rPr lang="en-US" dirty="0" err="1">
                <a:uFillTx/>
              </a:rPr>
              <a:t>itulah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nilai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akhir</a:t>
            </a:r>
            <a:r>
              <a:rPr lang="en-US" dirty="0">
                <a:uFillTx/>
              </a:rPr>
              <a:t> </a:t>
            </a:r>
            <a:r>
              <a:rPr lang="en-US" i="1" dirty="0">
                <a:uFillTx/>
              </a:rPr>
              <a:t>range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harus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ditulis</a:t>
            </a:r>
            <a:r>
              <a:rPr lang="en-US" dirty="0">
                <a:uFillTx/>
              </a:rPr>
              <a:t> </a:t>
            </a:r>
            <a:r>
              <a:rPr lang="en-US" b="1" dirty="0">
                <a:uFillTx/>
              </a:rPr>
              <a:t>hmaks+1 </a:t>
            </a:r>
            <a:r>
              <a:rPr lang="en-US" dirty="0">
                <a:uFillTx/>
              </a:rPr>
              <a:t>(agar </a:t>
            </a:r>
            <a:r>
              <a:rPr lang="en-US" b="1" dirty="0" err="1">
                <a:uFillTx/>
              </a:rPr>
              <a:t>hmaks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tetap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diproses</a:t>
            </a:r>
            <a:r>
              <a:rPr lang="en-US" dirty="0">
                <a:uFillTx/>
              </a:rPr>
              <a:t>)</a:t>
            </a:r>
          </a:p>
          <a:p>
            <a:endParaRPr lang="en-ID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>
                <a:uFillTx/>
              </a:rPr>
              <a:pPr/>
              <a:t>01/10/2023</a:t>
            </a:fld>
            <a:endParaRPr lang="en-ID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pPr/>
              <a:t>13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>
          <a:xfrm>
            <a:off x="7826290" y="1895015"/>
            <a:ext cx="3566141" cy="3800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id-ID" sz="1600" b="1" dirty="0">
                <a:solidFill>
                  <a:schemeClr val="tx1"/>
                </a:solidFill>
                <a:uFillTx/>
              </a:rPr>
              <a:t>for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31722" y="353695"/>
            <a:ext cx="10515600" cy="1051829"/>
          </a:xfrm>
        </p:spPr>
        <p:txBody>
          <a:bodyPr>
            <a:normAutofit/>
          </a:bodyPr>
          <a:lstStyle/>
          <a:p>
            <a:r>
              <a:rPr lang="en-US" dirty="0" err="1">
                <a:uFillTx/>
              </a:rPr>
              <a:t>Berdasarkan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Pencacah</a:t>
            </a:r>
            <a:r>
              <a:rPr lang="en-US" dirty="0">
                <a:uFillTx/>
              </a:rPr>
              <a:t> (for)</a:t>
            </a:r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7019-3DCC-40D3-AA51-492340EFEB02}" type="datetime1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uFillTx/>
              </a:rPr>
              <a:t>WD/KU1102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C39-F5D8-4478-A143-E7469301675A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sp>
        <p:nvSpPr>
          <p:cNvPr id="8" name="Flowchart: Process 7"/>
          <p:cNvSpPr>
            <a:spLocks/>
          </p:cNvSpPr>
          <p:nvPr/>
        </p:nvSpPr>
        <p:spPr>
          <a:xfrm>
            <a:off x="8463472" y="2001261"/>
            <a:ext cx="207170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uFillTx/>
              </a:rPr>
              <a:t>i</a:t>
            </a:r>
            <a:r>
              <a:rPr lang="en-US" sz="1600" dirty="0">
                <a:solidFill>
                  <a:schemeClr val="bg1"/>
                </a:solidFill>
                <a:uFillTx/>
              </a:rPr>
              <a:t> </a:t>
            </a:r>
            <a:r>
              <a:rPr lang="en-US" sz="1600" dirty="0">
                <a:solidFill>
                  <a:schemeClr val="bg1"/>
                </a:solidFill>
                <a:uFillTx/>
                <a:sym typeface="Wingdings" panose="05000000000000000000" pitchFamily="2" charset="2"/>
              </a:rPr>
              <a:t> </a:t>
            </a:r>
            <a:r>
              <a:rPr lang="en-US" sz="1600" dirty="0" err="1">
                <a:solidFill>
                  <a:schemeClr val="bg1"/>
                </a:solidFill>
                <a:uFillTx/>
              </a:rPr>
              <a:t>hmin</a:t>
            </a:r>
            <a:endParaRPr lang="en-US" sz="1600" dirty="0">
              <a:solidFill>
                <a:schemeClr val="bg1"/>
              </a:solidFill>
              <a:uFillTx/>
            </a:endParaRPr>
          </a:p>
        </p:txBody>
      </p:sp>
      <p:cxnSp>
        <p:nvCxnSpPr>
          <p:cNvPr id="9" name="Straight Arrow Connector 8"/>
          <p:cNvCxnSpPr>
            <a:stCxn id="8" idx="2"/>
            <a:endCxn id="11" idx="0"/>
          </p:cNvCxnSpPr>
          <p:nvPr/>
        </p:nvCxnSpPr>
        <p:spPr>
          <a:xfrm rot="5400000">
            <a:off x="9356447" y="257276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>
            <a:spLocks/>
          </p:cNvSpPr>
          <p:nvPr/>
        </p:nvSpPr>
        <p:spPr>
          <a:xfrm>
            <a:off x="8534910" y="5858913"/>
            <a:ext cx="192882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Terminasi</a:t>
            </a:r>
            <a:endParaRPr lang="en-US" sz="1600" dirty="0">
              <a:uFillTx/>
            </a:endParaRPr>
          </a:p>
        </p:txBody>
      </p:sp>
      <p:sp>
        <p:nvSpPr>
          <p:cNvPr id="11" name="Flowchart: Decision 10"/>
          <p:cNvSpPr>
            <a:spLocks/>
          </p:cNvSpPr>
          <p:nvPr/>
        </p:nvSpPr>
        <p:spPr>
          <a:xfrm>
            <a:off x="8177720" y="2715641"/>
            <a:ext cx="2643206" cy="928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i</a:t>
            </a:r>
            <a:r>
              <a:rPr lang="en-US" sz="1600" dirty="0">
                <a:uFillTx/>
              </a:rPr>
              <a:t>&lt;= </a:t>
            </a:r>
            <a:r>
              <a:rPr lang="en-US" sz="1600" dirty="0" err="1">
                <a:uFillTx/>
              </a:rPr>
              <a:t>hmaks</a:t>
            </a:r>
            <a:endParaRPr lang="en-US" sz="1600" dirty="0">
              <a:uFillTx/>
            </a:endParaRPr>
          </a:p>
        </p:txBody>
      </p:sp>
      <p:cxnSp>
        <p:nvCxnSpPr>
          <p:cNvPr id="12" name="Shape 19"/>
          <p:cNvCxnSpPr>
            <a:stCxn id="11" idx="1"/>
            <a:endCxn id="10" idx="1"/>
          </p:cNvCxnSpPr>
          <p:nvPr/>
        </p:nvCxnSpPr>
        <p:spPr>
          <a:xfrm rot="10800000" flipH="1" flipV="1">
            <a:off x="8177720" y="3179988"/>
            <a:ext cx="357190" cy="2893239"/>
          </a:xfrm>
          <a:prstGeom prst="bentConnector3">
            <a:avLst>
              <a:gd name="adj1" fmla="val -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/>
          </p:cNvSpPr>
          <p:nvPr/>
        </p:nvSpPr>
        <p:spPr>
          <a:xfrm>
            <a:off x="7963407" y="3715773"/>
            <a:ext cx="58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false</a:t>
            </a:r>
          </a:p>
        </p:txBody>
      </p:sp>
      <p:cxnSp>
        <p:nvCxnSpPr>
          <p:cNvPr id="14" name="Straight Arrow Connector 13"/>
          <p:cNvCxnSpPr>
            <a:stCxn id="11" idx="2"/>
            <a:endCxn id="15" idx="0"/>
          </p:cNvCxnSpPr>
          <p:nvPr/>
        </p:nvCxnSpPr>
        <p:spPr>
          <a:xfrm rot="5400000">
            <a:off x="9177852" y="396580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>
            <a:spLocks/>
          </p:cNvSpPr>
          <p:nvPr/>
        </p:nvSpPr>
        <p:spPr>
          <a:xfrm>
            <a:off x="8534910" y="4287277"/>
            <a:ext cx="192882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Aksi</a:t>
            </a:r>
            <a:endParaRPr lang="en-US" sz="1600" dirty="0"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9463604" y="3715773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true</a:t>
            </a:r>
          </a:p>
        </p:txBody>
      </p:sp>
      <p:cxnSp>
        <p:nvCxnSpPr>
          <p:cNvPr id="17" name="Elbow Connector 16"/>
          <p:cNvCxnSpPr>
            <a:stCxn id="44" idx="3"/>
            <a:endCxn id="11" idx="3"/>
          </p:cNvCxnSpPr>
          <p:nvPr/>
        </p:nvCxnSpPr>
        <p:spPr>
          <a:xfrm flipV="1">
            <a:off x="10813784" y="3179989"/>
            <a:ext cx="7143" cy="2164491"/>
          </a:xfrm>
          <a:prstGeom prst="bentConnector3">
            <a:avLst>
              <a:gd name="adj1" fmla="val 3300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6" idx="2"/>
          </p:cNvCxnSpPr>
          <p:nvPr/>
        </p:nvCxnSpPr>
        <p:spPr>
          <a:xfrm rot="5400000">
            <a:off x="9359158" y="1848533"/>
            <a:ext cx="273188" cy="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9364384" y="6472485"/>
            <a:ext cx="3429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>
            <a:spLocks/>
          </p:cNvSpPr>
          <p:nvPr/>
        </p:nvSpPr>
        <p:spPr>
          <a:xfrm>
            <a:off x="8170577" y="5130165"/>
            <a:ext cx="264320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>
                <a:uFillTx/>
              </a:rPr>
              <a:t>i</a:t>
            </a:r>
            <a:r>
              <a:rPr lang="en-ID" sz="1600" dirty="0">
                <a:uFillTx/>
              </a:rPr>
              <a:t> </a:t>
            </a:r>
            <a:r>
              <a:rPr lang="en-ID" sz="1600" dirty="0">
                <a:uFillTx/>
                <a:sym typeface="Wingdings" panose="05000000000000000000" pitchFamily="2" charset="2"/>
              </a:rPr>
              <a:t> </a:t>
            </a:r>
            <a:r>
              <a:rPr lang="en-ID" sz="1600" dirty="0" err="1">
                <a:uFillTx/>
                <a:sym typeface="Wingdings" panose="05000000000000000000" pitchFamily="2" charset="2"/>
              </a:rPr>
              <a:t>i</a:t>
            </a:r>
            <a:r>
              <a:rPr lang="en-ID" sz="1600" dirty="0">
                <a:uFillTx/>
                <a:sym typeface="Wingdings" panose="05000000000000000000" pitchFamily="2" charset="2"/>
              </a:rPr>
              <a:t> + 1</a:t>
            </a:r>
            <a:endParaRPr lang="en-US" sz="1600" dirty="0">
              <a:uFillTx/>
            </a:endParaRPr>
          </a:p>
        </p:txBody>
      </p:sp>
      <p:cxnSp>
        <p:nvCxnSpPr>
          <p:cNvPr id="79" name="Straight Arrow Connector 78"/>
          <p:cNvCxnSpPr>
            <a:stCxn id="15" idx="2"/>
            <a:endCxn id="44" idx="0"/>
          </p:cNvCxnSpPr>
          <p:nvPr/>
        </p:nvCxnSpPr>
        <p:spPr>
          <a:xfrm flipH="1">
            <a:off x="9492181" y="4715905"/>
            <a:ext cx="7143" cy="41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Process 85"/>
          <p:cNvSpPr>
            <a:spLocks/>
          </p:cNvSpPr>
          <p:nvPr/>
        </p:nvSpPr>
        <p:spPr>
          <a:xfrm>
            <a:off x="8463472" y="1286881"/>
            <a:ext cx="207170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uFillTx/>
              </a:rPr>
              <a:t>Inisialisasi-aksi</a:t>
            </a:r>
            <a:endParaRPr lang="en-US" sz="1600" dirty="0">
              <a:solidFill>
                <a:schemeClr val="bg1"/>
              </a:solidFill>
              <a:uFillTx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9263513" y="1044062"/>
            <a:ext cx="4589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791522" y="1550339"/>
            <a:ext cx="1350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Python</a:t>
            </a:r>
            <a:endParaRPr lang="id-ID" sz="2800" b="1" dirty="0">
              <a:uFillTx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91522" y="2080626"/>
            <a:ext cx="5932230" cy="144655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Inisialisasi-aksi</a:t>
            </a:r>
            <a:endParaRPr lang="en-US" sz="22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uFillTx/>
                <a:latin typeface="Consolas" pitchFamily="49" charset="0"/>
              </a:rPr>
              <a:t>for</a:t>
            </a:r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uFillTx/>
                <a:latin typeface="Consolas" pitchFamily="49" charset="0"/>
              </a:rPr>
              <a:t>in range(</a:t>
            </a:r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hmin,hmaks</a:t>
            </a:r>
            <a:r>
              <a:rPr lang="en-US" sz="2200" b="1" i="1" dirty="0">
                <a:solidFill>
                  <a:srgbClr val="002060"/>
                </a:solidFill>
                <a:uFillTx/>
                <a:latin typeface="Consolas" pitchFamily="49" charset="0"/>
              </a:rPr>
              <a:t>+1</a:t>
            </a:r>
            <a:r>
              <a:rPr lang="en-US" sz="2200" dirty="0">
                <a:solidFill>
                  <a:srgbClr val="002060"/>
                </a:solidFill>
                <a:uFillTx/>
                <a:latin typeface="Consolas" pitchFamily="49" charset="0"/>
              </a:rPr>
              <a:t>): </a:t>
            </a:r>
            <a:endParaRPr lang="en-US" sz="22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     </a:t>
            </a:r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endParaRPr lang="en-US" sz="22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Terminasi</a:t>
            </a:r>
            <a:endParaRPr lang="en-US" sz="2200" i="1" dirty="0">
              <a:solidFill>
                <a:srgbClr val="002060"/>
              </a:solidFill>
              <a:uFillTx/>
              <a:latin typeface="Consolas" pitchFamily="49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08761" y="3560907"/>
            <a:ext cx="6594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adalah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variabel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pencacah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bisa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diganti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variabel</a:t>
            </a:r>
            <a:r>
              <a:rPr lang="en-ID" dirty="0">
                <a:uFillTx/>
              </a:rPr>
              <a:t> lain)</a:t>
            </a:r>
          </a:p>
          <a:p>
            <a:r>
              <a:rPr lang="en-ID" i="1" dirty="0" err="1">
                <a:uFillTx/>
              </a:rPr>
              <a:t>hmin</a:t>
            </a:r>
            <a:r>
              <a:rPr lang="en-ID" dirty="0">
                <a:uFillTx/>
              </a:rPr>
              <a:t> =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di </a:t>
            </a:r>
            <a:r>
              <a:rPr lang="en-ID" dirty="0" err="1">
                <a:uFillTx/>
              </a:rPr>
              <a:t>awal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loop</a:t>
            </a:r>
            <a:r>
              <a:rPr lang="en-ID" dirty="0">
                <a:uFillTx/>
              </a:rPr>
              <a:t>; </a:t>
            </a:r>
            <a:r>
              <a:rPr lang="en-ID" i="1" dirty="0" err="1">
                <a:uFillTx/>
              </a:rPr>
              <a:t>hmaks</a:t>
            </a:r>
            <a:r>
              <a:rPr lang="en-ID" dirty="0">
                <a:uFillTx/>
              </a:rPr>
              <a:t> =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terakhir</a:t>
            </a:r>
            <a:r>
              <a:rPr lang="en-ID" dirty="0">
                <a:uFillTx/>
              </a:rPr>
              <a:t> yang </a:t>
            </a:r>
            <a:r>
              <a:rPr lang="en-ID" dirty="0" err="1">
                <a:uFillTx/>
              </a:rPr>
              <a:t>diproses</a:t>
            </a:r>
            <a:r>
              <a:rPr lang="en-ID" dirty="0">
                <a:uFillTx/>
              </a:rPr>
              <a:t>;</a:t>
            </a:r>
          </a:p>
          <a:p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ketika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keluar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loop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adalah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hmaks</a:t>
            </a:r>
            <a:r>
              <a:rPr lang="en-ID" dirty="0">
                <a:uFillTx/>
              </a:rPr>
              <a:t>+1</a:t>
            </a:r>
          </a:p>
          <a:p>
            <a:r>
              <a:rPr lang="en-ID" dirty="0" err="1">
                <a:uFillTx/>
              </a:rPr>
              <a:t>Setiap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berulang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di-</a:t>
            </a:r>
            <a:r>
              <a:rPr lang="en-ID" i="1" dirty="0">
                <a:uFillTx/>
              </a:rPr>
              <a:t>increment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ditambah</a:t>
            </a:r>
            <a:r>
              <a:rPr lang="en-ID" dirty="0">
                <a:uFillTx/>
              </a:rPr>
              <a:t> 1)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405433" y="5020184"/>
            <a:ext cx="3165065" cy="1077218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Inisialisasi-aksi</a:t>
            </a:r>
            <a:endParaRPr lang="en-US" sz="16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id-ID" sz="1600" b="1" u="sng" dirty="0">
                <a:solidFill>
                  <a:srgbClr val="002060"/>
                </a:solidFill>
                <a:uFillTx/>
                <a:latin typeface="Consolas" pitchFamily="49" charset="0"/>
              </a:rPr>
              <a:t>traversal</a:t>
            </a:r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id-ID" sz="1600" dirty="0">
                <a:solidFill>
                  <a:srgbClr val="002060"/>
                </a:solidFill>
                <a:uFillTx/>
                <a:latin typeface="Consolas" pitchFamily="49" charset="0"/>
              </a:rPr>
              <a:t>[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hmin</a:t>
            </a:r>
            <a:r>
              <a:rPr lang="id-ID" sz="1600" b="1" dirty="0">
                <a:solidFill>
                  <a:srgbClr val="002060"/>
                </a:solidFill>
                <a:uFillTx/>
                <a:latin typeface="Consolas" pitchFamily="49" charset="0"/>
              </a:rPr>
              <a:t>..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hmaks</a:t>
            </a:r>
            <a:r>
              <a:rPr lang="id-ID" sz="1600" dirty="0">
                <a:solidFill>
                  <a:srgbClr val="002060"/>
                </a:solidFill>
                <a:uFillTx/>
                <a:latin typeface="Consolas" pitchFamily="49" charset="0"/>
              </a:rPr>
              <a:t>]</a:t>
            </a:r>
          </a:p>
          <a:p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  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endParaRPr lang="en-US" sz="16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Terminasi</a:t>
            </a:r>
            <a:endParaRPr lang="en-US" sz="1600" i="1" dirty="0">
              <a:solidFill>
                <a:srgbClr val="002060"/>
              </a:solidFill>
              <a:uFillTx/>
              <a:latin typeface="Consolas" pitchFamily="49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2698159" y="5697292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pseudocode</a:t>
            </a:r>
            <a:endParaRPr lang="id-ID" sz="2800" b="1" dirty="0">
              <a:uFillTx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8809643" y="182021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flowchart</a:t>
            </a:r>
            <a:endParaRPr lang="id-ID" sz="2000" b="1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58" y="561770"/>
            <a:ext cx="2514600" cy="1325563"/>
          </a:xfrm>
        </p:spPr>
        <p:txBody>
          <a:bodyPr/>
          <a:lstStyle/>
          <a:p>
            <a:r>
              <a:rPr lang="en-US" dirty="0">
                <a:uFillTx/>
              </a:rPr>
              <a:t>Contoh-1: 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15</a:t>
            </a:fld>
            <a:endParaRPr lang="id-ID">
              <a:uFillTx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43749" y="929217"/>
            <a:ext cx="8229600" cy="4626009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Program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JumlahAngka</a:t>
            </a: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Menghitung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1+2+3+...+N.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Asumsi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N &gt; 0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KAMUS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 N : int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sum : int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ALGORITMA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 = int(input())    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sum = 0             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in range(1,N+1):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sum = sum + </a:t>
            </a:r>
            <a:r>
              <a:rPr lang="en-US" sz="20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print(sum)          </a:t>
            </a:r>
            <a:r>
              <a:rPr lang="en-US" sz="20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Terminasi</a:t>
            </a:r>
            <a:endParaRPr lang="en-US" sz="20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>
          <a:xfrm>
            <a:off x="7826290" y="1895015"/>
            <a:ext cx="3566141" cy="3800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id-ID" sz="1600" b="1" dirty="0">
                <a:solidFill>
                  <a:schemeClr val="tx1"/>
                </a:solidFill>
                <a:uFillTx/>
              </a:rPr>
              <a:t>for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31722" y="404733"/>
            <a:ext cx="10515600" cy="738650"/>
          </a:xfrm>
        </p:spPr>
        <p:txBody>
          <a:bodyPr/>
          <a:lstStyle/>
          <a:p>
            <a:r>
              <a:rPr lang="en-US" dirty="0" err="1">
                <a:uFillTx/>
              </a:rPr>
              <a:t>Mencacah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Mundur</a:t>
            </a:r>
            <a:endParaRPr lang="en-US" dirty="0">
              <a:uFillTx/>
            </a:endParaRPr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7019-3DCC-40D3-AA51-492340EFEB02}" type="datetime1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uFillTx/>
              </a:rPr>
              <a:t>WD/KU1102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C39-F5D8-4478-A143-E7469301675A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  <p:sp>
        <p:nvSpPr>
          <p:cNvPr id="8" name="Flowchart: Process 7"/>
          <p:cNvSpPr>
            <a:spLocks/>
          </p:cNvSpPr>
          <p:nvPr/>
        </p:nvSpPr>
        <p:spPr>
          <a:xfrm>
            <a:off x="8463472" y="2001261"/>
            <a:ext cx="207170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uFillTx/>
              </a:rPr>
              <a:t>i</a:t>
            </a:r>
            <a:r>
              <a:rPr lang="en-US" sz="1600" dirty="0">
                <a:solidFill>
                  <a:schemeClr val="bg1"/>
                </a:solidFill>
                <a:uFillTx/>
              </a:rPr>
              <a:t> </a:t>
            </a:r>
            <a:r>
              <a:rPr lang="en-US" sz="1600" dirty="0">
                <a:solidFill>
                  <a:schemeClr val="bg1"/>
                </a:solidFill>
                <a:uFillTx/>
                <a:sym typeface="Wingdings" panose="05000000000000000000" pitchFamily="2" charset="2"/>
              </a:rPr>
              <a:t> </a:t>
            </a:r>
            <a:r>
              <a:rPr lang="en-US" sz="1600" dirty="0" err="1">
                <a:solidFill>
                  <a:schemeClr val="bg1"/>
                </a:solidFill>
                <a:uFillTx/>
              </a:rPr>
              <a:t>hmaks</a:t>
            </a:r>
            <a:endParaRPr lang="en-US" sz="1600" dirty="0">
              <a:solidFill>
                <a:schemeClr val="bg1"/>
              </a:solidFill>
              <a:uFillTx/>
            </a:endParaRPr>
          </a:p>
        </p:txBody>
      </p:sp>
      <p:cxnSp>
        <p:nvCxnSpPr>
          <p:cNvPr id="9" name="Straight Arrow Connector 8"/>
          <p:cNvCxnSpPr>
            <a:stCxn id="8" idx="2"/>
            <a:endCxn id="11" idx="0"/>
          </p:cNvCxnSpPr>
          <p:nvPr/>
        </p:nvCxnSpPr>
        <p:spPr>
          <a:xfrm rot="5400000">
            <a:off x="9356447" y="257276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>
            <a:spLocks/>
          </p:cNvSpPr>
          <p:nvPr/>
        </p:nvSpPr>
        <p:spPr>
          <a:xfrm>
            <a:off x="8534910" y="5858913"/>
            <a:ext cx="192882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Terminasi</a:t>
            </a:r>
            <a:endParaRPr lang="en-US" sz="1600" dirty="0">
              <a:uFillTx/>
            </a:endParaRPr>
          </a:p>
        </p:txBody>
      </p:sp>
      <p:sp>
        <p:nvSpPr>
          <p:cNvPr id="11" name="Flowchart: Decision 10"/>
          <p:cNvSpPr>
            <a:spLocks/>
          </p:cNvSpPr>
          <p:nvPr/>
        </p:nvSpPr>
        <p:spPr>
          <a:xfrm>
            <a:off x="8177720" y="2715641"/>
            <a:ext cx="2643206" cy="928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i</a:t>
            </a:r>
            <a:r>
              <a:rPr lang="en-US" sz="1600" dirty="0">
                <a:uFillTx/>
              </a:rPr>
              <a:t>&gt;= </a:t>
            </a:r>
            <a:r>
              <a:rPr lang="en-US" sz="1600" dirty="0" err="1">
                <a:uFillTx/>
              </a:rPr>
              <a:t>hmin</a:t>
            </a:r>
            <a:endParaRPr lang="en-US" sz="1600" dirty="0">
              <a:uFillTx/>
            </a:endParaRPr>
          </a:p>
        </p:txBody>
      </p:sp>
      <p:cxnSp>
        <p:nvCxnSpPr>
          <p:cNvPr id="12" name="Shape 19"/>
          <p:cNvCxnSpPr>
            <a:stCxn id="11" idx="1"/>
            <a:endCxn id="10" idx="1"/>
          </p:cNvCxnSpPr>
          <p:nvPr/>
        </p:nvCxnSpPr>
        <p:spPr>
          <a:xfrm rot="10800000" flipH="1" flipV="1">
            <a:off x="8177720" y="3179988"/>
            <a:ext cx="357190" cy="2893239"/>
          </a:xfrm>
          <a:prstGeom prst="bentConnector3">
            <a:avLst>
              <a:gd name="adj1" fmla="val -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/>
          </p:cNvSpPr>
          <p:nvPr/>
        </p:nvSpPr>
        <p:spPr>
          <a:xfrm>
            <a:off x="7963407" y="3715773"/>
            <a:ext cx="58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false</a:t>
            </a:r>
          </a:p>
        </p:txBody>
      </p:sp>
      <p:cxnSp>
        <p:nvCxnSpPr>
          <p:cNvPr id="14" name="Straight Arrow Connector 13"/>
          <p:cNvCxnSpPr>
            <a:stCxn id="11" idx="2"/>
            <a:endCxn id="15" idx="0"/>
          </p:cNvCxnSpPr>
          <p:nvPr/>
        </p:nvCxnSpPr>
        <p:spPr>
          <a:xfrm rot="5400000">
            <a:off x="9177852" y="396580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>
            <a:spLocks/>
          </p:cNvSpPr>
          <p:nvPr/>
        </p:nvSpPr>
        <p:spPr>
          <a:xfrm>
            <a:off x="8534910" y="4287277"/>
            <a:ext cx="192882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Aksi</a:t>
            </a:r>
            <a:endParaRPr lang="en-US" sz="1600" dirty="0"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9463604" y="3715773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true</a:t>
            </a:r>
          </a:p>
        </p:txBody>
      </p:sp>
      <p:cxnSp>
        <p:nvCxnSpPr>
          <p:cNvPr id="17" name="Elbow Connector 16"/>
          <p:cNvCxnSpPr>
            <a:stCxn id="44" idx="3"/>
            <a:endCxn id="11" idx="3"/>
          </p:cNvCxnSpPr>
          <p:nvPr/>
        </p:nvCxnSpPr>
        <p:spPr>
          <a:xfrm flipV="1">
            <a:off x="10813784" y="3179989"/>
            <a:ext cx="7143" cy="2164491"/>
          </a:xfrm>
          <a:prstGeom prst="bentConnector3">
            <a:avLst>
              <a:gd name="adj1" fmla="val 3300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6" idx="2"/>
          </p:cNvCxnSpPr>
          <p:nvPr/>
        </p:nvCxnSpPr>
        <p:spPr>
          <a:xfrm rot="5400000">
            <a:off x="9359158" y="1848533"/>
            <a:ext cx="273188" cy="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9364384" y="6472485"/>
            <a:ext cx="3429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>
            <a:spLocks/>
          </p:cNvSpPr>
          <p:nvPr/>
        </p:nvSpPr>
        <p:spPr>
          <a:xfrm>
            <a:off x="8170577" y="5130165"/>
            <a:ext cx="264320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>
                <a:uFillTx/>
              </a:rPr>
              <a:t>i</a:t>
            </a:r>
            <a:r>
              <a:rPr lang="en-ID" sz="1600" dirty="0">
                <a:uFillTx/>
              </a:rPr>
              <a:t> </a:t>
            </a:r>
            <a:r>
              <a:rPr lang="en-ID" sz="1600" dirty="0">
                <a:uFillTx/>
                <a:sym typeface="Wingdings" panose="05000000000000000000" pitchFamily="2" charset="2"/>
              </a:rPr>
              <a:t> </a:t>
            </a:r>
            <a:r>
              <a:rPr lang="en-ID" sz="1600" dirty="0" err="1">
                <a:uFillTx/>
                <a:sym typeface="Wingdings" panose="05000000000000000000" pitchFamily="2" charset="2"/>
              </a:rPr>
              <a:t>i</a:t>
            </a:r>
            <a:r>
              <a:rPr lang="en-ID" sz="1600" dirty="0">
                <a:uFillTx/>
                <a:sym typeface="Wingdings" panose="05000000000000000000" pitchFamily="2" charset="2"/>
              </a:rPr>
              <a:t> - 1</a:t>
            </a:r>
            <a:endParaRPr lang="en-US" sz="1600" dirty="0">
              <a:uFillTx/>
            </a:endParaRPr>
          </a:p>
        </p:txBody>
      </p:sp>
      <p:cxnSp>
        <p:nvCxnSpPr>
          <p:cNvPr id="79" name="Straight Arrow Connector 78"/>
          <p:cNvCxnSpPr>
            <a:stCxn id="15" idx="2"/>
            <a:endCxn id="44" idx="0"/>
          </p:cNvCxnSpPr>
          <p:nvPr/>
        </p:nvCxnSpPr>
        <p:spPr>
          <a:xfrm flipH="1">
            <a:off x="9492181" y="4715905"/>
            <a:ext cx="7143" cy="41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Process 85"/>
          <p:cNvSpPr>
            <a:spLocks/>
          </p:cNvSpPr>
          <p:nvPr/>
        </p:nvSpPr>
        <p:spPr>
          <a:xfrm>
            <a:off x="8463472" y="1286881"/>
            <a:ext cx="207170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uFillTx/>
              </a:rPr>
              <a:t>Inisialisasi-aksi</a:t>
            </a:r>
            <a:endParaRPr lang="en-US" sz="1600" dirty="0">
              <a:solidFill>
                <a:schemeClr val="bg1"/>
              </a:solidFill>
              <a:uFillTx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9263513" y="1044062"/>
            <a:ext cx="4589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799569" y="1274317"/>
            <a:ext cx="1350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Python</a:t>
            </a:r>
            <a:endParaRPr lang="id-ID" sz="2800" b="1" dirty="0">
              <a:uFillTx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99569" y="1804604"/>
            <a:ext cx="5932230" cy="144655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Inisialisasi-aksi</a:t>
            </a:r>
            <a:endParaRPr lang="en-US" sz="22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uFillTx/>
                <a:latin typeface="Consolas" pitchFamily="49" charset="0"/>
              </a:rPr>
              <a:t>for</a:t>
            </a:r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uFillTx/>
                <a:latin typeface="Consolas" pitchFamily="49" charset="0"/>
              </a:rPr>
              <a:t>in range(</a:t>
            </a:r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hmaks,hmin-1,</a:t>
            </a:r>
            <a:r>
              <a:rPr lang="en-US" sz="2200" b="1" i="1" dirty="0">
                <a:solidFill>
                  <a:srgbClr val="002060"/>
                </a:solidFill>
                <a:uFillTx/>
                <a:latin typeface="Consolas" pitchFamily="49" charset="0"/>
              </a:rPr>
              <a:t>-1</a:t>
            </a:r>
            <a:r>
              <a:rPr lang="en-US" sz="2200" dirty="0">
                <a:solidFill>
                  <a:srgbClr val="002060"/>
                </a:solidFill>
                <a:uFillTx/>
                <a:latin typeface="Consolas" pitchFamily="49" charset="0"/>
              </a:rPr>
              <a:t>): </a:t>
            </a:r>
            <a:endParaRPr lang="en-US" sz="22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200" i="1" dirty="0">
                <a:solidFill>
                  <a:srgbClr val="002060"/>
                </a:solidFill>
                <a:uFillTx/>
                <a:latin typeface="Consolas" pitchFamily="49" charset="0"/>
              </a:rPr>
              <a:t>     </a:t>
            </a:r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endParaRPr lang="en-US" sz="22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2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Terminasi</a:t>
            </a:r>
            <a:endParaRPr lang="en-US" sz="2200" i="1" dirty="0">
              <a:solidFill>
                <a:srgbClr val="002060"/>
              </a:solidFill>
              <a:uFillTx/>
              <a:latin typeface="Consolas" pitchFamily="49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16808" y="3284885"/>
            <a:ext cx="6526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adalah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variabel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pencacah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bisa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diganti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variabel</a:t>
            </a:r>
            <a:r>
              <a:rPr lang="en-ID" dirty="0">
                <a:uFillTx/>
              </a:rPr>
              <a:t> lain)</a:t>
            </a:r>
          </a:p>
          <a:p>
            <a:r>
              <a:rPr lang="en-ID" i="1" dirty="0" err="1">
                <a:uFillTx/>
              </a:rPr>
              <a:t>hmaks</a:t>
            </a:r>
            <a:r>
              <a:rPr lang="en-ID" dirty="0">
                <a:uFillTx/>
              </a:rPr>
              <a:t> =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di </a:t>
            </a:r>
            <a:r>
              <a:rPr lang="en-ID" dirty="0" err="1">
                <a:uFillTx/>
              </a:rPr>
              <a:t>awal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loop</a:t>
            </a:r>
            <a:r>
              <a:rPr lang="en-ID" dirty="0">
                <a:uFillTx/>
              </a:rPr>
              <a:t>; </a:t>
            </a:r>
            <a:r>
              <a:rPr lang="en-ID" i="1" dirty="0" err="1">
                <a:uFillTx/>
              </a:rPr>
              <a:t>hmin</a:t>
            </a:r>
            <a:r>
              <a:rPr lang="en-ID" dirty="0">
                <a:uFillTx/>
              </a:rPr>
              <a:t> =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terakhir</a:t>
            </a:r>
            <a:r>
              <a:rPr lang="en-ID" dirty="0">
                <a:uFillTx/>
              </a:rPr>
              <a:t> yang </a:t>
            </a:r>
            <a:r>
              <a:rPr lang="en-ID" dirty="0" err="1">
                <a:uFillTx/>
              </a:rPr>
              <a:t>diproses</a:t>
            </a:r>
            <a:r>
              <a:rPr lang="en-ID" dirty="0">
                <a:uFillTx/>
              </a:rPr>
              <a:t>;</a:t>
            </a:r>
          </a:p>
          <a:p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ketika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keluar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loop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adalah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hmin</a:t>
            </a:r>
            <a:r>
              <a:rPr lang="en-ID" dirty="0">
                <a:uFillTx/>
              </a:rPr>
              <a:t>-1</a:t>
            </a:r>
          </a:p>
          <a:p>
            <a:r>
              <a:rPr lang="en-ID" dirty="0">
                <a:uFillTx/>
              </a:rPr>
              <a:t>-1: </a:t>
            </a:r>
            <a:r>
              <a:rPr lang="en-ID" dirty="0" err="1">
                <a:uFillTx/>
              </a:rPr>
              <a:t>Setiap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berulang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i</a:t>
            </a:r>
            <a:r>
              <a:rPr lang="en-ID" dirty="0">
                <a:uFillTx/>
              </a:rPr>
              <a:t> di-</a:t>
            </a:r>
            <a:r>
              <a:rPr lang="en-ID" i="1" dirty="0">
                <a:uFillTx/>
              </a:rPr>
              <a:t>decrement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dikurangi</a:t>
            </a:r>
            <a:r>
              <a:rPr lang="en-ID" dirty="0">
                <a:uFillTx/>
              </a:rPr>
              <a:t> 1)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405433" y="5020184"/>
            <a:ext cx="3165065" cy="1077218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Inisialisasi-aksi</a:t>
            </a:r>
            <a:endParaRPr lang="en-US" sz="16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id-ID" sz="1600" b="1" u="sng" dirty="0">
                <a:solidFill>
                  <a:srgbClr val="002060"/>
                </a:solidFill>
                <a:uFillTx/>
                <a:latin typeface="Consolas" pitchFamily="49" charset="0"/>
              </a:rPr>
              <a:t>traversal</a:t>
            </a:r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id-ID" sz="1600" dirty="0">
                <a:solidFill>
                  <a:srgbClr val="002060"/>
                </a:solidFill>
                <a:uFillTx/>
                <a:latin typeface="Consolas" pitchFamily="49" charset="0"/>
              </a:rPr>
              <a:t>[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hmaks</a:t>
            </a:r>
            <a:r>
              <a:rPr lang="id-ID" sz="1600" b="1" dirty="0">
                <a:solidFill>
                  <a:srgbClr val="002060"/>
                </a:solidFill>
                <a:uFillTx/>
                <a:latin typeface="Consolas" pitchFamily="49" charset="0"/>
              </a:rPr>
              <a:t>..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hmin</a:t>
            </a:r>
            <a:r>
              <a:rPr lang="id-ID" sz="1600" dirty="0">
                <a:solidFill>
                  <a:srgbClr val="002060"/>
                </a:solidFill>
                <a:uFillTx/>
                <a:latin typeface="Consolas" pitchFamily="49" charset="0"/>
              </a:rPr>
              <a:t>]</a:t>
            </a:r>
          </a:p>
          <a:p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  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endParaRPr lang="en-US" sz="16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Terminasi</a:t>
            </a:r>
            <a:endParaRPr lang="en-US" sz="1600" i="1" dirty="0">
              <a:solidFill>
                <a:srgbClr val="002060"/>
              </a:solidFill>
              <a:uFillTx/>
              <a:latin typeface="Consolas" pitchFamily="49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2698159" y="5697292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pseudocode</a:t>
            </a:r>
            <a:endParaRPr lang="id-ID" sz="2800" b="1" dirty="0">
              <a:uFillTx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8809643" y="182021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flowchart</a:t>
            </a:r>
            <a:endParaRPr lang="id-ID" sz="2000" b="1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uFillTx/>
              </a:rPr>
              <a:t>Pengulangan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Berdasarkan</a:t>
            </a:r>
            <a:br>
              <a:rPr lang="en-US" dirty="0">
                <a:uFillTx/>
              </a:rPr>
            </a:br>
            <a:r>
              <a:rPr lang="en-US" dirty="0" err="1">
                <a:uFillTx/>
              </a:rPr>
              <a:t>Kondisi</a:t>
            </a:r>
            <a:r>
              <a:rPr lang="en-US" dirty="0">
                <a:uFillTx/>
              </a:rPr>
              <a:t> </a:t>
            </a:r>
            <a:r>
              <a:rPr lang="id-ID" dirty="0">
                <a:uFillTx/>
              </a:rPr>
              <a:t>Mengulang di Awal </a:t>
            </a:r>
            <a:r>
              <a:rPr lang="en-US" dirty="0">
                <a:uFillTx/>
              </a:rPr>
              <a:t>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 err="1">
                <a:uFillTx/>
              </a:rPr>
              <a:t>Aksi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dilakukan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selama</a:t>
            </a:r>
            <a:r>
              <a:rPr lang="en-US" dirty="0">
                <a:uFillTx/>
              </a:rPr>
              <a:t> </a:t>
            </a:r>
            <a:r>
              <a:rPr lang="en-US" b="1" dirty="0" err="1">
                <a:uFillTx/>
              </a:rPr>
              <a:t>kondisi</a:t>
            </a:r>
            <a:r>
              <a:rPr lang="en-US" b="1" dirty="0">
                <a:uFillTx/>
              </a:rPr>
              <a:t>-</a:t>
            </a:r>
            <a:r>
              <a:rPr lang="id-ID" b="1" dirty="0">
                <a:uFillTx/>
              </a:rPr>
              <a:t>m</a:t>
            </a:r>
            <a:r>
              <a:rPr lang="en-US" b="1" dirty="0" err="1">
                <a:uFillTx/>
              </a:rPr>
              <a:t>engulang</a:t>
            </a:r>
            <a:r>
              <a:rPr lang="en-US" b="1" dirty="0">
                <a:uFillTx/>
              </a:rPr>
              <a:t> </a:t>
            </a:r>
            <a:r>
              <a:rPr lang="en-US" dirty="0" err="1">
                <a:uFillTx/>
              </a:rPr>
              <a:t>masih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dipenuhi</a:t>
            </a:r>
            <a:r>
              <a:rPr lang="en-US" dirty="0">
                <a:uFillTx/>
              </a:rPr>
              <a:t> (</a:t>
            </a:r>
            <a:r>
              <a:rPr lang="en-US" dirty="0" err="1">
                <a:uFillTx/>
              </a:rPr>
              <a:t>berharga</a:t>
            </a:r>
            <a:r>
              <a:rPr lang="en-US" dirty="0">
                <a:uFillTx/>
              </a:rPr>
              <a:t> true)</a:t>
            </a:r>
          </a:p>
          <a:p>
            <a:r>
              <a:rPr lang="en-US" dirty="0" err="1">
                <a:uFillTx/>
              </a:rPr>
              <a:t>Pengulangan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berpotensi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menimbulkan</a:t>
            </a:r>
            <a:r>
              <a:rPr lang="en-US" dirty="0">
                <a:uFillTx/>
              </a:rPr>
              <a:t> </a:t>
            </a:r>
            <a:r>
              <a:rPr lang="en-US" b="1" dirty="0" err="1">
                <a:uFillTx/>
              </a:rPr>
              <a:t>Aksi</a:t>
            </a:r>
            <a:r>
              <a:rPr lang="en-US" dirty="0">
                <a:uFillTx/>
              </a:rPr>
              <a:t> “</a:t>
            </a:r>
            <a:r>
              <a:rPr lang="en-US" dirty="0" err="1">
                <a:uFillTx/>
              </a:rPr>
              <a:t>kosong</a:t>
            </a:r>
            <a:r>
              <a:rPr lang="en-US" dirty="0">
                <a:uFillTx/>
              </a:rPr>
              <a:t>” (</a:t>
            </a:r>
            <a:r>
              <a:rPr lang="en-US" dirty="0" err="1">
                <a:uFillTx/>
              </a:rPr>
              <a:t>Aksi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pernah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dilakukan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sama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sekali</a:t>
            </a:r>
            <a:r>
              <a:rPr lang="en-US" dirty="0">
                <a:uFillTx/>
              </a:rPr>
              <a:t>) </a:t>
            </a:r>
          </a:p>
          <a:p>
            <a:pPr lvl="1"/>
            <a:r>
              <a:rPr lang="en-US" dirty="0">
                <a:uFillTx/>
              </a:rPr>
              <a:t>Karena pada </a:t>
            </a:r>
            <a:r>
              <a:rPr lang="en-US" i="1" dirty="0">
                <a:uFillTx/>
              </a:rPr>
              <a:t>test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pertama</a:t>
            </a:r>
            <a:r>
              <a:rPr lang="en-US" dirty="0">
                <a:uFillTx/>
              </a:rPr>
              <a:t>, </a:t>
            </a:r>
            <a:r>
              <a:rPr lang="en-US" b="1" dirty="0" err="1">
                <a:uFillTx/>
              </a:rPr>
              <a:t>kondisi</a:t>
            </a:r>
            <a:r>
              <a:rPr lang="en-US" b="1" dirty="0">
                <a:uFillTx/>
              </a:rPr>
              <a:t>-</a:t>
            </a:r>
            <a:r>
              <a:rPr lang="id-ID" b="1" dirty="0">
                <a:uFillTx/>
              </a:rPr>
              <a:t>m</a:t>
            </a:r>
            <a:r>
              <a:rPr lang="en-US" b="1" dirty="0" err="1">
                <a:uFillTx/>
              </a:rPr>
              <a:t>engulang</a:t>
            </a:r>
            <a:r>
              <a:rPr lang="en-US" b="1" dirty="0">
                <a:uFillTx/>
              </a:rPr>
              <a:t> </a:t>
            </a:r>
            <a:r>
              <a:rPr lang="en-US" dirty="0" err="1">
                <a:uFillTx/>
              </a:rPr>
              <a:t>langsung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dipenuhi</a:t>
            </a:r>
            <a:r>
              <a:rPr lang="en-US" dirty="0">
                <a:uFillTx/>
              </a:rPr>
              <a:t> (</a:t>
            </a:r>
            <a:r>
              <a:rPr lang="en-US" dirty="0" err="1">
                <a:uFillTx/>
              </a:rPr>
              <a:t>berharga</a:t>
            </a:r>
            <a:r>
              <a:rPr lang="en-US" dirty="0">
                <a:uFillTx/>
              </a:rPr>
              <a:t> false) </a:t>
            </a:r>
            <a:r>
              <a:rPr lang="en-US" dirty="0" err="1">
                <a:uFillTx/>
              </a:rPr>
              <a:t>sehingga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langsung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luar</a:t>
            </a:r>
            <a:r>
              <a:rPr lang="en-US" dirty="0">
                <a:uFillTx/>
              </a:rPr>
              <a:t> </a:t>
            </a:r>
            <a:r>
              <a:rPr lang="en-US" i="1" dirty="0">
                <a:uFillTx/>
              </a:rPr>
              <a:t>loop</a:t>
            </a:r>
          </a:p>
          <a:p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17</a:t>
            </a:fld>
            <a:endParaRPr lang="id-ID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7518648" y="2682673"/>
            <a:ext cx="3835152" cy="2952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id-ID" sz="1600" b="1" dirty="0">
                <a:uFillTx/>
              </a:rPr>
              <a:t>while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992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uFillTx/>
              </a:rPr>
              <a:t>Kondisi</a:t>
            </a:r>
            <a:r>
              <a:rPr lang="en-US" dirty="0">
                <a:uFillTx/>
              </a:rPr>
              <a:t> </a:t>
            </a:r>
            <a:r>
              <a:rPr lang="id-ID" dirty="0">
                <a:uFillTx/>
              </a:rPr>
              <a:t>Mengulang di Awal </a:t>
            </a:r>
            <a:r>
              <a:rPr lang="en-US" dirty="0">
                <a:uFillTx/>
              </a:rPr>
              <a:t>(while)</a:t>
            </a:r>
          </a:p>
        </p:txBody>
      </p:sp>
      <p:sp>
        <p:nvSpPr>
          <p:cNvPr id="81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18E-CDA8-4866-A39A-ABD488853EFD}" type="datetime1">
              <a:rPr lang="en-US" smtClean="0">
                <a:uFillTx/>
              </a:rPr>
              <a:pPr/>
              <a:t>10/1/2023</a:t>
            </a:fld>
            <a:endParaRPr lang="en-US">
              <a:uFillTx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uFillTx/>
              </a:rPr>
              <a:t>WD/KU1102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69A7-AA76-490D-8C3E-920239071AD2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  <p:sp>
        <p:nvSpPr>
          <p:cNvPr id="8" name="Flowchart: Process 7"/>
          <p:cNvSpPr>
            <a:spLocks/>
          </p:cNvSpPr>
          <p:nvPr/>
        </p:nvSpPr>
        <p:spPr>
          <a:xfrm>
            <a:off x="8421260" y="1168259"/>
            <a:ext cx="1928826" cy="4795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Inisialisasi-aksi</a:t>
            </a:r>
            <a:endParaRPr lang="en-US" sz="1600" dirty="0">
              <a:uFillTx/>
            </a:endParaRPr>
          </a:p>
        </p:txBody>
      </p:sp>
      <p:cxnSp>
        <p:nvCxnSpPr>
          <p:cNvPr id="9" name="Straight Arrow Connector 8"/>
          <p:cNvCxnSpPr>
            <a:stCxn id="23" idx="2"/>
            <a:endCxn id="11" idx="0"/>
          </p:cNvCxnSpPr>
          <p:nvPr/>
        </p:nvCxnSpPr>
        <p:spPr>
          <a:xfrm>
            <a:off x="9401193" y="2483749"/>
            <a:ext cx="7143" cy="42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>
            <a:spLocks/>
          </p:cNvSpPr>
          <p:nvPr/>
        </p:nvSpPr>
        <p:spPr>
          <a:xfrm>
            <a:off x="8443922" y="5833925"/>
            <a:ext cx="192882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Terminasi</a:t>
            </a:r>
            <a:endParaRPr lang="en-US" sz="1600" dirty="0">
              <a:uFillTx/>
            </a:endParaRPr>
          </a:p>
        </p:txBody>
      </p:sp>
      <p:sp>
        <p:nvSpPr>
          <p:cNvPr id="11" name="Flowchart: Decision 10"/>
          <p:cNvSpPr>
            <a:spLocks/>
          </p:cNvSpPr>
          <p:nvPr/>
        </p:nvSpPr>
        <p:spPr>
          <a:xfrm>
            <a:off x="7872418" y="2904967"/>
            <a:ext cx="3071834" cy="928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kondisi</a:t>
            </a:r>
            <a:r>
              <a:rPr lang="en-US" sz="1600" dirty="0">
                <a:uFillTx/>
              </a:rPr>
              <a:t>-</a:t>
            </a:r>
            <a:r>
              <a:rPr lang="id-ID" sz="1600" dirty="0">
                <a:uFillTx/>
              </a:rPr>
              <a:t>meng</a:t>
            </a:r>
            <a:r>
              <a:rPr lang="en-US" sz="1600" dirty="0" err="1">
                <a:uFillTx/>
              </a:rPr>
              <a:t>ulang</a:t>
            </a:r>
            <a:endParaRPr lang="en-US" sz="1600" dirty="0">
              <a:uFillTx/>
            </a:endParaRPr>
          </a:p>
        </p:txBody>
      </p:sp>
      <p:cxnSp>
        <p:nvCxnSpPr>
          <p:cNvPr id="12" name="Shape 19"/>
          <p:cNvCxnSpPr>
            <a:stCxn id="11" idx="1"/>
            <a:endCxn id="10" idx="1"/>
          </p:cNvCxnSpPr>
          <p:nvPr/>
        </p:nvCxnSpPr>
        <p:spPr>
          <a:xfrm rot="10800000" flipH="1" flipV="1">
            <a:off x="7872418" y="3369314"/>
            <a:ext cx="571504" cy="2678925"/>
          </a:xfrm>
          <a:prstGeom prst="bentConnector3">
            <a:avLst>
              <a:gd name="adj1" fmla="val -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7658105" y="3762223"/>
            <a:ext cx="58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false</a:t>
            </a:r>
          </a:p>
        </p:txBody>
      </p:sp>
      <p:cxnSp>
        <p:nvCxnSpPr>
          <p:cNvPr id="15" name="Straight Arrow Connector 14"/>
          <p:cNvCxnSpPr>
            <a:stCxn id="11" idx="2"/>
            <a:endCxn id="16" idx="0"/>
          </p:cNvCxnSpPr>
          <p:nvPr/>
        </p:nvCxnSpPr>
        <p:spPr>
          <a:xfrm rot="5400000">
            <a:off x="9122583" y="411941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>
            <a:spLocks/>
          </p:cNvSpPr>
          <p:nvPr/>
        </p:nvSpPr>
        <p:spPr>
          <a:xfrm>
            <a:off x="8443922" y="4405165"/>
            <a:ext cx="1928826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uFillTx/>
              </a:rPr>
              <a:t>Aksi</a:t>
            </a:r>
            <a:endParaRPr lang="en-US" sz="1600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9372616" y="3905099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true</a:t>
            </a:r>
          </a:p>
        </p:txBody>
      </p:sp>
      <p:cxnSp>
        <p:nvCxnSpPr>
          <p:cNvPr id="34" name="Elbow Connector 33"/>
          <p:cNvCxnSpPr>
            <a:stCxn id="51" idx="3"/>
            <a:endCxn id="11" idx="3"/>
          </p:cNvCxnSpPr>
          <p:nvPr/>
        </p:nvCxnSpPr>
        <p:spPr>
          <a:xfrm flipV="1">
            <a:off x="10372748" y="3369314"/>
            <a:ext cx="571504" cy="1857388"/>
          </a:xfrm>
          <a:prstGeom prst="bentConnector3">
            <a:avLst>
              <a:gd name="adj1" fmla="val 1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8" idx="0"/>
          </p:cNvCxnSpPr>
          <p:nvPr/>
        </p:nvCxnSpPr>
        <p:spPr>
          <a:xfrm>
            <a:off x="9385673" y="805513"/>
            <a:ext cx="0" cy="36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9186813" y="6491220"/>
            <a:ext cx="4589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>
            <a:spLocks/>
          </p:cNvSpPr>
          <p:nvPr/>
        </p:nvSpPr>
        <p:spPr>
          <a:xfrm>
            <a:off x="8443922" y="5048107"/>
            <a:ext cx="1928826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uFillTx/>
              </a:rPr>
              <a:t>Next-Element</a:t>
            </a:r>
          </a:p>
        </p:txBody>
      </p:sp>
      <p:cxnSp>
        <p:nvCxnSpPr>
          <p:cNvPr id="52" name="Straight Arrow Connector 51"/>
          <p:cNvCxnSpPr>
            <a:stCxn id="16" idx="2"/>
            <a:endCxn id="51" idx="0"/>
          </p:cNvCxnSpPr>
          <p:nvPr/>
        </p:nvCxnSpPr>
        <p:spPr>
          <a:xfrm rot="5400000">
            <a:off x="9265459" y="490523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978490" y="1030070"/>
            <a:ext cx="1350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Python</a:t>
            </a:r>
            <a:endParaRPr lang="id-ID" sz="2800" b="1" dirty="0">
              <a:uFillTx/>
            </a:endParaRPr>
          </a:p>
        </p:txBody>
      </p:sp>
      <p:sp>
        <p:nvSpPr>
          <p:cNvPr id="23" name="Flowchart: Process 22"/>
          <p:cNvSpPr>
            <a:spLocks/>
          </p:cNvSpPr>
          <p:nvPr/>
        </p:nvSpPr>
        <p:spPr>
          <a:xfrm>
            <a:off x="8436779" y="1985797"/>
            <a:ext cx="1928826" cy="497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uFillTx/>
              </a:rPr>
              <a:t>First-Element</a:t>
            </a:r>
          </a:p>
        </p:txBody>
      </p:sp>
      <p:cxnSp>
        <p:nvCxnSpPr>
          <p:cNvPr id="20" name="Straight Arrow Connector 19"/>
          <p:cNvCxnSpPr>
            <a:stCxn id="8" idx="2"/>
            <a:endCxn id="23" idx="0"/>
          </p:cNvCxnSpPr>
          <p:nvPr/>
        </p:nvCxnSpPr>
        <p:spPr>
          <a:xfrm>
            <a:off x="9385674" y="1647781"/>
            <a:ext cx="15519" cy="33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78490" y="1596775"/>
            <a:ext cx="4572032" cy="2354491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Inisialisasi-aksi</a:t>
            </a:r>
            <a:endParaRPr lang="en-US" sz="2100" i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First-Element</a:t>
            </a:r>
          </a:p>
          <a:p>
            <a:r>
              <a:rPr lang="en-US" sz="2100" b="1" dirty="0">
                <a:solidFill>
                  <a:srgbClr val="002060"/>
                </a:solidFill>
                <a:uFillTx/>
                <a:latin typeface="Consolas" pitchFamily="49" charset="0"/>
              </a:rPr>
              <a:t>while</a:t>
            </a:r>
            <a:r>
              <a:rPr lang="en-US" sz="2100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en-US" sz="2100" b="1" dirty="0">
                <a:solidFill>
                  <a:srgbClr val="002060"/>
                </a:solidFill>
                <a:uFillTx/>
                <a:latin typeface="Consolas" pitchFamily="49" charset="0"/>
              </a:rPr>
              <a:t>(</a:t>
            </a:r>
            <a:r>
              <a:rPr lang="id-ID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kondisi-mengulang</a:t>
            </a:r>
            <a:r>
              <a:rPr lang="en-US" sz="2100" b="1" dirty="0">
                <a:solidFill>
                  <a:srgbClr val="002060"/>
                </a:solidFill>
                <a:uFillTx/>
                <a:latin typeface="Consolas" pitchFamily="49" charset="0"/>
              </a:rPr>
              <a:t>)</a:t>
            </a:r>
            <a:r>
              <a:rPr lang="en-US" sz="2100" dirty="0">
                <a:solidFill>
                  <a:srgbClr val="002060"/>
                </a:solidFill>
                <a:uFillTx/>
                <a:latin typeface="Consolas" pitchFamily="49" charset="0"/>
              </a:rPr>
              <a:t>:</a:t>
            </a:r>
            <a:endParaRPr lang="en-US" sz="2100" b="1" u="sng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    </a:t>
            </a:r>
            <a:r>
              <a:rPr lang="en-US" sz="21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endParaRPr lang="en-US" sz="2100" i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100" dirty="0">
                <a:solidFill>
                  <a:srgbClr val="002060"/>
                </a:solidFill>
                <a:uFillTx/>
                <a:latin typeface="Consolas" pitchFamily="49" charset="0"/>
              </a:rPr>
              <a:t>    </a:t>
            </a:r>
            <a:r>
              <a:rPr lang="en-US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Next-Element</a:t>
            </a:r>
            <a:endParaRPr lang="en-US" sz="21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100" dirty="0">
                <a:solidFill>
                  <a:srgbClr val="002060"/>
                </a:solidFill>
                <a:uFillTx/>
                <a:latin typeface="Consolas" pitchFamily="49" charset="0"/>
              </a:rPr>
              <a:t>#</a:t>
            </a:r>
            <a:r>
              <a:rPr lang="id-ID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 k</a:t>
            </a:r>
            <a:r>
              <a:rPr lang="en-US" sz="21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ondisi</a:t>
            </a:r>
            <a:r>
              <a:rPr lang="en-US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-</a:t>
            </a:r>
            <a:r>
              <a:rPr lang="id-ID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m</a:t>
            </a:r>
            <a:r>
              <a:rPr lang="en-US" sz="21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engulang</a:t>
            </a:r>
            <a:r>
              <a:rPr lang="en-US" sz="2100" i="1" dirty="0">
                <a:solidFill>
                  <a:srgbClr val="002060"/>
                </a:solidFill>
                <a:uFillTx/>
                <a:latin typeface="Consolas" pitchFamily="49" charset="0"/>
              </a:rPr>
              <a:t>=false</a:t>
            </a:r>
            <a:endParaRPr lang="en-US" sz="21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21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Terminasi</a:t>
            </a:r>
            <a:endParaRPr lang="en-US" sz="2100" i="1" dirty="0">
              <a:solidFill>
                <a:srgbClr val="002060"/>
              </a:solidFill>
              <a:uFillTx/>
              <a:latin typeface="Consolas" pitchFamily="49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629052" y="4532419"/>
            <a:ext cx="3503437" cy="1815882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Inisialisasi-Aksi</a:t>
            </a:r>
            <a:endParaRPr lang="en-US" sz="16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First-Element</a:t>
            </a:r>
            <a:endParaRPr lang="en-US" sz="1600" b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1600" b="1" u="sng" dirty="0">
                <a:solidFill>
                  <a:srgbClr val="002060"/>
                </a:solidFill>
                <a:uFillTx/>
                <a:latin typeface="Consolas" pitchFamily="49" charset="0"/>
              </a:rPr>
              <a:t>while</a:t>
            </a:r>
            <a:r>
              <a:rPr lang="en-US" sz="1600" b="1" dirty="0">
                <a:solidFill>
                  <a:srgbClr val="002060"/>
                </a:solidFill>
                <a:uFillTx/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uFillTx/>
                <a:latin typeface="Consolas" pitchFamily="49" charset="0"/>
              </a:rPr>
              <a:t>(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kondisi-mengulang</a:t>
            </a:r>
            <a:r>
              <a:rPr lang="en-US" sz="1600" b="1" dirty="0">
                <a:solidFill>
                  <a:srgbClr val="002060"/>
                </a:solidFill>
                <a:uFillTx/>
                <a:latin typeface="Consolas" pitchFamily="49" charset="0"/>
              </a:rPr>
              <a:t>) </a:t>
            </a:r>
            <a:r>
              <a:rPr lang="en-US" sz="1600" b="1" u="sng" dirty="0">
                <a:solidFill>
                  <a:srgbClr val="002060"/>
                </a:solidFill>
                <a:uFillTx/>
                <a:latin typeface="Consolas" pitchFamily="49" charset="0"/>
              </a:rPr>
              <a:t>do</a:t>
            </a:r>
          </a:p>
          <a:p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   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endParaRPr lang="en-US" sz="1600" i="1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   Next-Element</a:t>
            </a:r>
          </a:p>
          <a:p>
            <a:r>
              <a:rPr lang="en-US" sz="1600" b="1" dirty="0">
                <a:solidFill>
                  <a:srgbClr val="002060"/>
                </a:solidFill>
                <a:uFillTx/>
                <a:latin typeface="Consolas" pitchFamily="49" charset="0"/>
              </a:rPr>
              <a:t>{ </a:t>
            </a:r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kondisi-mengulang</a:t>
            </a:r>
            <a:r>
              <a:rPr lang="en-US" sz="1600" i="1" dirty="0">
                <a:solidFill>
                  <a:srgbClr val="002060"/>
                </a:solidFill>
                <a:uFillTx/>
                <a:latin typeface="Consolas" pitchFamily="49" charset="0"/>
              </a:rPr>
              <a:t> = false </a:t>
            </a:r>
            <a:r>
              <a:rPr lang="en-US" sz="1600" dirty="0">
                <a:solidFill>
                  <a:srgbClr val="002060"/>
                </a:solidFill>
                <a:uFillTx/>
                <a:latin typeface="Consolas" pitchFamily="49" charset="0"/>
              </a:rPr>
              <a:t>}</a:t>
            </a:r>
          </a:p>
          <a:p>
            <a:r>
              <a:rPr lang="en-US" sz="1600" i="1" dirty="0" err="1">
                <a:solidFill>
                  <a:srgbClr val="002060"/>
                </a:solidFill>
                <a:uFillTx/>
                <a:latin typeface="Consolas" pitchFamily="49" charset="0"/>
              </a:rPr>
              <a:t>Terminasi</a:t>
            </a:r>
            <a:endParaRPr lang="en-US" sz="1600" i="1" dirty="0">
              <a:solidFill>
                <a:srgbClr val="002060"/>
              </a:solidFill>
              <a:uFillTx/>
              <a:latin typeface="Consolas" pitchFamily="49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046233" y="5977092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pseudocode</a:t>
            </a:r>
            <a:endParaRPr lang="id-ID" sz="2800" b="1" dirty="0">
              <a:uFillTx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8674278" y="221912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flowchart</a:t>
            </a:r>
            <a:endParaRPr lang="id-ID" sz="2000" b="1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12923" cy="1325563"/>
          </a:xfrm>
        </p:spPr>
        <p:txBody>
          <a:bodyPr/>
          <a:lstStyle/>
          <a:p>
            <a:r>
              <a:rPr lang="en-ID" dirty="0">
                <a:uFillTx/>
              </a:rPr>
              <a:t>Contoh-1: while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19</a:t>
            </a:fld>
            <a:endParaRPr lang="id-ID">
              <a:uFillTx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451123" y="595978"/>
            <a:ext cx="8229600" cy="5760372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# Program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JumlahAngka</a:t>
            </a: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Menghitung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1+2+3+...+N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Asumsi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N &gt; 0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# KAMUS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# N : int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, sum : int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# ALGORITMA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N = int(input())     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</a:t>
            </a: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sum = 0              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Inisialisasi</a:t>
            </a: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= 1                # First-Element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while (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&lt;= N):      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Kondisi-mengulang</a:t>
            </a: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     print(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)       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	  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     sum = sum +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 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Aksi</a:t>
            </a: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+ 1      # Next-Element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 &gt; 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nsolas" pitchFamily="49" charset="0"/>
              </a:rPr>
              <a:t>print(sum)           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nsolas" pitchFamily="49" charset="0"/>
              </a:rPr>
              <a:t>Terminasi</a:t>
            </a:r>
            <a:endParaRPr lang="en-US" sz="2400" dirty="0">
              <a:solidFill>
                <a:srgbClr val="002060"/>
              </a:solidFill>
              <a:uFillTx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Tujuan</a:t>
            </a:r>
            <a:endParaRPr lang="en-ID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v-SE" dirty="0">
                <a:uFillTx/>
              </a:rPr>
              <a:t>Mahasiswa dapat menjelaskan jenis-jenis pengulangan dan penggunaannya serta elemen-elemen dalam pengulangan.</a:t>
            </a:r>
            <a:r>
              <a:rPr lang="en-US" dirty="0">
                <a:uFillTx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 err="1">
                <a:uFillTx/>
              </a:rPr>
              <a:t>Mahasiswa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dapat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menggunakan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notasi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pengulangan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sesuai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benar</a:t>
            </a:r>
            <a:r>
              <a:rPr lang="en-US" dirty="0">
                <a:uFillTx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sv-SE" dirty="0">
                <a:uFillTx/>
              </a:rPr>
              <a:t>Mahasiswa dapat memanfaatkan jenis-jenis pengulangan dengan tepat dalam menyelesaikan persoalan sederhana yang diberikan.</a:t>
            </a:r>
            <a:r>
              <a:rPr lang="en-US" dirty="0">
                <a:uFillTx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70-87F0-474D-9ADC-201826A204BC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2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Contoh-2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uFillTx/>
              </a:rPr>
              <a:t>Buatlah</a:t>
            </a:r>
            <a:r>
              <a:rPr lang="en-US" dirty="0">
                <a:uFillTx/>
              </a:rPr>
              <a:t> program yang </a:t>
            </a:r>
            <a:r>
              <a:rPr lang="en-US" dirty="0" err="1">
                <a:uFillTx/>
              </a:rPr>
              <a:t>menerima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masukan</a:t>
            </a:r>
            <a:r>
              <a:rPr lang="en-US" dirty="0">
                <a:uFillTx/>
              </a:rPr>
              <a:t> 10 </a:t>
            </a:r>
            <a:r>
              <a:rPr lang="en-US" dirty="0" err="1">
                <a:uFillTx/>
              </a:rPr>
              <a:t>buah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bilangan</a:t>
            </a:r>
            <a:r>
              <a:rPr lang="en-US" dirty="0">
                <a:uFillTx/>
              </a:rPr>
              <a:t> integer (</a:t>
            </a:r>
            <a:r>
              <a:rPr lang="en-US" dirty="0" err="1">
                <a:uFillTx/>
              </a:rPr>
              <a:t>dari</a:t>
            </a:r>
            <a:r>
              <a:rPr lang="en-US" dirty="0">
                <a:uFillTx/>
              </a:rPr>
              <a:t> keyboard)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layar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total ke-10 integer </a:t>
            </a:r>
            <a:r>
              <a:rPr lang="en-US" dirty="0" err="1">
                <a:uFillTx/>
              </a:rPr>
              <a:t>tersebut</a:t>
            </a:r>
            <a:r>
              <a:rPr lang="en-US" dirty="0">
                <a:uFillTx/>
              </a:rPr>
              <a:t>.</a:t>
            </a:r>
          </a:p>
          <a:p>
            <a:r>
              <a:rPr lang="en-US" dirty="0" err="1">
                <a:uFillTx/>
              </a:rPr>
              <a:t>Contoh</a:t>
            </a:r>
            <a:r>
              <a:rPr lang="en-US" dirty="0">
                <a:uFillTx/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20</a:t>
            </a:fld>
            <a:endParaRPr lang="id-ID">
              <a:uFillTx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29858" y="2971483"/>
          <a:ext cx="397646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uFillTx/>
                        </a:rPr>
                        <a:t>Masukan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uFillTx/>
                        </a:rPr>
                        <a:t>Tampilan di Layar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uFillTx/>
                        </a:rPr>
                        <a:t>2</a:t>
                      </a:r>
                    </a:p>
                    <a:p>
                      <a:r>
                        <a:rPr lang="en-US" b="0" dirty="0">
                          <a:uFillTx/>
                        </a:rPr>
                        <a:t>1</a:t>
                      </a:r>
                    </a:p>
                    <a:p>
                      <a:r>
                        <a:rPr lang="en-US" b="0" dirty="0">
                          <a:uFillTx/>
                        </a:rPr>
                        <a:t>0</a:t>
                      </a:r>
                    </a:p>
                    <a:p>
                      <a:r>
                        <a:rPr lang="en-US" b="0" dirty="0">
                          <a:uFillTx/>
                        </a:rPr>
                        <a:t>-9</a:t>
                      </a:r>
                    </a:p>
                    <a:p>
                      <a:r>
                        <a:rPr lang="en-US" b="0" dirty="0">
                          <a:uFillTx/>
                        </a:rPr>
                        <a:t>7</a:t>
                      </a:r>
                    </a:p>
                    <a:p>
                      <a:r>
                        <a:rPr lang="en-US" b="0" dirty="0">
                          <a:uFillTx/>
                        </a:rPr>
                        <a:t>13</a:t>
                      </a:r>
                    </a:p>
                    <a:p>
                      <a:r>
                        <a:rPr lang="en-US" b="0" dirty="0">
                          <a:uFillTx/>
                        </a:rPr>
                        <a:t>2</a:t>
                      </a:r>
                    </a:p>
                    <a:p>
                      <a:r>
                        <a:rPr lang="en-US" b="0" dirty="0">
                          <a:uFillTx/>
                        </a:rPr>
                        <a:t>2</a:t>
                      </a:r>
                    </a:p>
                    <a:p>
                      <a:r>
                        <a:rPr lang="en-US" b="0" dirty="0">
                          <a:uFillTx/>
                        </a:rPr>
                        <a:t>1</a:t>
                      </a:r>
                    </a:p>
                    <a:p>
                      <a:r>
                        <a:rPr lang="en-US" b="0" dirty="0">
                          <a:uFillTx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>
                          <a:uFillTx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uFillTx/>
              </a:rPr>
              <a:t>Contoh-2</a:t>
            </a:r>
            <a:r>
              <a:rPr lang="en-ID">
                <a:uFillTx/>
              </a:rPr>
              <a:t>: for</a:t>
            </a:r>
            <a:br>
              <a:rPr lang="en-ID" dirty="0">
                <a:uFillTx/>
              </a:rPr>
            </a:br>
            <a:r>
              <a:rPr lang="en-ID" dirty="0" err="1">
                <a:uFillTx/>
              </a:rPr>
              <a:t>Pseudocode+Flowchart</a:t>
            </a:r>
            <a:endParaRPr lang="en-ID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21</a:t>
            </a:fld>
            <a:endParaRPr lang="en-ID">
              <a:uFillTx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31242" y="2578956"/>
            <a:ext cx="4003401" cy="2081351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0  { inisialisasi }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 </a:t>
            </a: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traversal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[1..10]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input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(X)        { aksi }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sum  sum + X  { aksi }</a:t>
            </a:r>
          </a:p>
          <a:p>
            <a:pPr marL="0" indent="0">
              <a:buNone/>
            </a:pP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output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(sum)  { terminasi }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891885" y="2138599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pseudocode</a:t>
            </a:r>
            <a:endParaRPr lang="id-ID" sz="2800" b="1" dirty="0">
              <a:uFillTx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467619" y="1787853"/>
            <a:ext cx="3566141" cy="3461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ID" sz="1600" b="1" dirty="0">
                <a:solidFill>
                  <a:schemeClr val="tx1"/>
                </a:solidFill>
                <a:uFillTx/>
              </a:rPr>
              <a:t>f</a:t>
            </a:r>
            <a:r>
              <a:rPr lang="id-ID" sz="1600" b="1" dirty="0">
                <a:solidFill>
                  <a:schemeClr val="tx1"/>
                </a:solidFill>
                <a:uFillTx/>
              </a:rPr>
              <a:t>or</a:t>
            </a:r>
          </a:p>
        </p:txBody>
      </p:sp>
      <p:sp>
        <p:nvSpPr>
          <p:cNvPr id="31" name="Flowchart: Process 30"/>
          <p:cNvSpPr>
            <a:spLocks/>
          </p:cNvSpPr>
          <p:nvPr/>
        </p:nvSpPr>
        <p:spPr>
          <a:xfrm>
            <a:off x="8467532" y="1081119"/>
            <a:ext cx="1866282" cy="444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>
                <a:uFillTx/>
              </a:rPr>
              <a:t>s</a:t>
            </a:r>
            <a:r>
              <a:rPr lang="id-ID" sz="1600" dirty="0">
                <a:uFillTx/>
              </a:rPr>
              <a:t>um</a:t>
            </a:r>
            <a:r>
              <a:rPr lang="en-ID" sz="1600" dirty="0">
                <a:uFillTx/>
              </a:rPr>
              <a:t> </a:t>
            </a:r>
            <a:r>
              <a:rPr lang="en-ID" sz="1600" dirty="0">
                <a:uFillTx/>
                <a:sym typeface="Wingdings" panose="05000000000000000000" pitchFamily="2" charset="2"/>
              </a:rPr>
              <a:t> </a:t>
            </a:r>
            <a:r>
              <a:rPr lang="id-ID" sz="1600" dirty="0">
                <a:uFillTx/>
              </a:rPr>
              <a:t>0</a:t>
            </a:r>
            <a:endParaRPr lang="en-US" sz="1600" dirty="0">
              <a:uFillTx/>
            </a:endParaRPr>
          </a:p>
        </p:txBody>
      </p:sp>
      <p:cxnSp>
        <p:nvCxnSpPr>
          <p:cNvPr id="32" name="Straight Arrow Connector 31"/>
          <p:cNvCxnSpPr>
            <a:stCxn id="31" idx="2"/>
            <a:endCxn id="48" idx="0"/>
          </p:cNvCxnSpPr>
          <p:nvPr/>
        </p:nvCxnSpPr>
        <p:spPr>
          <a:xfrm>
            <a:off x="9400673" y="1525747"/>
            <a:ext cx="0" cy="40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>
            <a:spLocks/>
          </p:cNvSpPr>
          <p:nvPr/>
        </p:nvSpPr>
        <p:spPr>
          <a:xfrm>
            <a:off x="8420624" y="3646019"/>
            <a:ext cx="1928826" cy="769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u="sng" dirty="0">
                <a:uFillTx/>
              </a:rPr>
              <a:t>input</a:t>
            </a:r>
            <a:r>
              <a:rPr lang="id-ID" sz="1600" dirty="0">
                <a:uFillTx/>
              </a:rPr>
              <a:t>(X)</a:t>
            </a:r>
          </a:p>
          <a:p>
            <a:pPr algn="ctr"/>
            <a:r>
              <a:rPr lang="id-ID" sz="1600" dirty="0">
                <a:uFillTx/>
              </a:rPr>
              <a:t>sum </a:t>
            </a:r>
            <a:r>
              <a:rPr lang="en-ID" sz="1600" dirty="0">
                <a:uFillTx/>
                <a:sym typeface="Wingdings" panose="05000000000000000000" pitchFamily="2" charset="2"/>
              </a:rPr>
              <a:t> </a:t>
            </a:r>
            <a:r>
              <a:rPr lang="id-ID" sz="1600" dirty="0">
                <a:uFillTx/>
              </a:rPr>
              <a:t>sum + X</a:t>
            </a:r>
            <a:endParaRPr lang="en-US" sz="1600" dirty="0">
              <a:uFillTx/>
            </a:endParaRPr>
          </a:p>
        </p:txBody>
      </p:sp>
      <p:sp>
        <p:nvSpPr>
          <p:cNvPr id="34" name="Flowchart: Decision 33"/>
          <p:cNvSpPr>
            <a:spLocks/>
          </p:cNvSpPr>
          <p:nvPr/>
        </p:nvSpPr>
        <p:spPr>
          <a:xfrm>
            <a:off x="8598032" y="2510752"/>
            <a:ext cx="1605282" cy="928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uFillTx/>
              </a:rPr>
              <a:t>i </a:t>
            </a:r>
            <a:r>
              <a:rPr lang="en-US" sz="1600" dirty="0">
                <a:uFillTx/>
              </a:rPr>
              <a:t>&lt;</a:t>
            </a:r>
            <a:r>
              <a:rPr lang="id-ID" sz="1600" dirty="0">
                <a:uFillTx/>
              </a:rPr>
              <a:t>= 10</a:t>
            </a:r>
            <a:endParaRPr lang="en-US" sz="1600" dirty="0">
              <a:uFillTx/>
            </a:endParaRPr>
          </a:p>
        </p:txBody>
      </p:sp>
      <p:cxnSp>
        <p:nvCxnSpPr>
          <p:cNvPr id="35" name="Shape 19"/>
          <p:cNvCxnSpPr>
            <a:stCxn id="34" idx="1"/>
            <a:endCxn id="39" idx="1"/>
          </p:cNvCxnSpPr>
          <p:nvPr/>
        </p:nvCxnSpPr>
        <p:spPr>
          <a:xfrm rot="10800000" flipV="1">
            <a:off x="8404988" y="2975099"/>
            <a:ext cx="193044" cy="2692174"/>
          </a:xfrm>
          <a:prstGeom prst="bentConnector3">
            <a:avLst>
              <a:gd name="adj1" fmla="val 4236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42" idx="0"/>
          </p:cNvCxnSpPr>
          <p:nvPr/>
        </p:nvCxnSpPr>
        <p:spPr>
          <a:xfrm flipH="1">
            <a:off x="9372062" y="4415187"/>
            <a:ext cx="12975" cy="205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/>
          </p:cNvSpPr>
          <p:nvPr/>
        </p:nvSpPr>
        <p:spPr>
          <a:xfrm>
            <a:off x="7926932" y="2615495"/>
            <a:ext cx="58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false</a:t>
            </a:r>
          </a:p>
        </p:txBody>
      </p:sp>
      <p:cxnSp>
        <p:nvCxnSpPr>
          <p:cNvPr id="38" name="Straight Arrow Connector 37"/>
          <p:cNvCxnSpPr>
            <a:stCxn id="34" idx="2"/>
            <a:endCxn id="33" idx="0"/>
          </p:cNvCxnSpPr>
          <p:nvPr/>
        </p:nvCxnSpPr>
        <p:spPr>
          <a:xfrm flipH="1">
            <a:off x="9385037" y="3439446"/>
            <a:ext cx="15636" cy="206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>
            <a:spLocks/>
          </p:cNvSpPr>
          <p:nvPr/>
        </p:nvSpPr>
        <p:spPr>
          <a:xfrm>
            <a:off x="8404988" y="5452959"/>
            <a:ext cx="192882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u="sng" dirty="0">
                <a:uFillTx/>
              </a:rPr>
              <a:t>output</a:t>
            </a:r>
            <a:r>
              <a:rPr lang="id-ID" sz="1600" dirty="0">
                <a:uFillTx/>
              </a:rPr>
              <a:t>(sum)</a:t>
            </a:r>
            <a:endParaRPr lang="en-US" sz="1600" dirty="0">
              <a:uFillTx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9503217" y="331834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uFillTx/>
              </a:rPr>
              <a:t>true</a:t>
            </a:r>
          </a:p>
        </p:txBody>
      </p:sp>
      <p:cxnSp>
        <p:nvCxnSpPr>
          <p:cNvPr id="41" name="Straight Arrow Connector 40"/>
          <p:cNvCxnSpPr>
            <a:stCxn id="44" idx="2"/>
            <a:endCxn id="31" idx="0"/>
          </p:cNvCxnSpPr>
          <p:nvPr/>
        </p:nvCxnSpPr>
        <p:spPr>
          <a:xfrm>
            <a:off x="9400673" y="686370"/>
            <a:ext cx="0" cy="394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>
            <a:spLocks/>
          </p:cNvSpPr>
          <p:nvPr/>
        </p:nvSpPr>
        <p:spPr>
          <a:xfrm>
            <a:off x="8407648" y="4620915"/>
            <a:ext cx="1928827" cy="44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>
                <a:uFillTx/>
              </a:rPr>
              <a:t>i</a:t>
            </a:r>
            <a:r>
              <a:rPr lang="en-ID" sz="1600" dirty="0">
                <a:uFillTx/>
              </a:rPr>
              <a:t> </a:t>
            </a:r>
            <a:r>
              <a:rPr lang="en-ID" sz="1600" dirty="0">
                <a:uFillTx/>
                <a:sym typeface="Wingdings" panose="05000000000000000000" pitchFamily="2" charset="2"/>
              </a:rPr>
              <a:t></a:t>
            </a:r>
            <a:r>
              <a:rPr lang="en-ID" sz="1600" dirty="0">
                <a:uFillTx/>
              </a:rPr>
              <a:t> </a:t>
            </a:r>
            <a:r>
              <a:rPr lang="en-ID" sz="1600" dirty="0" err="1">
                <a:uFillTx/>
              </a:rPr>
              <a:t>i</a:t>
            </a:r>
            <a:r>
              <a:rPr lang="en-ID" sz="1600" dirty="0">
                <a:uFillTx/>
              </a:rPr>
              <a:t> + 1</a:t>
            </a:r>
            <a:endParaRPr lang="en-US" sz="1600" dirty="0">
              <a:uFillTx/>
            </a:endParaRPr>
          </a:p>
        </p:txBody>
      </p:sp>
      <p:cxnSp>
        <p:nvCxnSpPr>
          <p:cNvPr id="43" name="Straight Arrow Connector 42"/>
          <p:cNvCxnSpPr>
            <a:stCxn id="42" idx="2"/>
            <a:endCxn id="39" idx="0"/>
          </p:cNvCxnSpPr>
          <p:nvPr/>
        </p:nvCxnSpPr>
        <p:spPr>
          <a:xfrm flipH="1">
            <a:off x="9369401" y="5066715"/>
            <a:ext cx="2661" cy="38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20"/>
          <p:cNvSpPr>
            <a:spLocks/>
          </p:cNvSpPr>
          <p:nvPr/>
        </p:nvSpPr>
        <p:spPr>
          <a:xfrm>
            <a:off x="8943473" y="234942"/>
            <a:ext cx="914400" cy="451428"/>
          </a:xfrm>
          <a:prstGeom prst="roundRect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uFillTx/>
              </a:rPr>
              <a:t>Mulai</a:t>
            </a:r>
          </a:p>
        </p:txBody>
      </p:sp>
      <p:sp>
        <p:nvSpPr>
          <p:cNvPr id="45" name="Rounded Rectangle 78"/>
          <p:cNvSpPr>
            <a:spLocks/>
          </p:cNvSpPr>
          <p:nvPr/>
        </p:nvSpPr>
        <p:spPr>
          <a:xfrm>
            <a:off x="8927837" y="6178324"/>
            <a:ext cx="914400" cy="451428"/>
          </a:xfrm>
          <a:prstGeom prst="roundRect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uFillTx/>
              </a:rPr>
              <a:t>Selesai</a:t>
            </a:r>
          </a:p>
        </p:txBody>
      </p:sp>
      <p:cxnSp>
        <p:nvCxnSpPr>
          <p:cNvPr id="46" name="Straight Arrow Connector 45"/>
          <p:cNvCxnSpPr>
            <a:stCxn id="39" idx="2"/>
            <a:endCxn id="45" idx="0"/>
          </p:cNvCxnSpPr>
          <p:nvPr/>
        </p:nvCxnSpPr>
        <p:spPr>
          <a:xfrm>
            <a:off x="9369401" y="5881587"/>
            <a:ext cx="15636" cy="29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96"/>
          <p:cNvCxnSpPr>
            <a:stCxn id="42" idx="3"/>
            <a:endCxn id="34" idx="3"/>
          </p:cNvCxnSpPr>
          <p:nvPr/>
        </p:nvCxnSpPr>
        <p:spPr>
          <a:xfrm flipH="1" flipV="1">
            <a:off x="10203314" y="2975099"/>
            <a:ext cx="133161" cy="1868716"/>
          </a:xfrm>
          <a:prstGeom prst="bentConnector3">
            <a:avLst>
              <a:gd name="adj1" fmla="val -263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>
            <a:spLocks/>
          </p:cNvSpPr>
          <p:nvPr/>
        </p:nvSpPr>
        <p:spPr>
          <a:xfrm>
            <a:off x="8467532" y="1929541"/>
            <a:ext cx="1866282" cy="41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uFillTx/>
              </a:rPr>
              <a:t>i </a:t>
            </a:r>
            <a:r>
              <a:rPr lang="en-ID" sz="1600" dirty="0">
                <a:uFillTx/>
                <a:sym typeface="Wingdings" panose="05000000000000000000" pitchFamily="2" charset="2"/>
              </a:rPr>
              <a:t></a:t>
            </a:r>
            <a:r>
              <a:rPr lang="id-ID" sz="1600" dirty="0">
                <a:uFillTx/>
              </a:rPr>
              <a:t> 1</a:t>
            </a:r>
            <a:endParaRPr lang="en-US" sz="1600" dirty="0">
              <a:uFillTx/>
            </a:endParaRPr>
          </a:p>
        </p:txBody>
      </p:sp>
      <p:cxnSp>
        <p:nvCxnSpPr>
          <p:cNvPr id="49" name="Straight Arrow Connector 48"/>
          <p:cNvCxnSpPr>
            <a:stCxn id="48" idx="2"/>
            <a:endCxn id="34" idx="0"/>
          </p:cNvCxnSpPr>
          <p:nvPr/>
        </p:nvCxnSpPr>
        <p:spPr>
          <a:xfrm>
            <a:off x="9400673" y="2344484"/>
            <a:ext cx="0" cy="16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/>
          </p:cNvSpPr>
          <p:nvPr/>
        </p:nvSpPr>
        <p:spPr>
          <a:xfrm>
            <a:off x="5666035" y="2163296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uFillTx/>
              </a:rPr>
              <a:t>flowchart</a:t>
            </a:r>
            <a:endParaRPr lang="id-ID" sz="2800" b="1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2327275"/>
          </a:xfrm>
        </p:spPr>
        <p:txBody>
          <a:bodyPr>
            <a:normAutofit/>
          </a:bodyPr>
          <a:lstStyle/>
          <a:p>
            <a:r>
              <a:rPr lang="en-ID" dirty="0">
                <a:uFillTx/>
              </a:rPr>
              <a:t>Contoh-2: for</a:t>
            </a:r>
            <a:br>
              <a:rPr lang="en-ID" dirty="0">
                <a:uFillTx/>
              </a:rPr>
            </a:br>
            <a:r>
              <a:rPr lang="en-ID" dirty="0">
                <a:uFillTx/>
              </a:rPr>
              <a:t>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22</a:t>
            </a:fld>
            <a:endParaRPr lang="en-ID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40375" y="806379"/>
            <a:ext cx="8229600" cy="5245242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Program Jumlah10Angka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Menerima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masukan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integer dan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menjumlahkan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totalnya</a:t>
            </a: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KAMUS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N,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sum : int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ALGORITMA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sum = 0                 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in range(1, 11):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N = int(input())  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sum = sum + N       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print(sum)              </a:t>
            </a:r>
            <a:r>
              <a:rPr lang="en-US" sz="24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Terminasi</a:t>
            </a:r>
            <a:endParaRPr lang="en-US" sz="24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uFillTx/>
              </a:rPr>
              <a:t>Contoh-2: </a:t>
            </a:r>
            <a:r>
              <a:rPr lang="en-ID" dirty="0" err="1">
                <a:uFillTx/>
              </a:rPr>
              <a:t>Diskusi</a:t>
            </a:r>
            <a:endParaRPr lang="en-ID" dirty="0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>
                <a:uFillTx/>
              </a:rPr>
              <a:t>Paling </a:t>
            </a:r>
            <a:r>
              <a:rPr lang="en-ID" dirty="0" err="1">
                <a:uFillTx/>
              </a:rPr>
              <a:t>tepat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menggunakan</a:t>
            </a:r>
            <a:r>
              <a:rPr lang="en-ID" dirty="0">
                <a:uFillTx/>
              </a:rPr>
              <a:t> </a:t>
            </a:r>
            <a:r>
              <a:rPr lang="en-ID" b="1" dirty="0">
                <a:uFillTx/>
              </a:rPr>
              <a:t>for</a:t>
            </a:r>
            <a:r>
              <a:rPr lang="en-ID" dirty="0">
                <a:uFillTx/>
              </a:rPr>
              <a:t>:</a:t>
            </a:r>
          </a:p>
          <a:p>
            <a:pPr lvl="1"/>
            <a:r>
              <a:rPr lang="en-ID" dirty="0">
                <a:uFillTx/>
              </a:rPr>
              <a:t>Karena </a:t>
            </a:r>
            <a:r>
              <a:rPr lang="en-ID" dirty="0" err="1">
                <a:uFillTx/>
              </a:rPr>
              <a:t>berapa</a:t>
            </a:r>
            <a:r>
              <a:rPr lang="en-ID" dirty="0">
                <a:uFillTx/>
              </a:rPr>
              <a:t> kali </a:t>
            </a:r>
            <a:r>
              <a:rPr lang="en-ID" dirty="0" err="1">
                <a:uFillTx/>
              </a:rPr>
              <a:t>Aksi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harus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diulang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diketahui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secara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pasti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yaitu</a:t>
            </a:r>
            <a:r>
              <a:rPr lang="en-ID" dirty="0">
                <a:uFillTx/>
              </a:rPr>
              <a:t> 10x </a:t>
            </a:r>
            <a:r>
              <a:rPr lang="en-ID" dirty="0">
                <a:uFillTx/>
                <a:sym typeface="Wingdings" panose="05000000000000000000" pitchFamily="2" charset="2"/>
              </a:rPr>
              <a:t> </a:t>
            </a:r>
            <a:r>
              <a:rPr lang="en-ID" dirty="0" err="1">
                <a:uFillTx/>
                <a:sym typeface="Wingdings" panose="05000000000000000000" pitchFamily="2" charset="2"/>
              </a:rPr>
              <a:t>berarti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range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harga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pencacah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untuk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pengulangan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diketahui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secara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pasti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yaitu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dari</a:t>
            </a:r>
            <a:r>
              <a:rPr lang="en-ID" dirty="0">
                <a:uFillTx/>
              </a:rPr>
              <a:t> 1..10 (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terakhir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pencacah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ketika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keluar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loop</a:t>
            </a:r>
            <a:r>
              <a:rPr lang="en-ID" dirty="0">
                <a:uFillTx/>
              </a:rPr>
              <a:t> = 11)</a:t>
            </a:r>
          </a:p>
          <a:p>
            <a:r>
              <a:rPr lang="en-ID" dirty="0" err="1">
                <a:uFillTx/>
              </a:rPr>
              <a:t>Kurang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tepat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menggunakan</a:t>
            </a:r>
            <a:r>
              <a:rPr lang="en-ID" dirty="0">
                <a:uFillTx/>
              </a:rPr>
              <a:t> </a:t>
            </a:r>
            <a:r>
              <a:rPr lang="en-ID" b="1" dirty="0">
                <a:uFillTx/>
              </a:rPr>
              <a:t>while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karena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tidak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ada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kemungkinan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kasus</a:t>
            </a:r>
            <a:r>
              <a:rPr lang="en-ID" dirty="0">
                <a:uFillTx/>
              </a:rPr>
              <a:t> “</a:t>
            </a:r>
            <a:r>
              <a:rPr lang="en-ID" dirty="0" err="1">
                <a:uFillTx/>
              </a:rPr>
              <a:t>kosong</a:t>
            </a:r>
            <a:r>
              <a:rPr lang="en-ID" dirty="0">
                <a:uFillTx/>
              </a:rPr>
              <a:t>”</a:t>
            </a:r>
          </a:p>
          <a:p>
            <a:pPr lvl="1"/>
            <a:r>
              <a:rPr lang="en-ID" b="1" dirty="0">
                <a:uFillTx/>
              </a:rPr>
              <a:t>while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lebih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tepat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digunakan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jika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ada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kemungkinan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Aksi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tidak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pernah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dilakukan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sama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sekali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kasus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kosong</a:t>
            </a:r>
            <a:r>
              <a:rPr lang="en-ID" dirty="0">
                <a:uFillTx/>
              </a:rPr>
              <a:t>) </a:t>
            </a:r>
            <a:r>
              <a:rPr lang="en-ID" dirty="0">
                <a:uFillTx/>
                <a:sym typeface="Wingdings" panose="05000000000000000000" pitchFamily="2" charset="2"/>
              </a:rPr>
              <a:t> </a:t>
            </a:r>
            <a:r>
              <a:rPr lang="en-ID" dirty="0" err="1">
                <a:uFillTx/>
                <a:sym typeface="Wingdings" panose="05000000000000000000" pitchFamily="2" charset="2"/>
              </a:rPr>
              <a:t>dalam</a:t>
            </a:r>
            <a:r>
              <a:rPr lang="en-ID" dirty="0">
                <a:uFillTx/>
                <a:sym typeface="Wingdings" panose="05000000000000000000" pitchFamily="2" charset="2"/>
              </a:rPr>
              <a:t> </a:t>
            </a:r>
            <a:r>
              <a:rPr lang="en-ID" dirty="0" err="1">
                <a:uFillTx/>
                <a:sym typeface="Wingdings" panose="05000000000000000000" pitchFamily="2" charset="2"/>
              </a:rPr>
              <a:t>hal</a:t>
            </a:r>
            <a:r>
              <a:rPr lang="en-ID" dirty="0">
                <a:uFillTx/>
                <a:sym typeface="Wingdings" panose="05000000000000000000" pitchFamily="2" charset="2"/>
              </a:rPr>
              <a:t> </a:t>
            </a:r>
            <a:r>
              <a:rPr lang="en-ID" dirty="0" err="1">
                <a:uFillTx/>
                <a:sym typeface="Wingdings" panose="05000000000000000000" pitchFamily="2" charset="2"/>
              </a:rPr>
              <a:t>ini</a:t>
            </a:r>
            <a:r>
              <a:rPr lang="en-ID" dirty="0">
                <a:uFillTx/>
                <a:sym typeface="Wingdings" panose="05000000000000000000" pitchFamily="2" charset="2"/>
              </a:rPr>
              <a:t>, </a:t>
            </a:r>
            <a:r>
              <a:rPr lang="en-ID" dirty="0" err="1">
                <a:uFillTx/>
                <a:sym typeface="Wingdings" panose="05000000000000000000" pitchFamily="2" charset="2"/>
              </a:rPr>
              <a:t>Aksi</a:t>
            </a:r>
            <a:r>
              <a:rPr lang="en-ID" dirty="0">
                <a:uFillTx/>
                <a:sym typeface="Wingdings" panose="05000000000000000000" pitchFamily="2" charset="2"/>
              </a:rPr>
              <a:t> </a:t>
            </a:r>
            <a:r>
              <a:rPr lang="en-ID" dirty="0" err="1">
                <a:uFillTx/>
                <a:sym typeface="Wingdings" panose="05000000000000000000" pitchFamily="2" charset="2"/>
              </a:rPr>
              <a:t>pasti</a:t>
            </a:r>
            <a:r>
              <a:rPr lang="en-ID" dirty="0">
                <a:uFillTx/>
                <a:sym typeface="Wingdings" panose="05000000000000000000" pitchFamily="2" charset="2"/>
              </a:rPr>
              <a:t> </a:t>
            </a:r>
            <a:r>
              <a:rPr lang="en-ID" dirty="0" err="1">
                <a:uFillTx/>
                <a:sym typeface="Wingdings" panose="05000000000000000000" pitchFamily="2" charset="2"/>
              </a:rPr>
              <a:t>dilakukan</a:t>
            </a:r>
            <a:r>
              <a:rPr lang="en-ID" dirty="0">
                <a:uFillTx/>
                <a:sym typeface="Wingdings" panose="05000000000000000000" pitchFamily="2" charset="2"/>
              </a:rPr>
              <a:t>, minimum 1 kali</a:t>
            </a:r>
            <a:endParaRPr lang="en-ID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23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9" y="303689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>
                <a:uFillTx/>
              </a:rPr>
              <a:t>Contoh-3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39" y="1310721"/>
            <a:ext cx="645203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uFillTx/>
              </a:rPr>
              <a:t>Buatlah</a:t>
            </a:r>
            <a:r>
              <a:rPr lang="en-US" dirty="0">
                <a:uFillTx/>
              </a:rPr>
              <a:t> program yang </a:t>
            </a:r>
            <a:r>
              <a:rPr lang="en-US" dirty="0" err="1">
                <a:uFillTx/>
              </a:rPr>
              <a:t>membaca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bilangan</a:t>
            </a:r>
            <a:r>
              <a:rPr lang="en-US" dirty="0">
                <a:uFillTx/>
              </a:rPr>
              <a:t> integer </a:t>
            </a:r>
            <a:r>
              <a:rPr lang="en-US" dirty="0" err="1">
                <a:uFillTx/>
              </a:rPr>
              <a:t>dari</a:t>
            </a:r>
            <a:r>
              <a:rPr lang="en-US" dirty="0">
                <a:uFillTx/>
              </a:rPr>
              <a:t> keyboard </a:t>
            </a:r>
            <a:r>
              <a:rPr lang="en-US" dirty="0" err="1">
                <a:uFillTx/>
              </a:rPr>
              <a:t>sampai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pengguna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memasukkan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angka</a:t>
            </a:r>
            <a:r>
              <a:rPr lang="en-US" dirty="0">
                <a:uFillTx/>
              </a:rPr>
              <a:t> -999 (</a:t>
            </a:r>
            <a:r>
              <a:rPr lang="en-US" dirty="0" err="1">
                <a:uFillTx/>
              </a:rPr>
              <a:t>angka</a:t>
            </a:r>
            <a:r>
              <a:rPr lang="en-US" dirty="0">
                <a:uFillTx/>
              </a:rPr>
              <a:t> -999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termasuk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bilangan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diolah</a:t>
            </a:r>
            <a:r>
              <a:rPr lang="en-US" dirty="0">
                <a:uFillTx/>
              </a:rPr>
              <a:t>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uFillTx/>
              </a:rPr>
              <a:t>Tuliskan</a:t>
            </a:r>
            <a:r>
              <a:rPr lang="en-US" dirty="0">
                <a:uFillTx/>
              </a:rPr>
              <a:t> </a:t>
            </a:r>
            <a:r>
              <a:rPr lang="en-US" u="sng" dirty="0" err="1">
                <a:uFillTx/>
              </a:rPr>
              <a:t>berapa</a:t>
            </a:r>
            <a:r>
              <a:rPr lang="en-US" u="sng" dirty="0">
                <a:uFillTx/>
              </a:rPr>
              <a:t> </a:t>
            </a:r>
            <a:r>
              <a:rPr lang="en-US" u="sng" dirty="0" err="1">
                <a:uFillTx/>
              </a:rPr>
              <a:t>banyak</a:t>
            </a:r>
            <a:r>
              <a:rPr lang="en-US" u="sng" dirty="0">
                <a:uFillTx/>
              </a:rPr>
              <a:t> </a:t>
            </a:r>
            <a:r>
              <a:rPr lang="en-US" dirty="0" err="1">
                <a:uFillTx/>
              </a:rPr>
              <a:t>bilangan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dimasukkan</a:t>
            </a:r>
            <a:r>
              <a:rPr lang="en-US" dirty="0">
                <a:uFillTx/>
              </a:rPr>
              <a:t>, </a:t>
            </a:r>
            <a:r>
              <a:rPr lang="en-US" u="sng" dirty="0" err="1">
                <a:uFillTx/>
              </a:rPr>
              <a:t>nilai</a:t>
            </a:r>
            <a:r>
              <a:rPr lang="en-US" u="sng" dirty="0">
                <a:uFillTx/>
              </a:rPr>
              <a:t> total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u="sng" dirty="0">
                <a:uFillTx/>
              </a:rPr>
              <a:t>rata-rata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semua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bilangan</a:t>
            </a:r>
            <a:endParaRPr lang="en-US" dirty="0">
              <a:uFillTx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uFillTx/>
              </a:rPr>
              <a:t>Jika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dari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pertama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sudah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-999, </a:t>
            </a:r>
            <a:r>
              <a:rPr lang="en-US" dirty="0" err="1">
                <a:uFillTx/>
              </a:rPr>
              <a:t>maka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pesan</a:t>
            </a:r>
            <a:r>
              <a:rPr lang="en-US" dirty="0">
                <a:uFillTx/>
              </a:rPr>
              <a:t> “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ada</a:t>
            </a:r>
            <a:r>
              <a:rPr lang="en-US" dirty="0">
                <a:uFillTx/>
              </a:rPr>
              <a:t> data yang </a:t>
            </a:r>
            <a:r>
              <a:rPr lang="en-US" dirty="0" err="1">
                <a:uFillTx/>
              </a:rPr>
              <a:t>diolah</a:t>
            </a:r>
            <a:r>
              <a:rPr lang="en-US" dirty="0">
                <a:uFillTx/>
              </a:rPr>
              <a:t>”</a:t>
            </a:r>
            <a:endParaRPr lang="id-ID" dirty="0">
              <a:uFillTx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id-ID" dirty="0">
              <a:uFillTx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>
                <a:uFillTx/>
              </a:rPr>
              <a:t>Petunjuk: Gunakan pengulangan </a:t>
            </a:r>
            <a:r>
              <a:rPr lang="id-ID" b="1" dirty="0">
                <a:uFillTx/>
              </a:rPr>
              <a:t>while</a:t>
            </a:r>
            <a:endParaRPr lang="en-US" b="1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24</a:t>
            </a:fld>
            <a:endParaRPr lang="id-ID">
              <a:uFillTx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90233" y="2449195"/>
          <a:ext cx="4607127" cy="249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92">
                <a:tc>
                  <a:txBody>
                    <a:bodyPr/>
                    <a:lstStyle/>
                    <a:p>
                      <a:r>
                        <a:rPr lang="id-ID" sz="1800" dirty="0">
                          <a:uFillTx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uFillTx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uFillTx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>
                          <a:uFillTx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179388" eaLnBrk="0" hangingPunct="0">
                        <a:spcBef>
                          <a:spcPts val="0"/>
                        </a:spcBef>
                        <a:buNone/>
                      </a:pPr>
                      <a:r>
                        <a:rPr lang="sv-SE" sz="1800" b="1" u="sng" dirty="0">
                          <a:uFillTx/>
                          <a:cs typeface="Times New Roman" pitchFamily="18" charset="0"/>
                        </a:rPr>
                        <a:t>-1</a:t>
                      </a:r>
                      <a:endParaRPr lang="id-ID" sz="1800" dirty="0">
                        <a:uFillTx/>
                      </a:endParaRPr>
                    </a:p>
                    <a:p>
                      <a:pPr marL="0" indent="0" defTabSz="179388" eaLnBrk="0" hangingPunct="0">
                        <a:spcBef>
                          <a:spcPts val="0"/>
                        </a:spcBef>
                        <a:buNone/>
                      </a:pPr>
                      <a:r>
                        <a:rPr lang="sv-SE" sz="1800" b="1" u="sng" dirty="0">
                          <a:uFillTx/>
                          <a:cs typeface="Times New Roman" pitchFamily="18" charset="0"/>
                        </a:rPr>
                        <a:t>12</a:t>
                      </a:r>
                      <a:endParaRPr lang="id-ID" sz="1800" dirty="0">
                        <a:uFillTx/>
                      </a:endParaRPr>
                    </a:p>
                    <a:p>
                      <a:pPr marL="0" indent="0" defTabSz="179388" eaLnBrk="0" hangingPunct="0">
                        <a:spcBef>
                          <a:spcPts val="0"/>
                        </a:spcBef>
                        <a:buNone/>
                      </a:pPr>
                      <a:r>
                        <a:rPr lang="sv-SE" sz="1800" b="1" u="sng" dirty="0">
                          <a:uFillTx/>
                          <a:cs typeface="Times New Roman" pitchFamily="18" charset="0"/>
                        </a:rPr>
                        <a:t>-6</a:t>
                      </a:r>
                      <a:endParaRPr lang="id-ID" sz="1800" dirty="0">
                        <a:uFillTx/>
                      </a:endParaRPr>
                    </a:p>
                    <a:p>
                      <a:pPr marL="0" indent="0" defTabSz="179388" eaLnBrk="0" hangingPunct="0">
                        <a:spcBef>
                          <a:spcPts val="0"/>
                        </a:spcBef>
                        <a:buNone/>
                      </a:pPr>
                      <a:r>
                        <a:rPr lang="sv-SE" sz="1800" b="1" u="sng" dirty="0">
                          <a:uFillTx/>
                          <a:cs typeface="Times New Roman" pitchFamily="18" charset="0"/>
                        </a:rPr>
                        <a:t>10</a:t>
                      </a:r>
                      <a:endParaRPr lang="id-ID" sz="1800" dirty="0">
                        <a:uFillTx/>
                      </a:endParaRPr>
                    </a:p>
                    <a:p>
                      <a:pPr marL="0" indent="0" defTabSz="179388" eaLnBrk="0" hangingPunct="0">
                        <a:spcBef>
                          <a:spcPts val="0"/>
                        </a:spcBef>
                        <a:buNone/>
                      </a:pPr>
                      <a:r>
                        <a:rPr lang="sv-SE" sz="1800" b="1" u="sng" dirty="0">
                          <a:uFillTx/>
                          <a:cs typeface="Times New Roman" pitchFamily="18" charset="0"/>
                        </a:rPr>
                        <a:t>2</a:t>
                      </a:r>
                      <a:endParaRPr lang="id-ID" sz="1800" dirty="0">
                        <a:uFillTx/>
                      </a:endParaRPr>
                    </a:p>
                    <a:p>
                      <a:pPr marL="0" indent="0" defTabSz="179388" eaLnBrk="0" hangingPunct="0">
                        <a:spcBef>
                          <a:spcPts val="0"/>
                        </a:spcBef>
                        <a:buNone/>
                      </a:pPr>
                      <a:r>
                        <a:rPr lang="sv-SE" sz="1800" b="1" u="sng" dirty="0">
                          <a:uFillTx/>
                          <a:cs typeface="Times New Roman" pitchFamily="18" charset="0"/>
                        </a:rPr>
                        <a:t>-999</a:t>
                      </a:r>
                      <a:endParaRPr lang="id-ID" sz="1800" dirty="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dirty="0" err="1">
                          <a:uFillTx/>
                        </a:rPr>
                        <a:t>Banyak</a:t>
                      </a:r>
                      <a:r>
                        <a:rPr lang="en-US" sz="1800" dirty="0">
                          <a:uFillTx/>
                        </a:rPr>
                        <a:t> </a:t>
                      </a:r>
                      <a:r>
                        <a:rPr lang="en-US" sz="1800" dirty="0" err="1">
                          <a:uFillTx/>
                        </a:rPr>
                        <a:t>bilangan</a:t>
                      </a:r>
                      <a:r>
                        <a:rPr lang="en-US" sz="1800" dirty="0">
                          <a:uFillTx/>
                        </a:rPr>
                        <a:t> = </a:t>
                      </a:r>
                      <a:r>
                        <a:rPr lang="en-US" sz="1800" b="1" i="0" u="sng" dirty="0">
                          <a:uFillTx/>
                        </a:rPr>
                        <a:t>5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dirty="0" err="1">
                          <a:uFillTx/>
                        </a:rPr>
                        <a:t>Jumlah</a:t>
                      </a:r>
                      <a:r>
                        <a:rPr lang="en-US" sz="1800" dirty="0">
                          <a:uFillTx/>
                        </a:rPr>
                        <a:t> total = </a:t>
                      </a:r>
                      <a:r>
                        <a:rPr lang="en-US" sz="1800" b="1" u="sng" dirty="0">
                          <a:uFillTx/>
                        </a:rPr>
                        <a:t>17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uFillTx/>
                        </a:rPr>
                        <a:t>Rata-rata = </a:t>
                      </a:r>
                      <a:r>
                        <a:rPr lang="en-US" sz="1800" b="1" u="sng" dirty="0">
                          <a:uFillTx/>
                        </a:rPr>
                        <a:t>3.4</a:t>
                      </a:r>
                      <a:r>
                        <a:rPr lang="id-ID" sz="1800" b="1" u="sng" dirty="0">
                          <a:uFillTx/>
                        </a:rPr>
                        <a:t>0</a:t>
                      </a:r>
                      <a:endParaRPr lang="en-US" sz="1800" b="1" u="sng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>
                          <a:uFillTx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u="sng" dirty="0">
                          <a:uFillTx/>
                        </a:rPr>
                        <a:t>-999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u="sng" dirty="0">
                          <a:uFillTx/>
                        </a:rPr>
                        <a:t>Tidak ada</a:t>
                      </a:r>
                      <a:r>
                        <a:rPr lang="id-ID" sz="1800" b="1" u="sng" baseline="0" dirty="0">
                          <a:uFillTx/>
                        </a:rPr>
                        <a:t> data yang diolah</a:t>
                      </a:r>
                      <a:endParaRPr lang="id-ID" sz="1800" b="1" u="sng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uFillTx/>
              </a:rPr>
              <a:t>Contoh-3: Pseudocode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25</a:t>
            </a:fld>
            <a:endParaRPr lang="en-ID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3002" y="1573116"/>
            <a:ext cx="6698918" cy="4533044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0; count  0  { Inisialisasi }</a:t>
            </a:r>
            <a:endParaRPr lang="en-ID" sz="1800" dirty="0">
              <a:solidFill>
                <a:srgbClr val="002060"/>
              </a:solidFill>
              <a:uFillTx/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sz="1800" dirty="0">
              <a:solidFill>
                <a:srgbClr val="002060"/>
              </a:solidFill>
              <a:uFillTx/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input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(X)     { First-Elmt }</a:t>
            </a:r>
            <a:endParaRPr lang="en-ID" sz="1800" dirty="0">
              <a:solidFill>
                <a:srgbClr val="002060"/>
              </a:solidFill>
              <a:uFillTx/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 Proses pengulangan dengan while-do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while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(X != -999) </a:t>
            </a: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sum  sum +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count  count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input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 X = -999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1800" dirty="0">
              <a:solidFill>
                <a:srgbClr val="002060"/>
              </a:solidFill>
              <a:uFillTx/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 Terminasi }</a:t>
            </a:r>
            <a:endParaRPr lang="id-ID" sz="1800" dirty="0">
              <a:solidFill>
                <a:srgbClr val="002060"/>
              </a:solidFill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(count &gt; 0) </a:t>
            </a: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rata 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sum/count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output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(count,sum,rata)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 count = 0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1800" u="sng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Tidak ada data yang diolah</a:t>
            </a:r>
            <a:r>
              <a:rPr lang="en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id-ID" sz="1800" dirty="0">
                <a:solidFill>
                  <a:srgbClr val="00206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/>
          </p:cNvSpPr>
          <p:nvPr/>
        </p:nvSpPr>
        <p:spPr>
          <a:xfrm>
            <a:off x="1483365" y="4237878"/>
            <a:ext cx="7060907" cy="2017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id-ID" b="1" dirty="0">
                <a:uFillTx/>
              </a:rPr>
              <a:t>Terminasi</a:t>
            </a:r>
          </a:p>
        </p:txBody>
      </p:sp>
      <p:sp>
        <p:nvSpPr>
          <p:cNvPr id="59" name="Rectangle 58"/>
          <p:cNvSpPr>
            <a:spLocks/>
          </p:cNvSpPr>
          <p:nvPr/>
        </p:nvSpPr>
        <p:spPr>
          <a:xfrm>
            <a:off x="1483365" y="1588419"/>
            <a:ext cx="4540627" cy="2547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id-ID" b="1" dirty="0">
                <a:uFillTx/>
              </a:rPr>
              <a:t>while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72600" cy="1325563"/>
          </a:xfrm>
        </p:spPr>
        <p:txBody>
          <a:bodyPr/>
          <a:lstStyle/>
          <a:p>
            <a:pPr algn="r"/>
            <a:r>
              <a:rPr lang="en-ID" dirty="0">
                <a:uFillTx/>
              </a:rPr>
              <a:t>Contoh-3: Flowchart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26</a:t>
            </a:fld>
            <a:endParaRPr lang="id-ID">
              <a:uFillTx/>
            </a:endParaRPr>
          </a:p>
        </p:txBody>
      </p:sp>
      <p:sp>
        <p:nvSpPr>
          <p:cNvPr id="7" name="Rounded Rectangle 6"/>
          <p:cNvSpPr>
            <a:spLocks/>
          </p:cNvSpPr>
          <p:nvPr/>
        </p:nvSpPr>
        <p:spPr>
          <a:xfrm>
            <a:off x="1363638" y="299659"/>
            <a:ext cx="914400" cy="504056"/>
          </a:xfrm>
          <a:prstGeom prst="roundRect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Mulai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121676" y="107392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u="sng" dirty="0">
                <a:uFillTx/>
              </a:rPr>
              <a:t>input</a:t>
            </a:r>
            <a:r>
              <a:rPr lang="id-ID" dirty="0">
                <a:uFillTx/>
              </a:rPr>
              <a:t>(X)</a:t>
            </a:r>
          </a:p>
        </p:txBody>
      </p:sp>
      <p:sp>
        <p:nvSpPr>
          <p:cNvPr id="9" name="Flowchart: Decision 8"/>
          <p:cNvSpPr>
            <a:spLocks/>
          </p:cNvSpPr>
          <p:nvPr/>
        </p:nvSpPr>
        <p:spPr>
          <a:xfrm>
            <a:off x="2566071" y="1771533"/>
            <a:ext cx="2479362" cy="756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X ≠ -999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720206" y="358122"/>
            <a:ext cx="2171092" cy="38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sum </a:t>
            </a:r>
            <a:r>
              <a:rPr lang="en-ID" dirty="0">
                <a:uFillTx/>
                <a:sym typeface="Wingdings" panose="05000000000000000000" pitchFamily="2" charset="2"/>
              </a:rPr>
              <a:t></a:t>
            </a:r>
            <a:r>
              <a:rPr lang="id-ID" dirty="0">
                <a:uFillTx/>
              </a:rPr>
              <a:t> 0; count </a:t>
            </a:r>
            <a:r>
              <a:rPr lang="en-ID" dirty="0">
                <a:uFillTx/>
                <a:sym typeface="Wingdings" panose="05000000000000000000" pitchFamily="2" charset="2"/>
              </a:rPr>
              <a:t></a:t>
            </a:r>
            <a:r>
              <a:rPr lang="id-ID" dirty="0">
                <a:uFillTx/>
              </a:rPr>
              <a:t> 0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689628" y="2779565"/>
            <a:ext cx="2232248" cy="62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sum </a:t>
            </a:r>
            <a:r>
              <a:rPr lang="en-ID" dirty="0">
                <a:uFillTx/>
                <a:sym typeface="Wingdings" panose="05000000000000000000" pitchFamily="2" charset="2"/>
              </a:rPr>
              <a:t></a:t>
            </a:r>
            <a:r>
              <a:rPr lang="id-ID" dirty="0">
                <a:uFillTx/>
              </a:rPr>
              <a:t> sum + X</a:t>
            </a:r>
          </a:p>
          <a:p>
            <a:pPr algn="ctr"/>
            <a:r>
              <a:rPr lang="id-ID" dirty="0">
                <a:uFillTx/>
              </a:rPr>
              <a:t>count </a:t>
            </a:r>
            <a:r>
              <a:rPr lang="en-ID" dirty="0">
                <a:uFillTx/>
                <a:sym typeface="Wingdings" panose="05000000000000000000" pitchFamily="2" charset="2"/>
              </a:rPr>
              <a:t></a:t>
            </a:r>
            <a:r>
              <a:rPr lang="id-ID" dirty="0">
                <a:uFillTx/>
              </a:rPr>
              <a:t> count + 1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5174780" y="4328685"/>
            <a:ext cx="2952328" cy="7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rata </a:t>
            </a:r>
            <a:r>
              <a:rPr lang="en-ID" dirty="0">
                <a:uFillTx/>
                <a:sym typeface="Wingdings" panose="05000000000000000000" pitchFamily="2" charset="2"/>
              </a:rPr>
              <a:t></a:t>
            </a:r>
            <a:r>
              <a:rPr lang="id-ID" dirty="0">
                <a:uFillTx/>
              </a:rPr>
              <a:t> sum/count</a:t>
            </a:r>
          </a:p>
          <a:p>
            <a:pPr algn="ctr"/>
            <a:r>
              <a:rPr lang="id-ID" u="sng" dirty="0">
                <a:uFillTx/>
              </a:rPr>
              <a:t>output</a:t>
            </a:r>
            <a:r>
              <a:rPr lang="id-ID" dirty="0">
                <a:uFillTx/>
              </a:rPr>
              <a:t>(count, sum, rata)</a:t>
            </a:r>
          </a:p>
        </p:txBody>
      </p:sp>
      <p:sp>
        <p:nvSpPr>
          <p:cNvPr id="14" name="Flowchart: Decision 13"/>
          <p:cNvSpPr>
            <a:spLocks/>
          </p:cNvSpPr>
          <p:nvPr/>
        </p:nvSpPr>
        <p:spPr>
          <a:xfrm>
            <a:off x="1990007" y="4306639"/>
            <a:ext cx="2479362" cy="756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count &gt; 0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180642" y="5319840"/>
            <a:ext cx="2952328" cy="7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u="sng" dirty="0">
                <a:uFillTx/>
              </a:rPr>
              <a:t>output</a:t>
            </a:r>
            <a:r>
              <a:rPr lang="id-ID" dirty="0">
                <a:uFillTx/>
              </a:rPr>
              <a:t>(“Tidak ada data yang diolah”)</a:t>
            </a:r>
          </a:p>
        </p:txBody>
      </p: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 flipV="1">
            <a:off x="2278038" y="550368"/>
            <a:ext cx="442168" cy="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8" idx="0"/>
          </p:cNvCxnSpPr>
          <p:nvPr/>
        </p:nvCxnSpPr>
        <p:spPr>
          <a:xfrm>
            <a:off x="3805752" y="742614"/>
            <a:ext cx="0" cy="33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3805752" y="1505970"/>
            <a:ext cx="0" cy="26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805752" y="2528197"/>
            <a:ext cx="0" cy="25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>
            <a:spLocks/>
          </p:cNvSpPr>
          <p:nvPr/>
        </p:nvSpPr>
        <p:spPr>
          <a:xfrm>
            <a:off x="9296400" y="4973054"/>
            <a:ext cx="914400" cy="496123"/>
          </a:xfrm>
          <a:prstGeom prst="roundRect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Selesai</a:t>
            </a:r>
          </a:p>
        </p:txBody>
      </p:sp>
      <p:cxnSp>
        <p:nvCxnSpPr>
          <p:cNvPr id="40" name="Elbow Connector 39"/>
          <p:cNvCxnSpPr>
            <a:stCxn id="14" idx="2"/>
            <a:endCxn id="15" idx="1"/>
          </p:cNvCxnSpPr>
          <p:nvPr/>
        </p:nvCxnSpPr>
        <p:spPr>
          <a:xfrm rot="16200000" flipH="1">
            <a:off x="3896077" y="4396915"/>
            <a:ext cx="618179" cy="195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3"/>
            <a:endCxn id="13" idx="1"/>
          </p:cNvCxnSpPr>
          <p:nvPr/>
        </p:nvCxnSpPr>
        <p:spPr>
          <a:xfrm>
            <a:off x="4469370" y="4684971"/>
            <a:ext cx="705411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3"/>
            <a:endCxn id="36" idx="0"/>
          </p:cNvCxnSpPr>
          <p:nvPr/>
        </p:nvCxnSpPr>
        <p:spPr>
          <a:xfrm>
            <a:off x="8127108" y="4690327"/>
            <a:ext cx="1626492" cy="282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5" idx="3"/>
            <a:endCxn id="36" idx="2"/>
          </p:cNvCxnSpPr>
          <p:nvPr/>
        </p:nvCxnSpPr>
        <p:spPr>
          <a:xfrm flipV="1">
            <a:off x="8132970" y="5469177"/>
            <a:ext cx="1620630" cy="212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5" idx="3"/>
            <a:endCxn id="9" idx="3"/>
          </p:cNvCxnSpPr>
          <p:nvPr/>
        </p:nvCxnSpPr>
        <p:spPr>
          <a:xfrm flipV="1">
            <a:off x="4489828" y="2149865"/>
            <a:ext cx="555605" cy="1685858"/>
          </a:xfrm>
          <a:prstGeom prst="bentConnector3">
            <a:avLst>
              <a:gd name="adj1" fmla="val 212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1"/>
            <a:endCxn id="14" idx="1"/>
          </p:cNvCxnSpPr>
          <p:nvPr/>
        </p:nvCxnSpPr>
        <p:spPr>
          <a:xfrm rot="10800000" flipV="1">
            <a:off x="1990007" y="2149865"/>
            <a:ext cx="576064" cy="2535106"/>
          </a:xfrm>
          <a:prstGeom prst="bentConnector3">
            <a:avLst>
              <a:gd name="adj1" fmla="val 139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/>
          </p:cNvSpPr>
          <p:nvPr/>
        </p:nvSpPr>
        <p:spPr>
          <a:xfrm>
            <a:off x="1940503" y="1740111"/>
            <a:ext cx="6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uFillTx/>
              </a:rPr>
              <a:t>false</a:t>
            </a: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3882827" y="245421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uFillTx/>
              </a:rPr>
              <a:t>true</a:t>
            </a: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4376030" y="43485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uFillTx/>
              </a:rPr>
              <a:t>true</a:t>
            </a: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>
            <a:off x="3246857" y="5336922"/>
            <a:ext cx="6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uFillTx/>
              </a:rPr>
              <a:t>false</a:t>
            </a:r>
          </a:p>
        </p:txBody>
      </p:sp>
      <p:sp>
        <p:nvSpPr>
          <p:cNvPr id="64" name="Line Callout 1 63"/>
          <p:cNvSpPr>
            <a:spLocks/>
          </p:cNvSpPr>
          <p:nvPr/>
        </p:nvSpPr>
        <p:spPr>
          <a:xfrm>
            <a:off x="6740605" y="2346225"/>
            <a:ext cx="1045257" cy="866679"/>
          </a:xfrm>
          <a:prstGeom prst="borderCallout1">
            <a:avLst>
              <a:gd name="adj1" fmla="val 46885"/>
              <a:gd name="adj2" fmla="val 1387"/>
              <a:gd name="adj3" fmla="val 82411"/>
              <a:gd name="adj4" fmla="val -1876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uFillTx/>
              </a:rPr>
              <a:t>Aksi</a:t>
            </a:r>
          </a:p>
        </p:txBody>
      </p:sp>
      <p:sp>
        <p:nvSpPr>
          <p:cNvPr id="65" name="Rectangle 64"/>
          <p:cNvSpPr>
            <a:spLocks/>
          </p:cNvSpPr>
          <p:nvPr/>
        </p:nvSpPr>
        <p:spPr>
          <a:xfrm>
            <a:off x="3121676" y="3619699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u="sng" dirty="0">
                <a:uFillTx/>
              </a:rPr>
              <a:t>input</a:t>
            </a:r>
            <a:r>
              <a:rPr lang="id-ID" dirty="0">
                <a:uFillTx/>
              </a:rPr>
              <a:t>(X)</a:t>
            </a:r>
          </a:p>
        </p:txBody>
      </p:sp>
      <p:cxnSp>
        <p:nvCxnSpPr>
          <p:cNvPr id="66" name="Straight Arrow Connector 65"/>
          <p:cNvCxnSpPr>
            <a:stCxn id="12" idx="2"/>
            <a:endCxn id="65" idx="0"/>
          </p:cNvCxnSpPr>
          <p:nvPr/>
        </p:nvCxnSpPr>
        <p:spPr>
          <a:xfrm>
            <a:off x="3805752" y="3403832"/>
            <a:ext cx="0" cy="21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40" y="365125"/>
            <a:ext cx="2646680" cy="1325563"/>
          </a:xfrm>
        </p:spPr>
        <p:txBody>
          <a:bodyPr/>
          <a:lstStyle/>
          <a:p>
            <a:r>
              <a:rPr lang="en-ID" dirty="0">
                <a:uFillTx/>
              </a:rPr>
              <a:t>Contoh-3: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27</a:t>
            </a:fld>
            <a:endParaRPr lang="en-ID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-6032"/>
            <a:ext cx="8643998" cy="68580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Program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RataBilangan</a:t>
            </a: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Menerima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masukan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sejumlah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sampai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pengguna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memasukkan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-999 dan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banyak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total, dan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rata-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ratanya</a:t>
            </a: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KAMUS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X, count, sum : int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rata : float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ALGORITMA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sum = 0; count = 0     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= int(input())       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First-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Elmt</a:t>
            </a: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while (X != -999):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  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sum = sum + 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X = int(input())   </a:t>
            </a: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Next-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Elmt</a:t>
            </a: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X = -999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Terminasi</a:t>
            </a: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 (count &gt; 0):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sz="16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Banyaknya</a:t>
            </a: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" + str(count))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sz="16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total = " + str(sum))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rata = sum/count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print("Rata-rata = " + str(rata))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US" sz="16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data yang </a:t>
            </a:r>
            <a:r>
              <a:rPr lang="en-US" sz="1600" b="1" dirty="0" err="1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diolah</a:t>
            </a:r>
            <a:r>
              <a:rPr lang="en-US" sz="1600" b="1" dirty="0">
                <a:solidFill>
                  <a:srgbClr val="002060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uFillTx/>
              </a:rPr>
              <a:t>Contoh-3: </a:t>
            </a:r>
            <a:r>
              <a:rPr lang="en-ID" dirty="0" err="1">
                <a:uFillTx/>
              </a:rPr>
              <a:t>Diskusi</a:t>
            </a:r>
            <a:endParaRPr lang="en-ID" dirty="0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Pengulangan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menggunakan</a:t>
            </a:r>
            <a:r>
              <a:rPr lang="en-ID" dirty="0">
                <a:uFillTx/>
              </a:rPr>
              <a:t> </a:t>
            </a:r>
            <a:r>
              <a:rPr lang="en-ID" b="1" dirty="0">
                <a:uFillTx/>
              </a:rPr>
              <a:t>while</a:t>
            </a:r>
            <a:r>
              <a:rPr lang="en-ID" dirty="0">
                <a:uFillTx/>
              </a:rPr>
              <a:t> paling </a:t>
            </a:r>
            <a:r>
              <a:rPr lang="en-ID" dirty="0" err="1">
                <a:uFillTx/>
              </a:rPr>
              <a:t>tepat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karena</a:t>
            </a:r>
            <a:r>
              <a:rPr lang="en-ID" dirty="0">
                <a:uFillTx/>
              </a:rPr>
              <a:t>:</a:t>
            </a:r>
          </a:p>
          <a:p>
            <a:pPr lvl="1"/>
            <a:r>
              <a:rPr lang="en-ID" dirty="0">
                <a:uFillTx/>
              </a:rPr>
              <a:t>Ada </a:t>
            </a:r>
            <a:r>
              <a:rPr lang="en-ID" dirty="0" err="1">
                <a:uFillTx/>
              </a:rPr>
              <a:t>kemungkinan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Aksi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tidak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pernah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dilakukan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sama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sekali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kasus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kosong</a:t>
            </a:r>
            <a:r>
              <a:rPr lang="en-ID" dirty="0">
                <a:uFillTx/>
              </a:rPr>
              <a:t>), </a:t>
            </a:r>
            <a:r>
              <a:rPr lang="en-ID" dirty="0" err="1">
                <a:uFillTx/>
              </a:rPr>
              <a:t>yaitu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jika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X yang </a:t>
            </a:r>
            <a:r>
              <a:rPr lang="en-ID" dirty="0" err="1">
                <a:uFillTx/>
              </a:rPr>
              <a:t>pertama</a:t>
            </a:r>
            <a:r>
              <a:rPr lang="en-ID" dirty="0">
                <a:uFillTx/>
              </a:rPr>
              <a:t> kali </a:t>
            </a:r>
            <a:r>
              <a:rPr lang="en-ID" dirty="0" err="1">
                <a:uFillTx/>
              </a:rPr>
              <a:t>dimasukkan</a:t>
            </a:r>
            <a:r>
              <a:rPr lang="en-ID" dirty="0">
                <a:uFillTx/>
              </a:rPr>
              <a:t> user </a:t>
            </a:r>
            <a:r>
              <a:rPr lang="en-ID" dirty="0" err="1">
                <a:uFillTx/>
              </a:rPr>
              <a:t>adalah</a:t>
            </a:r>
            <a:r>
              <a:rPr lang="en-ID" dirty="0">
                <a:uFillTx/>
              </a:rPr>
              <a:t> -999 (</a:t>
            </a:r>
            <a:r>
              <a:rPr lang="en-ID" dirty="0" err="1">
                <a:uFillTx/>
              </a:rPr>
              <a:t>lihat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contoh</a:t>
            </a:r>
            <a:r>
              <a:rPr lang="en-ID" dirty="0">
                <a:uFillTx/>
              </a:rPr>
              <a:t> ke-2)</a:t>
            </a:r>
          </a:p>
          <a:p>
            <a:r>
              <a:rPr lang="en-ID" b="1" dirty="0">
                <a:uFillTx/>
              </a:rPr>
              <a:t>For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tidak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tepat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digunakan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karena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tidak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terdefinisi</a:t>
            </a:r>
            <a:r>
              <a:rPr lang="en-ID" dirty="0">
                <a:uFillTx/>
              </a:rPr>
              <a:t> </a:t>
            </a:r>
            <a:r>
              <a:rPr lang="en-ID" i="1" dirty="0">
                <a:uFillTx/>
              </a:rPr>
              <a:t>range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nilainya</a:t>
            </a:r>
            <a:endParaRPr lang="en-ID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>
                <a:uFillTx/>
              </a:rPr>
              <a:pPr/>
              <a:t>01/10/2023</a:t>
            </a:fld>
            <a:endParaRPr lang="en-ID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pPr/>
              <a:t>28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Soal</a:t>
            </a:r>
            <a:endParaRPr lang="en-ID" dirty="0">
              <a:uFillTx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610-D02F-4BAA-8C22-B5CA00009912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29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Menyiapkan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kentang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untuk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malam</a:t>
            </a:r>
            <a:endParaRPr lang="en-ID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uFillTx/>
              </a:rPr>
              <a:t>Asumsi</a:t>
            </a:r>
            <a:r>
              <a:rPr lang="en-US" dirty="0">
                <a:uFillTx/>
              </a:rPr>
              <a:t>: </a:t>
            </a:r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tersedia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terbatas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Pada </a:t>
            </a:r>
            <a:r>
              <a:rPr lang="en-US" dirty="0" err="1">
                <a:uFillTx/>
              </a:rPr>
              <a:t>suatu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hari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Ibu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hanya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mengupas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hanya</a:t>
            </a:r>
            <a:r>
              <a:rPr lang="en-US" dirty="0">
                <a:uFillTx/>
              </a:rPr>
              <a:t> 4 </a:t>
            </a:r>
            <a:r>
              <a:rPr lang="en-US" dirty="0" err="1">
                <a:uFillTx/>
              </a:rPr>
              <a:t>buah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karena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hanya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anggota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keluarga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saja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makan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malam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Pada </a:t>
            </a:r>
            <a:r>
              <a:rPr lang="en-US" dirty="0" err="1">
                <a:uFillTx/>
              </a:rPr>
              <a:t>hari</a:t>
            </a:r>
            <a:r>
              <a:rPr lang="en-US" dirty="0">
                <a:uFillTx/>
              </a:rPr>
              <a:t> yang lain, </a:t>
            </a:r>
            <a:r>
              <a:rPr lang="en-US" dirty="0" err="1">
                <a:uFillTx/>
              </a:rPr>
              <a:t>Ibu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mengundang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mahasiswa</a:t>
            </a:r>
            <a:r>
              <a:rPr lang="en-US" dirty="0">
                <a:uFillTx/>
              </a:rPr>
              <a:t> KU1102 </a:t>
            </a:r>
            <a:r>
              <a:rPr lang="en-US" dirty="0" err="1">
                <a:uFillTx/>
              </a:rPr>
              <a:t>sejumlah</a:t>
            </a:r>
            <a:r>
              <a:rPr lang="en-US" dirty="0">
                <a:uFillTx/>
              </a:rPr>
              <a:t> 400 orang </a:t>
            </a:r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malam</a:t>
            </a:r>
            <a:r>
              <a:rPr lang="en-US" dirty="0">
                <a:uFillTx/>
              </a:rPr>
              <a:t> di </a:t>
            </a:r>
            <a:r>
              <a:rPr lang="en-US" dirty="0" err="1">
                <a:uFillTx/>
              </a:rPr>
              <a:t>rumahnya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sehingga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ibu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mengupas</a:t>
            </a:r>
            <a:r>
              <a:rPr lang="en-US" dirty="0">
                <a:uFillTx/>
              </a:rPr>
              <a:t> 400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semua</a:t>
            </a:r>
            <a:r>
              <a:rPr lang="en-US" dirty="0">
                <a:uFillTx/>
              </a:rPr>
              <a:t> orang</a:t>
            </a:r>
          </a:p>
          <a:p>
            <a:r>
              <a:rPr lang="en-US" dirty="0">
                <a:uFillTx/>
              </a:rPr>
              <a:t>Hari yang lain, </a:t>
            </a:r>
            <a:r>
              <a:rPr lang="en-US" dirty="0" err="1">
                <a:uFillTx/>
              </a:rPr>
              <a:t>ibu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tahu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berapa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orang yang </a:t>
            </a:r>
            <a:r>
              <a:rPr lang="en-US" dirty="0" err="1">
                <a:uFillTx/>
              </a:rPr>
              <a:t>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malam</a:t>
            </a:r>
            <a:endParaRPr lang="en-US" dirty="0">
              <a:uFillTx/>
            </a:endParaRPr>
          </a:p>
          <a:p>
            <a:pPr lvl="1"/>
            <a:r>
              <a:rPr lang="en-US" dirty="0" err="1">
                <a:uFillTx/>
              </a:rPr>
              <a:t>Setiap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selesai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mengupas</a:t>
            </a:r>
            <a:r>
              <a:rPr lang="en-US" dirty="0">
                <a:uFillTx/>
              </a:rPr>
              <a:t> 1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dicek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apakah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cukup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atau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tidak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ID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endParaRPr lang="en-ID" dirty="0"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Untuk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semua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soal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berikut</a:t>
            </a:r>
            <a:r>
              <a:rPr lang="en-ID" dirty="0">
                <a:uFillTx/>
              </a:rPr>
              <a:t>:</a:t>
            </a:r>
          </a:p>
          <a:p>
            <a:pPr lvl="1"/>
            <a:r>
              <a:rPr lang="en-ID" dirty="0" err="1">
                <a:uFillTx/>
              </a:rPr>
              <a:t>Berlatihlah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untuk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membuat</a:t>
            </a:r>
            <a:r>
              <a:rPr lang="en-ID" dirty="0">
                <a:uFillTx/>
              </a:rPr>
              <a:t> program Python </a:t>
            </a:r>
            <a:r>
              <a:rPr lang="en-ID" dirty="0" err="1">
                <a:uFillTx/>
              </a:rPr>
              <a:t>dengan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notasi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pengulangan</a:t>
            </a:r>
            <a:r>
              <a:rPr lang="en-ID" dirty="0">
                <a:uFillTx/>
              </a:rPr>
              <a:t> yang </a:t>
            </a:r>
            <a:r>
              <a:rPr lang="en-ID" dirty="0" err="1">
                <a:uFillTx/>
              </a:rPr>
              <a:t>terbaik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atau</a:t>
            </a:r>
            <a:r>
              <a:rPr lang="en-ID" dirty="0">
                <a:uFillTx/>
              </a:rPr>
              <a:t> yang </a:t>
            </a:r>
            <a:r>
              <a:rPr lang="en-ID" dirty="0" err="1">
                <a:uFillTx/>
              </a:rPr>
              <a:t>diminta</a:t>
            </a:r>
            <a:endParaRPr lang="en-ID" dirty="0">
              <a:uFillTx/>
            </a:endParaRPr>
          </a:p>
          <a:p>
            <a:pPr lvl="1"/>
            <a:r>
              <a:rPr lang="en-ID" dirty="0" err="1">
                <a:uFillTx/>
              </a:rPr>
              <a:t>Buatlah</a:t>
            </a:r>
            <a:r>
              <a:rPr lang="en-ID" dirty="0">
                <a:uFillTx/>
              </a:rPr>
              <a:t> juga </a:t>
            </a:r>
            <a:r>
              <a:rPr lang="en-ID" i="1" dirty="0">
                <a:uFillTx/>
              </a:rPr>
              <a:t>flowchart</a:t>
            </a:r>
            <a:r>
              <a:rPr lang="en-ID" dirty="0">
                <a:uFillTx/>
              </a:rPr>
              <a:t>/</a:t>
            </a:r>
            <a:r>
              <a:rPr lang="en-ID" i="1" dirty="0">
                <a:uFillTx/>
              </a:rPr>
              <a:t>pseudocode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tergantung</a:t>
            </a:r>
            <a:r>
              <a:rPr lang="en-ID" dirty="0">
                <a:uFillTx/>
              </a:rPr>
              <a:t> yang </a:t>
            </a:r>
            <a:r>
              <a:rPr lang="en-ID" dirty="0" err="1">
                <a:uFillTx/>
              </a:rPr>
              <a:t>diminta</a:t>
            </a:r>
            <a:r>
              <a:rPr lang="en-ID" dirty="0">
                <a:uFillTx/>
              </a:rPr>
              <a:t> oleh </a:t>
            </a:r>
            <a:r>
              <a:rPr lang="en-ID" dirty="0" err="1">
                <a:uFillTx/>
              </a:rPr>
              <a:t>dosen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kelas</a:t>
            </a:r>
            <a:r>
              <a:rPr lang="en-ID" dirty="0">
                <a:uFillTx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2CF3-9B78-4240-A577-05FC2191BB1D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30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r>
              <a:rPr lang="en-ID" dirty="0">
                <a:uFillTx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Buatlah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algoritma</a:t>
            </a:r>
            <a:r>
              <a:rPr lang="en-ID" dirty="0">
                <a:uFillTx/>
              </a:rPr>
              <a:t>/program yang </a:t>
            </a:r>
            <a:r>
              <a:rPr lang="en-ID" dirty="0" err="1">
                <a:uFillTx/>
              </a:rPr>
              <a:t>membaca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sebuah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integer </a:t>
            </a:r>
            <a:r>
              <a:rPr lang="en-ID" dirty="0" err="1">
                <a:uFillTx/>
              </a:rPr>
              <a:t>positif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misalnya</a:t>
            </a:r>
            <a:r>
              <a:rPr lang="en-ID" dirty="0">
                <a:uFillTx/>
              </a:rPr>
              <a:t> N, dan </a:t>
            </a:r>
            <a:r>
              <a:rPr lang="en-ID" dirty="0" err="1">
                <a:uFillTx/>
              </a:rPr>
              <a:t>menjumlahkan</a:t>
            </a:r>
            <a:r>
              <a:rPr lang="en-ID" dirty="0">
                <a:uFillTx/>
              </a:rPr>
              <a:t> (</a:t>
            </a:r>
            <a:r>
              <a:rPr lang="en-ID" dirty="0" err="1">
                <a:uFillTx/>
              </a:rPr>
              <a:t>serta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menampilkan</a:t>
            </a:r>
            <a:r>
              <a:rPr lang="en-ID" dirty="0">
                <a:uFillTx/>
              </a:rPr>
              <a:t>) </a:t>
            </a:r>
            <a:r>
              <a:rPr lang="en-ID" dirty="0" err="1">
                <a:uFillTx/>
              </a:rPr>
              <a:t>semua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bilangan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kelipatan</a:t>
            </a:r>
            <a:r>
              <a:rPr lang="en-ID" dirty="0">
                <a:uFillTx/>
              </a:rPr>
              <a:t> 5 </a:t>
            </a:r>
            <a:r>
              <a:rPr lang="en-ID" dirty="0" err="1">
                <a:uFillTx/>
              </a:rPr>
              <a:t>antara</a:t>
            </a:r>
            <a:r>
              <a:rPr lang="en-ID" dirty="0">
                <a:uFillTx/>
              </a:rPr>
              <a:t> 1 </a:t>
            </a:r>
            <a:r>
              <a:rPr lang="en-ID" dirty="0" err="1">
                <a:uFillTx/>
              </a:rPr>
              <a:t>s.d.</a:t>
            </a:r>
            <a:r>
              <a:rPr lang="en-ID" dirty="0">
                <a:uFillTx/>
              </a:rPr>
              <a:t> N.</a:t>
            </a:r>
          </a:p>
          <a:p>
            <a:r>
              <a:rPr lang="en-ID" dirty="0" err="1">
                <a:uFillTx/>
              </a:rPr>
              <a:t>Contoh</a:t>
            </a:r>
            <a:r>
              <a:rPr lang="en-ID" dirty="0">
                <a:uFillTx/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7C81-7D3A-4D14-BAD4-32D1269FAE60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31</a:t>
            </a:fld>
            <a:endParaRPr lang="en-ID">
              <a:uFillTx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4448"/>
              </p:ext>
            </p:extLst>
          </p:nvPr>
        </p:nvGraphicFramePr>
        <p:xfrm>
          <a:off x="1127430" y="3694471"/>
          <a:ext cx="1022636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Input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Keterangan</a:t>
                      </a:r>
                      <a:endParaRPr lang="en-ID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Hanya</a:t>
                      </a:r>
                      <a:r>
                        <a:rPr lang="en-ID" dirty="0">
                          <a:uFillTx/>
                        </a:rPr>
                        <a:t> </a:t>
                      </a:r>
                      <a:r>
                        <a:rPr lang="en-ID" dirty="0" err="1">
                          <a:uFillTx/>
                        </a:rPr>
                        <a:t>ada</a:t>
                      </a:r>
                      <a:r>
                        <a:rPr lang="en-ID" dirty="0">
                          <a:uFillTx/>
                        </a:rPr>
                        <a:t> 1 </a:t>
                      </a:r>
                      <a:r>
                        <a:rPr lang="en-ID" dirty="0" err="1">
                          <a:uFillTx/>
                        </a:rPr>
                        <a:t>bilangan</a:t>
                      </a:r>
                      <a:r>
                        <a:rPr lang="en-ID" dirty="0">
                          <a:uFillTx/>
                        </a:rPr>
                        <a:t> </a:t>
                      </a:r>
                      <a:r>
                        <a:rPr lang="en-ID" dirty="0" err="1">
                          <a:uFillTx/>
                        </a:rPr>
                        <a:t>kelipatan</a:t>
                      </a:r>
                      <a:r>
                        <a:rPr lang="en-ID" dirty="0">
                          <a:uFillTx/>
                        </a:rPr>
                        <a:t> 5 </a:t>
                      </a:r>
                      <a:r>
                        <a:rPr lang="en-ID" dirty="0" err="1">
                          <a:uFillTx/>
                        </a:rPr>
                        <a:t>antara</a:t>
                      </a:r>
                      <a:r>
                        <a:rPr lang="en-ID" dirty="0">
                          <a:uFillTx/>
                        </a:rPr>
                        <a:t> 1 </a:t>
                      </a:r>
                      <a:r>
                        <a:rPr lang="en-ID" dirty="0" err="1">
                          <a:uFillTx/>
                        </a:rPr>
                        <a:t>s.d.</a:t>
                      </a:r>
                      <a:r>
                        <a:rPr lang="en-ID" dirty="0">
                          <a:uFillTx/>
                        </a:rPr>
                        <a:t> 5, </a:t>
                      </a:r>
                      <a:r>
                        <a:rPr lang="en-ID" dirty="0" err="1">
                          <a:uFillTx/>
                        </a:rPr>
                        <a:t>yaitu</a:t>
                      </a:r>
                      <a:r>
                        <a:rPr lang="en-ID" dirty="0">
                          <a:uFillTx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Bilangan</a:t>
                      </a:r>
                      <a:r>
                        <a:rPr lang="en-ID" dirty="0">
                          <a:uFillTx/>
                        </a:rPr>
                        <a:t> </a:t>
                      </a:r>
                      <a:r>
                        <a:rPr lang="en-ID" dirty="0" err="1">
                          <a:uFillTx/>
                        </a:rPr>
                        <a:t>kelipatan</a:t>
                      </a:r>
                      <a:r>
                        <a:rPr lang="en-ID" dirty="0">
                          <a:uFillTx/>
                        </a:rPr>
                        <a:t> 5 </a:t>
                      </a:r>
                      <a:r>
                        <a:rPr lang="en-ID" dirty="0" err="1">
                          <a:uFillTx/>
                        </a:rPr>
                        <a:t>antara</a:t>
                      </a:r>
                      <a:r>
                        <a:rPr lang="en-ID" dirty="0">
                          <a:uFillTx/>
                        </a:rPr>
                        <a:t> 1 </a:t>
                      </a:r>
                      <a:r>
                        <a:rPr lang="en-ID" dirty="0" err="1">
                          <a:uFillTx/>
                        </a:rPr>
                        <a:t>s.d.</a:t>
                      </a:r>
                      <a:r>
                        <a:rPr lang="en-ID" dirty="0">
                          <a:uFillTx/>
                        </a:rPr>
                        <a:t> 26 </a:t>
                      </a:r>
                      <a:r>
                        <a:rPr lang="en-ID" dirty="0" err="1">
                          <a:uFillTx/>
                        </a:rPr>
                        <a:t>adalah</a:t>
                      </a:r>
                      <a:r>
                        <a:rPr lang="en-ID" dirty="0">
                          <a:uFillTx/>
                        </a:rPr>
                        <a:t> 5, 10, 15, 20, 25</a:t>
                      </a:r>
                    </a:p>
                    <a:p>
                      <a:r>
                        <a:rPr lang="en-ID" dirty="0">
                          <a:uFillTx/>
                        </a:rPr>
                        <a:t>5+10+15+20+25 = 75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Tidak</a:t>
                      </a:r>
                      <a:r>
                        <a:rPr lang="en-ID" dirty="0">
                          <a:uFillTx/>
                        </a:rPr>
                        <a:t> </a:t>
                      </a:r>
                      <a:r>
                        <a:rPr lang="en-ID" dirty="0" err="1">
                          <a:uFillTx/>
                        </a:rPr>
                        <a:t>ada</a:t>
                      </a:r>
                      <a:r>
                        <a:rPr lang="en-ID" dirty="0">
                          <a:uFillTx/>
                        </a:rPr>
                        <a:t> </a:t>
                      </a:r>
                      <a:r>
                        <a:rPr lang="en-ID" dirty="0" err="1">
                          <a:uFillTx/>
                        </a:rPr>
                        <a:t>bilangan</a:t>
                      </a:r>
                      <a:r>
                        <a:rPr lang="en-ID" dirty="0">
                          <a:uFillTx/>
                        </a:rPr>
                        <a:t> </a:t>
                      </a:r>
                      <a:r>
                        <a:rPr lang="en-ID" dirty="0" err="1">
                          <a:uFillTx/>
                        </a:rPr>
                        <a:t>kelipatan</a:t>
                      </a:r>
                      <a:r>
                        <a:rPr lang="en-ID" dirty="0">
                          <a:uFillTx/>
                        </a:rPr>
                        <a:t> 5 </a:t>
                      </a:r>
                      <a:r>
                        <a:rPr lang="en-ID" dirty="0" err="1">
                          <a:uFillTx/>
                        </a:rPr>
                        <a:t>antara</a:t>
                      </a:r>
                      <a:r>
                        <a:rPr lang="en-ID" dirty="0">
                          <a:uFillTx/>
                        </a:rPr>
                        <a:t> 1 </a:t>
                      </a:r>
                      <a:r>
                        <a:rPr lang="en-ID" dirty="0" err="1">
                          <a:uFillTx/>
                        </a:rPr>
                        <a:t>s.d.</a:t>
                      </a:r>
                      <a:r>
                        <a:rPr lang="en-ID" dirty="0">
                          <a:uFillTx/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r>
              <a:rPr lang="en-ID" dirty="0">
                <a:uFillTx/>
              </a:rPr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>
                <a:uFillTx/>
              </a:rPr>
              <a:t>Buatlah </a:t>
            </a:r>
            <a:r>
              <a:rPr lang="en-ID" dirty="0" err="1">
                <a:uFillTx/>
              </a:rPr>
              <a:t>algoritma</a:t>
            </a:r>
            <a:r>
              <a:rPr lang="en-ID" dirty="0">
                <a:uFillTx/>
              </a:rPr>
              <a:t>/</a:t>
            </a:r>
            <a:r>
              <a:rPr lang="id-ID" dirty="0">
                <a:uFillTx/>
              </a:rPr>
              <a:t>program yang membaca ada berapa banyak mahasiswa di kelas, misalnya N (Asumsi: N &gt; 0, tidak perlu diperiksa)</a:t>
            </a:r>
          </a:p>
          <a:p>
            <a:r>
              <a:rPr lang="id-ID" dirty="0">
                <a:uFillTx/>
              </a:rPr>
              <a:t>Selanjutnya, bacalah N buah </a:t>
            </a:r>
            <a:r>
              <a:rPr lang="en-ID" dirty="0">
                <a:uFillTx/>
              </a:rPr>
              <a:t>character</a:t>
            </a:r>
            <a:r>
              <a:rPr lang="id-ID" dirty="0">
                <a:uFillTx/>
              </a:rPr>
              <a:t> yang merepresentasikan nilai tugas KU1</a:t>
            </a:r>
            <a:r>
              <a:rPr lang="en-ID" dirty="0">
                <a:uFillTx/>
              </a:rPr>
              <a:t>10</a:t>
            </a:r>
            <a:r>
              <a:rPr lang="id-ID" dirty="0">
                <a:uFillTx/>
              </a:rPr>
              <a:t>2</a:t>
            </a:r>
            <a:r>
              <a:rPr lang="en-ID" dirty="0">
                <a:uFillTx/>
              </a:rPr>
              <a:t>. Nilai </a:t>
            </a:r>
            <a:r>
              <a:rPr lang="en-ID" dirty="0" err="1">
                <a:uFillTx/>
              </a:rPr>
              <a:t>tugas</a:t>
            </a:r>
            <a:r>
              <a:rPr lang="en-ID" dirty="0">
                <a:uFillTx/>
              </a:rPr>
              <a:t> yang </a:t>
            </a:r>
            <a:r>
              <a:rPr lang="en-ID" dirty="0" err="1">
                <a:uFillTx/>
              </a:rPr>
              <a:t>mungkin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adalah</a:t>
            </a:r>
            <a:r>
              <a:rPr lang="en-ID" dirty="0">
                <a:uFillTx/>
              </a:rPr>
              <a:t>: ‘A’, ‘B’, ‘C’, ‘D’, ‘E’, ‘F’. </a:t>
            </a:r>
            <a:r>
              <a:rPr lang="en-ID" dirty="0" err="1">
                <a:uFillTx/>
              </a:rPr>
              <a:t>Asumsikan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masukan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selalu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benar</a:t>
            </a:r>
            <a:r>
              <a:rPr lang="en-ID" dirty="0">
                <a:uFillTx/>
              </a:rPr>
              <a:t>.</a:t>
            </a:r>
          </a:p>
          <a:p>
            <a:r>
              <a:rPr lang="en-ID" dirty="0" err="1">
                <a:uFillTx/>
              </a:rPr>
              <a:t>Jika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mahasiswa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mendapatkan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nilai</a:t>
            </a:r>
            <a:r>
              <a:rPr lang="en-ID" dirty="0">
                <a:uFillTx/>
              </a:rPr>
              <a:t>: A’, ‘B’, ‘C’, </a:t>
            </a:r>
            <a:r>
              <a:rPr lang="en-ID" dirty="0" err="1">
                <a:uFillTx/>
              </a:rPr>
              <a:t>atau</a:t>
            </a:r>
            <a:r>
              <a:rPr lang="en-ID" dirty="0">
                <a:uFillTx/>
              </a:rPr>
              <a:t> ‘D’, </a:t>
            </a:r>
            <a:r>
              <a:rPr lang="en-ID" dirty="0" err="1">
                <a:uFillTx/>
              </a:rPr>
              <a:t>maka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mahasiswa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dinyatakan</a:t>
            </a:r>
            <a:r>
              <a:rPr lang="en-ID" dirty="0">
                <a:uFillTx/>
              </a:rPr>
              <a:t> lulus; </a:t>
            </a:r>
            <a:r>
              <a:rPr lang="en-ID" dirty="0" err="1">
                <a:uFillTx/>
              </a:rPr>
              <a:t>sedangkan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jika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mendapat</a:t>
            </a:r>
            <a:r>
              <a:rPr lang="en-ID" dirty="0">
                <a:uFillTx/>
              </a:rPr>
              <a:t> ‘E’ </a:t>
            </a:r>
            <a:r>
              <a:rPr lang="en-ID" dirty="0" err="1">
                <a:uFillTx/>
              </a:rPr>
              <a:t>atau</a:t>
            </a:r>
            <a:r>
              <a:rPr lang="en-ID" dirty="0">
                <a:uFillTx/>
              </a:rPr>
              <a:t> ‘F’ </a:t>
            </a:r>
            <a:r>
              <a:rPr lang="en-ID" dirty="0" err="1">
                <a:uFillTx/>
              </a:rPr>
              <a:t>maka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mahasiswa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dinyatakan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tidak</a:t>
            </a:r>
            <a:r>
              <a:rPr lang="en-ID" dirty="0">
                <a:uFillTx/>
              </a:rPr>
              <a:t> lulus.</a:t>
            </a:r>
            <a:endParaRPr lang="en-US" dirty="0">
              <a:uFillTx/>
            </a:endParaRPr>
          </a:p>
          <a:p>
            <a:r>
              <a:rPr lang="id-ID" dirty="0">
                <a:uFillTx/>
              </a:rPr>
              <a:t>Tuliskan ke layar berapa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banyak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mahasiswa</a:t>
            </a:r>
            <a:r>
              <a:rPr lang="en-ID" dirty="0">
                <a:uFillTx/>
              </a:rPr>
              <a:t> yang lulus dan </a:t>
            </a:r>
            <a:r>
              <a:rPr lang="en-ID" dirty="0" err="1">
                <a:uFillTx/>
              </a:rPr>
              <a:t>berapa</a:t>
            </a:r>
            <a:r>
              <a:rPr lang="en-ID" dirty="0">
                <a:uFillTx/>
              </a:rPr>
              <a:t> yang </a:t>
            </a:r>
            <a:r>
              <a:rPr lang="en-ID" dirty="0" err="1">
                <a:uFillTx/>
              </a:rPr>
              <a:t>tidak</a:t>
            </a:r>
            <a:r>
              <a:rPr lang="en-ID" dirty="0">
                <a:uFillTx/>
              </a:rPr>
              <a:t> lulus</a:t>
            </a:r>
            <a:r>
              <a:rPr lang="id-ID" dirty="0">
                <a:uFillTx/>
              </a:rPr>
              <a:t>.</a:t>
            </a:r>
          </a:p>
          <a:p>
            <a:endParaRPr lang="en-ID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5AF0-928D-43BD-A92C-65B48EAAA58A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32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r>
              <a:rPr lang="en-ID" dirty="0">
                <a:uFillTx/>
              </a:rPr>
              <a:t> 2: </a:t>
            </a:r>
            <a:br>
              <a:rPr lang="en-ID" dirty="0">
                <a:uFillTx/>
              </a:rPr>
            </a:br>
            <a:r>
              <a:rPr lang="en-ID" dirty="0" err="1">
                <a:uFillTx/>
              </a:rPr>
              <a:t>Contoh</a:t>
            </a:r>
            <a:endParaRPr lang="en-ID" dirty="0">
              <a:uFillTx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ph idx="1"/>
          </p:nvPr>
        </p:nvGraphicFramePr>
        <p:xfrm>
          <a:off x="3946422" y="705874"/>
          <a:ext cx="683096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Input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Input </a:t>
                      </a:r>
                      <a:r>
                        <a:rPr lang="en-ID" dirty="0" err="1">
                          <a:uFillTx/>
                        </a:rPr>
                        <a:t>nilai</a:t>
                      </a:r>
                      <a:r>
                        <a:rPr lang="en-ID" dirty="0">
                          <a:uFillTx/>
                        </a:rPr>
                        <a:t> KU1102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A</a:t>
                      </a:r>
                    </a:p>
                    <a:p>
                      <a:r>
                        <a:rPr lang="en-ID" dirty="0">
                          <a:uFillTx/>
                        </a:rPr>
                        <a:t>B</a:t>
                      </a:r>
                    </a:p>
                    <a:p>
                      <a:r>
                        <a:rPr lang="en-ID" dirty="0">
                          <a:uFillTx/>
                        </a:rPr>
                        <a:t>C</a:t>
                      </a:r>
                    </a:p>
                    <a:p>
                      <a:r>
                        <a:rPr lang="en-ID" dirty="0">
                          <a:uFillTx/>
                        </a:rPr>
                        <a:t>A</a:t>
                      </a:r>
                    </a:p>
                    <a:p>
                      <a:r>
                        <a:rPr lang="en-ID" dirty="0">
                          <a:uFillTx/>
                        </a:rPr>
                        <a:t>A</a:t>
                      </a:r>
                    </a:p>
                    <a:p>
                      <a:r>
                        <a:rPr lang="en-ID" dirty="0">
                          <a:uFillTx/>
                        </a:rPr>
                        <a:t>E</a:t>
                      </a:r>
                    </a:p>
                    <a:p>
                      <a:r>
                        <a:rPr lang="en-ID" dirty="0">
                          <a:uFillTx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Lulus = 6</a:t>
                      </a:r>
                    </a:p>
                    <a:p>
                      <a:r>
                        <a:rPr lang="en-ID" dirty="0" err="1">
                          <a:uFillTx/>
                        </a:rPr>
                        <a:t>Tidak</a:t>
                      </a:r>
                      <a:r>
                        <a:rPr lang="en-ID" dirty="0">
                          <a:uFillTx/>
                        </a:rPr>
                        <a:t> lulus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A</a:t>
                      </a:r>
                    </a:p>
                    <a:p>
                      <a:r>
                        <a:rPr lang="en-ID" dirty="0">
                          <a:uFillTx/>
                        </a:rPr>
                        <a:t>B</a:t>
                      </a:r>
                      <a:br>
                        <a:rPr lang="en-ID" dirty="0">
                          <a:uFillTx/>
                        </a:rPr>
                      </a:br>
                      <a:r>
                        <a:rPr lang="en-ID" dirty="0" err="1">
                          <a:uFillTx/>
                        </a:rPr>
                        <a:t>B</a:t>
                      </a:r>
                      <a:endParaRPr lang="en-ID" dirty="0">
                        <a:uFillTx/>
                      </a:endParaRPr>
                    </a:p>
                    <a:p>
                      <a:r>
                        <a:rPr lang="en-ID" dirty="0">
                          <a:uFillTx/>
                        </a:rPr>
                        <a:t>A</a:t>
                      </a:r>
                    </a:p>
                    <a:p>
                      <a:r>
                        <a:rPr lang="en-ID" dirty="0">
                          <a:uFillTx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Lulus = 5</a:t>
                      </a:r>
                    </a:p>
                    <a:p>
                      <a:r>
                        <a:rPr lang="en-ID" dirty="0" err="1">
                          <a:uFillTx/>
                        </a:rPr>
                        <a:t>Tidak</a:t>
                      </a:r>
                      <a:r>
                        <a:rPr lang="en-ID" dirty="0">
                          <a:uFillTx/>
                        </a:rPr>
                        <a:t> lulus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E</a:t>
                      </a:r>
                    </a:p>
                    <a:p>
                      <a:r>
                        <a:rPr lang="en-ID" dirty="0">
                          <a:uFillTx/>
                        </a:rPr>
                        <a:t>E</a:t>
                      </a:r>
                      <a:br>
                        <a:rPr lang="en-ID" dirty="0">
                          <a:uFillTx/>
                        </a:rPr>
                      </a:br>
                      <a:r>
                        <a:rPr lang="en-ID" dirty="0" err="1">
                          <a:uFillTx/>
                        </a:rPr>
                        <a:t>E</a:t>
                      </a:r>
                      <a:br>
                        <a:rPr lang="en-ID" dirty="0">
                          <a:uFillTx/>
                        </a:rPr>
                      </a:br>
                      <a:r>
                        <a:rPr lang="en-ID" dirty="0" err="1">
                          <a:uFillTx/>
                        </a:rPr>
                        <a:t>E</a:t>
                      </a:r>
                      <a:br>
                        <a:rPr lang="en-ID" dirty="0">
                          <a:uFillTx/>
                        </a:rPr>
                      </a:br>
                      <a:r>
                        <a:rPr lang="en-ID" dirty="0" err="1">
                          <a:uFillTx/>
                        </a:rPr>
                        <a:t>E</a:t>
                      </a:r>
                      <a:endParaRPr lang="en-ID" dirty="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Lulus = 0</a:t>
                      </a:r>
                    </a:p>
                    <a:p>
                      <a:r>
                        <a:rPr lang="en-ID" dirty="0" err="1">
                          <a:uFillTx/>
                        </a:rPr>
                        <a:t>Tidak</a:t>
                      </a:r>
                      <a:r>
                        <a:rPr lang="en-ID" dirty="0">
                          <a:uFillTx/>
                        </a:rPr>
                        <a:t> lulus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610-D02F-4BAA-8C22-B5CA00009912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33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r>
              <a:rPr lang="en-ID" dirty="0">
                <a:uFillTx/>
              </a:rPr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002161" cy="4351338"/>
          </a:xfrm>
        </p:spPr>
        <p:txBody>
          <a:bodyPr/>
          <a:lstStyle/>
          <a:p>
            <a:pPr marL="357188" indent="-357188" eaLnBrk="0" hangingPunct="0"/>
            <a:r>
              <a:rPr lang="pt-BR" dirty="0">
                <a:uFillTx/>
                <a:cs typeface="Times New Roman" pitchFamily="18" charset="0"/>
              </a:rPr>
              <a:t>Buatlah algoritma/</a:t>
            </a:r>
            <a:r>
              <a:rPr lang="en-US" dirty="0">
                <a:uFillTx/>
                <a:cs typeface="Times New Roman" pitchFamily="18" charset="0"/>
              </a:rPr>
              <a:t>program </a:t>
            </a:r>
            <a:r>
              <a:rPr lang="pt-BR" dirty="0">
                <a:uFillTx/>
                <a:cs typeface="Times New Roman" pitchFamily="18" charset="0"/>
              </a:rPr>
              <a:t>untuk membaca sekumpulan bilangan bulat (integer) positif. Pembacaan data diakhiri jika pengguna memasukkan nilai negatif. </a:t>
            </a:r>
          </a:p>
          <a:p>
            <a:pPr marL="357188" indent="-357188" eaLnBrk="0" hangingPunct="0"/>
            <a:r>
              <a:rPr lang="pt-BR" dirty="0">
                <a:uFillTx/>
                <a:cs typeface="Times New Roman" pitchFamily="18" charset="0"/>
              </a:rPr>
              <a:t>Selanjutnya, cetaklah berapa banyak bilangan </a:t>
            </a:r>
            <a:r>
              <a:rPr lang="pt-BR" u="sng" dirty="0">
                <a:uFillTx/>
                <a:cs typeface="Times New Roman" pitchFamily="18" charset="0"/>
              </a:rPr>
              <a:t>genap</a:t>
            </a:r>
            <a:r>
              <a:rPr lang="pt-BR" dirty="0">
                <a:uFillTx/>
                <a:cs typeface="Times New Roman" pitchFamily="18" charset="0"/>
              </a:rPr>
              <a:t> dan </a:t>
            </a:r>
            <a:r>
              <a:rPr lang="pt-BR" u="sng" dirty="0">
                <a:uFillTx/>
                <a:cs typeface="Times New Roman" pitchFamily="18" charset="0"/>
              </a:rPr>
              <a:t>ganjil.</a:t>
            </a:r>
            <a:endParaRPr lang="id-ID" dirty="0">
              <a:uFillTx/>
              <a:cs typeface="Times New Roman" pitchFamily="18" charset="0"/>
            </a:endParaRPr>
          </a:p>
          <a:p>
            <a:pPr marL="357188" indent="-357188" eaLnBrk="0" hangingPunct="0"/>
            <a:r>
              <a:rPr lang="pt-BR" dirty="0">
                <a:uFillTx/>
                <a:cs typeface="Times New Roman" pitchFamily="18" charset="0"/>
              </a:rPr>
              <a:t>0 adalah bilangan genap.</a:t>
            </a:r>
          </a:p>
          <a:p>
            <a:pPr marL="357188" indent="-357188" eaLnBrk="0" hangingPunct="0"/>
            <a:endParaRPr lang="id-ID" dirty="0">
              <a:uFillTx/>
              <a:cs typeface="Times New Roman" pitchFamily="18" charset="0"/>
            </a:endParaRPr>
          </a:p>
          <a:p>
            <a:pPr marL="357188" indent="-357188" eaLnBrk="0" hangingPunct="0"/>
            <a:endParaRPr lang="pt-BR" dirty="0">
              <a:uFillTx/>
              <a:cs typeface="Times New Roman" pitchFamily="18" charset="0"/>
            </a:endParaRPr>
          </a:p>
          <a:p>
            <a:endParaRPr lang="en-ID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39BA-78E1-4479-97F4-1C5433500AB2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34</a:t>
            </a:fld>
            <a:endParaRPr lang="en-ID">
              <a:uFillTx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164826" y="817880"/>
          <a:ext cx="5860026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Keterangan</a:t>
                      </a:r>
                      <a:endParaRPr lang="en-ID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7</a:t>
                      </a:r>
                    </a:p>
                    <a:p>
                      <a:r>
                        <a:rPr lang="en-ID" dirty="0">
                          <a:uFillTx/>
                        </a:rPr>
                        <a:t>8</a:t>
                      </a:r>
                    </a:p>
                    <a:p>
                      <a:r>
                        <a:rPr lang="en-ID" dirty="0">
                          <a:uFillTx/>
                        </a:rPr>
                        <a:t>0</a:t>
                      </a:r>
                    </a:p>
                    <a:p>
                      <a:r>
                        <a:rPr lang="en-ID" dirty="0">
                          <a:uFillTx/>
                        </a:rPr>
                        <a:t>9</a:t>
                      </a:r>
                    </a:p>
                    <a:p>
                      <a:r>
                        <a:rPr lang="en-ID" dirty="0">
                          <a:uFillTx/>
                        </a:rPr>
                        <a:t>10</a:t>
                      </a:r>
                    </a:p>
                    <a:p>
                      <a:r>
                        <a:rPr lang="en-ID" dirty="0">
                          <a:uFillTx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Genap</a:t>
                      </a:r>
                      <a:r>
                        <a:rPr lang="en-ID" dirty="0">
                          <a:uFillTx/>
                        </a:rPr>
                        <a:t> = 3</a:t>
                      </a:r>
                    </a:p>
                    <a:p>
                      <a:r>
                        <a:rPr lang="en-ID" dirty="0" err="1">
                          <a:uFillTx/>
                        </a:rPr>
                        <a:t>Ganjil</a:t>
                      </a:r>
                      <a:r>
                        <a:rPr lang="en-ID" dirty="0">
                          <a:uFillTx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4</a:t>
                      </a:r>
                    </a:p>
                    <a:p>
                      <a:r>
                        <a:rPr lang="en-ID" dirty="0">
                          <a:uFillTx/>
                        </a:rPr>
                        <a:t>10</a:t>
                      </a:r>
                    </a:p>
                    <a:p>
                      <a:r>
                        <a:rPr lang="en-ID" dirty="0">
                          <a:uFillTx/>
                        </a:rPr>
                        <a:t>6</a:t>
                      </a:r>
                    </a:p>
                    <a:p>
                      <a:r>
                        <a:rPr lang="en-ID" dirty="0">
                          <a:uFillTx/>
                        </a:rPr>
                        <a:t>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Genap</a:t>
                      </a:r>
                      <a:r>
                        <a:rPr lang="en-ID" dirty="0">
                          <a:uFillTx/>
                        </a:rPr>
                        <a:t> = 3</a:t>
                      </a:r>
                    </a:p>
                    <a:p>
                      <a:r>
                        <a:rPr lang="en-ID" dirty="0" err="1">
                          <a:uFillTx/>
                        </a:rPr>
                        <a:t>Ganjil</a:t>
                      </a:r>
                      <a:r>
                        <a:rPr lang="en-ID" dirty="0">
                          <a:uFillTx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5</a:t>
                      </a:r>
                    </a:p>
                    <a:p>
                      <a:r>
                        <a:rPr lang="en-ID" dirty="0">
                          <a:uFillTx/>
                        </a:rPr>
                        <a:t>17</a:t>
                      </a:r>
                    </a:p>
                    <a:p>
                      <a:r>
                        <a:rPr lang="en-ID" dirty="0">
                          <a:uFillTx/>
                        </a:rPr>
                        <a:t>-234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Genap</a:t>
                      </a:r>
                      <a:r>
                        <a:rPr lang="en-ID" dirty="0">
                          <a:uFillTx/>
                        </a:rPr>
                        <a:t> = 0</a:t>
                      </a:r>
                    </a:p>
                    <a:p>
                      <a:r>
                        <a:rPr lang="en-ID" dirty="0" err="1">
                          <a:uFillTx/>
                        </a:rPr>
                        <a:t>Ganjil</a:t>
                      </a:r>
                      <a:r>
                        <a:rPr lang="en-ID" dirty="0">
                          <a:uFillTx/>
                        </a:rPr>
                        <a:t> = 2</a:t>
                      </a:r>
                    </a:p>
                    <a:p>
                      <a:endParaRPr lang="en-ID" dirty="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uFillTx/>
                        </a:rPr>
                        <a:t>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>
                          <a:uFillTx/>
                        </a:rPr>
                        <a:t>Genap</a:t>
                      </a:r>
                      <a:r>
                        <a:rPr lang="en-ID" dirty="0">
                          <a:uFillTx/>
                        </a:rPr>
                        <a:t> = 0</a:t>
                      </a:r>
                    </a:p>
                    <a:p>
                      <a:r>
                        <a:rPr lang="en-ID" dirty="0" err="1">
                          <a:uFillTx/>
                        </a:rPr>
                        <a:t>Ganjil</a:t>
                      </a:r>
                      <a:r>
                        <a:rPr lang="en-ID" dirty="0">
                          <a:uFillTx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>
                          <a:uFillTx/>
                        </a:rPr>
                        <a:t>Tidak</a:t>
                      </a:r>
                      <a:r>
                        <a:rPr lang="en-ID" sz="1400" dirty="0">
                          <a:uFillTx/>
                        </a:rPr>
                        <a:t> </a:t>
                      </a:r>
                      <a:r>
                        <a:rPr lang="en-ID" sz="1400" dirty="0" err="1">
                          <a:uFillTx/>
                        </a:rPr>
                        <a:t>ada</a:t>
                      </a:r>
                      <a:r>
                        <a:rPr lang="en-ID" sz="1400" dirty="0">
                          <a:uFillTx/>
                        </a:rPr>
                        <a:t> </a:t>
                      </a:r>
                      <a:r>
                        <a:rPr lang="en-ID" sz="1400" dirty="0" err="1">
                          <a:uFillTx/>
                        </a:rPr>
                        <a:t>bilangan</a:t>
                      </a:r>
                      <a:r>
                        <a:rPr lang="en-ID" sz="1400" dirty="0">
                          <a:uFillTx/>
                        </a:rPr>
                        <a:t> </a:t>
                      </a:r>
                      <a:r>
                        <a:rPr lang="en-ID" sz="1400" dirty="0" err="1">
                          <a:uFillTx/>
                        </a:rPr>
                        <a:t>positif</a:t>
                      </a:r>
                      <a:r>
                        <a:rPr lang="en-ID" sz="1400" dirty="0">
                          <a:uFillTx/>
                        </a:rPr>
                        <a:t> yang </a:t>
                      </a:r>
                      <a:r>
                        <a:rPr lang="en-ID" sz="1400" dirty="0" err="1">
                          <a:uFillTx/>
                        </a:rPr>
                        <a:t>dimasukkan</a:t>
                      </a:r>
                      <a:endParaRPr lang="en-ID" sz="1400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ID" sz="1600" dirty="0" err="1">
                          <a:uFillTx/>
                        </a:rPr>
                        <a:t>Semua</a:t>
                      </a:r>
                      <a:r>
                        <a:rPr lang="en-ID" sz="1600" dirty="0">
                          <a:uFillTx/>
                        </a:rPr>
                        <a:t> input </a:t>
                      </a:r>
                      <a:r>
                        <a:rPr lang="en-ID" sz="1600" dirty="0" err="1">
                          <a:uFillTx/>
                        </a:rPr>
                        <a:t>bilangan</a:t>
                      </a:r>
                      <a:r>
                        <a:rPr lang="en-ID" sz="1600" dirty="0">
                          <a:uFillTx/>
                        </a:rPr>
                        <a:t> </a:t>
                      </a:r>
                      <a:r>
                        <a:rPr lang="en-ID" sz="1600" dirty="0" err="1">
                          <a:uFillTx/>
                        </a:rPr>
                        <a:t>negatif</a:t>
                      </a:r>
                      <a:r>
                        <a:rPr lang="en-ID" sz="1600" dirty="0">
                          <a:uFillTx/>
                        </a:rPr>
                        <a:t> </a:t>
                      </a:r>
                      <a:r>
                        <a:rPr lang="en-ID" sz="1600" dirty="0" err="1">
                          <a:uFillTx/>
                        </a:rPr>
                        <a:t>mengakhiri</a:t>
                      </a:r>
                      <a:r>
                        <a:rPr lang="en-ID" sz="1600" dirty="0">
                          <a:uFillTx/>
                        </a:rPr>
                        <a:t> </a:t>
                      </a:r>
                      <a:r>
                        <a:rPr lang="en-ID" sz="1600" dirty="0" err="1">
                          <a:uFillTx/>
                        </a:rPr>
                        <a:t>pembacaan</a:t>
                      </a:r>
                      <a:r>
                        <a:rPr lang="en-ID" sz="1600" dirty="0">
                          <a:uFillTx/>
                        </a:rPr>
                        <a:t>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702"/>
            <a:ext cx="10515600" cy="1325563"/>
          </a:xfrm>
        </p:spPr>
        <p:txBody>
          <a:bodyPr/>
          <a:lstStyle/>
          <a:p>
            <a:r>
              <a:rPr lang="en-US" dirty="0" err="1">
                <a:uFillTx/>
              </a:rPr>
              <a:t>Latihan</a:t>
            </a:r>
            <a:r>
              <a:rPr lang="en-US" dirty="0">
                <a:uFillTx/>
              </a:rPr>
              <a:t> 4: </a:t>
            </a:r>
            <a:r>
              <a:rPr lang="en-US" dirty="0" err="1">
                <a:uFillTx/>
              </a:rPr>
              <a:t>Lagu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Ayam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040"/>
            <a:ext cx="10515600" cy="50069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uFillTx/>
              </a:rPr>
              <a:t>Masih </a:t>
            </a:r>
            <a:r>
              <a:rPr lang="en-US" dirty="0" err="1">
                <a:uFillTx/>
              </a:rPr>
              <a:t>ingatkah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lagu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Ayam</a:t>
            </a:r>
            <a:r>
              <a:rPr lang="en-US" dirty="0">
                <a:uFillTx/>
              </a:rPr>
              <a:t>??</a:t>
            </a:r>
          </a:p>
          <a:p>
            <a:pPr>
              <a:lnSpc>
                <a:spcPct val="120000"/>
              </a:lnSpc>
            </a:pPr>
            <a:endParaRPr lang="en-US" dirty="0">
              <a:uFillTx/>
            </a:endParaRPr>
          </a:p>
          <a:p>
            <a:pPr>
              <a:lnSpc>
                <a:spcPct val="120000"/>
              </a:lnSpc>
            </a:pPr>
            <a:endParaRPr lang="en-US" dirty="0">
              <a:uFillTx/>
            </a:endParaRPr>
          </a:p>
          <a:p>
            <a:pPr>
              <a:lnSpc>
                <a:spcPct val="120000"/>
              </a:lnSpc>
            </a:pPr>
            <a:endParaRPr lang="en-US" dirty="0">
              <a:uFillTx/>
            </a:endParaRPr>
          </a:p>
          <a:p>
            <a:pPr>
              <a:lnSpc>
                <a:spcPct val="120000"/>
              </a:lnSpc>
            </a:pPr>
            <a:endParaRPr lang="en-US" dirty="0">
              <a:uFillTx/>
            </a:endParaRPr>
          </a:p>
          <a:p>
            <a:pPr>
              <a:lnSpc>
                <a:spcPct val="120000"/>
              </a:lnSpc>
            </a:pPr>
            <a:endParaRPr lang="en-US" dirty="0">
              <a:uFillTx/>
            </a:endParaRPr>
          </a:p>
          <a:p>
            <a:pPr>
              <a:lnSpc>
                <a:spcPct val="120000"/>
              </a:lnSpc>
            </a:pPr>
            <a:endParaRPr lang="en-US" dirty="0">
              <a:uFillTx/>
            </a:endParaRPr>
          </a:p>
          <a:p>
            <a:pPr>
              <a:lnSpc>
                <a:spcPct val="120000"/>
              </a:lnSpc>
            </a:pPr>
            <a:endParaRPr lang="en-US" dirty="0">
              <a:uFillTx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uFillTx/>
              </a:rPr>
              <a:t>Buatlah</a:t>
            </a:r>
            <a:r>
              <a:rPr lang="en-US" dirty="0">
                <a:uFillTx/>
              </a:rPr>
              <a:t> 3 </a:t>
            </a:r>
            <a:r>
              <a:rPr lang="en-US" dirty="0" err="1">
                <a:uFillTx/>
              </a:rPr>
              <a:t>versi</a:t>
            </a:r>
            <a:r>
              <a:rPr lang="en-US" dirty="0">
                <a:uFillTx/>
              </a:rPr>
              <a:t> program yang </a:t>
            </a:r>
            <a:r>
              <a:rPr lang="en-US" dirty="0" err="1">
                <a:uFillTx/>
              </a:rPr>
              <a:t>menerima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sebuah</a:t>
            </a:r>
            <a:r>
              <a:rPr lang="en-US" dirty="0">
                <a:uFillTx/>
              </a:rPr>
              <a:t> integer </a:t>
            </a:r>
            <a:r>
              <a:rPr lang="en-US" dirty="0" err="1">
                <a:uFillTx/>
              </a:rPr>
              <a:t>positif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misalnya</a:t>
            </a:r>
            <a:r>
              <a:rPr lang="en-US" dirty="0">
                <a:uFillTx/>
              </a:rPr>
              <a:t> N (</a:t>
            </a:r>
            <a:r>
              <a:rPr lang="en-US" dirty="0" err="1">
                <a:uFillTx/>
              </a:rPr>
              <a:t>asumsi</a:t>
            </a:r>
            <a:r>
              <a:rPr lang="en-US" dirty="0">
                <a:uFillTx/>
              </a:rPr>
              <a:t> N&gt;0), dan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lirik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lagu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Anak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Ayam</a:t>
            </a:r>
            <a:r>
              <a:rPr lang="en-US" dirty="0">
                <a:uFillTx/>
              </a:rPr>
              <a:t> di </a:t>
            </a:r>
            <a:r>
              <a:rPr lang="en-US" dirty="0" err="1">
                <a:uFillTx/>
              </a:rPr>
              <a:t>atas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menggunakan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perulangan</a:t>
            </a:r>
            <a:r>
              <a:rPr lang="en-US" dirty="0">
                <a:uFillTx/>
              </a:rPr>
              <a:t> </a:t>
            </a:r>
            <a:r>
              <a:rPr lang="en-US" b="1" dirty="0">
                <a:uFillTx/>
              </a:rPr>
              <a:t>for</a:t>
            </a:r>
            <a:r>
              <a:rPr lang="en-US" dirty="0">
                <a:uFillTx/>
              </a:rPr>
              <a:t>, </a:t>
            </a:r>
            <a:r>
              <a:rPr lang="en-US" b="1" dirty="0">
                <a:uFillTx/>
              </a:rPr>
              <a:t>do-while</a:t>
            </a:r>
            <a:r>
              <a:rPr lang="en-US" dirty="0">
                <a:uFillTx/>
              </a:rPr>
              <a:t>, dan </a:t>
            </a:r>
            <a:r>
              <a:rPr lang="en-US" b="1" dirty="0">
                <a:uFillTx/>
              </a:rPr>
              <a:t>while</a:t>
            </a:r>
            <a:r>
              <a:rPr lang="en-US" dirty="0">
                <a:uFillTx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uFillTx/>
              </a:rPr>
              <a:t>Berikan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komentar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apakah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masing-masing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jenis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pengulangan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tepat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persoalan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ini</a:t>
            </a:r>
            <a:r>
              <a:rPr lang="en-US" dirty="0">
                <a:uFillTx/>
              </a:rPr>
              <a:t>.</a:t>
            </a:r>
          </a:p>
          <a:p>
            <a:pPr lvl="1">
              <a:lnSpc>
                <a:spcPct val="120000"/>
              </a:lnSpc>
            </a:pP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832-583B-47B4-9A1A-82394F70F354}" type="datetime1">
              <a:rPr lang="en-ID" smtClean="0">
                <a:uFillTx/>
              </a:rPr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35</a:t>
            </a:fld>
            <a:endParaRPr lang="id-ID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54061" y="1690688"/>
            <a:ext cx="307026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uFillTx/>
              </a:rPr>
              <a:t>Anak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ayam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turunlah</a:t>
            </a:r>
            <a:r>
              <a:rPr lang="en-US" sz="2000" dirty="0">
                <a:uFillTx/>
              </a:rPr>
              <a:t> 5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tinggallah</a:t>
            </a:r>
            <a:r>
              <a:rPr lang="en-US" sz="2000" dirty="0">
                <a:uFillTx/>
              </a:rPr>
              <a:t> 4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tinggallah</a:t>
            </a:r>
            <a:r>
              <a:rPr lang="en-US" sz="2000" dirty="0">
                <a:uFillTx/>
              </a:rPr>
              <a:t> 3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tinggallah</a:t>
            </a:r>
            <a:r>
              <a:rPr lang="en-US" sz="2000" dirty="0">
                <a:uFillTx/>
              </a:rPr>
              <a:t> 2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tinggallah</a:t>
            </a:r>
            <a:r>
              <a:rPr lang="en-US" sz="2000" dirty="0">
                <a:uFillTx/>
              </a:rPr>
              <a:t> 1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induknya</a:t>
            </a:r>
            <a:endParaRPr lang="en-US" sz="2000" dirty="0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7324568" y="1965992"/>
            <a:ext cx="307026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uFillTx/>
              </a:rPr>
              <a:t>Anak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ayam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turunlah</a:t>
            </a:r>
            <a:r>
              <a:rPr lang="en-US" sz="2000" dirty="0">
                <a:uFillTx/>
              </a:rPr>
              <a:t> </a:t>
            </a:r>
            <a:r>
              <a:rPr lang="en-US" sz="2000" b="1" dirty="0">
                <a:uFillTx/>
              </a:rPr>
              <a:t>N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tinggallah</a:t>
            </a:r>
            <a:r>
              <a:rPr lang="en-US" sz="2000" dirty="0">
                <a:uFillTx/>
              </a:rPr>
              <a:t> </a:t>
            </a:r>
            <a:r>
              <a:rPr lang="en-US" sz="2000" b="1" dirty="0">
                <a:uFillTx/>
              </a:rPr>
              <a:t>N-1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tinggallah</a:t>
            </a:r>
            <a:r>
              <a:rPr lang="en-US" sz="2000" dirty="0">
                <a:uFillTx/>
              </a:rPr>
              <a:t> </a:t>
            </a:r>
            <a:r>
              <a:rPr lang="en-US" sz="2000" b="1" dirty="0">
                <a:uFillTx/>
              </a:rPr>
              <a:t>N-2</a:t>
            </a:r>
          </a:p>
          <a:p>
            <a:r>
              <a:rPr lang="en-US" sz="2000" dirty="0">
                <a:uFillTx/>
              </a:rPr>
              <a:t>….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tinggallah</a:t>
            </a:r>
            <a:r>
              <a:rPr lang="en-US" sz="2000" dirty="0">
                <a:uFillTx/>
              </a:rPr>
              <a:t> </a:t>
            </a:r>
            <a:r>
              <a:rPr lang="en-US" sz="2000" b="1" dirty="0">
                <a:uFillTx/>
              </a:rPr>
              <a:t>1</a:t>
            </a:r>
          </a:p>
          <a:p>
            <a:r>
              <a:rPr lang="en-US" sz="2000" dirty="0" err="1">
                <a:uFillTx/>
              </a:rPr>
              <a:t>Mati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induknya</a:t>
            </a:r>
            <a:endParaRPr lang="en-US" sz="2000" dirty="0">
              <a:uFillTx/>
            </a:endParaRPr>
          </a:p>
        </p:txBody>
      </p:sp>
      <p:sp>
        <p:nvSpPr>
          <p:cNvPr id="9" name="Right Arrow 8"/>
          <p:cNvSpPr>
            <a:spLocks/>
          </p:cNvSpPr>
          <p:nvPr/>
        </p:nvSpPr>
        <p:spPr>
          <a:xfrm>
            <a:off x="5107912" y="2708027"/>
            <a:ext cx="1720538" cy="913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uFillTx/>
              </a:rPr>
              <a:t>generalisasi</a:t>
            </a:r>
            <a:endParaRPr lang="en-US" sz="2000" dirty="0">
              <a:uFillTx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454061" y="3772687"/>
            <a:ext cx="307026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uFillTx/>
              </a:rPr>
              <a:t>Anak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ayam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turunlah</a:t>
            </a:r>
            <a:r>
              <a:rPr lang="en-US" sz="2000" dirty="0">
                <a:uFillTx/>
              </a:rPr>
              <a:t> 1</a:t>
            </a:r>
          </a:p>
          <a:p>
            <a:r>
              <a:rPr lang="en-US" sz="2000" dirty="0">
                <a:uFillTx/>
              </a:rPr>
              <a:t>Mati </a:t>
            </a:r>
            <a:r>
              <a:rPr lang="en-US" sz="2000" dirty="0" err="1">
                <a:uFillTx/>
              </a:rPr>
              <a:t>satu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tinggal</a:t>
            </a:r>
            <a:r>
              <a:rPr lang="en-US" sz="2000" dirty="0">
                <a:uFillTx/>
              </a:rPr>
              <a:t> </a:t>
            </a:r>
            <a:r>
              <a:rPr lang="en-US" sz="2000" dirty="0" err="1">
                <a:uFillTx/>
              </a:rPr>
              <a:t>induknya</a:t>
            </a:r>
            <a:endParaRPr lang="en-US" sz="2000" dirty="0">
              <a:uFillTx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r>
              <a:rPr lang="en-ID" dirty="0">
                <a:uFillTx/>
              </a:rPr>
              <a:t> 5: </a:t>
            </a:r>
            <a:r>
              <a:rPr lang="en-ID" dirty="0" err="1">
                <a:uFillTx/>
              </a:rPr>
              <a:t>Menghitung</a:t>
            </a:r>
            <a:r>
              <a:rPr lang="en-ID" dirty="0">
                <a:uFillTx/>
              </a:rPr>
              <a:t> Luas di </a:t>
            </a:r>
            <a:r>
              <a:rPr lang="en-ID" dirty="0" err="1">
                <a:uFillTx/>
              </a:rPr>
              <a:t>bawah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kurva</a:t>
            </a:r>
            <a:endParaRPr lang="en-ID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menghitung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luas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daerah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dari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suatu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kurva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dibentuk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rumus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dapat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dilakukan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menggunakan</a:t>
            </a:r>
            <a:r>
              <a:rPr lang="en-US" dirty="0">
                <a:uFillTx/>
              </a:rPr>
              <a:t> integral </a:t>
            </a:r>
            <a:r>
              <a:rPr lang="en-US" dirty="0" err="1">
                <a:uFillTx/>
              </a:rPr>
              <a:t>melalui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menggunakan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pendekatan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numerik</a:t>
            </a:r>
            <a:r>
              <a:rPr lang="en-US" dirty="0">
                <a:uFillTx/>
              </a:rPr>
              <a:t>.</a:t>
            </a:r>
          </a:p>
          <a:p>
            <a:r>
              <a:rPr lang="en-US" dirty="0" err="1">
                <a:uFillTx/>
              </a:rPr>
              <a:t>Pendekatan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numerik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memotong-motong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daerah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interval </a:t>
            </a:r>
            <a:r>
              <a:rPr lang="en-US" dirty="0" err="1">
                <a:uFillTx/>
              </a:rPr>
              <a:t>tertentu</a:t>
            </a:r>
            <a:r>
              <a:rPr lang="en-US" dirty="0">
                <a:uFillTx/>
              </a:rPr>
              <a:t>, </a:t>
            </a:r>
            <a:r>
              <a:rPr lang="en-US" dirty="0" err="1">
                <a:uFillTx/>
              </a:rPr>
              <a:t>kemudian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dihitung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luas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masing-masing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potongan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daerah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tersebut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dengan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menggunakan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rumus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trapesium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secara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berulang-ulang</a:t>
            </a:r>
            <a:r>
              <a:rPr lang="en-US" dirty="0">
                <a:uFillTx/>
              </a:rPr>
              <a:t>.</a:t>
            </a:r>
          </a:p>
          <a:p>
            <a:r>
              <a:rPr lang="en-US" dirty="0" err="1">
                <a:uFillTx/>
              </a:rPr>
              <a:t>Buatlah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algoritma</a:t>
            </a:r>
            <a:r>
              <a:rPr lang="en-US" dirty="0">
                <a:uFillTx/>
              </a:rPr>
              <a:t>/program </a:t>
            </a:r>
            <a:r>
              <a:rPr lang="en-US" dirty="0" err="1">
                <a:uFillTx/>
              </a:rPr>
              <a:t>untuk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persoalan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berikut</a:t>
            </a:r>
            <a:r>
              <a:rPr lang="en-US" dirty="0">
                <a:uFillTx/>
              </a:rPr>
              <a:t>.</a:t>
            </a:r>
          </a:p>
          <a:p>
            <a:endParaRPr lang="en-ID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3D5-204E-4DDA-A1C0-74C6AAC4CA78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36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uFillTx/>
              </a:rPr>
              <a:t>Latihan</a:t>
            </a:r>
            <a:r>
              <a:rPr lang="en-ID" dirty="0">
                <a:uFillTx/>
              </a:rPr>
              <a:t> 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>
                <a:uFillTx/>
              </a:rPr>
              <a:t>BMKG (Badan </a:t>
            </a:r>
            <a:r>
              <a:rPr lang="en-ID" dirty="0" err="1">
                <a:uFillTx/>
              </a:rPr>
              <a:t>Meteorologi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Klimatologi</a:t>
            </a:r>
            <a:r>
              <a:rPr lang="en-ID" dirty="0">
                <a:uFillTx/>
              </a:rPr>
              <a:t>, dan </a:t>
            </a:r>
            <a:r>
              <a:rPr lang="en-ID" dirty="0" err="1">
                <a:uFillTx/>
              </a:rPr>
              <a:t>Geofisika</a:t>
            </a:r>
            <a:r>
              <a:rPr lang="en-ID" dirty="0">
                <a:uFillTx/>
              </a:rPr>
              <a:t>) Kota Bandung </a:t>
            </a:r>
            <a:r>
              <a:rPr lang="en-ID" dirty="0" err="1">
                <a:uFillTx/>
              </a:rPr>
              <a:t>membutuhkan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sebuah</a:t>
            </a:r>
            <a:r>
              <a:rPr lang="en-ID" dirty="0">
                <a:uFillTx/>
              </a:rPr>
              <a:t> program </a:t>
            </a:r>
            <a:r>
              <a:rPr lang="en-ID" dirty="0" err="1">
                <a:uFillTx/>
              </a:rPr>
              <a:t>untuk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menghitung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beberapa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statistik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dasar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terkait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suhu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udara</a:t>
            </a:r>
            <a:r>
              <a:rPr lang="en-ID" dirty="0">
                <a:uFillTx/>
              </a:rPr>
              <a:t> di Kota Bandung </a:t>
            </a:r>
            <a:r>
              <a:rPr lang="en-ID" dirty="0" err="1">
                <a:uFillTx/>
              </a:rPr>
              <a:t>dalam</a:t>
            </a:r>
            <a:r>
              <a:rPr lang="en-ID" dirty="0">
                <a:uFillTx/>
              </a:rPr>
              <a:t> 1 </a:t>
            </a:r>
            <a:r>
              <a:rPr lang="en-ID" dirty="0" err="1">
                <a:uFillTx/>
              </a:rPr>
              <a:t>bulan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yaitu</a:t>
            </a:r>
            <a:r>
              <a:rPr lang="en-ID" dirty="0">
                <a:uFillTx/>
              </a:rPr>
              <a:t>:</a:t>
            </a:r>
          </a:p>
          <a:p>
            <a:pPr lvl="1"/>
            <a:r>
              <a:rPr lang="en-ID" dirty="0" err="1">
                <a:uFillTx/>
              </a:rPr>
              <a:t>Suhu</a:t>
            </a:r>
            <a:r>
              <a:rPr lang="en-ID" dirty="0">
                <a:uFillTx/>
              </a:rPr>
              <a:t> rata-rata</a:t>
            </a:r>
          </a:p>
          <a:p>
            <a:pPr lvl="1"/>
            <a:r>
              <a:rPr lang="en-ID" dirty="0" err="1">
                <a:uFillTx/>
              </a:rPr>
              <a:t>Suhu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tertinggi</a:t>
            </a:r>
            <a:endParaRPr lang="en-ID" dirty="0">
              <a:uFillTx/>
            </a:endParaRPr>
          </a:p>
          <a:p>
            <a:pPr lvl="1"/>
            <a:r>
              <a:rPr lang="en-ID" dirty="0" err="1">
                <a:uFillTx/>
              </a:rPr>
              <a:t>Suhu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terendah</a:t>
            </a:r>
            <a:endParaRPr lang="en-ID" dirty="0">
              <a:uFillTx/>
            </a:endParaRPr>
          </a:p>
          <a:p>
            <a:r>
              <a:rPr lang="en-ID" dirty="0" err="1">
                <a:uFillTx/>
              </a:rPr>
              <a:t>Buatlah</a:t>
            </a:r>
            <a:r>
              <a:rPr lang="en-ID" dirty="0">
                <a:uFillTx/>
              </a:rPr>
              <a:t> program yang </a:t>
            </a:r>
            <a:r>
              <a:rPr lang="en-ID" dirty="0" err="1">
                <a:uFillTx/>
              </a:rPr>
              <a:t>menerima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masukan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jumlah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hari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dalam</a:t>
            </a:r>
            <a:r>
              <a:rPr lang="en-ID" dirty="0">
                <a:uFillTx/>
              </a:rPr>
              <a:t> 1 </a:t>
            </a:r>
            <a:r>
              <a:rPr lang="en-ID" dirty="0" err="1">
                <a:uFillTx/>
              </a:rPr>
              <a:t>bulan</a:t>
            </a:r>
            <a:r>
              <a:rPr lang="en-ID" dirty="0">
                <a:uFillTx/>
              </a:rPr>
              <a:t>, </a:t>
            </a:r>
            <a:r>
              <a:rPr lang="en-ID" dirty="0" err="1">
                <a:uFillTx/>
              </a:rPr>
              <a:t>misalnya</a:t>
            </a:r>
            <a:r>
              <a:rPr lang="en-ID" dirty="0">
                <a:uFillTx/>
              </a:rPr>
              <a:t> N, (N </a:t>
            </a:r>
            <a:r>
              <a:rPr lang="en-ID" dirty="0" err="1">
                <a:uFillTx/>
              </a:rPr>
              <a:t>bisa</a:t>
            </a:r>
            <a:r>
              <a:rPr lang="en-ID" dirty="0">
                <a:uFillTx/>
              </a:rPr>
              <a:t> 28, 29, 30, </a:t>
            </a:r>
            <a:r>
              <a:rPr lang="en-ID" dirty="0" err="1">
                <a:uFillTx/>
              </a:rPr>
              <a:t>atau</a:t>
            </a:r>
            <a:r>
              <a:rPr lang="en-ID" dirty="0">
                <a:uFillTx/>
              </a:rPr>
              <a:t> 31 </a:t>
            </a:r>
            <a:r>
              <a:rPr lang="en-ID" dirty="0" err="1">
                <a:uFillTx/>
              </a:rPr>
              <a:t>hari</a:t>
            </a:r>
            <a:r>
              <a:rPr lang="en-ID" dirty="0">
                <a:uFillTx/>
              </a:rPr>
              <a:t> – </a:t>
            </a:r>
            <a:r>
              <a:rPr lang="en-ID" dirty="0" err="1">
                <a:uFillTx/>
              </a:rPr>
              <a:t>asumsikan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masukan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benar</a:t>
            </a:r>
            <a:r>
              <a:rPr lang="en-ID" dirty="0">
                <a:uFillTx/>
              </a:rPr>
              <a:t>), </a:t>
            </a:r>
            <a:r>
              <a:rPr lang="en-ID" dirty="0" err="1">
                <a:uFillTx/>
              </a:rPr>
              <a:t>lalu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menerima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suhu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udara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dari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hari</a:t>
            </a:r>
            <a:r>
              <a:rPr lang="en-ID" dirty="0">
                <a:uFillTx/>
              </a:rPr>
              <a:t> ke-1 </a:t>
            </a:r>
            <a:r>
              <a:rPr lang="en-ID" dirty="0" err="1">
                <a:uFillTx/>
              </a:rPr>
              <a:t>s.d.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hari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ke</a:t>
            </a:r>
            <a:r>
              <a:rPr lang="en-ID" dirty="0">
                <a:uFillTx/>
              </a:rPr>
              <a:t>-N </a:t>
            </a:r>
            <a:r>
              <a:rPr lang="en-ID" dirty="0" err="1">
                <a:uFillTx/>
              </a:rPr>
              <a:t>dalam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bulan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tersebut</a:t>
            </a:r>
            <a:r>
              <a:rPr lang="en-ID" dirty="0">
                <a:uFillTx/>
              </a:rPr>
              <a:t> dan </a:t>
            </a:r>
            <a:r>
              <a:rPr lang="en-ID" dirty="0" err="1">
                <a:uFillTx/>
              </a:rPr>
              <a:t>menuliskan</a:t>
            </a:r>
            <a:r>
              <a:rPr lang="en-ID" dirty="0">
                <a:uFillTx/>
              </a:rPr>
              <a:t> </a:t>
            </a:r>
            <a:r>
              <a:rPr lang="en-ID" dirty="0" err="1">
                <a:uFillTx/>
              </a:rPr>
              <a:t>statistik</a:t>
            </a:r>
            <a:r>
              <a:rPr lang="en-ID" dirty="0">
                <a:uFillTx/>
              </a:rPr>
              <a:t> di </a:t>
            </a:r>
            <a:r>
              <a:rPr lang="en-ID" dirty="0" err="1">
                <a:uFillTx/>
              </a:rPr>
              <a:t>atas</a:t>
            </a:r>
            <a:r>
              <a:rPr lang="en-ID" dirty="0">
                <a:uFillTx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788E-2B9E-4DBA-BA4D-6940D68FD297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Komputasi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37</a:t>
            </a:fld>
            <a:endParaRPr lang="en-ID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>
                <a:uFillTx/>
              </a:rPr>
              <a:t>01/10/2023</a:t>
            </a:fld>
            <a:endParaRPr lang="en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>
                <a:uFillTx/>
              </a:rPr>
              <a:t>Pengenalan Teknologi Informasi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>
                <a:uFillTx/>
              </a:rPr>
              <a:t>4</a:t>
            </a:fld>
            <a:endParaRPr lang="en-ID">
              <a:uFillTx/>
            </a:endParaRPr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34" y="1922450"/>
            <a:ext cx="1524000" cy="10255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81092" y="2922582"/>
            <a:ext cx="421484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 err="1">
                <a:uFillTx/>
              </a:rPr>
              <a:t>Jumlah</a:t>
            </a:r>
            <a:r>
              <a:rPr lang="en-US" b="1" dirty="0">
                <a:uFillTx/>
              </a:rPr>
              <a:t> </a:t>
            </a:r>
            <a:r>
              <a:rPr lang="en-US" b="1" dirty="0" err="1">
                <a:uFillTx/>
              </a:rPr>
              <a:t>kentang</a:t>
            </a:r>
            <a:r>
              <a:rPr lang="en-US" b="1" dirty="0">
                <a:uFillTx/>
              </a:rPr>
              <a:t> </a:t>
            </a:r>
            <a:r>
              <a:rPr lang="en-US" b="1" dirty="0" err="1">
                <a:uFillTx/>
              </a:rPr>
              <a:t>cukup</a:t>
            </a:r>
            <a:r>
              <a:rPr lang="en-US" b="1" dirty="0">
                <a:uFillTx/>
              </a:rPr>
              <a:t>?</a:t>
            </a:r>
          </a:p>
          <a:p>
            <a:endParaRPr lang="en-US" dirty="0">
              <a:uFillTx/>
            </a:endParaRPr>
          </a:p>
          <a:p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 = 4?</a:t>
            </a:r>
          </a:p>
          <a:p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 = 400?</a:t>
            </a:r>
          </a:p>
          <a:p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 = </a:t>
            </a:r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orang</a:t>
            </a:r>
            <a:r>
              <a:rPr lang="en-US" dirty="0">
                <a:uFillTx/>
              </a:rPr>
              <a:t> yang </a:t>
            </a:r>
            <a:r>
              <a:rPr lang="en-US" dirty="0" err="1">
                <a:uFillTx/>
              </a:rPr>
              <a:t>hadir</a:t>
            </a:r>
            <a:r>
              <a:rPr lang="en-US" dirty="0">
                <a:uFillTx/>
              </a:rPr>
              <a:t>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53322" y="1779574"/>
            <a:ext cx="174887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err="1">
                <a:uFillTx/>
              </a:rPr>
              <a:t>Kupas</a:t>
            </a:r>
            <a:r>
              <a:rPr lang="en-US" b="1" dirty="0">
                <a:uFillTx/>
              </a:rPr>
              <a:t> 1 </a:t>
            </a:r>
            <a:r>
              <a:rPr lang="en-US" b="1" dirty="0" err="1">
                <a:uFillTx/>
              </a:rPr>
              <a:t>kentang</a:t>
            </a:r>
            <a:endParaRPr lang="en-US" b="1" dirty="0">
              <a:uFillTx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350946"/>
            <a:ext cx="1263650" cy="15240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8" y="3208334"/>
            <a:ext cx="1276350" cy="12287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596198" y="4565656"/>
            <a:ext cx="178595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>
                <a:uFillTx/>
              </a:rPr>
              <a:t>Jumlah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kentang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terkupas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cukup</a:t>
            </a:r>
            <a:endParaRPr lang="en-US" dirty="0">
              <a:uFillTx/>
            </a:endParaRPr>
          </a:p>
        </p:txBody>
      </p:sp>
      <p:sp>
        <p:nvSpPr>
          <p:cNvPr id="13" name="Curved Down Arrow 14"/>
          <p:cNvSpPr>
            <a:spLocks/>
          </p:cNvSpPr>
          <p:nvPr/>
        </p:nvSpPr>
        <p:spPr>
          <a:xfrm rot="21213183">
            <a:off x="2507742" y="365302"/>
            <a:ext cx="4143404" cy="12144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  <p:sp>
        <p:nvSpPr>
          <p:cNvPr id="14" name="Curved Up Arrow 15"/>
          <p:cNvSpPr>
            <a:spLocks/>
          </p:cNvSpPr>
          <p:nvPr/>
        </p:nvSpPr>
        <p:spPr>
          <a:xfrm rot="19839887" flipH="1">
            <a:off x="3285602" y="3816207"/>
            <a:ext cx="3970419" cy="1231586"/>
          </a:xfrm>
          <a:prstGeom prst="curvedUpArrow">
            <a:avLst>
              <a:gd name="adj1" fmla="val 25000"/>
              <a:gd name="adj2" fmla="val 492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  <p:sp>
        <p:nvSpPr>
          <p:cNvPr id="15" name="Curved Up Arrow 21"/>
          <p:cNvSpPr>
            <a:spLocks/>
          </p:cNvSpPr>
          <p:nvPr/>
        </p:nvSpPr>
        <p:spPr>
          <a:xfrm>
            <a:off x="2452662" y="4565656"/>
            <a:ext cx="5072098" cy="1500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Menulis 1 dan 2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uFillTx/>
              </a:rPr>
              <a:t>Tuliskan program yang menuliskan angka 1 dan 2 dan selanjutnya 1+2 ke layar</a:t>
            </a:r>
          </a:p>
          <a:p>
            <a:r>
              <a:rPr lang="en-US">
                <a:uFillTx/>
              </a:rPr>
              <a:t>Contoh keluaran: 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5</a:t>
            </a:fld>
            <a:endParaRPr lang="id-ID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074059" y="3429000"/>
            <a:ext cx="121444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uFillTx/>
              </a:rPr>
              <a:t>1</a:t>
            </a:r>
          </a:p>
          <a:p>
            <a:r>
              <a:rPr lang="en-US" sz="2000" b="1" dirty="0">
                <a:uFillTx/>
              </a:rPr>
              <a:t>2</a:t>
            </a:r>
          </a:p>
          <a:p>
            <a:r>
              <a:rPr lang="en-US" sz="2000" b="1" dirty="0">
                <a:uFillTx/>
              </a:rPr>
              <a:t>3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38810" y="3429000"/>
            <a:ext cx="3829048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>
              <a:defRPr>
                <a:uFillTx/>
              </a:defRPr>
            </a:pPr>
            <a:r>
              <a:rPr lang="en-US" sz="1900" dirty="0">
                <a:uFillTx/>
                <a:latin typeface="Consolas" pitchFamily="49" charset="0"/>
              </a:rPr>
              <a:t># ALGORITMA</a:t>
            </a:r>
          </a:p>
          <a:p>
            <a:pPr lvl="0">
              <a:defRPr>
                <a:uFillTx/>
              </a:defRPr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print(2)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print(1+2)</a:t>
            </a:r>
            <a:endParaRPr lang="en-US" sz="1900" b="1" dirty="0">
              <a:uFillTx/>
              <a:latin typeface="Consolas" pitchFamily="49" charset="0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9096396" y="257174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3" name="Arc 12"/>
          <p:cNvSpPr>
            <a:spLocks/>
          </p:cNvSpPr>
          <p:nvPr/>
        </p:nvSpPr>
        <p:spPr>
          <a:xfrm rot="7881083">
            <a:off x="9140581" y="2420473"/>
            <a:ext cx="813019" cy="847091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9382148" y="285749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9620276" y="285749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Menulis</a:t>
            </a:r>
            <a:r>
              <a:rPr lang="en-US" dirty="0">
                <a:uFillTx/>
              </a:rPr>
              <a:t> 1 </a:t>
            </a:r>
            <a:r>
              <a:rPr lang="en-US" dirty="0" err="1">
                <a:uFillTx/>
              </a:rPr>
              <a:t>s.d</a:t>
            </a:r>
            <a:r>
              <a:rPr lang="en-US" dirty="0">
                <a:uFillTx/>
              </a:rPr>
              <a:t>.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Tuliskan</a:t>
            </a:r>
            <a:r>
              <a:rPr lang="en-US" dirty="0">
                <a:uFillTx/>
              </a:rPr>
              <a:t> program yang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angka</a:t>
            </a:r>
            <a:r>
              <a:rPr lang="en-US" dirty="0">
                <a:uFillTx/>
              </a:rPr>
              <a:t> 1 </a:t>
            </a:r>
            <a:r>
              <a:rPr lang="en-US" dirty="0" err="1">
                <a:uFillTx/>
              </a:rPr>
              <a:t>s.d</a:t>
            </a:r>
            <a:r>
              <a:rPr lang="en-US" dirty="0">
                <a:uFillTx/>
              </a:rPr>
              <a:t>. 3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selanjutnya</a:t>
            </a:r>
            <a:r>
              <a:rPr lang="en-US" dirty="0">
                <a:uFillTx/>
              </a:rPr>
              <a:t> 1+2+3 </a:t>
            </a:r>
            <a:r>
              <a:rPr lang="en-US" dirty="0" err="1">
                <a:uFillTx/>
              </a:rPr>
              <a:t>ke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layar</a:t>
            </a:r>
            <a:endParaRPr lang="en-US" dirty="0">
              <a:uFillTx/>
            </a:endParaRPr>
          </a:p>
          <a:p>
            <a:r>
              <a:rPr lang="en-US" dirty="0" err="1">
                <a:uFillTx/>
              </a:rPr>
              <a:t>Contoh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keluaran</a:t>
            </a:r>
            <a:r>
              <a:rPr lang="en-US" dirty="0">
                <a:uFillTx/>
              </a:rPr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6</a:t>
            </a:fld>
            <a:endParaRPr lang="id-ID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795450" y="3543643"/>
            <a:ext cx="178595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uFillTx/>
              </a:rPr>
              <a:t>1</a:t>
            </a:r>
          </a:p>
          <a:p>
            <a:r>
              <a:rPr lang="en-US" sz="2000" b="1" dirty="0">
                <a:uFillTx/>
              </a:rPr>
              <a:t>2</a:t>
            </a:r>
          </a:p>
          <a:p>
            <a:r>
              <a:rPr lang="en-US" sz="2000" b="1" dirty="0">
                <a:uFillTx/>
              </a:rPr>
              <a:t>3</a:t>
            </a:r>
          </a:p>
          <a:p>
            <a:r>
              <a:rPr lang="en-US" sz="2000" b="1" dirty="0">
                <a:uFillTx/>
              </a:rPr>
              <a:t>6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65469" y="3214687"/>
            <a:ext cx="4857784" cy="1652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>
              <a:defRPr>
                <a:uFillTx/>
              </a:defRPr>
            </a:pPr>
            <a:r>
              <a:rPr lang="en-US" sz="1900" dirty="0">
                <a:uFillTx/>
                <a:latin typeface="Consolas" pitchFamily="49" charset="0"/>
              </a:rPr>
              <a:t># ALGORITMA</a:t>
            </a:r>
          </a:p>
          <a:p>
            <a:pPr lvl="0">
              <a:defRPr>
                <a:uFillTx/>
              </a:defRPr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print(2)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print(3)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print(1+2+3)</a:t>
            </a:r>
            <a:endParaRPr lang="en-US" sz="1900" b="1" dirty="0">
              <a:uFillTx/>
              <a:latin typeface="Consolas" pitchFamily="49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9096396" y="257174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Arc 11"/>
          <p:cNvSpPr>
            <a:spLocks/>
          </p:cNvSpPr>
          <p:nvPr/>
        </p:nvSpPr>
        <p:spPr>
          <a:xfrm rot="7881083">
            <a:off x="9140581" y="2420473"/>
            <a:ext cx="813019" cy="847091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9382148" y="285749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9620276" y="286701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Menulis</a:t>
            </a:r>
            <a:r>
              <a:rPr lang="en-US" dirty="0">
                <a:uFillTx/>
              </a:rPr>
              <a:t> 1 </a:t>
            </a:r>
            <a:r>
              <a:rPr lang="en-US" dirty="0" err="1">
                <a:uFillTx/>
              </a:rPr>
              <a:t>s.d</a:t>
            </a:r>
            <a:r>
              <a:rPr lang="en-US" dirty="0">
                <a:uFillTx/>
              </a:rPr>
              <a:t>.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Tuliskan</a:t>
            </a:r>
            <a:r>
              <a:rPr lang="en-US" dirty="0">
                <a:uFillTx/>
              </a:rPr>
              <a:t> program yang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angka</a:t>
            </a:r>
            <a:r>
              <a:rPr lang="en-US" dirty="0">
                <a:uFillTx/>
              </a:rPr>
              <a:t> 1 </a:t>
            </a:r>
            <a:r>
              <a:rPr lang="en-US" dirty="0" err="1">
                <a:uFillTx/>
              </a:rPr>
              <a:t>s.d</a:t>
            </a:r>
            <a:r>
              <a:rPr lang="en-US" dirty="0">
                <a:uFillTx/>
              </a:rPr>
              <a:t>. 10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selanjutnya</a:t>
            </a:r>
            <a:r>
              <a:rPr lang="en-US" dirty="0">
                <a:uFillTx/>
              </a:rPr>
              <a:t> 1+2+3+…+10 </a:t>
            </a:r>
            <a:r>
              <a:rPr lang="en-US" dirty="0" err="1">
                <a:uFillTx/>
              </a:rPr>
              <a:t>ke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layar</a:t>
            </a:r>
            <a:endParaRPr lang="en-US" dirty="0">
              <a:uFillTx/>
            </a:endParaRPr>
          </a:p>
          <a:p>
            <a:r>
              <a:rPr lang="en-US" dirty="0" err="1">
                <a:uFillTx/>
              </a:rPr>
              <a:t>Contoh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keluaran</a:t>
            </a:r>
            <a:r>
              <a:rPr lang="en-US" dirty="0">
                <a:uFillTx/>
              </a:rPr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7</a:t>
            </a:fld>
            <a:endParaRPr lang="id-ID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452662" y="3143248"/>
            <a:ext cx="1785950" cy="350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uFillTx/>
              </a:rPr>
              <a:t>1</a:t>
            </a:r>
          </a:p>
          <a:p>
            <a:r>
              <a:rPr lang="en-US" sz="2000" b="1" dirty="0">
                <a:uFillTx/>
              </a:rPr>
              <a:t>2</a:t>
            </a:r>
          </a:p>
          <a:p>
            <a:r>
              <a:rPr lang="en-US" sz="2000" b="1" dirty="0">
                <a:uFillTx/>
              </a:rPr>
              <a:t>3</a:t>
            </a:r>
          </a:p>
          <a:p>
            <a:r>
              <a:rPr lang="en-US" sz="2000" b="1" dirty="0">
                <a:uFillTx/>
              </a:rPr>
              <a:t>4</a:t>
            </a:r>
          </a:p>
          <a:p>
            <a:r>
              <a:rPr lang="en-US" sz="2000" b="1" dirty="0">
                <a:uFillTx/>
              </a:rPr>
              <a:t>5</a:t>
            </a:r>
          </a:p>
          <a:p>
            <a:r>
              <a:rPr lang="en-US" sz="2000" b="1" dirty="0">
                <a:uFillTx/>
              </a:rPr>
              <a:t>6</a:t>
            </a:r>
          </a:p>
          <a:p>
            <a:r>
              <a:rPr lang="en-US" sz="2000" b="1" dirty="0">
                <a:uFillTx/>
              </a:rPr>
              <a:t>7</a:t>
            </a:r>
          </a:p>
          <a:p>
            <a:r>
              <a:rPr lang="en-US" sz="2000" b="1" dirty="0">
                <a:uFillTx/>
              </a:rPr>
              <a:t>8</a:t>
            </a:r>
          </a:p>
          <a:p>
            <a:r>
              <a:rPr lang="en-US" sz="2000" b="1" dirty="0">
                <a:uFillTx/>
              </a:rPr>
              <a:t>9</a:t>
            </a:r>
          </a:p>
          <a:p>
            <a:r>
              <a:rPr lang="en-US" sz="2000" b="1" dirty="0">
                <a:uFillTx/>
              </a:rPr>
              <a:t>10</a:t>
            </a:r>
          </a:p>
          <a:p>
            <a:r>
              <a:rPr lang="en-US" sz="2000" b="1" dirty="0">
                <a:uFillTx/>
              </a:rPr>
              <a:t>55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10182" y="2857496"/>
            <a:ext cx="5072098" cy="331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>
              <a:defRPr>
                <a:uFillTx/>
              </a:defRPr>
            </a:pPr>
            <a:r>
              <a:rPr lang="en-US" sz="1900" dirty="0">
                <a:uFillTx/>
                <a:latin typeface="Consolas" pitchFamily="49" charset="0"/>
              </a:rPr>
              <a:t># ALGORITMA</a:t>
            </a:r>
          </a:p>
          <a:p>
            <a:pPr lvl="0">
              <a:defRPr>
                <a:uFillTx/>
              </a:defRPr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print(2)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print(3)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print(4)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print(5)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print(6)</a:t>
            </a:r>
          </a:p>
          <a:p>
            <a:pPr lvl="0"/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… #</a:t>
            </a:r>
            <a:r>
              <a:rPr lang="en-US" sz="1900" b="1" dirty="0" err="1">
                <a:solidFill>
                  <a:srgbClr val="FF0000"/>
                </a:solidFill>
                <a:uFillTx/>
                <a:latin typeface="Consolas" pitchFamily="49" charset="0"/>
              </a:rPr>
              <a:t>lanjutkan</a:t>
            </a:r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uFillTx/>
                <a:latin typeface="Consolas" pitchFamily="49" charset="0"/>
              </a:rPr>
              <a:t>sendiri</a:t>
            </a:r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!!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print(10)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print(1+2+3+4+5+6+7+8+9+10)</a:t>
            </a:r>
            <a:endParaRPr lang="en-US" sz="1900" b="1" dirty="0">
              <a:uFillTx/>
              <a:latin typeface="Consolas" pitchFamily="49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9096396" y="257174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9382148" y="285749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9620276" y="285749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310710" y="3214686"/>
            <a:ext cx="50006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Menulis</a:t>
            </a:r>
            <a:r>
              <a:rPr lang="en-US" dirty="0">
                <a:uFillTx/>
              </a:rPr>
              <a:t> 1 </a:t>
            </a:r>
            <a:r>
              <a:rPr lang="en-US" dirty="0" err="1">
                <a:uFillTx/>
              </a:rPr>
              <a:t>s.d</a:t>
            </a:r>
            <a:r>
              <a:rPr lang="en-US" dirty="0">
                <a:uFillTx/>
              </a:rPr>
              <a:t>.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Tuliskan</a:t>
            </a:r>
            <a:r>
              <a:rPr lang="en-US" dirty="0">
                <a:uFillTx/>
              </a:rPr>
              <a:t> program yang </a:t>
            </a:r>
            <a:r>
              <a:rPr lang="en-US" dirty="0" err="1">
                <a:uFillTx/>
              </a:rPr>
              <a:t>menuliskan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angka</a:t>
            </a:r>
            <a:r>
              <a:rPr lang="en-US" dirty="0">
                <a:uFillTx/>
              </a:rPr>
              <a:t> 1 </a:t>
            </a:r>
            <a:r>
              <a:rPr lang="en-US" dirty="0" err="1">
                <a:uFillTx/>
              </a:rPr>
              <a:t>s.d</a:t>
            </a:r>
            <a:r>
              <a:rPr lang="en-US" dirty="0">
                <a:uFillTx/>
              </a:rPr>
              <a:t>. 100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selanjutnya</a:t>
            </a:r>
            <a:r>
              <a:rPr lang="en-US" dirty="0">
                <a:uFillTx/>
              </a:rPr>
              <a:t> 1+2+3+…+100 </a:t>
            </a:r>
            <a:r>
              <a:rPr lang="en-US" dirty="0" err="1">
                <a:uFillTx/>
              </a:rPr>
              <a:t>ke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layar</a:t>
            </a:r>
            <a:endParaRPr lang="en-US" dirty="0">
              <a:uFillTx/>
            </a:endParaRPr>
          </a:p>
          <a:p>
            <a:r>
              <a:rPr lang="en-US" dirty="0" err="1">
                <a:uFillTx/>
              </a:rPr>
              <a:t>Contoh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keluaran</a:t>
            </a:r>
            <a:r>
              <a:rPr lang="en-US" dirty="0">
                <a:uFillTx/>
              </a:rPr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8</a:t>
            </a:fld>
            <a:endParaRPr lang="id-ID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39715" y="3217029"/>
            <a:ext cx="293510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1</a:t>
            </a:r>
          </a:p>
          <a:p>
            <a:r>
              <a:rPr lang="en-US" b="1" dirty="0">
                <a:uFillTx/>
              </a:rPr>
              <a:t>2</a:t>
            </a:r>
          </a:p>
          <a:p>
            <a:r>
              <a:rPr lang="en-US" b="1" dirty="0">
                <a:uFillTx/>
              </a:rPr>
              <a:t>3</a:t>
            </a:r>
          </a:p>
          <a:p>
            <a:r>
              <a:rPr lang="en-US" b="1" dirty="0">
                <a:uFillTx/>
              </a:rPr>
              <a:t>4</a:t>
            </a:r>
          </a:p>
          <a:p>
            <a:r>
              <a:rPr lang="en-US" b="1" dirty="0">
                <a:uFillTx/>
              </a:rPr>
              <a:t>5</a:t>
            </a:r>
          </a:p>
          <a:p>
            <a:r>
              <a:rPr lang="en-US" b="1" dirty="0">
                <a:uFillTx/>
              </a:rPr>
              <a:t>6</a:t>
            </a:r>
          </a:p>
          <a:p>
            <a:r>
              <a:rPr lang="en-US" b="1" dirty="0">
                <a:uFillTx/>
              </a:rPr>
              <a:t>7</a:t>
            </a:r>
          </a:p>
          <a:p>
            <a:r>
              <a:rPr lang="en-US" b="1" dirty="0">
                <a:uFillTx/>
              </a:rPr>
              <a:t>8</a:t>
            </a:r>
          </a:p>
          <a:p>
            <a:r>
              <a:rPr lang="en-US" b="1" dirty="0">
                <a:uFillTx/>
              </a:rPr>
              <a:t>9</a:t>
            </a:r>
          </a:p>
          <a:p>
            <a:r>
              <a:rPr lang="en-US" b="1" dirty="0">
                <a:uFillTx/>
              </a:rPr>
              <a:t>10</a:t>
            </a:r>
          </a:p>
          <a:p>
            <a:r>
              <a:rPr lang="en-US" b="1" dirty="0">
                <a:uFillTx/>
              </a:rPr>
              <a:t>… </a:t>
            </a:r>
            <a:r>
              <a:rPr lang="en-US" b="1" dirty="0">
                <a:solidFill>
                  <a:srgbClr val="FF0000"/>
                </a:solidFill>
                <a:uFillTx/>
              </a:rPr>
              <a:t>// </a:t>
            </a:r>
            <a:r>
              <a:rPr lang="en-US" b="1" dirty="0" err="1">
                <a:solidFill>
                  <a:srgbClr val="FF0000"/>
                </a:solidFill>
                <a:uFillTx/>
              </a:rPr>
              <a:t>lanjutkan</a:t>
            </a:r>
            <a:r>
              <a:rPr lang="en-US" b="1" dirty="0">
                <a:solidFill>
                  <a:srgbClr val="FF0000"/>
                </a:solidFill>
                <a:uFillTx/>
              </a:rPr>
              <a:t> </a:t>
            </a:r>
            <a:r>
              <a:rPr lang="en-US" b="1" dirty="0" err="1">
                <a:solidFill>
                  <a:srgbClr val="FF0000"/>
                </a:solidFill>
                <a:uFillTx/>
              </a:rPr>
              <a:t>sendiri</a:t>
            </a:r>
            <a:r>
              <a:rPr lang="en-US" b="1" dirty="0">
                <a:solidFill>
                  <a:srgbClr val="FF0000"/>
                </a:solidFill>
                <a:uFillTx/>
              </a:rPr>
              <a:t>!!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9072" y="2857496"/>
            <a:ext cx="7048966" cy="3454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>
              <a:defRPr>
                <a:uFillTx/>
              </a:defRPr>
            </a:pPr>
            <a:r>
              <a:rPr lang="en-US" sz="1900" dirty="0">
                <a:uFillTx/>
                <a:latin typeface="Consolas" pitchFamily="49" charset="0"/>
              </a:rPr>
              <a:t># ALGORITMA</a:t>
            </a:r>
          </a:p>
          <a:p>
            <a:pPr lvl="0">
              <a:defRPr>
                <a:uFillTx/>
              </a:defRPr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print(2)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print(3)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print(4)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print(5)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print(6)</a:t>
            </a:r>
          </a:p>
          <a:p>
            <a:pPr lvl="0"/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… #</a:t>
            </a:r>
            <a:r>
              <a:rPr lang="en-US" sz="1900" b="1" dirty="0" err="1">
                <a:solidFill>
                  <a:srgbClr val="FF0000"/>
                </a:solidFill>
                <a:uFillTx/>
                <a:latin typeface="Consolas" pitchFamily="49" charset="0"/>
              </a:rPr>
              <a:t>lanjutkan</a:t>
            </a:r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uFillTx/>
                <a:latin typeface="Consolas" pitchFamily="49" charset="0"/>
              </a:rPr>
              <a:t>sendiri</a:t>
            </a:r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!!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print(100)</a:t>
            </a:r>
          </a:p>
          <a:p>
            <a:pPr lvl="0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print(1+2+3+4+5+6+7+8+9+10+ </a:t>
            </a:r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… #</a:t>
            </a:r>
            <a:r>
              <a:rPr lang="en-US" sz="1900" b="1" dirty="0" err="1">
                <a:solidFill>
                  <a:srgbClr val="FF0000"/>
                </a:solidFill>
                <a:uFillTx/>
                <a:latin typeface="Consolas" pitchFamily="49" charset="0"/>
              </a:rPr>
              <a:t>lanjutkan</a:t>
            </a:r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uFillTx/>
                <a:latin typeface="Consolas" pitchFamily="49" charset="0"/>
              </a:rPr>
              <a:t>sendiri</a:t>
            </a:r>
            <a:r>
              <a:rPr lang="en-US" sz="1900" b="1" dirty="0">
                <a:solidFill>
                  <a:srgbClr val="FF0000"/>
                </a:solidFill>
                <a:uFillTx/>
                <a:latin typeface="Consolas" pitchFamily="49" charset="0"/>
              </a:rPr>
              <a:t>!!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uFillTx/>
                <a:latin typeface="Consolas" pitchFamily="49" charset="0"/>
              </a:rPr>
              <a:t>)</a:t>
            </a:r>
            <a:endParaRPr lang="en-US" sz="1900" b="1" dirty="0">
              <a:uFillTx/>
              <a:latin typeface="Consolas" pitchFamily="49" charset="0"/>
            </a:endParaRPr>
          </a:p>
          <a:p>
            <a:pPr lvl="0">
              <a:defRPr>
                <a:uFillTx/>
              </a:defRPr>
            </a:pPr>
            <a:endParaRPr lang="en-US" dirty="0">
              <a:uFillTx/>
              <a:latin typeface="Consolas" pitchFamily="49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9096396" y="257174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9382148" y="285749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9620276" y="2857496"/>
            <a:ext cx="71438" cy="7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5" name="Arc 14"/>
          <p:cNvSpPr>
            <a:spLocks/>
          </p:cNvSpPr>
          <p:nvPr/>
        </p:nvSpPr>
        <p:spPr>
          <a:xfrm rot="7881083" flipH="1" flipV="1">
            <a:off x="9245162" y="3143245"/>
            <a:ext cx="703575" cy="714389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7" name="Teardrop 16"/>
          <p:cNvSpPr>
            <a:spLocks/>
          </p:cNvSpPr>
          <p:nvPr/>
        </p:nvSpPr>
        <p:spPr>
          <a:xfrm rot="18333046">
            <a:off x="9841161" y="2940889"/>
            <a:ext cx="224092" cy="18998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uFillTx/>
              </a:rPr>
              <a:t>Anda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diminta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menulis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dan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menjumlahkan</a:t>
            </a:r>
            <a:r>
              <a:rPr lang="en-US" dirty="0">
                <a:uFillTx/>
              </a:rPr>
              <a:t>…</a:t>
            </a:r>
          </a:p>
          <a:p>
            <a:pPr>
              <a:buNone/>
            </a:pPr>
            <a:endParaRPr lang="en-US" dirty="0">
              <a:uFillTx/>
            </a:endParaRPr>
          </a:p>
          <a:p>
            <a:pPr>
              <a:buNone/>
            </a:pPr>
            <a:r>
              <a:rPr lang="en-US" dirty="0">
                <a:uFillTx/>
              </a:rPr>
              <a:t>	</a:t>
            </a:r>
            <a:r>
              <a:rPr lang="en-US" b="1" dirty="0">
                <a:uFillTx/>
              </a:rPr>
              <a:t>1 </a:t>
            </a:r>
            <a:r>
              <a:rPr lang="en-US" b="1" dirty="0" err="1">
                <a:uFillTx/>
              </a:rPr>
              <a:t>s.d</a:t>
            </a:r>
            <a:r>
              <a:rPr lang="en-US" b="1" dirty="0">
                <a:uFillTx/>
              </a:rPr>
              <a:t>. 1000 ???</a:t>
            </a:r>
            <a:endParaRPr lang="en-US" dirty="0">
              <a:uFillTx/>
            </a:endParaRPr>
          </a:p>
          <a:p>
            <a:pPr>
              <a:buNone/>
            </a:pPr>
            <a:r>
              <a:rPr lang="en-US" dirty="0">
                <a:uFillTx/>
              </a:rPr>
              <a:t>	</a:t>
            </a:r>
            <a:r>
              <a:rPr lang="en-US" b="1" dirty="0">
                <a:uFillTx/>
              </a:rPr>
              <a:t>1 </a:t>
            </a:r>
            <a:r>
              <a:rPr lang="en-US" b="1" dirty="0" err="1">
                <a:uFillTx/>
              </a:rPr>
              <a:t>s.d</a:t>
            </a:r>
            <a:r>
              <a:rPr lang="en-US" b="1" dirty="0">
                <a:uFillTx/>
              </a:rPr>
              <a:t>. 10000 ???</a:t>
            </a:r>
          </a:p>
          <a:p>
            <a:pPr>
              <a:buNone/>
            </a:pPr>
            <a:r>
              <a:rPr lang="en-US" b="1" dirty="0">
                <a:uFillTx/>
              </a:rPr>
              <a:t>	1 </a:t>
            </a:r>
            <a:r>
              <a:rPr lang="en-US" b="1" dirty="0" err="1">
                <a:uFillTx/>
              </a:rPr>
              <a:t>s.d</a:t>
            </a:r>
            <a:r>
              <a:rPr lang="en-US" b="1" dirty="0">
                <a:uFillTx/>
              </a:rPr>
              <a:t>. 1000000 ???</a:t>
            </a:r>
          </a:p>
          <a:p>
            <a:pPr>
              <a:buNone/>
            </a:pPr>
            <a:r>
              <a:rPr lang="en-US" b="1" dirty="0">
                <a:uFillTx/>
              </a:rPr>
              <a:t>	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D9B-7118-413C-AA75-5C807866D226}" type="datetime1">
              <a:rPr lang="id-ID" smtClean="0">
                <a:uFillTx/>
              </a:rPr>
              <a:pPr/>
              <a:t>01/10/2023</a:t>
            </a:fld>
            <a:endParaRPr lang="id-ID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uFillTx/>
              </a:rPr>
              <a:t>KU1102/Pengenalan Teknologi Informasi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140" y="6286521"/>
            <a:ext cx="2133600" cy="365125"/>
          </a:xfrm>
        </p:spPr>
        <p:txBody>
          <a:bodyPr/>
          <a:lstStyle/>
          <a:p>
            <a:fld id="{C512CC6E-12D6-4979-B5EB-1006211665FC}" type="slidenum">
              <a:rPr lang="id-ID" smtClean="0">
                <a:uFillTx/>
              </a:rPr>
              <a:pPr/>
              <a:t>9</a:t>
            </a:fld>
            <a:endParaRPr lang="id-ID">
              <a:uFillTx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uFillTx/>
              </a:rPr>
              <a:t>Bagaimana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kalau</a:t>
            </a:r>
            <a:r>
              <a:rPr lang="en-US" dirty="0">
                <a:uFillTx/>
              </a:rPr>
              <a:t>…</a:t>
            </a: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6953256" y="3286124"/>
            <a:ext cx="2714644" cy="22145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8596330" y="4143380"/>
            <a:ext cx="238872" cy="16185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7810512" y="4143380"/>
            <a:ext cx="238872" cy="16185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6738942" y="3214686"/>
            <a:ext cx="428628" cy="428628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V="1">
            <a:off x="7060413" y="2893215"/>
            <a:ext cx="571504" cy="35719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7631917" y="2750339"/>
            <a:ext cx="571504" cy="35719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8667768" y="2714620"/>
            <a:ext cx="500066" cy="35719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V="1">
            <a:off x="8131983" y="2821777"/>
            <a:ext cx="571504" cy="71438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9096396" y="2857496"/>
            <a:ext cx="500066" cy="35719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9525024" y="3143248"/>
            <a:ext cx="500066" cy="35719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9739338" y="3429000"/>
            <a:ext cx="500066" cy="35719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V="1">
            <a:off x="6453190" y="3500438"/>
            <a:ext cx="500066" cy="50006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953525" y="3278976"/>
            <a:ext cx="538160" cy="685800"/>
            <a:chOff x="7429525" y="2850348"/>
            <a:chExt cx="538160" cy="685800"/>
          </a:xfrm>
        </p:grpSpPr>
        <p:sp>
          <p:nvSpPr>
            <p:cNvPr id="51" name="Freeform 50"/>
            <p:cNvSpPr>
              <a:spLocks/>
            </p:cNvSpPr>
            <p:nvPr/>
          </p:nvSpPr>
          <p:spPr>
            <a:xfrm>
              <a:off x="7786710" y="2928934"/>
              <a:ext cx="180975" cy="307181"/>
            </a:xfrm>
            <a:custGeom>
              <a:avLst/>
              <a:gdLst>
                <a:gd name="connsiteX0" fmla="*/ 123825 w 180975"/>
                <a:gd name="connsiteY0" fmla="*/ 0 h 307181"/>
                <a:gd name="connsiteX1" fmla="*/ 9525 w 180975"/>
                <a:gd name="connsiteY1" fmla="*/ 257175 h 307181"/>
                <a:gd name="connsiteX2" fmla="*/ 180975 w 180975"/>
                <a:gd name="connsiteY2" fmla="*/ 300038 h 30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307181">
                  <a:moveTo>
                    <a:pt x="123825" y="0"/>
                  </a:moveTo>
                  <a:cubicBezTo>
                    <a:pt x="61912" y="103584"/>
                    <a:pt x="0" y="207169"/>
                    <a:pt x="9525" y="257175"/>
                  </a:cubicBezTo>
                  <a:cubicBezTo>
                    <a:pt x="19050" y="307181"/>
                    <a:pt x="100012" y="303609"/>
                    <a:pt x="180975" y="300038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>
            <a:xfrm>
              <a:off x="7500963" y="2850348"/>
              <a:ext cx="300037" cy="297657"/>
            </a:xfrm>
            <a:custGeom>
              <a:avLst/>
              <a:gdLst>
                <a:gd name="connsiteX0" fmla="*/ 300037 w 300037"/>
                <a:gd name="connsiteY0" fmla="*/ 0 h 297657"/>
                <a:gd name="connsiteX1" fmla="*/ 128587 w 300037"/>
                <a:gd name="connsiteY1" fmla="*/ 271463 h 297657"/>
                <a:gd name="connsiteX2" fmla="*/ 0 w 300037"/>
                <a:gd name="connsiteY2" fmla="*/ 157163 h 29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7" h="297657">
                  <a:moveTo>
                    <a:pt x="300037" y="0"/>
                  </a:moveTo>
                  <a:cubicBezTo>
                    <a:pt x="239315" y="122634"/>
                    <a:pt x="178593" y="245269"/>
                    <a:pt x="128587" y="271463"/>
                  </a:cubicBezTo>
                  <a:cubicBezTo>
                    <a:pt x="78581" y="297657"/>
                    <a:pt x="39290" y="227410"/>
                    <a:pt x="0" y="157163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>
            <a:xfrm>
              <a:off x="7429525" y="3093236"/>
              <a:ext cx="164307" cy="328612"/>
            </a:xfrm>
            <a:custGeom>
              <a:avLst/>
              <a:gdLst>
                <a:gd name="connsiteX0" fmla="*/ 0 w 164307"/>
                <a:gd name="connsiteY0" fmla="*/ 0 h 328612"/>
                <a:gd name="connsiteX1" fmla="*/ 157163 w 164307"/>
                <a:gd name="connsiteY1" fmla="*/ 157162 h 328612"/>
                <a:gd name="connsiteX2" fmla="*/ 42863 w 164307"/>
                <a:gd name="connsiteY2" fmla="*/ 328612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307" h="328612">
                  <a:moveTo>
                    <a:pt x="0" y="0"/>
                  </a:moveTo>
                  <a:cubicBezTo>
                    <a:pt x="75009" y="51196"/>
                    <a:pt x="150019" y="102393"/>
                    <a:pt x="157163" y="157162"/>
                  </a:cubicBezTo>
                  <a:cubicBezTo>
                    <a:pt x="164307" y="211931"/>
                    <a:pt x="103585" y="270271"/>
                    <a:pt x="42863" y="328612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>
            <a:xfrm>
              <a:off x="7615263" y="3250398"/>
              <a:ext cx="328612" cy="285750"/>
            </a:xfrm>
            <a:custGeom>
              <a:avLst/>
              <a:gdLst>
                <a:gd name="connsiteX0" fmla="*/ 328612 w 328612"/>
                <a:gd name="connsiteY0" fmla="*/ 114300 h 285750"/>
                <a:gd name="connsiteX1" fmla="*/ 100012 w 328612"/>
                <a:gd name="connsiteY1" fmla="*/ 28575 h 285750"/>
                <a:gd name="connsiteX2" fmla="*/ 0 w 328612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2" h="285750">
                  <a:moveTo>
                    <a:pt x="328612" y="114300"/>
                  </a:moveTo>
                  <a:cubicBezTo>
                    <a:pt x="241696" y="57150"/>
                    <a:pt x="154781" y="0"/>
                    <a:pt x="100012" y="28575"/>
                  </a:cubicBezTo>
                  <a:cubicBezTo>
                    <a:pt x="45243" y="57150"/>
                    <a:pt x="22621" y="171450"/>
                    <a:pt x="0" y="28575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10800000">
            <a:off x="7524760" y="4000504"/>
            <a:ext cx="571504" cy="2143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524892" y="4000504"/>
            <a:ext cx="500066" cy="2143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2935</Words>
  <Application>Microsoft Office PowerPoint</Application>
  <PresentationFormat>Widescreen</PresentationFormat>
  <Paragraphs>682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</vt:lpstr>
      <vt:lpstr>Consolas</vt:lpstr>
      <vt:lpstr>Courier New</vt:lpstr>
      <vt:lpstr>Times New Roman</vt:lpstr>
      <vt:lpstr>Office Theme</vt:lpstr>
      <vt:lpstr>Pengulangan (Looping/Repetition) (Python)</vt:lpstr>
      <vt:lpstr>Tujuan</vt:lpstr>
      <vt:lpstr>Menyiapkan kentang untuk makan malam</vt:lpstr>
      <vt:lpstr>PowerPoint Presentation</vt:lpstr>
      <vt:lpstr>Menulis 1 dan 2</vt:lpstr>
      <vt:lpstr>Menulis 1 s.d. 3</vt:lpstr>
      <vt:lpstr>Menulis 1 s.d. 10</vt:lpstr>
      <vt:lpstr>Menulis 1 s.d. 100</vt:lpstr>
      <vt:lpstr>Bagaimana kalau…</vt:lpstr>
      <vt:lpstr>Pengulangan: Latar Belakang</vt:lpstr>
      <vt:lpstr>Pengulangan (Looping)</vt:lpstr>
      <vt:lpstr>Contoh-1</vt:lpstr>
      <vt:lpstr>Berdasarkan Pencacah (for)</vt:lpstr>
      <vt:lpstr>Berdasarkan Pencacah (for)</vt:lpstr>
      <vt:lpstr>Contoh-1:  for</vt:lpstr>
      <vt:lpstr>Mencacah Mundur</vt:lpstr>
      <vt:lpstr>Pengulangan Berdasarkan Kondisi Mengulang di Awal (while)</vt:lpstr>
      <vt:lpstr>Kondisi Mengulang di Awal (while)</vt:lpstr>
      <vt:lpstr>Contoh-1: while</vt:lpstr>
      <vt:lpstr>Contoh-2</vt:lpstr>
      <vt:lpstr>Contoh-2: for Pseudocode+Flowchart</vt:lpstr>
      <vt:lpstr>Contoh-2: for Python</vt:lpstr>
      <vt:lpstr>Contoh-2: Diskusi</vt:lpstr>
      <vt:lpstr>Contoh-3</vt:lpstr>
      <vt:lpstr>Contoh-3: Pseudocode</vt:lpstr>
      <vt:lpstr>Contoh-3: Flowchart</vt:lpstr>
      <vt:lpstr>Contoh-3: Python</vt:lpstr>
      <vt:lpstr>Contoh-3: Diskusi</vt:lpstr>
      <vt:lpstr>Latihan Soal</vt:lpstr>
      <vt:lpstr>Latihan</vt:lpstr>
      <vt:lpstr>Latihan 1</vt:lpstr>
      <vt:lpstr>Latihan 2</vt:lpstr>
      <vt:lpstr>Latihan 2:  Contoh</vt:lpstr>
      <vt:lpstr>Latihan 3</vt:lpstr>
      <vt:lpstr>Latihan 4: Lagu Anak Ayam</vt:lpstr>
      <vt:lpstr>Latihan 5: Menghitung Luas di bawah kurva</vt:lpstr>
      <vt:lpstr>Latihan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Fazat Nur Azizah</dc:creator>
  <cp:lastModifiedBy>Ade Surya</cp:lastModifiedBy>
  <cp:revision>151</cp:revision>
  <dcterms:created xsi:type="dcterms:W3CDTF">2018-08-17T22:47:34Z</dcterms:created>
  <dcterms:modified xsi:type="dcterms:W3CDTF">2023-10-01T16:05:06Z</dcterms:modified>
</cp:coreProperties>
</file>