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57" r:id="rId3"/>
    <p:sldId id="333" r:id="rId4"/>
    <p:sldId id="421" r:id="rId5"/>
    <p:sldId id="571" r:id="rId6"/>
    <p:sldId id="551" r:id="rId7"/>
    <p:sldId id="318" r:id="rId8"/>
    <p:sldId id="555" r:id="rId9"/>
    <p:sldId id="422" r:id="rId10"/>
    <p:sldId id="334" r:id="rId11"/>
    <p:sldId id="561" r:id="rId12"/>
    <p:sldId id="567" r:id="rId13"/>
    <p:sldId id="411" r:id="rId14"/>
    <p:sldId id="412" r:id="rId15"/>
    <p:sldId id="335" r:id="rId16"/>
    <p:sldId id="413" r:id="rId17"/>
    <p:sldId id="414" r:id="rId18"/>
    <p:sldId id="415" r:id="rId19"/>
    <p:sldId id="562" r:id="rId20"/>
    <p:sldId id="345" r:id="rId21"/>
    <p:sldId id="568" r:id="rId22"/>
    <p:sldId id="347" r:id="rId23"/>
    <p:sldId id="566" r:id="rId24"/>
    <p:sldId id="355" r:id="rId25"/>
    <p:sldId id="372" r:id="rId26"/>
    <p:sldId id="563" r:id="rId27"/>
    <p:sldId id="569" r:id="rId28"/>
    <p:sldId id="570" r:id="rId29"/>
    <p:sldId id="5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3582" autoAdjust="0"/>
  </p:normalViewPr>
  <p:slideViewPr>
    <p:cSldViewPr snapToGrid="0">
      <p:cViewPr varScale="1">
        <p:scale>
          <a:sx n="68" d="100"/>
          <a:sy n="68" d="100"/>
        </p:scale>
        <p:origin x="10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8841A-72A5-42BB-9425-3FC0D4F49707}" type="datetimeFigureOut">
              <a:rPr lang="en-ID" smtClean="0"/>
              <a:t>05/08/2020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1A23E-D1B2-4733-992B-429FEBBE25CD}" type="slidenum">
              <a:rPr lang="en-ID" smtClean="0"/>
              <a:t>‹#›</a:t>
            </a:fld>
            <a:endParaRPr lang="en-ID"/>
          </a:p>
        </p:txBody>
      </p:sp>
    </p:spTree>
    <p:extLst>
      <p:ext uri="{BB962C8B-B14F-4D97-AF65-F5344CB8AC3E}">
        <p14:creationId xmlns:p14="http://schemas.microsoft.com/office/powerpoint/2010/main" val="323296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KU1072/Pengenalan Teknologi Informasi B</a:t>
            </a:r>
          </a:p>
        </p:txBody>
      </p:sp>
      <p:sp>
        <p:nvSpPr>
          <p:cNvPr id="5" name="Date Placeholder 4"/>
          <p:cNvSpPr>
            <a:spLocks noGrp="1"/>
          </p:cNvSpPr>
          <p:nvPr>
            <p:ph type="dt" idx="11"/>
          </p:nvPr>
        </p:nvSpPr>
        <p:spPr/>
        <p:txBody>
          <a:bodyPr/>
          <a:lstStyle/>
          <a:p>
            <a:fld id="{C6461F0A-746F-4593-8BA5-F7747127FA03}" type="datetime1">
              <a:rPr lang="en-US" smtClean="0"/>
              <a:t>8/5/2020</a:t>
            </a:fld>
            <a:endParaRPr lang="en-US"/>
          </a:p>
        </p:txBody>
      </p:sp>
      <p:sp>
        <p:nvSpPr>
          <p:cNvPr id="6" name="Slide Number Placeholder 5"/>
          <p:cNvSpPr>
            <a:spLocks noGrp="1"/>
          </p:cNvSpPr>
          <p:nvPr>
            <p:ph type="sldNum" sz="quarter" idx="12"/>
          </p:nvPr>
        </p:nvSpPr>
        <p:spPr/>
        <p:txBody>
          <a:bodyPr/>
          <a:lstStyle/>
          <a:p>
            <a:fld id="{CB516DA6-86B9-4E8D-BD84-9DE1D5CC7CB5}" type="slidenum">
              <a:rPr lang="en-US" smtClean="0"/>
              <a:pPr/>
              <a:t>3</a:t>
            </a:fld>
            <a:endParaRPr lang="en-US"/>
          </a:p>
        </p:txBody>
      </p:sp>
    </p:spTree>
    <p:extLst>
      <p:ext uri="{BB962C8B-B14F-4D97-AF65-F5344CB8AC3E}">
        <p14:creationId xmlns:p14="http://schemas.microsoft.com/office/powerpoint/2010/main" val="3442859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87325" y="944563"/>
            <a:ext cx="8386763" cy="4718050"/>
          </a:xfrm>
          <a:ln/>
        </p:spPr>
      </p:sp>
      <p:sp>
        <p:nvSpPr>
          <p:cNvPr id="93187" name="Rectangle 3"/>
          <p:cNvSpPr>
            <a:spLocks noGrp="1" noChangeArrowheads="1"/>
          </p:cNvSpPr>
          <p:nvPr>
            <p:ph type="body" idx="1"/>
          </p:nvPr>
        </p:nvSpPr>
        <p:spPr>
          <a:xfrm>
            <a:off x="1167666" y="5979214"/>
            <a:ext cx="6426081" cy="56591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79887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87325" y="944563"/>
            <a:ext cx="8386763" cy="4718050"/>
          </a:xfrm>
          <a:ln/>
        </p:spPr>
      </p:sp>
      <p:sp>
        <p:nvSpPr>
          <p:cNvPr id="93187" name="Rectangle 3"/>
          <p:cNvSpPr>
            <a:spLocks noGrp="1" noChangeArrowheads="1"/>
          </p:cNvSpPr>
          <p:nvPr>
            <p:ph type="body" idx="1"/>
          </p:nvPr>
        </p:nvSpPr>
        <p:spPr>
          <a:xfrm>
            <a:off x="1167666" y="5979214"/>
            <a:ext cx="6426081" cy="56591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6288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84150" y="944563"/>
            <a:ext cx="8393113" cy="4721225"/>
          </a:xfrm>
          <a:ln/>
        </p:spPr>
      </p:sp>
      <p:sp>
        <p:nvSpPr>
          <p:cNvPr id="94211" name="Rectangle 3"/>
          <p:cNvSpPr>
            <a:spLocks noGrp="1" noChangeArrowheads="1"/>
          </p:cNvSpPr>
          <p:nvPr>
            <p:ph type="body" idx="1"/>
          </p:nvPr>
        </p:nvSpPr>
        <p:spPr>
          <a:xfrm>
            <a:off x="1167667" y="5979215"/>
            <a:ext cx="6426082" cy="56591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29422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87325" y="944563"/>
            <a:ext cx="8386763" cy="4718050"/>
          </a:xfrm>
          <a:ln/>
        </p:spPr>
      </p:sp>
      <p:sp>
        <p:nvSpPr>
          <p:cNvPr id="98307" name="Rectangle 3"/>
          <p:cNvSpPr>
            <a:spLocks noGrp="1" noChangeArrowheads="1"/>
          </p:cNvSpPr>
          <p:nvPr>
            <p:ph type="body" idx="1"/>
          </p:nvPr>
        </p:nvSpPr>
        <p:spPr>
          <a:xfrm>
            <a:off x="1167666" y="5979214"/>
            <a:ext cx="6426081" cy="56591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46795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ID" dirty="0" err="1"/>
              <a:t>Tepat</a:t>
            </a:r>
            <a:r>
              <a:rPr lang="en-ID" dirty="0"/>
              <a:t>, </a:t>
            </a:r>
            <a:r>
              <a:rPr lang="en-ID" dirty="0" err="1"/>
              <a:t>sesuai</a:t>
            </a:r>
            <a:r>
              <a:rPr lang="en-ID" dirty="0"/>
              <a:t> </a:t>
            </a:r>
            <a:r>
              <a:rPr lang="en-ID" dirty="0" err="1"/>
              <a:t>definisi</a:t>
            </a:r>
            <a:r>
              <a:rPr lang="en-ID" dirty="0"/>
              <a:t> </a:t>
            </a:r>
            <a:r>
              <a:rPr lang="en-ID" dirty="0" err="1"/>
              <a:t>kamus</a:t>
            </a:r>
            <a:r>
              <a:rPr lang="en-ID" dirty="0"/>
              <a:t> dan </a:t>
            </a:r>
            <a:r>
              <a:rPr lang="en-ID" dirty="0" err="1"/>
              <a:t>nilai</a:t>
            </a:r>
            <a:endParaRPr lang="en-ID" dirty="0"/>
          </a:p>
          <a:p>
            <a:pPr marL="228600" indent="-228600">
              <a:buAutoNum type="arabicParenBoth"/>
            </a:pPr>
            <a:r>
              <a:rPr lang="en-ID" dirty="0" err="1"/>
              <a:t>Tepat</a:t>
            </a:r>
            <a:r>
              <a:rPr lang="en-ID" dirty="0"/>
              <a:t>, </a:t>
            </a:r>
            <a:r>
              <a:rPr lang="en-ID" dirty="0" err="1"/>
              <a:t>sesuai</a:t>
            </a:r>
            <a:r>
              <a:rPr lang="en-ID" dirty="0"/>
              <a:t> </a:t>
            </a:r>
            <a:r>
              <a:rPr lang="en-ID" dirty="0" err="1"/>
              <a:t>definisi</a:t>
            </a:r>
            <a:r>
              <a:rPr lang="en-ID" dirty="0"/>
              <a:t> </a:t>
            </a:r>
            <a:r>
              <a:rPr lang="en-ID" dirty="0" err="1"/>
              <a:t>kamus</a:t>
            </a:r>
            <a:r>
              <a:rPr lang="en-ID" dirty="0"/>
              <a:t> dan </a:t>
            </a:r>
            <a:r>
              <a:rPr lang="en-ID" dirty="0" err="1"/>
              <a:t>nilai</a:t>
            </a:r>
            <a:endParaRPr lang="en-ID" dirty="0"/>
          </a:p>
          <a:p>
            <a:pPr marL="228600" indent="-228600">
              <a:buAutoNum type="arabicParenBoth"/>
            </a:pPr>
            <a:r>
              <a:rPr lang="en-ID" dirty="0" err="1"/>
              <a:t>Tepat</a:t>
            </a:r>
            <a:r>
              <a:rPr lang="en-ID" dirty="0"/>
              <a:t>, </a:t>
            </a:r>
            <a:r>
              <a:rPr lang="en-ID" dirty="0" err="1"/>
              <a:t>sesuai</a:t>
            </a:r>
            <a:r>
              <a:rPr lang="en-ID" dirty="0"/>
              <a:t> </a:t>
            </a:r>
            <a:r>
              <a:rPr lang="en-ID" dirty="0" err="1"/>
              <a:t>definisi</a:t>
            </a:r>
            <a:r>
              <a:rPr lang="en-ID" dirty="0"/>
              <a:t> </a:t>
            </a:r>
            <a:r>
              <a:rPr lang="en-ID" dirty="0" err="1"/>
              <a:t>kamus</a:t>
            </a:r>
            <a:r>
              <a:rPr lang="en-ID" dirty="0"/>
              <a:t> dan </a:t>
            </a:r>
            <a:r>
              <a:rPr lang="en-ID" dirty="0" err="1"/>
              <a:t>nilai</a:t>
            </a:r>
            <a:endParaRPr lang="en-ID" dirty="0"/>
          </a:p>
          <a:p>
            <a:pPr marL="228600" indent="-228600">
              <a:buAutoNum type="arabicParenBoth"/>
            </a:pPr>
            <a:r>
              <a:rPr lang="en-ID" dirty="0" err="1"/>
              <a:t>Tepat</a:t>
            </a:r>
            <a:r>
              <a:rPr lang="en-ID" dirty="0"/>
              <a:t> </a:t>
            </a:r>
            <a:r>
              <a:rPr lang="en-ID" dirty="0" err="1"/>
              <a:t>karena</a:t>
            </a:r>
            <a:r>
              <a:rPr lang="en-ID" dirty="0"/>
              <a:t> int </a:t>
            </a:r>
            <a:r>
              <a:rPr lang="en-ID" dirty="0" err="1"/>
              <a:t>masih</a:t>
            </a:r>
            <a:r>
              <a:rPr lang="en-ID" dirty="0"/>
              <a:t> subset </a:t>
            </a:r>
            <a:r>
              <a:rPr lang="en-ID" dirty="0" err="1"/>
              <a:t>dari</a:t>
            </a:r>
            <a:r>
              <a:rPr lang="en-ID" dirty="0"/>
              <a:t> float (</a:t>
            </a:r>
            <a:r>
              <a:rPr lang="en-ID" dirty="0" err="1"/>
              <a:t>bilangan</a:t>
            </a:r>
            <a:r>
              <a:rPr lang="en-ID" dirty="0"/>
              <a:t> </a:t>
            </a:r>
            <a:r>
              <a:rPr lang="en-ID" dirty="0" err="1"/>
              <a:t>riil</a:t>
            </a:r>
            <a:r>
              <a:rPr lang="en-ID" dirty="0"/>
              <a:t>). </a:t>
            </a:r>
            <a:r>
              <a:rPr lang="en-ID" dirty="0" err="1"/>
              <a:t>Namun</a:t>
            </a:r>
            <a:r>
              <a:rPr lang="en-ID" dirty="0"/>
              <a:t> </a:t>
            </a:r>
            <a:r>
              <a:rPr lang="en-ID" dirty="0" err="1"/>
              <a:t>jika</a:t>
            </a:r>
            <a:r>
              <a:rPr lang="en-ID" dirty="0"/>
              <a:t> FB </a:t>
            </a:r>
            <a:r>
              <a:rPr lang="en-ID" dirty="0" err="1"/>
              <a:t>dimaksudkan</a:t>
            </a:r>
            <a:r>
              <a:rPr lang="en-ID" dirty="0"/>
              <a:t> </a:t>
            </a:r>
            <a:r>
              <a:rPr lang="en-ID" dirty="0" err="1"/>
              <a:t>bertype</a:t>
            </a:r>
            <a:r>
              <a:rPr lang="en-ID" dirty="0"/>
              <a:t> </a:t>
            </a:r>
            <a:r>
              <a:rPr lang="en-ID" dirty="0" err="1"/>
              <a:t>bilangan</a:t>
            </a:r>
            <a:r>
              <a:rPr lang="en-ID" dirty="0"/>
              <a:t> </a:t>
            </a:r>
            <a:r>
              <a:rPr lang="en-ID" dirty="0" err="1"/>
              <a:t>riil</a:t>
            </a:r>
            <a:r>
              <a:rPr lang="en-ID" dirty="0"/>
              <a:t>, </a:t>
            </a:r>
            <a:r>
              <a:rPr lang="en-ID" dirty="0" err="1"/>
              <a:t>sebaiknya</a:t>
            </a:r>
            <a:r>
              <a:rPr lang="en-ID" dirty="0"/>
              <a:t> </a:t>
            </a:r>
            <a:r>
              <a:rPr lang="en-ID" dirty="0" err="1"/>
              <a:t>dipastikan</a:t>
            </a:r>
            <a:r>
              <a:rPr lang="en-ID" dirty="0"/>
              <a:t> </a:t>
            </a:r>
            <a:r>
              <a:rPr lang="en-ID" dirty="0" err="1"/>
              <a:t>berisi</a:t>
            </a:r>
            <a:r>
              <a:rPr lang="en-ID" dirty="0"/>
              <a:t> data </a:t>
            </a:r>
            <a:r>
              <a:rPr lang="en-ID" dirty="0" err="1"/>
              <a:t>bertype</a:t>
            </a:r>
            <a:r>
              <a:rPr lang="en-ID" dirty="0"/>
              <a:t> </a:t>
            </a:r>
            <a:r>
              <a:rPr lang="en-ID" dirty="0" err="1"/>
              <a:t>bertype</a:t>
            </a:r>
            <a:r>
              <a:rPr lang="en-ID"/>
              <a:t> float/</a:t>
            </a:r>
            <a:r>
              <a:rPr lang="en-ID" dirty="0" err="1"/>
              <a:t>riil</a:t>
            </a:r>
            <a:endParaRPr lang="en-ID" dirty="0"/>
          </a:p>
          <a:p>
            <a:pPr marL="228600" indent="-228600">
              <a:buAutoNum type="arabicParenBoth"/>
            </a:pPr>
            <a:r>
              <a:rPr lang="en-ID" dirty="0" err="1"/>
              <a:t>Tepat</a:t>
            </a:r>
            <a:r>
              <a:rPr lang="en-ID" dirty="0"/>
              <a:t>, </a:t>
            </a:r>
            <a:r>
              <a:rPr lang="en-ID" dirty="0" err="1"/>
              <a:t>sesuai</a:t>
            </a:r>
            <a:r>
              <a:rPr lang="en-ID" dirty="0"/>
              <a:t> </a:t>
            </a:r>
            <a:r>
              <a:rPr lang="en-ID" dirty="0" err="1"/>
              <a:t>definisi</a:t>
            </a:r>
            <a:r>
              <a:rPr lang="en-ID" dirty="0"/>
              <a:t> </a:t>
            </a:r>
            <a:r>
              <a:rPr lang="en-ID" dirty="0" err="1"/>
              <a:t>kamus</a:t>
            </a:r>
            <a:r>
              <a:rPr lang="en-ID" dirty="0"/>
              <a:t> dan </a:t>
            </a:r>
            <a:r>
              <a:rPr lang="en-ID" dirty="0" err="1"/>
              <a:t>nilai</a:t>
            </a:r>
            <a:endParaRPr lang="en-ID" dirty="0"/>
          </a:p>
          <a:p>
            <a:pPr marL="228600" indent="-228600">
              <a:buAutoNum type="arabicParenBoth"/>
            </a:pPr>
            <a:r>
              <a:rPr lang="en-ID" dirty="0" err="1"/>
              <a:t>Tidak</a:t>
            </a:r>
            <a:r>
              <a:rPr lang="en-ID" dirty="0"/>
              <a:t> </a:t>
            </a:r>
            <a:r>
              <a:rPr lang="en-ID" dirty="0" err="1"/>
              <a:t>tepat</a:t>
            </a:r>
            <a:r>
              <a:rPr lang="en-ID" dirty="0"/>
              <a:t>, </a:t>
            </a:r>
            <a:r>
              <a:rPr lang="en-ID" dirty="0" err="1"/>
              <a:t>karena</a:t>
            </a:r>
            <a:r>
              <a:rPr lang="en-ID" dirty="0"/>
              <a:t> SB </a:t>
            </a:r>
            <a:r>
              <a:rPr lang="en-ID" dirty="0" err="1"/>
              <a:t>belum</a:t>
            </a:r>
            <a:r>
              <a:rPr lang="en-ID" dirty="0"/>
              <a:t> </a:t>
            </a:r>
            <a:r>
              <a:rPr lang="en-ID" dirty="0" err="1"/>
              <a:t>dideklarasikan</a:t>
            </a:r>
            <a:r>
              <a:rPr lang="en-ID" dirty="0"/>
              <a:t> dan </a:t>
            </a:r>
            <a:r>
              <a:rPr lang="en-ID" dirty="0" err="1"/>
              <a:t>diberi</a:t>
            </a:r>
            <a:r>
              <a:rPr lang="en-ID" dirty="0"/>
              <a:t> </a:t>
            </a:r>
            <a:r>
              <a:rPr lang="en-ID" dirty="0" err="1"/>
              <a:t>nilai</a:t>
            </a:r>
            <a:endParaRPr lang="en-ID" dirty="0"/>
          </a:p>
          <a:p>
            <a:pPr marL="228600" indent="-228600">
              <a:buAutoNum type="arabicParenBoth"/>
            </a:pPr>
            <a:r>
              <a:rPr lang="en-ID" dirty="0" err="1"/>
              <a:t>Tepat</a:t>
            </a:r>
            <a:endParaRPr lang="en-ID" dirty="0"/>
          </a:p>
          <a:p>
            <a:pPr marL="228600" indent="-228600">
              <a:buAutoNum type="arabicParenBoth"/>
            </a:pPr>
            <a:r>
              <a:rPr lang="en-ID" dirty="0" err="1"/>
              <a:t>Tidak</a:t>
            </a:r>
            <a:r>
              <a:rPr lang="en-ID" dirty="0"/>
              <a:t> </a:t>
            </a:r>
            <a:r>
              <a:rPr lang="en-ID" dirty="0" err="1"/>
              <a:t>tepat</a:t>
            </a:r>
            <a:r>
              <a:rPr lang="en-ID" dirty="0"/>
              <a:t>, </a:t>
            </a:r>
            <a:r>
              <a:rPr lang="en-ID" dirty="0" err="1"/>
              <a:t>karena</a:t>
            </a:r>
            <a:r>
              <a:rPr lang="en-ID" dirty="0"/>
              <a:t> CA </a:t>
            </a:r>
            <a:r>
              <a:rPr lang="en-ID" dirty="0" err="1"/>
              <a:t>dimaksudkan</a:t>
            </a:r>
            <a:r>
              <a:rPr lang="en-ID" dirty="0"/>
              <a:t> </a:t>
            </a:r>
            <a:r>
              <a:rPr lang="en-ID" dirty="0" err="1"/>
              <a:t>bertype</a:t>
            </a:r>
            <a:r>
              <a:rPr lang="en-ID" dirty="0"/>
              <a:t> char, </a:t>
            </a:r>
            <a:r>
              <a:rPr lang="en-ID" dirty="0" err="1"/>
              <a:t>tapi</a:t>
            </a:r>
            <a:r>
              <a:rPr lang="en-ID" dirty="0"/>
              <a:t> </a:t>
            </a:r>
            <a:r>
              <a:rPr lang="en-ID" dirty="0" err="1"/>
              <a:t>diberikan</a:t>
            </a:r>
            <a:r>
              <a:rPr lang="en-ID" dirty="0"/>
              <a:t> </a:t>
            </a:r>
            <a:r>
              <a:rPr lang="en-ID" dirty="0" err="1"/>
              <a:t>nilai</a:t>
            </a:r>
            <a:r>
              <a:rPr lang="en-ID" dirty="0"/>
              <a:t> string. Note: </a:t>
            </a:r>
            <a:r>
              <a:rPr lang="en-ID" dirty="0" err="1"/>
              <a:t>baris</a:t>
            </a:r>
            <a:r>
              <a:rPr lang="en-ID" dirty="0"/>
              <a:t> </a:t>
            </a:r>
            <a:r>
              <a:rPr lang="en-ID" dirty="0" err="1"/>
              <a:t>ini</a:t>
            </a:r>
            <a:r>
              <a:rPr lang="en-ID" dirty="0"/>
              <a:t> </a:t>
            </a:r>
            <a:r>
              <a:rPr lang="en-ID" dirty="0" err="1"/>
              <a:t>tetap</a:t>
            </a:r>
            <a:r>
              <a:rPr lang="en-ID" dirty="0"/>
              <a:t> interpreted.</a:t>
            </a:r>
          </a:p>
          <a:p>
            <a:pPr marL="228600" indent="-228600">
              <a:buAutoNum type="arabicParenBoth"/>
            </a:pPr>
            <a:r>
              <a:rPr lang="en-ID" dirty="0" err="1"/>
              <a:t>Tepat</a:t>
            </a:r>
            <a:endParaRPr lang="en-ID" dirty="0"/>
          </a:p>
          <a:p>
            <a:pPr marL="228600" indent="-228600">
              <a:buAutoNum type="arabicParenBoth"/>
            </a:pPr>
            <a:r>
              <a:rPr lang="en-ID" dirty="0" err="1"/>
              <a:t>Tidak</a:t>
            </a:r>
            <a:r>
              <a:rPr lang="en-ID" dirty="0"/>
              <a:t> </a:t>
            </a:r>
            <a:r>
              <a:rPr lang="en-ID" dirty="0" err="1"/>
              <a:t>tepat</a:t>
            </a:r>
            <a:r>
              <a:rPr lang="en-ID" dirty="0"/>
              <a:t>, </a:t>
            </a:r>
            <a:r>
              <a:rPr lang="en-ID" dirty="0" err="1"/>
              <a:t>karena</a:t>
            </a:r>
            <a:r>
              <a:rPr lang="en-ID" dirty="0"/>
              <a:t> BA </a:t>
            </a:r>
            <a:r>
              <a:rPr lang="en-ID" dirty="0" err="1"/>
              <a:t>telah</a:t>
            </a:r>
            <a:r>
              <a:rPr lang="en-ID" dirty="0"/>
              <a:t> </a:t>
            </a:r>
            <a:r>
              <a:rPr lang="en-ID" dirty="0" err="1"/>
              <a:t>dideklarasikan</a:t>
            </a:r>
            <a:r>
              <a:rPr lang="en-ID" dirty="0"/>
              <a:t> </a:t>
            </a:r>
            <a:r>
              <a:rPr lang="en-ID" dirty="0" err="1"/>
              <a:t>bernilai</a:t>
            </a:r>
            <a:r>
              <a:rPr lang="en-ID" dirty="0"/>
              <a:t> </a:t>
            </a:r>
            <a:r>
              <a:rPr lang="en-ID" dirty="0" err="1"/>
              <a:t>boolean</a:t>
            </a:r>
            <a:r>
              <a:rPr lang="en-ID" dirty="0"/>
              <a:t>/</a:t>
            </a:r>
            <a:r>
              <a:rPr lang="en-ID" dirty="0" err="1"/>
              <a:t>logika</a:t>
            </a:r>
            <a:r>
              <a:rPr lang="en-ID" dirty="0"/>
              <a:t>, </a:t>
            </a:r>
            <a:r>
              <a:rPr lang="en-ID" dirty="0" err="1"/>
              <a:t>tapi</a:t>
            </a:r>
            <a:r>
              <a:rPr lang="en-ID" dirty="0"/>
              <a:t> </a:t>
            </a:r>
            <a:r>
              <a:rPr lang="en-ID" dirty="0" err="1"/>
              <a:t>diberikan</a:t>
            </a:r>
            <a:r>
              <a:rPr lang="en-ID" dirty="0"/>
              <a:t> data </a:t>
            </a:r>
            <a:r>
              <a:rPr lang="en-ID" dirty="0" err="1"/>
              <a:t>bernilai</a:t>
            </a:r>
            <a:r>
              <a:rPr lang="en-ID" dirty="0"/>
              <a:t> char. Note: </a:t>
            </a:r>
            <a:r>
              <a:rPr lang="en-ID" dirty="0" err="1"/>
              <a:t>baris</a:t>
            </a:r>
            <a:r>
              <a:rPr lang="en-ID" dirty="0"/>
              <a:t> </a:t>
            </a:r>
            <a:r>
              <a:rPr lang="en-ID" dirty="0" err="1"/>
              <a:t>ini</a:t>
            </a:r>
            <a:r>
              <a:rPr lang="en-ID" dirty="0"/>
              <a:t> interpreted</a:t>
            </a:r>
          </a:p>
          <a:p>
            <a:pPr marL="228600" indent="-228600">
              <a:buAutoNum type="arabicParenBoth"/>
            </a:pPr>
            <a:endParaRPr lang="en-ID" dirty="0"/>
          </a:p>
        </p:txBody>
      </p:sp>
      <p:sp>
        <p:nvSpPr>
          <p:cNvPr id="4" name="Slide Number Placeholder 3"/>
          <p:cNvSpPr>
            <a:spLocks noGrp="1"/>
          </p:cNvSpPr>
          <p:nvPr>
            <p:ph type="sldNum" sz="quarter" idx="10"/>
          </p:nvPr>
        </p:nvSpPr>
        <p:spPr/>
        <p:txBody>
          <a:bodyPr/>
          <a:lstStyle/>
          <a:p>
            <a:fld id="{5AF1A23E-D1B2-4733-992B-429FEBBE25CD}" type="slidenum">
              <a:rPr lang="en-ID" smtClean="0"/>
              <a:t>29</a:t>
            </a:fld>
            <a:endParaRPr lang="en-ID"/>
          </a:p>
        </p:txBody>
      </p:sp>
    </p:spTree>
    <p:extLst>
      <p:ext uri="{BB962C8B-B14F-4D97-AF65-F5344CB8AC3E}">
        <p14:creationId xmlns:p14="http://schemas.microsoft.com/office/powerpoint/2010/main" val="10342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id-ID" dirty="0"/>
              <a:t>Struktur dasar program prosedural terdiri atas 3 blok besar:</a:t>
            </a:r>
          </a:p>
          <a:p>
            <a:pPr marL="211089" indent="-211089">
              <a:buFontTx/>
              <a:buChar char="-"/>
              <a:defRPr/>
            </a:pPr>
            <a:r>
              <a:rPr lang="id-ID" dirty="0"/>
              <a:t>Judul program (menuliskan judul program dan spesifikasinya)</a:t>
            </a:r>
          </a:p>
          <a:p>
            <a:pPr marL="211089" indent="-211089">
              <a:buFontTx/>
              <a:buChar char="-"/>
              <a:defRPr/>
            </a:pPr>
            <a:r>
              <a:rPr lang="id-ID" dirty="0"/>
              <a:t>Kamus (menuliskan deklarasi type, variabel, konstanta, fungsi, prosedur)</a:t>
            </a:r>
          </a:p>
          <a:p>
            <a:pPr marL="211089" indent="-211089">
              <a:buFontTx/>
              <a:buChar char="-"/>
              <a:defRPr/>
            </a:pPr>
            <a:r>
              <a:rPr lang="id-ID" dirty="0"/>
              <a:t>Algoritma (menuliskan deretan langkah algoritmik, dengan flowchart maupun dengan notasi algoritmik)</a:t>
            </a:r>
          </a:p>
          <a:p>
            <a:pPr>
              <a:defRPr/>
            </a:pPr>
            <a:r>
              <a:rPr lang="id-ID" b="1" dirty="0"/>
              <a:t>Dosen boleh memilih apakah akan mengajarkan flowchart maupun </a:t>
            </a:r>
            <a:r>
              <a:rPr lang="en-ID" b="1" dirty="0"/>
              <a:t>pseudocode/</a:t>
            </a:r>
            <a:r>
              <a:rPr lang="id-ID" b="1" dirty="0"/>
              <a:t>notasi algoritmik untuk mendeskripsikan algoritma sebelum dipindahkan ke bahasa pemrograman. Dipilih salah satu saja supaya lebih fokus.</a:t>
            </a:r>
          </a:p>
          <a:p>
            <a:pPr>
              <a:defRPr/>
            </a:pPr>
            <a:r>
              <a:rPr lang="id-ID" b="1" dirty="0"/>
              <a:t>Pada materi ini sebaiknya semua diberikan untuk memberikan gambaran bahwa caranya tidak hanya 1 saja</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9627">
              <a:defRPr kumimoji="1">
                <a:solidFill>
                  <a:schemeClr val="tx1"/>
                </a:solidFill>
                <a:latin typeface="Arial" panose="020B0604020202020204" pitchFamily="34" charset="0"/>
                <a:ea typeface="MS PGothic" panose="020B0600070205080204" pitchFamily="34" charset="-128"/>
              </a:defRPr>
            </a:lvl1pPr>
            <a:lvl2pPr marL="914720" indent="-351815" defTabSz="1219627">
              <a:defRPr kumimoji="1">
                <a:solidFill>
                  <a:schemeClr val="tx1"/>
                </a:solidFill>
                <a:latin typeface="Arial" panose="020B0604020202020204" pitchFamily="34" charset="0"/>
                <a:ea typeface="MS PGothic" panose="020B0600070205080204" pitchFamily="34" charset="-128"/>
              </a:defRPr>
            </a:lvl2pPr>
            <a:lvl3pPr marL="1407262" indent="-281452" defTabSz="1219627">
              <a:defRPr kumimoji="1">
                <a:solidFill>
                  <a:schemeClr val="tx1"/>
                </a:solidFill>
                <a:latin typeface="Arial" panose="020B0604020202020204" pitchFamily="34" charset="0"/>
                <a:ea typeface="MS PGothic" panose="020B0600070205080204" pitchFamily="34" charset="-128"/>
              </a:defRPr>
            </a:lvl3pPr>
            <a:lvl4pPr marL="1970166" indent="-281452" defTabSz="1219627">
              <a:defRPr kumimoji="1">
                <a:solidFill>
                  <a:schemeClr val="tx1"/>
                </a:solidFill>
                <a:latin typeface="Arial" panose="020B0604020202020204" pitchFamily="34" charset="0"/>
                <a:ea typeface="MS PGothic" panose="020B0600070205080204" pitchFamily="34" charset="-128"/>
              </a:defRPr>
            </a:lvl4pPr>
            <a:lvl5pPr marL="2533071" indent="-281452" defTabSz="1219627">
              <a:defRPr kumimoji="1">
                <a:solidFill>
                  <a:schemeClr val="tx1"/>
                </a:solidFill>
                <a:latin typeface="Arial" panose="020B0604020202020204" pitchFamily="34" charset="0"/>
                <a:ea typeface="MS PGothic" panose="020B0600070205080204" pitchFamily="34" charset="-128"/>
              </a:defRPr>
            </a:lvl5pPr>
            <a:lvl6pPr marL="3095976"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3658880"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4221785"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4784689"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fld id="{E0C22578-81F9-41AB-A449-8873383251EB}" type="slidenum">
              <a:rPr lang="en-US" smtClean="0"/>
              <a:pPr/>
              <a:t>4</a:t>
            </a:fld>
            <a:endParaRPr lang="en-US"/>
          </a:p>
        </p:txBody>
      </p:sp>
    </p:spTree>
    <p:extLst>
      <p:ext uri="{BB962C8B-B14F-4D97-AF65-F5344CB8AC3E}">
        <p14:creationId xmlns:p14="http://schemas.microsoft.com/office/powerpoint/2010/main" val="187189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685800" y="1143000"/>
            <a:ext cx="5486400" cy="3086100"/>
          </a:xfrm>
        </p:spPr>
      </p:sp>
      <p:sp>
        <p:nvSpPr>
          <p:cNvPr id="860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a:t>Proses</a:t>
            </a:r>
            <a:r>
              <a:rPr lang="en-US"/>
              <a:t> biasanya menggunakan “Kata Kerja” diikuti dengan “kata benda” nya</a:t>
            </a:r>
          </a:p>
          <a:p>
            <a:r>
              <a:rPr lang="en-US" b="1"/>
              <a:t>Pilihan</a:t>
            </a:r>
            <a:r>
              <a:rPr lang="en-US"/>
              <a:t> biasanya berupa pertanyaan akan pilihan yang ingin dilakukan</a:t>
            </a:r>
            <a:r>
              <a:rPr lang="id-ID"/>
              <a:t>.</a:t>
            </a:r>
          </a:p>
          <a:p>
            <a:r>
              <a:rPr lang="id-ID" b="1"/>
              <a:t>Mulai</a:t>
            </a:r>
            <a:r>
              <a:rPr lang="id-ID"/>
              <a:t> : initial state</a:t>
            </a:r>
          </a:p>
          <a:p>
            <a:r>
              <a:rPr lang="id-ID" b="1"/>
              <a:t>Selesai</a:t>
            </a:r>
            <a:r>
              <a:rPr lang="id-ID"/>
              <a:t> : final state</a:t>
            </a:r>
          </a:p>
          <a:p>
            <a:r>
              <a:rPr lang="id-ID"/>
              <a:t>Flowchart dapat digunakan untuk menggambarkan secara umum langkah-langkah algoritmik</a:t>
            </a:r>
          </a:p>
          <a:p>
            <a:r>
              <a:rPr lang="id-ID"/>
              <a:t>Kelemahannya: jika digunakan secara lengkap, cukup kompleks; sulit untuk menggambarkan perubahan variabel</a:t>
            </a:r>
          </a:p>
          <a:p>
            <a:r>
              <a:rPr lang="id-ID"/>
              <a:t>Saran untuk kuliah ini: digunakan dengan tambahan penjelasan, misalnya tentang kamus dan spesifikasi program. Dan hanya digunakan</a:t>
            </a:r>
            <a:endParaRPr lang="en-US"/>
          </a:p>
        </p:txBody>
      </p:sp>
      <p:sp>
        <p:nvSpPr>
          <p:cNvPr id="860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906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90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90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90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6862418-C0C8-45E8-8EE4-E1FCF576C9BC}" type="slidenum">
              <a:rPr lang="en-US" sz="1400" smtClean="0">
                <a:latin typeface="Arial" panose="020B0604020202020204" pitchFamily="34" charset="0"/>
              </a:rPr>
              <a:t>8</a:t>
            </a:fld>
            <a:endParaRPr lang="en-US" sz="1400">
              <a:latin typeface="Arial" panose="020B0604020202020204" pitchFamily="34" charset="0"/>
            </a:endParaRPr>
          </a:p>
        </p:txBody>
      </p:sp>
    </p:spTree>
    <p:extLst>
      <p:ext uri="{BB962C8B-B14F-4D97-AF65-F5344CB8AC3E}">
        <p14:creationId xmlns:p14="http://schemas.microsoft.com/office/powerpoint/2010/main" val="407720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685800" y="1143000"/>
            <a:ext cx="5486400" cy="3086100"/>
          </a:xfrm>
          <a:ln/>
        </p:spPr>
      </p:sp>
      <p:sp>
        <p:nvSpPr>
          <p:cNvPr id="3" name="Notes Placeholder 2"/>
          <p:cNvSpPr>
            <a:spLocks noGrp="1"/>
          </p:cNvSpPr>
          <p:nvPr>
            <p:ph type="body" idx="1"/>
          </p:nvPr>
        </p:nvSpPr>
        <p:spPr/>
        <p:txBody>
          <a:bodyPr/>
          <a:lstStyle/>
          <a:p>
            <a:pPr>
              <a:defRPr/>
            </a:pPr>
            <a:endParaRPr lang="id-ID" b="1"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9627">
              <a:defRPr kumimoji="1">
                <a:solidFill>
                  <a:schemeClr val="tx1"/>
                </a:solidFill>
                <a:latin typeface="Arial" panose="020B0604020202020204" pitchFamily="34" charset="0"/>
                <a:ea typeface="MS PGothic" panose="020B0600070205080204" pitchFamily="34" charset="-128"/>
              </a:defRPr>
            </a:lvl1pPr>
            <a:lvl2pPr marL="914720" indent="-351815" defTabSz="1219627">
              <a:defRPr kumimoji="1">
                <a:solidFill>
                  <a:schemeClr val="tx1"/>
                </a:solidFill>
                <a:latin typeface="Arial" panose="020B0604020202020204" pitchFamily="34" charset="0"/>
                <a:ea typeface="MS PGothic" panose="020B0600070205080204" pitchFamily="34" charset="-128"/>
              </a:defRPr>
            </a:lvl2pPr>
            <a:lvl3pPr marL="1407262" indent="-281452" defTabSz="1219627">
              <a:defRPr kumimoji="1">
                <a:solidFill>
                  <a:schemeClr val="tx1"/>
                </a:solidFill>
                <a:latin typeface="Arial" panose="020B0604020202020204" pitchFamily="34" charset="0"/>
                <a:ea typeface="MS PGothic" panose="020B0600070205080204" pitchFamily="34" charset="-128"/>
              </a:defRPr>
            </a:lvl3pPr>
            <a:lvl4pPr marL="1970166" indent="-281452" defTabSz="1219627">
              <a:defRPr kumimoji="1">
                <a:solidFill>
                  <a:schemeClr val="tx1"/>
                </a:solidFill>
                <a:latin typeface="Arial" panose="020B0604020202020204" pitchFamily="34" charset="0"/>
                <a:ea typeface="MS PGothic" panose="020B0600070205080204" pitchFamily="34" charset="-128"/>
              </a:defRPr>
            </a:lvl4pPr>
            <a:lvl5pPr marL="2533071" indent="-281452" defTabSz="1219627">
              <a:defRPr kumimoji="1">
                <a:solidFill>
                  <a:schemeClr val="tx1"/>
                </a:solidFill>
                <a:latin typeface="Arial" panose="020B0604020202020204" pitchFamily="34" charset="0"/>
                <a:ea typeface="MS PGothic" panose="020B0600070205080204" pitchFamily="34" charset="-128"/>
              </a:defRPr>
            </a:lvl5pPr>
            <a:lvl6pPr marL="3095976"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3658880"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4221785"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4784689" indent="-281452" defTabSz="1219627"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fld id="{E0C22578-81F9-41AB-A449-8873383251EB}" type="slidenum">
              <a:rPr lang="en-US" smtClean="0"/>
              <a:pPr/>
              <a:t>9</a:t>
            </a:fld>
            <a:endParaRPr lang="en-US"/>
          </a:p>
        </p:txBody>
      </p:sp>
    </p:spTree>
    <p:extLst>
      <p:ext uri="{BB962C8B-B14F-4D97-AF65-F5344CB8AC3E}">
        <p14:creationId xmlns:p14="http://schemas.microsoft.com/office/powerpoint/2010/main" val="260576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err="1"/>
              <a:t>Bagian-bagian</a:t>
            </a:r>
            <a:r>
              <a:rPr lang="en-US" baseline="0" dirty="0"/>
              <a:t> </a:t>
            </a:r>
            <a:r>
              <a:rPr lang="en-US" baseline="0" dirty="0" err="1"/>
              <a:t>utama</a:t>
            </a:r>
            <a:r>
              <a:rPr lang="en-US" baseline="0" dirty="0"/>
              <a:t> program:</a:t>
            </a:r>
          </a:p>
          <a:p>
            <a:pPr>
              <a:buFontTx/>
              <a:buChar char="-"/>
            </a:pPr>
            <a:r>
              <a:rPr lang="en-US" baseline="0" dirty="0" err="1"/>
              <a:t>Judul</a:t>
            </a:r>
            <a:r>
              <a:rPr lang="en-US" baseline="0" dirty="0"/>
              <a:t> Program: </a:t>
            </a:r>
            <a:r>
              <a:rPr lang="en-US" baseline="0" dirty="0" err="1"/>
              <a:t>diawali</a:t>
            </a:r>
            <a:r>
              <a:rPr lang="en-US" baseline="0" dirty="0"/>
              <a:t> </a:t>
            </a:r>
            <a:r>
              <a:rPr lang="en-US" baseline="0" dirty="0" err="1"/>
              <a:t>dengan</a:t>
            </a:r>
            <a:r>
              <a:rPr lang="en-US" baseline="0" dirty="0"/>
              <a:t> keyword Program </a:t>
            </a:r>
            <a:r>
              <a:rPr lang="en-US" baseline="0" dirty="0" err="1"/>
              <a:t>dan</a:t>
            </a:r>
            <a:r>
              <a:rPr lang="en-US" baseline="0" dirty="0"/>
              <a:t> </a:t>
            </a:r>
            <a:r>
              <a:rPr lang="en-US" baseline="0" dirty="0" err="1"/>
              <a:t>diberikan</a:t>
            </a:r>
            <a:r>
              <a:rPr lang="en-US" baseline="0" dirty="0"/>
              <a:t> </a:t>
            </a:r>
            <a:r>
              <a:rPr lang="en-US" baseline="0" dirty="0" err="1"/>
              <a:t>keterangan</a:t>
            </a:r>
            <a:r>
              <a:rPr lang="en-US" baseline="0" dirty="0"/>
              <a:t> </a:t>
            </a:r>
            <a:r>
              <a:rPr lang="en-US" baseline="0" dirty="0" err="1"/>
              <a:t>dalam</a:t>
            </a:r>
            <a:r>
              <a:rPr lang="en-US" baseline="0" dirty="0"/>
              <a:t> </a:t>
            </a:r>
            <a:r>
              <a:rPr lang="en-US" baseline="0" dirty="0" err="1"/>
              <a:t>bentuk</a:t>
            </a:r>
            <a:r>
              <a:rPr lang="en-US" baseline="0" dirty="0"/>
              <a:t> </a:t>
            </a:r>
            <a:r>
              <a:rPr lang="en-US" baseline="0" dirty="0" err="1"/>
              <a:t>komentar</a:t>
            </a:r>
            <a:endParaRPr lang="en-US" baseline="0" dirty="0"/>
          </a:p>
          <a:p>
            <a:pPr>
              <a:buFontTx/>
              <a:buChar char="-"/>
            </a:pPr>
            <a:r>
              <a:rPr lang="en-US" baseline="0" dirty="0" err="1"/>
              <a:t>Kamus</a:t>
            </a:r>
            <a:r>
              <a:rPr lang="en-US" baseline="0" dirty="0"/>
              <a:t> (</a:t>
            </a:r>
            <a:r>
              <a:rPr lang="en-US" baseline="0" dirty="0" err="1"/>
              <a:t>deklarasi</a:t>
            </a:r>
            <a:r>
              <a:rPr lang="en-US" baseline="0" dirty="0"/>
              <a:t> </a:t>
            </a:r>
            <a:r>
              <a:rPr lang="en-US" baseline="0" dirty="0" err="1"/>
              <a:t>nama-nama</a:t>
            </a:r>
            <a:r>
              <a:rPr lang="en-US" baseline="0" dirty="0"/>
              <a:t> yang </a:t>
            </a:r>
            <a:r>
              <a:rPr lang="en-US" baseline="0" dirty="0" err="1"/>
              <a:t>digunakan</a:t>
            </a:r>
            <a:r>
              <a:rPr lang="en-US" baseline="0" dirty="0"/>
              <a:t> </a:t>
            </a:r>
            <a:r>
              <a:rPr lang="en-US" baseline="0" dirty="0" err="1"/>
              <a:t>dalam</a:t>
            </a:r>
            <a:r>
              <a:rPr lang="en-US" baseline="0" dirty="0"/>
              <a:t> program)</a:t>
            </a:r>
          </a:p>
          <a:p>
            <a:pPr>
              <a:buFontTx/>
              <a:buChar char="-"/>
            </a:pPr>
            <a:r>
              <a:rPr lang="en-US" baseline="0" dirty="0" err="1"/>
              <a:t>Algoritma</a:t>
            </a:r>
            <a:r>
              <a:rPr lang="en-US" baseline="0" dirty="0"/>
              <a:t> (body program)</a:t>
            </a:r>
          </a:p>
          <a:p>
            <a:pPr>
              <a:defRPr/>
            </a:pPr>
            <a:endParaRPr lang="en-US" dirty="0">
              <a:latin typeface="Consolas" pitchFamily="49" charset="0"/>
            </a:endParaRPr>
          </a:p>
          <a:p>
            <a:pPr>
              <a:defRPr/>
            </a:pPr>
            <a:r>
              <a:rPr lang="en-US" dirty="0">
                <a:latin typeface="Consolas" pitchFamily="49" charset="0"/>
              </a:rPr>
              <a:t>#include &lt;</a:t>
            </a:r>
            <a:r>
              <a:rPr lang="en-US" dirty="0" err="1">
                <a:latin typeface="Consolas" pitchFamily="49" charset="0"/>
              </a:rPr>
              <a:t>iostream</a:t>
            </a:r>
            <a:r>
              <a:rPr lang="en-US" dirty="0">
                <a:latin typeface="Consolas" pitchFamily="49" charset="0"/>
              </a:rPr>
              <a:t>&gt;</a:t>
            </a:r>
          </a:p>
          <a:p>
            <a:pPr>
              <a:defRPr/>
            </a:pPr>
            <a:r>
              <a:rPr lang="en-US" dirty="0">
                <a:latin typeface="Consolas" pitchFamily="49" charset="0"/>
              </a:rPr>
              <a:t>using namespace std;</a:t>
            </a:r>
            <a:endParaRPr lang="en-US" dirty="0"/>
          </a:p>
          <a:p>
            <a:pPr>
              <a:buFontTx/>
              <a:buNone/>
            </a:pPr>
            <a:r>
              <a:rPr lang="en-US" dirty="0">
                <a:sym typeface="Wingdings" pitchFamily="2" charset="2"/>
              </a:rPr>
              <a:t> </a:t>
            </a:r>
            <a:r>
              <a:rPr lang="en-US" dirty="0" err="1">
                <a:sym typeface="Wingdings" pitchFamily="2" charset="2"/>
              </a:rPr>
              <a:t>Merupakan</a:t>
            </a:r>
            <a:r>
              <a:rPr lang="en-US" dirty="0">
                <a:sym typeface="Wingdings" pitchFamily="2" charset="2"/>
              </a:rPr>
              <a:t> </a:t>
            </a:r>
            <a:r>
              <a:rPr lang="en-US" dirty="0" err="1">
                <a:sym typeface="Wingdings" pitchFamily="2" charset="2"/>
              </a:rPr>
              <a:t>standar</a:t>
            </a:r>
            <a:r>
              <a:rPr lang="en-US" dirty="0">
                <a:sym typeface="Wingdings" pitchFamily="2" charset="2"/>
              </a:rPr>
              <a:t> library</a:t>
            </a:r>
            <a:r>
              <a:rPr lang="en-US" baseline="0" dirty="0">
                <a:sym typeface="Wingdings" pitchFamily="2" charset="2"/>
              </a:rPr>
              <a:t> yang </a:t>
            </a:r>
            <a:r>
              <a:rPr lang="en-US" baseline="0" dirty="0" err="1">
                <a:sym typeface="Wingdings" pitchFamily="2" charset="2"/>
              </a:rPr>
              <a:t>harus</a:t>
            </a:r>
            <a:r>
              <a:rPr lang="en-US" baseline="0" dirty="0">
                <a:sym typeface="Wingdings" pitchFamily="2" charset="2"/>
              </a:rPr>
              <a:t> </a:t>
            </a:r>
            <a:r>
              <a:rPr lang="en-US" baseline="0" dirty="0" err="1">
                <a:sym typeface="Wingdings" pitchFamily="2" charset="2"/>
              </a:rPr>
              <a:t>digunakan</a:t>
            </a:r>
            <a:r>
              <a:rPr lang="en-US" baseline="0" dirty="0">
                <a:sym typeface="Wingdings" pitchFamily="2" charset="2"/>
              </a:rPr>
              <a:t> agar keyword i/o </a:t>
            </a:r>
            <a:r>
              <a:rPr lang="en-US" baseline="0" dirty="0" err="1">
                <a:sym typeface="Wingdings" pitchFamily="2" charset="2"/>
              </a:rPr>
              <a:t>dapat</a:t>
            </a:r>
            <a:r>
              <a:rPr lang="en-US" baseline="0" dirty="0">
                <a:sym typeface="Wingdings" pitchFamily="2" charset="2"/>
              </a:rPr>
              <a:t> </a:t>
            </a:r>
            <a:r>
              <a:rPr lang="en-US" baseline="0" dirty="0" err="1">
                <a:sym typeface="Wingdings" pitchFamily="2" charset="2"/>
              </a:rPr>
              <a:t>dikenali</a:t>
            </a:r>
            <a:r>
              <a:rPr lang="en-US" baseline="0" dirty="0">
                <a:sym typeface="Wingdings" pitchFamily="2" charset="2"/>
              </a:rPr>
              <a:t>, </a:t>
            </a:r>
            <a:r>
              <a:rPr lang="en-US" baseline="0" dirty="0" err="1">
                <a:sym typeface="Wingdings" pitchFamily="2" charset="2"/>
              </a:rPr>
              <a:t>spt</a:t>
            </a:r>
            <a:r>
              <a:rPr lang="en-US" baseline="0" dirty="0">
                <a:sym typeface="Wingdings" pitchFamily="2" charset="2"/>
              </a:rPr>
              <a:t> </a:t>
            </a:r>
            <a:r>
              <a:rPr lang="en-US" baseline="0" dirty="0" err="1">
                <a:sym typeface="Wingdings" pitchFamily="2" charset="2"/>
              </a:rPr>
              <a:t>cin</a:t>
            </a:r>
            <a:r>
              <a:rPr lang="en-US" baseline="0" dirty="0">
                <a:sym typeface="Wingdings" pitchFamily="2" charset="2"/>
              </a:rPr>
              <a:t>, </a:t>
            </a:r>
            <a:r>
              <a:rPr lang="en-US" baseline="0" dirty="0" err="1">
                <a:sym typeface="Wingdings" pitchFamily="2" charset="2"/>
              </a:rPr>
              <a:t>cout</a:t>
            </a:r>
            <a:r>
              <a:rPr lang="en-US" baseline="0" dirty="0">
                <a:sym typeface="Wingdings" pitchFamily="2" charset="2"/>
              </a:rPr>
              <a:t>, </a:t>
            </a:r>
            <a:r>
              <a:rPr lang="en-US" baseline="0" dirty="0" err="1">
                <a:sym typeface="Wingdings" pitchFamily="2" charset="2"/>
              </a:rPr>
              <a:t>dll</a:t>
            </a:r>
            <a:r>
              <a:rPr lang="en-US" baseline="0" dirty="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a:t>KU1072/Pengenalan Teknologi Informasi B</a:t>
            </a:r>
          </a:p>
        </p:txBody>
      </p:sp>
      <p:sp>
        <p:nvSpPr>
          <p:cNvPr id="5" name="Date Placeholder 4"/>
          <p:cNvSpPr>
            <a:spLocks noGrp="1"/>
          </p:cNvSpPr>
          <p:nvPr>
            <p:ph type="dt" idx="11"/>
          </p:nvPr>
        </p:nvSpPr>
        <p:spPr/>
        <p:txBody>
          <a:bodyPr/>
          <a:lstStyle/>
          <a:p>
            <a:fld id="{C729D5CC-7969-483A-ABF4-E2CF27CF9250}" type="datetime1">
              <a:rPr lang="en-US" smtClean="0"/>
              <a:t>8/5/2020</a:t>
            </a:fld>
            <a:endParaRPr lang="en-US"/>
          </a:p>
        </p:txBody>
      </p:sp>
      <p:sp>
        <p:nvSpPr>
          <p:cNvPr id="6" name="Slide Number Placeholder 5"/>
          <p:cNvSpPr>
            <a:spLocks noGrp="1"/>
          </p:cNvSpPr>
          <p:nvPr>
            <p:ph type="sldNum" sz="quarter" idx="12"/>
          </p:nvPr>
        </p:nvSpPr>
        <p:spPr/>
        <p:txBody>
          <a:bodyPr/>
          <a:lstStyle/>
          <a:p>
            <a:fld id="{CB516DA6-86B9-4E8D-BD84-9DE1D5CC7CB5}" type="slidenum">
              <a:rPr lang="en-US" smtClean="0"/>
              <a:pPr/>
              <a:t>10</a:t>
            </a:fld>
            <a:endParaRPr lang="en-US"/>
          </a:p>
        </p:txBody>
      </p:sp>
    </p:spTree>
    <p:extLst>
      <p:ext uri="{BB962C8B-B14F-4D97-AF65-F5344CB8AC3E}">
        <p14:creationId xmlns:p14="http://schemas.microsoft.com/office/powerpoint/2010/main" val="1147268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685800" y="1143000"/>
            <a:ext cx="5486400" cy="3086100"/>
          </a:xfrm>
        </p:spPr>
      </p:sp>
      <p:sp>
        <p:nvSpPr>
          <p:cNvPr id="1054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Data dalam kasus ini adalah angka “90”.</a:t>
            </a:r>
          </a:p>
          <a:p>
            <a:r>
              <a:rPr lang="en-US"/>
              <a:t>Angka ini bisa multi-interpretasi. Penggunaan angka ini bergantung pada kemampuan kita atau keinginan kita untuk tujuan apa angka “90” itu digunakan.</a:t>
            </a:r>
          </a:p>
        </p:txBody>
      </p:sp>
      <p:sp>
        <p:nvSpPr>
          <p:cNvPr id="1054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906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90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90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90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0E86D06-9412-45DE-B21A-F3C4E963EBB9}" type="slidenum">
              <a:rPr lang="en-US" sz="1400" smtClean="0">
                <a:latin typeface="Arial" panose="020B0604020202020204" pitchFamily="34" charset="0"/>
              </a:rPr>
              <a:t>13</a:t>
            </a:fld>
            <a:endParaRPr lang="en-US" sz="1400">
              <a:latin typeface="Arial" panose="020B0604020202020204" pitchFamily="34" charset="0"/>
            </a:endParaRPr>
          </a:p>
        </p:txBody>
      </p:sp>
    </p:spTree>
    <p:extLst>
      <p:ext uri="{BB962C8B-B14F-4D97-AF65-F5344CB8AC3E}">
        <p14:creationId xmlns:p14="http://schemas.microsoft.com/office/powerpoint/2010/main" val="1538216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685800" y="1143000"/>
            <a:ext cx="5486400" cy="3086100"/>
          </a:xfrm>
        </p:spPr>
      </p:sp>
      <p:sp>
        <p:nvSpPr>
          <p:cNvPr id="1075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Mahasiswa diharapkan juga dapat memiliki kemampuan melakukan abstraksi data dari suatu persoalan menjadi bentuk lain yang mewakili persoalan tersebut. </a:t>
            </a:r>
          </a:p>
          <a:p>
            <a:r>
              <a:rPr lang="en-US"/>
              <a:t>Misalnya bagaimana kita mengabstraksikan suhu air. Angka 75 saja mungkin tidak cukup, perlu di tambah informasi seperti satuan derajat untuk menghitung suhu dengan menggunakan standard yang diberikan oleh Celsius.  Demikian juga untuk berat badan perlu jelas kita mengabstraksikan data berat badan itu dengan suatu data angka.</a:t>
            </a:r>
          </a:p>
        </p:txBody>
      </p:sp>
      <p:sp>
        <p:nvSpPr>
          <p:cNvPr id="1075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906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90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90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90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956CDCD-CE93-481B-884D-FC41674E62EA}" type="slidenum">
              <a:rPr lang="en-US" sz="1400" smtClean="0">
                <a:latin typeface="Arial" panose="020B0604020202020204" pitchFamily="34" charset="0"/>
              </a:rPr>
              <a:t>14</a:t>
            </a:fld>
            <a:endParaRPr lang="en-US" sz="1400">
              <a:latin typeface="Arial" panose="020B0604020202020204" pitchFamily="34" charset="0"/>
            </a:endParaRPr>
          </a:p>
        </p:txBody>
      </p:sp>
    </p:spTree>
    <p:extLst>
      <p:ext uri="{BB962C8B-B14F-4D97-AF65-F5344CB8AC3E}">
        <p14:creationId xmlns:p14="http://schemas.microsoft.com/office/powerpoint/2010/main" val="442047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KU1072/Pengenalan Teknologi Informasi B</a:t>
            </a:r>
          </a:p>
        </p:txBody>
      </p:sp>
      <p:sp>
        <p:nvSpPr>
          <p:cNvPr id="5" name="Date Placeholder 4"/>
          <p:cNvSpPr>
            <a:spLocks noGrp="1"/>
          </p:cNvSpPr>
          <p:nvPr>
            <p:ph type="dt" idx="11"/>
          </p:nvPr>
        </p:nvSpPr>
        <p:spPr/>
        <p:txBody>
          <a:bodyPr/>
          <a:lstStyle/>
          <a:p>
            <a:fld id="{F04AE605-A9BD-4BD2-B170-B11103FFD28B}" type="datetime1">
              <a:rPr lang="en-US" smtClean="0"/>
              <a:t>8/5/2020</a:t>
            </a:fld>
            <a:endParaRPr lang="en-US"/>
          </a:p>
        </p:txBody>
      </p:sp>
      <p:sp>
        <p:nvSpPr>
          <p:cNvPr id="6" name="Slide Number Placeholder 5"/>
          <p:cNvSpPr>
            <a:spLocks noGrp="1"/>
          </p:cNvSpPr>
          <p:nvPr>
            <p:ph type="sldNum" sz="quarter" idx="12"/>
          </p:nvPr>
        </p:nvSpPr>
        <p:spPr/>
        <p:txBody>
          <a:bodyPr/>
          <a:lstStyle/>
          <a:p>
            <a:fld id="{CB516DA6-86B9-4E8D-BD84-9DE1D5CC7CB5}" type="slidenum">
              <a:rPr lang="en-US" smtClean="0"/>
              <a:pPr/>
              <a:t>15</a:t>
            </a:fld>
            <a:endParaRPr lang="en-US"/>
          </a:p>
        </p:txBody>
      </p:sp>
    </p:spTree>
    <p:extLst>
      <p:ext uri="{BB962C8B-B14F-4D97-AF65-F5344CB8AC3E}">
        <p14:creationId xmlns:p14="http://schemas.microsoft.com/office/powerpoint/2010/main" val="4187651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AU" dirty="0" err="1"/>
              <a:t>Diskusikan</a:t>
            </a:r>
            <a:r>
              <a:rPr lang="en-AU" baseline="0" dirty="0"/>
              <a:t> </a:t>
            </a:r>
            <a:r>
              <a:rPr lang="en-AU" baseline="0" dirty="0" err="1"/>
              <a:t>kapan</a:t>
            </a:r>
            <a:r>
              <a:rPr lang="en-AU" baseline="0" dirty="0"/>
              <a:t> </a:t>
            </a:r>
            <a:r>
              <a:rPr lang="en-AU" baseline="0" dirty="0" err="1"/>
              <a:t>misalnya</a:t>
            </a:r>
            <a:r>
              <a:rPr lang="en-AU" baseline="0" dirty="0"/>
              <a:t> </a:t>
            </a:r>
            <a:r>
              <a:rPr lang="en-AU" baseline="0" dirty="0" err="1"/>
              <a:t>konsekuensi</a:t>
            </a:r>
            <a:r>
              <a:rPr lang="en-AU" baseline="0" dirty="0"/>
              <a:t> </a:t>
            </a:r>
            <a:r>
              <a:rPr lang="en-AU" baseline="0" dirty="0" err="1"/>
              <a:t>dari</a:t>
            </a:r>
            <a:r>
              <a:rPr lang="en-AU" baseline="0" dirty="0"/>
              <a:t> </a:t>
            </a:r>
            <a:r>
              <a:rPr lang="en-AU" baseline="0" dirty="0" err="1"/>
              <a:t>suhu</a:t>
            </a:r>
            <a:r>
              <a:rPr lang="en-AU" baseline="0" dirty="0"/>
              <a:t> </a:t>
            </a:r>
            <a:r>
              <a:rPr lang="en-AU" baseline="0" dirty="0" err="1"/>
              <a:t>adalah</a:t>
            </a:r>
            <a:r>
              <a:rPr lang="en-AU" baseline="0" dirty="0"/>
              <a:t> </a:t>
            </a:r>
            <a:r>
              <a:rPr lang="en-AU" baseline="0" dirty="0" err="1"/>
              <a:t>bertipe</a:t>
            </a:r>
            <a:r>
              <a:rPr lang="en-AU" baseline="0" dirty="0"/>
              <a:t> integer </a:t>
            </a:r>
            <a:r>
              <a:rPr lang="en-AU" baseline="0" dirty="0" err="1"/>
              <a:t>atau</a:t>
            </a:r>
            <a:r>
              <a:rPr lang="en-AU" baseline="0" dirty="0"/>
              <a:t> </a:t>
            </a:r>
            <a:r>
              <a:rPr lang="en-AU" baseline="0" dirty="0" err="1"/>
              <a:t>bertipe</a:t>
            </a:r>
            <a:r>
              <a:rPr lang="en-AU" baseline="0" dirty="0"/>
              <a:t> float / real</a:t>
            </a:r>
          </a:p>
          <a:p>
            <a:r>
              <a:rPr lang="en-AU" baseline="0" dirty="0" err="1"/>
              <a:t>Diskusikan</a:t>
            </a:r>
            <a:r>
              <a:rPr lang="en-AU" baseline="0" dirty="0"/>
              <a:t> </a:t>
            </a:r>
            <a:r>
              <a:rPr lang="en-AU" baseline="0" dirty="0" err="1"/>
              <a:t>apakah</a:t>
            </a:r>
            <a:r>
              <a:rPr lang="en-AU" baseline="0" dirty="0"/>
              <a:t> </a:t>
            </a:r>
            <a:r>
              <a:rPr lang="en-AU" baseline="0" dirty="0" err="1"/>
              <a:t>NIM</a:t>
            </a:r>
            <a:r>
              <a:rPr lang="en-AU" baseline="0" dirty="0"/>
              <a:t> </a:t>
            </a:r>
            <a:r>
              <a:rPr lang="en-AU" baseline="0" dirty="0" err="1"/>
              <a:t>bisa</a:t>
            </a:r>
            <a:r>
              <a:rPr lang="en-AU" baseline="0" dirty="0"/>
              <a:t> </a:t>
            </a:r>
            <a:r>
              <a:rPr lang="en-AU" baseline="0" dirty="0" err="1"/>
              <a:t>dianggap</a:t>
            </a:r>
            <a:r>
              <a:rPr lang="en-AU" baseline="0" dirty="0"/>
              <a:t> </a:t>
            </a:r>
            <a:r>
              <a:rPr lang="en-AU" baseline="0" dirty="0" err="1"/>
              <a:t>sebagai</a:t>
            </a:r>
            <a:r>
              <a:rPr lang="en-AU" baseline="0" dirty="0"/>
              <a:t> string (</a:t>
            </a:r>
            <a:r>
              <a:rPr lang="en-AU" baseline="0" dirty="0" err="1"/>
              <a:t>kumpulan</a:t>
            </a:r>
            <a:r>
              <a:rPr lang="en-AU" baseline="0" dirty="0"/>
              <a:t> </a:t>
            </a:r>
            <a:r>
              <a:rPr lang="en-AU" baseline="0" dirty="0" err="1"/>
              <a:t>angka</a:t>
            </a:r>
            <a:r>
              <a:rPr lang="en-AU" baseline="0" dirty="0"/>
              <a:t>) </a:t>
            </a:r>
            <a:r>
              <a:rPr lang="en-AU" baseline="0" dirty="0" err="1"/>
              <a:t>atau</a:t>
            </a:r>
            <a:r>
              <a:rPr lang="en-AU" baseline="0" dirty="0"/>
              <a:t> </a:t>
            </a:r>
            <a:r>
              <a:rPr lang="en-AU" baseline="0" dirty="0" err="1"/>
              <a:t>sebagai</a:t>
            </a:r>
            <a:r>
              <a:rPr lang="en-AU" baseline="0" dirty="0"/>
              <a:t> integer </a:t>
            </a:r>
            <a:r>
              <a:rPr lang="en-AU" baseline="0" dirty="0" err="1"/>
              <a:t>karena</a:t>
            </a:r>
            <a:r>
              <a:rPr lang="en-AU" baseline="0" dirty="0"/>
              <a:t> </a:t>
            </a:r>
            <a:r>
              <a:rPr lang="en-AU" baseline="0" dirty="0" err="1"/>
              <a:t>bukan</a:t>
            </a:r>
            <a:r>
              <a:rPr lang="en-AU" baseline="0" dirty="0"/>
              <a:t> float. </a:t>
            </a:r>
            <a:r>
              <a:rPr lang="en-AU" baseline="0" dirty="0" err="1"/>
              <a:t>Perhatikan</a:t>
            </a:r>
            <a:r>
              <a:rPr lang="en-AU" baseline="0" dirty="0"/>
              <a:t> </a:t>
            </a:r>
            <a:r>
              <a:rPr lang="en-AU" baseline="0" dirty="0" err="1"/>
              <a:t>bahwa</a:t>
            </a:r>
            <a:r>
              <a:rPr lang="en-AU" baseline="0" dirty="0"/>
              <a:t> </a:t>
            </a:r>
            <a:r>
              <a:rPr lang="en-AU" baseline="0" dirty="0" err="1"/>
              <a:t>kita</a:t>
            </a:r>
            <a:r>
              <a:rPr lang="en-AU" baseline="0" dirty="0"/>
              <a:t> </a:t>
            </a:r>
            <a:r>
              <a:rPr lang="en-AU" baseline="0" dirty="0" err="1"/>
              <a:t>tidak</a:t>
            </a:r>
            <a:r>
              <a:rPr lang="en-AU" baseline="0" dirty="0"/>
              <a:t> </a:t>
            </a:r>
            <a:r>
              <a:rPr lang="en-AU" baseline="0" dirty="0" err="1"/>
              <a:t>pernah</a:t>
            </a:r>
            <a:r>
              <a:rPr lang="en-AU" baseline="0" dirty="0"/>
              <a:t> </a:t>
            </a:r>
            <a:r>
              <a:rPr lang="en-AU" baseline="0" dirty="0" err="1"/>
              <a:t>melakukan</a:t>
            </a:r>
            <a:r>
              <a:rPr lang="en-AU" baseline="0" dirty="0"/>
              <a:t> </a:t>
            </a:r>
            <a:r>
              <a:rPr lang="en-AU" baseline="0" dirty="0" err="1"/>
              <a:t>perhitungan</a:t>
            </a:r>
            <a:r>
              <a:rPr lang="en-AU" baseline="0" dirty="0"/>
              <a:t> </a:t>
            </a:r>
            <a:r>
              <a:rPr lang="en-AU" baseline="0" dirty="0" err="1"/>
              <a:t>matematika</a:t>
            </a:r>
            <a:r>
              <a:rPr lang="en-AU" baseline="0" dirty="0"/>
              <a:t> </a:t>
            </a:r>
            <a:r>
              <a:rPr lang="en-AU" baseline="0" dirty="0" err="1"/>
              <a:t>dengan</a:t>
            </a:r>
            <a:r>
              <a:rPr lang="en-AU" baseline="0" dirty="0"/>
              <a:t> </a:t>
            </a:r>
            <a:r>
              <a:rPr lang="en-AU" baseline="0" dirty="0" err="1"/>
              <a:t>NIM</a:t>
            </a:r>
            <a:r>
              <a:rPr lang="en-AU" baseline="0" dirty="0"/>
              <a:t>, </a:t>
            </a:r>
            <a:r>
              <a:rPr lang="en-AU" baseline="0" dirty="0" err="1"/>
              <a:t>jadi</a:t>
            </a:r>
            <a:r>
              <a:rPr lang="en-AU" baseline="0" dirty="0"/>
              <a:t> </a:t>
            </a:r>
            <a:r>
              <a:rPr lang="en-AU" baseline="0" dirty="0" err="1"/>
              <a:t>akan</a:t>
            </a:r>
            <a:r>
              <a:rPr lang="en-AU" baseline="0" dirty="0"/>
              <a:t> </a:t>
            </a:r>
            <a:r>
              <a:rPr lang="en-AU" baseline="0" dirty="0" err="1"/>
              <a:t>merepotkan</a:t>
            </a:r>
            <a:r>
              <a:rPr lang="en-AU" baseline="0" dirty="0"/>
              <a:t> </a:t>
            </a:r>
            <a:r>
              <a:rPr lang="en-AU" baseline="0" dirty="0" err="1"/>
              <a:t>kalau</a:t>
            </a:r>
            <a:r>
              <a:rPr lang="en-AU" baseline="0" dirty="0"/>
              <a:t> </a:t>
            </a:r>
            <a:r>
              <a:rPr lang="en-AU" baseline="0" dirty="0" err="1"/>
              <a:t>ditulis</a:t>
            </a:r>
            <a:r>
              <a:rPr lang="en-AU" baseline="0" dirty="0"/>
              <a:t> </a:t>
            </a:r>
            <a:r>
              <a:rPr lang="en-AU" baseline="0" dirty="0" err="1"/>
              <a:t>sebagai</a:t>
            </a:r>
            <a:r>
              <a:rPr lang="en-AU" baseline="0" dirty="0"/>
              <a:t> integer</a:t>
            </a:r>
            <a:endParaRPr lang="en-AU" dirty="0"/>
          </a:p>
        </p:txBody>
      </p:sp>
      <p:sp>
        <p:nvSpPr>
          <p:cNvPr id="4" name="Slide Number Placeholder 3"/>
          <p:cNvSpPr>
            <a:spLocks noGrp="1"/>
          </p:cNvSpPr>
          <p:nvPr>
            <p:ph type="sldNum" sz="quarter" idx="10"/>
          </p:nvPr>
        </p:nvSpPr>
        <p:spPr/>
        <p:txBody>
          <a:bodyPr/>
          <a:lstStyle/>
          <a:p>
            <a:pPr>
              <a:defRPr/>
            </a:pPr>
            <a:fld id="{C1C8A286-34FE-4503-98F3-C0F17D8D18F1}" type="slidenum">
              <a:rPr lang="en-US" smtClean="0"/>
              <a:pPr>
                <a:defRPr/>
              </a:pPr>
              <a:t>19</a:t>
            </a:fld>
            <a:endParaRPr lang="en-US"/>
          </a:p>
        </p:txBody>
      </p:sp>
    </p:spTree>
    <p:extLst>
      <p:ext uri="{BB962C8B-B14F-4D97-AF65-F5344CB8AC3E}">
        <p14:creationId xmlns:p14="http://schemas.microsoft.com/office/powerpoint/2010/main" val="76886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BAB-2539-42EA-9C58-28DF6D49DC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4CC259A-9CA0-480A-9786-EBCA2541C8FE}"/>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9E90BC24-B9B4-4A39-B8E4-B00038414B86}"/>
              </a:ext>
            </a:extLst>
          </p:cNvPr>
          <p:cNvSpPr>
            <a:spLocks noGrp="1"/>
          </p:cNvSpPr>
          <p:nvPr>
            <p:ph type="dt" sz="half" idx="10"/>
          </p:nvPr>
        </p:nvSpPr>
        <p:spPr/>
        <p:txBody>
          <a:bodyPr/>
          <a:lstStyle/>
          <a:p>
            <a:fld id="{15991D71-6BA4-486F-8E4F-0DBA3A687854}" type="datetime1">
              <a:rPr lang="id-ID" smtClean="0"/>
              <a:t>05/08/2020</a:t>
            </a:fld>
            <a:endParaRPr lang="en-ID"/>
          </a:p>
        </p:txBody>
      </p:sp>
      <p:sp>
        <p:nvSpPr>
          <p:cNvPr id="5" name="Footer Placeholder 4">
            <a:extLst>
              <a:ext uri="{FF2B5EF4-FFF2-40B4-BE49-F238E27FC236}">
                <a16:creationId xmlns:a16="http://schemas.microsoft.com/office/drawing/2014/main" id="{A2C9C936-226A-411B-B583-24BF0B4BD655}"/>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67E994D1-1905-4B38-9238-7A678543A133}"/>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101089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7410-7C8E-4A41-AD00-72F9F7D3E3A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BA08D27-A9EF-4D1D-A20A-5DBDCD8CCC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80E8FCB-3C4A-4B4C-B013-8559CBC5E394}"/>
              </a:ext>
            </a:extLst>
          </p:cNvPr>
          <p:cNvSpPr>
            <a:spLocks noGrp="1"/>
          </p:cNvSpPr>
          <p:nvPr>
            <p:ph type="dt" sz="half" idx="10"/>
          </p:nvPr>
        </p:nvSpPr>
        <p:spPr/>
        <p:txBody>
          <a:bodyPr/>
          <a:lstStyle/>
          <a:p>
            <a:fld id="{C8BACD00-5044-40DC-9E6E-C303802DDAFA}" type="datetime1">
              <a:rPr lang="id-ID" smtClean="0"/>
              <a:t>05/08/2020</a:t>
            </a:fld>
            <a:endParaRPr lang="en-ID"/>
          </a:p>
        </p:txBody>
      </p:sp>
      <p:sp>
        <p:nvSpPr>
          <p:cNvPr id="5" name="Footer Placeholder 4">
            <a:extLst>
              <a:ext uri="{FF2B5EF4-FFF2-40B4-BE49-F238E27FC236}">
                <a16:creationId xmlns:a16="http://schemas.microsoft.com/office/drawing/2014/main" id="{92135488-B344-4DA8-96E8-6542C47B99FF}"/>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4E19ACED-86F6-4BAD-8013-0EA74BB8BA6D}"/>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185959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132AE-B697-4001-BF20-2636B51483A3}"/>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2E843F7-9C0B-45E0-8057-CA7E90D5A348}"/>
              </a:ext>
            </a:extLst>
          </p:cNvPr>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8C74508-8C3A-4688-997F-E1FA138282E5}"/>
              </a:ext>
            </a:extLst>
          </p:cNvPr>
          <p:cNvSpPr>
            <a:spLocks noGrp="1"/>
          </p:cNvSpPr>
          <p:nvPr>
            <p:ph type="dt" sz="half" idx="10"/>
          </p:nvPr>
        </p:nvSpPr>
        <p:spPr/>
        <p:txBody>
          <a:bodyPr/>
          <a:lstStyle/>
          <a:p>
            <a:fld id="{0848FD3F-1B8F-4A32-9FB4-1ED1258D3A80}" type="datetime1">
              <a:rPr lang="id-ID" smtClean="0"/>
              <a:t>05/08/2020</a:t>
            </a:fld>
            <a:endParaRPr lang="en-ID"/>
          </a:p>
        </p:txBody>
      </p:sp>
      <p:sp>
        <p:nvSpPr>
          <p:cNvPr id="5" name="Footer Placeholder 4">
            <a:extLst>
              <a:ext uri="{FF2B5EF4-FFF2-40B4-BE49-F238E27FC236}">
                <a16:creationId xmlns:a16="http://schemas.microsoft.com/office/drawing/2014/main" id="{3999B7F2-FFEB-4EE0-91D4-22FE495392FC}"/>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93EE39C4-59A1-466C-BE6C-8A42B8F20FD7}"/>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391772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454A-C148-4F30-BFC1-4BF38508AA1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A271180-550C-4668-98EB-11719F7742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02D00F1-61C7-4B11-A5BF-6B926829E897}"/>
              </a:ext>
            </a:extLst>
          </p:cNvPr>
          <p:cNvSpPr>
            <a:spLocks noGrp="1"/>
          </p:cNvSpPr>
          <p:nvPr>
            <p:ph type="dt" sz="half" idx="10"/>
          </p:nvPr>
        </p:nvSpPr>
        <p:spPr/>
        <p:txBody>
          <a:bodyPr/>
          <a:lstStyle/>
          <a:p>
            <a:fld id="{79EE1392-F8AF-43F1-949A-7D7729EBC46F}" type="datetime1">
              <a:rPr lang="id-ID" smtClean="0"/>
              <a:t>05/08/2020</a:t>
            </a:fld>
            <a:endParaRPr lang="en-ID"/>
          </a:p>
        </p:txBody>
      </p:sp>
      <p:sp>
        <p:nvSpPr>
          <p:cNvPr id="5" name="Footer Placeholder 4">
            <a:extLst>
              <a:ext uri="{FF2B5EF4-FFF2-40B4-BE49-F238E27FC236}">
                <a16:creationId xmlns:a16="http://schemas.microsoft.com/office/drawing/2014/main" id="{DC79BC0C-50BC-4109-8437-FEA7B3F5BEDC}"/>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35DAE0F8-EC1B-46F8-8B58-298620D66C50}"/>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25134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64E7-45A0-44D1-9466-B337B0D048E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E9E8DF8-F1BB-4F9B-AD28-9A57229D379F}"/>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536006-451F-49B5-A1C0-E3516A710930}"/>
              </a:ext>
            </a:extLst>
          </p:cNvPr>
          <p:cNvSpPr>
            <a:spLocks noGrp="1"/>
          </p:cNvSpPr>
          <p:nvPr>
            <p:ph type="dt" sz="half" idx="10"/>
          </p:nvPr>
        </p:nvSpPr>
        <p:spPr/>
        <p:txBody>
          <a:bodyPr/>
          <a:lstStyle/>
          <a:p>
            <a:fld id="{C87CC2F9-1315-46AC-8CDE-52D91C850D73}" type="datetime1">
              <a:rPr lang="id-ID" smtClean="0"/>
              <a:t>05/08/2020</a:t>
            </a:fld>
            <a:endParaRPr lang="en-ID"/>
          </a:p>
        </p:txBody>
      </p:sp>
      <p:sp>
        <p:nvSpPr>
          <p:cNvPr id="5" name="Footer Placeholder 4">
            <a:extLst>
              <a:ext uri="{FF2B5EF4-FFF2-40B4-BE49-F238E27FC236}">
                <a16:creationId xmlns:a16="http://schemas.microsoft.com/office/drawing/2014/main" id="{89274369-5FE0-4695-820D-83CAACB5F2B4}"/>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8715A8C5-5B54-4227-8973-5C2E48C4E1E2}"/>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39790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77EA-46B7-484F-B9A0-ECCA3C4C38E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6A8B7DF-C8C0-4E8E-BDDB-58BEF85C0C1D}"/>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86BBB42-5552-4833-84F5-165EFB1D744B}"/>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D28C495-B27C-4EE0-ADB3-42D28F3419A1}"/>
              </a:ext>
            </a:extLst>
          </p:cNvPr>
          <p:cNvSpPr>
            <a:spLocks noGrp="1"/>
          </p:cNvSpPr>
          <p:nvPr>
            <p:ph type="dt" sz="half" idx="10"/>
          </p:nvPr>
        </p:nvSpPr>
        <p:spPr/>
        <p:txBody>
          <a:bodyPr/>
          <a:lstStyle/>
          <a:p>
            <a:fld id="{0E0EDDDD-3B3F-44D6-A458-2EB902885A93}" type="datetime1">
              <a:rPr lang="id-ID" smtClean="0"/>
              <a:t>05/08/2020</a:t>
            </a:fld>
            <a:endParaRPr lang="en-ID"/>
          </a:p>
        </p:txBody>
      </p:sp>
      <p:sp>
        <p:nvSpPr>
          <p:cNvPr id="6" name="Footer Placeholder 5">
            <a:extLst>
              <a:ext uri="{FF2B5EF4-FFF2-40B4-BE49-F238E27FC236}">
                <a16:creationId xmlns:a16="http://schemas.microsoft.com/office/drawing/2014/main" id="{E0C81733-19C1-4AB7-9374-FD109F66F115}"/>
              </a:ext>
            </a:extLst>
          </p:cNvPr>
          <p:cNvSpPr>
            <a:spLocks noGrp="1"/>
          </p:cNvSpPr>
          <p:nvPr>
            <p:ph type="ftr" sz="quarter" idx="11"/>
          </p:nvPr>
        </p:nvSpPr>
        <p:spPr/>
        <p:txBody>
          <a:bodyPr/>
          <a:lstStyle/>
          <a:p>
            <a:r>
              <a:rPr lang="en-ID"/>
              <a:t>KU1102 - Pengenalan Komputasi - Struktur Dasar Program Prosedural</a:t>
            </a:r>
          </a:p>
        </p:txBody>
      </p:sp>
      <p:sp>
        <p:nvSpPr>
          <p:cNvPr id="7" name="Slide Number Placeholder 6">
            <a:extLst>
              <a:ext uri="{FF2B5EF4-FFF2-40B4-BE49-F238E27FC236}">
                <a16:creationId xmlns:a16="http://schemas.microsoft.com/office/drawing/2014/main" id="{F1E7CB5B-49D2-43EF-B112-F736B81B854B}"/>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156722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B1F7-5366-4467-BAF8-A4105CFA4A87}"/>
              </a:ext>
            </a:extLst>
          </p:cNvPr>
          <p:cNvSpPr>
            <a:spLocks noGrp="1"/>
          </p:cNvSpPr>
          <p:nvPr>
            <p:ph type="title"/>
          </p:nvPr>
        </p:nvSpPr>
        <p:spPr>
          <a:xfrm>
            <a:off x="839789"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8975A75-6347-4BD0-BE48-73D54844ABBB}"/>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702046-8B45-4497-9B59-79EDBCBB23A4}"/>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5D86793-EC94-41FF-A277-7BD9ACC368B5}"/>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818926-3141-4EB9-8EB4-A91416B98739}"/>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3E9E361-21F1-4676-8828-998C2F9DADB2}"/>
              </a:ext>
            </a:extLst>
          </p:cNvPr>
          <p:cNvSpPr>
            <a:spLocks noGrp="1"/>
          </p:cNvSpPr>
          <p:nvPr>
            <p:ph type="dt" sz="half" idx="10"/>
          </p:nvPr>
        </p:nvSpPr>
        <p:spPr/>
        <p:txBody>
          <a:bodyPr/>
          <a:lstStyle/>
          <a:p>
            <a:fld id="{C3E6EF72-3EE2-4998-A062-0A1FF2DE61B7}" type="datetime1">
              <a:rPr lang="id-ID" smtClean="0"/>
              <a:t>05/08/2020</a:t>
            </a:fld>
            <a:endParaRPr lang="en-ID"/>
          </a:p>
        </p:txBody>
      </p:sp>
      <p:sp>
        <p:nvSpPr>
          <p:cNvPr id="8" name="Footer Placeholder 7">
            <a:extLst>
              <a:ext uri="{FF2B5EF4-FFF2-40B4-BE49-F238E27FC236}">
                <a16:creationId xmlns:a16="http://schemas.microsoft.com/office/drawing/2014/main" id="{4F571722-A363-4DBD-8FFD-3F09D4A8AE05}"/>
              </a:ext>
            </a:extLst>
          </p:cNvPr>
          <p:cNvSpPr>
            <a:spLocks noGrp="1"/>
          </p:cNvSpPr>
          <p:nvPr>
            <p:ph type="ftr" sz="quarter" idx="11"/>
          </p:nvPr>
        </p:nvSpPr>
        <p:spPr/>
        <p:txBody>
          <a:bodyPr/>
          <a:lstStyle/>
          <a:p>
            <a:r>
              <a:rPr lang="en-ID"/>
              <a:t>KU1102 - Pengenalan Komputasi - Struktur Dasar Program Prosedural</a:t>
            </a:r>
          </a:p>
        </p:txBody>
      </p:sp>
      <p:sp>
        <p:nvSpPr>
          <p:cNvPr id="9" name="Slide Number Placeholder 8">
            <a:extLst>
              <a:ext uri="{FF2B5EF4-FFF2-40B4-BE49-F238E27FC236}">
                <a16:creationId xmlns:a16="http://schemas.microsoft.com/office/drawing/2014/main" id="{0C05AC0E-63D2-4D11-AADE-94791758B423}"/>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352596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285-C73F-41BF-9244-F137342F789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C5984BE-B5E7-482D-A35C-B0F55F776F24}"/>
              </a:ext>
            </a:extLst>
          </p:cNvPr>
          <p:cNvSpPr>
            <a:spLocks noGrp="1"/>
          </p:cNvSpPr>
          <p:nvPr>
            <p:ph type="dt" sz="half" idx="10"/>
          </p:nvPr>
        </p:nvSpPr>
        <p:spPr/>
        <p:txBody>
          <a:bodyPr/>
          <a:lstStyle/>
          <a:p>
            <a:fld id="{22374833-5CB3-4F38-855D-EBD0C49E9E45}" type="datetime1">
              <a:rPr lang="id-ID" smtClean="0"/>
              <a:t>05/08/2020</a:t>
            </a:fld>
            <a:endParaRPr lang="en-ID"/>
          </a:p>
        </p:txBody>
      </p:sp>
      <p:sp>
        <p:nvSpPr>
          <p:cNvPr id="4" name="Footer Placeholder 3">
            <a:extLst>
              <a:ext uri="{FF2B5EF4-FFF2-40B4-BE49-F238E27FC236}">
                <a16:creationId xmlns:a16="http://schemas.microsoft.com/office/drawing/2014/main" id="{61B3FAA4-6FDD-4C11-8F05-4EF7C0F66B4D}"/>
              </a:ext>
            </a:extLst>
          </p:cNvPr>
          <p:cNvSpPr>
            <a:spLocks noGrp="1"/>
          </p:cNvSpPr>
          <p:nvPr>
            <p:ph type="ftr" sz="quarter" idx="11"/>
          </p:nvPr>
        </p:nvSpPr>
        <p:spPr/>
        <p:txBody>
          <a:bodyPr/>
          <a:lstStyle/>
          <a:p>
            <a:r>
              <a:rPr lang="en-ID"/>
              <a:t>KU1102 - Pengenalan Komputasi - Struktur Dasar Program Prosedural</a:t>
            </a:r>
          </a:p>
        </p:txBody>
      </p:sp>
      <p:sp>
        <p:nvSpPr>
          <p:cNvPr id="5" name="Slide Number Placeholder 4">
            <a:extLst>
              <a:ext uri="{FF2B5EF4-FFF2-40B4-BE49-F238E27FC236}">
                <a16:creationId xmlns:a16="http://schemas.microsoft.com/office/drawing/2014/main" id="{1525D0C0-5BCD-4FF1-AD94-5CEEDCA1A100}"/>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91582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A280E-335B-45DF-BE9A-1AA38DC32A87}"/>
              </a:ext>
            </a:extLst>
          </p:cNvPr>
          <p:cNvSpPr>
            <a:spLocks noGrp="1"/>
          </p:cNvSpPr>
          <p:nvPr>
            <p:ph type="dt" sz="half" idx="10"/>
          </p:nvPr>
        </p:nvSpPr>
        <p:spPr/>
        <p:txBody>
          <a:bodyPr/>
          <a:lstStyle/>
          <a:p>
            <a:fld id="{85CFACD8-5C10-43E4-9C2C-28CA1F70443B}" type="datetime1">
              <a:rPr lang="id-ID" smtClean="0"/>
              <a:t>05/08/2020</a:t>
            </a:fld>
            <a:endParaRPr lang="en-ID"/>
          </a:p>
        </p:txBody>
      </p:sp>
      <p:sp>
        <p:nvSpPr>
          <p:cNvPr id="3" name="Footer Placeholder 2">
            <a:extLst>
              <a:ext uri="{FF2B5EF4-FFF2-40B4-BE49-F238E27FC236}">
                <a16:creationId xmlns:a16="http://schemas.microsoft.com/office/drawing/2014/main" id="{BE52DDB0-A9FA-4B3E-AF38-4EA27BBB49E8}"/>
              </a:ext>
            </a:extLst>
          </p:cNvPr>
          <p:cNvSpPr>
            <a:spLocks noGrp="1"/>
          </p:cNvSpPr>
          <p:nvPr>
            <p:ph type="ftr" sz="quarter" idx="11"/>
          </p:nvPr>
        </p:nvSpPr>
        <p:spPr/>
        <p:txBody>
          <a:bodyPr/>
          <a:lstStyle/>
          <a:p>
            <a:r>
              <a:rPr lang="en-ID"/>
              <a:t>KU1102 - Pengenalan Komputasi - Struktur Dasar Program Prosedural</a:t>
            </a:r>
          </a:p>
        </p:txBody>
      </p:sp>
      <p:sp>
        <p:nvSpPr>
          <p:cNvPr id="4" name="Slide Number Placeholder 3">
            <a:extLst>
              <a:ext uri="{FF2B5EF4-FFF2-40B4-BE49-F238E27FC236}">
                <a16:creationId xmlns:a16="http://schemas.microsoft.com/office/drawing/2014/main" id="{5BF843DE-9323-4E63-80EB-0E7D8F4BF970}"/>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84244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1324-A20C-4B7C-B6E2-48EC31B38934}"/>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4085510-4549-40FD-817E-0C81736496CF}"/>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9A9F114-5DA5-4C21-AFBE-CDAAD853FA0E}"/>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100CC1-C875-4118-81AA-9671A42CE5D7}"/>
              </a:ext>
            </a:extLst>
          </p:cNvPr>
          <p:cNvSpPr>
            <a:spLocks noGrp="1"/>
          </p:cNvSpPr>
          <p:nvPr>
            <p:ph type="dt" sz="half" idx="10"/>
          </p:nvPr>
        </p:nvSpPr>
        <p:spPr/>
        <p:txBody>
          <a:bodyPr/>
          <a:lstStyle/>
          <a:p>
            <a:fld id="{98CA35C1-A2F1-4B68-952E-A2F454EDC5E8}" type="datetime1">
              <a:rPr lang="id-ID" smtClean="0"/>
              <a:t>05/08/2020</a:t>
            </a:fld>
            <a:endParaRPr lang="en-ID"/>
          </a:p>
        </p:txBody>
      </p:sp>
      <p:sp>
        <p:nvSpPr>
          <p:cNvPr id="6" name="Footer Placeholder 5">
            <a:extLst>
              <a:ext uri="{FF2B5EF4-FFF2-40B4-BE49-F238E27FC236}">
                <a16:creationId xmlns:a16="http://schemas.microsoft.com/office/drawing/2014/main" id="{6CC0B1DB-0198-4E35-8C9A-5454E418F31C}"/>
              </a:ext>
            </a:extLst>
          </p:cNvPr>
          <p:cNvSpPr>
            <a:spLocks noGrp="1"/>
          </p:cNvSpPr>
          <p:nvPr>
            <p:ph type="ftr" sz="quarter" idx="11"/>
          </p:nvPr>
        </p:nvSpPr>
        <p:spPr/>
        <p:txBody>
          <a:bodyPr/>
          <a:lstStyle/>
          <a:p>
            <a:r>
              <a:rPr lang="en-ID"/>
              <a:t>KU1102 - Pengenalan Komputasi - Struktur Dasar Program Prosedural</a:t>
            </a:r>
          </a:p>
        </p:txBody>
      </p:sp>
      <p:sp>
        <p:nvSpPr>
          <p:cNvPr id="7" name="Slide Number Placeholder 6">
            <a:extLst>
              <a:ext uri="{FF2B5EF4-FFF2-40B4-BE49-F238E27FC236}">
                <a16:creationId xmlns:a16="http://schemas.microsoft.com/office/drawing/2014/main" id="{E2EB721C-7D05-4ADC-8014-9FF0A94981CF}"/>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208484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0FCB-44C7-4E65-9657-3C69DAA819FB}"/>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08EE715-FE04-45FA-AC16-04645CC890F7}"/>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D"/>
          </a:p>
        </p:txBody>
      </p:sp>
      <p:sp>
        <p:nvSpPr>
          <p:cNvPr id="4" name="Text Placeholder 3">
            <a:extLst>
              <a:ext uri="{FF2B5EF4-FFF2-40B4-BE49-F238E27FC236}">
                <a16:creationId xmlns:a16="http://schemas.microsoft.com/office/drawing/2014/main" id="{FAB29546-B96E-4803-A280-31FEDF0909C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9223D0-204A-4B43-9210-C31A57E76C0E}"/>
              </a:ext>
            </a:extLst>
          </p:cNvPr>
          <p:cNvSpPr>
            <a:spLocks noGrp="1"/>
          </p:cNvSpPr>
          <p:nvPr>
            <p:ph type="dt" sz="half" idx="10"/>
          </p:nvPr>
        </p:nvSpPr>
        <p:spPr/>
        <p:txBody>
          <a:bodyPr/>
          <a:lstStyle/>
          <a:p>
            <a:fld id="{3AE1FAE9-1DAB-47B9-B817-CD627F06AF61}" type="datetime1">
              <a:rPr lang="id-ID" smtClean="0"/>
              <a:t>05/08/2020</a:t>
            </a:fld>
            <a:endParaRPr lang="en-ID"/>
          </a:p>
        </p:txBody>
      </p:sp>
      <p:sp>
        <p:nvSpPr>
          <p:cNvPr id="6" name="Footer Placeholder 5">
            <a:extLst>
              <a:ext uri="{FF2B5EF4-FFF2-40B4-BE49-F238E27FC236}">
                <a16:creationId xmlns:a16="http://schemas.microsoft.com/office/drawing/2014/main" id="{5CDFEDF7-BBBC-4B37-AD2E-619D7A3E87F4}"/>
              </a:ext>
            </a:extLst>
          </p:cNvPr>
          <p:cNvSpPr>
            <a:spLocks noGrp="1"/>
          </p:cNvSpPr>
          <p:nvPr>
            <p:ph type="ftr" sz="quarter" idx="11"/>
          </p:nvPr>
        </p:nvSpPr>
        <p:spPr/>
        <p:txBody>
          <a:bodyPr/>
          <a:lstStyle/>
          <a:p>
            <a:r>
              <a:rPr lang="en-ID"/>
              <a:t>KU1102 - Pengenalan Komputasi - Struktur Dasar Program Prosedural</a:t>
            </a:r>
          </a:p>
        </p:txBody>
      </p:sp>
      <p:sp>
        <p:nvSpPr>
          <p:cNvPr id="7" name="Slide Number Placeholder 6">
            <a:extLst>
              <a:ext uri="{FF2B5EF4-FFF2-40B4-BE49-F238E27FC236}">
                <a16:creationId xmlns:a16="http://schemas.microsoft.com/office/drawing/2014/main" id="{95688EDD-C35E-4FCD-B4A8-9A550989011E}"/>
              </a:ext>
            </a:extLst>
          </p:cNvPr>
          <p:cNvSpPr>
            <a:spLocks noGrp="1"/>
          </p:cNvSpPr>
          <p:nvPr>
            <p:ph type="sldNum" sz="quarter" idx="12"/>
          </p:nvPr>
        </p:nvSpPr>
        <p:spPr/>
        <p:txBody>
          <a:bodyPr/>
          <a:lstStyle/>
          <a:p>
            <a:fld id="{AB7DF84B-70D1-4C81-8C77-C344FC1ACF29}" type="slidenum">
              <a:rPr lang="en-ID" smtClean="0"/>
              <a:t>‹#›</a:t>
            </a:fld>
            <a:endParaRPr lang="en-ID"/>
          </a:p>
        </p:txBody>
      </p:sp>
    </p:spTree>
    <p:extLst>
      <p:ext uri="{BB962C8B-B14F-4D97-AF65-F5344CB8AC3E}">
        <p14:creationId xmlns:p14="http://schemas.microsoft.com/office/powerpoint/2010/main" val="365937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4B200-D5C8-4ACA-BE01-50D058B02C0F}"/>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9712ED9-BDBD-444F-87A2-4F6B35D28B73}"/>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F0DD937-48D5-4064-B81B-3881E7604691}"/>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E68D3-8636-474E-B6D5-6992B44A0DEA}" type="datetime1">
              <a:rPr lang="id-ID" smtClean="0"/>
              <a:t>05/08/2020</a:t>
            </a:fld>
            <a:endParaRPr lang="en-ID"/>
          </a:p>
        </p:txBody>
      </p:sp>
      <p:sp>
        <p:nvSpPr>
          <p:cNvPr id="5" name="Footer Placeholder 4">
            <a:extLst>
              <a:ext uri="{FF2B5EF4-FFF2-40B4-BE49-F238E27FC236}">
                <a16:creationId xmlns:a16="http://schemas.microsoft.com/office/drawing/2014/main" id="{9BED5D31-0DE2-44F3-AFFF-0037788258D3}"/>
              </a:ext>
            </a:extLst>
          </p:cNvPr>
          <p:cNvSpPr>
            <a:spLocks noGrp="1"/>
          </p:cNvSpPr>
          <p:nvPr>
            <p:ph type="ftr" sz="quarter" idx="3"/>
          </p:nvPr>
        </p:nvSpPr>
        <p:spPr>
          <a:xfrm>
            <a:off x="3581399" y="6356351"/>
            <a:ext cx="50292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D" dirty="0"/>
              <a:t>KU1102 - </a:t>
            </a:r>
            <a:r>
              <a:rPr lang="en-ID" dirty="0" err="1"/>
              <a:t>Pengenalan</a:t>
            </a:r>
            <a:r>
              <a:rPr lang="en-ID" dirty="0"/>
              <a:t> </a:t>
            </a:r>
            <a:r>
              <a:rPr lang="en-ID" dirty="0" err="1"/>
              <a:t>Komputasi</a:t>
            </a:r>
            <a:r>
              <a:rPr lang="en-ID" dirty="0"/>
              <a:t> - </a:t>
            </a:r>
            <a:r>
              <a:rPr lang="en-ID" dirty="0" err="1"/>
              <a:t>Struktur</a:t>
            </a:r>
            <a:r>
              <a:rPr lang="en-ID" dirty="0"/>
              <a:t> Dasar Program </a:t>
            </a:r>
            <a:r>
              <a:rPr lang="en-ID" dirty="0" err="1"/>
              <a:t>Prosedural</a:t>
            </a:r>
            <a:endParaRPr lang="en-ID" dirty="0"/>
          </a:p>
        </p:txBody>
      </p:sp>
      <p:sp>
        <p:nvSpPr>
          <p:cNvPr id="6" name="Slide Number Placeholder 5">
            <a:extLst>
              <a:ext uri="{FF2B5EF4-FFF2-40B4-BE49-F238E27FC236}">
                <a16:creationId xmlns:a16="http://schemas.microsoft.com/office/drawing/2014/main" id="{E7945378-8BA8-4383-A5FA-C291ABF95444}"/>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DF84B-70D1-4C81-8C77-C344FC1ACF29}" type="slidenum">
              <a:rPr lang="en-ID" smtClean="0"/>
              <a:t>‹#›</a:t>
            </a:fld>
            <a:endParaRPr lang="en-ID"/>
          </a:p>
        </p:txBody>
      </p:sp>
      <p:pic>
        <p:nvPicPr>
          <p:cNvPr id="8" name="Picture 7">
            <a:extLst>
              <a:ext uri="{FF2B5EF4-FFF2-40B4-BE49-F238E27FC236}">
                <a16:creationId xmlns:a16="http://schemas.microsoft.com/office/drawing/2014/main" id="{2B3AA88C-BE60-4F62-B8EC-A4CC3C6F81B1}"/>
              </a:ext>
            </a:extLst>
          </p:cNvPr>
          <p:cNvPicPr>
            <a:picLocks noChangeAspect="1"/>
          </p:cNvPicPr>
          <p:nvPr userDrawn="1"/>
        </p:nvPicPr>
        <p:blipFill>
          <a:blip r:embed="rId13">
            <a:extLst>
              <a:ext uri="{BEBA8EAE-BF5A-486C-A8C5-ECC9F3942E4B}">
                <a14:imgProps xmlns:a14="http://schemas.microsoft.com/office/drawing/2010/main">
                  <a14:imgLayer r:embed="rId14">
                    <a14:imgEffect>
                      <a14:artisticLineDrawing/>
                    </a14:imgEffect>
                  </a14:imgLayer>
                </a14:imgProps>
              </a:ext>
              <a:ext uri="{28A0092B-C50C-407E-A947-70E740481C1C}">
                <a14:useLocalDpi xmlns:a14="http://schemas.microsoft.com/office/drawing/2010/main" val="0"/>
              </a:ext>
            </a:extLst>
          </a:blip>
          <a:stretch>
            <a:fillRect/>
          </a:stretch>
        </p:blipFill>
        <p:spPr>
          <a:xfrm>
            <a:off x="10446798" y="185738"/>
            <a:ext cx="1470885" cy="14708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1099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7"/>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5DB41C5C-ACD2-4AAE-830F-77CDA35CEB38}"/>
              </a:ext>
            </a:extLst>
          </p:cNvPr>
          <p:cNvSpPr>
            <a:spLocks noGrp="1"/>
          </p:cNvSpPr>
          <p:nvPr>
            <p:ph type="ctrTitle"/>
          </p:nvPr>
        </p:nvSpPr>
        <p:spPr>
          <a:xfrm>
            <a:off x="804484" y="1191796"/>
            <a:ext cx="10021446" cy="2976344"/>
          </a:xfrm>
        </p:spPr>
        <p:txBody>
          <a:bodyPr anchor="ctr">
            <a:normAutofit/>
          </a:bodyPr>
          <a:lstStyle/>
          <a:p>
            <a:pPr algn="l"/>
            <a:r>
              <a:rPr lang="en-ID" sz="6600" dirty="0" err="1">
                <a:solidFill>
                  <a:srgbClr val="FFFFFF"/>
                </a:solidFill>
              </a:rPr>
              <a:t>Struktur</a:t>
            </a:r>
            <a:r>
              <a:rPr lang="en-ID" sz="6600" dirty="0">
                <a:solidFill>
                  <a:srgbClr val="FFFFFF"/>
                </a:solidFill>
              </a:rPr>
              <a:t> Dasar Program </a:t>
            </a:r>
            <a:r>
              <a:rPr lang="en-ID" sz="6600" dirty="0" err="1">
                <a:solidFill>
                  <a:srgbClr val="FFFFFF"/>
                </a:solidFill>
              </a:rPr>
              <a:t>Prosedural</a:t>
            </a:r>
            <a:r>
              <a:rPr lang="en-ID" sz="6600" dirty="0">
                <a:solidFill>
                  <a:srgbClr val="FFFFFF"/>
                </a:solidFill>
              </a:rPr>
              <a:t> – Python </a:t>
            </a:r>
          </a:p>
        </p:txBody>
      </p:sp>
      <p:sp>
        <p:nvSpPr>
          <p:cNvPr id="3" name="Subtitle 2">
            <a:extLst>
              <a:ext uri="{FF2B5EF4-FFF2-40B4-BE49-F238E27FC236}">
                <a16:creationId xmlns:a16="http://schemas.microsoft.com/office/drawing/2014/main" id="{775B7395-F047-4C71-A3F9-4C8302D06FA6}"/>
              </a:ext>
            </a:extLst>
          </p:cNvPr>
          <p:cNvSpPr>
            <a:spLocks noGrp="1"/>
          </p:cNvSpPr>
          <p:nvPr>
            <p:ph type="subTitle" idx="1"/>
          </p:nvPr>
        </p:nvSpPr>
        <p:spPr>
          <a:xfrm>
            <a:off x="804788" y="5318990"/>
            <a:ext cx="9416898" cy="723670"/>
          </a:xfrm>
        </p:spPr>
        <p:txBody>
          <a:bodyPr anchor="t">
            <a:normAutofit/>
          </a:bodyPr>
          <a:lstStyle/>
          <a:p>
            <a:pPr algn="l"/>
            <a:r>
              <a:rPr lang="en-ID" sz="1800" dirty="0">
                <a:solidFill>
                  <a:srgbClr val="000000"/>
                </a:solidFill>
              </a:rPr>
              <a:t>Tim </a:t>
            </a:r>
            <a:r>
              <a:rPr lang="en-ID" sz="1800" dirty="0" err="1">
                <a:solidFill>
                  <a:srgbClr val="000000"/>
                </a:solidFill>
              </a:rPr>
              <a:t>Penyusun</a:t>
            </a:r>
            <a:r>
              <a:rPr lang="en-ID" sz="1800" dirty="0">
                <a:solidFill>
                  <a:srgbClr val="000000"/>
                </a:solidFill>
              </a:rPr>
              <a:t> </a:t>
            </a:r>
            <a:r>
              <a:rPr lang="en-ID" sz="1800" dirty="0" err="1">
                <a:solidFill>
                  <a:srgbClr val="000000"/>
                </a:solidFill>
              </a:rPr>
              <a:t>Materi</a:t>
            </a:r>
            <a:r>
              <a:rPr lang="en-ID" sz="1800" dirty="0">
                <a:solidFill>
                  <a:srgbClr val="000000"/>
                </a:solidFill>
              </a:rPr>
              <a:t> </a:t>
            </a:r>
            <a:r>
              <a:rPr lang="en-ID" sz="1800" dirty="0" err="1">
                <a:solidFill>
                  <a:srgbClr val="000000"/>
                </a:solidFill>
              </a:rPr>
              <a:t>Pengenalan</a:t>
            </a:r>
            <a:r>
              <a:rPr lang="en-ID" sz="1800" dirty="0">
                <a:solidFill>
                  <a:srgbClr val="000000"/>
                </a:solidFill>
              </a:rPr>
              <a:t> </a:t>
            </a:r>
            <a:r>
              <a:rPr lang="en-ID" sz="1800" dirty="0" err="1">
                <a:solidFill>
                  <a:srgbClr val="000000"/>
                </a:solidFill>
              </a:rPr>
              <a:t>Komputasi</a:t>
            </a:r>
            <a:endParaRPr lang="en-ID" sz="1800" dirty="0">
              <a:solidFill>
                <a:srgbClr val="000000"/>
              </a:solidFill>
            </a:endParaRPr>
          </a:p>
          <a:p>
            <a:pPr algn="l"/>
            <a:r>
              <a:rPr lang="en-ID" sz="1800" dirty="0" err="1">
                <a:solidFill>
                  <a:srgbClr val="000000"/>
                </a:solidFill>
              </a:rPr>
              <a:t>Institut</a:t>
            </a:r>
            <a:r>
              <a:rPr lang="en-ID" sz="1800" dirty="0">
                <a:solidFill>
                  <a:srgbClr val="000000"/>
                </a:solidFill>
              </a:rPr>
              <a:t> </a:t>
            </a:r>
            <a:r>
              <a:rPr lang="en-ID" sz="1800" dirty="0" err="1">
                <a:solidFill>
                  <a:srgbClr val="000000"/>
                </a:solidFill>
              </a:rPr>
              <a:t>Teknologi</a:t>
            </a:r>
            <a:r>
              <a:rPr lang="en-ID" sz="1800" dirty="0">
                <a:solidFill>
                  <a:srgbClr val="000000"/>
                </a:solidFill>
              </a:rPr>
              <a:t> Bandung © 2019</a:t>
            </a:r>
          </a:p>
        </p:txBody>
      </p:sp>
      <p:pic>
        <p:nvPicPr>
          <p:cNvPr id="7" name="Picture 6">
            <a:extLst>
              <a:ext uri="{FF2B5EF4-FFF2-40B4-BE49-F238E27FC236}">
                <a16:creationId xmlns:a16="http://schemas.microsoft.com/office/drawing/2014/main" id="{D9D0ABC8-2FF4-4C45-B270-1CB5682B8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068" y="4985459"/>
            <a:ext cx="1547422" cy="1547422"/>
          </a:xfrm>
          <a:prstGeom prst="rect">
            <a:avLst/>
          </a:prstGeom>
        </p:spPr>
      </p:pic>
    </p:spTree>
    <p:extLst>
      <p:ext uri="{BB962C8B-B14F-4D97-AF65-F5344CB8AC3E}">
        <p14:creationId xmlns:p14="http://schemas.microsoft.com/office/powerpoint/2010/main" val="415336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365125"/>
            <a:ext cx="2743200" cy="1664397"/>
          </a:xfrm>
        </p:spPr>
        <p:txBody>
          <a:bodyPr>
            <a:normAutofit fontScale="90000"/>
          </a:bodyPr>
          <a:lstStyle/>
          <a:p>
            <a:r>
              <a:rPr lang="en-US" dirty="0" err="1"/>
              <a:t>Contoh</a:t>
            </a:r>
            <a:r>
              <a:rPr lang="en-US" dirty="0"/>
              <a:t> Program Python</a:t>
            </a:r>
          </a:p>
        </p:txBody>
      </p:sp>
      <p:sp>
        <p:nvSpPr>
          <p:cNvPr id="14" name="Date Placeholder 13"/>
          <p:cNvSpPr>
            <a:spLocks noGrp="1"/>
          </p:cNvSpPr>
          <p:nvPr>
            <p:ph type="dt" sz="half" idx="10"/>
          </p:nvPr>
        </p:nvSpPr>
        <p:spPr/>
        <p:txBody>
          <a:bodyPr/>
          <a:lstStyle/>
          <a:p>
            <a:fld id="{257FCA6F-4B31-4BBD-B53E-D5B8124A133C}" type="datetime1">
              <a:rPr lang="id-ID" smtClean="0"/>
              <a:t>05/08/2020</a:t>
            </a:fld>
            <a:endParaRPr lang="id-ID"/>
          </a:p>
        </p:txBody>
      </p:sp>
      <p:sp>
        <p:nvSpPr>
          <p:cNvPr id="5" name="Footer Placeholder 4"/>
          <p:cNvSpPr>
            <a:spLocks noGrp="1"/>
          </p:cNvSpPr>
          <p:nvPr>
            <p:ph type="ftr" sz="quarter" idx="11"/>
          </p:nvPr>
        </p:nvSpPr>
        <p:spPr/>
        <p:txBody>
          <a:bodyPr/>
          <a:lstStyle/>
          <a:p>
            <a:r>
              <a:rPr lang="id-ID"/>
              <a:t>KU1102 - Pengenalan Komputasi - Struktur Dasar Program Prosedural</a:t>
            </a:r>
          </a:p>
        </p:txBody>
      </p:sp>
      <p:sp>
        <p:nvSpPr>
          <p:cNvPr id="15" name="Slide Number Placeholder 14"/>
          <p:cNvSpPr>
            <a:spLocks noGrp="1"/>
          </p:cNvSpPr>
          <p:nvPr>
            <p:ph type="sldNum" sz="quarter" idx="12"/>
          </p:nvPr>
        </p:nvSpPr>
        <p:spPr/>
        <p:txBody>
          <a:bodyPr/>
          <a:lstStyle/>
          <a:p>
            <a:fld id="{C512CC6E-12D6-4979-B5EB-1006211665FC}" type="slidenum">
              <a:rPr lang="id-ID" smtClean="0"/>
              <a:pPr/>
              <a:t>10</a:t>
            </a:fld>
            <a:endParaRPr lang="id-ID"/>
          </a:p>
        </p:txBody>
      </p:sp>
      <p:sp>
        <p:nvSpPr>
          <p:cNvPr id="13" name="TextBox 12">
            <a:extLst>
              <a:ext uri="{FF2B5EF4-FFF2-40B4-BE49-F238E27FC236}">
                <a16:creationId xmlns:a16="http://schemas.microsoft.com/office/drawing/2014/main" id="{A99AB835-228E-459A-A112-A69A17FD96C0}"/>
              </a:ext>
            </a:extLst>
          </p:cNvPr>
          <p:cNvSpPr txBox="1"/>
          <p:nvPr/>
        </p:nvSpPr>
        <p:spPr>
          <a:xfrm>
            <a:off x="3016072" y="701148"/>
            <a:ext cx="7126560" cy="4708981"/>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a:spAutoFit/>
          </a:bodyPr>
          <a:lstStyle/>
          <a:p>
            <a:pPr>
              <a:tabLst>
                <a:tab pos="461963" algn="l"/>
                <a:tab pos="914400" algn="l"/>
                <a:tab pos="1376363" algn="l"/>
                <a:tab pos="1828800" algn="l"/>
                <a:tab pos="2290763" algn="l"/>
              </a:tabLst>
              <a:defRPr/>
            </a:pPr>
            <a:r>
              <a:rPr lang="id-ID" sz="2000" dirty="0">
                <a:latin typeface="Consolas" pitchFamily="49" charset="0"/>
              </a:rPr>
              <a:t># Program Test</a:t>
            </a:r>
          </a:p>
          <a:p>
            <a:pPr>
              <a:tabLst>
                <a:tab pos="461963" algn="l"/>
                <a:tab pos="914400" algn="l"/>
                <a:tab pos="1376363" algn="l"/>
                <a:tab pos="1828800" algn="l"/>
                <a:tab pos="2290763" algn="l"/>
              </a:tabLst>
              <a:defRPr/>
            </a:pPr>
            <a:r>
              <a:rPr lang="id-ID" sz="2000" dirty="0">
                <a:latin typeface="Consolas" pitchFamily="49" charset="0"/>
              </a:rPr>
              <a:t># Spesifikasi : Menghitung nilai A dan B</a:t>
            </a:r>
          </a:p>
          <a:p>
            <a:pPr>
              <a:tabLst>
                <a:tab pos="461963" algn="l"/>
                <a:tab pos="914400" algn="l"/>
                <a:tab pos="1376363" algn="l"/>
                <a:tab pos="1828800" algn="l"/>
                <a:tab pos="2290763" algn="l"/>
              </a:tabLst>
              <a:defRPr/>
            </a:pPr>
            <a:endParaRPr lang="id-ID" sz="2000" dirty="0">
              <a:solidFill>
                <a:srgbClr val="7030A0"/>
              </a:solidFill>
              <a:latin typeface="Consolas" pitchFamily="49" charset="0"/>
            </a:endParaRPr>
          </a:p>
          <a:p>
            <a:pPr>
              <a:tabLst>
                <a:tab pos="461963" algn="l"/>
                <a:tab pos="914400" algn="l"/>
                <a:tab pos="1376363" algn="l"/>
                <a:tab pos="1828800" algn="l"/>
                <a:tab pos="2290763" algn="l"/>
              </a:tabLst>
              <a:defRPr/>
            </a:pPr>
            <a:r>
              <a:rPr lang="id-ID" sz="2000" dirty="0">
                <a:solidFill>
                  <a:srgbClr val="7030A0"/>
                </a:solidFill>
                <a:latin typeface="Consolas" pitchFamily="49" charset="0"/>
              </a:rPr>
              <a:t># KAMUS</a:t>
            </a:r>
          </a:p>
          <a:p>
            <a:pPr>
              <a:tabLst>
                <a:tab pos="461963" algn="l"/>
                <a:tab pos="914400" algn="l"/>
                <a:tab pos="1376363" algn="l"/>
                <a:tab pos="1828800" algn="l"/>
                <a:tab pos="2290763" algn="l"/>
              </a:tabLst>
              <a:defRPr/>
            </a:pPr>
            <a:r>
              <a:rPr lang="id-ID" sz="2000" dirty="0">
                <a:solidFill>
                  <a:srgbClr val="7030A0"/>
                </a:solidFill>
                <a:latin typeface="Consolas" pitchFamily="49" charset="0"/>
              </a:rPr>
              <a:t># A : int</a:t>
            </a:r>
          </a:p>
          <a:p>
            <a:pPr>
              <a:tabLst>
                <a:tab pos="461963" algn="l"/>
                <a:tab pos="914400" algn="l"/>
                <a:tab pos="1376363" algn="l"/>
                <a:tab pos="1828800" algn="l"/>
                <a:tab pos="2290763" algn="l"/>
              </a:tabLst>
              <a:defRPr/>
            </a:pPr>
            <a:r>
              <a:rPr lang="id-ID" sz="2000" dirty="0">
                <a:solidFill>
                  <a:srgbClr val="7030A0"/>
                </a:solidFill>
                <a:latin typeface="Consolas" pitchFamily="49" charset="0"/>
              </a:rPr>
              <a:t># B : int</a:t>
            </a:r>
          </a:p>
          <a:p>
            <a:pPr>
              <a:tabLst>
                <a:tab pos="461963" algn="l"/>
                <a:tab pos="914400" algn="l"/>
                <a:tab pos="1376363" algn="l"/>
                <a:tab pos="1828800" algn="l"/>
                <a:tab pos="2290763" algn="l"/>
              </a:tabLst>
              <a:defRPr/>
            </a:pPr>
            <a:endParaRPr lang="id-ID" sz="2000" dirty="0">
              <a:latin typeface="Consolas" pitchFamily="49" charset="0"/>
            </a:endParaRPr>
          </a:p>
          <a:p>
            <a:pPr>
              <a:tabLst>
                <a:tab pos="461963" algn="l"/>
                <a:tab pos="914400" algn="l"/>
                <a:tab pos="1376363" algn="l"/>
                <a:tab pos="1828800" algn="l"/>
                <a:tab pos="2290763" algn="l"/>
              </a:tabLst>
              <a:defRPr/>
            </a:pPr>
            <a:r>
              <a:rPr lang="id-ID" sz="2000" dirty="0">
                <a:solidFill>
                  <a:srgbClr val="00B050"/>
                </a:solidFill>
                <a:latin typeface="Consolas" pitchFamily="49" charset="0"/>
              </a:rPr>
              <a:t># ALGORITMA</a:t>
            </a:r>
          </a:p>
          <a:p>
            <a:pPr>
              <a:tabLst>
                <a:tab pos="461963" algn="l"/>
                <a:tab pos="914400" algn="l"/>
                <a:tab pos="1376363" algn="l"/>
                <a:tab pos="1828800" algn="l"/>
                <a:tab pos="2290763" algn="l"/>
              </a:tabLst>
              <a:defRPr/>
            </a:pPr>
            <a:r>
              <a:rPr lang="id-ID" sz="2000" dirty="0">
                <a:solidFill>
                  <a:srgbClr val="00B050"/>
                </a:solidFill>
                <a:latin typeface="Consolas" pitchFamily="49" charset="0"/>
              </a:rPr>
              <a:t>A = int(input()) </a:t>
            </a:r>
            <a:r>
              <a:rPr lang="en-ID" sz="2000" dirty="0">
                <a:solidFill>
                  <a:srgbClr val="00B050"/>
                </a:solidFill>
                <a:latin typeface="Consolas" pitchFamily="49" charset="0"/>
              </a:rPr>
              <a:t> </a:t>
            </a:r>
            <a:r>
              <a:rPr lang="id-ID" sz="2000" dirty="0">
                <a:solidFill>
                  <a:srgbClr val="00B050"/>
                </a:solidFill>
                <a:latin typeface="Consolas" pitchFamily="49" charset="0"/>
              </a:rPr>
              <a:t># input</a:t>
            </a:r>
          </a:p>
          <a:p>
            <a:pPr>
              <a:tabLst>
                <a:tab pos="461963" algn="l"/>
                <a:tab pos="914400" algn="l"/>
                <a:tab pos="1376363" algn="l"/>
                <a:tab pos="1828800" algn="l"/>
                <a:tab pos="2290763" algn="l"/>
              </a:tabLst>
              <a:defRPr/>
            </a:pPr>
            <a:r>
              <a:rPr lang="id-ID" sz="2000" dirty="0">
                <a:solidFill>
                  <a:srgbClr val="00B050"/>
                </a:solidFill>
                <a:latin typeface="Consolas" pitchFamily="49" charset="0"/>
              </a:rPr>
              <a:t>B = int(input())</a:t>
            </a:r>
          </a:p>
          <a:p>
            <a:pPr>
              <a:tabLst>
                <a:tab pos="461963" algn="l"/>
                <a:tab pos="914400" algn="l"/>
                <a:tab pos="1376363" algn="l"/>
                <a:tab pos="1828800" algn="l"/>
                <a:tab pos="2290763" algn="l"/>
              </a:tabLst>
              <a:defRPr/>
            </a:pPr>
            <a:endParaRPr lang="id-ID" sz="2000" dirty="0">
              <a:solidFill>
                <a:srgbClr val="00B050"/>
              </a:solidFill>
              <a:latin typeface="Consolas" pitchFamily="49" charset="0"/>
            </a:endParaRPr>
          </a:p>
          <a:p>
            <a:pPr>
              <a:tabLst>
                <a:tab pos="461963" algn="l"/>
                <a:tab pos="914400" algn="l"/>
                <a:tab pos="1376363" algn="l"/>
                <a:tab pos="1828800" algn="l"/>
                <a:tab pos="2290763" algn="l"/>
              </a:tabLst>
              <a:defRPr/>
            </a:pPr>
            <a:r>
              <a:rPr lang="id-ID" sz="2000" dirty="0">
                <a:solidFill>
                  <a:srgbClr val="00B050"/>
                </a:solidFill>
                <a:latin typeface="Consolas" pitchFamily="49" charset="0"/>
              </a:rPr>
              <a:t>A = A + B        </a:t>
            </a:r>
            <a:r>
              <a:rPr lang="en-ID" sz="2000" dirty="0">
                <a:solidFill>
                  <a:srgbClr val="00B050"/>
                </a:solidFill>
                <a:latin typeface="Consolas" pitchFamily="49" charset="0"/>
              </a:rPr>
              <a:t> </a:t>
            </a:r>
            <a:r>
              <a:rPr lang="id-ID" sz="2000" dirty="0">
                <a:solidFill>
                  <a:srgbClr val="00B050"/>
                </a:solidFill>
                <a:latin typeface="Consolas" pitchFamily="49" charset="0"/>
              </a:rPr>
              <a:t># proses</a:t>
            </a:r>
          </a:p>
          <a:p>
            <a:pPr>
              <a:tabLst>
                <a:tab pos="461963" algn="l"/>
                <a:tab pos="914400" algn="l"/>
                <a:tab pos="1376363" algn="l"/>
                <a:tab pos="1828800" algn="l"/>
                <a:tab pos="2290763" algn="l"/>
              </a:tabLst>
              <a:defRPr/>
            </a:pPr>
            <a:endParaRPr lang="id-ID" sz="2000" dirty="0">
              <a:solidFill>
                <a:srgbClr val="00B050"/>
              </a:solidFill>
              <a:latin typeface="Consolas" pitchFamily="49" charset="0"/>
            </a:endParaRPr>
          </a:p>
          <a:p>
            <a:pPr>
              <a:tabLst>
                <a:tab pos="461963" algn="l"/>
                <a:tab pos="914400" algn="l"/>
                <a:tab pos="1376363" algn="l"/>
                <a:tab pos="1828800" algn="l"/>
                <a:tab pos="2290763" algn="l"/>
              </a:tabLst>
              <a:defRPr/>
            </a:pPr>
            <a:r>
              <a:rPr lang="id-ID" sz="2000" dirty="0">
                <a:solidFill>
                  <a:srgbClr val="00B050"/>
                </a:solidFill>
                <a:latin typeface="Consolas" pitchFamily="49" charset="0"/>
              </a:rPr>
              <a:t>print(A)        </a:t>
            </a:r>
            <a:r>
              <a:rPr lang="en-ID" sz="2000" dirty="0">
                <a:solidFill>
                  <a:srgbClr val="00B050"/>
                </a:solidFill>
                <a:latin typeface="Consolas" pitchFamily="49" charset="0"/>
              </a:rPr>
              <a:t>  </a:t>
            </a:r>
            <a:r>
              <a:rPr lang="id-ID" sz="2000" dirty="0">
                <a:solidFill>
                  <a:srgbClr val="00B050"/>
                </a:solidFill>
                <a:latin typeface="Consolas" pitchFamily="49" charset="0"/>
              </a:rPr>
              <a:t>#output</a:t>
            </a:r>
          </a:p>
          <a:p>
            <a:pPr>
              <a:tabLst>
                <a:tab pos="461963" algn="l"/>
                <a:tab pos="914400" algn="l"/>
                <a:tab pos="1376363" algn="l"/>
                <a:tab pos="1828800" algn="l"/>
                <a:tab pos="2290763" algn="l"/>
              </a:tabLst>
              <a:defRPr/>
            </a:pPr>
            <a:r>
              <a:rPr lang="id-ID" sz="2000" dirty="0">
                <a:solidFill>
                  <a:srgbClr val="00B050"/>
                </a:solidFill>
                <a:latin typeface="Consolas" pitchFamily="49" charset="0"/>
              </a:rPr>
              <a:t>print(B)</a:t>
            </a:r>
            <a:endParaRPr lang="en-US" sz="2000" b="1" dirty="0">
              <a:solidFill>
                <a:srgbClr val="00B050"/>
              </a:solidFill>
              <a:latin typeface="Consolas" pitchFamily="49" charset="0"/>
            </a:endParaRPr>
          </a:p>
        </p:txBody>
      </p:sp>
      <p:sp>
        <p:nvSpPr>
          <p:cNvPr id="21" name="Rectangular Callout 16">
            <a:extLst>
              <a:ext uri="{FF2B5EF4-FFF2-40B4-BE49-F238E27FC236}">
                <a16:creationId xmlns:a16="http://schemas.microsoft.com/office/drawing/2014/main" id="{026FD2B0-6DEA-42C1-982F-27680FE13F07}"/>
              </a:ext>
            </a:extLst>
          </p:cNvPr>
          <p:cNvSpPr/>
          <p:nvPr/>
        </p:nvSpPr>
        <p:spPr>
          <a:xfrm>
            <a:off x="9326136" y="365125"/>
            <a:ext cx="2448290" cy="1071570"/>
          </a:xfrm>
          <a:prstGeom prst="wedgeRectCallout">
            <a:avLst>
              <a:gd name="adj1" fmla="val -136655"/>
              <a:gd name="adj2" fmla="val -3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Judul</a:t>
            </a:r>
            <a:r>
              <a:rPr lang="en-US" dirty="0"/>
              <a:t> Program + </a:t>
            </a:r>
            <a:r>
              <a:rPr lang="en-US" dirty="0" err="1"/>
              <a:t>spesifikasi</a:t>
            </a:r>
            <a:r>
              <a:rPr lang="en-US" dirty="0"/>
              <a:t>, </a:t>
            </a:r>
            <a:r>
              <a:rPr lang="en-US" dirty="0" err="1"/>
              <a:t>dituliskan</a:t>
            </a:r>
            <a:r>
              <a:rPr lang="en-US" dirty="0"/>
              <a:t> </a:t>
            </a:r>
            <a:r>
              <a:rPr lang="en-US" dirty="0" err="1"/>
              <a:t>dalam</a:t>
            </a:r>
            <a:r>
              <a:rPr lang="en-US" dirty="0"/>
              <a:t> </a:t>
            </a:r>
            <a:r>
              <a:rPr lang="en-US" dirty="0" err="1"/>
              <a:t>komentar</a:t>
            </a:r>
            <a:endParaRPr lang="en-US" b="1" dirty="0"/>
          </a:p>
        </p:txBody>
      </p:sp>
      <p:sp>
        <p:nvSpPr>
          <p:cNvPr id="22" name="Rectangular Callout 17">
            <a:extLst>
              <a:ext uri="{FF2B5EF4-FFF2-40B4-BE49-F238E27FC236}">
                <a16:creationId xmlns:a16="http://schemas.microsoft.com/office/drawing/2014/main" id="{CDF21804-5B45-4B9F-BB51-F55846550550}"/>
              </a:ext>
            </a:extLst>
          </p:cNvPr>
          <p:cNvSpPr/>
          <p:nvPr/>
        </p:nvSpPr>
        <p:spPr>
          <a:xfrm>
            <a:off x="9343461" y="1772717"/>
            <a:ext cx="2457195" cy="1017717"/>
          </a:xfrm>
          <a:prstGeom prst="wedgeRectCallout">
            <a:avLst>
              <a:gd name="adj1" fmla="val -247133"/>
              <a:gd name="adj2" fmla="val -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KAMUS</a:t>
            </a:r>
            <a:r>
              <a:rPr lang="id-ID" dirty="0"/>
              <a:t>: </a:t>
            </a:r>
            <a:r>
              <a:rPr lang="en-US" dirty="0" err="1"/>
              <a:t>deklarasi</a:t>
            </a:r>
            <a:r>
              <a:rPr lang="en-US" dirty="0"/>
              <a:t> </a:t>
            </a:r>
            <a:r>
              <a:rPr lang="id-ID" dirty="0"/>
              <a:t>variabel A dan B</a:t>
            </a:r>
            <a:r>
              <a:rPr lang="en-ID" dirty="0"/>
              <a:t> (</a:t>
            </a:r>
            <a:r>
              <a:rPr lang="en-ID" dirty="0" err="1"/>
              <a:t>dalam</a:t>
            </a:r>
            <a:r>
              <a:rPr lang="en-ID" dirty="0"/>
              <a:t> </a:t>
            </a:r>
            <a:r>
              <a:rPr lang="en-ID" dirty="0" err="1"/>
              <a:t>komentar</a:t>
            </a:r>
            <a:r>
              <a:rPr lang="en-ID" dirty="0"/>
              <a:t>)</a:t>
            </a:r>
            <a:endParaRPr lang="en-US" dirty="0"/>
          </a:p>
        </p:txBody>
      </p:sp>
      <p:sp>
        <p:nvSpPr>
          <p:cNvPr id="23" name="Rectangular Callout 18">
            <a:extLst>
              <a:ext uri="{FF2B5EF4-FFF2-40B4-BE49-F238E27FC236}">
                <a16:creationId xmlns:a16="http://schemas.microsoft.com/office/drawing/2014/main" id="{C81413BF-7DA8-4ECB-88DE-0BE39256FEF9}"/>
              </a:ext>
            </a:extLst>
          </p:cNvPr>
          <p:cNvSpPr/>
          <p:nvPr/>
        </p:nvSpPr>
        <p:spPr>
          <a:xfrm>
            <a:off x="9907148" y="3736657"/>
            <a:ext cx="1857388" cy="1278079"/>
          </a:xfrm>
          <a:prstGeom prst="wedgeRectCallout">
            <a:avLst>
              <a:gd name="adj1" fmla="val -216620"/>
              <a:gd name="adj2" fmla="val -43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ALGORITMA</a:t>
            </a:r>
            <a:r>
              <a:rPr lang="id-ID" dirty="0"/>
              <a:t>:</a:t>
            </a:r>
          </a:p>
          <a:p>
            <a:pPr algn="ctr"/>
            <a:r>
              <a:rPr lang="id-ID" dirty="0"/>
              <a:t>Input,</a:t>
            </a:r>
          </a:p>
          <a:p>
            <a:pPr algn="ctr"/>
            <a:r>
              <a:rPr lang="id-ID" dirty="0"/>
              <a:t>Proses,</a:t>
            </a:r>
          </a:p>
          <a:p>
            <a:pPr algn="ctr"/>
            <a:r>
              <a:rPr lang="id-ID" dirty="0"/>
              <a:t>Output</a:t>
            </a:r>
            <a:endParaRPr lang="en-US" dirty="0"/>
          </a:p>
        </p:txBody>
      </p:sp>
    </p:spTree>
    <p:extLst>
      <p:ext uri="{BB962C8B-B14F-4D97-AF65-F5344CB8AC3E}">
        <p14:creationId xmlns:p14="http://schemas.microsoft.com/office/powerpoint/2010/main" val="202341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a:t>Komentar</a:t>
            </a:r>
            <a:endParaRPr lang="en-AU" dirty="0"/>
          </a:p>
        </p:txBody>
      </p:sp>
      <p:sp>
        <p:nvSpPr>
          <p:cNvPr id="3" name="Content Placeholder 2"/>
          <p:cNvSpPr>
            <a:spLocks noGrp="1"/>
          </p:cNvSpPr>
          <p:nvPr>
            <p:ph idx="1"/>
          </p:nvPr>
        </p:nvSpPr>
        <p:spPr/>
        <p:txBody>
          <a:bodyPr/>
          <a:lstStyle/>
          <a:p>
            <a:r>
              <a:rPr lang="en-AU" dirty="0" err="1"/>
              <a:t>Dalam</a:t>
            </a:r>
            <a:r>
              <a:rPr lang="en-AU" dirty="0"/>
              <a:t> </a:t>
            </a:r>
            <a:r>
              <a:rPr lang="en-AU" dirty="0" err="1"/>
              <a:t>bahasa</a:t>
            </a:r>
            <a:r>
              <a:rPr lang="en-AU" dirty="0"/>
              <a:t> </a:t>
            </a:r>
            <a:r>
              <a:rPr lang="en-AU" dirty="0" err="1"/>
              <a:t>pemrograman</a:t>
            </a:r>
            <a:r>
              <a:rPr lang="en-AU" dirty="0"/>
              <a:t> </a:t>
            </a:r>
            <a:r>
              <a:rPr lang="en-AU" dirty="0" err="1"/>
              <a:t>komentar</a:t>
            </a:r>
            <a:r>
              <a:rPr lang="en-AU" dirty="0"/>
              <a:t> </a:t>
            </a:r>
            <a:r>
              <a:rPr lang="en-AU" dirty="0" err="1"/>
              <a:t>adalah</a:t>
            </a:r>
            <a:r>
              <a:rPr lang="en-AU" dirty="0"/>
              <a:t> </a:t>
            </a:r>
            <a:r>
              <a:rPr lang="en-AU" dirty="0" err="1"/>
              <a:t>bagian</a:t>
            </a:r>
            <a:r>
              <a:rPr lang="en-AU" dirty="0"/>
              <a:t> program yang </a:t>
            </a:r>
            <a:r>
              <a:rPr lang="en-AU" dirty="0" err="1"/>
              <a:t>tidak</a:t>
            </a:r>
            <a:r>
              <a:rPr lang="en-AU" dirty="0"/>
              <a:t> </a:t>
            </a:r>
            <a:r>
              <a:rPr lang="en-AU" dirty="0" err="1"/>
              <a:t>dieksekusi</a:t>
            </a:r>
            <a:endParaRPr lang="en-AU" dirty="0"/>
          </a:p>
          <a:p>
            <a:pPr lvl="1"/>
            <a:r>
              <a:rPr lang="en-AU" dirty="0" err="1"/>
              <a:t>Bagian</a:t>
            </a:r>
            <a:r>
              <a:rPr lang="en-AU" dirty="0"/>
              <a:t> </a:t>
            </a:r>
            <a:r>
              <a:rPr lang="en-AU" dirty="0" err="1"/>
              <a:t>ini</a:t>
            </a:r>
            <a:r>
              <a:rPr lang="en-AU" dirty="0"/>
              <a:t> </a:t>
            </a:r>
            <a:r>
              <a:rPr lang="en-AU" dirty="0" err="1"/>
              <a:t>hanya</a:t>
            </a:r>
            <a:r>
              <a:rPr lang="en-AU" dirty="0"/>
              <a:t> </a:t>
            </a:r>
            <a:r>
              <a:rPr lang="en-AU" dirty="0" err="1"/>
              <a:t>digunakan</a:t>
            </a:r>
            <a:r>
              <a:rPr lang="en-AU" dirty="0"/>
              <a:t> </a:t>
            </a:r>
            <a:r>
              <a:rPr lang="en-AU" dirty="0" err="1"/>
              <a:t>untuk</a:t>
            </a:r>
            <a:r>
              <a:rPr lang="en-AU" dirty="0"/>
              <a:t> </a:t>
            </a:r>
            <a:r>
              <a:rPr lang="en-AU" dirty="0" err="1"/>
              <a:t>memberikan</a:t>
            </a:r>
            <a:r>
              <a:rPr lang="en-AU" dirty="0"/>
              <a:t> </a:t>
            </a:r>
            <a:r>
              <a:rPr lang="en-AU" dirty="0" err="1"/>
              <a:t>penjelasan</a:t>
            </a:r>
            <a:r>
              <a:rPr lang="en-AU" dirty="0"/>
              <a:t> </a:t>
            </a:r>
            <a:r>
              <a:rPr lang="en-AU" dirty="0" err="1"/>
              <a:t>suatu</a:t>
            </a:r>
            <a:r>
              <a:rPr lang="en-AU" dirty="0"/>
              <a:t> </a:t>
            </a:r>
            <a:r>
              <a:rPr lang="en-AU" dirty="0" err="1"/>
              <a:t>langkah</a:t>
            </a:r>
            <a:r>
              <a:rPr lang="en-AU" dirty="0"/>
              <a:t>, </a:t>
            </a:r>
            <a:r>
              <a:rPr lang="en-AU" dirty="0" err="1"/>
              <a:t>rumus</a:t>
            </a:r>
            <a:r>
              <a:rPr lang="en-AU" dirty="0"/>
              <a:t> </a:t>
            </a:r>
            <a:r>
              <a:rPr lang="en-AU" dirty="0" err="1"/>
              <a:t>ataupun</a:t>
            </a:r>
            <a:r>
              <a:rPr lang="en-AU" dirty="0"/>
              <a:t> </a:t>
            </a:r>
            <a:r>
              <a:rPr lang="en-AU" dirty="0" err="1"/>
              <a:t>bisa</a:t>
            </a:r>
            <a:r>
              <a:rPr lang="en-AU" dirty="0"/>
              <a:t> </a:t>
            </a:r>
            <a:r>
              <a:rPr lang="en-AU" dirty="0" err="1"/>
              <a:t>hanya</a:t>
            </a:r>
            <a:r>
              <a:rPr lang="en-AU" dirty="0"/>
              <a:t> </a:t>
            </a:r>
            <a:r>
              <a:rPr lang="en-AU" dirty="0" err="1"/>
              <a:t>berupa</a:t>
            </a:r>
            <a:r>
              <a:rPr lang="en-AU" dirty="0"/>
              <a:t> </a:t>
            </a:r>
            <a:r>
              <a:rPr lang="en-AU" dirty="0" err="1"/>
              <a:t>keterangan</a:t>
            </a:r>
            <a:endParaRPr lang="en-AU" dirty="0"/>
          </a:p>
          <a:p>
            <a:r>
              <a:rPr lang="en-AU" dirty="0" err="1"/>
              <a:t>Dalam</a:t>
            </a:r>
            <a:r>
              <a:rPr lang="en-AU" dirty="0"/>
              <a:t> </a:t>
            </a:r>
            <a:r>
              <a:rPr lang="en-ID" dirty="0"/>
              <a:t>Python</a:t>
            </a:r>
            <a:r>
              <a:rPr lang="id-ID" dirty="0"/>
              <a:t> </a:t>
            </a:r>
            <a:r>
              <a:rPr lang="en-AU" dirty="0" err="1"/>
              <a:t>komentar</a:t>
            </a:r>
            <a:r>
              <a:rPr lang="en-AU" dirty="0"/>
              <a:t> </a:t>
            </a:r>
            <a:r>
              <a:rPr lang="en-AU" dirty="0" err="1"/>
              <a:t>dituliskan</a:t>
            </a:r>
            <a:r>
              <a:rPr lang="en-AU" dirty="0"/>
              <a:t> per </a:t>
            </a:r>
            <a:r>
              <a:rPr lang="en-AU" dirty="0" err="1"/>
              <a:t>baris</a:t>
            </a:r>
            <a:r>
              <a:rPr lang="en-AU" dirty="0"/>
              <a:t> </a:t>
            </a:r>
            <a:r>
              <a:rPr lang="id-ID" dirty="0"/>
              <a:t>diawali dengan </a:t>
            </a:r>
            <a:r>
              <a:rPr lang="en-ID" b="1" dirty="0"/>
              <a:t>#</a:t>
            </a:r>
            <a:r>
              <a:rPr lang="en-ID" dirty="0"/>
              <a:t> </a:t>
            </a:r>
          </a:p>
          <a:p>
            <a:r>
              <a:rPr lang="en-US" dirty="0" err="1"/>
              <a:t>Contoh</a:t>
            </a:r>
            <a:r>
              <a:rPr lang="en-US" dirty="0"/>
              <a:t>:</a:t>
            </a:r>
            <a:endParaRPr lang="id-ID" dirty="0"/>
          </a:p>
          <a:p>
            <a:pPr marL="0" indent="0">
              <a:buNone/>
            </a:pPr>
            <a:r>
              <a:rPr lang="id-ID" b="1" dirty="0"/>
              <a:t>	</a:t>
            </a:r>
            <a:r>
              <a:rPr lang="en-ID" b="1" dirty="0"/>
              <a:t>#</a:t>
            </a:r>
            <a:r>
              <a:rPr lang="en-US" b="1" dirty="0"/>
              <a:t> </a:t>
            </a:r>
            <a:r>
              <a:rPr lang="en-US" b="1" dirty="0" err="1"/>
              <a:t>ini</a:t>
            </a:r>
            <a:r>
              <a:rPr lang="en-US" b="1" dirty="0"/>
              <a:t> </a:t>
            </a:r>
            <a:r>
              <a:rPr lang="en-US" b="1" dirty="0" err="1"/>
              <a:t>komentar</a:t>
            </a:r>
            <a:endParaRPr lang="en-AU" b="1" dirty="0"/>
          </a:p>
        </p:txBody>
      </p:sp>
      <p:sp>
        <p:nvSpPr>
          <p:cNvPr id="4" name="Footer Placeholder 3"/>
          <p:cNvSpPr>
            <a:spLocks noGrp="1"/>
          </p:cNvSpPr>
          <p:nvPr>
            <p:ph type="ftr" sz="quarter" idx="11"/>
          </p:nvPr>
        </p:nvSpPr>
        <p:spPr/>
        <p:txBody>
          <a:bodyPr/>
          <a:lstStyle/>
          <a:p>
            <a:pPr>
              <a:defRPr/>
            </a:pPr>
            <a:r>
              <a:rPr lang="en-US" altLang="ja-JP"/>
              <a:t>KU1102 - Pengenalan Komputasi - Struktur Dasar Program Prosedural</a:t>
            </a:r>
          </a:p>
        </p:txBody>
      </p:sp>
      <p:sp>
        <p:nvSpPr>
          <p:cNvPr id="5" name="Date Placeholder 4"/>
          <p:cNvSpPr>
            <a:spLocks noGrp="1"/>
          </p:cNvSpPr>
          <p:nvPr>
            <p:ph type="dt" sz="half" idx="10"/>
          </p:nvPr>
        </p:nvSpPr>
        <p:spPr/>
        <p:txBody>
          <a:bodyPr/>
          <a:lstStyle/>
          <a:p>
            <a:fld id="{80A2BB85-4017-4242-A31B-1E73CCA20B8D}" type="datetime1">
              <a:rPr lang="id-ID" smtClean="0"/>
              <a:t>05/08/2020</a:t>
            </a:fld>
            <a:endParaRPr lang="id-ID"/>
          </a:p>
        </p:txBody>
      </p:sp>
      <p:sp>
        <p:nvSpPr>
          <p:cNvPr id="6" name="Slide Number Placeholder 5"/>
          <p:cNvSpPr>
            <a:spLocks noGrp="1"/>
          </p:cNvSpPr>
          <p:nvPr>
            <p:ph type="sldNum" sz="quarter" idx="12"/>
          </p:nvPr>
        </p:nvSpPr>
        <p:spPr/>
        <p:txBody>
          <a:bodyPr/>
          <a:lstStyle/>
          <a:p>
            <a:fld id="{C512CC6E-12D6-4979-B5EB-1006211665FC}" type="slidenum">
              <a:rPr lang="id-ID" smtClean="0"/>
              <a:pPr/>
              <a:t>11</a:t>
            </a:fld>
            <a:endParaRPr lang="id-ID"/>
          </a:p>
        </p:txBody>
      </p:sp>
    </p:spTree>
    <p:extLst>
      <p:ext uri="{BB962C8B-B14F-4D97-AF65-F5344CB8AC3E}">
        <p14:creationId xmlns:p14="http://schemas.microsoft.com/office/powerpoint/2010/main" val="374838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0B6882-2F0A-4C97-B95B-509BB4614FFA}"/>
              </a:ext>
            </a:extLst>
          </p:cNvPr>
          <p:cNvSpPr>
            <a:spLocks noGrp="1"/>
          </p:cNvSpPr>
          <p:nvPr>
            <p:ph type="title"/>
          </p:nvPr>
        </p:nvSpPr>
        <p:spPr/>
        <p:txBody>
          <a:bodyPr/>
          <a:lstStyle/>
          <a:p>
            <a:r>
              <a:rPr lang="en-ID" dirty="0"/>
              <a:t>Data</a:t>
            </a:r>
          </a:p>
        </p:txBody>
      </p:sp>
      <p:sp>
        <p:nvSpPr>
          <p:cNvPr id="8" name="Text Placeholder 7">
            <a:extLst>
              <a:ext uri="{FF2B5EF4-FFF2-40B4-BE49-F238E27FC236}">
                <a16:creationId xmlns:a16="http://schemas.microsoft.com/office/drawing/2014/main" id="{6110C0FB-9CE3-413A-AC0D-149E84E63470}"/>
              </a:ext>
            </a:extLst>
          </p:cNvPr>
          <p:cNvSpPr>
            <a:spLocks noGrp="1"/>
          </p:cNvSpPr>
          <p:nvPr>
            <p:ph type="body" idx="1"/>
          </p:nvPr>
        </p:nvSpPr>
        <p:spPr/>
        <p:txBody>
          <a:bodyPr/>
          <a:lstStyle/>
          <a:p>
            <a:endParaRPr lang="en-ID"/>
          </a:p>
        </p:txBody>
      </p:sp>
      <p:sp>
        <p:nvSpPr>
          <p:cNvPr id="4" name="Date Placeholder 3">
            <a:extLst>
              <a:ext uri="{FF2B5EF4-FFF2-40B4-BE49-F238E27FC236}">
                <a16:creationId xmlns:a16="http://schemas.microsoft.com/office/drawing/2014/main" id="{C903E1FE-BEA7-4814-A662-8A329ED932EE}"/>
              </a:ext>
            </a:extLst>
          </p:cNvPr>
          <p:cNvSpPr>
            <a:spLocks noGrp="1"/>
          </p:cNvSpPr>
          <p:nvPr>
            <p:ph type="dt" sz="half" idx="10"/>
          </p:nvPr>
        </p:nvSpPr>
        <p:spPr/>
        <p:txBody>
          <a:bodyPr/>
          <a:lstStyle/>
          <a:p>
            <a:fld id="{6C0F3FDE-C40B-46EE-B3E7-CE98937AC3E7}" type="datetime1">
              <a:rPr lang="id-ID" smtClean="0"/>
              <a:t>05/08/2020</a:t>
            </a:fld>
            <a:endParaRPr lang="en-ID"/>
          </a:p>
        </p:txBody>
      </p:sp>
      <p:sp>
        <p:nvSpPr>
          <p:cNvPr id="5" name="Footer Placeholder 4">
            <a:extLst>
              <a:ext uri="{FF2B5EF4-FFF2-40B4-BE49-F238E27FC236}">
                <a16:creationId xmlns:a16="http://schemas.microsoft.com/office/drawing/2014/main" id="{61F41515-E328-4218-B99A-940071032302}"/>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275B7D26-908D-4A04-A028-BCEECF3582B2}"/>
              </a:ext>
            </a:extLst>
          </p:cNvPr>
          <p:cNvSpPr>
            <a:spLocks noGrp="1"/>
          </p:cNvSpPr>
          <p:nvPr>
            <p:ph type="sldNum" sz="quarter" idx="12"/>
          </p:nvPr>
        </p:nvSpPr>
        <p:spPr/>
        <p:txBody>
          <a:bodyPr/>
          <a:lstStyle/>
          <a:p>
            <a:fld id="{AB7DF84B-70D1-4C81-8C77-C344FC1ACF29}" type="slidenum">
              <a:rPr lang="en-ID" smtClean="0"/>
              <a:t>12</a:t>
            </a:fld>
            <a:endParaRPr lang="en-ID"/>
          </a:p>
        </p:txBody>
      </p:sp>
    </p:spTree>
    <p:extLst>
      <p:ext uri="{BB962C8B-B14F-4D97-AF65-F5344CB8AC3E}">
        <p14:creationId xmlns:p14="http://schemas.microsoft.com/office/powerpoint/2010/main" val="1226301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rtlCol="0">
            <a:normAutofit/>
          </a:bodyPr>
          <a:lstStyle/>
          <a:p>
            <a:pPr>
              <a:defRPr/>
            </a:pPr>
            <a:r>
              <a:rPr lang="en-US">
                <a:ea typeface="+mj-ea"/>
                <a:cs typeface="+mj-cs"/>
              </a:rPr>
              <a:t>Abstraksi Data</a:t>
            </a:r>
          </a:p>
        </p:txBody>
      </p:sp>
      <p:sp>
        <p:nvSpPr>
          <p:cNvPr id="104452" name="TextBox 5"/>
          <p:cNvSpPr txBox="1">
            <a:spLocks noChangeArrowheads="1"/>
          </p:cNvSpPr>
          <p:nvPr/>
        </p:nvSpPr>
        <p:spPr bwMode="auto">
          <a:xfrm>
            <a:off x="5162550" y="1762127"/>
            <a:ext cx="1543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3600">
                <a:latin typeface="Arial" panose="020B0604020202020204" pitchFamily="34" charset="0"/>
              </a:rPr>
              <a:t>90</a:t>
            </a:r>
            <a:endParaRPr lang="en-US" sz="3200">
              <a:latin typeface="Arial" panose="020B0604020202020204" pitchFamily="34" charset="0"/>
            </a:endParaRPr>
          </a:p>
        </p:txBody>
      </p:sp>
      <p:grpSp>
        <p:nvGrpSpPr>
          <p:cNvPr id="2" name="Group 1"/>
          <p:cNvGrpSpPr/>
          <p:nvPr/>
        </p:nvGrpSpPr>
        <p:grpSpPr bwMode="auto">
          <a:xfrm>
            <a:off x="2209800" y="2209800"/>
            <a:ext cx="2952750" cy="1874881"/>
            <a:chOff x="685800" y="2209800"/>
            <a:chExt cx="2952750" cy="808742"/>
          </a:xfrm>
        </p:grpSpPr>
        <p:sp>
          <p:nvSpPr>
            <p:cNvPr id="104463" name="TextBox 4"/>
            <p:cNvSpPr txBox="1">
              <a:spLocks noChangeArrowheads="1"/>
            </p:cNvSpPr>
            <p:nvPr/>
          </p:nvSpPr>
          <p:spPr bwMode="auto">
            <a:xfrm>
              <a:off x="685800" y="2819400"/>
              <a:ext cx="2057400" cy="19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400" b="1">
                  <a:latin typeface="Arial" panose="020B0604020202020204" pitchFamily="34" charset="0"/>
                </a:rPr>
                <a:t>Suhu Air?</a:t>
              </a:r>
            </a:p>
          </p:txBody>
        </p:sp>
        <p:cxnSp>
          <p:nvCxnSpPr>
            <p:cNvPr id="104464" name="Straight Arrow Connector 7"/>
            <p:cNvCxnSpPr>
              <a:cxnSpLocks noChangeShapeType="1"/>
            </p:cNvCxnSpPr>
            <p:nvPr/>
          </p:nvCxnSpPr>
          <p:spPr bwMode="auto">
            <a:xfrm flipH="1">
              <a:off x="2514600" y="2209800"/>
              <a:ext cx="1123950" cy="6096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grpSp>
        <p:nvGrpSpPr>
          <p:cNvPr id="3" name="Group 5"/>
          <p:cNvGrpSpPr/>
          <p:nvPr/>
        </p:nvGrpSpPr>
        <p:grpSpPr bwMode="auto">
          <a:xfrm>
            <a:off x="3476625" y="2408238"/>
            <a:ext cx="2247900" cy="2916066"/>
            <a:chOff x="1952625" y="2408238"/>
            <a:chExt cx="2247900" cy="1757849"/>
          </a:xfrm>
        </p:grpSpPr>
        <p:sp>
          <p:nvSpPr>
            <p:cNvPr id="104461" name="TextBox 8"/>
            <p:cNvSpPr txBox="1">
              <a:spLocks noChangeArrowheads="1"/>
            </p:cNvSpPr>
            <p:nvPr/>
          </p:nvSpPr>
          <p:spPr bwMode="auto">
            <a:xfrm>
              <a:off x="1952625" y="3887788"/>
              <a:ext cx="2247900" cy="27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400" b="1">
                  <a:latin typeface="Arial" panose="020B0604020202020204" pitchFamily="34" charset="0"/>
                </a:rPr>
                <a:t>Berat Badan?</a:t>
              </a:r>
            </a:p>
          </p:txBody>
        </p:sp>
        <p:cxnSp>
          <p:nvCxnSpPr>
            <p:cNvPr id="104462" name="Straight Arrow Connector 10"/>
            <p:cNvCxnSpPr>
              <a:cxnSpLocks noChangeShapeType="1"/>
              <a:endCxn id="104461" idx="0"/>
            </p:cNvCxnSpPr>
            <p:nvPr/>
          </p:nvCxnSpPr>
          <p:spPr bwMode="auto">
            <a:xfrm flipH="1">
              <a:off x="3076575" y="2408238"/>
              <a:ext cx="885824" cy="147955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grpSp>
        <p:nvGrpSpPr>
          <p:cNvPr id="4" name="Group 3"/>
          <p:cNvGrpSpPr/>
          <p:nvPr/>
        </p:nvGrpSpPr>
        <p:grpSpPr bwMode="auto">
          <a:xfrm>
            <a:off x="5029201" y="2408238"/>
            <a:ext cx="2247900" cy="3440291"/>
            <a:chOff x="3505200" y="2408238"/>
            <a:chExt cx="2247900" cy="3440291"/>
          </a:xfrm>
        </p:grpSpPr>
        <p:sp>
          <p:nvSpPr>
            <p:cNvPr id="104459" name="TextBox 13"/>
            <p:cNvSpPr txBox="1">
              <a:spLocks noChangeArrowheads="1"/>
            </p:cNvSpPr>
            <p:nvPr/>
          </p:nvSpPr>
          <p:spPr bwMode="auto">
            <a:xfrm>
              <a:off x="3505200" y="4648200"/>
              <a:ext cx="2247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sz="2400" b="1">
                  <a:latin typeface="Arial" panose="020B0604020202020204" pitchFamily="34" charset="0"/>
                </a:rPr>
                <a:t>Kecepatan Kendaraan Bergerak</a:t>
              </a:r>
            </a:p>
          </p:txBody>
        </p:sp>
        <p:cxnSp>
          <p:nvCxnSpPr>
            <p:cNvPr id="104460" name="Straight Arrow Connector 15"/>
            <p:cNvCxnSpPr>
              <a:cxnSpLocks noChangeShapeType="1"/>
            </p:cNvCxnSpPr>
            <p:nvPr/>
          </p:nvCxnSpPr>
          <p:spPr bwMode="auto">
            <a:xfrm>
              <a:off x="4200525" y="2408238"/>
              <a:ext cx="428625" cy="20320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sp>
        <p:nvSpPr>
          <p:cNvPr id="104456" name="TextBox 21"/>
          <p:cNvSpPr txBox="1">
            <a:spLocks noChangeArrowheads="1"/>
          </p:cNvSpPr>
          <p:nvPr/>
        </p:nvSpPr>
        <p:spPr bwMode="auto">
          <a:xfrm>
            <a:off x="6705600" y="1762125"/>
            <a:ext cx="3505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sz="2400" i="1">
                <a:latin typeface="Arial" panose="020B0604020202020204" pitchFamily="34" charset="0"/>
              </a:rPr>
              <a:t>kemampuan kita untuk menginterpretasikan suatu data dengan konteks masalahnya</a:t>
            </a:r>
          </a:p>
        </p:txBody>
      </p:sp>
      <p:sp>
        <p:nvSpPr>
          <p:cNvPr id="15" name="Date Placeholder 14"/>
          <p:cNvSpPr>
            <a:spLocks noGrp="1"/>
          </p:cNvSpPr>
          <p:nvPr>
            <p:ph type="dt" sz="quarter" idx="10"/>
          </p:nvPr>
        </p:nvSpPr>
        <p:spPr/>
        <p:txBody>
          <a:bodyPr/>
          <a:lstStyle/>
          <a:p>
            <a:pPr>
              <a:defRPr/>
            </a:pPr>
            <a:fld id="{43FAF245-7571-4228-ADC6-D906DF995B84}" type="datetime1">
              <a:rPr lang="id-ID" altLang="ja-JP" smtClean="0"/>
              <a:t>05/08/2020</a:t>
            </a:fld>
            <a:endParaRPr lang="en-US" altLang="ja-JP"/>
          </a:p>
        </p:txBody>
      </p:sp>
      <p:sp>
        <p:nvSpPr>
          <p:cNvPr id="104458" name="Slide Number Placeholder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60" indent="-285753">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14" indent="-228603">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20" indent="-228603">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26" indent="-228603">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32" indent="-22860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37" indent="-22860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43" indent="-22860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48" indent="-22860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D5B6AFA2-CA8A-43F0-AD74-C362DA0F1996}" type="slidenum">
              <a:rPr lang="en-US" altLang="ja-JP" sz="1200">
                <a:solidFill>
                  <a:srgbClr val="898989"/>
                </a:solidFill>
                <a:latin typeface="Arial" panose="020B0604020202020204" pitchFamily="34" charset="0"/>
              </a:rPr>
              <a:t>13</a:t>
            </a:fld>
            <a:endParaRPr lang="en-US" altLang="ja-JP" sz="1200">
              <a:solidFill>
                <a:srgbClr val="898989"/>
              </a:solidFill>
              <a:latin typeface="Arial" panose="020B0604020202020204" pitchFamily="34" charset="0"/>
            </a:endParaRPr>
          </a:p>
        </p:txBody>
      </p:sp>
      <p:sp>
        <p:nvSpPr>
          <p:cNvPr id="5" name="Footer Placeholder 4">
            <a:extLst>
              <a:ext uri="{FF2B5EF4-FFF2-40B4-BE49-F238E27FC236}">
                <a16:creationId xmlns:a16="http://schemas.microsoft.com/office/drawing/2014/main" id="{4F922960-686F-488E-9A65-D9E207B1FA27}"/>
              </a:ext>
            </a:extLst>
          </p:cNvPr>
          <p:cNvSpPr>
            <a:spLocks noGrp="1"/>
          </p:cNvSpPr>
          <p:nvPr>
            <p:ph type="ftr" sz="quarter" idx="11"/>
          </p:nvPr>
        </p:nvSpPr>
        <p:spPr/>
        <p:txBody>
          <a:bodyPr/>
          <a:lstStyle/>
          <a:p>
            <a:r>
              <a:rPr lang="en-ID"/>
              <a:t>KU1102 - Pengenalan Komputasi - Struktur Dasar Program Prosedural</a:t>
            </a:r>
          </a:p>
        </p:txBody>
      </p:sp>
    </p:spTree>
    <p:extLst>
      <p:ext uri="{BB962C8B-B14F-4D97-AF65-F5344CB8AC3E}">
        <p14:creationId xmlns:p14="http://schemas.microsoft.com/office/powerpoint/2010/main" val="174756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498" name="Straight Arrow Connector 28"/>
          <p:cNvCxnSpPr>
            <a:cxnSpLocks noChangeShapeType="1"/>
            <a:endCxn id="106509" idx="3"/>
          </p:cNvCxnSpPr>
          <p:nvPr/>
        </p:nvCxnSpPr>
        <p:spPr bwMode="auto">
          <a:xfrm flipH="1">
            <a:off x="5043489" y="4121152"/>
            <a:ext cx="1633539" cy="86012"/>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06499" name="Cloud Callout 40"/>
          <p:cNvSpPr>
            <a:spLocks noChangeArrowheads="1"/>
          </p:cNvSpPr>
          <p:nvPr/>
        </p:nvSpPr>
        <p:spPr bwMode="auto">
          <a:xfrm>
            <a:off x="6534150" y="3260725"/>
            <a:ext cx="2533650" cy="1682750"/>
          </a:xfrm>
          <a:prstGeom prst="cloudCallout">
            <a:avLst>
              <a:gd name="adj1" fmla="val -20833"/>
              <a:gd name="adj2" fmla="val 62500"/>
            </a:avLst>
          </a:prstGeom>
          <a:ln/>
        </p:spPr>
        <p:style>
          <a:lnRef idx="1">
            <a:schemeClr val="accent5"/>
          </a:lnRef>
          <a:fillRef idx="2">
            <a:schemeClr val="accent5"/>
          </a:fillRef>
          <a:effectRef idx="1">
            <a:schemeClr val="accent5"/>
          </a:effectRef>
          <a:fontRef idx="minor">
            <a:schemeClr val="dk1"/>
          </a:fontRef>
        </p:style>
        <p:txBody>
          <a:bodyPr anchor="ctr" anchorCtr="1"/>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None/>
            </a:pPr>
            <a:r>
              <a:rPr lang="en-US" sz="1800" b="1" dirty="0" err="1">
                <a:latin typeface="Arial" panose="020B0604020202020204" pitchFamily="34" charset="0"/>
              </a:rPr>
              <a:t>Kecepatan</a:t>
            </a:r>
            <a:r>
              <a:rPr lang="en-US" sz="1800" b="1" dirty="0">
                <a:latin typeface="Arial" panose="020B0604020202020204" pitchFamily="34" charset="0"/>
              </a:rPr>
              <a:t> </a:t>
            </a:r>
            <a:r>
              <a:rPr lang="en-US" sz="1800" b="1" dirty="0" err="1">
                <a:latin typeface="Arial" panose="020B0604020202020204" pitchFamily="34" charset="0"/>
              </a:rPr>
              <a:t>Kendaraan</a:t>
            </a:r>
            <a:r>
              <a:rPr lang="en-US" sz="1800" b="1" dirty="0">
                <a:latin typeface="Arial" panose="020B0604020202020204" pitchFamily="34" charset="0"/>
              </a:rPr>
              <a:t> </a:t>
            </a:r>
            <a:r>
              <a:rPr lang="en-US" sz="1800" b="1" dirty="0" err="1">
                <a:latin typeface="Arial" panose="020B0604020202020204" pitchFamily="34" charset="0"/>
              </a:rPr>
              <a:t>Bergerak</a:t>
            </a:r>
            <a:endParaRPr lang="en-US" sz="1800" b="1" dirty="0">
              <a:latin typeface="Arial" panose="020B0604020202020204" pitchFamily="34" charset="0"/>
            </a:endParaRPr>
          </a:p>
        </p:txBody>
      </p:sp>
      <p:cxnSp>
        <p:nvCxnSpPr>
          <p:cNvPr id="106500" name="Straight Arrow Connector 23"/>
          <p:cNvCxnSpPr>
            <a:cxnSpLocks noChangeShapeType="1"/>
          </p:cNvCxnSpPr>
          <p:nvPr/>
        </p:nvCxnSpPr>
        <p:spPr bwMode="auto">
          <a:xfrm flipH="1">
            <a:off x="4876800" y="2819402"/>
            <a:ext cx="990600" cy="1095375"/>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06501" name="Cloud Callout 39"/>
          <p:cNvSpPr>
            <a:spLocks noChangeArrowheads="1"/>
          </p:cNvSpPr>
          <p:nvPr/>
        </p:nvSpPr>
        <p:spPr bwMode="auto">
          <a:xfrm>
            <a:off x="4849813" y="1981200"/>
            <a:ext cx="2533650" cy="1385888"/>
          </a:xfrm>
          <a:prstGeom prst="cloudCallout">
            <a:avLst>
              <a:gd name="adj1" fmla="val -20833"/>
              <a:gd name="adj2" fmla="val 62500"/>
            </a:avLst>
          </a:prstGeom>
          <a:ln/>
        </p:spPr>
        <p:style>
          <a:lnRef idx="1">
            <a:schemeClr val="accent5"/>
          </a:lnRef>
          <a:fillRef idx="2">
            <a:schemeClr val="accent5"/>
          </a:fillRef>
          <a:effectRef idx="1">
            <a:schemeClr val="accent5"/>
          </a:effectRef>
          <a:fontRef idx="minor">
            <a:schemeClr val="dk1"/>
          </a:fontRef>
        </p:style>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sz="1800">
              <a:latin typeface="Arial" panose="020B0604020202020204" pitchFamily="34" charset="0"/>
            </a:endParaRPr>
          </a:p>
        </p:txBody>
      </p:sp>
      <p:cxnSp>
        <p:nvCxnSpPr>
          <p:cNvPr id="106502" name="Straight Arrow Connector 14"/>
          <p:cNvCxnSpPr>
            <a:cxnSpLocks noChangeShapeType="1"/>
          </p:cNvCxnSpPr>
          <p:nvPr/>
        </p:nvCxnSpPr>
        <p:spPr bwMode="auto">
          <a:xfrm>
            <a:off x="3429001" y="2557463"/>
            <a:ext cx="1031875" cy="1357312"/>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06503" name="Cloud Callout 38"/>
          <p:cNvSpPr>
            <a:spLocks noChangeArrowheads="1"/>
          </p:cNvSpPr>
          <p:nvPr/>
        </p:nvSpPr>
        <p:spPr bwMode="auto">
          <a:xfrm>
            <a:off x="1674814" y="1652589"/>
            <a:ext cx="3089275" cy="1387475"/>
          </a:xfrm>
          <a:prstGeom prst="cloudCallout">
            <a:avLst>
              <a:gd name="adj1" fmla="val -20833"/>
              <a:gd name="adj2" fmla="val 62500"/>
            </a:avLst>
          </a:prstGeom>
          <a:ln/>
        </p:spPr>
        <p:style>
          <a:lnRef idx="1">
            <a:schemeClr val="accent5"/>
          </a:lnRef>
          <a:fillRef idx="2">
            <a:schemeClr val="accent5"/>
          </a:fillRef>
          <a:effectRef idx="1">
            <a:schemeClr val="accent5"/>
          </a:effectRef>
          <a:fontRef idx="minor">
            <a:schemeClr val="dk1"/>
          </a:fontRef>
        </p:style>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sz="1800">
              <a:latin typeface="Arial" panose="020B0604020202020204" pitchFamily="34" charset="0"/>
            </a:endParaRPr>
          </a:p>
        </p:txBody>
      </p:sp>
      <p:sp>
        <p:nvSpPr>
          <p:cNvPr id="15368" name="Title 1"/>
          <p:cNvSpPr>
            <a:spLocks noGrp="1"/>
          </p:cNvSpPr>
          <p:nvPr>
            <p:ph type="title"/>
          </p:nvPr>
        </p:nvSpPr>
        <p:spPr/>
        <p:txBody>
          <a:bodyPr/>
          <a:lstStyle/>
          <a:p>
            <a:r>
              <a:rPr lang="en-US"/>
              <a:t>Persoalan Abstraksi Data</a:t>
            </a:r>
            <a:endParaRPr lang="en-US" dirty="0"/>
          </a:p>
        </p:txBody>
      </p:sp>
      <p:sp>
        <p:nvSpPr>
          <p:cNvPr id="24" name="Date Placeholder 23"/>
          <p:cNvSpPr>
            <a:spLocks noGrp="1"/>
          </p:cNvSpPr>
          <p:nvPr>
            <p:ph type="dt" sz="half" idx="10"/>
          </p:nvPr>
        </p:nvSpPr>
        <p:spPr/>
        <p:txBody>
          <a:bodyPr/>
          <a:lstStyle/>
          <a:p>
            <a:fld id="{36E1D2CE-752D-4C35-995F-07E72E2E1133}" type="datetime1">
              <a:rPr lang="id-ID" altLang="ja-JP" smtClean="0"/>
              <a:t>05/08/2020</a:t>
            </a:fld>
            <a:endParaRPr lang="en-US" altLang="ja-JP"/>
          </a:p>
        </p:txBody>
      </p:sp>
      <p:sp>
        <p:nvSpPr>
          <p:cNvPr id="106506" name="TextBox 4"/>
          <p:cNvSpPr txBox="1">
            <a:spLocks noChangeArrowheads="1"/>
          </p:cNvSpPr>
          <p:nvPr/>
        </p:nvSpPr>
        <p:spPr bwMode="auto">
          <a:xfrm>
            <a:off x="2667000" y="2057401"/>
            <a:ext cx="205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400" b="1">
                <a:latin typeface="Arial" panose="020B0604020202020204" pitchFamily="34" charset="0"/>
              </a:rPr>
              <a:t>Suhu Air?</a:t>
            </a:r>
          </a:p>
        </p:txBody>
      </p:sp>
      <p:sp>
        <p:nvSpPr>
          <p:cNvPr id="106507" name="TextBox 5"/>
          <p:cNvSpPr txBox="1">
            <a:spLocks noChangeArrowheads="1"/>
          </p:cNvSpPr>
          <p:nvPr/>
        </p:nvSpPr>
        <p:spPr bwMode="auto">
          <a:xfrm>
            <a:off x="5057776" y="2357439"/>
            <a:ext cx="2247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400" b="1">
                <a:latin typeface="Arial" panose="020B0604020202020204" pitchFamily="34" charset="0"/>
              </a:rPr>
              <a:t>Berat Badan?</a:t>
            </a:r>
          </a:p>
        </p:txBody>
      </p:sp>
      <p:sp>
        <p:nvSpPr>
          <p:cNvPr id="106509" name="TextBox 8"/>
          <p:cNvSpPr txBox="1">
            <a:spLocks noChangeArrowheads="1"/>
          </p:cNvSpPr>
          <p:nvPr/>
        </p:nvSpPr>
        <p:spPr bwMode="auto">
          <a:xfrm>
            <a:off x="4251326" y="3914776"/>
            <a:ext cx="7921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3200" b="1">
                <a:latin typeface="Arial" panose="020B0604020202020204" pitchFamily="34" charset="0"/>
              </a:rPr>
              <a:t>75</a:t>
            </a:r>
            <a:endParaRPr lang="en-US" sz="2400" b="1">
              <a:latin typeface="Arial" panose="020B0604020202020204" pitchFamily="34" charset="0"/>
            </a:endParaRPr>
          </a:p>
        </p:txBody>
      </p:sp>
      <p:grpSp>
        <p:nvGrpSpPr>
          <p:cNvPr id="2" name="Group 1"/>
          <p:cNvGrpSpPr/>
          <p:nvPr/>
        </p:nvGrpSpPr>
        <p:grpSpPr bwMode="auto">
          <a:xfrm>
            <a:off x="2314575" y="4500567"/>
            <a:ext cx="1936750" cy="759897"/>
            <a:chOff x="790575" y="4500563"/>
            <a:chExt cx="1936750" cy="785188"/>
          </a:xfrm>
        </p:grpSpPr>
        <p:sp>
          <p:nvSpPr>
            <p:cNvPr id="106520" name="TextBox 10"/>
            <p:cNvSpPr txBox="1">
              <a:spLocks noChangeArrowheads="1"/>
            </p:cNvSpPr>
            <p:nvPr/>
          </p:nvSpPr>
          <p:spPr bwMode="auto">
            <a:xfrm>
              <a:off x="790575" y="5075238"/>
              <a:ext cx="1724025" cy="21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400" b="1">
                  <a:latin typeface="Arial" panose="020B0604020202020204" pitchFamily="34" charset="0"/>
                </a:rPr>
                <a:t>derajat Celcius</a:t>
              </a:r>
            </a:p>
          </p:txBody>
        </p:sp>
        <p:cxnSp>
          <p:nvCxnSpPr>
            <p:cNvPr id="106521" name="Straight Arrow Connector 15"/>
            <p:cNvCxnSpPr>
              <a:cxnSpLocks noChangeShapeType="1"/>
            </p:cNvCxnSpPr>
            <p:nvPr/>
          </p:nvCxnSpPr>
          <p:spPr bwMode="auto">
            <a:xfrm flipH="1">
              <a:off x="1512888" y="4500563"/>
              <a:ext cx="1214437" cy="48895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grpSp>
        <p:nvGrpSpPr>
          <p:cNvPr id="3" name="Group 2"/>
          <p:cNvGrpSpPr/>
          <p:nvPr/>
        </p:nvGrpSpPr>
        <p:grpSpPr bwMode="auto">
          <a:xfrm>
            <a:off x="3784601" y="4499552"/>
            <a:ext cx="1724025" cy="1639312"/>
            <a:chOff x="2260600" y="3188791"/>
            <a:chExt cx="1724025" cy="2977661"/>
          </a:xfrm>
        </p:grpSpPr>
        <p:sp>
          <p:nvSpPr>
            <p:cNvPr id="106518" name="TextBox 11"/>
            <p:cNvSpPr txBox="1">
              <a:spLocks noChangeArrowheads="1"/>
            </p:cNvSpPr>
            <p:nvPr/>
          </p:nvSpPr>
          <p:spPr bwMode="auto">
            <a:xfrm>
              <a:off x="2260600" y="5675313"/>
              <a:ext cx="1724025" cy="49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400" b="1" dirty="0">
                  <a:latin typeface="Arial" panose="020B0604020202020204" pitchFamily="34" charset="0"/>
                </a:rPr>
                <a:t>Kilogram</a:t>
              </a:r>
            </a:p>
          </p:txBody>
        </p:sp>
        <p:cxnSp>
          <p:nvCxnSpPr>
            <p:cNvPr id="106519" name="Straight Arrow Connector 20"/>
            <p:cNvCxnSpPr>
              <a:cxnSpLocks noChangeShapeType="1"/>
              <a:stCxn id="106509" idx="2"/>
            </p:cNvCxnSpPr>
            <p:nvPr/>
          </p:nvCxnSpPr>
          <p:spPr bwMode="auto">
            <a:xfrm flipH="1">
              <a:off x="2936877" y="3188791"/>
              <a:ext cx="186530" cy="2302374"/>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grpSp>
        <p:nvGrpSpPr>
          <p:cNvPr id="4" name="Group 3"/>
          <p:cNvGrpSpPr/>
          <p:nvPr/>
        </p:nvGrpSpPr>
        <p:grpSpPr bwMode="auto">
          <a:xfrm>
            <a:off x="4876802" y="4343399"/>
            <a:ext cx="2924175" cy="1563390"/>
            <a:chOff x="3352800" y="4343400"/>
            <a:chExt cx="2924175" cy="1563390"/>
          </a:xfrm>
        </p:grpSpPr>
        <p:sp>
          <p:nvSpPr>
            <p:cNvPr id="106516" name="TextBox 12"/>
            <p:cNvSpPr txBox="1">
              <a:spLocks noChangeArrowheads="1"/>
            </p:cNvSpPr>
            <p:nvPr/>
          </p:nvSpPr>
          <p:spPr bwMode="auto">
            <a:xfrm>
              <a:off x="4552950" y="5445125"/>
              <a:ext cx="1724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400" b="1">
                  <a:latin typeface="Arial" panose="020B0604020202020204" pitchFamily="34" charset="0"/>
                </a:rPr>
                <a:t>Km/jam</a:t>
              </a:r>
            </a:p>
          </p:txBody>
        </p:sp>
        <p:cxnSp>
          <p:nvCxnSpPr>
            <p:cNvPr id="106517" name="Straight Arrow Connector 33"/>
            <p:cNvCxnSpPr>
              <a:cxnSpLocks noChangeShapeType="1"/>
            </p:cNvCxnSpPr>
            <p:nvPr/>
          </p:nvCxnSpPr>
          <p:spPr bwMode="auto">
            <a:xfrm>
              <a:off x="3352800" y="4343400"/>
              <a:ext cx="1524000" cy="11477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sp>
        <p:nvSpPr>
          <p:cNvPr id="106513" name="TextBox 44"/>
          <p:cNvSpPr txBox="1">
            <a:spLocks noChangeArrowheads="1"/>
          </p:cNvSpPr>
          <p:nvPr/>
        </p:nvSpPr>
        <p:spPr bwMode="auto">
          <a:xfrm>
            <a:off x="7564438" y="1503364"/>
            <a:ext cx="32686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sz="2400" i="1" dirty="0" err="1">
                <a:latin typeface="Arial" panose="020B0604020202020204" pitchFamily="34" charset="0"/>
              </a:rPr>
              <a:t>kemampuan</a:t>
            </a:r>
            <a:r>
              <a:rPr lang="en-US" sz="2400" i="1" dirty="0">
                <a:latin typeface="Arial" panose="020B0604020202020204" pitchFamily="34" charset="0"/>
              </a:rPr>
              <a:t> </a:t>
            </a:r>
            <a:r>
              <a:rPr lang="en-US" sz="2400" i="1" dirty="0" err="1">
                <a:latin typeface="Arial" panose="020B0604020202020204" pitchFamily="34" charset="0"/>
              </a:rPr>
              <a:t>kita</a:t>
            </a:r>
            <a:r>
              <a:rPr lang="en-US" sz="2400" i="1" dirty="0">
                <a:latin typeface="Arial" panose="020B0604020202020204" pitchFamily="34" charset="0"/>
              </a:rPr>
              <a:t> </a:t>
            </a:r>
            <a:r>
              <a:rPr lang="en-US" sz="2400" i="1" dirty="0" err="1">
                <a:latin typeface="Arial" panose="020B0604020202020204" pitchFamily="34" charset="0"/>
              </a:rPr>
              <a:t>untuk</a:t>
            </a:r>
            <a:r>
              <a:rPr lang="en-US" sz="2400" i="1" dirty="0">
                <a:latin typeface="Arial" panose="020B0604020202020204" pitchFamily="34" charset="0"/>
              </a:rPr>
              <a:t> </a:t>
            </a:r>
            <a:r>
              <a:rPr lang="en-US" sz="2400" i="1" dirty="0" err="1">
                <a:latin typeface="Arial" panose="020B0604020202020204" pitchFamily="34" charset="0"/>
              </a:rPr>
              <a:t>mengerti</a:t>
            </a:r>
            <a:r>
              <a:rPr lang="en-US" sz="2400" i="1" dirty="0">
                <a:latin typeface="Arial" panose="020B0604020202020204" pitchFamily="34" charset="0"/>
              </a:rPr>
              <a:t> </a:t>
            </a:r>
            <a:r>
              <a:rPr lang="en-US" sz="2400" i="1" dirty="0" err="1">
                <a:latin typeface="Arial" panose="020B0604020202020204" pitchFamily="34" charset="0"/>
              </a:rPr>
              <a:t>konteks</a:t>
            </a:r>
            <a:r>
              <a:rPr lang="en-US" sz="2400" i="1" dirty="0">
                <a:latin typeface="Arial" panose="020B0604020202020204" pitchFamily="34" charset="0"/>
              </a:rPr>
              <a:t> dan </a:t>
            </a:r>
            <a:r>
              <a:rPr lang="en-US" sz="2400" i="1" dirty="0" err="1">
                <a:latin typeface="Arial" panose="020B0604020202020204" pitchFamily="34" charset="0"/>
              </a:rPr>
              <a:t>merepresentasikan</a:t>
            </a:r>
            <a:r>
              <a:rPr lang="en-US" sz="2400" i="1" dirty="0">
                <a:latin typeface="Arial" panose="020B0604020202020204" pitchFamily="34" charset="0"/>
              </a:rPr>
              <a:t> </a:t>
            </a:r>
            <a:r>
              <a:rPr lang="en-US" sz="2400" i="1" dirty="0" err="1">
                <a:latin typeface="Arial" panose="020B0604020202020204" pitchFamily="34" charset="0"/>
              </a:rPr>
              <a:t>menjadi</a:t>
            </a:r>
            <a:r>
              <a:rPr lang="en-US" sz="2400" i="1" dirty="0">
                <a:latin typeface="Arial" panose="020B0604020202020204" pitchFamily="34" charset="0"/>
              </a:rPr>
              <a:t> </a:t>
            </a:r>
            <a:r>
              <a:rPr lang="en-US" sz="2400" i="1" dirty="0" err="1">
                <a:latin typeface="Arial" panose="020B0604020202020204" pitchFamily="34" charset="0"/>
              </a:rPr>
              <a:t>bentuk</a:t>
            </a:r>
            <a:r>
              <a:rPr lang="en-US" sz="2400" i="1" dirty="0">
                <a:latin typeface="Arial" panose="020B0604020202020204" pitchFamily="34" charset="0"/>
              </a:rPr>
              <a:t> lain.</a:t>
            </a:r>
          </a:p>
        </p:txBody>
      </p:sp>
      <p:sp>
        <p:nvSpPr>
          <p:cNvPr id="5" name="Footer Placeholder 4">
            <a:extLst>
              <a:ext uri="{FF2B5EF4-FFF2-40B4-BE49-F238E27FC236}">
                <a16:creationId xmlns:a16="http://schemas.microsoft.com/office/drawing/2014/main" id="{7C704401-00A8-4619-A3BA-BC71989248B6}"/>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355AEC1A-D9FC-4656-8CD2-FA185C497D12}"/>
              </a:ext>
            </a:extLst>
          </p:cNvPr>
          <p:cNvSpPr>
            <a:spLocks noGrp="1"/>
          </p:cNvSpPr>
          <p:nvPr>
            <p:ph type="sldNum" sz="quarter" idx="12"/>
          </p:nvPr>
        </p:nvSpPr>
        <p:spPr/>
        <p:txBody>
          <a:bodyPr/>
          <a:lstStyle/>
          <a:p>
            <a:fld id="{AB7DF84B-70D1-4C81-8C77-C344FC1ACF29}" type="slidenum">
              <a:rPr lang="en-ID" smtClean="0"/>
              <a:t>14</a:t>
            </a:fld>
            <a:endParaRPr lang="en-ID"/>
          </a:p>
        </p:txBody>
      </p:sp>
    </p:spTree>
    <p:extLst>
      <p:ext uri="{BB962C8B-B14F-4D97-AF65-F5344CB8AC3E}">
        <p14:creationId xmlns:p14="http://schemas.microsoft.com/office/powerpoint/2010/main" val="338840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a:bodyPr>
          <a:lstStyle/>
          <a:p>
            <a:r>
              <a:rPr lang="en-US" dirty="0" err="1"/>
              <a:t>Bagian</a:t>
            </a:r>
            <a:r>
              <a:rPr lang="en-US" dirty="0"/>
              <a:t> </a:t>
            </a:r>
            <a:r>
              <a:rPr lang="en-US" b="1" dirty="0" err="1"/>
              <a:t>Kamus</a:t>
            </a:r>
            <a:endParaRPr lang="en-US" b="1" dirty="0"/>
          </a:p>
        </p:txBody>
      </p:sp>
      <p:sp>
        <p:nvSpPr>
          <p:cNvPr id="47108" name="Rectangle 3"/>
          <p:cNvSpPr>
            <a:spLocks noGrp="1" noChangeArrowheads="1"/>
          </p:cNvSpPr>
          <p:nvPr>
            <p:ph idx="1"/>
          </p:nvPr>
        </p:nvSpPr>
        <p:spPr>
          <a:xfrm>
            <a:off x="838202" y="1512711"/>
            <a:ext cx="10515596" cy="4664252"/>
          </a:xfrm>
        </p:spPr>
        <p:txBody>
          <a:bodyPr>
            <a:normAutofit lnSpcReduction="10000"/>
          </a:bodyPr>
          <a:lstStyle/>
          <a:p>
            <a:r>
              <a:rPr lang="en-US" dirty="0" err="1"/>
              <a:t>Bagian</a:t>
            </a:r>
            <a:r>
              <a:rPr lang="en-US" dirty="0"/>
              <a:t> </a:t>
            </a:r>
            <a:r>
              <a:rPr lang="en-US" b="1" dirty="0" err="1"/>
              <a:t>Kamus</a:t>
            </a:r>
            <a:r>
              <a:rPr lang="en-US" dirty="0"/>
              <a:t> </a:t>
            </a:r>
            <a:r>
              <a:rPr lang="en-US" dirty="0" err="1"/>
              <a:t>dipakai</a:t>
            </a:r>
            <a:r>
              <a:rPr lang="en-US" dirty="0"/>
              <a:t> </a:t>
            </a:r>
            <a:r>
              <a:rPr lang="en-US" dirty="0" err="1"/>
              <a:t>untuk</a:t>
            </a:r>
            <a:r>
              <a:rPr lang="en-US" dirty="0"/>
              <a:t> </a:t>
            </a:r>
            <a:r>
              <a:rPr lang="en-US" dirty="0" err="1"/>
              <a:t>mendeklarasikan</a:t>
            </a:r>
            <a:r>
              <a:rPr lang="en-US" dirty="0"/>
              <a:t> </a:t>
            </a:r>
            <a:r>
              <a:rPr lang="en-US" dirty="0" err="1"/>
              <a:t>nama-nama</a:t>
            </a:r>
            <a:r>
              <a:rPr lang="en-US" dirty="0"/>
              <a:t> yang </a:t>
            </a:r>
            <a:r>
              <a:rPr lang="en-US" dirty="0" err="1"/>
              <a:t>digunakan</a:t>
            </a:r>
            <a:r>
              <a:rPr lang="en-US" dirty="0"/>
              <a:t> </a:t>
            </a:r>
            <a:r>
              <a:rPr lang="en-US" dirty="0" err="1"/>
              <a:t>dalam</a:t>
            </a:r>
            <a:r>
              <a:rPr lang="en-US" dirty="0"/>
              <a:t> program</a:t>
            </a:r>
          </a:p>
          <a:p>
            <a:r>
              <a:rPr lang="en-US" dirty="0"/>
              <a:t>Nama-</a:t>
            </a:r>
            <a:r>
              <a:rPr lang="en-US" dirty="0" err="1"/>
              <a:t>nama</a:t>
            </a:r>
            <a:r>
              <a:rPr lang="en-US" dirty="0"/>
              <a:t> </a:t>
            </a:r>
            <a:r>
              <a:rPr lang="en-US" dirty="0" err="1"/>
              <a:t>merepresentasikan</a:t>
            </a:r>
            <a:r>
              <a:rPr lang="en-US" dirty="0"/>
              <a:t> </a:t>
            </a:r>
            <a:r>
              <a:rPr lang="en-US" b="1" dirty="0"/>
              <a:t>data</a:t>
            </a:r>
            <a:r>
              <a:rPr lang="en-US" dirty="0"/>
              <a:t> yang </a:t>
            </a:r>
            <a:r>
              <a:rPr lang="en-US" dirty="0" err="1"/>
              <a:t>digunakan</a:t>
            </a:r>
            <a:r>
              <a:rPr lang="en-US" dirty="0"/>
              <a:t> </a:t>
            </a:r>
            <a:r>
              <a:rPr lang="en-US" dirty="0" err="1"/>
              <a:t>dalam</a:t>
            </a:r>
            <a:r>
              <a:rPr lang="en-US" dirty="0"/>
              <a:t> program</a:t>
            </a:r>
          </a:p>
          <a:p>
            <a:pPr>
              <a:lnSpc>
                <a:spcPct val="80000"/>
              </a:lnSpc>
            </a:pPr>
            <a:r>
              <a:rPr lang="en-US" dirty="0"/>
              <a:t>Python </a:t>
            </a:r>
            <a:r>
              <a:rPr lang="en-US" dirty="0" err="1"/>
              <a:t>adalah</a:t>
            </a:r>
            <a:r>
              <a:rPr lang="en-US" dirty="0"/>
              <a:t> </a:t>
            </a:r>
            <a:r>
              <a:rPr lang="en-US" dirty="0" err="1"/>
              <a:t>bahasa</a:t>
            </a:r>
            <a:r>
              <a:rPr lang="en-US" dirty="0"/>
              <a:t> </a:t>
            </a:r>
            <a:r>
              <a:rPr lang="en-US" dirty="0" err="1"/>
              <a:t>pemrograman</a:t>
            </a:r>
            <a:r>
              <a:rPr lang="en-US" dirty="0"/>
              <a:t> yang </a:t>
            </a:r>
            <a:r>
              <a:rPr lang="en-US" b="1" i="1" dirty="0"/>
              <a:t>strong and dynamically typed</a:t>
            </a:r>
          </a:p>
          <a:p>
            <a:pPr lvl="1">
              <a:lnSpc>
                <a:spcPct val="80000"/>
              </a:lnSpc>
            </a:pPr>
            <a:r>
              <a:rPr lang="en-US" i="1" dirty="0"/>
              <a:t>Strong typed</a:t>
            </a:r>
            <a:r>
              <a:rPr lang="en-US" dirty="0"/>
              <a:t>: </a:t>
            </a:r>
            <a:r>
              <a:rPr lang="en-US" dirty="0" err="1"/>
              <a:t>Tipe</a:t>
            </a:r>
            <a:r>
              <a:rPr lang="en-US" dirty="0"/>
              <a:t> data </a:t>
            </a:r>
            <a:r>
              <a:rPr lang="en-US" dirty="0" err="1"/>
              <a:t>variabel</a:t>
            </a:r>
            <a:r>
              <a:rPr lang="en-US" dirty="0"/>
              <a:t> </a:t>
            </a:r>
            <a:r>
              <a:rPr lang="en-US" dirty="0" err="1"/>
              <a:t>ditentukan</a:t>
            </a:r>
            <a:r>
              <a:rPr lang="en-US" dirty="0"/>
              <a:t> oleh </a:t>
            </a:r>
            <a:r>
              <a:rPr lang="en-US" dirty="0" err="1"/>
              <a:t>nilai</a:t>
            </a:r>
            <a:r>
              <a:rPr lang="en-US" dirty="0"/>
              <a:t> yang di-</a:t>
            </a:r>
            <a:r>
              <a:rPr lang="en-US" i="1" dirty="0"/>
              <a:t>assign</a:t>
            </a:r>
            <a:r>
              <a:rPr lang="en-US" dirty="0"/>
              <a:t> </a:t>
            </a:r>
            <a:r>
              <a:rPr lang="en-US" dirty="0" err="1"/>
              <a:t>pertama</a:t>
            </a:r>
            <a:r>
              <a:rPr lang="en-US" dirty="0"/>
              <a:t> dan </a:t>
            </a:r>
            <a:r>
              <a:rPr lang="en-US" dirty="0" err="1"/>
              <a:t>selanjutnya</a:t>
            </a:r>
            <a:r>
              <a:rPr lang="en-US" dirty="0"/>
              <a:t> </a:t>
            </a:r>
            <a:r>
              <a:rPr lang="en-US" dirty="0" err="1"/>
              <a:t>hanya</a:t>
            </a:r>
            <a:r>
              <a:rPr lang="en-US" dirty="0"/>
              <a:t> </a:t>
            </a:r>
            <a:r>
              <a:rPr lang="en-US" dirty="0" err="1"/>
              <a:t>bisa</a:t>
            </a:r>
            <a:r>
              <a:rPr lang="en-US" dirty="0"/>
              <a:t> </a:t>
            </a:r>
            <a:r>
              <a:rPr lang="en-US" dirty="0" err="1"/>
              <a:t>dioperasikan</a:t>
            </a:r>
            <a:r>
              <a:rPr lang="en-US" dirty="0"/>
              <a:t> </a:t>
            </a:r>
            <a:r>
              <a:rPr lang="en-US" dirty="0" err="1"/>
              <a:t>sesuai</a:t>
            </a:r>
            <a:r>
              <a:rPr lang="en-US" dirty="0"/>
              <a:t> </a:t>
            </a:r>
            <a:r>
              <a:rPr lang="en-US" dirty="0" err="1"/>
              <a:t>tipe</a:t>
            </a:r>
            <a:r>
              <a:rPr lang="en-US" dirty="0"/>
              <a:t> </a:t>
            </a:r>
            <a:r>
              <a:rPr lang="en-US" dirty="0" err="1"/>
              <a:t>tersebut</a:t>
            </a:r>
            <a:endParaRPr lang="en-US" dirty="0"/>
          </a:p>
          <a:p>
            <a:pPr lvl="1">
              <a:lnSpc>
                <a:spcPct val="80000"/>
              </a:lnSpc>
            </a:pPr>
            <a:r>
              <a:rPr lang="en-US" i="1" dirty="0"/>
              <a:t>Dynamically typed</a:t>
            </a:r>
            <a:r>
              <a:rPr lang="en-US" dirty="0"/>
              <a:t>: </a:t>
            </a:r>
            <a:r>
              <a:rPr lang="en-US" dirty="0" err="1"/>
              <a:t>Tipe</a:t>
            </a:r>
            <a:r>
              <a:rPr lang="en-US" dirty="0"/>
              <a:t> data </a:t>
            </a:r>
            <a:r>
              <a:rPr lang="en-US" dirty="0" err="1"/>
              <a:t>variabel</a:t>
            </a:r>
            <a:r>
              <a:rPr lang="en-US" dirty="0"/>
              <a:t> </a:t>
            </a:r>
            <a:r>
              <a:rPr lang="en-US" dirty="0" err="1"/>
              <a:t>dapat</a:t>
            </a:r>
            <a:r>
              <a:rPr lang="en-US" dirty="0"/>
              <a:t> </a:t>
            </a:r>
            <a:r>
              <a:rPr lang="en-US" dirty="0" err="1"/>
              <a:t>diubah</a:t>
            </a:r>
            <a:endParaRPr lang="en-US" dirty="0"/>
          </a:p>
          <a:p>
            <a:pPr>
              <a:lnSpc>
                <a:spcPct val="80000"/>
              </a:lnSpc>
            </a:pPr>
            <a:r>
              <a:rPr lang="en-US" dirty="0" err="1"/>
              <a:t>Konvensi</a:t>
            </a:r>
            <a:r>
              <a:rPr lang="en-US" dirty="0"/>
              <a:t> </a:t>
            </a:r>
            <a:r>
              <a:rPr lang="en-US" dirty="0" err="1"/>
              <a:t>kuliah</a:t>
            </a:r>
            <a:r>
              <a:rPr lang="en-US" dirty="0"/>
              <a:t>: 1 </a:t>
            </a:r>
            <a:r>
              <a:rPr lang="en-US" dirty="0" err="1"/>
              <a:t>variabel</a:t>
            </a:r>
            <a:r>
              <a:rPr lang="en-US" dirty="0"/>
              <a:t> </a:t>
            </a:r>
            <a:r>
              <a:rPr lang="en-US" dirty="0" err="1"/>
              <a:t>hanya</a:t>
            </a:r>
            <a:r>
              <a:rPr lang="en-US" dirty="0"/>
              <a:t> </a:t>
            </a:r>
            <a:r>
              <a:rPr lang="en-US" dirty="0" err="1"/>
              <a:t>dipakai</a:t>
            </a:r>
            <a:r>
              <a:rPr lang="en-US" dirty="0"/>
              <a:t> </a:t>
            </a:r>
            <a:r>
              <a:rPr lang="en-US" dirty="0" err="1"/>
              <a:t>untuk</a:t>
            </a:r>
            <a:r>
              <a:rPr lang="en-US" dirty="0"/>
              <a:t> 1 </a:t>
            </a:r>
            <a:r>
              <a:rPr lang="en-US" dirty="0" err="1"/>
              <a:t>tipe</a:t>
            </a:r>
            <a:r>
              <a:rPr lang="en-US" dirty="0"/>
              <a:t> data</a:t>
            </a:r>
          </a:p>
          <a:p>
            <a:pPr lvl="1">
              <a:lnSpc>
                <a:spcPct val="80000"/>
              </a:lnSpc>
            </a:pPr>
            <a:r>
              <a:rPr lang="en-US" dirty="0" err="1"/>
              <a:t>Dalam</a:t>
            </a:r>
            <a:r>
              <a:rPr lang="en-US" dirty="0"/>
              <a:t> </a:t>
            </a:r>
            <a:r>
              <a:rPr lang="en-US" dirty="0" err="1"/>
              <a:t>menggunakan</a:t>
            </a:r>
            <a:r>
              <a:rPr lang="en-US" dirty="0"/>
              <a:t> </a:t>
            </a:r>
            <a:r>
              <a:rPr lang="en-US" dirty="0" err="1"/>
              <a:t>variabel</a:t>
            </a:r>
            <a:r>
              <a:rPr lang="en-US" dirty="0"/>
              <a:t> </a:t>
            </a:r>
            <a:r>
              <a:rPr lang="en-US" dirty="0" err="1"/>
              <a:t>harus</a:t>
            </a:r>
            <a:r>
              <a:rPr lang="en-US" dirty="0"/>
              <a:t> </a:t>
            </a:r>
            <a:r>
              <a:rPr lang="en-US" dirty="0" err="1"/>
              <a:t>diketahui</a:t>
            </a:r>
            <a:r>
              <a:rPr lang="en-US" dirty="0"/>
              <a:t> </a:t>
            </a:r>
            <a:r>
              <a:rPr lang="en-US" dirty="0" err="1"/>
              <a:t>dengan</a:t>
            </a:r>
            <a:r>
              <a:rPr lang="en-US" dirty="0"/>
              <a:t> </a:t>
            </a:r>
            <a:r>
              <a:rPr lang="en-US" dirty="0" err="1"/>
              <a:t>baik</a:t>
            </a:r>
            <a:r>
              <a:rPr lang="en-US" dirty="0"/>
              <a:t> </a:t>
            </a:r>
            <a:r>
              <a:rPr lang="en-US" dirty="0" err="1"/>
              <a:t>tipe</a:t>
            </a:r>
            <a:r>
              <a:rPr lang="en-US" dirty="0"/>
              <a:t> data </a:t>
            </a:r>
            <a:r>
              <a:rPr lang="en-US" dirty="0" err="1"/>
              <a:t>apa</a:t>
            </a:r>
            <a:r>
              <a:rPr lang="en-US" dirty="0"/>
              <a:t> </a:t>
            </a:r>
            <a:r>
              <a:rPr lang="en-US" dirty="0" err="1"/>
              <a:t>didefinisikan</a:t>
            </a:r>
            <a:r>
              <a:rPr lang="en-US" dirty="0"/>
              <a:t> </a:t>
            </a:r>
            <a:r>
              <a:rPr lang="en-US" dirty="0" err="1"/>
              <a:t>terhadap</a:t>
            </a:r>
            <a:r>
              <a:rPr lang="en-US" dirty="0"/>
              <a:t> </a:t>
            </a:r>
            <a:r>
              <a:rPr lang="en-US" dirty="0" err="1"/>
              <a:t>variabel</a:t>
            </a:r>
            <a:r>
              <a:rPr lang="en-US" dirty="0"/>
              <a:t> </a:t>
            </a:r>
            <a:r>
              <a:rPr lang="en-US" dirty="0" err="1"/>
              <a:t>tersebut</a:t>
            </a:r>
            <a:endParaRPr lang="en-US" dirty="0"/>
          </a:p>
          <a:p>
            <a:pPr lvl="1">
              <a:lnSpc>
                <a:spcPct val="80000"/>
              </a:lnSpc>
            </a:pPr>
            <a:r>
              <a:rPr lang="en-US" dirty="0" err="1"/>
              <a:t>Tuliskan</a:t>
            </a:r>
            <a:r>
              <a:rPr lang="en-US" dirty="0"/>
              <a:t> </a:t>
            </a:r>
            <a:r>
              <a:rPr lang="en-US" dirty="0" err="1"/>
              <a:t>bagian</a:t>
            </a:r>
            <a:r>
              <a:rPr lang="en-US" dirty="0"/>
              <a:t> KAMUS </a:t>
            </a:r>
            <a:r>
              <a:rPr lang="en-US" dirty="0" err="1"/>
              <a:t>dalam</a:t>
            </a:r>
            <a:r>
              <a:rPr lang="en-US" dirty="0"/>
              <a:t> </a:t>
            </a:r>
            <a:r>
              <a:rPr lang="en-US" dirty="0" err="1"/>
              <a:t>bentuk</a:t>
            </a:r>
            <a:r>
              <a:rPr lang="en-US" dirty="0"/>
              <a:t> </a:t>
            </a:r>
            <a:r>
              <a:rPr lang="en-US" dirty="0" err="1"/>
              <a:t>komentar</a:t>
            </a:r>
            <a:r>
              <a:rPr lang="en-US" dirty="0"/>
              <a:t> type </a:t>
            </a:r>
            <a:r>
              <a:rPr lang="en-US" dirty="0" err="1"/>
              <a:t>suatu</a:t>
            </a:r>
            <a:r>
              <a:rPr lang="en-US" dirty="0"/>
              <a:t> </a:t>
            </a:r>
            <a:r>
              <a:rPr lang="en-US" dirty="0" err="1"/>
              <a:t>variabel</a:t>
            </a:r>
            <a:endParaRPr lang="en-US" dirty="0"/>
          </a:p>
          <a:p>
            <a:endParaRPr lang="en-US" dirty="0"/>
          </a:p>
        </p:txBody>
      </p:sp>
      <p:sp>
        <p:nvSpPr>
          <p:cNvPr id="7" name="Date Placeholder 6"/>
          <p:cNvSpPr>
            <a:spLocks noGrp="1"/>
          </p:cNvSpPr>
          <p:nvPr>
            <p:ph type="dt" sz="half" idx="10"/>
          </p:nvPr>
        </p:nvSpPr>
        <p:spPr/>
        <p:txBody>
          <a:bodyPr/>
          <a:lstStyle/>
          <a:p>
            <a:fld id="{581A6A0B-BD4D-4F4C-B6C8-829A9EE3B333}" type="datetime1">
              <a:rPr lang="id-ID" smtClean="0"/>
              <a:t>05/08/2020</a:t>
            </a:fld>
            <a:endParaRPr lang="id-ID"/>
          </a:p>
        </p:txBody>
      </p:sp>
      <p:sp>
        <p:nvSpPr>
          <p:cNvPr id="47106" name="Rectangle 5"/>
          <p:cNvSpPr>
            <a:spLocks noGrp="1" noChangeArrowheads="1"/>
          </p:cNvSpPr>
          <p:nvPr>
            <p:ph type="ftr" sz="quarter" idx="11"/>
          </p:nvPr>
        </p:nvSpPr>
        <p:spPr/>
        <p:txBody>
          <a:bodyPr/>
          <a:lstStyle>
            <a:lvl1pPr eaLnBrk="0" hangingPunct="0">
              <a:defRPr kumimoji="1">
                <a:solidFill>
                  <a:schemeClr val="tx1"/>
                </a:solidFill>
                <a:latin typeface="Arial" charset="0"/>
                <a:ea typeface="MS PGothic" pitchFamily="34" charset="-128"/>
              </a:defRPr>
            </a:lvl1pPr>
            <a:lvl2pPr marL="742960" indent="-285753" eaLnBrk="0" hangingPunct="0">
              <a:defRPr kumimoji="1">
                <a:solidFill>
                  <a:schemeClr val="tx1"/>
                </a:solidFill>
                <a:latin typeface="Arial" charset="0"/>
                <a:ea typeface="MS PGothic" pitchFamily="34" charset="-128"/>
              </a:defRPr>
            </a:lvl2pPr>
            <a:lvl3pPr marL="1143014" indent="-228603" eaLnBrk="0" hangingPunct="0">
              <a:defRPr kumimoji="1">
                <a:solidFill>
                  <a:schemeClr val="tx1"/>
                </a:solidFill>
                <a:latin typeface="Arial" charset="0"/>
                <a:ea typeface="MS PGothic" pitchFamily="34" charset="-128"/>
              </a:defRPr>
            </a:lvl3pPr>
            <a:lvl4pPr marL="1600220" indent="-228603" eaLnBrk="0" hangingPunct="0">
              <a:defRPr kumimoji="1">
                <a:solidFill>
                  <a:schemeClr val="tx1"/>
                </a:solidFill>
                <a:latin typeface="Arial" charset="0"/>
                <a:ea typeface="MS PGothic" pitchFamily="34" charset="-128"/>
              </a:defRPr>
            </a:lvl4pPr>
            <a:lvl5pPr marL="2057426" indent="-228603" eaLnBrk="0" hangingPunct="0">
              <a:defRPr kumimoji="1">
                <a:solidFill>
                  <a:schemeClr val="tx1"/>
                </a:solidFill>
                <a:latin typeface="Arial" charset="0"/>
                <a:ea typeface="MS PGothic" pitchFamily="34" charset="-128"/>
              </a:defRPr>
            </a:lvl5pPr>
            <a:lvl6pPr marL="2514632" indent="-228603" eaLnBrk="0" fontAlgn="base" hangingPunct="0">
              <a:spcBef>
                <a:spcPct val="0"/>
              </a:spcBef>
              <a:spcAft>
                <a:spcPct val="0"/>
              </a:spcAft>
              <a:defRPr kumimoji="1">
                <a:solidFill>
                  <a:schemeClr val="tx1"/>
                </a:solidFill>
                <a:latin typeface="Arial" charset="0"/>
                <a:ea typeface="MS PGothic" pitchFamily="34" charset="-128"/>
              </a:defRPr>
            </a:lvl6pPr>
            <a:lvl7pPr marL="2971837" indent="-228603" eaLnBrk="0" fontAlgn="base" hangingPunct="0">
              <a:spcBef>
                <a:spcPct val="0"/>
              </a:spcBef>
              <a:spcAft>
                <a:spcPct val="0"/>
              </a:spcAft>
              <a:defRPr kumimoji="1">
                <a:solidFill>
                  <a:schemeClr val="tx1"/>
                </a:solidFill>
                <a:latin typeface="Arial" charset="0"/>
                <a:ea typeface="MS PGothic" pitchFamily="34" charset="-128"/>
              </a:defRPr>
            </a:lvl7pPr>
            <a:lvl8pPr marL="3429043" indent="-228603" eaLnBrk="0" fontAlgn="base" hangingPunct="0">
              <a:spcBef>
                <a:spcPct val="0"/>
              </a:spcBef>
              <a:spcAft>
                <a:spcPct val="0"/>
              </a:spcAft>
              <a:defRPr kumimoji="1">
                <a:solidFill>
                  <a:schemeClr val="tx1"/>
                </a:solidFill>
                <a:latin typeface="Arial" charset="0"/>
                <a:ea typeface="MS PGothic" pitchFamily="34" charset="-128"/>
              </a:defRPr>
            </a:lvl8pPr>
            <a:lvl9pPr marL="3886248" indent="-228603" eaLnBrk="0" fontAlgn="base" hangingPunct="0">
              <a:spcBef>
                <a:spcPct val="0"/>
              </a:spcBef>
              <a:spcAft>
                <a:spcPct val="0"/>
              </a:spcAft>
              <a:defRPr kumimoji="1">
                <a:solidFill>
                  <a:schemeClr val="tx1"/>
                </a:solidFill>
                <a:latin typeface="Arial" charset="0"/>
                <a:ea typeface="MS PGothic" pitchFamily="34" charset="-128"/>
              </a:defRPr>
            </a:lvl9pPr>
          </a:lstStyle>
          <a:p>
            <a:r>
              <a:rPr lang="en-US" altLang="ja-JP"/>
              <a:t>KU1102 - Pengenalan Komputasi - Struktur Dasar Program Prosedural</a:t>
            </a:r>
          </a:p>
        </p:txBody>
      </p:sp>
      <p:sp>
        <p:nvSpPr>
          <p:cNvPr id="9" name="Slide Number Placeholder 8"/>
          <p:cNvSpPr>
            <a:spLocks noGrp="1"/>
          </p:cNvSpPr>
          <p:nvPr>
            <p:ph type="sldNum" sz="quarter" idx="12"/>
          </p:nvPr>
        </p:nvSpPr>
        <p:spPr/>
        <p:txBody>
          <a:bodyPr/>
          <a:lstStyle/>
          <a:p>
            <a:fld id="{C512CC6E-12D6-4979-B5EB-1006211665FC}" type="slidenum">
              <a:rPr lang="id-ID" smtClean="0"/>
              <a:pPr/>
              <a:t>15</a:t>
            </a:fld>
            <a:endParaRPr lang="id-ID"/>
          </a:p>
        </p:txBody>
      </p:sp>
    </p:spTree>
    <p:extLst>
      <p:ext uri="{BB962C8B-B14F-4D97-AF65-F5344CB8AC3E}">
        <p14:creationId xmlns:p14="http://schemas.microsoft.com/office/powerpoint/2010/main" val="395045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a:t>Tipe Data (1)</a:t>
            </a:r>
            <a:endParaRPr lang="en-AU" dirty="0"/>
          </a:p>
        </p:txBody>
      </p:sp>
      <p:sp>
        <p:nvSpPr>
          <p:cNvPr id="3" name="Content Placeholder 2"/>
          <p:cNvSpPr>
            <a:spLocks noGrp="1"/>
          </p:cNvSpPr>
          <p:nvPr>
            <p:ph idx="1"/>
          </p:nvPr>
        </p:nvSpPr>
        <p:spPr/>
        <p:txBody>
          <a:bodyPr/>
          <a:lstStyle/>
          <a:p>
            <a:r>
              <a:rPr lang="en-AU" dirty="0" err="1"/>
              <a:t>Setiap</a:t>
            </a:r>
            <a:r>
              <a:rPr lang="en-AU" dirty="0"/>
              <a:t> data </a:t>
            </a:r>
            <a:r>
              <a:rPr lang="en-AU" dirty="0" err="1"/>
              <a:t>memiliki</a:t>
            </a:r>
            <a:r>
              <a:rPr lang="en-AU" dirty="0"/>
              <a:t> </a:t>
            </a:r>
            <a:r>
              <a:rPr lang="en-AU" dirty="0" err="1"/>
              <a:t>jenis</a:t>
            </a:r>
            <a:r>
              <a:rPr lang="en-AU" dirty="0"/>
              <a:t> yang </a:t>
            </a:r>
            <a:r>
              <a:rPr lang="en-AU" dirty="0" err="1"/>
              <a:t>berbeda-beda</a:t>
            </a:r>
            <a:endParaRPr lang="en-AU" dirty="0"/>
          </a:p>
          <a:p>
            <a:pPr lvl="1"/>
            <a:r>
              <a:rPr lang="en-AU" dirty="0"/>
              <a:t>Data </a:t>
            </a:r>
            <a:r>
              <a:rPr lang="en-AU" b="1" dirty="0" err="1"/>
              <a:t>umur</a:t>
            </a:r>
            <a:r>
              <a:rPr lang="en-AU" b="1" dirty="0"/>
              <a:t> </a:t>
            </a:r>
            <a:r>
              <a:rPr lang="en-AU" dirty="0" err="1"/>
              <a:t>seseorang</a:t>
            </a:r>
            <a:r>
              <a:rPr lang="en-AU" dirty="0"/>
              <a:t> </a:t>
            </a:r>
            <a:r>
              <a:rPr lang="en-AU" dirty="0" err="1"/>
              <a:t>berbeda</a:t>
            </a:r>
            <a:r>
              <a:rPr lang="en-AU" dirty="0"/>
              <a:t> </a:t>
            </a:r>
            <a:r>
              <a:rPr lang="en-AU" dirty="0" err="1"/>
              <a:t>dengan</a:t>
            </a:r>
            <a:r>
              <a:rPr lang="en-AU" dirty="0"/>
              <a:t> data </a:t>
            </a:r>
            <a:r>
              <a:rPr lang="en-AU" b="1" dirty="0" err="1"/>
              <a:t>nama</a:t>
            </a:r>
            <a:endParaRPr lang="en-AU" b="1" dirty="0"/>
          </a:p>
          <a:p>
            <a:pPr lvl="2"/>
            <a:r>
              <a:rPr lang="en-AU" dirty="0"/>
              <a:t>Data </a:t>
            </a:r>
            <a:r>
              <a:rPr lang="en-AU" dirty="0" err="1"/>
              <a:t>umur</a:t>
            </a:r>
            <a:r>
              <a:rPr lang="en-AU" dirty="0"/>
              <a:t> </a:t>
            </a:r>
            <a:r>
              <a:rPr lang="en-AU" dirty="0" err="1"/>
              <a:t>dibentuk</a:t>
            </a:r>
            <a:r>
              <a:rPr lang="en-AU" dirty="0"/>
              <a:t>  </a:t>
            </a:r>
            <a:r>
              <a:rPr lang="en-AU" dirty="0" err="1"/>
              <a:t>dari</a:t>
            </a:r>
            <a:r>
              <a:rPr lang="en-AU" dirty="0"/>
              <a:t> </a:t>
            </a:r>
            <a:r>
              <a:rPr lang="en-AU" dirty="0" err="1"/>
              <a:t>kumpulan</a:t>
            </a:r>
            <a:r>
              <a:rPr lang="en-AU" dirty="0"/>
              <a:t> </a:t>
            </a:r>
            <a:r>
              <a:rPr lang="en-AU" dirty="0" err="1"/>
              <a:t>angka</a:t>
            </a:r>
            <a:endParaRPr lang="en-AU" dirty="0"/>
          </a:p>
          <a:p>
            <a:pPr lvl="2"/>
            <a:r>
              <a:rPr lang="en-AU" dirty="0"/>
              <a:t>Data </a:t>
            </a:r>
            <a:r>
              <a:rPr lang="en-AU" dirty="0" err="1"/>
              <a:t>nama</a:t>
            </a:r>
            <a:r>
              <a:rPr lang="en-AU" dirty="0"/>
              <a:t> </a:t>
            </a:r>
            <a:r>
              <a:rPr lang="en-AU" dirty="0" err="1"/>
              <a:t>dibentuk</a:t>
            </a:r>
            <a:r>
              <a:rPr lang="en-AU" dirty="0"/>
              <a:t> </a:t>
            </a:r>
            <a:r>
              <a:rPr lang="en-AU" dirty="0" err="1"/>
              <a:t>dari</a:t>
            </a:r>
            <a:r>
              <a:rPr lang="en-AU" dirty="0"/>
              <a:t> </a:t>
            </a:r>
            <a:r>
              <a:rPr lang="en-AU" dirty="0" err="1"/>
              <a:t>serangkaian</a:t>
            </a:r>
            <a:r>
              <a:rPr lang="en-AU" dirty="0"/>
              <a:t> </a:t>
            </a:r>
            <a:r>
              <a:rPr lang="en-AU" dirty="0" err="1"/>
              <a:t>huruf</a:t>
            </a:r>
            <a:endParaRPr lang="en-AU" dirty="0"/>
          </a:p>
          <a:p>
            <a:pPr lvl="1"/>
            <a:r>
              <a:rPr lang="en-AU" dirty="0" err="1"/>
              <a:t>Untuk</a:t>
            </a:r>
            <a:r>
              <a:rPr lang="en-AU" dirty="0"/>
              <a:t> </a:t>
            </a:r>
            <a:r>
              <a:rPr lang="en-AU" dirty="0" err="1"/>
              <a:t>setiap</a:t>
            </a:r>
            <a:r>
              <a:rPr lang="en-AU" dirty="0"/>
              <a:t> </a:t>
            </a:r>
            <a:r>
              <a:rPr lang="en-AU" dirty="0" err="1"/>
              <a:t>jenis</a:t>
            </a:r>
            <a:r>
              <a:rPr lang="en-AU" dirty="0"/>
              <a:t> data juga </a:t>
            </a:r>
            <a:r>
              <a:rPr lang="en-AU" dirty="0" err="1"/>
              <a:t>memiliki</a:t>
            </a:r>
            <a:r>
              <a:rPr lang="en-AU" dirty="0"/>
              <a:t> </a:t>
            </a:r>
            <a:r>
              <a:rPr lang="en-AU" dirty="0" err="1"/>
              <a:t>rentang</a:t>
            </a:r>
            <a:r>
              <a:rPr lang="en-AU" dirty="0"/>
              <a:t>  (range) yang </a:t>
            </a:r>
            <a:r>
              <a:rPr lang="en-AU" dirty="0" err="1"/>
              <a:t>berbeda</a:t>
            </a:r>
            <a:endParaRPr lang="en-AU" dirty="0"/>
          </a:p>
          <a:p>
            <a:pPr lvl="2"/>
            <a:r>
              <a:rPr lang="en-AU" dirty="0"/>
              <a:t>Data </a:t>
            </a:r>
            <a:r>
              <a:rPr lang="en-AU" dirty="0" err="1"/>
              <a:t>umur</a:t>
            </a:r>
            <a:r>
              <a:rPr lang="en-AU" dirty="0"/>
              <a:t> </a:t>
            </a:r>
            <a:r>
              <a:rPr lang="en-AU" dirty="0" err="1"/>
              <a:t>rentangnya</a:t>
            </a:r>
            <a:r>
              <a:rPr lang="en-AU" dirty="0"/>
              <a:t> </a:t>
            </a:r>
            <a:r>
              <a:rPr lang="en-AU" dirty="0" err="1"/>
              <a:t>antara</a:t>
            </a:r>
            <a:r>
              <a:rPr lang="en-AU" dirty="0"/>
              <a:t> 1 </a:t>
            </a:r>
            <a:r>
              <a:rPr lang="en-AU" dirty="0" err="1"/>
              <a:t>sampai</a:t>
            </a:r>
            <a:r>
              <a:rPr lang="en-AU" dirty="0"/>
              <a:t> 100 (</a:t>
            </a:r>
            <a:r>
              <a:rPr lang="en-AU" dirty="0" err="1"/>
              <a:t>bila</a:t>
            </a:r>
            <a:r>
              <a:rPr lang="en-AU" dirty="0"/>
              <a:t> </a:t>
            </a:r>
            <a:r>
              <a:rPr lang="en-AU" dirty="0" err="1"/>
              <a:t>diasumsikan</a:t>
            </a:r>
            <a:r>
              <a:rPr lang="en-AU" dirty="0"/>
              <a:t> </a:t>
            </a:r>
            <a:r>
              <a:rPr lang="en-AU" dirty="0" err="1"/>
              <a:t>bahwa</a:t>
            </a:r>
            <a:r>
              <a:rPr lang="en-AU" dirty="0"/>
              <a:t> </a:t>
            </a:r>
            <a:r>
              <a:rPr lang="en-AU" dirty="0" err="1"/>
              <a:t>umur</a:t>
            </a:r>
            <a:r>
              <a:rPr lang="en-AU" dirty="0"/>
              <a:t> </a:t>
            </a:r>
            <a:r>
              <a:rPr lang="en-AU" dirty="0" err="1"/>
              <a:t>seseorang</a:t>
            </a:r>
            <a:r>
              <a:rPr lang="en-AU" dirty="0"/>
              <a:t> </a:t>
            </a:r>
            <a:r>
              <a:rPr lang="en-AU" dirty="0" err="1"/>
              <a:t>tidak</a:t>
            </a:r>
            <a:r>
              <a:rPr lang="en-AU" dirty="0"/>
              <a:t> </a:t>
            </a:r>
            <a:r>
              <a:rPr lang="en-AU" dirty="0" err="1"/>
              <a:t>lebih</a:t>
            </a:r>
            <a:r>
              <a:rPr lang="en-AU" dirty="0"/>
              <a:t> </a:t>
            </a:r>
            <a:r>
              <a:rPr lang="en-AU" dirty="0" err="1"/>
              <a:t>dari</a:t>
            </a:r>
            <a:r>
              <a:rPr lang="en-AU" dirty="0"/>
              <a:t> 100).</a:t>
            </a:r>
          </a:p>
          <a:p>
            <a:pPr lvl="2"/>
            <a:r>
              <a:rPr lang="en-AU" dirty="0"/>
              <a:t>Data </a:t>
            </a:r>
            <a:r>
              <a:rPr lang="en-AU" dirty="0" err="1"/>
              <a:t>nama</a:t>
            </a:r>
            <a:r>
              <a:rPr lang="en-AU" dirty="0"/>
              <a:t> </a:t>
            </a:r>
            <a:r>
              <a:rPr lang="en-AU" dirty="0" err="1"/>
              <a:t>rentangnya</a:t>
            </a:r>
            <a:r>
              <a:rPr lang="en-AU" dirty="0"/>
              <a:t> </a:t>
            </a:r>
            <a:r>
              <a:rPr lang="en-AU" dirty="0" err="1"/>
              <a:t>mulai</a:t>
            </a:r>
            <a:r>
              <a:rPr lang="en-AU" dirty="0"/>
              <a:t> </a:t>
            </a:r>
            <a:r>
              <a:rPr lang="en-AU" dirty="0" err="1"/>
              <a:t>dari</a:t>
            </a:r>
            <a:r>
              <a:rPr lang="en-AU" dirty="0"/>
              <a:t> 1 </a:t>
            </a:r>
            <a:r>
              <a:rPr lang="en-AU" dirty="0" err="1"/>
              <a:t>sampai</a:t>
            </a:r>
            <a:r>
              <a:rPr lang="en-AU" dirty="0"/>
              <a:t> 50 (</a:t>
            </a:r>
            <a:r>
              <a:rPr lang="en-AU" dirty="0" err="1"/>
              <a:t>bila</a:t>
            </a:r>
            <a:r>
              <a:rPr lang="en-AU" dirty="0"/>
              <a:t> di </a:t>
            </a:r>
            <a:r>
              <a:rPr lang="en-AU" dirty="0" err="1"/>
              <a:t>anggap</a:t>
            </a:r>
            <a:r>
              <a:rPr lang="en-AU" dirty="0"/>
              <a:t> </a:t>
            </a:r>
            <a:r>
              <a:rPr lang="en-AU" dirty="0" err="1"/>
              <a:t>nama</a:t>
            </a:r>
            <a:r>
              <a:rPr lang="en-AU" dirty="0"/>
              <a:t> </a:t>
            </a:r>
            <a:r>
              <a:rPr lang="en-AU" dirty="0" err="1"/>
              <a:t>tidak</a:t>
            </a:r>
            <a:r>
              <a:rPr lang="en-AU" dirty="0"/>
              <a:t> </a:t>
            </a:r>
            <a:r>
              <a:rPr lang="en-AU" dirty="0" err="1"/>
              <a:t>ada</a:t>
            </a:r>
            <a:r>
              <a:rPr lang="en-AU" dirty="0"/>
              <a:t> yang </a:t>
            </a:r>
            <a:r>
              <a:rPr lang="en-AU" dirty="0" err="1"/>
              <a:t>melebihi</a:t>
            </a:r>
            <a:r>
              <a:rPr lang="en-AU" dirty="0"/>
              <a:t> 50 </a:t>
            </a:r>
            <a:r>
              <a:rPr lang="en-AU" dirty="0" err="1"/>
              <a:t>huruf</a:t>
            </a:r>
            <a:endParaRPr lang="en-AU" dirty="0"/>
          </a:p>
        </p:txBody>
      </p:sp>
      <p:sp>
        <p:nvSpPr>
          <p:cNvPr id="5" name="Footer Placeholder 4"/>
          <p:cNvSpPr>
            <a:spLocks noGrp="1"/>
          </p:cNvSpPr>
          <p:nvPr>
            <p:ph type="ftr" sz="quarter" idx="11"/>
          </p:nvPr>
        </p:nvSpPr>
        <p:spPr/>
        <p:txBody>
          <a:bodyPr/>
          <a:lstStyle/>
          <a:p>
            <a:r>
              <a:rPr lang="id-ID"/>
              <a:t>KU1102 - Pengenalan Komputasi - Struktur Dasar Program Prosedural</a:t>
            </a:r>
          </a:p>
        </p:txBody>
      </p:sp>
      <p:sp>
        <p:nvSpPr>
          <p:cNvPr id="7" name="Date Placeholder 6"/>
          <p:cNvSpPr>
            <a:spLocks noGrp="1"/>
          </p:cNvSpPr>
          <p:nvPr>
            <p:ph type="dt" sz="half" idx="10"/>
          </p:nvPr>
        </p:nvSpPr>
        <p:spPr/>
        <p:txBody>
          <a:bodyPr/>
          <a:lstStyle/>
          <a:p>
            <a:fld id="{AE04FCC5-68D6-47FA-8EC5-6C3ABB9FA5A2}" type="datetime1">
              <a:rPr lang="id-ID" smtClean="0"/>
              <a:t>05/08/2020</a:t>
            </a:fld>
            <a:endParaRPr lang="id-ID"/>
          </a:p>
        </p:txBody>
      </p:sp>
      <p:sp>
        <p:nvSpPr>
          <p:cNvPr id="8" name="Slide Number Placeholder 7"/>
          <p:cNvSpPr>
            <a:spLocks noGrp="1"/>
          </p:cNvSpPr>
          <p:nvPr>
            <p:ph type="sldNum" sz="quarter" idx="12"/>
          </p:nvPr>
        </p:nvSpPr>
        <p:spPr/>
        <p:txBody>
          <a:bodyPr/>
          <a:lstStyle/>
          <a:p>
            <a:fld id="{C512CC6E-12D6-4979-B5EB-1006211665FC}" type="slidenum">
              <a:rPr lang="id-ID" smtClean="0"/>
              <a:pPr/>
              <a:t>16</a:t>
            </a:fld>
            <a:endParaRPr lang="id-ID"/>
          </a:p>
        </p:txBody>
      </p:sp>
    </p:spTree>
    <p:extLst>
      <p:ext uri="{BB962C8B-B14F-4D97-AF65-F5344CB8AC3E}">
        <p14:creationId xmlns:p14="http://schemas.microsoft.com/office/powerpoint/2010/main" val="156611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Tipe</a:t>
            </a:r>
            <a:r>
              <a:rPr lang="en-US" dirty="0"/>
              <a:t> Data (2)</a:t>
            </a:r>
          </a:p>
        </p:txBody>
      </p:sp>
      <p:sp>
        <p:nvSpPr>
          <p:cNvPr id="3" name="Content Placeholder 2"/>
          <p:cNvSpPr>
            <a:spLocks noGrp="1"/>
          </p:cNvSpPr>
          <p:nvPr>
            <p:ph idx="1"/>
          </p:nvPr>
        </p:nvSpPr>
        <p:spPr/>
        <p:txBody>
          <a:bodyPr/>
          <a:lstStyle/>
          <a:p>
            <a:r>
              <a:rPr lang="en-US" dirty="0" err="1"/>
              <a:t>Nilai</a:t>
            </a:r>
            <a:r>
              <a:rPr lang="en-US" dirty="0"/>
              <a:t> yang </a:t>
            </a:r>
            <a:r>
              <a:rPr lang="en-US" dirty="0" err="1"/>
              <a:t>diperbolehkan</a:t>
            </a:r>
            <a:r>
              <a:rPr lang="en-US" dirty="0"/>
              <a:t> </a:t>
            </a:r>
            <a:r>
              <a:rPr lang="en-US" dirty="0" err="1"/>
              <a:t>untuk</a:t>
            </a:r>
            <a:r>
              <a:rPr lang="en-US" dirty="0"/>
              <a:t> </a:t>
            </a:r>
            <a:r>
              <a:rPr lang="en-US" dirty="0" err="1"/>
              <a:t>variabel</a:t>
            </a:r>
            <a:r>
              <a:rPr lang="en-US" dirty="0"/>
              <a:t> </a:t>
            </a:r>
            <a:r>
              <a:rPr lang="en-US" dirty="0" err="1"/>
              <a:t>tergantung</a:t>
            </a:r>
            <a:r>
              <a:rPr lang="en-US" dirty="0"/>
              <a:t> </a:t>
            </a:r>
            <a:r>
              <a:rPr lang="en-US" dirty="0" err="1"/>
              <a:t>pada</a:t>
            </a:r>
            <a:r>
              <a:rPr lang="en-US" dirty="0"/>
              <a:t> </a:t>
            </a:r>
            <a:r>
              <a:rPr lang="en-US" dirty="0" err="1"/>
              <a:t>tipe</a:t>
            </a:r>
            <a:r>
              <a:rPr lang="en-US" dirty="0"/>
              <a:t> data-</a:t>
            </a:r>
            <a:r>
              <a:rPr lang="en-US" dirty="0" err="1"/>
              <a:t>nya</a:t>
            </a:r>
            <a:endParaRPr lang="en-US" dirty="0"/>
          </a:p>
          <a:p>
            <a:r>
              <a:rPr lang="en-US" dirty="0" err="1"/>
              <a:t>Tipe</a:t>
            </a:r>
            <a:r>
              <a:rPr lang="en-US" dirty="0"/>
              <a:t> data </a:t>
            </a:r>
            <a:r>
              <a:rPr lang="en-US" dirty="0" err="1"/>
              <a:t>mendefinisikan</a:t>
            </a:r>
            <a:r>
              <a:rPr lang="en-US" dirty="0"/>
              <a:t> </a:t>
            </a:r>
            <a:r>
              <a:rPr lang="en-US" dirty="0" err="1"/>
              <a:t>himpunan</a:t>
            </a:r>
            <a:r>
              <a:rPr lang="en-US" dirty="0"/>
              <a:t> </a:t>
            </a:r>
            <a:r>
              <a:rPr lang="en-US" dirty="0" err="1"/>
              <a:t>nilai-nilai</a:t>
            </a:r>
            <a:r>
              <a:rPr lang="en-US" dirty="0"/>
              <a:t> </a:t>
            </a:r>
            <a:r>
              <a:rPr lang="en-US" dirty="0" err="1"/>
              <a:t>tertentu</a:t>
            </a:r>
            <a:r>
              <a:rPr lang="en-US" dirty="0"/>
              <a:t>, </a:t>
            </a:r>
            <a:r>
              <a:rPr lang="en-US" dirty="0" err="1"/>
              <a:t>misalnya</a:t>
            </a:r>
            <a:r>
              <a:rPr lang="en-US" dirty="0"/>
              <a:t>:</a:t>
            </a:r>
          </a:p>
          <a:p>
            <a:pPr lvl="1"/>
            <a:r>
              <a:rPr lang="en-US" dirty="0" err="1"/>
              <a:t>Tipe</a:t>
            </a:r>
            <a:r>
              <a:rPr lang="en-US" dirty="0"/>
              <a:t> data integer : </a:t>
            </a:r>
            <a:r>
              <a:rPr lang="en-US" dirty="0" err="1"/>
              <a:t>himpunan</a:t>
            </a:r>
            <a:r>
              <a:rPr lang="en-US" dirty="0"/>
              <a:t> </a:t>
            </a:r>
            <a:r>
              <a:rPr lang="en-US" dirty="0" err="1"/>
              <a:t>nilai</a:t>
            </a:r>
            <a:r>
              <a:rPr lang="en-US" dirty="0"/>
              <a:t> yang </a:t>
            </a:r>
            <a:r>
              <a:rPr lang="en-US" dirty="0" err="1"/>
              <a:t>terdiri</a:t>
            </a:r>
            <a:r>
              <a:rPr lang="en-US" dirty="0"/>
              <a:t> </a:t>
            </a:r>
            <a:r>
              <a:rPr lang="en-US" dirty="0" err="1"/>
              <a:t>atas</a:t>
            </a:r>
            <a:r>
              <a:rPr lang="en-US" dirty="0"/>
              <a:t> </a:t>
            </a:r>
            <a:r>
              <a:rPr lang="en-US" dirty="0" err="1"/>
              <a:t>bilangan</a:t>
            </a:r>
            <a:r>
              <a:rPr lang="en-US" dirty="0"/>
              <a:t> </a:t>
            </a:r>
            <a:r>
              <a:rPr lang="en-US" dirty="0" err="1"/>
              <a:t>bulat</a:t>
            </a:r>
            <a:r>
              <a:rPr lang="en-US" dirty="0"/>
              <a:t> (</a:t>
            </a:r>
            <a:r>
              <a:rPr lang="en-US" dirty="0" err="1"/>
              <a:t>negatif</a:t>
            </a:r>
            <a:r>
              <a:rPr lang="en-US" dirty="0"/>
              <a:t>, 0, </a:t>
            </a:r>
            <a:r>
              <a:rPr lang="en-US" dirty="0" err="1"/>
              <a:t>positif</a:t>
            </a:r>
            <a:r>
              <a:rPr lang="en-US" dirty="0"/>
              <a:t>)</a:t>
            </a:r>
          </a:p>
          <a:p>
            <a:pPr lvl="1"/>
            <a:r>
              <a:rPr lang="en-US" dirty="0" err="1"/>
              <a:t>Tipe</a:t>
            </a:r>
            <a:r>
              <a:rPr lang="en-US" dirty="0"/>
              <a:t> data </a:t>
            </a:r>
            <a:r>
              <a:rPr lang="en-US" dirty="0" err="1"/>
              <a:t>boolean</a:t>
            </a:r>
            <a:r>
              <a:rPr lang="en-US" dirty="0"/>
              <a:t>: </a:t>
            </a:r>
            <a:r>
              <a:rPr lang="en-US" dirty="0" err="1"/>
              <a:t>himpunan</a:t>
            </a:r>
            <a:r>
              <a:rPr lang="en-US" dirty="0"/>
              <a:t> </a:t>
            </a:r>
            <a:r>
              <a:rPr lang="en-US" dirty="0" err="1"/>
              <a:t>nilai</a:t>
            </a:r>
            <a:r>
              <a:rPr lang="en-US" dirty="0"/>
              <a:t> yang </a:t>
            </a:r>
            <a:r>
              <a:rPr lang="en-US" dirty="0" err="1"/>
              <a:t>terdiri</a:t>
            </a:r>
            <a:r>
              <a:rPr lang="en-US" dirty="0"/>
              <a:t> </a:t>
            </a:r>
            <a:r>
              <a:rPr lang="en-US" dirty="0" err="1"/>
              <a:t>atas</a:t>
            </a:r>
            <a:r>
              <a:rPr lang="en-US" dirty="0"/>
              <a:t> </a:t>
            </a:r>
            <a:r>
              <a:rPr lang="en-US" dirty="0" err="1"/>
              <a:t>nilai</a:t>
            </a:r>
            <a:r>
              <a:rPr lang="en-US" dirty="0"/>
              <a:t> true </a:t>
            </a:r>
            <a:r>
              <a:rPr lang="en-US" dirty="0" err="1"/>
              <a:t>dan</a:t>
            </a:r>
            <a:r>
              <a:rPr lang="en-US" dirty="0"/>
              <a:t> false</a:t>
            </a:r>
          </a:p>
        </p:txBody>
      </p:sp>
      <p:sp>
        <p:nvSpPr>
          <p:cNvPr id="4" name="Date Placeholder 3"/>
          <p:cNvSpPr>
            <a:spLocks noGrp="1"/>
          </p:cNvSpPr>
          <p:nvPr>
            <p:ph type="dt" sz="half" idx="10"/>
          </p:nvPr>
        </p:nvSpPr>
        <p:spPr/>
        <p:txBody>
          <a:bodyPr/>
          <a:lstStyle/>
          <a:p>
            <a:fld id="{8D6D5460-6B4B-4938-984C-06B9636C0F91}" type="datetime1">
              <a:rPr lang="id-ID" smtClean="0"/>
              <a:t>05/08/2020</a:t>
            </a:fld>
            <a:endParaRPr lang="id-ID"/>
          </a:p>
        </p:txBody>
      </p:sp>
      <p:sp>
        <p:nvSpPr>
          <p:cNvPr id="5" name="Footer Placeholder 4"/>
          <p:cNvSpPr>
            <a:spLocks noGrp="1"/>
          </p:cNvSpPr>
          <p:nvPr>
            <p:ph type="ftr" sz="quarter" idx="11"/>
          </p:nvPr>
        </p:nvSpPr>
        <p:spPr/>
        <p:txBody>
          <a:bodyPr/>
          <a:lstStyle/>
          <a:p>
            <a:r>
              <a:rPr lang="id-ID"/>
              <a:t>KU1102 - Pengenalan Komputasi - Struktur Dasar Program Prosedural</a:t>
            </a:r>
          </a:p>
        </p:txBody>
      </p:sp>
      <p:sp>
        <p:nvSpPr>
          <p:cNvPr id="6" name="Slide Number Placeholder 5"/>
          <p:cNvSpPr>
            <a:spLocks noGrp="1"/>
          </p:cNvSpPr>
          <p:nvPr>
            <p:ph type="sldNum" sz="quarter" idx="12"/>
          </p:nvPr>
        </p:nvSpPr>
        <p:spPr/>
        <p:txBody>
          <a:bodyPr/>
          <a:lstStyle/>
          <a:p>
            <a:fld id="{C512CC6E-12D6-4979-B5EB-1006211665FC}" type="slidenum">
              <a:rPr lang="id-ID" smtClean="0"/>
              <a:pPr/>
              <a:t>17</a:t>
            </a:fld>
            <a:endParaRPr lang="id-ID"/>
          </a:p>
        </p:txBody>
      </p:sp>
    </p:spTree>
    <p:extLst>
      <p:ext uri="{BB962C8B-B14F-4D97-AF65-F5344CB8AC3E}">
        <p14:creationId xmlns:p14="http://schemas.microsoft.com/office/powerpoint/2010/main" val="205791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a:t>Tipe</a:t>
            </a:r>
            <a:r>
              <a:rPr lang="en-AU" dirty="0"/>
              <a:t> Data Dasar/</a:t>
            </a:r>
            <a:r>
              <a:rPr lang="en-AU" dirty="0" err="1"/>
              <a:t>Primitif</a:t>
            </a:r>
            <a:endParaRPr lang="en-AU" dirty="0"/>
          </a:p>
        </p:txBody>
      </p:sp>
      <p:sp>
        <p:nvSpPr>
          <p:cNvPr id="3" name="Text Placeholder 2"/>
          <p:cNvSpPr>
            <a:spLocks noGrp="1"/>
          </p:cNvSpPr>
          <p:nvPr>
            <p:ph idx="1"/>
          </p:nvPr>
        </p:nvSpPr>
        <p:spPr/>
        <p:txBody>
          <a:bodyPr>
            <a:normAutofit/>
          </a:bodyPr>
          <a:lstStyle/>
          <a:p>
            <a:r>
              <a:rPr lang="id-ID" dirty="0"/>
              <a:t>Disediakan oleh bahasa pemrograman</a:t>
            </a:r>
            <a:endParaRPr lang="en-US" dirty="0"/>
          </a:p>
        </p:txBody>
      </p:sp>
      <p:sp>
        <p:nvSpPr>
          <p:cNvPr id="5" name="Footer Placeholder 4"/>
          <p:cNvSpPr>
            <a:spLocks noGrp="1"/>
          </p:cNvSpPr>
          <p:nvPr>
            <p:ph type="ftr" sz="quarter" idx="11"/>
          </p:nvPr>
        </p:nvSpPr>
        <p:spPr/>
        <p:txBody>
          <a:bodyPr/>
          <a:lstStyle/>
          <a:p>
            <a:pPr>
              <a:defRPr/>
            </a:pPr>
            <a:r>
              <a:rPr lang="en-US" altLang="ja-JP"/>
              <a:t>KU1102 - Pengenalan Komputasi - Struktur Dasar Program Prosedural</a:t>
            </a:r>
          </a:p>
        </p:txBody>
      </p:sp>
      <p:sp>
        <p:nvSpPr>
          <p:cNvPr id="4" name="Date Placeholder 3"/>
          <p:cNvSpPr>
            <a:spLocks noGrp="1"/>
          </p:cNvSpPr>
          <p:nvPr>
            <p:ph type="dt" sz="half" idx="10"/>
          </p:nvPr>
        </p:nvSpPr>
        <p:spPr/>
        <p:txBody>
          <a:bodyPr/>
          <a:lstStyle/>
          <a:p>
            <a:fld id="{84025644-BF52-4D1D-93ED-B7AF6CB105BB}" type="datetime1">
              <a:rPr lang="id-ID" smtClean="0"/>
              <a:t>05/08/2020</a:t>
            </a:fld>
            <a:endParaRPr lang="id-ID" dirty="0"/>
          </a:p>
        </p:txBody>
      </p:sp>
      <p:sp>
        <p:nvSpPr>
          <p:cNvPr id="7" name="Slide Number Placeholder 6"/>
          <p:cNvSpPr>
            <a:spLocks noGrp="1"/>
          </p:cNvSpPr>
          <p:nvPr>
            <p:ph type="sldNum" sz="quarter" idx="12"/>
          </p:nvPr>
        </p:nvSpPr>
        <p:spPr/>
        <p:txBody>
          <a:bodyPr/>
          <a:lstStyle/>
          <a:p>
            <a:fld id="{C512CC6E-12D6-4979-B5EB-1006211665FC}" type="slidenum">
              <a:rPr lang="id-ID" smtClean="0"/>
              <a:pPr/>
              <a:t>18</a:t>
            </a:fld>
            <a:endParaRPr lang="id-ID"/>
          </a:p>
        </p:txBody>
      </p:sp>
      <p:graphicFrame>
        <p:nvGraphicFramePr>
          <p:cNvPr id="8" name="Table 7">
            <a:extLst>
              <a:ext uri="{FF2B5EF4-FFF2-40B4-BE49-F238E27FC236}">
                <a16:creationId xmlns:a16="http://schemas.microsoft.com/office/drawing/2014/main" id="{FA0D282E-EEA1-4BF1-815F-E1C505ECD17C}"/>
              </a:ext>
            </a:extLst>
          </p:cNvPr>
          <p:cNvGraphicFramePr>
            <a:graphicFrameLocks noGrp="1"/>
          </p:cNvGraphicFramePr>
          <p:nvPr>
            <p:extLst>
              <p:ext uri="{D42A27DB-BD31-4B8C-83A1-F6EECF244321}">
                <p14:modId xmlns:p14="http://schemas.microsoft.com/office/powerpoint/2010/main" val="945519199"/>
              </p:ext>
            </p:extLst>
          </p:nvPr>
        </p:nvGraphicFramePr>
        <p:xfrm>
          <a:off x="1190185" y="2495913"/>
          <a:ext cx="9811630" cy="3210560"/>
        </p:xfrm>
        <a:graphic>
          <a:graphicData uri="http://schemas.openxmlformats.org/drawingml/2006/table">
            <a:tbl>
              <a:tblPr firstRow="1" bandRow="1">
                <a:tableStyleId>{5C22544A-7EE6-4342-B048-85BDC9FD1C3A}</a:tableStyleId>
              </a:tblPr>
              <a:tblGrid>
                <a:gridCol w="1738147">
                  <a:extLst>
                    <a:ext uri="{9D8B030D-6E8A-4147-A177-3AD203B41FA5}">
                      <a16:colId xmlns:a16="http://schemas.microsoft.com/office/drawing/2014/main" val="20000"/>
                    </a:ext>
                  </a:extLst>
                </a:gridCol>
                <a:gridCol w="8073483">
                  <a:extLst>
                    <a:ext uri="{9D8B030D-6E8A-4147-A177-3AD203B41FA5}">
                      <a16:colId xmlns:a16="http://schemas.microsoft.com/office/drawing/2014/main" val="20001"/>
                    </a:ext>
                  </a:extLst>
                </a:gridCol>
              </a:tblGrid>
              <a:tr h="370840">
                <a:tc>
                  <a:txBody>
                    <a:bodyPr/>
                    <a:lstStyle/>
                    <a:p>
                      <a:r>
                        <a:rPr lang="en-US" baseline="0" dirty="0"/>
                        <a:t>Python</a:t>
                      </a:r>
                      <a:endParaRPr lang="id-ID" dirty="0"/>
                    </a:p>
                  </a:txBody>
                  <a:tcPr/>
                </a:tc>
                <a:tc>
                  <a:txBody>
                    <a:bodyPr/>
                    <a:lstStyle/>
                    <a:p>
                      <a:r>
                        <a:rPr lang="id-ID" dirty="0"/>
                        <a:t>Domain Nilai</a:t>
                      </a:r>
                    </a:p>
                  </a:txBody>
                  <a:tcPr/>
                </a:tc>
                <a:extLst>
                  <a:ext uri="{0D108BD9-81ED-4DB2-BD59-A6C34878D82A}">
                    <a16:rowId xmlns:a16="http://schemas.microsoft.com/office/drawing/2014/main" val="10000"/>
                  </a:ext>
                </a:extLst>
              </a:tr>
              <a:tr h="370840">
                <a:tc>
                  <a:txBody>
                    <a:bodyPr/>
                    <a:lstStyle/>
                    <a:p>
                      <a:r>
                        <a:rPr lang="en-US" dirty="0"/>
                        <a:t>Bool</a:t>
                      </a:r>
                      <a:endParaRPr lang="id-ID" dirty="0"/>
                    </a:p>
                  </a:txBody>
                  <a:tcPr/>
                </a:tc>
                <a:tc>
                  <a:txBody>
                    <a:bodyPr/>
                    <a:lstStyle/>
                    <a:p>
                      <a:pPr marL="0" lvl="1" indent="0"/>
                      <a:r>
                        <a:rPr lang="en-US" dirty="0"/>
                        <a:t>Nilai</a:t>
                      </a:r>
                      <a:r>
                        <a:rPr lang="en-US" baseline="0" dirty="0"/>
                        <a:t> </a:t>
                      </a:r>
                      <a:r>
                        <a:rPr lang="en-US" baseline="0" dirty="0" err="1"/>
                        <a:t>boolean</a:t>
                      </a:r>
                      <a:r>
                        <a:rPr lang="id-ID" dirty="0"/>
                        <a:t>: </a:t>
                      </a:r>
                      <a:r>
                        <a:rPr lang="en-ID" b="1" dirty="0"/>
                        <a:t>T</a:t>
                      </a:r>
                      <a:r>
                        <a:rPr lang="id-ID" b="1" dirty="0"/>
                        <a:t>rue</a:t>
                      </a:r>
                      <a:r>
                        <a:rPr lang="en-US" dirty="0"/>
                        <a:t>; </a:t>
                      </a:r>
                      <a:r>
                        <a:rPr lang="en-US" b="1" dirty="0"/>
                        <a:t>False</a:t>
                      </a:r>
                    </a:p>
                  </a:txBody>
                  <a:tcPr/>
                </a:tc>
                <a:extLst>
                  <a:ext uri="{0D108BD9-81ED-4DB2-BD59-A6C34878D82A}">
                    <a16:rowId xmlns:a16="http://schemas.microsoft.com/office/drawing/2014/main" val="10001"/>
                  </a:ext>
                </a:extLst>
              </a:tr>
              <a:tr h="370840">
                <a:tc>
                  <a:txBody>
                    <a:bodyPr/>
                    <a:lstStyle/>
                    <a:p>
                      <a:r>
                        <a:rPr lang="en-US" dirty="0"/>
                        <a:t>Numbers</a:t>
                      </a:r>
                      <a:endParaRPr lang="id-ID" dirty="0"/>
                    </a:p>
                  </a:txBody>
                  <a:tcPr/>
                </a:tc>
                <a:tc>
                  <a:txBody>
                    <a:bodyPr/>
                    <a:lstStyle/>
                    <a:p>
                      <a:pPr marL="0" lvl="1" indent="0"/>
                      <a:r>
                        <a:rPr lang="en-ID" dirty="0"/>
                        <a:t>Nilai-</a:t>
                      </a:r>
                      <a:r>
                        <a:rPr lang="en-ID" dirty="0" err="1"/>
                        <a:t>nilai</a:t>
                      </a:r>
                      <a:r>
                        <a:rPr lang="en-ID" dirty="0"/>
                        <a:t> </a:t>
                      </a:r>
                      <a:r>
                        <a:rPr lang="en-ID" dirty="0" err="1"/>
                        <a:t>numerik</a:t>
                      </a:r>
                      <a:r>
                        <a:rPr lang="en-ID" dirty="0"/>
                        <a:t>. </a:t>
                      </a:r>
                      <a:r>
                        <a:rPr lang="en-ID" dirty="0" err="1"/>
                        <a:t>Jenis</a:t>
                      </a:r>
                      <a:r>
                        <a:rPr lang="en-ID" dirty="0"/>
                        <a:t> </a:t>
                      </a:r>
                      <a:r>
                        <a:rPr lang="en-ID" dirty="0" err="1"/>
                        <a:t>nilai</a:t>
                      </a:r>
                      <a:r>
                        <a:rPr lang="en-ID" dirty="0"/>
                        <a:t> </a:t>
                      </a:r>
                      <a:r>
                        <a:rPr lang="en-ID" dirty="0" err="1"/>
                        <a:t>numerik</a:t>
                      </a:r>
                      <a:r>
                        <a:rPr lang="en-ID" dirty="0"/>
                        <a:t>: </a:t>
                      </a:r>
                    </a:p>
                    <a:p>
                      <a:pPr marL="285750" marR="0" lvl="1" indent="-285750" algn="l" defTabSz="91441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D" b="1" dirty="0"/>
                        <a:t>int</a:t>
                      </a:r>
                      <a:r>
                        <a:rPr lang="en-ID" dirty="0"/>
                        <a:t> : integer/</a:t>
                      </a:r>
                      <a:r>
                        <a:rPr lang="en-ID" dirty="0" err="1"/>
                        <a:t>bilangan</a:t>
                      </a:r>
                      <a:r>
                        <a:rPr lang="en-ID" dirty="0"/>
                        <a:t> </a:t>
                      </a:r>
                      <a:r>
                        <a:rPr lang="en-ID" dirty="0" err="1"/>
                        <a:t>bulat</a:t>
                      </a:r>
                      <a:r>
                        <a:rPr lang="en-ID" dirty="0"/>
                        <a:t> </a:t>
                      </a:r>
                      <a:r>
                        <a:rPr lang="en-ID" dirty="0" err="1"/>
                        <a:t>bertanda</a:t>
                      </a:r>
                      <a:r>
                        <a:rPr lang="en-ID" dirty="0"/>
                        <a:t> (+/-). </a:t>
                      </a:r>
                      <a:r>
                        <a:rPr lang="en-US" dirty="0" err="1"/>
                        <a:t>Contoh</a:t>
                      </a:r>
                      <a:r>
                        <a:rPr lang="en-US" dirty="0"/>
                        <a:t>: 1; -144; 999; 0</a:t>
                      </a:r>
                      <a:endParaRPr lang="en-ID" dirty="0"/>
                    </a:p>
                    <a:p>
                      <a:pPr marL="285750" lvl="1" indent="-285750">
                        <a:buFont typeface="Arial" panose="020B0604020202020204" pitchFamily="34" charset="0"/>
                        <a:buChar char="•"/>
                      </a:pPr>
                      <a:r>
                        <a:rPr lang="en-ID" b="1" dirty="0"/>
                        <a:t>float</a:t>
                      </a:r>
                      <a:r>
                        <a:rPr lang="en-ID" dirty="0"/>
                        <a:t> : floating point (real). </a:t>
                      </a:r>
                      <a:r>
                        <a:rPr lang="en-US" dirty="0" err="1"/>
                        <a:t>Contoh</a:t>
                      </a:r>
                      <a:r>
                        <a:rPr lang="en-US" dirty="0"/>
                        <a:t>: 3.14;    4.01E+1</a:t>
                      </a:r>
                      <a:endParaRPr lang="en-ID" dirty="0"/>
                    </a:p>
                    <a:p>
                      <a:pPr marL="285750" lvl="1" indent="-285750">
                        <a:buFont typeface="Arial" panose="020B0604020202020204" pitchFamily="34" charset="0"/>
                        <a:buChar char="•"/>
                      </a:pPr>
                      <a:r>
                        <a:rPr lang="en-ID" b="1" dirty="0"/>
                        <a:t>complex</a:t>
                      </a:r>
                      <a:r>
                        <a:rPr lang="en-ID" dirty="0"/>
                        <a:t> : </a:t>
                      </a:r>
                      <a:r>
                        <a:rPr lang="en-ID" dirty="0" err="1"/>
                        <a:t>bilangan</a:t>
                      </a:r>
                      <a:r>
                        <a:rPr lang="en-ID" dirty="0"/>
                        <a:t> </a:t>
                      </a:r>
                      <a:r>
                        <a:rPr lang="en-ID" dirty="0" err="1"/>
                        <a:t>kompleks</a:t>
                      </a:r>
                      <a:r>
                        <a:rPr lang="en-ID" dirty="0"/>
                        <a:t> </a:t>
                      </a:r>
                      <a:r>
                        <a:rPr lang="en-ID" dirty="0">
                          <a:sym typeface="Wingdings" panose="05000000000000000000" pitchFamily="2" charset="2"/>
                        </a:rPr>
                        <a:t> </a:t>
                      </a:r>
                      <a:r>
                        <a:rPr lang="en-ID" dirty="0" err="1">
                          <a:solidFill>
                            <a:srgbClr val="FF0000"/>
                          </a:solidFill>
                          <a:sym typeface="Wingdings" panose="05000000000000000000" pitchFamily="2" charset="2"/>
                        </a:rPr>
                        <a:t>tidak</a:t>
                      </a:r>
                      <a:r>
                        <a:rPr lang="en-ID" dirty="0">
                          <a:solidFill>
                            <a:srgbClr val="FF0000"/>
                          </a:solidFill>
                          <a:sym typeface="Wingdings" panose="05000000000000000000" pitchFamily="2" charset="2"/>
                        </a:rPr>
                        <a:t> </a:t>
                      </a:r>
                      <a:r>
                        <a:rPr lang="en-ID" dirty="0" err="1">
                          <a:solidFill>
                            <a:srgbClr val="FF0000"/>
                          </a:solidFill>
                          <a:sym typeface="Wingdings" panose="05000000000000000000" pitchFamily="2" charset="2"/>
                        </a:rPr>
                        <a:t>akan</a:t>
                      </a:r>
                      <a:r>
                        <a:rPr lang="en-ID" dirty="0">
                          <a:solidFill>
                            <a:srgbClr val="FF0000"/>
                          </a:solidFill>
                          <a:sym typeface="Wingdings" panose="05000000000000000000" pitchFamily="2" charset="2"/>
                        </a:rPr>
                        <a:t> </a:t>
                      </a:r>
                      <a:r>
                        <a:rPr lang="en-ID" dirty="0" err="1">
                          <a:solidFill>
                            <a:srgbClr val="FF0000"/>
                          </a:solidFill>
                          <a:sym typeface="Wingdings" panose="05000000000000000000" pitchFamily="2" charset="2"/>
                        </a:rPr>
                        <a:t>digunakan</a:t>
                      </a:r>
                      <a:r>
                        <a:rPr lang="en-ID" dirty="0">
                          <a:solidFill>
                            <a:srgbClr val="FF0000"/>
                          </a:solidFill>
                          <a:sym typeface="Wingdings" panose="05000000000000000000" pitchFamily="2" charset="2"/>
                        </a:rPr>
                        <a:t> di </a:t>
                      </a:r>
                      <a:r>
                        <a:rPr lang="en-ID" dirty="0" err="1">
                          <a:solidFill>
                            <a:srgbClr val="FF0000"/>
                          </a:solidFill>
                          <a:sym typeface="Wingdings" panose="05000000000000000000" pitchFamily="2" charset="2"/>
                        </a:rPr>
                        <a:t>kelas</a:t>
                      </a:r>
                      <a:r>
                        <a:rPr lang="en-ID" dirty="0">
                          <a:solidFill>
                            <a:srgbClr val="FF0000"/>
                          </a:solidFill>
                          <a:sym typeface="Wingdings" panose="05000000000000000000" pitchFamily="2" charset="2"/>
                        </a:rPr>
                        <a:t> </a:t>
                      </a:r>
                      <a:r>
                        <a:rPr lang="en-ID" dirty="0" err="1">
                          <a:solidFill>
                            <a:srgbClr val="FF0000"/>
                          </a:solidFill>
                          <a:sym typeface="Wingdings" panose="05000000000000000000" pitchFamily="2" charset="2"/>
                        </a:rPr>
                        <a:t>ini</a:t>
                      </a:r>
                      <a:endParaRPr lang="en-US" dirty="0">
                        <a:solidFill>
                          <a:srgbClr val="FF0000"/>
                        </a:solidFill>
                      </a:endParaRPr>
                    </a:p>
                  </a:txBody>
                  <a:tcPr/>
                </a:tc>
                <a:extLst>
                  <a:ext uri="{0D108BD9-81ED-4DB2-BD59-A6C34878D82A}">
                    <a16:rowId xmlns:a16="http://schemas.microsoft.com/office/drawing/2014/main" val="10002"/>
                  </a:ext>
                </a:extLst>
              </a:tr>
              <a:tr h="370840">
                <a:tc>
                  <a:txBody>
                    <a:bodyPr/>
                    <a:lstStyle/>
                    <a:p>
                      <a:r>
                        <a:rPr lang="id-ID" dirty="0"/>
                        <a:t>string</a:t>
                      </a:r>
                    </a:p>
                  </a:txBody>
                  <a:tcPr/>
                </a:tc>
                <a:tc>
                  <a:txBody>
                    <a:bodyPr/>
                    <a:lstStyle/>
                    <a:p>
                      <a:pPr marL="0" lvl="1" indent="0"/>
                      <a:r>
                        <a:rPr lang="id-ID" dirty="0"/>
                        <a:t>K</a:t>
                      </a:r>
                      <a:r>
                        <a:rPr lang="en-US" dirty="0" err="1"/>
                        <a:t>umpulan</a:t>
                      </a:r>
                      <a:r>
                        <a:rPr lang="en-US" dirty="0"/>
                        <a:t> </a:t>
                      </a:r>
                      <a:r>
                        <a:rPr lang="en-US" dirty="0" err="1"/>
                        <a:t>karakter</a:t>
                      </a:r>
                      <a:r>
                        <a:rPr lang="en-US" dirty="0"/>
                        <a:t>/</a:t>
                      </a:r>
                      <a:r>
                        <a:rPr lang="en-US" dirty="0" err="1"/>
                        <a:t>huruf</a:t>
                      </a:r>
                      <a:r>
                        <a:rPr lang="en-US" dirty="0"/>
                        <a:t>, </a:t>
                      </a:r>
                      <a:r>
                        <a:rPr lang="en-US" dirty="0" err="1"/>
                        <a:t>ditandai</a:t>
                      </a:r>
                      <a:r>
                        <a:rPr lang="en-US" dirty="0"/>
                        <a:t> </a:t>
                      </a:r>
                      <a:r>
                        <a:rPr lang="en-US" dirty="0" err="1"/>
                        <a:t>dengan</a:t>
                      </a:r>
                      <a:r>
                        <a:rPr lang="en-US" dirty="0"/>
                        <a:t> </a:t>
                      </a:r>
                      <a:r>
                        <a:rPr lang="en-US" dirty="0" err="1"/>
                        <a:t>kutip</a:t>
                      </a:r>
                      <a:r>
                        <a:rPr lang="en-US" dirty="0"/>
                        <a:t> </a:t>
                      </a:r>
                      <a:r>
                        <a:rPr lang="en-US" dirty="0" err="1"/>
                        <a:t>tunggal</a:t>
                      </a:r>
                      <a:r>
                        <a:rPr lang="id-ID" dirty="0"/>
                        <a:t> </a:t>
                      </a:r>
                      <a:r>
                        <a:rPr lang="en-ID" dirty="0" err="1"/>
                        <a:t>atau</a:t>
                      </a:r>
                      <a:r>
                        <a:rPr lang="en-ID" dirty="0"/>
                        <a:t> </a:t>
                      </a:r>
                      <a:r>
                        <a:rPr lang="en-ID" dirty="0" err="1"/>
                        <a:t>kutip</a:t>
                      </a:r>
                      <a:r>
                        <a:rPr lang="en-ID" dirty="0"/>
                        <a:t> </a:t>
                      </a:r>
                      <a:r>
                        <a:rPr lang="en-ID" dirty="0" err="1"/>
                        <a:t>ganda</a:t>
                      </a:r>
                      <a:r>
                        <a:rPr lang="en-ID" dirty="0"/>
                        <a:t>. </a:t>
                      </a:r>
                      <a:r>
                        <a:rPr lang="en-US" dirty="0" err="1"/>
                        <a:t>Contoh</a:t>
                      </a:r>
                      <a:r>
                        <a:rPr lang="en-US" dirty="0"/>
                        <a:t>: ‘</a:t>
                      </a:r>
                      <a:r>
                        <a:rPr lang="en-US" dirty="0" err="1"/>
                        <a:t>xcxcx</a:t>
                      </a:r>
                      <a:r>
                        <a:rPr lang="en-US" dirty="0"/>
                        <a:t>’</a:t>
                      </a:r>
                    </a:p>
                  </a:txBody>
                  <a:tcPr/>
                </a:tc>
                <a:extLst>
                  <a:ext uri="{0D108BD9-81ED-4DB2-BD59-A6C34878D82A}">
                    <a16:rowId xmlns:a16="http://schemas.microsoft.com/office/drawing/2014/main" val="10003"/>
                  </a:ext>
                </a:extLst>
              </a:tr>
              <a:tr h="370840">
                <a:tc>
                  <a:txBody>
                    <a:bodyPr/>
                    <a:lstStyle/>
                    <a:p>
                      <a:r>
                        <a:rPr lang="en-US" dirty="0"/>
                        <a:t>c</a:t>
                      </a:r>
                      <a:r>
                        <a:rPr lang="id-ID" dirty="0"/>
                        <a:t>har</a:t>
                      </a:r>
                    </a:p>
                  </a:txBody>
                  <a:tcPr/>
                </a:tc>
                <a:tc>
                  <a:txBody>
                    <a:bodyPr/>
                    <a:lstStyle/>
                    <a:p>
                      <a:pPr marL="0" lvl="1" indent="0"/>
                      <a:r>
                        <a:rPr lang="id-ID" dirty="0"/>
                        <a:t>Character:</a:t>
                      </a:r>
                      <a:r>
                        <a:rPr lang="id-ID" baseline="0" dirty="0"/>
                        <a:t> </a:t>
                      </a:r>
                      <a:r>
                        <a:rPr lang="en-US" dirty="0" err="1"/>
                        <a:t>karakter</a:t>
                      </a:r>
                      <a:r>
                        <a:rPr lang="en-US" dirty="0"/>
                        <a:t>/</a:t>
                      </a:r>
                      <a:r>
                        <a:rPr lang="en-US" dirty="0" err="1"/>
                        <a:t>huruf</a:t>
                      </a:r>
                      <a:r>
                        <a:rPr lang="en-US" dirty="0"/>
                        <a:t>, </a:t>
                      </a:r>
                      <a:r>
                        <a:rPr lang="en-US" dirty="0" err="1"/>
                        <a:t>ditandai</a:t>
                      </a:r>
                      <a:r>
                        <a:rPr lang="en-US" dirty="0"/>
                        <a:t> </a:t>
                      </a:r>
                      <a:r>
                        <a:rPr lang="en-US" dirty="0" err="1"/>
                        <a:t>dengan</a:t>
                      </a:r>
                      <a:r>
                        <a:rPr lang="en-US" dirty="0"/>
                        <a:t> </a:t>
                      </a:r>
                      <a:r>
                        <a:rPr lang="en-US" dirty="0" err="1"/>
                        <a:t>kutip</a:t>
                      </a:r>
                      <a:r>
                        <a:rPr lang="en-US" dirty="0"/>
                        <a:t> </a:t>
                      </a:r>
                      <a:r>
                        <a:rPr lang="en-US" dirty="0" err="1"/>
                        <a:t>tunggal</a:t>
                      </a:r>
                      <a:r>
                        <a:rPr lang="en-US" dirty="0"/>
                        <a:t>;</a:t>
                      </a:r>
                    </a:p>
                    <a:p>
                      <a:pPr marL="0" lvl="1" indent="0">
                        <a:buNone/>
                      </a:pPr>
                      <a:r>
                        <a:rPr lang="en-US" dirty="0" err="1"/>
                        <a:t>Contoh</a:t>
                      </a:r>
                      <a:r>
                        <a:rPr lang="en-US" dirty="0"/>
                        <a:t>: ‘A’; ‘#’; ‘b’</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90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Contoh Penentuan Tipe Data Variabel</a:t>
            </a:r>
            <a:endParaRPr lang="en-AU" dirty="0"/>
          </a:p>
        </p:txBody>
      </p:sp>
      <p:sp>
        <p:nvSpPr>
          <p:cNvPr id="3" name="Text Placeholder 2"/>
          <p:cNvSpPr>
            <a:spLocks noGrp="1"/>
          </p:cNvSpPr>
          <p:nvPr>
            <p:ph idx="1"/>
          </p:nvPr>
        </p:nvSpPr>
        <p:spPr>
          <a:xfrm>
            <a:off x="916260" y="1847850"/>
            <a:ext cx="10515600" cy="4351338"/>
          </a:xfrm>
        </p:spPr>
        <p:txBody>
          <a:bodyPr/>
          <a:lstStyle/>
          <a:p>
            <a:r>
              <a:rPr lang="en-AU" dirty="0" err="1"/>
              <a:t>Umur</a:t>
            </a:r>
            <a:r>
              <a:rPr lang="en-AU" dirty="0"/>
              <a:t>		</a:t>
            </a:r>
            <a:r>
              <a:rPr lang="en-AU" dirty="0">
                <a:sym typeface="Wingdings" pitchFamily="2" charset="2"/>
              </a:rPr>
              <a:t> </a:t>
            </a:r>
            <a:r>
              <a:rPr lang="en-AU" dirty="0"/>
              <a:t>Integer  </a:t>
            </a:r>
            <a:r>
              <a:rPr lang="en-AU" dirty="0" err="1"/>
              <a:t>contoh</a:t>
            </a:r>
            <a:r>
              <a:rPr lang="en-AU" dirty="0"/>
              <a:t>: 25; 44; 35 </a:t>
            </a:r>
          </a:p>
          <a:p>
            <a:r>
              <a:rPr lang="en-AU" dirty="0"/>
              <a:t>Kota		</a:t>
            </a:r>
            <a:r>
              <a:rPr lang="en-AU" dirty="0">
                <a:sym typeface="Wingdings" pitchFamily="2" charset="2"/>
              </a:rPr>
              <a:t> </a:t>
            </a:r>
            <a:r>
              <a:rPr lang="en-AU" dirty="0"/>
              <a:t>String, </a:t>
            </a:r>
            <a:r>
              <a:rPr lang="en-AU" dirty="0" err="1"/>
              <a:t>contoh</a:t>
            </a:r>
            <a:r>
              <a:rPr lang="en-AU" dirty="0"/>
              <a:t>: “Jakarta”; “Bandung”</a:t>
            </a:r>
          </a:p>
          <a:p>
            <a:r>
              <a:rPr lang="en-AU" dirty="0"/>
              <a:t>Nama		</a:t>
            </a:r>
            <a:r>
              <a:rPr lang="en-AU" dirty="0">
                <a:sym typeface="Wingdings" pitchFamily="2" charset="2"/>
              </a:rPr>
              <a:t> </a:t>
            </a:r>
            <a:r>
              <a:rPr lang="en-AU" dirty="0"/>
              <a:t>String, </a:t>
            </a:r>
            <a:r>
              <a:rPr lang="en-AU" dirty="0" err="1"/>
              <a:t>contoh</a:t>
            </a:r>
            <a:r>
              <a:rPr lang="en-AU" dirty="0"/>
              <a:t>: “Budi”; “Ali”</a:t>
            </a:r>
          </a:p>
          <a:p>
            <a:r>
              <a:rPr lang="en-AU" dirty="0" err="1"/>
              <a:t>Suhu</a:t>
            </a:r>
            <a:r>
              <a:rPr lang="en-AU" dirty="0"/>
              <a:t>		</a:t>
            </a:r>
            <a:r>
              <a:rPr lang="en-AU" dirty="0">
                <a:sym typeface="Wingdings" pitchFamily="2" charset="2"/>
              </a:rPr>
              <a:t> </a:t>
            </a:r>
            <a:r>
              <a:rPr lang="en-AU" dirty="0"/>
              <a:t>Integer </a:t>
            </a:r>
            <a:r>
              <a:rPr lang="en-AU" dirty="0" err="1"/>
              <a:t>atau</a:t>
            </a:r>
            <a:r>
              <a:rPr lang="en-AU" dirty="0"/>
              <a:t> float, </a:t>
            </a:r>
            <a:r>
              <a:rPr lang="en-AU" dirty="0" err="1"/>
              <a:t>contoh</a:t>
            </a:r>
            <a:r>
              <a:rPr lang="en-AU" dirty="0"/>
              <a:t>: 37.5; 100</a:t>
            </a:r>
          </a:p>
          <a:p>
            <a:r>
              <a:rPr lang="en-AU" dirty="0"/>
              <a:t>Luas		</a:t>
            </a:r>
            <a:r>
              <a:rPr lang="en-AU" dirty="0">
                <a:sym typeface="Wingdings" pitchFamily="2" charset="2"/>
              </a:rPr>
              <a:t> </a:t>
            </a:r>
            <a:r>
              <a:rPr lang="en-AU" dirty="0"/>
              <a:t>Integer </a:t>
            </a:r>
            <a:r>
              <a:rPr lang="en-AU" dirty="0" err="1"/>
              <a:t>atau</a:t>
            </a:r>
            <a:r>
              <a:rPr lang="en-AU" dirty="0"/>
              <a:t> float, </a:t>
            </a:r>
            <a:r>
              <a:rPr lang="en-AU" dirty="0" err="1"/>
              <a:t>contoh</a:t>
            </a:r>
            <a:r>
              <a:rPr lang="en-AU" dirty="0"/>
              <a:t>: 400; 43.5</a:t>
            </a:r>
          </a:p>
          <a:p>
            <a:r>
              <a:rPr lang="en-AU" dirty="0" err="1"/>
              <a:t>BeratBadan</a:t>
            </a:r>
            <a:r>
              <a:rPr lang="en-AU" dirty="0"/>
              <a:t>	</a:t>
            </a:r>
            <a:r>
              <a:rPr lang="en-AU" dirty="0">
                <a:sym typeface="Wingdings" pitchFamily="2" charset="2"/>
              </a:rPr>
              <a:t>  </a:t>
            </a:r>
            <a:r>
              <a:rPr lang="en-AU" dirty="0"/>
              <a:t>Integer </a:t>
            </a:r>
            <a:r>
              <a:rPr lang="en-AU" dirty="0" err="1"/>
              <a:t>atau</a:t>
            </a:r>
            <a:r>
              <a:rPr lang="en-AU" dirty="0"/>
              <a:t> float, </a:t>
            </a:r>
            <a:r>
              <a:rPr lang="en-AU" dirty="0" err="1"/>
              <a:t>contoh</a:t>
            </a:r>
            <a:r>
              <a:rPr lang="en-AU" dirty="0"/>
              <a:t>: 60.5; 75</a:t>
            </a:r>
          </a:p>
          <a:p>
            <a:r>
              <a:rPr lang="en-AU" dirty="0"/>
              <a:t>NIM			</a:t>
            </a:r>
            <a:r>
              <a:rPr lang="en-AU" dirty="0">
                <a:sym typeface="Wingdings" pitchFamily="2" charset="2"/>
              </a:rPr>
              <a:t> Integer </a:t>
            </a:r>
            <a:r>
              <a:rPr lang="en-AU" dirty="0" err="1">
                <a:sym typeface="Wingdings" pitchFamily="2" charset="2"/>
              </a:rPr>
              <a:t>atau</a:t>
            </a:r>
            <a:r>
              <a:rPr lang="en-AU" dirty="0">
                <a:sym typeface="Wingdings" pitchFamily="2" charset="2"/>
              </a:rPr>
              <a:t> string?, </a:t>
            </a:r>
            <a:r>
              <a:rPr lang="en-AU" dirty="0" err="1">
                <a:sym typeface="Wingdings" pitchFamily="2" charset="2"/>
              </a:rPr>
              <a:t>contoh</a:t>
            </a:r>
            <a:r>
              <a:rPr lang="en-AU" dirty="0">
                <a:sym typeface="Wingdings" pitchFamily="2" charset="2"/>
              </a:rPr>
              <a:t>: 15812001</a:t>
            </a:r>
            <a:endParaRPr lang="en-AU" dirty="0"/>
          </a:p>
          <a:p>
            <a:endParaRPr lang="en-AU" dirty="0"/>
          </a:p>
        </p:txBody>
      </p:sp>
      <p:sp>
        <p:nvSpPr>
          <p:cNvPr id="7" name="Date Placeholder 6"/>
          <p:cNvSpPr>
            <a:spLocks noGrp="1"/>
          </p:cNvSpPr>
          <p:nvPr>
            <p:ph type="dt" sz="half" idx="10"/>
          </p:nvPr>
        </p:nvSpPr>
        <p:spPr/>
        <p:txBody>
          <a:bodyPr/>
          <a:lstStyle/>
          <a:p>
            <a:fld id="{E7C6B8F8-9ED3-4966-9609-74ED1625C2F2}" type="datetime1">
              <a:rPr lang="id-ID" smtClean="0"/>
              <a:t>05/08/2020</a:t>
            </a:fld>
            <a:endParaRPr lang="en-US" altLang="ja-JP"/>
          </a:p>
        </p:txBody>
      </p:sp>
      <p:sp>
        <p:nvSpPr>
          <p:cNvPr id="5" name="Footer Placeholder 4"/>
          <p:cNvSpPr>
            <a:spLocks noGrp="1"/>
          </p:cNvSpPr>
          <p:nvPr>
            <p:ph type="ftr" sz="quarter" idx="11"/>
          </p:nvPr>
        </p:nvSpPr>
        <p:spPr/>
        <p:txBody>
          <a:bodyPr/>
          <a:lstStyle/>
          <a:p>
            <a:r>
              <a:rPr lang="en-US" altLang="ja-JP"/>
              <a:t>KU1102 - Pengenalan Komputasi - Struktur Dasar Program Prosedural</a:t>
            </a:r>
          </a:p>
        </p:txBody>
      </p:sp>
      <p:sp>
        <p:nvSpPr>
          <p:cNvPr id="8" name="Slide Number Placeholder 7"/>
          <p:cNvSpPr>
            <a:spLocks noGrp="1"/>
          </p:cNvSpPr>
          <p:nvPr>
            <p:ph type="sldNum" sz="quarter" idx="12"/>
          </p:nvPr>
        </p:nvSpPr>
        <p:spPr/>
        <p:txBody>
          <a:bodyPr/>
          <a:lstStyle/>
          <a:p>
            <a:fld id="{379D247D-3A82-44C1-952F-1C9D0FC85C39}" type="slidenum">
              <a:rPr lang="en-US" altLang="ja-JP" smtClean="0"/>
              <a:pPr/>
              <a:t>19</a:t>
            </a:fld>
            <a:endParaRPr lang="en-US" altLang="ja-JP"/>
          </a:p>
        </p:txBody>
      </p:sp>
    </p:spTree>
    <p:extLst>
      <p:ext uri="{BB962C8B-B14F-4D97-AF65-F5344CB8AC3E}">
        <p14:creationId xmlns:p14="http://schemas.microsoft.com/office/powerpoint/2010/main" val="407061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Tujuan</a:t>
            </a:r>
            <a:endParaRPr lang="en-US" dirty="0"/>
          </a:p>
        </p:txBody>
      </p:sp>
      <p:sp>
        <p:nvSpPr>
          <p:cNvPr id="3" name="Content Placeholder 2"/>
          <p:cNvSpPr>
            <a:spLocks noGrp="1"/>
          </p:cNvSpPr>
          <p:nvPr>
            <p:ph idx="1"/>
          </p:nvPr>
        </p:nvSpPr>
        <p:spPr/>
        <p:txBody>
          <a:bodyPr>
            <a:normAutofit/>
          </a:bodyPr>
          <a:lstStyle/>
          <a:p>
            <a:pPr lvl="0"/>
            <a:r>
              <a:rPr lang="en-US" dirty="0" err="1"/>
              <a:t>Mahasiswa</a:t>
            </a:r>
            <a:r>
              <a:rPr lang="en-US" dirty="0"/>
              <a:t> </a:t>
            </a:r>
            <a:r>
              <a:rPr lang="en-US" dirty="0" err="1"/>
              <a:t>dapat</a:t>
            </a:r>
            <a:r>
              <a:rPr lang="en-US" dirty="0"/>
              <a:t>:</a:t>
            </a:r>
          </a:p>
          <a:p>
            <a:pPr lvl="1"/>
            <a:r>
              <a:rPr lang="en-US" dirty="0" err="1"/>
              <a:t>Menjelaskan</a:t>
            </a:r>
            <a:r>
              <a:rPr lang="en-US" dirty="0"/>
              <a:t> </a:t>
            </a:r>
            <a:r>
              <a:rPr lang="en-US" dirty="0" err="1"/>
              <a:t>struktur</a:t>
            </a:r>
            <a:r>
              <a:rPr lang="en-US" dirty="0"/>
              <a:t> </a:t>
            </a:r>
            <a:r>
              <a:rPr lang="en-US" dirty="0" err="1"/>
              <a:t>dasar</a:t>
            </a:r>
            <a:r>
              <a:rPr lang="en-US" dirty="0"/>
              <a:t> program </a:t>
            </a:r>
            <a:r>
              <a:rPr lang="en-US" dirty="0" err="1"/>
              <a:t>prosedural</a:t>
            </a:r>
            <a:endParaRPr lang="en-US" dirty="0"/>
          </a:p>
          <a:p>
            <a:pPr lvl="1"/>
            <a:r>
              <a:rPr lang="en-US" dirty="0" err="1"/>
              <a:t>Menjelaskan</a:t>
            </a:r>
            <a:r>
              <a:rPr lang="en-US" dirty="0"/>
              <a:t> </a:t>
            </a:r>
            <a:r>
              <a:rPr lang="en-US" dirty="0" err="1"/>
              <a:t>abstraksi</a:t>
            </a:r>
            <a:r>
              <a:rPr lang="en-US" dirty="0"/>
              <a:t> data dan </a:t>
            </a:r>
            <a:r>
              <a:rPr lang="en-US" dirty="0" err="1"/>
              <a:t>jenis-jenis</a:t>
            </a:r>
            <a:r>
              <a:rPr lang="en-US" dirty="0"/>
              <a:t> type data </a:t>
            </a:r>
            <a:r>
              <a:rPr lang="en-US" dirty="0" err="1"/>
              <a:t>dasar</a:t>
            </a:r>
            <a:endParaRPr lang="en-US" dirty="0"/>
          </a:p>
          <a:p>
            <a:pPr lvl="1"/>
            <a:r>
              <a:rPr lang="en-US" dirty="0" err="1"/>
              <a:t>Menjelaskan</a:t>
            </a:r>
            <a:r>
              <a:rPr lang="en-US" dirty="0"/>
              <a:t> </a:t>
            </a:r>
            <a:r>
              <a:rPr lang="en-US" dirty="0" err="1"/>
              <a:t>makna</a:t>
            </a:r>
            <a:r>
              <a:rPr lang="en-US" dirty="0"/>
              <a:t> dan </a:t>
            </a:r>
            <a:r>
              <a:rPr lang="en-US" dirty="0" err="1"/>
              <a:t>menggunakan</a:t>
            </a:r>
            <a:r>
              <a:rPr lang="en-US" dirty="0"/>
              <a:t> </a:t>
            </a:r>
            <a:r>
              <a:rPr lang="en-US" dirty="0" err="1"/>
              <a:t>variabel</a:t>
            </a:r>
            <a:r>
              <a:rPr lang="en-US" dirty="0"/>
              <a:t> dan </a:t>
            </a:r>
            <a:r>
              <a:rPr lang="en-US" dirty="0" err="1"/>
              <a:t>konstanta</a:t>
            </a:r>
            <a:r>
              <a:rPr lang="en-US" dirty="0"/>
              <a:t> </a:t>
            </a:r>
            <a:endParaRPr lang="en-US" sz="3200" dirty="0"/>
          </a:p>
          <a:p>
            <a:pPr lvl="1"/>
            <a:r>
              <a:rPr lang="en-US" dirty="0" err="1"/>
              <a:t>Menjelaskan</a:t>
            </a:r>
            <a:r>
              <a:rPr lang="en-US" dirty="0"/>
              <a:t> dan </a:t>
            </a:r>
            <a:r>
              <a:rPr lang="en-US" dirty="0" err="1"/>
              <a:t>menggunakan</a:t>
            </a:r>
            <a:r>
              <a:rPr lang="en-US" dirty="0"/>
              <a:t> </a:t>
            </a:r>
            <a:r>
              <a:rPr lang="en-US" dirty="0" err="1"/>
              <a:t>perintah</a:t>
            </a:r>
            <a:r>
              <a:rPr lang="en-US" dirty="0"/>
              <a:t> assignment dan input/output</a:t>
            </a:r>
          </a:p>
        </p:txBody>
      </p:sp>
      <p:sp>
        <p:nvSpPr>
          <p:cNvPr id="5" name="Footer Placeholder 4"/>
          <p:cNvSpPr>
            <a:spLocks noGrp="1"/>
          </p:cNvSpPr>
          <p:nvPr>
            <p:ph type="ftr" sz="quarter" idx="11"/>
          </p:nvPr>
        </p:nvSpPr>
        <p:spPr/>
        <p:txBody>
          <a:bodyPr/>
          <a:lstStyle/>
          <a:p>
            <a:r>
              <a:rPr lang="id-ID"/>
              <a:t>KU1102 - Pengenalan Komputasi - Struktur Dasar Program Prosedural</a:t>
            </a:r>
            <a:endParaRPr lang="id-ID" dirty="0"/>
          </a:p>
        </p:txBody>
      </p:sp>
      <p:sp>
        <p:nvSpPr>
          <p:cNvPr id="7" name="Date Placeholder 6"/>
          <p:cNvSpPr>
            <a:spLocks noGrp="1"/>
          </p:cNvSpPr>
          <p:nvPr>
            <p:ph type="dt" sz="half" idx="10"/>
          </p:nvPr>
        </p:nvSpPr>
        <p:spPr/>
        <p:txBody>
          <a:bodyPr/>
          <a:lstStyle/>
          <a:p>
            <a:fld id="{0A5E18CA-D556-4C74-A180-5B5C36B05DD6}" type="datetime1">
              <a:rPr lang="id-ID" smtClean="0"/>
              <a:t>05/08/2020</a:t>
            </a:fld>
            <a:endParaRPr lang="id-ID"/>
          </a:p>
        </p:txBody>
      </p:sp>
      <p:sp>
        <p:nvSpPr>
          <p:cNvPr id="8" name="Slide Number Placeholder 7"/>
          <p:cNvSpPr>
            <a:spLocks noGrp="1"/>
          </p:cNvSpPr>
          <p:nvPr>
            <p:ph type="sldNum" sz="quarter" idx="12"/>
          </p:nvPr>
        </p:nvSpPr>
        <p:spPr/>
        <p:txBody>
          <a:bodyPr/>
          <a:lstStyle/>
          <a:p>
            <a:fld id="{C512CC6E-12D6-4979-B5EB-1006211665FC}" type="slidenum">
              <a:rPr lang="id-ID" smtClean="0"/>
              <a:pPr/>
              <a:t>2</a:t>
            </a:fld>
            <a:endParaRPr lang="id-ID"/>
          </a:p>
        </p:txBody>
      </p:sp>
    </p:spTree>
    <p:extLst>
      <p:ext uri="{BB962C8B-B14F-4D97-AF65-F5344CB8AC3E}">
        <p14:creationId xmlns:p14="http://schemas.microsoft.com/office/powerpoint/2010/main" val="365209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t>Variabel (1)</a:t>
            </a:r>
            <a:endParaRPr lang="en-US" dirty="0"/>
          </a:p>
        </p:txBody>
      </p:sp>
      <p:sp>
        <p:nvSpPr>
          <p:cNvPr id="53252" name="Rectangle 3"/>
          <p:cNvSpPr>
            <a:spLocks noGrp="1" noChangeArrowheads="1"/>
          </p:cNvSpPr>
          <p:nvPr>
            <p:ph idx="1"/>
          </p:nvPr>
        </p:nvSpPr>
        <p:spPr/>
        <p:txBody>
          <a:bodyPr/>
          <a:lstStyle/>
          <a:p>
            <a:r>
              <a:rPr lang="en-US" b="1" dirty="0" err="1"/>
              <a:t>Variabel</a:t>
            </a:r>
            <a:r>
              <a:rPr lang="en-US" dirty="0"/>
              <a:t> </a:t>
            </a:r>
            <a:r>
              <a:rPr lang="en-US" dirty="0" err="1"/>
              <a:t>adigunakan</a:t>
            </a:r>
            <a:r>
              <a:rPr lang="en-US" dirty="0"/>
              <a:t> </a:t>
            </a:r>
            <a:r>
              <a:rPr lang="en-US" dirty="0" err="1"/>
              <a:t>menyimpan</a:t>
            </a:r>
            <a:r>
              <a:rPr lang="en-US" dirty="0"/>
              <a:t> </a:t>
            </a:r>
            <a:r>
              <a:rPr lang="en-US" dirty="0" err="1"/>
              <a:t>suatu</a:t>
            </a:r>
            <a:r>
              <a:rPr lang="en-US" dirty="0"/>
              <a:t> </a:t>
            </a:r>
            <a:r>
              <a:rPr lang="en-US" dirty="0" err="1"/>
              <a:t>nilai</a:t>
            </a:r>
            <a:r>
              <a:rPr lang="en-US" dirty="0"/>
              <a:t> yang </a:t>
            </a:r>
            <a:r>
              <a:rPr lang="en-US" dirty="0" err="1"/>
              <a:t>ber</a:t>
            </a:r>
            <a:r>
              <a:rPr lang="en-US" dirty="0"/>
              <a:t>-”</a:t>
            </a:r>
            <a:r>
              <a:rPr lang="en-US" dirty="0" err="1"/>
              <a:t>tipe</a:t>
            </a:r>
            <a:r>
              <a:rPr lang="en-US" dirty="0"/>
              <a:t> data” </a:t>
            </a:r>
            <a:r>
              <a:rPr lang="en-US" dirty="0" err="1"/>
              <a:t>tertentu</a:t>
            </a:r>
            <a:r>
              <a:rPr lang="en-US" dirty="0"/>
              <a:t> </a:t>
            </a:r>
            <a:r>
              <a:rPr lang="en-US" dirty="0" err="1"/>
              <a:t>sesuai</a:t>
            </a:r>
            <a:r>
              <a:rPr lang="en-US" dirty="0"/>
              <a:t> </a:t>
            </a:r>
            <a:r>
              <a:rPr lang="en-US" dirty="0" err="1"/>
              <a:t>dengan</a:t>
            </a:r>
            <a:r>
              <a:rPr lang="en-US" dirty="0"/>
              <a:t> </a:t>
            </a:r>
            <a:r>
              <a:rPr lang="en-US" dirty="0" err="1"/>
              <a:t>deklarasi</a:t>
            </a:r>
            <a:endParaRPr lang="en-US" dirty="0"/>
          </a:p>
          <a:p>
            <a:r>
              <a:rPr lang="en-US" dirty="0" err="1"/>
              <a:t>Merepresentasikan</a:t>
            </a:r>
            <a:r>
              <a:rPr lang="en-US" dirty="0"/>
              <a:t> </a:t>
            </a:r>
            <a:r>
              <a:rPr lang="en-US" dirty="0" err="1"/>
              <a:t>suatu</a:t>
            </a:r>
            <a:r>
              <a:rPr lang="en-US" dirty="0"/>
              <a:t> </a:t>
            </a:r>
            <a:r>
              <a:rPr lang="en-US" dirty="0" err="1"/>
              <a:t>makna</a:t>
            </a:r>
            <a:r>
              <a:rPr lang="en-US" dirty="0"/>
              <a:t> di dunia </a:t>
            </a:r>
            <a:r>
              <a:rPr lang="en-US" dirty="0" err="1"/>
              <a:t>nyata</a:t>
            </a:r>
            <a:r>
              <a:rPr lang="en-US" dirty="0"/>
              <a:t> yang </a:t>
            </a:r>
            <a:r>
              <a:rPr lang="en-US" dirty="0" err="1"/>
              <a:t>ingin</a:t>
            </a:r>
            <a:r>
              <a:rPr lang="en-US" dirty="0"/>
              <a:t> </a:t>
            </a:r>
            <a:r>
              <a:rPr lang="en-US" dirty="0" err="1"/>
              <a:t>diolah</a:t>
            </a:r>
            <a:r>
              <a:rPr lang="en-US" dirty="0"/>
              <a:t> </a:t>
            </a:r>
            <a:r>
              <a:rPr lang="en-US" dirty="0" err="1"/>
              <a:t>dalam</a:t>
            </a:r>
            <a:r>
              <a:rPr lang="en-US" dirty="0"/>
              <a:t> program, </a:t>
            </a:r>
            <a:r>
              <a:rPr lang="en-US" dirty="0" err="1"/>
              <a:t>misalnya</a:t>
            </a:r>
            <a:r>
              <a:rPr lang="en-US" dirty="0"/>
              <a:t>:</a:t>
            </a:r>
          </a:p>
          <a:p>
            <a:pPr lvl="1"/>
            <a:r>
              <a:rPr lang="en-US" b="1" dirty="0"/>
              <a:t>Sum</a:t>
            </a:r>
            <a:r>
              <a:rPr lang="en-US" dirty="0"/>
              <a:t> : </a:t>
            </a:r>
            <a:r>
              <a:rPr lang="en-US" dirty="0" err="1"/>
              <a:t>jumlah</a:t>
            </a:r>
            <a:r>
              <a:rPr lang="en-US" dirty="0"/>
              <a:t> </a:t>
            </a:r>
            <a:r>
              <a:rPr lang="en-US" dirty="0" err="1"/>
              <a:t>beberapa</a:t>
            </a:r>
            <a:r>
              <a:rPr lang="en-US" dirty="0"/>
              <a:t> </a:t>
            </a:r>
            <a:r>
              <a:rPr lang="en-US" dirty="0" err="1"/>
              <a:t>angka</a:t>
            </a:r>
            <a:endParaRPr lang="en-US" dirty="0"/>
          </a:p>
          <a:p>
            <a:pPr lvl="1"/>
            <a:r>
              <a:rPr lang="en-US" b="1" dirty="0"/>
              <a:t>Max</a:t>
            </a:r>
            <a:r>
              <a:rPr lang="en-US" dirty="0"/>
              <a:t> : </a:t>
            </a:r>
            <a:r>
              <a:rPr lang="en-US" dirty="0" err="1"/>
              <a:t>nilai</a:t>
            </a:r>
            <a:r>
              <a:rPr lang="en-US" dirty="0"/>
              <a:t> </a:t>
            </a:r>
            <a:r>
              <a:rPr lang="en-US" dirty="0" err="1"/>
              <a:t>maksimum</a:t>
            </a:r>
            <a:endParaRPr lang="en-US" dirty="0"/>
          </a:p>
          <a:p>
            <a:r>
              <a:rPr lang="en-US" dirty="0" err="1"/>
              <a:t>Penggunaan</a:t>
            </a:r>
            <a:r>
              <a:rPr lang="en-US" dirty="0"/>
              <a:t> </a:t>
            </a:r>
            <a:r>
              <a:rPr lang="en-US" dirty="0" err="1"/>
              <a:t>variabel</a:t>
            </a:r>
            <a:r>
              <a:rPr lang="en-US" dirty="0"/>
              <a:t>:</a:t>
            </a:r>
          </a:p>
          <a:p>
            <a:pPr lvl="1"/>
            <a:r>
              <a:rPr lang="en-US" dirty="0" err="1"/>
              <a:t>deklarasi</a:t>
            </a:r>
            <a:r>
              <a:rPr lang="en-US" dirty="0"/>
              <a:t> (</a:t>
            </a:r>
            <a:r>
              <a:rPr lang="en-US" dirty="0" err="1"/>
              <a:t>supaya</a:t>
            </a:r>
            <a:r>
              <a:rPr lang="en-US" dirty="0"/>
              <a:t> </a:t>
            </a:r>
            <a:r>
              <a:rPr lang="en-US" dirty="0" err="1"/>
              <a:t>nama</a:t>
            </a:r>
            <a:r>
              <a:rPr lang="en-US" dirty="0"/>
              <a:t> </a:t>
            </a:r>
            <a:r>
              <a:rPr lang="en-US" dirty="0" err="1"/>
              <a:t>dikenal</a:t>
            </a:r>
            <a:r>
              <a:rPr lang="en-US" dirty="0"/>
              <a:t> dan </a:t>
            </a:r>
            <a:r>
              <a:rPr lang="en-US" dirty="0" err="1"/>
              <a:t>diketahui</a:t>
            </a:r>
            <a:r>
              <a:rPr lang="en-US" dirty="0"/>
              <a:t> </a:t>
            </a:r>
            <a:r>
              <a:rPr lang="en-US" dirty="0" err="1"/>
              <a:t>tipe</a:t>
            </a:r>
            <a:r>
              <a:rPr lang="en-US" dirty="0"/>
              <a:t> </a:t>
            </a:r>
            <a:r>
              <a:rPr lang="en-US" dirty="0" err="1"/>
              <a:t>datanya</a:t>
            </a:r>
            <a:r>
              <a:rPr lang="en-US" dirty="0"/>
              <a:t>), </a:t>
            </a:r>
          </a:p>
          <a:p>
            <a:pPr lvl="1"/>
            <a:r>
              <a:rPr lang="en-US" dirty="0" err="1"/>
              <a:t>inisialisasi</a:t>
            </a:r>
            <a:r>
              <a:rPr lang="en-US" dirty="0"/>
              <a:t> dan </a:t>
            </a:r>
            <a:r>
              <a:rPr lang="en-US" dirty="0" err="1"/>
              <a:t>manipulasi</a:t>
            </a:r>
            <a:r>
              <a:rPr lang="en-US" dirty="0"/>
              <a:t> </a:t>
            </a:r>
            <a:r>
              <a:rPr lang="en-US" dirty="0" err="1"/>
              <a:t>nilai</a:t>
            </a:r>
            <a:endParaRPr lang="en-US" dirty="0"/>
          </a:p>
        </p:txBody>
      </p:sp>
      <p:sp>
        <p:nvSpPr>
          <p:cNvPr id="5" name="Date Placeholder 4"/>
          <p:cNvSpPr>
            <a:spLocks noGrp="1"/>
          </p:cNvSpPr>
          <p:nvPr>
            <p:ph type="dt" sz="half" idx="10"/>
          </p:nvPr>
        </p:nvSpPr>
        <p:spPr/>
        <p:txBody>
          <a:bodyPr/>
          <a:lstStyle/>
          <a:p>
            <a:fld id="{01084D03-EC52-4191-B9A0-5E1DA87E9CC7}" type="datetime1">
              <a:rPr lang="id-ID" smtClean="0"/>
              <a:t>05/08/2020</a:t>
            </a:fld>
            <a:endParaRPr lang="id-ID"/>
          </a:p>
        </p:txBody>
      </p:sp>
      <p:sp>
        <p:nvSpPr>
          <p:cNvPr id="6" name="Slide Number Placeholder 5"/>
          <p:cNvSpPr>
            <a:spLocks noGrp="1"/>
          </p:cNvSpPr>
          <p:nvPr>
            <p:ph type="sldNum" sz="quarter" idx="12"/>
          </p:nvPr>
        </p:nvSpPr>
        <p:spPr/>
        <p:txBody>
          <a:bodyPr/>
          <a:lstStyle/>
          <a:p>
            <a:fld id="{C512CC6E-12D6-4979-B5EB-1006211665FC}" type="slidenum">
              <a:rPr lang="id-ID" smtClean="0"/>
              <a:pPr/>
              <a:t>20</a:t>
            </a:fld>
            <a:endParaRPr lang="id-ID"/>
          </a:p>
        </p:txBody>
      </p:sp>
      <p:sp>
        <p:nvSpPr>
          <p:cNvPr id="2" name="Footer Placeholder 1">
            <a:extLst>
              <a:ext uri="{FF2B5EF4-FFF2-40B4-BE49-F238E27FC236}">
                <a16:creationId xmlns:a16="http://schemas.microsoft.com/office/drawing/2014/main" id="{9A8BF34A-626D-4590-A6DD-DC0F2CD8A712}"/>
              </a:ext>
            </a:extLst>
          </p:cNvPr>
          <p:cNvSpPr>
            <a:spLocks noGrp="1"/>
          </p:cNvSpPr>
          <p:nvPr>
            <p:ph type="ftr" sz="quarter" idx="11"/>
          </p:nvPr>
        </p:nvSpPr>
        <p:spPr/>
        <p:txBody>
          <a:bodyPr/>
          <a:lstStyle/>
          <a:p>
            <a:r>
              <a:rPr lang="en-ID"/>
              <a:t>KU1102 - Pengenalan Komputasi - Struktur Dasar Program Prosedural</a:t>
            </a:r>
          </a:p>
        </p:txBody>
      </p:sp>
    </p:spTree>
    <p:extLst>
      <p:ext uri="{BB962C8B-B14F-4D97-AF65-F5344CB8AC3E}">
        <p14:creationId xmlns:p14="http://schemas.microsoft.com/office/powerpoint/2010/main" val="331842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t>Variabel (2)</a:t>
            </a:r>
            <a:endParaRPr lang="en-US" dirty="0"/>
          </a:p>
        </p:txBody>
      </p:sp>
      <p:sp>
        <p:nvSpPr>
          <p:cNvPr id="53252" name="Rectangle 3"/>
          <p:cNvSpPr>
            <a:spLocks noGrp="1" noChangeArrowheads="1"/>
          </p:cNvSpPr>
          <p:nvPr>
            <p:ph idx="1"/>
          </p:nvPr>
        </p:nvSpPr>
        <p:spPr>
          <a:xfrm>
            <a:off x="838200" y="1825625"/>
            <a:ext cx="3867615" cy="4351338"/>
          </a:xfrm>
        </p:spPr>
        <p:txBody>
          <a:bodyPr/>
          <a:lstStyle/>
          <a:p>
            <a:r>
              <a:rPr lang="en-US" dirty="0" err="1"/>
              <a:t>Contoh</a:t>
            </a:r>
            <a:r>
              <a:rPr lang="id-ID" dirty="0"/>
              <a:t> deklarasi dan inisialisasi variabel</a:t>
            </a:r>
            <a:r>
              <a:rPr lang="en-US" dirty="0"/>
              <a:t>:		</a:t>
            </a:r>
            <a:endParaRPr lang="en-US" dirty="0">
              <a:sym typeface="Wingdings" pitchFamily="2" charset="2"/>
            </a:endParaRPr>
          </a:p>
        </p:txBody>
      </p:sp>
      <p:sp>
        <p:nvSpPr>
          <p:cNvPr id="3" name="Date Placeholder 2"/>
          <p:cNvSpPr>
            <a:spLocks noGrp="1"/>
          </p:cNvSpPr>
          <p:nvPr>
            <p:ph type="dt" sz="half" idx="10"/>
          </p:nvPr>
        </p:nvSpPr>
        <p:spPr/>
        <p:txBody>
          <a:bodyPr/>
          <a:lstStyle/>
          <a:p>
            <a:fld id="{ADF93410-E2F8-45F2-B492-26FEBC3A5D63}" type="datetime1">
              <a:rPr lang="id-ID" smtClean="0"/>
              <a:t>05/08/2020</a:t>
            </a:fld>
            <a:endParaRPr lang="id-ID" dirty="0"/>
          </a:p>
        </p:txBody>
      </p:sp>
      <p:sp>
        <p:nvSpPr>
          <p:cNvPr id="4" name="Slide Number Placeholder 3"/>
          <p:cNvSpPr>
            <a:spLocks noGrp="1"/>
          </p:cNvSpPr>
          <p:nvPr>
            <p:ph type="sldNum" sz="quarter" idx="12"/>
          </p:nvPr>
        </p:nvSpPr>
        <p:spPr/>
        <p:txBody>
          <a:bodyPr/>
          <a:lstStyle/>
          <a:p>
            <a:fld id="{C512CC6E-12D6-4979-B5EB-1006211665FC}" type="slidenum">
              <a:rPr lang="id-ID" smtClean="0"/>
              <a:pPr/>
              <a:t>21</a:t>
            </a:fld>
            <a:endParaRPr lang="id-ID"/>
          </a:p>
        </p:txBody>
      </p:sp>
      <p:graphicFrame>
        <p:nvGraphicFramePr>
          <p:cNvPr id="2" name="Table 1"/>
          <p:cNvGraphicFramePr>
            <a:graphicFrameLocks noGrp="1"/>
          </p:cNvGraphicFramePr>
          <p:nvPr>
            <p:extLst>
              <p:ext uri="{D42A27DB-BD31-4B8C-83A1-F6EECF244321}">
                <p14:modId xmlns:p14="http://schemas.microsoft.com/office/powerpoint/2010/main" val="229652421"/>
              </p:ext>
            </p:extLst>
          </p:nvPr>
        </p:nvGraphicFramePr>
        <p:xfrm>
          <a:off x="5601308" y="838200"/>
          <a:ext cx="4561284" cy="5343526"/>
        </p:xfrm>
        <a:graphic>
          <a:graphicData uri="http://schemas.openxmlformats.org/drawingml/2006/table">
            <a:tbl>
              <a:tblPr firstRow="1" bandRow="1">
                <a:tableStyleId>{5C22544A-7EE6-4342-B048-85BDC9FD1C3A}</a:tableStyleId>
              </a:tblPr>
              <a:tblGrid>
                <a:gridCol w="4561284">
                  <a:extLst>
                    <a:ext uri="{9D8B030D-6E8A-4147-A177-3AD203B41FA5}">
                      <a16:colId xmlns:a16="http://schemas.microsoft.com/office/drawing/2014/main" val="20000"/>
                    </a:ext>
                  </a:extLst>
                </a:gridCol>
              </a:tblGrid>
              <a:tr h="460058">
                <a:tc>
                  <a:txBody>
                    <a:bodyPr/>
                    <a:lstStyle/>
                    <a:p>
                      <a:r>
                        <a:rPr lang="en-ID" sz="2400" dirty="0">
                          <a:latin typeface="Consolas" panose="020B0609020204030204" pitchFamily="49" charset="0"/>
                          <a:cs typeface="Consolas" panose="020B0609020204030204" pitchFamily="49" charset="0"/>
                        </a:rPr>
                        <a:t>Python</a:t>
                      </a:r>
                      <a:endParaRPr lang="id-ID" sz="2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4883468">
                <a:tc>
                  <a:txBody>
                    <a:bodyPr/>
                    <a:lstStyle/>
                    <a:p>
                      <a:r>
                        <a:rPr lang="en-US" sz="2400" dirty="0">
                          <a:latin typeface="Consolas" panose="020B0609020204030204" pitchFamily="49" charset="0"/>
                          <a:cs typeface="Consolas" panose="020B0609020204030204" pitchFamily="49" charset="0"/>
                        </a:rPr>
                        <a:t># KAMUS</a:t>
                      </a:r>
                    </a:p>
                    <a:p>
                      <a:r>
                        <a:rPr lang="en-US" sz="2400" dirty="0">
                          <a:latin typeface="Consolas" panose="020B0609020204030204" pitchFamily="49" charset="0"/>
                          <a:cs typeface="Consolas" panose="020B0609020204030204" pitchFamily="49" charset="0"/>
                        </a:rPr>
                        <a:t>#</a:t>
                      </a:r>
                      <a:r>
                        <a:rPr lang="en-US" sz="2400" baseline="0" dirty="0">
                          <a:latin typeface="Consolas" panose="020B0609020204030204" pitchFamily="49" charset="0"/>
                          <a:cs typeface="Consolas" panose="020B0609020204030204" pitchFamily="49" charset="0"/>
                        </a:rPr>
                        <a:t> </a:t>
                      </a:r>
                      <a:r>
                        <a:rPr lang="en-US" sz="2400" baseline="0" dirty="0" err="1">
                          <a:latin typeface="Consolas" panose="020B0609020204030204" pitchFamily="49" charset="0"/>
                          <a:cs typeface="Consolas" panose="020B0609020204030204" pitchFamily="49" charset="0"/>
                        </a:rPr>
                        <a:t>i</a:t>
                      </a:r>
                      <a:r>
                        <a:rPr lang="en-US" sz="2400" baseline="0" dirty="0">
                          <a:latin typeface="Consolas" panose="020B0609020204030204" pitchFamily="49" charset="0"/>
                          <a:cs typeface="Consolas" panose="020B0609020204030204" pitchFamily="49" charset="0"/>
                        </a:rPr>
                        <a:t> : int</a:t>
                      </a:r>
                    </a:p>
                    <a:p>
                      <a:r>
                        <a:rPr lang="en-US" sz="2400" baseline="0" dirty="0">
                          <a:latin typeface="Consolas" panose="020B0609020204030204" pitchFamily="49" charset="0"/>
                          <a:cs typeface="Consolas" panose="020B0609020204030204" pitchFamily="49" charset="0"/>
                        </a:rPr>
                        <a:t># A : int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id-ID" sz="2400" dirty="0">
                          <a:latin typeface="Consolas" panose="020B0609020204030204" pitchFamily="49" charset="0"/>
                          <a:cs typeface="Consolas" panose="020B0609020204030204" pitchFamily="49" charset="0"/>
                        </a:rPr>
                        <a:t> ALGORITMA</a:t>
                      </a:r>
                    </a:p>
                    <a:p>
                      <a:r>
                        <a:rPr lang="id-ID" sz="2400" dirty="0">
                          <a:latin typeface="Consolas" panose="020B0609020204030204" pitchFamily="49" charset="0"/>
                          <a:cs typeface="Consolas" panose="020B0609020204030204" pitchFamily="49" charset="0"/>
                        </a:rPr>
                        <a:t>...</a:t>
                      </a:r>
                    </a:p>
                    <a:p>
                      <a:r>
                        <a:rPr lang="id-ID" sz="2400" b="1" baseline="0" dirty="0">
                          <a:latin typeface="Consolas" panose="020B0609020204030204" pitchFamily="49" charset="0"/>
                          <a:cs typeface="Consolas" panose="020B0609020204030204" pitchFamily="49" charset="0"/>
                        </a:rPr>
                        <a:t>i = 100</a:t>
                      </a:r>
                    </a:p>
                    <a:p>
                      <a:r>
                        <a:rPr lang="id-ID" sz="2400" b="1" baseline="0" dirty="0">
                          <a:latin typeface="Consolas" panose="020B0609020204030204" pitchFamily="49" charset="0"/>
                          <a:cs typeface="Consolas" panose="020B0609020204030204" pitchFamily="49" charset="0"/>
                        </a:rPr>
                        <a:t>A = i * 50</a:t>
                      </a:r>
                      <a:endParaRPr lang="id-ID" sz="2400" b="1" dirty="0">
                        <a:latin typeface="Consolas" panose="020B0609020204030204" pitchFamily="49" charset="0"/>
                        <a:cs typeface="Consolas" panose="020B0609020204030204" pitchFamily="49" charset="0"/>
                      </a:endParaRPr>
                    </a:p>
                    <a:p>
                      <a:r>
                        <a:rPr lang="id-ID" sz="2400" dirty="0">
                          <a:latin typeface="Consolas" panose="020B0609020204030204" pitchFamily="49" charset="0"/>
                          <a:cs typeface="Consolas" panose="020B0609020204030204" pitchFamily="49" charset="0"/>
                        </a:rPr>
                        <a:t>....</a:t>
                      </a:r>
                      <a:endParaRPr lang="id-ID" sz="2400" b="0" dirty="0">
                        <a:latin typeface="Consolas" panose="020B0609020204030204" pitchFamily="49" charset="0"/>
                        <a:cs typeface="Consolas" panose="020B0609020204030204" pitchFamily="49" charset="0"/>
                      </a:endParaRPr>
                    </a:p>
                    <a:p>
                      <a:endParaRPr lang="id-ID" sz="2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bl>
          </a:graphicData>
        </a:graphic>
      </p:graphicFrame>
      <p:sp>
        <p:nvSpPr>
          <p:cNvPr id="5" name="Footer Placeholder 4">
            <a:extLst>
              <a:ext uri="{FF2B5EF4-FFF2-40B4-BE49-F238E27FC236}">
                <a16:creationId xmlns:a16="http://schemas.microsoft.com/office/drawing/2014/main" id="{D453728F-4FCE-4961-84F4-BE637E8AAE4F}"/>
              </a:ext>
            </a:extLst>
          </p:cNvPr>
          <p:cNvSpPr>
            <a:spLocks noGrp="1"/>
          </p:cNvSpPr>
          <p:nvPr>
            <p:ph type="ftr" sz="quarter" idx="11"/>
          </p:nvPr>
        </p:nvSpPr>
        <p:spPr/>
        <p:txBody>
          <a:bodyPr/>
          <a:lstStyle/>
          <a:p>
            <a:r>
              <a:rPr lang="en-ID"/>
              <a:t>KU1102 - Pengenalan Komputasi - Struktur Dasar Program Prosedural</a:t>
            </a:r>
          </a:p>
        </p:txBody>
      </p:sp>
    </p:spTree>
    <p:extLst>
      <p:ext uri="{BB962C8B-B14F-4D97-AF65-F5344CB8AC3E}">
        <p14:creationId xmlns:p14="http://schemas.microsoft.com/office/powerpoint/2010/main" val="249785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Membuat Nama Variabel yang Benar dan “baik”</a:t>
            </a:r>
            <a:endParaRPr lang="en-US" dirty="0"/>
          </a:p>
        </p:txBody>
      </p:sp>
      <p:sp>
        <p:nvSpPr>
          <p:cNvPr id="54276" name="Rectangle 3"/>
          <p:cNvSpPr>
            <a:spLocks noGrp="1" noChangeArrowheads="1"/>
          </p:cNvSpPr>
          <p:nvPr>
            <p:ph idx="1"/>
          </p:nvPr>
        </p:nvSpPr>
        <p:spPr/>
        <p:txBody>
          <a:bodyPr/>
          <a:lstStyle/>
          <a:p>
            <a:r>
              <a:rPr lang="en-US" dirty="0"/>
              <a:t>Nama </a:t>
            </a:r>
            <a:r>
              <a:rPr lang="en-US" dirty="0" err="1"/>
              <a:t>variabel</a:t>
            </a:r>
            <a:r>
              <a:rPr lang="en-US" dirty="0"/>
              <a:t> </a:t>
            </a:r>
            <a:r>
              <a:rPr lang="en-US" dirty="0" err="1"/>
              <a:t>harus</a:t>
            </a:r>
            <a:r>
              <a:rPr lang="en-US" dirty="0"/>
              <a:t> </a:t>
            </a:r>
            <a:r>
              <a:rPr lang="en-US" dirty="0" err="1"/>
              <a:t>dimulai</a:t>
            </a:r>
            <a:r>
              <a:rPr lang="en-US" dirty="0"/>
              <a:t> </a:t>
            </a:r>
            <a:r>
              <a:rPr lang="en-US" dirty="0" err="1"/>
              <a:t>dengan</a:t>
            </a:r>
            <a:r>
              <a:rPr lang="en-US" dirty="0"/>
              <a:t> </a:t>
            </a:r>
            <a:r>
              <a:rPr lang="en-US" dirty="0" err="1"/>
              <a:t>huruf</a:t>
            </a:r>
            <a:r>
              <a:rPr lang="en-US" dirty="0"/>
              <a:t> dan </a:t>
            </a:r>
            <a:r>
              <a:rPr lang="en-US" dirty="0" err="1"/>
              <a:t>dapat</a:t>
            </a:r>
            <a:r>
              <a:rPr lang="en-US" dirty="0"/>
              <a:t> </a:t>
            </a:r>
            <a:r>
              <a:rPr lang="en-US" dirty="0" err="1"/>
              <a:t>diikuti</a:t>
            </a:r>
            <a:r>
              <a:rPr lang="en-US" dirty="0"/>
              <a:t> </a:t>
            </a:r>
            <a:r>
              <a:rPr lang="en-US" dirty="0" err="1"/>
              <a:t>dengan</a:t>
            </a:r>
            <a:r>
              <a:rPr lang="en-US" dirty="0"/>
              <a:t> </a:t>
            </a:r>
            <a:r>
              <a:rPr lang="en-US" dirty="0" err="1"/>
              <a:t>huruf</a:t>
            </a:r>
            <a:r>
              <a:rPr lang="en-US" dirty="0"/>
              <a:t> </a:t>
            </a:r>
            <a:r>
              <a:rPr lang="en-US" dirty="0" err="1"/>
              <a:t>lagi</a:t>
            </a:r>
            <a:r>
              <a:rPr lang="en-US" dirty="0"/>
              <a:t> dan </a:t>
            </a:r>
            <a:r>
              <a:rPr lang="en-US" dirty="0" err="1"/>
              <a:t>angka</a:t>
            </a:r>
            <a:endParaRPr lang="en-US" dirty="0"/>
          </a:p>
          <a:p>
            <a:pPr lvl="1"/>
            <a:r>
              <a:rPr lang="en-US" dirty="0" err="1"/>
              <a:t>Tidak</a:t>
            </a:r>
            <a:r>
              <a:rPr lang="en-US" dirty="0"/>
              <a:t> </a:t>
            </a:r>
            <a:r>
              <a:rPr lang="en-US" dirty="0" err="1"/>
              <a:t>boleh</a:t>
            </a:r>
            <a:r>
              <a:rPr lang="en-US" dirty="0"/>
              <a:t> </a:t>
            </a:r>
            <a:r>
              <a:rPr lang="en-US" dirty="0" err="1"/>
              <a:t>ada</a:t>
            </a:r>
            <a:r>
              <a:rPr lang="en-US" dirty="0"/>
              <a:t> </a:t>
            </a:r>
            <a:r>
              <a:rPr lang="en-US" dirty="0" err="1"/>
              <a:t>karakter</a:t>
            </a:r>
            <a:r>
              <a:rPr lang="en-US" dirty="0"/>
              <a:t> lain, </a:t>
            </a:r>
            <a:r>
              <a:rPr lang="en-US" dirty="0" err="1"/>
              <a:t>kecuali</a:t>
            </a:r>
            <a:r>
              <a:rPr lang="en-US" dirty="0"/>
              <a:t>: </a:t>
            </a:r>
            <a:r>
              <a:rPr lang="en-US" i="1" dirty="0"/>
              <a:t>underscore</a:t>
            </a:r>
            <a:r>
              <a:rPr lang="en-US" dirty="0"/>
              <a:t> (_)</a:t>
            </a:r>
          </a:p>
          <a:p>
            <a:r>
              <a:rPr lang="en-US" dirty="0" err="1"/>
              <a:t>Dalam</a:t>
            </a:r>
            <a:r>
              <a:rPr lang="en-US" dirty="0"/>
              <a:t> </a:t>
            </a:r>
            <a:r>
              <a:rPr lang="en-US" dirty="0" err="1"/>
              <a:t>nama</a:t>
            </a:r>
            <a:r>
              <a:rPr lang="en-US" dirty="0"/>
              <a:t> </a:t>
            </a:r>
            <a:r>
              <a:rPr lang="en-US" dirty="0" err="1"/>
              <a:t>variabel</a:t>
            </a:r>
            <a:r>
              <a:rPr lang="en-US" dirty="0"/>
              <a:t> </a:t>
            </a:r>
            <a:r>
              <a:rPr lang="en-US" dirty="0" err="1"/>
              <a:t>tidak</a:t>
            </a:r>
            <a:r>
              <a:rPr lang="en-US" dirty="0"/>
              <a:t> </a:t>
            </a:r>
            <a:r>
              <a:rPr lang="en-US" dirty="0" err="1"/>
              <a:t>boleh</a:t>
            </a:r>
            <a:r>
              <a:rPr lang="en-US" dirty="0"/>
              <a:t> </a:t>
            </a:r>
            <a:r>
              <a:rPr lang="en-US" dirty="0" err="1"/>
              <a:t>dipisahkan</a:t>
            </a:r>
            <a:r>
              <a:rPr lang="en-US" dirty="0"/>
              <a:t> oleh </a:t>
            </a:r>
            <a:r>
              <a:rPr lang="en-US" dirty="0" err="1"/>
              <a:t>spasi</a:t>
            </a:r>
            <a:endParaRPr lang="en-US" dirty="0"/>
          </a:p>
          <a:p>
            <a:r>
              <a:rPr lang="en-US" dirty="0"/>
              <a:t>Cari </a:t>
            </a:r>
            <a:r>
              <a:rPr lang="en-US" dirty="0" err="1"/>
              <a:t>nama</a:t>
            </a:r>
            <a:r>
              <a:rPr lang="en-US" dirty="0"/>
              <a:t> </a:t>
            </a:r>
            <a:r>
              <a:rPr lang="en-US" dirty="0" err="1"/>
              <a:t>variabel</a:t>
            </a:r>
            <a:r>
              <a:rPr lang="en-US" dirty="0"/>
              <a:t> yang </a:t>
            </a:r>
            <a:r>
              <a:rPr lang="en-US" dirty="0" err="1"/>
              <a:t>bisa</a:t>
            </a:r>
            <a:r>
              <a:rPr lang="en-US" dirty="0"/>
              <a:t> </a:t>
            </a:r>
            <a:r>
              <a:rPr lang="en-US" dirty="0" err="1"/>
              <a:t>dimengerti</a:t>
            </a:r>
            <a:r>
              <a:rPr lang="en-US" dirty="0"/>
              <a:t> dan </a:t>
            </a:r>
            <a:r>
              <a:rPr lang="en-US" dirty="0" err="1"/>
              <a:t>tidak</a:t>
            </a:r>
            <a:r>
              <a:rPr lang="en-US" dirty="0"/>
              <a:t> </a:t>
            </a:r>
            <a:r>
              <a:rPr lang="en-US" dirty="0" err="1"/>
              <a:t>membingungkan</a:t>
            </a:r>
            <a:endParaRPr lang="en-US" dirty="0"/>
          </a:p>
          <a:p>
            <a:pPr lvl="1"/>
            <a:r>
              <a:rPr lang="en-US" dirty="0" err="1"/>
              <a:t>Contoh</a:t>
            </a:r>
            <a:r>
              <a:rPr lang="en-US" dirty="0"/>
              <a:t>: </a:t>
            </a:r>
            <a:r>
              <a:rPr lang="en-US" b="1" dirty="0"/>
              <a:t>sum</a:t>
            </a:r>
            <a:r>
              <a:rPr lang="en-US" dirty="0"/>
              <a:t> </a:t>
            </a:r>
            <a:r>
              <a:rPr lang="en-US" dirty="0" err="1"/>
              <a:t>adalah</a:t>
            </a:r>
            <a:r>
              <a:rPr lang="en-US" dirty="0"/>
              <a:t> </a:t>
            </a:r>
            <a:r>
              <a:rPr lang="en-US" dirty="0" err="1"/>
              <a:t>untuk</a:t>
            </a:r>
            <a:r>
              <a:rPr lang="en-US" dirty="0"/>
              <a:t> </a:t>
            </a:r>
            <a:r>
              <a:rPr lang="en-US" dirty="0" err="1"/>
              <a:t>jumlah</a:t>
            </a:r>
            <a:r>
              <a:rPr lang="en-US" dirty="0"/>
              <a:t>, </a:t>
            </a:r>
            <a:r>
              <a:rPr lang="en-US" dirty="0" err="1"/>
              <a:t>bertype</a:t>
            </a:r>
            <a:r>
              <a:rPr lang="en-US" dirty="0"/>
              <a:t> integer. </a:t>
            </a:r>
            <a:r>
              <a:rPr lang="en-US" dirty="0" err="1"/>
              <a:t>Jangan</a:t>
            </a:r>
            <a:r>
              <a:rPr lang="en-US" dirty="0"/>
              <a:t> </a:t>
            </a:r>
            <a:r>
              <a:rPr lang="en-US" dirty="0" err="1"/>
              <a:t>guankan</a:t>
            </a:r>
            <a:r>
              <a:rPr lang="en-US" dirty="0"/>
              <a:t> </a:t>
            </a:r>
            <a:r>
              <a:rPr lang="en-US" dirty="0" err="1"/>
              <a:t>untuk</a:t>
            </a:r>
            <a:r>
              <a:rPr lang="en-US" dirty="0"/>
              <a:t> data </a:t>
            </a:r>
            <a:r>
              <a:rPr lang="en-US" dirty="0" err="1"/>
              <a:t>bertype</a:t>
            </a:r>
            <a:r>
              <a:rPr lang="en-US" dirty="0"/>
              <a:t> lain</a:t>
            </a:r>
          </a:p>
          <a:p>
            <a:r>
              <a:rPr lang="en-US" dirty="0"/>
              <a:t>Python </a:t>
            </a:r>
            <a:r>
              <a:rPr lang="en-US" dirty="0" err="1"/>
              <a:t>adalah</a:t>
            </a:r>
            <a:r>
              <a:rPr lang="en-US" dirty="0"/>
              <a:t> </a:t>
            </a:r>
            <a:r>
              <a:rPr lang="en-US" dirty="0" err="1"/>
              <a:t>bahasa</a:t>
            </a:r>
            <a:r>
              <a:rPr lang="en-US" dirty="0"/>
              <a:t> yang </a:t>
            </a:r>
            <a:r>
              <a:rPr lang="en-US" b="1" i="1" dirty="0"/>
              <a:t>case sensitive</a:t>
            </a:r>
            <a:r>
              <a:rPr lang="en-US" dirty="0"/>
              <a:t>: </a:t>
            </a:r>
            <a:r>
              <a:rPr lang="en-US" dirty="0" err="1">
                <a:sym typeface="Wingdings" pitchFamily="2" charset="2"/>
              </a:rPr>
              <a:t>Kesalahan</a:t>
            </a:r>
            <a:r>
              <a:rPr lang="en-US" dirty="0">
                <a:sym typeface="Wingdings" pitchFamily="2" charset="2"/>
              </a:rPr>
              <a:t> </a:t>
            </a:r>
            <a:r>
              <a:rPr lang="en-US" dirty="0" err="1">
                <a:sym typeface="Wingdings" pitchFamily="2" charset="2"/>
              </a:rPr>
              <a:t>penulisan</a:t>
            </a:r>
            <a:r>
              <a:rPr lang="en-US" dirty="0">
                <a:sym typeface="Wingdings" pitchFamily="2" charset="2"/>
              </a:rPr>
              <a:t> </a:t>
            </a:r>
            <a:r>
              <a:rPr lang="en-US" dirty="0" err="1">
                <a:sym typeface="Wingdings" pitchFamily="2" charset="2"/>
              </a:rPr>
              <a:t>huruf</a:t>
            </a:r>
            <a:r>
              <a:rPr lang="en-US" dirty="0">
                <a:sym typeface="Wingdings" pitchFamily="2" charset="2"/>
              </a:rPr>
              <a:t> </a:t>
            </a:r>
            <a:r>
              <a:rPr lang="en-US" dirty="0" err="1">
                <a:sym typeface="Wingdings" pitchFamily="2" charset="2"/>
              </a:rPr>
              <a:t>besar</a:t>
            </a:r>
            <a:r>
              <a:rPr lang="en-US" dirty="0">
                <a:sym typeface="Wingdings" pitchFamily="2" charset="2"/>
              </a:rPr>
              <a:t> dan </a:t>
            </a:r>
            <a:r>
              <a:rPr lang="en-US" dirty="0" err="1">
                <a:sym typeface="Wingdings" pitchFamily="2" charset="2"/>
              </a:rPr>
              <a:t>kecil</a:t>
            </a:r>
            <a:r>
              <a:rPr lang="en-US" dirty="0">
                <a:sym typeface="Wingdings" pitchFamily="2" charset="2"/>
              </a:rPr>
              <a:t> </a:t>
            </a:r>
            <a:r>
              <a:rPr lang="en-US" dirty="0" err="1">
                <a:sym typeface="Wingdings" pitchFamily="2" charset="2"/>
              </a:rPr>
              <a:t>menyebabkan</a:t>
            </a:r>
            <a:r>
              <a:rPr lang="en-US" dirty="0">
                <a:sym typeface="Wingdings" pitchFamily="2" charset="2"/>
              </a:rPr>
              <a:t> error</a:t>
            </a:r>
            <a:endParaRPr lang="en-US" dirty="0"/>
          </a:p>
          <a:p>
            <a:pPr lvl="1"/>
            <a:endParaRPr lang="en-US" dirty="0"/>
          </a:p>
        </p:txBody>
      </p:sp>
      <p:sp>
        <p:nvSpPr>
          <p:cNvPr id="5" name="Date Placeholder 4"/>
          <p:cNvSpPr>
            <a:spLocks noGrp="1"/>
          </p:cNvSpPr>
          <p:nvPr>
            <p:ph type="dt" sz="half" idx="10"/>
          </p:nvPr>
        </p:nvSpPr>
        <p:spPr/>
        <p:txBody>
          <a:bodyPr/>
          <a:lstStyle/>
          <a:p>
            <a:fld id="{628276C3-FBE3-4C5E-B3DD-DAF515869787}" type="datetime1">
              <a:rPr lang="id-ID" smtClean="0"/>
              <a:t>05/08/2020</a:t>
            </a:fld>
            <a:endParaRPr lang="id-ID"/>
          </a:p>
        </p:txBody>
      </p:sp>
      <p:sp>
        <p:nvSpPr>
          <p:cNvPr id="6" name="Slide Number Placeholder 5"/>
          <p:cNvSpPr>
            <a:spLocks noGrp="1"/>
          </p:cNvSpPr>
          <p:nvPr>
            <p:ph type="sldNum" sz="quarter" idx="12"/>
          </p:nvPr>
        </p:nvSpPr>
        <p:spPr/>
        <p:txBody>
          <a:bodyPr/>
          <a:lstStyle/>
          <a:p>
            <a:fld id="{C512CC6E-12D6-4979-B5EB-1006211665FC}" type="slidenum">
              <a:rPr lang="id-ID" smtClean="0"/>
              <a:pPr/>
              <a:t>22</a:t>
            </a:fld>
            <a:endParaRPr lang="id-ID"/>
          </a:p>
        </p:txBody>
      </p:sp>
      <p:sp>
        <p:nvSpPr>
          <p:cNvPr id="2" name="Footer Placeholder 1">
            <a:extLst>
              <a:ext uri="{FF2B5EF4-FFF2-40B4-BE49-F238E27FC236}">
                <a16:creationId xmlns:a16="http://schemas.microsoft.com/office/drawing/2014/main" id="{35F53A6E-57CD-4CD1-9FB5-EDF09FC059E1}"/>
              </a:ext>
            </a:extLst>
          </p:cNvPr>
          <p:cNvSpPr>
            <a:spLocks noGrp="1"/>
          </p:cNvSpPr>
          <p:nvPr>
            <p:ph type="ftr" sz="quarter" idx="11"/>
          </p:nvPr>
        </p:nvSpPr>
        <p:spPr/>
        <p:txBody>
          <a:bodyPr/>
          <a:lstStyle/>
          <a:p>
            <a:r>
              <a:rPr lang="en-ID"/>
              <a:t>KU1102 - Pengenalan Komputasi - Struktur Dasar Program Prosedural</a:t>
            </a:r>
          </a:p>
        </p:txBody>
      </p:sp>
    </p:spTree>
    <p:extLst>
      <p:ext uri="{BB962C8B-B14F-4D97-AF65-F5344CB8AC3E}">
        <p14:creationId xmlns:p14="http://schemas.microsoft.com/office/powerpoint/2010/main" val="401217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15AE61-A4AB-49D0-94F7-C1836E4EE53A}"/>
              </a:ext>
            </a:extLst>
          </p:cNvPr>
          <p:cNvSpPr>
            <a:spLocks noGrp="1"/>
          </p:cNvSpPr>
          <p:nvPr>
            <p:ph type="title"/>
          </p:nvPr>
        </p:nvSpPr>
        <p:spPr/>
        <p:txBody>
          <a:bodyPr/>
          <a:lstStyle/>
          <a:p>
            <a:r>
              <a:rPr lang="en-ID" dirty="0"/>
              <a:t>Assignment dan </a:t>
            </a:r>
            <a:r>
              <a:rPr lang="en-ID" dirty="0" err="1"/>
              <a:t>Input/Output</a:t>
            </a:r>
            <a:endParaRPr lang="en-ID" dirty="0"/>
          </a:p>
        </p:txBody>
      </p:sp>
      <p:sp>
        <p:nvSpPr>
          <p:cNvPr id="8" name="Text Placeholder 7">
            <a:extLst>
              <a:ext uri="{FF2B5EF4-FFF2-40B4-BE49-F238E27FC236}">
                <a16:creationId xmlns:a16="http://schemas.microsoft.com/office/drawing/2014/main" id="{18B63BA8-28B2-401D-A788-5050861AD96D}"/>
              </a:ext>
            </a:extLst>
          </p:cNvPr>
          <p:cNvSpPr>
            <a:spLocks noGrp="1"/>
          </p:cNvSpPr>
          <p:nvPr>
            <p:ph type="body" idx="1"/>
          </p:nvPr>
        </p:nvSpPr>
        <p:spPr/>
        <p:txBody>
          <a:bodyPr/>
          <a:lstStyle/>
          <a:p>
            <a:endParaRPr lang="en-ID"/>
          </a:p>
        </p:txBody>
      </p:sp>
      <p:sp>
        <p:nvSpPr>
          <p:cNvPr id="4" name="Date Placeholder 3">
            <a:extLst>
              <a:ext uri="{FF2B5EF4-FFF2-40B4-BE49-F238E27FC236}">
                <a16:creationId xmlns:a16="http://schemas.microsoft.com/office/drawing/2014/main" id="{08F97F94-DD87-45F3-A509-FDAE32BD71E2}"/>
              </a:ext>
            </a:extLst>
          </p:cNvPr>
          <p:cNvSpPr>
            <a:spLocks noGrp="1"/>
          </p:cNvSpPr>
          <p:nvPr>
            <p:ph type="dt" sz="half" idx="10"/>
          </p:nvPr>
        </p:nvSpPr>
        <p:spPr/>
        <p:txBody>
          <a:bodyPr/>
          <a:lstStyle/>
          <a:p>
            <a:fld id="{A883AB39-11CE-494B-B8A8-AD1ACB196562}" type="datetime1">
              <a:rPr lang="id-ID" smtClean="0"/>
              <a:t>05/08/2020</a:t>
            </a:fld>
            <a:endParaRPr lang="en-ID"/>
          </a:p>
        </p:txBody>
      </p:sp>
      <p:sp>
        <p:nvSpPr>
          <p:cNvPr id="5" name="Footer Placeholder 4">
            <a:extLst>
              <a:ext uri="{FF2B5EF4-FFF2-40B4-BE49-F238E27FC236}">
                <a16:creationId xmlns:a16="http://schemas.microsoft.com/office/drawing/2014/main" id="{44ADA14B-04B8-4ECA-AF30-89AAA04425D5}"/>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63E778F3-EDDB-4E7A-B5F7-C8C1DFD222F8}"/>
              </a:ext>
            </a:extLst>
          </p:cNvPr>
          <p:cNvSpPr>
            <a:spLocks noGrp="1"/>
          </p:cNvSpPr>
          <p:nvPr>
            <p:ph type="sldNum" sz="quarter" idx="12"/>
          </p:nvPr>
        </p:nvSpPr>
        <p:spPr/>
        <p:txBody>
          <a:bodyPr/>
          <a:lstStyle/>
          <a:p>
            <a:fld id="{AB7DF84B-70D1-4C81-8C77-C344FC1ACF29}" type="slidenum">
              <a:rPr lang="en-ID" smtClean="0"/>
              <a:t>23</a:t>
            </a:fld>
            <a:endParaRPr lang="en-ID"/>
          </a:p>
        </p:txBody>
      </p:sp>
    </p:spTree>
    <p:extLst>
      <p:ext uri="{BB962C8B-B14F-4D97-AF65-F5344CB8AC3E}">
        <p14:creationId xmlns:p14="http://schemas.microsoft.com/office/powerpoint/2010/main" val="910005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a:bodyPr>
          <a:lstStyle/>
          <a:p>
            <a:r>
              <a:rPr lang="en-US" dirty="0" err="1"/>
              <a:t>Pemberian</a:t>
            </a:r>
            <a:r>
              <a:rPr lang="en-US" dirty="0"/>
              <a:t> Nilai</a:t>
            </a:r>
          </a:p>
        </p:txBody>
      </p:sp>
      <p:sp>
        <p:nvSpPr>
          <p:cNvPr id="61444" name="Rectangle 3"/>
          <p:cNvSpPr>
            <a:spLocks noGrp="1" noChangeArrowheads="1"/>
          </p:cNvSpPr>
          <p:nvPr>
            <p:ph idx="1"/>
          </p:nvPr>
        </p:nvSpPr>
        <p:spPr/>
        <p:txBody>
          <a:bodyPr>
            <a:normAutofit/>
          </a:bodyPr>
          <a:lstStyle/>
          <a:p>
            <a:r>
              <a:rPr lang="en-US" sz="3200" dirty="0" err="1"/>
              <a:t>Suatu</a:t>
            </a:r>
            <a:r>
              <a:rPr lang="en-US" sz="3200" dirty="0"/>
              <a:t> </a:t>
            </a:r>
            <a:r>
              <a:rPr lang="en-US" sz="3200" dirty="0" err="1"/>
              <a:t>besaran</a:t>
            </a:r>
            <a:r>
              <a:rPr lang="en-US" sz="3200" dirty="0"/>
              <a:t> (</a:t>
            </a:r>
            <a:r>
              <a:rPr lang="en-US" sz="3200" dirty="0" err="1"/>
              <a:t>dengan</a:t>
            </a:r>
            <a:r>
              <a:rPr lang="en-US" sz="3200" dirty="0"/>
              <a:t> </a:t>
            </a:r>
            <a:r>
              <a:rPr lang="en-US" sz="3200" dirty="0" err="1"/>
              <a:t>tipe</a:t>
            </a:r>
            <a:r>
              <a:rPr lang="en-US" sz="3200" dirty="0"/>
              <a:t> </a:t>
            </a:r>
            <a:r>
              <a:rPr lang="en-US" sz="3200" dirty="0" err="1"/>
              <a:t>tertentu</a:t>
            </a:r>
            <a:r>
              <a:rPr lang="en-US" sz="3200" dirty="0"/>
              <a:t>), </a:t>
            </a:r>
            <a:r>
              <a:rPr lang="en-US" sz="3200" dirty="0" err="1"/>
              <a:t>misalnya</a:t>
            </a:r>
            <a:r>
              <a:rPr lang="en-US" sz="3200" dirty="0"/>
              <a:t> </a:t>
            </a:r>
            <a:r>
              <a:rPr lang="en-US" sz="3200" dirty="0" err="1"/>
              <a:t>variabel</a:t>
            </a:r>
            <a:r>
              <a:rPr lang="en-US" sz="3200" dirty="0"/>
              <a:t>, yang </a:t>
            </a:r>
            <a:r>
              <a:rPr lang="en-US" sz="3200" dirty="0" err="1"/>
              <a:t>telah</a:t>
            </a:r>
            <a:r>
              <a:rPr lang="en-US" sz="3200" dirty="0"/>
              <a:t> </a:t>
            </a:r>
            <a:r>
              <a:rPr lang="en-US" sz="3200" dirty="0" err="1"/>
              <a:t>dikenal</a:t>
            </a:r>
            <a:r>
              <a:rPr lang="en-US" sz="3200" dirty="0"/>
              <a:t> </a:t>
            </a:r>
            <a:r>
              <a:rPr lang="en-US" sz="3200" dirty="0" err="1"/>
              <a:t>dapat</a:t>
            </a:r>
            <a:r>
              <a:rPr lang="en-US" sz="3200" dirty="0"/>
              <a:t> </a:t>
            </a:r>
            <a:r>
              <a:rPr lang="en-US" sz="3200" dirty="0" err="1"/>
              <a:t>diberi</a:t>
            </a:r>
            <a:r>
              <a:rPr lang="en-US" sz="3200" dirty="0"/>
              <a:t> </a:t>
            </a:r>
            <a:r>
              <a:rPr lang="en-US" sz="3200" b="1" dirty="0" err="1"/>
              <a:t>nilai</a:t>
            </a:r>
            <a:r>
              <a:rPr lang="en-US" sz="3200" b="1" dirty="0"/>
              <a:t>/</a:t>
            </a:r>
            <a:r>
              <a:rPr lang="en-US" sz="3200" b="1" dirty="0" err="1"/>
              <a:t>harga</a:t>
            </a:r>
            <a:endParaRPr lang="en-US" sz="3200" b="1" dirty="0"/>
          </a:p>
          <a:p>
            <a:r>
              <a:rPr lang="en-US" sz="3200" dirty="0" err="1"/>
              <a:t>Pemberian</a:t>
            </a:r>
            <a:r>
              <a:rPr lang="en-US" sz="3200" dirty="0"/>
              <a:t> </a:t>
            </a:r>
            <a:r>
              <a:rPr lang="en-US" sz="3200" dirty="0" err="1"/>
              <a:t>nilai</a:t>
            </a:r>
            <a:r>
              <a:rPr lang="en-US" sz="3200" dirty="0"/>
              <a:t>:</a:t>
            </a:r>
          </a:p>
          <a:p>
            <a:pPr lvl="1"/>
            <a:r>
              <a:rPr lang="en-US" sz="2800" dirty="0" err="1"/>
              <a:t>Pemberian</a:t>
            </a:r>
            <a:r>
              <a:rPr lang="en-US" sz="2800" dirty="0"/>
              <a:t> </a:t>
            </a:r>
            <a:r>
              <a:rPr lang="en-US" sz="2800" dirty="0" err="1"/>
              <a:t>nilai</a:t>
            </a:r>
            <a:r>
              <a:rPr lang="en-US" sz="2800" dirty="0"/>
              <a:t> </a:t>
            </a:r>
            <a:r>
              <a:rPr lang="en-US" sz="2800" dirty="0" err="1"/>
              <a:t>langsung</a:t>
            </a:r>
            <a:r>
              <a:rPr lang="en-US" sz="2800" dirty="0"/>
              <a:t> </a:t>
            </a:r>
            <a:r>
              <a:rPr lang="en-US" sz="2800" dirty="0" err="1"/>
              <a:t>atau</a:t>
            </a:r>
            <a:r>
              <a:rPr lang="en-US" sz="2800" dirty="0"/>
              <a:t> </a:t>
            </a:r>
            <a:r>
              <a:rPr lang="en-US" sz="2800" dirty="0" err="1"/>
              <a:t>disebut</a:t>
            </a:r>
            <a:r>
              <a:rPr lang="en-US" sz="2800" dirty="0"/>
              <a:t> </a:t>
            </a:r>
            <a:r>
              <a:rPr lang="en-US" sz="2800" dirty="0" err="1"/>
              <a:t>sebagai</a:t>
            </a:r>
            <a:r>
              <a:rPr lang="en-US" sz="2800" dirty="0"/>
              <a:t> </a:t>
            </a:r>
            <a:r>
              <a:rPr lang="en-US" sz="2800" b="1" i="1" dirty="0"/>
              <a:t>assignment</a:t>
            </a:r>
          </a:p>
          <a:p>
            <a:pPr lvl="2"/>
            <a:r>
              <a:rPr lang="en-US" sz="2400" dirty="0" err="1"/>
              <a:t>Contoh</a:t>
            </a:r>
            <a:r>
              <a:rPr lang="en-US" sz="2400" dirty="0"/>
              <a:t>:       </a:t>
            </a:r>
            <a:r>
              <a:rPr lang="en-US" sz="2400" b="1" dirty="0"/>
              <a:t>A = 10</a:t>
            </a:r>
          </a:p>
          <a:p>
            <a:pPr lvl="1"/>
            <a:r>
              <a:rPr lang="en-US" sz="2800" dirty="0" err="1"/>
              <a:t>Dibaca</a:t>
            </a:r>
            <a:r>
              <a:rPr lang="en-US" sz="2800" dirty="0"/>
              <a:t> </a:t>
            </a:r>
            <a:r>
              <a:rPr lang="en-US" sz="2800" dirty="0" err="1"/>
              <a:t>dari</a:t>
            </a:r>
            <a:r>
              <a:rPr lang="en-US" sz="2800" dirty="0"/>
              <a:t> </a:t>
            </a:r>
            <a:r>
              <a:rPr lang="en-US" sz="2800" dirty="0" err="1"/>
              <a:t>piranti</a:t>
            </a:r>
            <a:r>
              <a:rPr lang="en-US" sz="2800" dirty="0"/>
              <a:t> </a:t>
            </a:r>
            <a:r>
              <a:rPr lang="en-US" sz="2800" dirty="0" err="1"/>
              <a:t>masukan</a:t>
            </a:r>
            <a:r>
              <a:rPr lang="en-US" sz="2800" dirty="0"/>
              <a:t> (</a:t>
            </a:r>
            <a:r>
              <a:rPr lang="en-US" sz="2800" dirty="0" err="1"/>
              <a:t>perintah</a:t>
            </a:r>
            <a:r>
              <a:rPr lang="en-US" sz="2800" dirty="0"/>
              <a:t> input)</a:t>
            </a:r>
            <a:endParaRPr lang="en-US" sz="2800" i="1" dirty="0">
              <a:solidFill>
                <a:srgbClr val="FF0000"/>
              </a:solidFill>
            </a:endParaRPr>
          </a:p>
          <a:p>
            <a:pPr lvl="2"/>
            <a:r>
              <a:rPr lang="en-US" sz="2400" dirty="0" err="1"/>
              <a:t>Contoh</a:t>
            </a:r>
            <a:r>
              <a:rPr lang="en-US" sz="2400" dirty="0"/>
              <a:t>:      </a:t>
            </a:r>
            <a:r>
              <a:rPr lang="en-US" sz="2400" b="1" dirty="0"/>
              <a:t>A = input()</a:t>
            </a:r>
          </a:p>
        </p:txBody>
      </p:sp>
      <p:sp>
        <p:nvSpPr>
          <p:cNvPr id="2" name="Date Placeholder 1"/>
          <p:cNvSpPr>
            <a:spLocks noGrp="1"/>
          </p:cNvSpPr>
          <p:nvPr>
            <p:ph type="dt" sz="half" idx="10"/>
          </p:nvPr>
        </p:nvSpPr>
        <p:spPr/>
        <p:txBody>
          <a:bodyPr/>
          <a:lstStyle/>
          <a:p>
            <a:fld id="{0B50D98F-1FF8-42AE-BE22-6E3F4921592F}" type="datetime1">
              <a:rPr lang="id-ID" smtClean="0"/>
              <a:t>05/08/2020</a:t>
            </a:fld>
            <a:endParaRPr lang="id-ID"/>
          </a:p>
        </p:txBody>
      </p:sp>
      <p:sp>
        <p:nvSpPr>
          <p:cNvPr id="3" name="Slide Number Placeholder 2"/>
          <p:cNvSpPr>
            <a:spLocks noGrp="1"/>
          </p:cNvSpPr>
          <p:nvPr>
            <p:ph type="sldNum" sz="quarter" idx="12"/>
          </p:nvPr>
        </p:nvSpPr>
        <p:spPr/>
        <p:txBody>
          <a:bodyPr/>
          <a:lstStyle/>
          <a:p>
            <a:fld id="{C512CC6E-12D6-4979-B5EB-1006211665FC}" type="slidenum">
              <a:rPr lang="id-ID" smtClean="0"/>
              <a:pPr/>
              <a:t>24</a:t>
            </a:fld>
            <a:endParaRPr lang="id-ID"/>
          </a:p>
        </p:txBody>
      </p:sp>
      <p:sp>
        <p:nvSpPr>
          <p:cNvPr id="4" name="Footer Placeholder 3">
            <a:extLst>
              <a:ext uri="{FF2B5EF4-FFF2-40B4-BE49-F238E27FC236}">
                <a16:creationId xmlns:a16="http://schemas.microsoft.com/office/drawing/2014/main" id="{E9BC4A0B-5B65-4CC2-8E30-83AA1618F8A5}"/>
              </a:ext>
            </a:extLst>
          </p:cNvPr>
          <p:cNvSpPr>
            <a:spLocks noGrp="1"/>
          </p:cNvSpPr>
          <p:nvPr>
            <p:ph type="ftr" sz="quarter" idx="11"/>
          </p:nvPr>
        </p:nvSpPr>
        <p:spPr/>
        <p:txBody>
          <a:bodyPr/>
          <a:lstStyle/>
          <a:p>
            <a:r>
              <a:rPr lang="en-ID"/>
              <a:t>KU1102 - Pengenalan Komputasi - Struktur Dasar Program Prosedural</a:t>
            </a:r>
          </a:p>
        </p:txBody>
      </p:sp>
    </p:spTree>
    <p:extLst>
      <p:ext uri="{BB962C8B-B14F-4D97-AF65-F5344CB8AC3E}">
        <p14:creationId xmlns:p14="http://schemas.microsoft.com/office/powerpoint/2010/main" val="38369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t>Assignment</a:t>
            </a:r>
            <a:endParaRPr lang="en-US" dirty="0"/>
          </a:p>
        </p:txBody>
      </p:sp>
      <p:sp>
        <p:nvSpPr>
          <p:cNvPr id="58372" name="Rectangle 3"/>
          <p:cNvSpPr>
            <a:spLocks noGrp="1" noChangeArrowheads="1"/>
          </p:cNvSpPr>
          <p:nvPr>
            <p:ph idx="1"/>
          </p:nvPr>
        </p:nvSpPr>
        <p:spPr/>
        <p:txBody>
          <a:bodyPr/>
          <a:lstStyle/>
          <a:p>
            <a:r>
              <a:rPr lang="id-ID" b="1" dirty="0"/>
              <a:t>Assignment</a:t>
            </a:r>
            <a:r>
              <a:rPr lang="id-ID" dirty="0"/>
              <a:t>: </a:t>
            </a:r>
            <a:r>
              <a:rPr lang="en-US" dirty="0" err="1"/>
              <a:t>Pemberian</a:t>
            </a:r>
            <a:r>
              <a:rPr lang="en-US" dirty="0"/>
              <a:t> </a:t>
            </a:r>
            <a:r>
              <a:rPr lang="en-US" dirty="0" err="1"/>
              <a:t>nilai</a:t>
            </a:r>
            <a:r>
              <a:rPr lang="en-US" dirty="0"/>
              <a:t> </a:t>
            </a:r>
            <a:r>
              <a:rPr lang="en-US" dirty="0" err="1"/>
              <a:t>suatu</a:t>
            </a:r>
            <a:r>
              <a:rPr lang="en-US" dirty="0"/>
              <a:t> </a:t>
            </a:r>
            <a:r>
              <a:rPr lang="en-US" dirty="0" err="1"/>
              <a:t>variabel</a:t>
            </a:r>
            <a:endParaRPr lang="en-US" dirty="0"/>
          </a:p>
          <a:p>
            <a:r>
              <a:rPr lang="en-US" dirty="0" err="1"/>
              <a:t>Ruas</a:t>
            </a:r>
            <a:r>
              <a:rPr lang="en-US" dirty="0"/>
              <a:t> </a:t>
            </a:r>
            <a:r>
              <a:rPr lang="en-US" dirty="0" err="1"/>
              <a:t>kiri</a:t>
            </a:r>
            <a:r>
              <a:rPr lang="en-US" dirty="0"/>
              <a:t> </a:t>
            </a:r>
            <a:r>
              <a:rPr lang="en-US" dirty="0" err="1"/>
              <a:t>harus</a:t>
            </a:r>
            <a:r>
              <a:rPr lang="en-US" dirty="0"/>
              <a:t> </a:t>
            </a:r>
            <a:r>
              <a:rPr lang="en-US" b="1" dirty="0"/>
              <a:t>variable</a:t>
            </a:r>
          </a:p>
          <a:p>
            <a:r>
              <a:rPr lang="en-US" dirty="0" err="1"/>
              <a:t>Ruas</a:t>
            </a:r>
            <a:r>
              <a:rPr lang="en-US" dirty="0"/>
              <a:t> </a:t>
            </a:r>
            <a:r>
              <a:rPr lang="en-US" dirty="0" err="1"/>
              <a:t>kanan</a:t>
            </a:r>
            <a:r>
              <a:rPr lang="en-US" dirty="0"/>
              <a:t> </a:t>
            </a:r>
            <a:r>
              <a:rPr lang="en-US" dirty="0" err="1"/>
              <a:t>harus</a:t>
            </a:r>
            <a:r>
              <a:rPr lang="en-US" dirty="0"/>
              <a:t> </a:t>
            </a:r>
            <a:r>
              <a:rPr lang="en-US" b="1" dirty="0" err="1"/>
              <a:t>ekspresi</a:t>
            </a:r>
            <a:r>
              <a:rPr lang="id-ID" b="1" dirty="0"/>
              <a:t>/nilai/variabel </a:t>
            </a:r>
            <a:r>
              <a:rPr lang="id-ID" dirty="0"/>
              <a:t>yang sudah jelas nilainya</a:t>
            </a:r>
            <a:endParaRPr lang="en-US" dirty="0"/>
          </a:p>
        </p:txBody>
      </p:sp>
      <p:sp>
        <p:nvSpPr>
          <p:cNvPr id="2" name="Date Placeholder 1"/>
          <p:cNvSpPr>
            <a:spLocks noGrp="1"/>
          </p:cNvSpPr>
          <p:nvPr>
            <p:ph type="dt" sz="half" idx="10"/>
          </p:nvPr>
        </p:nvSpPr>
        <p:spPr/>
        <p:txBody>
          <a:bodyPr/>
          <a:lstStyle/>
          <a:p>
            <a:fld id="{8A24186A-91EC-46AA-BA0A-0F2D0C703401}" type="datetime1">
              <a:rPr lang="id-ID" smtClean="0"/>
              <a:t>05/08/2020</a:t>
            </a:fld>
            <a:endParaRPr lang="id-ID" dirty="0"/>
          </a:p>
        </p:txBody>
      </p:sp>
      <p:sp>
        <p:nvSpPr>
          <p:cNvPr id="5" name="Slide Number Placeholder 4"/>
          <p:cNvSpPr>
            <a:spLocks noGrp="1"/>
          </p:cNvSpPr>
          <p:nvPr>
            <p:ph type="sldNum" sz="quarter" idx="12"/>
          </p:nvPr>
        </p:nvSpPr>
        <p:spPr/>
        <p:txBody>
          <a:bodyPr/>
          <a:lstStyle/>
          <a:p>
            <a:fld id="{C512CC6E-12D6-4979-B5EB-1006211665FC}" type="slidenum">
              <a:rPr lang="id-ID" smtClean="0"/>
              <a:pPr/>
              <a:t>25</a:t>
            </a:fld>
            <a:endParaRPr lang="id-ID"/>
          </a:p>
        </p:txBody>
      </p:sp>
      <p:graphicFrame>
        <p:nvGraphicFramePr>
          <p:cNvPr id="3" name="Table 2"/>
          <p:cNvGraphicFramePr>
            <a:graphicFrameLocks noGrp="1"/>
          </p:cNvGraphicFramePr>
          <p:nvPr>
            <p:extLst>
              <p:ext uri="{D42A27DB-BD31-4B8C-83A1-F6EECF244321}">
                <p14:modId xmlns:p14="http://schemas.microsoft.com/office/powerpoint/2010/main" val="276910147"/>
              </p:ext>
            </p:extLst>
          </p:nvPr>
        </p:nvGraphicFramePr>
        <p:xfrm>
          <a:off x="3328259" y="3630646"/>
          <a:ext cx="3857600" cy="2306003"/>
        </p:xfrm>
        <a:graphic>
          <a:graphicData uri="http://schemas.openxmlformats.org/drawingml/2006/table">
            <a:tbl>
              <a:tblPr firstRow="1" bandRow="1">
                <a:tableStyleId>{5C22544A-7EE6-4342-B048-85BDC9FD1C3A}</a:tableStyleId>
              </a:tblPr>
              <a:tblGrid>
                <a:gridCol w="3857600">
                  <a:extLst>
                    <a:ext uri="{9D8B030D-6E8A-4147-A177-3AD203B41FA5}">
                      <a16:colId xmlns:a16="http://schemas.microsoft.com/office/drawing/2014/main" val="20000"/>
                    </a:ext>
                  </a:extLst>
                </a:gridCol>
              </a:tblGrid>
              <a:tr h="580073">
                <a:tc>
                  <a:txBody>
                    <a:bodyPr/>
                    <a:lstStyle/>
                    <a:p>
                      <a:r>
                        <a:rPr lang="en-ID" sz="3200" dirty="0"/>
                        <a:t>Python</a:t>
                      </a:r>
                      <a:endParaRPr lang="id-ID" sz="3200" dirty="0"/>
                    </a:p>
                  </a:txBody>
                  <a:tcPr/>
                </a:tc>
                <a:extLst>
                  <a:ext uri="{0D108BD9-81ED-4DB2-BD59-A6C34878D82A}">
                    <a16:rowId xmlns:a16="http://schemas.microsoft.com/office/drawing/2014/main" val="10000"/>
                  </a:ext>
                </a:extLst>
              </a:tr>
              <a:tr h="400050">
                <a:tc>
                  <a:txBody>
                    <a:bodyPr/>
                    <a:lstStyle/>
                    <a:p>
                      <a:r>
                        <a:rPr lang="id-ID" sz="2000" dirty="0">
                          <a:latin typeface="Consolas" panose="020B0609020204030204" pitchFamily="49" charset="0"/>
                          <a:cs typeface="Consolas" panose="020B0609020204030204" pitchFamily="49" charset="0"/>
                        </a:rPr>
                        <a:t>&lt;RuasKiri&gt;</a:t>
                      </a:r>
                      <a:r>
                        <a:rPr lang="id-ID" sz="2000" baseline="0" dirty="0">
                          <a:latin typeface="Consolas" panose="020B0609020204030204" pitchFamily="49" charset="0"/>
                          <a:cs typeface="Consolas" panose="020B0609020204030204" pitchFamily="49" charset="0"/>
                        </a:rPr>
                        <a:t> </a:t>
                      </a:r>
                      <a:r>
                        <a:rPr lang="id-ID" sz="2000" baseline="0" dirty="0">
                          <a:solidFill>
                            <a:srgbClr val="FF0000"/>
                          </a:solidFill>
                          <a:latin typeface="Consolas" panose="020B0609020204030204" pitchFamily="49" charset="0"/>
                          <a:cs typeface="Consolas" panose="020B0609020204030204" pitchFamily="49" charset="0"/>
                        </a:rPr>
                        <a:t>=</a:t>
                      </a:r>
                      <a:r>
                        <a:rPr lang="id-ID" sz="2000" baseline="0" dirty="0">
                          <a:latin typeface="Consolas" panose="020B0609020204030204" pitchFamily="49" charset="0"/>
                          <a:cs typeface="Consolas" panose="020B0609020204030204" pitchFamily="49" charset="0"/>
                        </a:rPr>
                        <a:t> &lt;RuasKanan&gt;</a:t>
                      </a:r>
                      <a:endParaRPr lang="id-ID" sz="2000" dirty="0">
                        <a:solidFill>
                          <a:srgbClr val="FF00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1325880">
                <a:tc>
                  <a:txBody>
                    <a:bodyPr/>
                    <a:lstStyle/>
                    <a:p>
                      <a:r>
                        <a:rPr lang="id-ID" sz="2000" u="sng" dirty="0">
                          <a:latin typeface="Consolas" panose="020B0609020204030204" pitchFamily="49" charset="0"/>
                          <a:cs typeface="Consolas" panose="020B0609020204030204" pitchFamily="49" charset="0"/>
                        </a:rPr>
                        <a:t>Contoh:</a:t>
                      </a:r>
                    </a:p>
                    <a:p>
                      <a:r>
                        <a:rPr lang="id-ID" sz="2000" dirty="0">
                          <a:latin typeface="Consolas" panose="020B0609020204030204" pitchFamily="49" charset="0"/>
                          <a:cs typeface="Consolas" panose="020B0609020204030204" pitchFamily="49" charset="0"/>
                        </a:rPr>
                        <a:t>i = 10</a:t>
                      </a:r>
                    </a:p>
                    <a:p>
                      <a:r>
                        <a:rPr lang="id-ID" sz="2000" dirty="0">
                          <a:latin typeface="Consolas" panose="020B0609020204030204" pitchFamily="49" charset="0"/>
                          <a:cs typeface="Consolas" panose="020B0609020204030204" pitchFamily="49" charset="0"/>
                        </a:rPr>
                        <a:t>Nama = “Maya”</a:t>
                      </a:r>
                    </a:p>
                    <a:p>
                      <a:r>
                        <a:rPr lang="id-ID" sz="2000" dirty="0">
                          <a:latin typeface="Consolas" panose="020B0609020204030204" pitchFamily="49" charset="0"/>
                          <a:cs typeface="Consolas" panose="020B0609020204030204" pitchFamily="49" charset="0"/>
                        </a:rPr>
                        <a:t>X = i</a:t>
                      </a:r>
                      <a:r>
                        <a:rPr lang="id-ID" sz="2000" baseline="0" dirty="0">
                          <a:latin typeface="Consolas" panose="020B0609020204030204" pitchFamily="49" charset="0"/>
                          <a:cs typeface="Consolas" panose="020B0609020204030204" pitchFamily="49" charset="0"/>
                        </a:rPr>
                        <a:t> + 10</a:t>
                      </a:r>
                      <a:endParaRPr lang="id-ID" sz="20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bl>
          </a:graphicData>
        </a:graphic>
      </p:graphicFrame>
      <p:sp>
        <p:nvSpPr>
          <p:cNvPr id="4" name="Cloud Callout 3"/>
          <p:cNvSpPr/>
          <p:nvPr/>
        </p:nvSpPr>
        <p:spPr>
          <a:xfrm>
            <a:off x="7389913" y="4680465"/>
            <a:ext cx="2592288" cy="1256184"/>
          </a:xfrm>
          <a:prstGeom prst="cloudCallout">
            <a:avLst>
              <a:gd name="adj1" fmla="val -135527"/>
              <a:gd name="adj2" fmla="val 30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Nilai X di-assign dengan ekspresi</a:t>
            </a:r>
          </a:p>
        </p:txBody>
      </p:sp>
      <p:sp>
        <p:nvSpPr>
          <p:cNvPr id="6" name="Footer Placeholder 5">
            <a:extLst>
              <a:ext uri="{FF2B5EF4-FFF2-40B4-BE49-F238E27FC236}">
                <a16:creationId xmlns:a16="http://schemas.microsoft.com/office/drawing/2014/main" id="{D8B79395-8D16-4878-A439-1EA14D744916}"/>
              </a:ext>
            </a:extLst>
          </p:cNvPr>
          <p:cNvSpPr>
            <a:spLocks noGrp="1"/>
          </p:cNvSpPr>
          <p:nvPr>
            <p:ph type="ftr" sz="quarter" idx="11"/>
          </p:nvPr>
        </p:nvSpPr>
        <p:spPr/>
        <p:txBody>
          <a:bodyPr/>
          <a:lstStyle/>
          <a:p>
            <a:r>
              <a:rPr lang="en-ID"/>
              <a:t>KU1102 - Pengenalan Komputasi - Struktur Dasar Program Prosedural</a:t>
            </a:r>
          </a:p>
        </p:txBody>
      </p:sp>
    </p:spTree>
    <p:extLst>
      <p:ext uri="{BB962C8B-B14F-4D97-AF65-F5344CB8AC3E}">
        <p14:creationId xmlns:p14="http://schemas.microsoft.com/office/powerpoint/2010/main" val="273307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Input/Output (1)</a:t>
            </a:r>
            <a:endParaRPr lang="en-US" dirty="0"/>
          </a:p>
        </p:txBody>
      </p:sp>
      <p:sp>
        <p:nvSpPr>
          <p:cNvPr id="3" name="Content Placeholder 2"/>
          <p:cNvSpPr>
            <a:spLocks noGrp="1"/>
          </p:cNvSpPr>
          <p:nvPr>
            <p:ph idx="1"/>
          </p:nvPr>
        </p:nvSpPr>
        <p:spPr/>
        <p:txBody>
          <a:bodyPr>
            <a:normAutofit lnSpcReduction="10000"/>
          </a:bodyPr>
          <a:lstStyle/>
          <a:p>
            <a:r>
              <a:rPr lang="en-US" dirty="0" err="1"/>
              <a:t>Perintah</a:t>
            </a:r>
            <a:r>
              <a:rPr lang="en-US" dirty="0"/>
              <a:t> </a:t>
            </a:r>
            <a:r>
              <a:rPr lang="en-US" b="1" dirty="0"/>
              <a:t>input</a:t>
            </a:r>
            <a:r>
              <a:rPr lang="en-US" dirty="0"/>
              <a:t>: </a:t>
            </a:r>
            <a:r>
              <a:rPr lang="en-US" dirty="0" err="1"/>
              <a:t>pemberian</a:t>
            </a:r>
            <a:r>
              <a:rPr lang="en-US" dirty="0"/>
              <a:t> </a:t>
            </a:r>
            <a:r>
              <a:rPr lang="en-US" dirty="0" err="1"/>
              <a:t>nilai</a:t>
            </a:r>
            <a:r>
              <a:rPr lang="en-US" dirty="0"/>
              <a:t> </a:t>
            </a:r>
            <a:r>
              <a:rPr lang="en-US" b="1" dirty="0" err="1"/>
              <a:t>variabel</a:t>
            </a:r>
            <a:r>
              <a:rPr lang="en-US" b="1" dirty="0"/>
              <a:t> </a:t>
            </a:r>
            <a:r>
              <a:rPr lang="en-US" dirty="0" err="1"/>
              <a:t>dari</a:t>
            </a:r>
            <a:r>
              <a:rPr lang="en-US" dirty="0"/>
              <a:t> </a:t>
            </a:r>
            <a:r>
              <a:rPr lang="en-US" dirty="0" err="1"/>
              <a:t>piranti</a:t>
            </a:r>
            <a:r>
              <a:rPr lang="en-US" dirty="0"/>
              <a:t> </a:t>
            </a:r>
            <a:r>
              <a:rPr lang="en-US" dirty="0" err="1"/>
              <a:t>masukan</a:t>
            </a:r>
            <a:r>
              <a:rPr lang="en-US" dirty="0"/>
              <a:t>, </a:t>
            </a:r>
            <a:r>
              <a:rPr lang="en-US" dirty="0" err="1"/>
              <a:t>misal</a:t>
            </a:r>
            <a:r>
              <a:rPr lang="en-US" dirty="0"/>
              <a:t>: keyboard </a:t>
            </a:r>
            <a:r>
              <a:rPr lang="en-US" dirty="0">
                <a:sym typeface="Wingdings" pitchFamily="2" charset="2"/>
              </a:rPr>
              <a:t> </a:t>
            </a:r>
            <a:r>
              <a:rPr lang="en-US" dirty="0" err="1">
                <a:sym typeface="Wingdings" pitchFamily="2" charset="2"/>
              </a:rPr>
              <a:t>dibaca</a:t>
            </a:r>
            <a:r>
              <a:rPr lang="en-US" dirty="0">
                <a:sym typeface="Wingdings" pitchFamily="2" charset="2"/>
              </a:rPr>
              <a:t> </a:t>
            </a:r>
            <a:r>
              <a:rPr lang="en-US" dirty="0" err="1">
                <a:sym typeface="Wingdings" pitchFamily="2" charset="2"/>
              </a:rPr>
              <a:t>atas</a:t>
            </a:r>
            <a:r>
              <a:rPr lang="en-US" dirty="0">
                <a:sym typeface="Wingdings" pitchFamily="2" charset="2"/>
              </a:rPr>
              <a:t> </a:t>
            </a:r>
            <a:r>
              <a:rPr lang="en-US" dirty="0" err="1">
                <a:sym typeface="Wingdings" pitchFamily="2" charset="2"/>
              </a:rPr>
              <a:t>masukan</a:t>
            </a:r>
            <a:r>
              <a:rPr lang="en-US" dirty="0">
                <a:sym typeface="Wingdings" pitchFamily="2" charset="2"/>
              </a:rPr>
              <a:t> </a:t>
            </a:r>
            <a:r>
              <a:rPr lang="en-US" dirty="0" err="1">
                <a:sym typeface="Wingdings" pitchFamily="2" charset="2"/>
              </a:rPr>
              <a:t>dari</a:t>
            </a:r>
            <a:r>
              <a:rPr lang="en-US" dirty="0">
                <a:sym typeface="Wingdings" pitchFamily="2" charset="2"/>
              </a:rPr>
              <a:t> </a:t>
            </a:r>
            <a:r>
              <a:rPr lang="en-US" dirty="0" err="1">
                <a:sym typeface="Wingdings" pitchFamily="2" charset="2"/>
              </a:rPr>
              <a:t>pengguna</a:t>
            </a:r>
            <a:endParaRPr lang="en-US" dirty="0">
              <a:sym typeface="Wingdings" pitchFamily="2" charset="2"/>
            </a:endParaRPr>
          </a:p>
          <a:p>
            <a:r>
              <a:rPr lang="en-US" dirty="0" err="1">
                <a:sym typeface="Wingdings" pitchFamily="2" charset="2"/>
              </a:rPr>
              <a:t>Perintah</a:t>
            </a:r>
            <a:r>
              <a:rPr lang="en-US" dirty="0">
                <a:sym typeface="Wingdings" pitchFamily="2" charset="2"/>
              </a:rPr>
              <a:t> di Python: </a:t>
            </a:r>
            <a:r>
              <a:rPr lang="en-US" b="1" dirty="0">
                <a:sym typeface="Wingdings" pitchFamily="2" charset="2"/>
              </a:rPr>
              <a:t>input(‘</a:t>
            </a:r>
            <a:r>
              <a:rPr lang="en-US" dirty="0">
                <a:sym typeface="Wingdings" pitchFamily="2" charset="2"/>
              </a:rPr>
              <a:t>&lt;</a:t>
            </a:r>
            <a:r>
              <a:rPr lang="en-US" dirty="0" err="1">
                <a:sym typeface="Wingdings" pitchFamily="2" charset="2"/>
              </a:rPr>
              <a:t>perintah</a:t>
            </a:r>
            <a:r>
              <a:rPr lang="en-US" dirty="0">
                <a:sym typeface="Wingdings" pitchFamily="2" charset="2"/>
              </a:rPr>
              <a:t>&gt;</a:t>
            </a:r>
            <a:r>
              <a:rPr lang="en-US" b="1" dirty="0">
                <a:sym typeface="Wingdings" pitchFamily="2" charset="2"/>
              </a:rPr>
              <a:t>’)</a:t>
            </a:r>
          </a:p>
          <a:p>
            <a:pPr>
              <a:buNone/>
            </a:pPr>
            <a:r>
              <a:rPr lang="en-US" dirty="0">
                <a:sym typeface="Wingdings" pitchFamily="2" charset="2"/>
              </a:rPr>
              <a:t>		&lt;</a:t>
            </a:r>
            <a:r>
              <a:rPr lang="en-US" dirty="0" err="1">
                <a:sym typeface="Wingdings" pitchFamily="2" charset="2"/>
              </a:rPr>
              <a:t>perintah</a:t>
            </a:r>
            <a:r>
              <a:rPr lang="en-US" dirty="0">
                <a:sym typeface="Wingdings" pitchFamily="2" charset="2"/>
              </a:rPr>
              <a:t>&gt; </a:t>
            </a:r>
            <a:r>
              <a:rPr lang="en-US" dirty="0" err="1">
                <a:sym typeface="Wingdings" pitchFamily="2" charset="2"/>
              </a:rPr>
              <a:t>dapat</a:t>
            </a:r>
            <a:r>
              <a:rPr lang="en-US" dirty="0">
                <a:sym typeface="Wingdings" pitchFamily="2" charset="2"/>
              </a:rPr>
              <a:t> </a:t>
            </a:r>
            <a:r>
              <a:rPr lang="en-US" dirty="0" err="1">
                <a:sym typeface="Wingdings" pitchFamily="2" charset="2"/>
              </a:rPr>
              <a:t>diganti</a:t>
            </a:r>
            <a:r>
              <a:rPr lang="en-US" dirty="0">
                <a:sym typeface="Wingdings" pitchFamily="2" charset="2"/>
              </a:rPr>
              <a:t> </a:t>
            </a:r>
            <a:r>
              <a:rPr lang="en-US" dirty="0" err="1">
                <a:sym typeface="Wingdings" pitchFamily="2" charset="2"/>
              </a:rPr>
              <a:t>dengan</a:t>
            </a:r>
            <a:r>
              <a:rPr lang="en-US" dirty="0">
                <a:sym typeface="Wingdings" pitchFamily="2" charset="2"/>
              </a:rPr>
              <a:t> </a:t>
            </a:r>
            <a:r>
              <a:rPr lang="en-US" dirty="0" err="1">
                <a:sym typeface="Wingdings" pitchFamily="2" charset="2"/>
              </a:rPr>
              <a:t>kalimat</a:t>
            </a:r>
            <a:r>
              <a:rPr lang="en-US" dirty="0">
                <a:sym typeface="Wingdings" pitchFamily="2" charset="2"/>
              </a:rPr>
              <a:t> 	</a:t>
            </a:r>
            <a:r>
              <a:rPr lang="en-US" dirty="0" err="1">
                <a:sym typeface="Wingdings" pitchFamily="2" charset="2"/>
              </a:rPr>
              <a:t>pengantar</a:t>
            </a:r>
            <a:r>
              <a:rPr lang="en-US" dirty="0">
                <a:sym typeface="Wingdings" pitchFamily="2" charset="2"/>
              </a:rPr>
              <a:t> input</a:t>
            </a:r>
          </a:p>
          <a:p>
            <a:r>
              <a:rPr lang="en-US" dirty="0" err="1">
                <a:sym typeface="Wingdings" pitchFamily="2" charset="2"/>
              </a:rPr>
              <a:t>Contoh</a:t>
            </a:r>
            <a:r>
              <a:rPr lang="en-US" dirty="0">
                <a:sym typeface="Wingdings" pitchFamily="2" charset="2"/>
              </a:rPr>
              <a:t>: </a:t>
            </a:r>
          </a:p>
          <a:p>
            <a:pPr lvl="1">
              <a:buNone/>
            </a:pPr>
            <a:r>
              <a:rPr lang="en-US" dirty="0">
                <a:sym typeface="Wingdings" pitchFamily="2" charset="2"/>
              </a:rPr>
              <a:t>	</a:t>
            </a:r>
            <a:r>
              <a:rPr lang="en-US" b="1" dirty="0">
                <a:sym typeface="Wingdings" pitchFamily="2" charset="2"/>
              </a:rPr>
              <a:t>A = input()				</a:t>
            </a:r>
            <a:r>
              <a:rPr lang="en-US" dirty="0">
                <a:sym typeface="Wingdings" pitchFamily="2" charset="2"/>
              </a:rPr>
              <a:t>       # A </a:t>
            </a:r>
            <a:r>
              <a:rPr lang="en-US" dirty="0" err="1">
                <a:sym typeface="Wingdings" pitchFamily="2" charset="2"/>
              </a:rPr>
              <a:t>bertipe</a:t>
            </a:r>
            <a:r>
              <a:rPr lang="en-US" dirty="0">
                <a:sym typeface="Wingdings" pitchFamily="2" charset="2"/>
              </a:rPr>
              <a:t> string</a:t>
            </a:r>
          </a:p>
          <a:p>
            <a:pPr lvl="1">
              <a:buNone/>
            </a:pPr>
            <a:r>
              <a:rPr lang="en-US" b="1" dirty="0">
                <a:sym typeface="Wingdings" pitchFamily="2" charset="2"/>
              </a:rPr>
              <a:t>	B = input('Masukkan </a:t>
            </a:r>
            <a:r>
              <a:rPr lang="en-US" b="1" dirty="0" err="1">
                <a:sym typeface="Wingdings" pitchFamily="2" charset="2"/>
              </a:rPr>
              <a:t>angka</a:t>
            </a:r>
            <a:r>
              <a:rPr lang="en-US" b="1" dirty="0">
                <a:sym typeface="Wingdings" pitchFamily="2" charset="2"/>
              </a:rPr>
              <a:t> =')</a:t>
            </a:r>
            <a:r>
              <a:rPr lang="en-US" dirty="0">
                <a:sym typeface="Wingdings" pitchFamily="2" charset="2"/>
              </a:rPr>
              <a:t>	       # B </a:t>
            </a:r>
            <a:r>
              <a:rPr lang="en-US" dirty="0" err="1">
                <a:sym typeface="Wingdings" pitchFamily="2" charset="2"/>
              </a:rPr>
              <a:t>bertipe</a:t>
            </a:r>
            <a:r>
              <a:rPr lang="en-US" dirty="0">
                <a:sym typeface="Wingdings" pitchFamily="2" charset="2"/>
              </a:rPr>
              <a:t> string </a:t>
            </a:r>
          </a:p>
          <a:p>
            <a:pPr lvl="1">
              <a:buNone/>
            </a:pPr>
            <a:r>
              <a:rPr lang="en-US" dirty="0">
                <a:sym typeface="Wingdings" pitchFamily="2" charset="2"/>
              </a:rPr>
              <a:t>	</a:t>
            </a:r>
            <a:r>
              <a:rPr lang="en-US" b="1" dirty="0">
                <a:sym typeface="Wingdings" pitchFamily="2" charset="2"/>
              </a:rPr>
              <a:t>C = </a:t>
            </a:r>
            <a:r>
              <a:rPr lang="en-US" b="1" dirty="0">
                <a:solidFill>
                  <a:srgbClr val="FF0000"/>
                </a:solidFill>
                <a:sym typeface="Wingdings" pitchFamily="2" charset="2"/>
              </a:rPr>
              <a:t>int</a:t>
            </a:r>
            <a:r>
              <a:rPr lang="en-US" b="1" dirty="0">
                <a:sym typeface="Wingdings" pitchFamily="2" charset="2"/>
              </a:rPr>
              <a:t>(input())	                                   </a:t>
            </a:r>
            <a:r>
              <a:rPr lang="en-US" dirty="0">
                <a:sym typeface="Wingdings" pitchFamily="2" charset="2"/>
              </a:rPr>
              <a:t># C </a:t>
            </a:r>
            <a:r>
              <a:rPr lang="en-US" dirty="0" err="1">
                <a:sym typeface="Wingdings" pitchFamily="2" charset="2"/>
              </a:rPr>
              <a:t>bertipe</a:t>
            </a:r>
            <a:r>
              <a:rPr lang="en-US" dirty="0">
                <a:sym typeface="Wingdings" pitchFamily="2" charset="2"/>
              </a:rPr>
              <a:t> integer</a:t>
            </a:r>
          </a:p>
          <a:p>
            <a:pPr lvl="1">
              <a:buNone/>
            </a:pPr>
            <a:r>
              <a:rPr lang="en-US" b="1" dirty="0">
                <a:sym typeface="Wingdings" pitchFamily="2" charset="2"/>
              </a:rPr>
              <a:t>	D = </a:t>
            </a:r>
            <a:r>
              <a:rPr lang="en-US" b="1" dirty="0">
                <a:solidFill>
                  <a:srgbClr val="FF0000"/>
                </a:solidFill>
                <a:sym typeface="Wingdings" pitchFamily="2" charset="2"/>
              </a:rPr>
              <a:t>float</a:t>
            </a:r>
            <a:r>
              <a:rPr lang="en-US" b="1" dirty="0">
                <a:sym typeface="Wingdings" pitchFamily="2" charset="2"/>
              </a:rPr>
              <a:t>(input('Masukkan </a:t>
            </a:r>
            <a:r>
              <a:rPr lang="en-US" b="1" dirty="0" err="1">
                <a:sym typeface="Wingdings" pitchFamily="2" charset="2"/>
              </a:rPr>
              <a:t>angka</a:t>
            </a:r>
            <a:r>
              <a:rPr lang="en-US" b="1" dirty="0">
                <a:sym typeface="Wingdings" pitchFamily="2" charset="2"/>
              </a:rPr>
              <a:t> ='))</a:t>
            </a:r>
            <a:r>
              <a:rPr lang="en-US" dirty="0">
                <a:sym typeface="Wingdings" pitchFamily="2" charset="2"/>
              </a:rPr>
              <a:t>  # D </a:t>
            </a:r>
            <a:r>
              <a:rPr lang="en-US" dirty="0" err="1">
                <a:sym typeface="Wingdings" pitchFamily="2" charset="2"/>
              </a:rPr>
              <a:t>bertipe</a:t>
            </a:r>
            <a:r>
              <a:rPr lang="en-US" dirty="0">
                <a:sym typeface="Wingdings" pitchFamily="2" charset="2"/>
              </a:rPr>
              <a:t> float </a:t>
            </a:r>
          </a:p>
          <a:p>
            <a:pPr lvl="1">
              <a:buNone/>
            </a:pPr>
            <a:r>
              <a:rPr lang="en-US" dirty="0">
                <a:sym typeface="Wingdings" pitchFamily="2" charset="2"/>
              </a:rPr>
              <a:t>	</a:t>
            </a:r>
          </a:p>
          <a:p>
            <a:endParaRPr lang="en-US" dirty="0">
              <a:sym typeface="Wingdings" pitchFamily="2" charset="2"/>
            </a:endParaRPr>
          </a:p>
        </p:txBody>
      </p:sp>
      <p:sp>
        <p:nvSpPr>
          <p:cNvPr id="4" name="Date Placeholder 3"/>
          <p:cNvSpPr>
            <a:spLocks noGrp="1"/>
          </p:cNvSpPr>
          <p:nvPr>
            <p:ph type="dt" sz="half" idx="10"/>
          </p:nvPr>
        </p:nvSpPr>
        <p:spPr/>
        <p:txBody>
          <a:bodyPr/>
          <a:lstStyle/>
          <a:p>
            <a:fld id="{988E4AE8-D0F4-4C6F-A482-55EBA7EEB75B}" type="datetime1">
              <a:rPr lang="id-ID" smtClean="0"/>
              <a:t>05/08/2020</a:t>
            </a:fld>
            <a:endParaRPr lang="id-ID"/>
          </a:p>
        </p:txBody>
      </p:sp>
      <p:sp>
        <p:nvSpPr>
          <p:cNvPr id="5" name="Footer Placeholder 4"/>
          <p:cNvSpPr>
            <a:spLocks noGrp="1"/>
          </p:cNvSpPr>
          <p:nvPr>
            <p:ph type="ftr" sz="quarter" idx="11"/>
          </p:nvPr>
        </p:nvSpPr>
        <p:spPr/>
        <p:txBody>
          <a:bodyPr/>
          <a:lstStyle/>
          <a:p>
            <a:r>
              <a:rPr lang="id-ID"/>
              <a:t>KU1102 - Pengenalan Komputasi - Struktur Dasar Program Prosedural</a:t>
            </a:r>
          </a:p>
        </p:txBody>
      </p:sp>
      <p:sp>
        <p:nvSpPr>
          <p:cNvPr id="6" name="Slide Number Placeholder 5"/>
          <p:cNvSpPr>
            <a:spLocks noGrp="1"/>
          </p:cNvSpPr>
          <p:nvPr>
            <p:ph type="sldNum" sz="quarter" idx="12"/>
          </p:nvPr>
        </p:nvSpPr>
        <p:spPr/>
        <p:txBody>
          <a:bodyPr/>
          <a:lstStyle/>
          <a:p>
            <a:fld id="{C512CC6E-12D6-4979-B5EB-1006211665FC}" type="slidenum">
              <a:rPr lang="id-ID" smtClean="0"/>
              <a:pPr/>
              <a:t>26</a:t>
            </a:fld>
            <a:endParaRPr lang="id-ID"/>
          </a:p>
        </p:txBody>
      </p:sp>
      <p:sp>
        <p:nvSpPr>
          <p:cNvPr id="8" name="Speech Bubble: Rectangle with Corners Rounded 7">
            <a:extLst>
              <a:ext uri="{FF2B5EF4-FFF2-40B4-BE49-F238E27FC236}">
                <a16:creationId xmlns:a16="http://schemas.microsoft.com/office/drawing/2014/main" id="{1B1A21CA-14DE-4BAA-B4D7-E198B0237EE4}"/>
              </a:ext>
            </a:extLst>
          </p:cNvPr>
          <p:cNvSpPr/>
          <p:nvPr/>
        </p:nvSpPr>
        <p:spPr>
          <a:xfrm>
            <a:off x="4228848" y="5597589"/>
            <a:ext cx="4114800" cy="1123887"/>
          </a:xfrm>
          <a:prstGeom prst="wedgeRoundRectCallout">
            <a:avLst>
              <a:gd name="adj1" fmla="val -95281"/>
              <a:gd name="adj2" fmla="val -698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Type checking: </a:t>
            </a:r>
            <a:r>
              <a:rPr lang="en-ID" dirty="0" err="1"/>
              <a:t>memastikan</a:t>
            </a:r>
            <a:r>
              <a:rPr lang="en-ID" dirty="0"/>
              <a:t> </a:t>
            </a:r>
            <a:r>
              <a:rPr lang="en-ID" dirty="0" err="1"/>
              <a:t>nilai</a:t>
            </a:r>
            <a:r>
              <a:rPr lang="en-ID" dirty="0"/>
              <a:t> yang </a:t>
            </a:r>
            <a:r>
              <a:rPr lang="en-ID" dirty="0" err="1"/>
              <a:t>dimasukkan</a:t>
            </a:r>
            <a:r>
              <a:rPr lang="en-ID" dirty="0"/>
              <a:t> </a:t>
            </a:r>
            <a:r>
              <a:rPr lang="en-ID" dirty="0" err="1"/>
              <a:t>dalam</a:t>
            </a:r>
            <a:r>
              <a:rPr lang="en-ID" dirty="0"/>
              <a:t> type yang </a:t>
            </a:r>
            <a:r>
              <a:rPr lang="en-ID" dirty="0" err="1"/>
              <a:t>tepat</a:t>
            </a:r>
            <a:r>
              <a:rPr lang="en-ID" dirty="0"/>
              <a:t> (</a:t>
            </a:r>
            <a:r>
              <a:rPr lang="en-ID" dirty="0" err="1"/>
              <a:t>gunakan</a:t>
            </a:r>
            <a:r>
              <a:rPr lang="en-ID" dirty="0"/>
              <a:t> type conversion)</a:t>
            </a:r>
          </a:p>
        </p:txBody>
      </p:sp>
    </p:spTree>
    <p:extLst>
      <p:ext uri="{BB962C8B-B14F-4D97-AF65-F5344CB8AC3E}">
        <p14:creationId xmlns:p14="http://schemas.microsoft.com/office/powerpoint/2010/main" val="206195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9BF0D0-B0EB-4D29-B83E-53116DE5DDC1}"/>
              </a:ext>
            </a:extLst>
          </p:cNvPr>
          <p:cNvSpPr>
            <a:spLocks noGrp="1"/>
          </p:cNvSpPr>
          <p:nvPr>
            <p:ph type="title"/>
          </p:nvPr>
        </p:nvSpPr>
        <p:spPr/>
        <p:txBody>
          <a:bodyPr/>
          <a:lstStyle/>
          <a:p>
            <a:r>
              <a:rPr lang="en-ID" dirty="0"/>
              <a:t>Type Conversion</a:t>
            </a:r>
          </a:p>
        </p:txBody>
      </p:sp>
      <p:graphicFrame>
        <p:nvGraphicFramePr>
          <p:cNvPr id="9" name="Content Placeholder 8">
            <a:extLst>
              <a:ext uri="{FF2B5EF4-FFF2-40B4-BE49-F238E27FC236}">
                <a16:creationId xmlns:a16="http://schemas.microsoft.com/office/drawing/2014/main" id="{E3EE0045-D37A-479D-9E12-F1CBBE671932}"/>
              </a:ext>
            </a:extLst>
          </p:cNvPr>
          <p:cNvGraphicFramePr>
            <a:graphicFrameLocks noGrp="1"/>
          </p:cNvGraphicFramePr>
          <p:nvPr>
            <p:ph idx="1"/>
            <p:extLst>
              <p:ext uri="{D42A27DB-BD31-4B8C-83A1-F6EECF244321}">
                <p14:modId xmlns:p14="http://schemas.microsoft.com/office/powerpoint/2010/main" val="3673522092"/>
              </p:ext>
            </p:extLst>
          </p:nvPr>
        </p:nvGraphicFramePr>
        <p:xfrm>
          <a:off x="1518424" y="2484279"/>
          <a:ext cx="7982415" cy="3749040"/>
        </p:xfrm>
        <a:graphic>
          <a:graphicData uri="http://schemas.openxmlformats.org/drawingml/2006/table">
            <a:tbl>
              <a:tblPr firstRow="1" bandRow="1">
                <a:tableStyleId>{5C22544A-7EE6-4342-B048-85BDC9FD1C3A}</a:tableStyleId>
              </a:tblPr>
              <a:tblGrid>
                <a:gridCol w="778727">
                  <a:extLst>
                    <a:ext uri="{9D8B030D-6E8A-4147-A177-3AD203B41FA5}">
                      <a16:colId xmlns:a16="http://schemas.microsoft.com/office/drawing/2014/main" val="2364370899"/>
                    </a:ext>
                  </a:extLst>
                </a:gridCol>
                <a:gridCol w="7203688">
                  <a:extLst>
                    <a:ext uri="{9D8B030D-6E8A-4147-A177-3AD203B41FA5}">
                      <a16:colId xmlns:a16="http://schemas.microsoft.com/office/drawing/2014/main" val="2710752112"/>
                    </a:ext>
                  </a:extLst>
                </a:gridCol>
              </a:tblGrid>
              <a:tr h="0">
                <a:tc>
                  <a:txBody>
                    <a:bodyPr/>
                    <a:lstStyle/>
                    <a:p>
                      <a:pPr algn="ctr" fontAlgn="t"/>
                      <a:r>
                        <a:rPr lang="en-ID" sz="1800" dirty="0">
                          <a:effectLst/>
                        </a:rPr>
                        <a:t>No.</a:t>
                      </a:r>
                    </a:p>
                  </a:txBody>
                  <a:tcPr marL="189770" marR="189770" marT="60960" marB="60960"/>
                </a:tc>
                <a:tc>
                  <a:txBody>
                    <a:bodyPr/>
                    <a:lstStyle/>
                    <a:p>
                      <a:pPr algn="ctr" fontAlgn="t"/>
                      <a:r>
                        <a:rPr lang="en-ID" sz="1800" dirty="0">
                          <a:effectLst/>
                        </a:rPr>
                        <a:t>Function &amp; Description</a:t>
                      </a:r>
                    </a:p>
                  </a:txBody>
                  <a:tcPr marL="189770" marR="189770" marT="60960" marB="60960"/>
                </a:tc>
                <a:extLst>
                  <a:ext uri="{0D108BD9-81ED-4DB2-BD59-A6C34878D82A}">
                    <a16:rowId xmlns:a16="http://schemas.microsoft.com/office/drawing/2014/main" val="1319130205"/>
                  </a:ext>
                </a:extLst>
              </a:tr>
              <a:tr h="370840">
                <a:tc>
                  <a:txBody>
                    <a:bodyPr/>
                    <a:lstStyle/>
                    <a:p>
                      <a:pPr fontAlgn="t"/>
                      <a:r>
                        <a:rPr lang="en-ID" sz="1800" dirty="0">
                          <a:effectLst/>
                        </a:rPr>
                        <a:t>1</a:t>
                      </a:r>
                    </a:p>
                  </a:txBody>
                  <a:tcPr marL="189770" marR="189770" marT="60960" marB="60960"/>
                </a:tc>
                <a:tc>
                  <a:txBody>
                    <a:bodyPr/>
                    <a:lstStyle/>
                    <a:p>
                      <a:pPr algn="just" fontAlgn="t"/>
                      <a:r>
                        <a:rPr lang="en-ID" sz="1800" b="1" dirty="0">
                          <a:solidFill>
                            <a:srgbClr val="000000"/>
                          </a:solidFill>
                          <a:effectLst/>
                        </a:rPr>
                        <a:t>int(x)</a:t>
                      </a:r>
                      <a:endParaRPr lang="en-ID" sz="1800" dirty="0">
                        <a:solidFill>
                          <a:srgbClr val="000000"/>
                        </a:solidFill>
                        <a:effectLst/>
                      </a:endParaRPr>
                    </a:p>
                    <a:p>
                      <a:pPr algn="just" fontAlgn="t"/>
                      <a:r>
                        <a:rPr lang="en-ID" sz="1800" dirty="0" err="1">
                          <a:solidFill>
                            <a:srgbClr val="000000"/>
                          </a:solidFill>
                          <a:effectLst/>
                        </a:rPr>
                        <a:t>Mengkonversi</a:t>
                      </a:r>
                      <a:r>
                        <a:rPr lang="en-ID" sz="1800" dirty="0">
                          <a:solidFill>
                            <a:srgbClr val="000000"/>
                          </a:solidFill>
                          <a:effectLst/>
                        </a:rPr>
                        <a:t> x </a:t>
                      </a:r>
                      <a:r>
                        <a:rPr lang="en-ID" sz="1800" dirty="0" err="1">
                          <a:solidFill>
                            <a:srgbClr val="000000"/>
                          </a:solidFill>
                          <a:effectLst/>
                        </a:rPr>
                        <a:t>menjadi</a:t>
                      </a:r>
                      <a:r>
                        <a:rPr lang="en-ID" sz="1800" dirty="0">
                          <a:solidFill>
                            <a:srgbClr val="000000"/>
                          </a:solidFill>
                          <a:effectLst/>
                        </a:rPr>
                        <a:t> integer</a:t>
                      </a:r>
                    </a:p>
                  </a:txBody>
                  <a:tcPr marL="189770" marR="189770" marT="60960" marB="60960"/>
                </a:tc>
                <a:extLst>
                  <a:ext uri="{0D108BD9-81ED-4DB2-BD59-A6C34878D82A}">
                    <a16:rowId xmlns:a16="http://schemas.microsoft.com/office/drawing/2014/main" val="4228801484"/>
                  </a:ext>
                </a:extLst>
              </a:tr>
              <a:tr h="370840">
                <a:tc>
                  <a:txBody>
                    <a:bodyPr/>
                    <a:lstStyle/>
                    <a:p>
                      <a:pPr fontAlgn="t"/>
                      <a:r>
                        <a:rPr lang="en-ID" sz="1800">
                          <a:effectLst/>
                        </a:rPr>
                        <a:t>2</a:t>
                      </a:r>
                    </a:p>
                  </a:txBody>
                  <a:tcPr marL="189770" marR="189770" marT="60960" marB="60960"/>
                </a:tc>
                <a:tc>
                  <a:txBody>
                    <a:bodyPr/>
                    <a:lstStyle/>
                    <a:p>
                      <a:pPr algn="just" fontAlgn="t"/>
                      <a:r>
                        <a:rPr lang="en-ID" sz="1800" b="1" dirty="0">
                          <a:solidFill>
                            <a:srgbClr val="000000"/>
                          </a:solidFill>
                          <a:effectLst/>
                        </a:rPr>
                        <a:t>float(x)</a:t>
                      </a:r>
                      <a:endParaRPr lang="en-ID" sz="1800" dirty="0">
                        <a:solidFill>
                          <a:srgbClr val="000000"/>
                        </a:solidFill>
                        <a:effectLst/>
                      </a:endParaRPr>
                    </a:p>
                    <a:p>
                      <a:pPr algn="just" fontAlgn="t"/>
                      <a:r>
                        <a:rPr lang="en-ID" sz="1800" dirty="0" err="1">
                          <a:solidFill>
                            <a:srgbClr val="000000"/>
                          </a:solidFill>
                          <a:effectLst/>
                        </a:rPr>
                        <a:t>Mengkonversi</a:t>
                      </a:r>
                      <a:r>
                        <a:rPr lang="en-ID" sz="1800" dirty="0">
                          <a:solidFill>
                            <a:srgbClr val="000000"/>
                          </a:solidFill>
                          <a:effectLst/>
                        </a:rPr>
                        <a:t> x </a:t>
                      </a:r>
                      <a:r>
                        <a:rPr lang="en-ID" sz="1800" dirty="0" err="1">
                          <a:solidFill>
                            <a:srgbClr val="000000"/>
                          </a:solidFill>
                          <a:effectLst/>
                        </a:rPr>
                        <a:t>menjadi</a:t>
                      </a:r>
                      <a:r>
                        <a:rPr lang="en-ID" sz="1800" dirty="0">
                          <a:solidFill>
                            <a:srgbClr val="000000"/>
                          </a:solidFill>
                          <a:effectLst/>
                        </a:rPr>
                        <a:t> </a:t>
                      </a:r>
                      <a:r>
                        <a:rPr lang="en-ID" sz="1800" dirty="0" err="1">
                          <a:solidFill>
                            <a:srgbClr val="000000"/>
                          </a:solidFill>
                          <a:effectLst/>
                        </a:rPr>
                        <a:t>nilai</a:t>
                      </a:r>
                      <a:r>
                        <a:rPr lang="en-ID" sz="1800" dirty="0">
                          <a:solidFill>
                            <a:srgbClr val="000000"/>
                          </a:solidFill>
                          <a:effectLst/>
                        </a:rPr>
                        <a:t> floating point (real)</a:t>
                      </a:r>
                    </a:p>
                  </a:txBody>
                  <a:tcPr marL="189770" marR="189770" marT="60960" marB="60960"/>
                </a:tc>
                <a:extLst>
                  <a:ext uri="{0D108BD9-81ED-4DB2-BD59-A6C34878D82A}">
                    <a16:rowId xmlns:a16="http://schemas.microsoft.com/office/drawing/2014/main" val="454661737"/>
                  </a:ext>
                </a:extLst>
              </a:tr>
              <a:tr h="370840">
                <a:tc>
                  <a:txBody>
                    <a:bodyPr/>
                    <a:lstStyle/>
                    <a:p>
                      <a:pPr fontAlgn="t"/>
                      <a:r>
                        <a:rPr lang="en-ID" sz="1800">
                          <a:effectLst/>
                        </a:rPr>
                        <a:t>3</a:t>
                      </a:r>
                    </a:p>
                  </a:txBody>
                  <a:tcPr marL="189770" marR="189770" marT="60960" marB="60960"/>
                </a:tc>
                <a:tc>
                  <a:txBody>
                    <a:bodyPr/>
                    <a:lstStyle/>
                    <a:p>
                      <a:pPr algn="just" fontAlgn="t"/>
                      <a:r>
                        <a:rPr lang="en-ID" sz="1800" b="1">
                          <a:solidFill>
                            <a:srgbClr val="000000"/>
                          </a:solidFill>
                          <a:effectLst/>
                        </a:rPr>
                        <a:t>str(x)</a:t>
                      </a:r>
                      <a:endParaRPr lang="en-ID" sz="1800">
                        <a:solidFill>
                          <a:srgbClr val="000000"/>
                        </a:solidFill>
                        <a:effectLst/>
                      </a:endParaRPr>
                    </a:p>
                    <a:p>
                      <a:pPr algn="just" fontAlgn="t"/>
                      <a:r>
                        <a:rPr lang="en-ID" sz="1800">
                          <a:solidFill>
                            <a:srgbClr val="000000"/>
                          </a:solidFill>
                          <a:effectLst/>
                        </a:rPr>
                        <a:t>Mengkonversi objek x menjadi representasi stringnya</a:t>
                      </a:r>
                    </a:p>
                  </a:txBody>
                  <a:tcPr marL="189770" marR="189770" marT="60960" marB="60960"/>
                </a:tc>
                <a:extLst>
                  <a:ext uri="{0D108BD9-81ED-4DB2-BD59-A6C34878D82A}">
                    <a16:rowId xmlns:a16="http://schemas.microsoft.com/office/drawing/2014/main" val="3537490442"/>
                  </a:ext>
                </a:extLst>
              </a:tr>
              <a:tr h="370840">
                <a:tc>
                  <a:txBody>
                    <a:bodyPr/>
                    <a:lstStyle/>
                    <a:p>
                      <a:pPr fontAlgn="t"/>
                      <a:r>
                        <a:rPr lang="en-ID" sz="1800" dirty="0">
                          <a:effectLst/>
                        </a:rPr>
                        <a:t>4</a:t>
                      </a:r>
                    </a:p>
                  </a:txBody>
                  <a:tcPr marL="189770" marR="189770" marT="60960" marB="60960"/>
                </a:tc>
                <a:tc>
                  <a:txBody>
                    <a:bodyPr/>
                    <a:lstStyle/>
                    <a:p>
                      <a:pPr algn="just" fontAlgn="t"/>
                      <a:r>
                        <a:rPr lang="en-ID" sz="1800" b="1" dirty="0" err="1">
                          <a:solidFill>
                            <a:srgbClr val="000000"/>
                          </a:solidFill>
                          <a:effectLst/>
                        </a:rPr>
                        <a:t>chr</a:t>
                      </a:r>
                      <a:r>
                        <a:rPr lang="en-ID" sz="1800" b="1" dirty="0">
                          <a:solidFill>
                            <a:srgbClr val="000000"/>
                          </a:solidFill>
                          <a:effectLst/>
                        </a:rPr>
                        <a:t>(x)</a:t>
                      </a:r>
                      <a:endParaRPr lang="en-ID" sz="1800" dirty="0">
                        <a:solidFill>
                          <a:srgbClr val="000000"/>
                        </a:solidFill>
                        <a:effectLst/>
                      </a:endParaRPr>
                    </a:p>
                    <a:p>
                      <a:pPr algn="just" fontAlgn="t"/>
                      <a:r>
                        <a:rPr lang="en-ID" sz="1800" dirty="0" err="1">
                          <a:solidFill>
                            <a:srgbClr val="000000"/>
                          </a:solidFill>
                          <a:effectLst/>
                        </a:rPr>
                        <a:t>Mengkonversi</a:t>
                      </a:r>
                      <a:r>
                        <a:rPr lang="en-ID" sz="1800" dirty="0">
                          <a:solidFill>
                            <a:srgbClr val="000000"/>
                          </a:solidFill>
                          <a:effectLst/>
                        </a:rPr>
                        <a:t> </a:t>
                      </a:r>
                      <a:r>
                        <a:rPr lang="en-ID" sz="1800" dirty="0" err="1">
                          <a:solidFill>
                            <a:srgbClr val="000000"/>
                          </a:solidFill>
                          <a:effectLst/>
                        </a:rPr>
                        <a:t>sebuah</a:t>
                      </a:r>
                      <a:r>
                        <a:rPr lang="en-ID" sz="1800" dirty="0">
                          <a:solidFill>
                            <a:srgbClr val="000000"/>
                          </a:solidFill>
                          <a:effectLst/>
                        </a:rPr>
                        <a:t> integer x </a:t>
                      </a:r>
                      <a:r>
                        <a:rPr lang="en-ID" sz="1800" dirty="0" err="1">
                          <a:solidFill>
                            <a:srgbClr val="000000"/>
                          </a:solidFill>
                          <a:effectLst/>
                        </a:rPr>
                        <a:t>menjadi</a:t>
                      </a:r>
                      <a:r>
                        <a:rPr lang="en-ID" sz="1800" dirty="0">
                          <a:solidFill>
                            <a:srgbClr val="000000"/>
                          </a:solidFill>
                          <a:effectLst/>
                        </a:rPr>
                        <a:t> character</a:t>
                      </a:r>
                    </a:p>
                  </a:txBody>
                  <a:tcPr marL="189770" marR="189770" marT="60960" marB="60960"/>
                </a:tc>
                <a:extLst>
                  <a:ext uri="{0D108BD9-81ED-4DB2-BD59-A6C34878D82A}">
                    <a16:rowId xmlns:a16="http://schemas.microsoft.com/office/drawing/2014/main" val="158981218"/>
                  </a:ext>
                </a:extLst>
              </a:tr>
              <a:tr h="370840">
                <a:tc>
                  <a:txBody>
                    <a:bodyPr/>
                    <a:lstStyle/>
                    <a:p>
                      <a:pPr fontAlgn="t"/>
                      <a:r>
                        <a:rPr lang="en-ID" sz="1800" dirty="0">
                          <a:effectLst/>
                        </a:rPr>
                        <a:t>5</a:t>
                      </a:r>
                    </a:p>
                  </a:txBody>
                  <a:tcPr marL="189770" marR="189770" marT="60960" marB="60960"/>
                </a:tc>
                <a:tc>
                  <a:txBody>
                    <a:bodyPr/>
                    <a:lstStyle/>
                    <a:p>
                      <a:pPr algn="just" fontAlgn="t"/>
                      <a:r>
                        <a:rPr lang="en-ID" sz="1800" b="1" dirty="0" err="1">
                          <a:solidFill>
                            <a:srgbClr val="000000"/>
                          </a:solidFill>
                          <a:effectLst/>
                        </a:rPr>
                        <a:t>ord</a:t>
                      </a:r>
                      <a:r>
                        <a:rPr lang="en-ID" sz="1800" b="1" dirty="0">
                          <a:solidFill>
                            <a:srgbClr val="000000"/>
                          </a:solidFill>
                          <a:effectLst/>
                        </a:rPr>
                        <a:t>(x)</a:t>
                      </a:r>
                      <a:endParaRPr lang="en-ID" sz="1800" dirty="0">
                        <a:solidFill>
                          <a:srgbClr val="000000"/>
                        </a:solidFill>
                        <a:effectLst/>
                      </a:endParaRPr>
                    </a:p>
                    <a:p>
                      <a:pPr algn="just" fontAlgn="t"/>
                      <a:r>
                        <a:rPr lang="en-ID" sz="1800" dirty="0" err="1">
                          <a:solidFill>
                            <a:srgbClr val="000000"/>
                          </a:solidFill>
                          <a:effectLst/>
                        </a:rPr>
                        <a:t>Mengkonversi</a:t>
                      </a:r>
                      <a:r>
                        <a:rPr lang="en-ID" sz="1800" dirty="0">
                          <a:solidFill>
                            <a:srgbClr val="000000"/>
                          </a:solidFill>
                          <a:effectLst/>
                        </a:rPr>
                        <a:t> </a:t>
                      </a:r>
                      <a:r>
                        <a:rPr lang="en-ID" sz="1800" dirty="0" err="1">
                          <a:solidFill>
                            <a:srgbClr val="000000"/>
                          </a:solidFill>
                          <a:effectLst/>
                        </a:rPr>
                        <a:t>sebuah</a:t>
                      </a:r>
                      <a:r>
                        <a:rPr lang="en-ID" sz="1800" dirty="0">
                          <a:solidFill>
                            <a:srgbClr val="000000"/>
                          </a:solidFill>
                          <a:effectLst/>
                        </a:rPr>
                        <a:t> character x </a:t>
                      </a:r>
                      <a:r>
                        <a:rPr lang="en-ID" sz="1800" dirty="0" err="1">
                          <a:solidFill>
                            <a:srgbClr val="000000"/>
                          </a:solidFill>
                          <a:effectLst/>
                        </a:rPr>
                        <a:t>menjadi</a:t>
                      </a:r>
                      <a:r>
                        <a:rPr lang="en-ID" sz="1800" dirty="0">
                          <a:solidFill>
                            <a:srgbClr val="000000"/>
                          </a:solidFill>
                          <a:effectLst/>
                        </a:rPr>
                        <a:t> </a:t>
                      </a:r>
                      <a:r>
                        <a:rPr lang="en-ID" sz="1800" dirty="0" err="1">
                          <a:solidFill>
                            <a:srgbClr val="000000"/>
                          </a:solidFill>
                          <a:effectLst/>
                        </a:rPr>
                        <a:t>nilai</a:t>
                      </a:r>
                      <a:r>
                        <a:rPr lang="en-ID" sz="1800" dirty="0">
                          <a:solidFill>
                            <a:srgbClr val="000000"/>
                          </a:solidFill>
                          <a:effectLst/>
                        </a:rPr>
                        <a:t> </a:t>
                      </a:r>
                      <a:r>
                        <a:rPr lang="en-ID" sz="1800" dirty="0" err="1">
                          <a:solidFill>
                            <a:srgbClr val="000000"/>
                          </a:solidFill>
                          <a:effectLst/>
                        </a:rPr>
                        <a:t>integernya</a:t>
                      </a:r>
                      <a:endParaRPr lang="en-ID" sz="1800" dirty="0">
                        <a:solidFill>
                          <a:srgbClr val="000000"/>
                        </a:solidFill>
                        <a:effectLst/>
                      </a:endParaRPr>
                    </a:p>
                  </a:txBody>
                  <a:tcPr marL="189770" marR="189770" marT="60960" marB="60960"/>
                </a:tc>
                <a:extLst>
                  <a:ext uri="{0D108BD9-81ED-4DB2-BD59-A6C34878D82A}">
                    <a16:rowId xmlns:a16="http://schemas.microsoft.com/office/drawing/2014/main" val="4043009537"/>
                  </a:ext>
                </a:extLst>
              </a:tr>
            </a:tbl>
          </a:graphicData>
        </a:graphic>
      </p:graphicFrame>
      <p:sp>
        <p:nvSpPr>
          <p:cNvPr id="3" name="Date Placeholder 2">
            <a:extLst>
              <a:ext uri="{FF2B5EF4-FFF2-40B4-BE49-F238E27FC236}">
                <a16:creationId xmlns:a16="http://schemas.microsoft.com/office/drawing/2014/main" id="{92A49B20-818E-40FB-BF79-950A34D77466}"/>
              </a:ext>
            </a:extLst>
          </p:cNvPr>
          <p:cNvSpPr>
            <a:spLocks noGrp="1"/>
          </p:cNvSpPr>
          <p:nvPr>
            <p:ph type="dt" sz="half" idx="10"/>
          </p:nvPr>
        </p:nvSpPr>
        <p:spPr/>
        <p:txBody>
          <a:bodyPr/>
          <a:lstStyle/>
          <a:p>
            <a:fld id="{BF9E6C01-6E3C-427A-A242-F8C013B55A94}" type="datetime1">
              <a:rPr lang="id-ID" smtClean="0"/>
              <a:t>05/08/2020</a:t>
            </a:fld>
            <a:endParaRPr lang="en-US"/>
          </a:p>
        </p:txBody>
      </p:sp>
      <p:sp>
        <p:nvSpPr>
          <p:cNvPr id="4" name="Footer Placeholder 3">
            <a:extLst>
              <a:ext uri="{FF2B5EF4-FFF2-40B4-BE49-F238E27FC236}">
                <a16:creationId xmlns:a16="http://schemas.microsoft.com/office/drawing/2014/main" id="{434A4672-5FB8-4C47-8B13-B4003F14C9CB}"/>
              </a:ext>
            </a:extLst>
          </p:cNvPr>
          <p:cNvSpPr>
            <a:spLocks noGrp="1"/>
          </p:cNvSpPr>
          <p:nvPr>
            <p:ph type="ftr" sz="quarter" idx="11"/>
          </p:nvPr>
        </p:nvSpPr>
        <p:spPr/>
        <p:txBody>
          <a:bodyPr/>
          <a:lstStyle/>
          <a:p>
            <a:r>
              <a:rPr lang="en-US"/>
              <a:t>KU1102 - Pengenalan Komputasi - Struktur Dasar Program Prosedural</a:t>
            </a:r>
          </a:p>
        </p:txBody>
      </p:sp>
      <p:sp>
        <p:nvSpPr>
          <p:cNvPr id="5" name="Slide Number Placeholder 4">
            <a:extLst>
              <a:ext uri="{FF2B5EF4-FFF2-40B4-BE49-F238E27FC236}">
                <a16:creationId xmlns:a16="http://schemas.microsoft.com/office/drawing/2014/main" id="{43AE72EB-B9E6-4251-B3A1-7F099EF813A2}"/>
              </a:ext>
            </a:extLst>
          </p:cNvPr>
          <p:cNvSpPr>
            <a:spLocks noGrp="1"/>
          </p:cNvSpPr>
          <p:nvPr>
            <p:ph type="sldNum" sz="quarter" idx="12"/>
          </p:nvPr>
        </p:nvSpPr>
        <p:spPr/>
        <p:txBody>
          <a:bodyPr/>
          <a:lstStyle/>
          <a:p>
            <a:fld id="{741D1DD2-8F39-4D8E-BD3E-8168C5C6ACCF}" type="slidenum">
              <a:rPr lang="en-US" smtClean="0"/>
              <a:t>27</a:t>
            </a:fld>
            <a:endParaRPr lang="en-US"/>
          </a:p>
        </p:txBody>
      </p:sp>
      <p:sp>
        <p:nvSpPr>
          <p:cNvPr id="2" name="TextBox 1">
            <a:extLst>
              <a:ext uri="{FF2B5EF4-FFF2-40B4-BE49-F238E27FC236}">
                <a16:creationId xmlns:a16="http://schemas.microsoft.com/office/drawing/2014/main" id="{6CB8DA73-E628-436C-9A31-FC2595A9094B}"/>
              </a:ext>
            </a:extLst>
          </p:cNvPr>
          <p:cNvSpPr txBox="1"/>
          <p:nvPr/>
        </p:nvSpPr>
        <p:spPr>
          <a:xfrm>
            <a:off x="1427356" y="1856651"/>
            <a:ext cx="7627088" cy="461665"/>
          </a:xfrm>
          <a:prstGeom prst="rect">
            <a:avLst/>
          </a:prstGeom>
          <a:noFill/>
        </p:spPr>
        <p:txBody>
          <a:bodyPr wrap="none" rtlCol="0">
            <a:spAutoFit/>
          </a:bodyPr>
          <a:lstStyle/>
          <a:p>
            <a:r>
              <a:rPr lang="en-ID" sz="2400" dirty="0" err="1"/>
              <a:t>Beberapa</a:t>
            </a:r>
            <a:r>
              <a:rPr lang="en-ID" sz="2400" dirty="0"/>
              <a:t> </a:t>
            </a:r>
            <a:r>
              <a:rPr lang="en-ID" sz="2400" dirty="0" err="1"/>
              <a:t>fungsi</a:t>
            </a:r>
            <a:r>
              <a:rPr lang="en-ID" sz="2400" dirty="0"/>
              <a:t> </a:t>
            </a:r>
            <a:r>
              <a:rPr lang="en-ID" sz="2400" i="1" dirty="0"/>
              <a:t>type conversion </a:t>
            </a:r>
            <a:r>
              <a:rPr lang="en-ID" sz="2400" dirty="0"/>
              <a:t>yang </a:t>
            </a:r>
            <a:r>
              <a:rPr lang="en-ID" sz="2400" dirty="0" err="1"/>
              <a:t>penting</a:t>
            </a:r>
            <a:r>
              <a:rPr lang="en-ID" sz="2400" dirty="0"/>
              <a:t> </a:t>
            </a:r>
            <a:r>
              <a:rPr lang="en-ID" sz="2400" dirty="0" err="1"/>
              <a:t>diketahui</a:t>
            </a:r>
            <a:r>
              <a:rPr lang="en-ID" sz="2400" dirty="0"/>
              <a:t>:</a:t>
            </a:r>
          </a:p>
        </p:txBody>
      </p:sp>
    </p:spTree>
    <p:extLst>
      <p:ext uri="{BB962C8B-B14F-4D97-AF65-F5344CB8AC3E}">
        <p14:creationId xmlns:p14="http://schemas.microsoft.com/office/powerpoint/2010/main" val="3157452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(2)</a:t>
            </a:r>
          </a:p>
        </p:txBody>
      </p:sp>
      <p:sp>
        <p:nvSpPr>
          <p:cNvPr id="3" name="Content Placeholder 2"/>
          <p:cNvSpPr>
            <a:spLocks noGrp="1"/>
          </p:cNvSpPr>
          <p:nvPr>
            <p:ph idx="1"/>
          </p:nvPr>
        </p:nvSpPr>
        <p:spPr/>
        <p:txBody>
          <a:bodyPr/>
          <a:lstStyle/>
          <a:p>
            <a:r>
              <a:rPr lang="en-US" dirty="0" err="1">
                <a:sym typeface="Wingdings" pitchFamily="2" charset="2"/>
              </a:rPr>
              <a:t>Perintah</a:t>
            </a:r>
            <a:r>
              <a:rPr lang="en-US" dirty="0">
                <a:sym typeface="Wingdings" pitchFamily="2" charset="2"/>
              </a:rPr>
              <a:t> </a:t>
            </a:r>
            <a:r>
              <a:rPr lang="en-US" b="1" dirty="0">
                <a:sym typeface="Wingdings" pitchFamily="2" charset="2"/>
              </a:rPr>
              <a:t>output</a:t>
            </a:r>
            <a:r>
              <a:rPr lang="en-US" dirty="0">
                <a:sym typeface="Wingdings" pitchFamily="2" charset="2"/>
              </a:rPr>
              <a:t>: </a:t>
            </a:r>
            <a:r>
              <a:rPr lang="en-US" dirty="0" err="1">
                <a:sym typeface="Wingdings" pitchFamily="2" charset="2"/>
              </a:rPr>
              <a:t>penulisan</a:t>
            </a:r>
            <a:r>
              <a:rPr lang="en-US" dirty="0">
                <a:sym typeface="Wingdings" pitchFamily="2" charset="2"/>
              </a:rPr>
              <a:t> </a:t>
            </a:r>
            <a:r>
              <a:rPr lang="en-US" dirty="0" err="1">
                <a:sym typeface="Wingdings" pitchFamily="2" charset="2"/>
              </a:rPr>
              <a:t>nilai</a:t>
            </a:r>
            <a:r>
              <a:rPr lang="en-US" dirty="0">
                <a:sym typeface="Wingdings" pitchFamily="2" charset="2"/>
              </a:rPr>
              <a:t> (</a:t>
            </a:r>
            <a:r>
              <a:rPr lang="en-US" dirty="0" err="1">
                <a:sym typeface="Wingdings" pitchFamily="2" charset="2"/>
              </a:rPr>
              <a:t>variabel</a:t>
            </a:r>
            <a:r>
              <a:rPr lang="en-US" dirty="0">
                <a:sym typeface="Wingdings" pitchFamily="2" charset="2"/>
              </a:rPr>
              <a:t>/</a:t>
            </a:r>
            <a:r>
              <a:rPr lang="en-US" dirty="0" err="1">
                <a:sym typeface="Wingdings" pitchFamily="2" charset="2"/>
              </a:rPr>
              <a:t>konstanta</a:t>
            </a:r>
            <a:r>
              <a:rPr lang="en-US" dirty="0">
                <a:sym typeface="Wingdings" pitchFamily="2" charset="2"/>
              </a:rPr>
              <a:t>/</a:t>
            </a:r>
            <a:r>
              <a:rPr lang="en-US" dirty="0" err="1">
                <a:sym typeface="Wingdings" pitchFamily="2" charset="2"/>
              </a:rPr>
              <a:t>hasil</a:t>
            </a:r>
            <a:r>
              <a:rPr lang="en-US" dirty="0">
                <a:sym typeface="Wingdings" pitchFamily="2" charset="2"/>
              </a:rPr>
              <a:t> </a:t>
            </a:r>
            <a:r>
              <a:rPr lang="en-US" dirty="0" err="1">
                <a:sym typeface="Wingdings" pitchFamily="2" charset="2"/>
              </a:rPr>
              <a:t>ekspresi</a:t>
            </a:r>
            <a:r>
              <a:rPr lang="en-US" dirty="0">
                <a:sym typeface="Wingdings" pitchFamily="2" charset="2"/>
              </a:rPr>
              <a:t>) </a:t>
            </a:r>
            <a:r>
              <a:rPr lang="en-US" dirty="0" err="1">
                <a:sym typeface="Wingdings" pitchFamily="2" charset="2"/>
              </a:rPr>
              <a:t>ke</a:t>
            </a:r>
            <a:r>
              <a:rPr lang="en-US" dirty="0">
                <a:sym typeface="Wingdings" pitchFamily="2" charset="2"/>
              </a:rPr>
              <a:t> </a:t>
            </a:r>
            <a:r>
              <a:rPr lang="en-US" dirty="0" err="1">
                <a:sym typeface="Wingdings" pitchFamily="2" charset="2"/>
              </a:rPr>
              <a:t>piranti</a:t>
            </a:r>
            <a:r>
              <a:rPr lang="en-US" dirty="0">
                <a:sym typeface="Wingdings" pitchFamily="2" charset="2"/>
              </a:rPr>
              <a:t> </a:t>
            </a:r>
            <a:r>
              <a:rPr lang="en-US" dirty="0" err="1">
                <a:sym typeface="Wingdings" pitchFamily="2" charset="2"/>
              </a:rPr>
              <a:t>keluaran</a:t>
            </a:r>
            <a:r>
              <a:rPr lang="en-US" dirty="0">
                <a:sym typeface="Wingdings" pitchFamily="2" charset="2"/>
              </a:rPr>
              <a:t>, </a:t>
            </a:r>
            <a:r>
              <a:rPr lang="en-US" dirty="0" err="1">
                <a:sym typeface="Wingdings" pitchFamily="2" charset="2"/>
              </a:rPr>
              <a:t>misal</a:t>
            </a:r>
            <a:r>
              <a:rPr lang="en-US" dirty="0">
                <a:sym typeface="Wingdings" pitchFamily="2" charset="2"/>
              </a:rPr>
              <a:t>: monitor</a:t>
            </a:r>
          </a:p>
          <a:p>
            <a:r>
              <a:rPr lang="en-US" dirty="0" err="1">
                <a:sym typeface="Wingdings" pitchFamily="2" charset="2"/>
              </a:rPr>
              <a:t>Perintah</a:t>
            </a:r>
            <a:r>
              <a:rPr lang="en-US" dirty="0">
                <a:sym typeface="Wingdings" pitchFamily="2" charset="2"/>
              </a:rPr>
              <a:t> di python: </a:t>
            </a:r>
            <a:r>
              <a:rPr lang="en-US" b="1" dirty="0">
                <a:sym typeface="Wingdings" pitchFamily="2" charset="2"/>
              </a:rPr>
              <a:t>print</a:t>
            </a:r>
          </a:p>
          <a:p>
            <a:r>
              <a:rPr lang="en-US" dirty="0" err="1">
                <a:sym typeface="Wingdings" pitchFamily="2" charset="2"/>
              </a:rPr>
              <a:t>Contoh</a:t>
            </a:r>
            <a:r>
              <a:rPr lang="en-US" dirty="0">
                <a:sym typeface="Wingdings" pitchFamily="2" charset="2"/>
              </a:rPr>
              <a:t>: </a:t>
            </a:r>
          </a:p>
          <a:p>
            <a:pPr marL="457205" lvl="1" indent="0">
              <a:buNone/>
            </a:pPr>
            <a:r>
              <a:rPr lang="en-US" b="1" dirty="0">
                <a:sym typeface="Wingdings" pitchFamily="2" charset="2"/>
              </a:rPr>
              <a:t>print(A)       </a:t>
            </a:r>
            <a:r>
              <a:rPr lang="en-US" dirty="0">
                <a:sym typeface="Wingdings" pitchFamily="2" charset="2"/>
              </a:rPr>
              <a:t>	# </a:t>
            </a:r>
            <a:r>
              <a:rPr lang="en-US" dirty="0" err="1">
                <a:sym typeface="Wingdings" pitchFamily="2" charset="2"/>
              </a:rPr>
              <a:t>menulis</a:t>
            </a:r>
            <a:r>
              <a:rPr lang="en-US" dirty="0">
                <a:sym typeface="Wingdings" pitchFamily="2" charset="2"/>
              </a:rPr>
              <a:t> </a:t>
            </a:r>
            <a:r>
              <a:rPr lang="en-US" dirty="0" err="1">
                <a:sym typeface="Wingdings" pitchFamily="2" charset="2"/>
              </a:rPr>
              <a:t>isi</a:t>
            </a:r>
            <a:r>
              <a:rPr lang="en-US" dirty="0">
                <a:sym typeface="Wingdings" pitchFamily="2" charset="2"/>
              </a:rPr>
              <a:t> </a:t>
            </a:r>
            <a:r>
              <a:rPr lang="en-US" dirty="0" err="1">
                <a:sym typeface="Wingdings" pitchFamily="2" charset="2"/>
              </a:rPr>
              <a:t>variabel</a:t>
            </a:r>
            <a:r>
              <a:rPr lang="en-US" dirty="0">
                <a:sym typeface="Wingdings" pitchFamily="2" charset="2"/>
              </a:rPr>
              <a:t> A </a:t>
            </a:r>
            <a:r>
              <a:rPr lang="en-US" dirty="0" err="1">
                <a:sym typeface="Wingdings" pitchFamily="2" charset="2"/>
              </a:rPr>
              <a:t>ke</a:t>
            </a:r>
            <a:r>
              <a:rPr lang="en-US" dirty="0">
                <a:sym typeface="Wingdings" pitchFamily="2" charset="2"/>
              </a:rPr>
              <a:t> </a:t>
            </a:r>
            <a:r>
              <a:rPr lang="en-US" dirty="0" err="1">
                <a:sym typeface="Wingdings" pitchFamily="2" charset="2"/>
              </a:rPr>
              <a:t>layar</a:t>
            </a:r>
            <a:endParaRPr lang="en-US" dirty="0">
              <a:sym typeface="Wingdings" pitchFamily="2" charset="2"/>
            </a:endParaRPr>
          </a:p>
          <a:p>
            <a:pPr marL="457205" lvl="1" indent="0">
              <a:buNone/>
            </a:pPr>
            <a:r>
              <a:rPr lang="en-US" b="1" dirty="0">
                <a:sym typeface="Wingdings" pitchFamily="2" charset="2"/>
              </a:rPr>
              <a:t>print(‘Hello’) </a:t>
            </a:r>
            <a:r>
              <a:rPr lang="en-US" dirty="0">
                <a:sym typeface="Wingdings" pitchFamily="2" charset="2"/>
              </a:rPr>
              <a:t>	# </a:t>
            </a:r>
            <a:r>
              <a:rPr lang="en-US" dirty="0" err="1">
                <a:sym typeface="Wingdings" pitchFamily="2" charset="2"/>
              </a:rPr>
              <a:t>menulis</a:t>
            </a:r>
            <a:r>
              <a:rPr lang="en-US" dirty="0">
                <a:sym typeface="Wingdings" pitchFamily="2" charset="2"/>
              </a:rPr>
              <a:t> Hello </a:t>
            </a:r>
            <a:r>
              <a:rPr lang="en-US" dirty="0" err="1">
                <a:sym typeface="Wingdings" pitchFamily="2" charset="2"/>
              </a:rPr>
              <a:t>ke</a:t>
            </a:r>
            <a:r>
              <a:rPr lang="en-US" dirty="0">
                <a:sym typeface="Wingdings" pitchFamily="2" charset="2"/>
              </a:rPr>
              <a:t> </a:t>
            </a:r>
            <a:r>
              <a:rPr lang="en-US" dirty="0" err="1">
                <a:sym typeface="Wingdings" pitchFamily="2" charset="2"/>
              </a:rPr>
              <a:t>layar</a:t>
            </a:r>
            <a:r>
              <a:rPr lang="en-US" dirty="0">
                <a:sym typeface="Wingdings" pitchFamily="2" charset="2"/>
              </a:rPr>
              <a:t> </a:t>
            </a:r>
          </a:p>
          <a:p>
            <a:pPr marL="457205" lvl="1" indent="0">
              <a:buNone/>
            </a:pPr>
            <a:r>
              <a:rPr lang="en-US" b="1" dirty="0">
                <a:sym typeface="Wingdings" pitchFamily="2" charset="2"/>
              </a:rPr>
              <a:t>print(A * 4)   </a:t>
            </a:r>
            <a:r>
              <a:rPr lang="en-US" dirty="0">
                <a:sym typeface="Wingdings" pitchFamily="2" charset="2"/>
              </a:rPr>
              <a:t>	# </a:t>
            </a:r>
            <a:r>
              <a:rPr lang="en-US" dirty="0" err="1">
                <a:sym typeface="Wingdings" pitchFamily="2" charset="2"/>
              </a:rPr>
              <a:t>menulis</a:t>
            </a:r>
            <a:r>
              <a:rPr lang="en-US" dirty="0">
                <a:sym typeface="Wingdings" pitchFamily="2" charset="2"/>
              </a:rPr>
              <a:t> </a:t>
            </a:r>
            <a:r>
              <a:rPr lang="en-US" dirty="0" err="1">
                <a:sym typeface="Wingdings" pitchFamily="2" charset="2"/>
              </a:rPr>
              <a:t>hasil</a:t>
            </a:r>
            <a:r>
              <a:rPr lang="en-US" dirty="0">
                <a:sym typeface="Wingdings" pitchFamily="2" charset="2"/>
              </a:rPr>
              <a:t> </a:t>
            </a:r>
            <a:r>
              <a:rPr lang="en-US" dirty="0" err="1">
                <a:sym typeface="Wingdings" pitchFamily="2" charset="2"/>
              </a:rPr>
              <a:t>perkalian</a:t>
            </a:r>
            <a:r>
              <a:rPr lang="en-US" dirty="0">
                <a:sym typeface="Wingdings" pitchFamily="2" charset="2"/>
              </a:rPr>
              <a:t> A*4</a:t>
            </a:r>
          </a:p>
          <a:p>
            <a:pPr marL="457205" lvl="1" indent="0">
              <a:buNone/>
            </a:pPr>
            <a:r>
              <a:rPr lang="en-ID" b="1" dirty="0"/>
              <a:t>print(“Hello World!” </a:t>
            </a:r>
            <a:r>
              <a:rPr lang="en-ID" b="1" dirty="0">
                <a:solidFill>
                  <a:srgbClr val="FF0000"/>
                </a:solidFill>
              </a:rPr>
              <a:t>+</a:t>
            </a:r>
            <a:r>
              <a:rPr lang="en-ID" b="1" dirty="0"/>
              <a:t> </a:t>
            </a:r>
            <a:r>
              <a:rPr lang="en-ID" b="1" dirty="0">
                <a:solidFill>
                  <a:srgbClr val="FF0000"/>
                </a:solidFill>
              </a:rPr>
              <a:t>str</a:t>
            </a:r>
            <a:r>
              <a:rPr lang="en-ID" b="1" dirty="0"/>
              <a:t>(a))  </a:t>
            </a:r>
            <a:r>
              <a:rPr lang="en-ID" dirty="0"/>
              <a:t># </a:t>
            </a:r>
            <a:r>
              <a:rPr lang="en-ID" dirty="0" err="1"/>
              <a:t>menulis</a:t>
            </a:r>
            <a:r>
              <a:rPr lang="en-ID" dirty="0"/>
              <a:t> Hello World! &lt;</a:t>
            </a:r>
            <a:r>
              <a:rPr lang="en-ID" dirty="0" err="1"/>
              <a:t>nilai</a:t>
            </a:r>
            <a:r>
              <a:rPr lang="en-ID" dirty="0"/>
              <a:t> a&gt;</a:t>
            </a:r>
            <a:endParaRPr lang="en-ID" b="1" dirty="0"/>
          </a:p>
          <a:p>
            <a:pPr marL="457205" lvl="1" indent="0">
              <a:buNone/>
            </a:pPr>
            <a:endParaRPr lang="en-US" dirty="0">
              <a:sym typeface="Wingdings" pitchFamily="2" charset="2"/>
            </a:endParaRPr>
          </a:p>
          <a:p>
            <a:pPr marL="0" indent="0">
              <a:buNone/>
            </a:pPr>
            <a:endParaRPr lang="en-US" dirty="0">
              <a:sym typeface="Wingdings" pitchFamily="2" charset="2"/>
            </a:endParaRPr>
          </a:p>
          <a:p>
            <a:endParaRPr lang="en-US" dirty="0">
              <a:sym typeface="Wingdings" pitchFamily="2" charset="2"/>
            </a:endParaRPr>
          </a:p>
        </p:txBody>
      </p:sp>
      <p:sp>
        <p:nvSpPr>
          <p:cNvPr id="4" name="Date Placeholder 3"/>
          <p:cNvSpPr>
            <a:spLocks noGrp="1"/>
          </p:cNvSpPr>
          <p:nvPr>
            <p:ph type="dt" sz="half" idx="10"/>
          </p:nvPr>
        </p:nvSpPr>
        <p:spPr/>
        <p:txBody>
          <a:bodyPr/>
          <a:lstStyle/>
          <a:p>
            <a:fld id="{8CB5FCEF-6211-47BE-8DE9-D915F2FA41BB}" type="datetime1">
              <a:rPr lang="id-ID" smtClean="0"/>
              <a:t>05/08/2020</a:t>
            </a:fld>
            <a:endParaRPr lang="id-ID"/>
          </a:p>
        </p:txBody>
      </p:sp>
      <p:sp>
        <p:nvSpPr>
          <p:cNvPr id="5" name="Footer Placeholder 4"/>
          <p:cNvSpPr>
            <a:spLocks noGrp="1"/>
          </p:cNvSpPr>
          <p:nvPr>
            <p:ph type="ftr" sz="quarter" idx="11"/>
          </p:nvPr>
        </p:nvSpPr>
        <p:spPr/>
        <p:txBody>
          <a:bodyPr/>
          <a:lstStyle/>
          <a:p>
            <a:r>
              <a:rPr lang="id-ID"/>
              <a:t>KU1102 - Pengenalan Komputasi - Struktur Dasar Program Prosedural</a:t>
            </a:r>
          </a:p>
        </p:txBody>
      </p:sp>
      <p:sp>
        <p:nvSpPr>
          <p:cNvPr id="6" name="Slide Number Placeholder 5"/>
          <p:cNvSpPr>
            <a:spLocks noGrp="1"/>
          </p:cNvSpPr>
          <p:nvPr>
            <p:ph type="sldNum" sz="quarter" idx="12"/>
          </p:nvPr>
        </p:nvSpPr>
        <p:spPr/>
        <p:txBody>
          <a:bodyPr/>
          <a:lstStyle/>
          <a:p>
            <a:fld id="{C512CC6E-12D6-4979-B5EB-1006211665FC}" type="slidenum">
              <a:rPr lang="id-ID" smtClean="0"/>
              <a:pPr/>
              <a:t>28</a:t>
            </a:fld>
            <a:endParaRPr lang="id-ID"/>
          </a:p>
        </p:txBody>
      </p:sp>
      <p:sp>
        <p:nvSpPr>
          <p:cNvPr id="12" name="Speech Bubble: Rectangle with Corners Rounded 11">
            <a:extLst>
              <a:ext uri="{FF2B5EF4-FFF2-40B4-BE49-F238E27FC236}">
                <a16:creationId xmlns:a16="http://schemas.microsoft.com/office/drawing/2014/main" id="{79F230A9-3196-42A3-BBE5-33B471A4675D}"/>
              </a:ext>
            </a:extLst>
          </p:cNvPr>
          <p:cNvSpPr/>
          <p:nvPr/>
        </p:nvSpPr>
        <p:spPr>
          <a:xfrm>
            <a:off x="6064744" y="5247615"/>
            <a:ext cx="5432163" cy="950838"/>
          </a:xfrm>
          <a:prstGeom prst="wedgeRoundRectCallout">
            <a:avLst>
              <a:gd name="adj1" fmla="val -77349"/>
              <a:gd name="adj2" fmla="val -515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t>Mengkonversi</a:t>
            </a:r>
            <a:r>
              <a:rPr lang="en-ID" dirty="0"/>
              <a:t> </a:t>
            </a:r>
            <a:r>
              <a:rPr lang="en-ID" dirty="0" err="1"/>
              <a:t>nilai</a:t>
            </a:r>
            <a:r>
              <a:rPr lang="en-ID" dirty="0"/>
              <a:t> a (</a:t>
            </a:r>
            <a:r>
              <a:rPr lang="en-ID" dirty="0" err="1"/>
              <a:t>bertype</a:t>
            </a:r>
            <a:r>
              <a:rPr lang="en-ID" dirty="0"/>
              <a:t> lain) </a:t>
            </a:r>
            <a:r>
              <a:rPr lang="en-ID" dirty="0" err="1"/>
              <a:t>menjadi</a:t>
            </a:r>
            <a:r>
              <a:rPr lang="en-ID" dirty="0"/>
              <a:t> string</a:t>
            </a:r>
          </a:p>
          <a:p>
            <a:r>
              <a:rPr lang="en-ID" dirty="0"/>
              <a:t>+ </a:t>
            </a:r>
            <a:r>
              <a:rPr lang="en-ID" dirty="0" err="1"/>
              <a:t>adalah</a:t>
            </a:r>
            <a:r>
              <a:rPr lang="en-ID" dirty="0"/>
              <a:t> operator </a:t>
            </a:r>
            <a:r>
              <a:rPr lang="en-ID" dirty="0" err="1"/>
              <a:t>konkatenasi</a:t>
            </a:r>
            <a:r>
              <a:rPr lang="en-ID" dirty="0"/>
              <a:t> string</a:t>
            </a:r>
          </a:p>
        </p:txBody>
      </p:sp>
    </p:spTree>
    <p:extLst>
      <p:ext uri="{BB962C8B-B14F-4D97-AF65-F5344CB8AC3E}">
        <p14:creationId xmlns:p14="http://schemas.microsoft.com/office/powerpoint/2010/main" val="3198893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8DDA-3B0A-42AF-B102-AE6F26EE690C}"/>
              </a:ext>
            </a:extLst>
          </p:cNvPr>
          <p:cNvSpPr>
            <a:spLocks noGrp="1"/>
          </p:cNvSpPr>
          <p:nvPr>
            <p:ph type="title"/>
          </p:nvPr>
        </p:nvSpPr>
        <p:spPr/>
        <p:txBody>
          <a:bodyPr/>
          <a:lstStyle/>
          <a:p>
            <a:r>
              <a:rPr lang="en-ID" dirty="0" err="1"/>
              <a:t>Latihan</a:t>
            </a:r>
            <a:endParaRPr lang="en-ID" dirty="0"/>
          </a:p>
        </p:txBody>
      </p:sp>
      <p:sp>
        <p:nvSpPr>
          <p:cNvPr id="3" name="Content Placeholder 2">
            <a:extLst>
              <a:ext uri="{FF2B5EF4-FFF2-40B4-BE49-F238E27FC236}">
                <a16:creationId xmlns:a16="http://schemas.microsoft.com/office/drawing/2014/main" id="{59EB9B8A-2987-4F08-8799-5A36F0926DA3}"/>
              </a:ext>
            </a:extLst>
          </p:cNvPr>
          <p:cNvSpPr>
            <a:spLocks noGrp="1"/>
          </p:cNvSpPr>
          <p:nvPr>
            <p:ph idx="1"/>
          </p:nvPr>
        </p:nvSpPr>
        <p:spPr>
          <a:xfrm>
            <a:off x="838202" y="1825625"/>
            <a:ext cx="5674110" cy="4351338"/>
          </a:xfrm>
        </p:spPr>
        <p:txBody>
          <a:bodyPr/>
          <a:lstStyle/>
          <a:p>
            <a:r>
              <a:rPr lang="en-ID" dirty="0" err="1"/>
              <a:t>Tentukan</a:t>
            </a:r>
            <a:r>
              <a:rPr lang="en-ID" dirty="0"/>
              <a:t> </a:t>
            </a:r>
            <a:r>
              <a:rPr lang="en-ID" dirty="0" err="1"/>
              <a:t>untuk</a:t>
            </a:r>
            <a:r>
              <a:rPr lang="en-ID" dirty="0"/>
              <a:t> </a:t>
            </a:r>
            <a:r>
              <a:rPr lang="en-ID" dirty="0" err="1"/>
              <a:t>setiap</a:t>
            </a:r>
            <a:r>
              <a:rPr lang="en-ID" dirty="0"/>
              <a:t> </a:t>
            </a:r>
            <a:r>
              <a:rPr lang="en-ID" dirty="0" err="1"/>
              <a:t>baris</a:t>
            </a:r>
            <a:r>
              <a:rPr lang="en-ID" dirty="0"/>
              <a:t> (yang </a:t>
            </a:r>
            <a:r>
              <a:rPr lang="en-ID" dirty="0" err="1"/>
              <a:t>diberikan</a:t>
            </a:r>
            <a:r>
              <a:rPr lang="en-ID" dirty="0"/>
              <a:t> </a:t>
            </a:r>
            <a:r>
              <a:rPr lang="en-ID" dirty="0" err="1"/>
              <a:t>nomor</a:t>
            </a:r>
            <a:r>
              <a:rPr lang="en-ID" dirty="0"/>
              <a:t> </a:t>
            </a:r>
            <a:r>
              <a:rPr lang="en-ID" dirty="0" err="1"/>
              <a:t>dalam</a:t>
            </a:r>
            <a:r>
              <a:rPr lang="en-ID" dirty="0"/>
              <a:t> </a:t>
            </a:r>
            <a:r>
              <a:rPr lang="en-ID" dirty="0" err="1"/>
              <a:t>komentar</a:t>
            </a:r>
            <a:r>
              <a:rPr lang="en-ID" dirty="0"/>
              <a:t>) </a:t>
            </a:r>
            <a:r>
              <a:rPr lang="en-ID" dirty="0" err="1"/>
              <a:t>dari</a:t>
            </a:r>
            <a:r>
              <a:rPr lang="en-ID" dirty="0"/>
              <a:t> </a:t>
            </a:r>
            <a:r>
              <a:rPr lang="en-ID" dirty="0" err="1"/>
              <a:t>potongan</a:t>
            </a:r>
            <a:r>
              <a:rPr lang="en-ID" dirty="0"/>
              <a:t> program Python </a:t>
            </a:r>
            <a:r>
              <a:rPr lang="en-ID" dirty="0" err="1"/>
              <a:t>berikut</a:t>
            </a:r>
            <a:r>
              <a:rPr lang="en-ID" dirty="0"/>
              <a:t>, </a:t>
            </a:r>
            <a:r>
              <a:rPr lang="en-ID" dirty="0" err="1"/>
              <a:t>manakah</a:t>
            </a:r>
            <a:r>
              <a:rPr lang="en-ID" dirty="0"/>
              <a:t> yang </a:t>
            </a:r>
            <a:r>
              <a:rPr lang="en-ID" dirty="0" err="1"/>
              <a:t>merupakan</a:t>
            </a:r>
            <a:r>
              <a:rPr lang="en-ID" dirty="0"/>
              <a:t> assignment yang </a:t>
            </a:r>
            <a:r>
              <a:rPr lang="en-ID" dirty="0" err="1"/>
              <a:t>tepat</a:t>
            </a:r>
            <a:r>
              <a:rPr lang="en-ID" dirty="0"/>
              <a:t>.</a:t>
            </a:r>
          </a:p>
          <a:p>
            <a:r>
              <a:rPr lang="en-ID" dirty="0" err="1"/>
              <a:t>Jika</a:t>
            </a:r>
            <a:r>
              <a:rPr lang="en-ID" dirty="0"/>
              <a:t> </a:t>
            </a:r>
            <a:r>
              <a:rPr lang="en-ID" dirty="0" err="1"/>
              <a:t>tidak</a:t>
            </a:r>
            <a:r>
              <a:rPr lang="en-ID" dirty="0"/>
              <a:t> </a:t>
            </a:r>
            <a:r>
              <a:rPr lang="en-ID" dirty="0" err="1"/>
              <a:t>tepat</a:t>
            </a:r>
            <a:r>
              <a:rPr lang="en-ID" dirty="0"/>
              <a:t>, </a:t>
            </a:r>
            <a:r>
              <a:rPr lang="en-ID" dirty="0" err="1"/>
              <a:t>berikan</a:t>
            </a:r>
            <a:r>
              <a:rPr lang="en-ID" dirty="0"/>
              <a:t> </a:t>
            </a:r>
            <a:r>
              <a:rPr lang="en-ID" dirty="0" err="1"/>
              <a:t>alasannya</a:t>
            </a:r>
            <a:r>
              <a:rPr lang="en-ID" dirty="0"/>
              <a:t>.</a:t>
            </a:r>
          </a:p>
          <a:p>
            <a:endParaRPr lang="en-ID" dirty="0"/>
          </a:p>
        </p:txBody>
      </p:sp>
      <p:sp>
        <p:nvSpPr>
          <p:cNvPr id="4" name="Date Placeholder 3">
            <a:extLst>
              <a:ext uri="{FF2B5EF4-FFF2-40B4-BE49-F238E27FC236}">
                <a16:creationId xmlns:a16="http://schemas.microsoft.com/office/drawing/2014/main" id="{13B0C089-43D3-4B46-B013-9EA00D0DF38E}"/>
              </a:ext>
            </a:extLst>
          </p:cNvPr>
          <p:cNvSpPr>
            <a:spLocks noGrp="1"/>
          </p:cNvSpPr>
          <p:nvPr>
            <p:ph type="dt" sz="half" idx="10"/>
          </p:nvPr>
        </p:nvSpPr>
        <p:spPr/>
        <p:txBody>
          <a:bodyPr/>
          <a:lstStyle/>
          <a:p>
            <a:fld id="{C43F5984-0496-40E6-B3C0-B91E9AC541E5}" type="datetime1">
              <a:rPr lang="id-ID" smtClean="0"/>
              <a:t>05/08/2020</a:t>
            </a:fld>
            <a:endParaRPr lang="en-ID"/>
          </a:p>
        </p:txBody>
      </p:sp>
      <p:sp>
        <p:nvSpPr>
          <p:cNvPr id="5" name="Footer Placeholder 4">
            <a:extLst>
              <a:ext uri="{FF2B5EF4-FFF2-40B4-BE49-F238E27FC236}">
                <a16:creationId xmlns:a16="http://schemas.microsoft.com/office/drawing/2014/main" id="{F66198BE-679C-4F44-AEED-C2FC97AA9143}"/>
              </a:ext>
            </a:extLst>
          </p:cNvPr>
          <p:cNvSpPr>
            <a:spLocks noGrp="1"/>
          </p:cNvSpPr>
          <p:nvPr>
            <p:ph type="ftr" sz="quarter" idx="11"/>
          </p:nvPr>
        </p:nvSpPr>
        <p:spPr/>
        <p:txBody>
          <a:bodyPr/>
          <a:lstStyle/>
          <a:p>
            <a:r>
              <a:rPr lang="en-ID"/>
              <a:t>KU1102 - Pengenalan Komputasi - Struktur Dasar Program Prosedural</a:t>
            </a:r>
          </a:p>
        </p:txBody>
      </p:sp>
      <p:sp>
        <p:nvSpPr>
          <p:cNvPr id="6" name="Slide Number Placeholder 5">
            <a:extLst>
              <a:ext uri="{FF2B5EF4-FFF2-40B4-BE49-F238E27FC236}">
                <a16:creationId xmlns:a16="http://schemas.microsoft.com/office/drawing/2014/main" id="{91BA0CE4-C293-4CB7-9A8B-9E77165CD7CB}"/>
              </a:ext>
            </a:extLst>
          </p:cNvPr>
          <p:cNvSpPr>
            <a:spLocks noGrp="1"/>
          </p:cNvSpPr>
          <p:nvPr>
            <p:ph type="sldNum" sz="quarter" idx="12"/>
          </p:nvPr>
        </p:nvSpPr>
        <p:spPr/>
        <p:txBody>
          <a:bodyPr/>
          <a:lstStyle/>
          <a:p>
            <a:fld id="{AB7DF84B-70D1-4C81-8C77-C344FC1ACF29}" type="slidenum">
              <a:rPr lang="en-ID" smtClean="0"/>
              <a:t>29</a:t>
            </a:fld>
            <a:endParaRPr lang="en-ID"/>
          </a:p>
        </p:txBody>
      </p:sp>
      <p:sp>
        <p:nvSpPr>
          <p:cNvPr id="7" name="Rectangle 6">
            <a:extLst>
              <a:ext uri="{FF2B5EF4-FFF2-40B4-BE49-F238E27FC236}">
                <a16:creationId xmlns:a16="http://schemas.microsoft.com/office/drawing/2014/main" id="{49E11448-6659-4E2B-A5E3-B2907F0649C1}"/>
              </a:ext>
            </a:extLst>
          </p:cNvPr>
          <p:cNvSpPr/>
          <p:nvPr/>
        </p:nvSpPr>
        <p:spPr>
          <a:xfrm>
            <a:off x="6919336" y="175320"/>
            <a:ext cx="5114692"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D" sz="1600" dirty="0">
                <a:latin typeface="Courier New" panose="02070309020205020404" pitchFamily="49" charset="0"/>
                <a:cs typeface="Courier New" panose="02070309020205020404" pitchFamily="49" charset="0"/>
              </a:rPr>
              <a:t># Program </a:t>
            </a:r>
            <a:r>
              <a:rPr lang="en-ID" sz="1600" dirty="0" err="1">
                <a:latin typeface="Courier New" panose="02070309020205020404" pitchFamily="49" charset="0"/>
                <a:cs typeface="Courier New" panose="02070309020205020404" pitchFamily="49" charset="0"/>
              </a:rPr>
              <a:t>Latihan</a:t>
            </a:r>
            <a:endParaRPr lang="en-ID" sz="1600" dirty="0">
              <a:latin typeface="Courier New" panose="02070309020205020404" pitchFamily="49" charset="0"/>
              <a:cs typeface="Courier New" panose="02070309020205020404" pitchFamily="49" charset="0"/>
            </a:endParaRPr>
          </a:p>
          <a:p>
            <a:r>
              <a:rPr lang="en-ID" sz="1600" dirty="0">
                <a:latin typeface="Courier New" panose="02070309020205020404" pitchFamily="49" charset="0"/>
                <a:cs typeface="Courier New" panose="02070309020205020404" pitchFamily="49" charset="0"/>
              </a:rPr>
              <a:t># </a:t>
            </a:r>
            <a:r>
              <a:rPr lang="en-ID" sz="1600" dirty="0" err="1">
                <a:latin typeface="Courier New" panose="02070309020205020404" pitchFamily="49" charset="0"/>
                <a:cs typeface="Courier New" panose="02070309020205020404" pitchFamily="49" charset="0"/>
              </a:rPr>
              <a:t>Latihan</a:t>
            </a:r>
            <a:r>
              <a:rPr lang="en-ID" sz="1600" dirty="0">
                <a:latin typeface="Courier New" panose="02070309020205020404" pitchFamily="49" charset="0"/>
                <a:cs typeface="Courier New" panose="02070309020205020404" pitchFamily="49" charset="0"/>
              </a:rPr>
              <a:t> type data dan assignment</a:t>
            </a:r>
          </a:p>
          <a:p>
            <a:endParaRPr lang="en-ID" sz="1600" dirty="0">
              <a:latin typeface="Courier New" panose="02070309020205020404" pitchFamily="49" charset="0"/>
              <a:cs typeface="Courier New" panose="02070309020205020404" pitchFamily="49" charset="0"/>
            </a:endParaRPr>
          </a:p>
          <a:p>
            <a:r>
              <a:rPr lang="en-ID" sz="1600" dirty="0">
                <a:latin typeface="Courier New" panose="02070309020205020404" pitchFamily="49" charset="0"/>
                <a:cs typeface="Courier New" panose="02070309020205020404" pitchFamily="49" charset="0"/>
              </a:rPr>
              <a:t># KAMUS</a:t>
            </a:r>
          </a:p>
          <a:p>
            <a:r>
              <a:rPr lang="en-ID" sz="1600" dirty="0">
                <a:latin typeface="Courier New" panose="02070309020205020404" pitchFamily="49" charset="0"/>
                <a:cs typeface="Courier New" panose="02070309020205020404" pitchFamily="49" charset="0"/>
              </a:rPr>
              <a:t># IA : int</a:t>
            </a:r>
          </a:p>
          <a:p>
            <a:r>
              <a:rPr lang="en-ID" sz="1600" dirty="0">
                <a:latin typeface="Courier New" panose="02070309020205020404" pitchFamily="49" charset="0"/>
                <a:cs typeface="Courier New" panose="02070309020205020404" pitchFamily="49" charset="0"/>
              </a:rPr>
              <a:t># FA, FB : float</a:t>
            </a:r>
          </a:p>
          <a:p>
            <a:r>
              <a:rPr lang="en-ID" sz="1600" dirty="0">
                <a:latin typeface="Courier New" panose="02070309020205020404" pitchFamily="49" charset="0"/>
                <a:cs typeface="Courier New" panose="02070309020205020404" pitchFamily="49" charset="0"/>
              </a:rPr>
              <a:t># SA, SB : string</a:t>
            </a:r>
          </a:p>
          <a:p>
            <a:r>
              <a:rPr lang="en-ID" sz="1600" dirty="0">
                <a:latin typeface="Courier New" panose="02070309020205020404" pitchFamily="49" charset="0"/>
                <a:cs typeface="Courier New" panose="02070309020205020404" pitchFamily="49" charset="0"/>
              </a:rPr>
              <a:t># BA : bool</a:t>
            </a:r>
          </a:p>
          <a:p>
            <a:r>
              <a:rPr lang="en-ID" sz="1600" dirty="0">
                <a:latin typeface="Courier New" panose="02070309020205020404" pitchFamily="49" charset="0"/>
                <a:cs typeface="Courier New" panose="02070309020205020404" pitchFamily="49" charset="0"/>
              </a:rPr>
              <a:t># CA, CB : char</a:t>
            </a:r>
          </a:p>
          <a:p>
            <a:endParaRPr lang="en-ID" sz="1600" dirty="0">
              <a:latin typeface="Courier New" panose="02070309020205020404" pitchFamily="49" charset="0"/>
              <a:cs typeface="Courier New" panose="02070309020205020404" pitchFamily="49" charset="0"/>
            </a:endParaRPr>
          </a:p>
          <a:p>
            <a:r>
              <a:rPr lang="en-ID" sz="1600" dirty="0">
                <a:latin typeface="Courier New" panose="02070309020205020404" pitchFamily="49" charset="0"/>
                <a:cs typeface="Courier New" panose="02070309020205020404" pitchFamily="49" charset="0"/>
              </a:rPr>
              <a:t># ALGORITMA</a:t>
            </a:r>
          </a:p>
          <a:p>
            <a:r>
              <a:rPr lang="en-ID" sz="1600" dirty="0">
                <a:latin typeface="Courier New" panose="02070309020205020404" pitchFamily="49" charset="0"/>
                <a:cs typeface="Courier New" panose="02070309020205020404" pitchFamily="49" charset="0"/>
              </a:rPr>
              <a:t>IA = 10          # (1) </a:t>
            </a:r>
          </a:p>
          <a:p>
            <a:r>
              <a:rPr lang="en-ID" sz="1600" dirty="0">
                <a:latin typeface="Courier New" panose="02070309020205020404" pitchFamily="49" charset="0"/>
                <a:cs typeface="Courier New" panose="02070309020205020404" pitchFamily="49" charset="0"/>
              </a:rPr>
              <a:t>FA = 3.45        # (2) </a:t>
            </a:r>
          </a:p>
          <a:p>
            <a:r>
              <a:rPr lang="en-ID" sz="1600" dirty="0">
                <a:latin typeface="Courier New" panose="02070309020205020404" pitchFamily="49" charset="0"/>
                <a:cs typeface="Courier New" panose="02070309020205020404" pitchFamily="49" charset="0"/>
              </a:rPr>
              <a:t>FB = 4.567       # (3)</a:t>
            </a:r>
          </a:p>
          <a:p>
            <a:r>
              <a:rPr lang="en-ID" sz="1600" dirty="0">
                <a:latin typeface="Courier New" panose="02070309020205020404" pitchFamily="49" charset="0"/>
                <a:cs typeface="Courier New" panose="02070309020205020404" pitchFamily="49" charset="0"/>
              </a:rPr>
              <a:t>FB = IA          # (4)</a:t>
            </a:r>
          </a:p>
          <a:p>
            <a:r>
              <a:rPr lang="en-ID" sz="1600" dirty="0">
                <a:latin typeface="Courier New" panose="02070309020205020404" pitchFamily="49" charset="0"/>
                <a:cs typeface="Courier New" panose="02070309020205020404" pitchFamily="49" charset="0"/>
              </a:rPr>
              <a:t>	</a:t>
            </a:r>
          </a:p>
          <a:p>
            <a:r>
              <a:rPr lang="en-ID" sz="1600" dirty="0">
                <a:latin typeface="Courier New" panose="02070309020205020404" pitchFamily="49" charset="0"/>
                <a:cs typeface="Courier New" panose="02070309020205020404" pitchFamily="49" charset="0"/>
              </a:rPr>
              <a:t>SA = "ITBJAYA"   # (5)</a:t>
            </a:r>
          </a:p>
          <a:p>
            <a:r>
              <a:rPr lang="en-ID" sz="1600" dirty="0">
                <a:latin typeface="Courier New" panose="02070309020205020404" pitchFamily="49" charset="0"/>
                <a:cs typeface="Courier New" panose="02070309020205020404" pitchFamily="49" charset="0"/>
              </a:rPr>
              <a:t>SA = SB          # (6)</a:t>
            </a:r>
          </a:p>
          <a:p>
            <a:r>
              <a:rPr lang="en-ID" sz="1600" dirty="0">
                <a:latin typeface="Courier New" panose="02070309020205020404" pitchFamily="49" charset="0"/>
                <a:cs typeface="Courier New" panose="02070309020205020404" pitchFamily="49" charset="0"/>
              </a:rPr>
              <a:t>	</a:t>
            </a:r>
          </a:p>
          <a:p>
            <a:r>
              <a:rPr lang="en-ID" sz="1600" dirty="0">
                <a:latin typeface="Courier New" panose="02070309020205020404" pitchFamily="49" charset="0"/>
                <a:cs typeface="Courier New" panose="02070309020205020404" pitchFamily="49" charset="0"/>
              </a:rPr>
              <a:t>CA = 'C'         # (7)</a:t>
            </a:r>
          </a:p>
          <a:p>
            <a:r>
              <a:rPr lang="en-ID" sz="1600" dirty="0">
                <a:latin typeface="Courier New" panose="02070309020205020404" pitchFamily="49" charset="0"/>
                <a:cs typeface="Courier New" panose="02070309020205020404" pitchFamily="49" charset="0"/>
              </a:rPr>
              <a:t>CA = "MAJUTERUS" # (8)</a:t>
            </a:r>
          </a:p>
          <a:p>
            <a:r>
              <a:rPr lang="en-ID" sz="1600" dirty="0">
                <a:latin typeface="Courier New" panose="02070309020205020404" pitchFamily="49" charset="0"/>
                <a:cs typeface="Courier New" panose="02070309020205020404" pitchFamily="49" charset="0"/>
              </a:rPr>
              <a:t>	</a:t>
            </a:r>
          </a:p>
          <a:p>
            <a:r>
              <a:rPr lang="en-ID" sz="1600" dirty="0">
                <a:latin typeface="Courier New" panose="02070309020205020404" pitchFamily="49" charset="0"/>
                <a:cs typeface="Courier New" panose="02070309020205020404" pitchFamily="49" charset="0"/>
              </a:rPr>
              <a:t>BA = True        # (9)</a:t>
            </a:r>
          </a:p>
          <a:p>
            <a:r>
              <a:rPr lang="en-ID" sz="1600" dirty="0">
                <a:latin typeface="Courier New" panose="02070309020205020404" pitchFamily="49" charset="0"/>
                <a:cs typeface="Courier New" panose="02070309020205020404" pitchFamily="49" charset="0"/>
              </a:rPr>
              <a:t>BA = "#"         # (10)</a:t>
            </a:r>
          </a:p>
        </p:txBody>
      </p:sp>
    </p:spTree>
    <p:extLst>
      <p:ext uri="{BB962C8B-B14F-4D97-AF65-F5344CB8AC3E}">
        <p14:creationId xmlns:p14="http://schemas.microsoft.com/office/powerpoint/2010/main" val="81647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a:t>
            </a:r>
          </a:p>
        </p:txBody>
      </p:sp>
      <p:sp>
        <p:nvSpPr>
          <p:cNvPr id="3" name="Content Placeholder 2"/>
          <p:cNvSpPr>
            <a:spLocks noGrp="1"/>
          </p:cNvSpPr>
          <p:nvPr>
            <p:ph idx="1"/>
          </p:nvPr>
        </p:nvSpPr>
        <p:spPr/>
        <p:txBody>
          <a:bodyPr>
            <a:normAutofit fontScale="92500" lnSpcReduction="10000"/>
          </a:bodyPr>
          <a:lstStyle/>
          <a:p>
            <a:r>
              <a:rPr lang="en-US" dirty="0"/>
              <a:t>Bahasa programming </a:t>
            </a:r>
            <a:r>
              <a:rPr lang="en-US" dirty="0" err="1"/>
              <a:t>tingkat</a:t>
            </a:r>
            <a:r>
              <a:rPr lang="en-US" dirty="0"/>
              <a:t> </a:t>
            </a:r>
            <a:r>
              <a:rPr lang="en-US" dirty="0" err="1"/>
              <a:t>tinggi</a:t>
            </a:r>
            <a:r>
              <a:rPr lang="en-US" dirty="0"/>
              <a:t>, di-</a:t>
            </a:r>
            <a:r>
              <a:rPr lang="en-US" i="1" dirty="0"/>
              <a:t>release</a:t>
            </a:r>
            <a:r>
              <a:rPr lang="en-US" dirty="0"/>
              <a:t> oleh Guido van Rossum pada </a:t>
            </a:r>
            <a:r>
              <a:rPr lang="en-US" dirty="0" err="1"/>
              <a:t>tahun</a:t>
            </a:r>
            <a:r>
              <a:rPr lang="en-US" dirty="0"/>
              <a:t> 1991</a:t>
            </a:r>
          </a:p>
          <a:p>
            <a:r>
              <a:rPr lang="en-US" dirty="0" err="1"/>
              <a:t>Mendukung</a:t>
            </a:r>
            <a:r>
              <a:rPr lang="en-US" dirty="0"/>
              <a:t> </a:t>
            </a:r>
            <a:r>
              <a:rPr lang="en-US" dirty="0" err="1"/>
              <a:t>berbagai</a:t>
            </a:r>
            <a:r>
              <a:rPr lang="en-US" dirty="0"/>
              <a:t> </a:t>
            </a:r>
            <a:r>
              <a:rPr lang="en-US" dirty="0" err="1"/>
              <a:t>paradigma</a:t>
            </a:r>
            <a:r>
              <a:rPr lang="en-US" dirty="0"/>
              <a:t> </a:t>
            </a:r>
            <a:r>
              <a:rPr lang="en-US" dirty="0" err="1"/>
              <a:t>pemrograman</a:t>
            </a:r>
            <a:r>
              <a:rPr lang="en-US" dirty="0"/>
              <a:t>. </a:t>
            </a:r>
            <a:r>
              <a:rPr lang="en-GB" dirty="0" err="1"/>
              <a:t>Dalam</a:t>
            </a:r>
            <a:r>
              <a:rPr lang="en-GB" dirty="0"/>
              <a:t> </a:t>
            </a:r>
            <a:r>
              <a:rPr lang="en-GB" dirty="0" err="1"/>
              <a:t>kuliah</a:t>
            </a:r>
            <a:r>
              <a:rPr lang="en-GB" dirty="0"/>
              <a:t> </a:t>
            </a:r>
            <a:r>
              <a:rPr lang="en-GB" dirty="0" err="1"/>
              <a:t>ini</a:t>
            </a:r>
            <a:r>
              <a:rPr lang="en-GB" dirty="0"/>
              <a:t>, </a:t>
            </a:r>
            <a:r>
              <a:rPr lang="en-GB" dirty="0" err="1"/>
              <a:t>hanya</a:t>
            </a:r>
            <a:r>
              <a:rPr lang="en-GB" dirty="0"/>
              <a:t> </a:t>
            </a:r>
            <a:r>
              <a:rPr lang="en-GB" dirty="0" err="1"/>
              <a:t>akan</a:t>
            </a:r>
            <a:r>
              <a:rPr lang="en-GB" dirty="0"/>
              <a:t> </a:t>
            </a:r>
            <a:r>
              <a:rPr lang="en-GB" dirty="0" err="1"/>
              <a:t>menggunakan</a:t>
            </a:r>
            <a:r>
              <a:rPr lang="en-GB" dirty="0"/>
              <a:t> </a:t>
            </a:r>
            <a:r>
              <a:rPr lang="en-GB" dirty="0" err="1"/>
              <a:t>paradigma</a:t>
            </a:r>
            <a:r>
              <a:rPr lang="en-GB" dirty="0"/>
              <a:t> </a:t>
            </a:r>
            <a:r>
              <a:rPr lang="en-GB" dirty="0" err="1"/>
              <a:t>prosedural</a:t>
            </a:r>
            <a:r>
              <a:rPr lang="en-GB" dirty="0"/>
              <a:t>.</a:t>
            </a:r>
          </a:p>
          <a:p>
            <a:r>
              <a:rPr lang="en-GB" dirty="0"/>
              <a:t>Interpreter </a:t>
            </a:r>
            <a:r>
              <a:rPr lang="en-GB" dirty="0" err="1"/>
              <a:t>yg</a:t>
            </a:r>
            <a:r>
              <a:rPr lang="en-GB" dirty="0"/>
              <a:t> </a:t>
            </a:r>
            <a:r>
              <a:rPr lang="en-GB" dirty="0" err="1"/>
              <a:t>tersedia</a:t>
            </a:r>
            <a:r>
              <a:rPr lang="en-GB" dirty="0"/>
              <a:t> pada </a:t>
            </a:r>
            <a:r>
              <a:rPr lang="en-GB" dirty="0" err="1"/>
              <a:t>beragam</a:t>
            </a:r>
            <a:r>
              <a:rPr lang="en-GB" dirty="0"/>
              <a:t> </a:t>
            </a:r>
            <a:r>
              <a:rPr lang="en-GB" dirty="0" err="1"/>
              <a:t>sistem</a:t>
            </a:r>
            <a:r>
              <a:rPr lang="en-GB" dirty="0"/>
              <a:t> </a:t>
            </a:r>
            <a:r>
              <a:rPr lang="en-GB" dirty="0" err="1"/>
              <a:t>operasi</a:t>
            </a:r>
            <a:r>
              <a:rPr lang="en-GB" dirty="0"/>
              <a:t>: </a:t>
            </a:r>
          </a:p>
          <a:p>
            <a:pPr lvl="1"/>
            <a:r>
              <a:rPr lang="en-GB" dirty="0" err="1"/>
              <a:t>Indentasi</a:t>
            </a:r>
            <a:r>
              <a:rPr lang="en-GB" dirty="0"/>
              <a:t> </a:t>
            </a:r>
            <a:r>
              <a:rPr lang="en-GB" dirty="0" err="1"/>
              <a:t>untuk</a:t>
            </a:r>
            <a:r>
              <a:rPr lang="en-GB" dirty="0"/>
              <a:t> </a:t>
            </a:r>
            <a:r>
              <a:rPr lang="en-GB" dirty="0" err="1"/>
              <a:t>menandai</a:t>
            </a:r>
            <a:r>
              <a:rPr lang="en-GB" dirty="0"/>
              <a:t> </a:t>
            </a:r>
            <a:r>
              <a:rPr lang="en-GB" dirty="0" err="1"/>
              <a:t>blok</a:t>
            </a:r>
            <a:r>
              <a:rPr lang="en-GB" dirty="0"/>
              <a:t> program</a:t>
            </a:r>
          </a:p>
          <a:p>
            <a:pPr lvl="1"/>
            <a:r>
              <a:rPr lang="en-GB" dirty="0">
                <a:solidFill>
                  <a:srgbClr val="0070C0"/>
                </a:solidFill>
              </a:rPr>
              <a:t>case sensitive</a:t>
            </a:r>
            <a:r>
              <a:rPr lang="en-GB" dirty="0"/>
              <a:t> </a:t>
            </a:r>
            <a:r>
              <a:rPr lang="en-GB" dirty="0">
                <a:sym typeface="Wingdings" pitchFamily="2" charset="2"/>
              </a:rPr>
              <a:t> </a:t>
            </a:r>
            <a:r>
              <a:rPr lang="en-GB" dirty="0" err="1">
                <a:sym typeface="Wingdings" pitchFamily="2" charset="2"/>
              </a:rPr>
              <a:t>perbedaan</a:t>
            </a:r>
            <a:r>
              <a:rPr lang="en-GB" dirty="0">
                <a:sym typeface="Wingdings" pitchFamily="2" charset="2"/>
              </a:rPr>
              <a:t> </a:t>
            </a:r>
            <a:r>
              <a:rPr lang="en-GB" dirty="0" err="1">
                <a:sym typeface="Wingdings" pitchFamily="2" charset="2"/>
              </a:rPr>
              <a:t>huruf</a:t>
            </a:r>
            <a:r>
              <a:rPr lang="en-GB" dirty="0">
                <a:sym typeface="Wingdings" pitchFamily="2" charset="2"/>
              </a:rPr>
              <a:t> </a:t>
            </a:r>
            <a:r>
              <a:rPr lang="en-GB" dirty="0" err="1">
                <a:sym typeface="Wingdings" pitchFamily="2" charset="2"/>
              </a:rPr>
              <a:t>besar</a:t>
            </a:r>
            <a:r>
              <a:rPr lang="en-GB" dirty="0">
                <a:sym typeface="Wingdings" pitchFamily="2" charset="2"/>
              </a:rPr>
              <a:t> dan </a:t>
            </a:r>
            <a:r>
              <a:rPr lang="en-GB" dirty="0" err="1">
                <a:sym typeface="Wingdings" pitchFamily="2" charset="2"/>
              </a:rPr>
              <a:t>kecil</a:t>
            </a:r>
            <a:r>
              <a:rPr lang="en-GB" dirty="0">
                <a:sym typeface="Wingdings" pitchFamily="2" charset="2"/>
              </a:rPr>
              <a:t> </a:t>
            </a:r>
            <a:r>
              <a:rPr lang="en-GB" dirty="0" err="1">
                <a:sym typeface="Wingdings" pitchFamily="2" charset="2"/>
              </a:rPr>
              <a:t>berpengaruh</a:t>
            </a:r>
            <a:r>
              <a:rPr lang="en-GB" dirty="0"/>
              <a:t> </a:t>
            </a:r>
          </a:p>
          <a:p>
            <a:pPr>
              <a:lnSpc>
                <a:spcPct val="80000"/>
              </a:lnSpc>
            </a:pPr>
            <a:r>
              <a:rPr lang="en-US" dirty="0"/>
              <a:t>Python </a:t>
            </a:r>
            <a:r>
              <a:rPr lang="en-US" dirty="0" err="1"/>
              <a:t>adalah</a:t>
            </a:r>
            <a:r>
              <a:rPr lang="en-US" dirty="0"/>
              <a:t> </a:t>
            </a:r>
            <a:r>
              <a:rPr lang="en-US" dirty="0" err="1"/>
              <a:t>bahasa</a:t>
            </a:r>
            <a:r>
              <a:rPr lang="en-US" dirty="0"/>
              <a:t> </a:t>
            </a:r>
            <a:r>
              <a:rPr lang="en-US" dirty="0" err="1"/>
              <a:t>pemrograman</a:t>
            </a:r>
            <a:r>
              <a:rPr lang="en-US" dirty="0"/>
              <a:t> yang </a:t>
            </a:r>
            <a:r>
              <a:rPr lang="en-US" b="1" i="1" dirty="0"/>
              <a:t>strong and dynamically typed</a:t>
            </a:r>
          </a:p>
          <a:p>
            <a:pPr lvl="1">
              <a:lnSpc>
                <a:spcPct val="80000"/>
              </a:lnSpc>
            </a:pPr>
            <a:r>
              <a:rPr lang="en-US" i="1" dirty="0"/>
              <a:t>Strong typed</a:t>
            </a:r>
            <a:r>
              <a:rPr lang="en-US" dirty="0"/>
              <a:t>: </a:t>
            </a:r>
            <a:r>
              <a:rPr lang="en-US" dirty="0" err="1"/>
              <a:t>Tipe</a:t>
            </a:r>
            <a:r>
              <a:rPr lang="en-US" dirty="0"/>
              <a:t> data </a:t>
            </a:r>
            <a:r>
              <a:rPr lang="en-US" dirty="0" err="1"/>
              <a:t>variabel</a:t>
            </a:r>
            <a:r>
              <a:rPr lang="en-US" dirty="0"/>
              <a:t> </a:t>
            </a:r>
            <a:r>
              <a:rPr lang="en-US" dirty="0" err="1"/>
              <a:t>ditentukan</a:t>
            </a:r>
            <a:r>
              <a:rPr lang="en-US" dirty="0"/>
              <a:t> oleh </a:t>
            </a:r>
            <a:r>
              <a:rPr lang="en-US" dirty="0" err="1"/>
              <a:t>nilai</a:t>
            </a:r>
            <a:r>
              <a:rPr lang="en-US" dirty="0"/>
              <a:t> yang di-</a:t>
            </a:r>
            <a:r>
              <a:rPr lang="en-US" i="1" dirty="0"/>
              <a:t>assign</a:t>
            </a:r>
            <a:r>
              <a:rPr lang="en-US" dirty="0"/>
              <a:t> </a:t>
            </a:r>
            <a:r>
              <a:rPr lang="en-US" dirty="0" err="1"/>
              <a:t>pertama</a:t>
            </a:r>
            <a:r>
              <a:rPr lang="en-US" dirty="0"/>
              <a:t> dan </a:t>
            </a:r>
            <a:r>
              <a:rPr lang="en-US" dirty="0" err="1"/>
              <a:t>selanjutnya</a:t>
            </a:r>
            <a:r>
              <a:rPr lang="en-US" dirty="0"/>
              <a:t> </a:t>
            </a:r>
            <a:r>
              <a:rPr lang="en-US" dirty="0" err="1"/>
              <a:t>hanya</a:t>
            </a:r>
            <a:r>
              <a:rPr lang="en-US" dirty="0"/>
              <a:t> </a:t>
            </a:r>
            <a:r>
              <a:rPr lang="en-US" dirty="0" err="1"/>
              <a:t>bisa</a:t>
            </a:r>
            <a:r>
              <a:rPr lang="en-US" dirty="0"/>
              <a:t> </a:t>
            </a:r>
            <a:r>
              <a:rPr lang="en-US" dirty="0" err="1"/>
              <a:t>dioperasikan</a:t>
            </a:r>
            <a:r>
              <a:rPr lang="en-US" dirty="0"/>
              <a:t> </a:t>
            </a:r>
            <a:r>
              <a:rPr lang="en-US" dirty="0" err="1"/>
              <a:t>sesuai</a:t>
            </a:r>
            <a:r>
              <a:rPr lang="en-US" dirty="0"/>
              <a:t> </a:t>
            </a:r>
            <a:r>
              <a:rPr lang="en-US" dirty="0" err="1"/>
              <a:t>tipe</a:t>
            </a:r>
            <a:r>
              <a:rPr lang="en-US" dirty="0"/>
              <a:t> </a:t>
            </a:r>
            <a:r>
              <a:rPr lang="en-US" dirty="0" err="1"/>
              <a:t>tersebut</a:t>
            </a:r>
            <a:endParaRPr lang="en-US" dirty="0"/>
          </a:p>
          <a:p>
            <a:pPr lvl="1">
              <a:lnSpc>
                <a:spcPct val="80000"/>
              </a:lnSpc>
            </a:pPr>
            <a:r>
              <a:rPr lang="en-US" i="1" dirty="0"/>
              <a:t>Dynamically typed</a:t>
            </a:r>
            <a:r>
              <a:rPr lang="en-US" dirty="0"/>
              <a:t>: </a:t>
            </a:r>
            <a:r>
              <a:rPr lang="en-US" dirty="0" err="1"/>
              <a:t>Tipe</a:t>
            </a:r>
            <a:r>
              <a:rPr lang="en-US" dirty="0"/>
              <a:t> data </a:t>
            </a:r>
            <a:r>
              <a:rPr lang="en-US" dirty="0" err="1"/>
              <a:t>variabel</a:t>
            </a:r>
            <a:r>
              <a:rPr lang="en-US" dirty="0"/>
              <a:t> </a:t>
            </a:r>
            <a:r>
              <a:rPr lang="en-US" dirty="0" err="1"/>
              <a:t>dapat</a:t>
            </a:r>
            <a:r>
              <a:rPr lang="en-US" dirty="0"/>
              <a:t> </a:t>
            </a:r>
            <a:r>
              <a:rPr lang="en-US" dirty="0" err="1"/>
              <a:t>diubah</a:t>
            </a:r>
            <a:endParaRPr lang="en-US" dirty="0"/>
          </a:p>
          <a:p>
            <a:pPr lvl="1"/>
            <a:endParaRPr lang="en-GB" dirty="0"/>
          </a:p>
        </p:txBody>
      </p:sp>
      <p:sp>
        <p:nvSpPr>
          <p:cNvPr id="5" name="Footer Placeholder 4"/>
          <p:cNvSpPr>
            <a:spLocks noGrp="1"/>
          </p:cNvSpPr>
          <p:nvPr>
            <p:ph type="ftr" sz="quarter" idx="11"/>
          </p:nvPr>
        </p:nvSpPr>
        <p:spPr/>
        <p:txBody>
          <a:bodyPr/>
          <a:lstStyle/>
          <a:p>
            <a:r>
              <a:rPr lang="id-ID"/>
              <a:t>KU1102 - Pengenalan Komputasi - Struktur Dasar Program Prosedural</a:t>
            </a:r>
          </a:p>
        </p:txBody>
      </p:sp>
      <p:sp>
        <p:nvSpPr>
          <p:cNvPr id="7" name="Date Placeholder 6"/>
          <p:cNvSpPr>
            <a:spLocks noGrp="1"/>
          </p:cNvSpPr>
          <p:nvPr>
            <p:ph type="dt" sz="half" idx="10"/>
          </p:nvPr>
        </p:nvSpPr>
        <p:spPr/>
        <p:txBody>
          <a:bodyPr/>
          <a:lstStyle/>
          <a:p>
            <a:fld id="{B047506C-9BCD-4E98-8F24-7004556E49FA}" type="datetime1">
              <a:rPr lang="id-ID" smtClean="0"/>
              <a:t>05/08/2020</a:t>
            </a:fld>
            <a:endParaRPr lang="id-ID"/>
          </a:p>
        </p:txBody>
      </p:sp>
      <p:sp>
        <p:nvSpPr>
          <p:cNvPr id="8" name="Slide Number Placeholder 7"/>
          <p:cNvSpPr>
            <a:spLocks noGrp="1"/>
          </p:cNvSpPr>
          <p:nvPr>
            <p:ph type="sldNum" sz="quarter" idx="12"/>
          </p:nvPr>
        </p:nvSpPr>
        <p:spPr/>
        <p:txBody>
          <a:bodyPr/>
          <a:lstStyle/>
          <a:p>
            <a:fld id="{C512CC6E-12D6-4979-B5EB-1006211665FC}" type="slidenum">
              <a:rPr lang="id-ID" smtClean="0"/>
              <a:pPr/>
              <a:t>3</a:t>
            </a:fld>
            <a:endParaRPr lang="id-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id-ID" dirty="0"/>
              <a:t>Struktur Dasar </a:t>
            </a:r>
            <a:r>
              <a:rPr lang="en-ID" dirty="0" err="1"/>
              <a:t>Algoritma</a:t>
            </a:r>
            <a:endParaRPr lang="id-ID" dirty="0"/>
          </a:p>
        </p:txBody>
      </p:sp>
      <p:sp>
        <p:nvSpPr>
          <p:cNvPr id="2" name="Date Placeholder 1"/>
          <p:cNvSpPr>
            <a:spLocks noGrp="1"/>
          </p:cNvSpPr>
          <p:nvPr>
            <p:ph type="dt" sz="half" idx="10"/>
          </p:nvPr>
        </p:nvSpPr>
        <p:spPr/>
        <p:txBody>
          <a:bodyPr/>
          <a:lstStyle/>
          <a:p>
            <a:fld id="{C94982F3-5F46-4A84-99D1-D383AB2B40BE}" type="datetime1">
              <a:rPr lang="id-ID" smtClean="0"/>
              <a:t>05/08/2020</a:t>
            </a:fld>
            <a:endParaRPr lang="id-ID"/>
          </a:p>
        </p:txBody>
      </p:sp>
      <p:sp>
        <p:nvSpPr>
          <p:cNvPr id="4" name="Footer Placeholder 3"/>
          <p:cNvSpPr>
            <a:spLocks noGrp="1"/>
          </p:cNvSpPr>
          <p:nvPr>
            <p:ph type="ftr" sz="quarter" idx="11"/>
          </p:nvPr>
        </p:nvSpPr>
        <p:spPr/>
        <p:txBody>
          <a:bodyPr/>
          <a:lstStyle/>
          <a:p>
            <a:r>
              <a:rPr lang="en-US" altLang="ja-JP"/>
              <a:t>KU1102 - Pengenalan Komputasi - Struktur Dasar Program Prosedural</a:t>
            </a:r>
          </a:p>
        </p:txBody>
      </p:sp>
      <p:sp>
        <p:nvSpPr>
          <p:cNvPr id="3" name="Slide Number Placeholder 2"/>
          <p:cNvSpPr>
            <a:spLocks noGrp="1"/>
          </p:cNvSpPr>
          <p:nvPr>
            <p:ph type="sldNum" sz="quarter" idx="12"/>
          </p:nvPr>
        </p:nvSpPr>
        <p:spPr/>
        <p:txBody>
          <a:bodyPr/>
          <a:lstStyle/>
          <a:p>
            <a:fld id="{C512CC6E-12D6-4979-B5EB-1006211665FC}" type="slidenum">
              <a:rPr lang="id-ID" smtClean="0"/>
              <a:pPr/>
              <a:t>4</a:t>
            </a:fld>
            <a:endParaRPr lang="id-ID"/>
          </a:p>
        </p:txBody>
      </p:sp>
      <p:graphicFrame>
        <p:nvGraphicFramePr>
          <p:cNvPr id="6" name="Table 5"/>
          <p:cNvGraphicFramePr>
            <a:graphicFrameLocks noGrp="1"/>
          </p:cNvGraphicFramePr>
          <p:nvPr/>
        </p:nvGraphicFramePr>
        <p:xfrm>
          <a:off x="952668" y="1690688"/>
          <a:ext cx="8075612" cy="4114698"/>
        </p:xfrm>
        <a:graphic>
          <a:graphicData uri="http://schemas.openxmlformats.org/drawingml/2006/table">
            <a:tbl>
              <a:tblPr firstRow="1" bandRow="1">
                <a:tableStyleId>{5940675A-B579-460E-94D1-54222C63F5DA}</a:tableStyleId>
              </a:tblPr>
              <a:tblGrid>
                <a:gridCol w="8075612">
                  <a:extLst>
                    <a:ext uri="{9D8B030D-6E8A-4147-A177-3AD203B41FA5}">
                      <a16:colId xmlns:a16="http://schemas.microsoft.com/office/drawing/2014/main" val="20000"/>
                    </a:ext>
                  </a:extLst>
                </a:gridCol>
              </a:tblGrid>
              <a:tr h="944792">
                <a:tc>
                  <a:txBody>
                    <a:bodyPr/>
                    <a:lstStyle/>
                    <a:p>
                      <a:r>
                        <a:rPr lang="id-ID" sz="2800" b="1" dirty="0"/>
                        <a:t>Program</a:t>
                      </a:r>
                      <a:r>
                        <a:rPr lang="id-ID" sz="2800" dirty="0"/>
                        <a:t> &lt;JudulProgram&gt;</a:t>
                      </a:r>
                    </a:p>
                    <a:p>
                      <a:r>
                        <a:rPr lang="id-ID" sz="2800" dirty="0"/>
                        <a:t>{ Spesifikasi Program }</a:t>
                      </a:r>
                    </a:p>
                  </a:txBody>
                  <a:tcPr marL="91439" marR="91439" marT="45703" marB="45703"/>
                </a:tc>
                <a:extLst>
                  <a:ext uri="{0D108BD9-81ED-4DB2-BD59-A6C34878D82A}">
                    <a16:rowId xmlns:a16="http://schemas.microsoft.com/office/drawing/2014/main" val="10000"/>
                  </a:ext>
                </a:extLst>
              </a:tr>
              <a:tr h="944792">
                <a:tc>
                  <a:txBody>
                    <a:bodyPr/>
                    <a:lstStyle/>
                    <a:p>
                      <a:r>
                        <a:rPr lang="id-ID" sz="2800" b="1" dirty="0"/>
                        <a:t>KAMUS</a:t>
                      </a:r>
                    </a:p>
                    <a:p>
                      <a:r>
                        <a:rPr lang="id-ID" sz="2800" dirty="0"/>
                        <a:t>{ Deklarasi type, variabel,</a:t>
                      </a:r>
                      <a:r>
                        <a:rPr lang="id-ID" sz="2800" baseline="0" dirty="0"/>
                        <a:t> konstanta, fungsi, prosedur </a:t>
                      </a:r>
                      <a:r>
                        <a:rPr lang="id-ID" sz="2800" dirty="0"/>
                        <a:t>}</a:t>
                      </a:r>
                    </a:p>
                  </a:txBody>
                  <a:tcPr marL="91439" marR="91439" marT="45703" marB="45703"/>
                </a:tc>
                <a:extLst>
                  <a:ext uri="{0D108BD9-81ED-4DB2-BD59-A6C34878D82A}">
                    <a16:rowId xmlns:a16="http://schemas.microsoft.com/office/drawing/2014/main" val="10001"/>
                  </a:ext>
                </a:extLst>
              </a:tr>
              <a:tr h="1798178">
                <a:tc>
                  <a:txBody>
                    <a:bodyPr/>
                    <a:lstStyle/>
                    <a:p>
                      <a:r>
                        <a:rPr lang="id-ID" sz="2800" b="1" dirty="0"/>
                        <a:t>ALGORITMA</a:t>
                      </a:r>
                    </a:p>
                    <a:p>
                      <a:r>
                        <a:rPr lang="id-ID" sz="2800" dirty="0"/>
                        <a:t>{ Deretan langkah algoritmik untuk penyelesaian</a:t>
                      </a:r>
                      <a:r>
                        <a:rPr lang="id-ID" sz="2800" baseline="0" dirty="0"/>
                        <a:t> persoalan </a:t>
                      </a:r>
                      <a:r>
                        <a:rPr lang="id-ID" sz="2800" dirty="0"/>
                        <a:t>}</a:t>
                      </a:r>
                      <a:endParaRPr lang="en-ID" sz="2800" dirty="0"/>
                    </a:p>
                    <a:p>
                      <a:r>
                        <a:rPr lang="en-ID" sz="2800" dirty="0"/>
                        <a:t>{ </a:t>
                      </a:r>
                      <a:r>
                        <a:rPr lang="en-ID" sz="2800" dirty="0" err="1"/>
                        <a:t>Ditulis</a:t>
                      </a:r>
                      <a:r>
                        <a:rPr lang="en-ID" sz="2800" dirty="0"/>
                        <a:t> </a:t>
                      </a:r>
                      <a:r>
                        <a:rPr lang="en-ID" sz="2800" dirty="0" err="1"/>
                        <a:t>dengan</a:t>
                      </a:r>
                      <a:r>
                        <a:rPr lang="en-ID" sz="2800" dirty="0"/>
                        <a:t> pseudocode </a:t>
                      </a:r>
                      <a:r>
                        <a:rPr lang="en-ID" sz="2800" dirty="0" err="1"/>
                        <a:t>atau</a:t>
                      </a:r>
                      <a:r>
                        <a:rPr lang="en-ID" sz="2800" dirty="0"/>
                        <a:t> flowchart }</a:t>
                      </a:r>
                      <a:endParaRPr lang="id-ID" sz="2800" dirty="0"/>
                    </a:p>
                  </a:txBody>
                  <a:tcPr marL="91439" marR="91439" marT="45703" marB="4570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3550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Struktur Dasar Program </a:t>
            </a:r>
            <a:r>
              <a:rPr lang="en-ID" dirty="0"/>
              <a:t>Python</a:t>
            </a:r>
            <a:endParaRPr lang="id-ID" dirty="0"/>
          </a:p>
        </p:txBody>
      </p:sp>
      <p:sp>
        <p:nvSpPr>
          <p:cNvPr id="3" name="Date Placeholder 2"/>
          <p:cNvSpPr>
            <a:spLocks noGrp="1"/>
          </p:cNvSpPr>
          <p:nvPr>
            <p:ph type="dt" sz="half" idx="10"/>
          </p:nvPr>
        </p:nvSpPr>
        <p:spPr/>
        <p:txBody>
          <a:bodyPr/>
          <a:lstStyle/>
          <a:p>
            <a:fld id="{7AAE899C-DB78-493D-9EFA-E7FDD4489C40}" type="datetime1">
              <a:rPr lang="id-ID" smtClean="0"/>
              <a:t>05/08/2020</a:t>
            </a:fld>
            <a:endParaRPr lang="id-ID"/>
          </a:p>
        </p:txBody>
      </p:sp>
      <p:sp>
        <p:nvSpPr>
          <p:cNvPr id="4" name="Footer Placeholder 3"/>
          <p:cNvSpPr>
            <a:spLocks noGrp="1"/>
          </p:cNvSpPr>
          <p:nvPr>
            <p:ph type="ftr" sz="quarter" idx="11"/>
          </p:nvPr>
        </p:nvSpPr>
        <p:spPr/>
        <p:txBody>
          <a:bodyPr/>
          <a:lstStyle/>
          <a:p>
            <a:r>
              <a:rPr lang="id-ID"/>
              <a:t>KU1102 - Pengenalan Komputasi - Struktur Dasar Program Prosedural</a:t>
            </a:r>
          </a:p>
        </p:txBody>
      </p:sp>
      <p:sp>
        <p:nvSpPr>
          <p:cNvPr id="5" name="Slide Number Placeholder 4"/>
          <p:cNvSpPr>
            <a:spLocks noGrp="1"/>
          </p:cNvSpPr>
          <p:nvPr>
            <p:ph type="sldNum" sz="quarter" idx="12"/>
          </p:nvPr>
        </p:nvSpPr>
        <p:spPr/>
        <p:txBody>
          <a:bodyPr/>
          <a:lstStyle/>
          <a:p>
            <a:fld id="{C512CC6E-12D6-4979-B5EB-1006211665FC}" type="slidenum">
              <a:rPr lang="id-ID" smtClean="0"/>
              <a:pPr/>
              <a:t>5</a:t>
            </a:fld>
            <a:endParaRPr lang="id-ID"/>
          </a:p>
        </p:txBody>
      </p:sp>
      <p:sp>
        <p:nvSpPr>
          <p:cNvPr id="6" name="TextBox 5"/>
          <p:cNvSpPr txBox="1"/>
          <p:nvPr/>
        </p:nvSpPr>
        <p:spPr>
          <a:xfrm>
            <a:off x="1012815" y="1859339"/>
            <a:ext cx="8515672" cy="286232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dirty="0">
                <a:latin typeface="Consolas" pitchFamily="49" charset="0"/>
                <a:cs typeface="Consolas" panose="020B0609020204030204" pitchFamily="49" charset="0"/>
              </a:rPr>
              <a:t># Program </a:t>
            </a:r>
            <a:r>
              <a:rPr lang="id-ID" dirty="0">
                <a:latin typeface="Consolas" pitchFamily="49" charset="0"/>
                <a:cs typeface="Consolas" panose="020B0609020204030204" pitchFamily="49" charset="0"/>
              </a:rPr>
              <a:t>&lt;JudulProgram&gt;</a:t>
            </a:r>
            <a:endParaRPr lang="en-US" dirty="0">
              <a:latin typeface="Consolas" pitchFamily="49" charset="0"/>
              <a:cs typeface="Consolas" panose="020B0609020204030204" pitchFamily="49" charset="0"/>
            </a:endParaRPr>
          </a:p>
          <a:p>
            <a:pPr>
              <a:defRPr/>
            </a:pPr>
            <a:r>
              <a:rPr lang="en-US" dirty="0">
                <a:latin typeface="Consolas" pitchFamily="49" charset="0"/>
                <a:cs typeface="Consolas" panose="020B0609020204030204" pitchFamily="49" charset="0"/>
              </a:rPr>
              <a:t># </a:t>
            </a:r>
            <a:r>
              <a:rPr lang="id-ID" dirty="0">
                <a:latin typeface="Consolas" pitchFamily="49" charset="0"/>
                <a:cs typeface="Consolas" panose="020B0609020204030204" pitchFamily="49" charset="0"/>
              </a:rPr>
              <a:t>Spesifikasi Program</a:t>
            </a:r>
            <a:endParaRPr lang="en-US" dirty="0">
              <a:latin typeface="Consolas" pitchFamily="49" charset="0"/>
              <a:cs typeface="Consolas" panose="020B0609020204030204" pitchFamily="49" charset="0"/>
            </a:endParaRPr>
          </a:p>
          <a:p>
            <a:pPr>
              <a:defRPr/>
            </a:pPr>
            <a:endParaRPr lang="en-US" dirty="0">
              <a:latin typeface="Consolas" pitchFamily="49" charset="0"/>
              <a:cs typeface="Consolas" panose="020B0609020204030204" pitchFamily="49" charset="0"/>
            </a:endParaRPr>
          </a:p>
          <a:p>
            <a:pPr>
              <a:defRPr/>
            </a:pPr>
            <a:r>
              <a:rPr lang="en-US" dirty="0">
                <a:solidFill>
                  <a:srgbClr val="7030A0"/>
                </a:solidFill>
                <a:latin typeface="Consolas" pitchFamily="49" charset="0"/>
                <a:cs typeface="Consolas" panose="020B0609020204030204" pitchFamily="49" charset="0"/>
              </a:rPr>
              <a:t># KAMUS</a:t>
            </a:r>
          </a:p>
          <a:p>
            <a:pPr>
              <a:defRPr/>
            </a:pPr>
            <a:r>
              <a:rPr lang="en-US" dirty="0">
                <a:solidFill>
                  <a:srgbClr val="7030A0"/>
                </a:solidFill>
                <a:latin typeface="Consolas" pitchFamily="49" charset="0"/>
                <a:cs typeface="Consolas" panose="020B0609020204030204" pitchFamily="49" charset="0"/>
              </a:rPr>
              <a:t># </a:t>
            </a:r>
            <a:r>
              <a:rPr lang="en-US" dirty="0" err="1">
                <a:solidFill>
                  <a:srgbClr val="7030A0"/>
                </a:solidFill>
                <a:latin typeface="Consolas" pitchFamily="49" charset="0"/>
                <a:cs typeface="Consolas" panose="020B0609020204030204" pitchFamily="49" charset="0"/>
              </a:rPr>
              <a:t>Penjelasan</a:t>
            </a:r>
            <a:r>
              <a:rPr lang="en-US" dirty="0">
                <a:solidFill>
                  <a:srgbClr val="7030A0"/>
                </a:solidFill>
                <a:latin typeface="Consolas" pitchFamily="49" charset="0"/>
                <a:cs typeface="Consolas" panose="020B0609020204030204" pitchFamily="49" charset="0"/>
              </a:rPr>
              <a:t> </a:t>
            </a:r>
            <a:r>
              <a:rPr lang="en-US" dirty="0" err="1">
                <a:solidFill>
                  <a:srgbClr val="7030A0"/>
                </a:solidFill>
                <a:latin typeface="Consolas" pitchFamily="49" charset="0"/>
                <a:cs typeface="Consolas" panose="020B0609020204030204" pitchFamily="49" charset="0"/>
              </a:rPr>
              <a:t>dalam</a:t>
            </a:r>
            <a:r>
              <a:rPr lang="en-US" dirty="0">
                <a:solidFill>
                  <a:srgbClr val="7030A0"/>
                </a:solidFill>
                <a:latin typeface="Consolas" pitchFamily="49" charset="0"/>
                <a:cs typeface="Consolas" panose="020B0609020204030204" pitchFamily="49" charset="0"/>
              </a:rPr>
              <a:t> </a:t>
            </a:r>
            <a:r>
              <a:rPr lang="en-US" dirty="0" err="1">
                <a:solidFill>
                  <a:srgbClr val="7030A0"/>
                </a:solidFill>
                <a:latin typeface="Consolas" pitchFamily="49" charset="0"/>
                <a:cs typeface="Consolas" panose="020B0609020204030204" pitchFamily="49" charset="0"/>
              </a:rPr>
              <a:t>bentuk</a:t>
            </a:r>
            <a:r>
              <a:rPr lang="en-US" dirty="0">
                <a:solidFill>
                  <a:srgbClr val="7030A0"/>
                </a:solidFill>
                <a:latin typeface="Consolas" pitchFamily="49" charset="0"/>
                <a:cs typeface="Consolas" panose="020B0609020204030204" pitchFamily="49" charset="0"/>
              </a:rPr>
              <a:t> </a:t>
            </a:r>
            <a:r>
              <a:rPr lang="en-US" dirty="0" err="1">
                <a:solidFill>
                  <a:srgbClr val="7030A0"/>
                </a:solidFill>
                <a:latin typeface="Consolas" pitchFamily="49" charset="0"/>
                <a:cs typeface="Consolas" panose="020B0609020204030204" pitchFamily="49" charset="0"/>
              </a:rPr>
              <a:t>komentar</a:t>
            </a:r>
            <a:endParaRPr lang="en-US" dirty="0">
              <a:solidFill>
                <a:srgbClr val="7030A0"/>
              </a:solidFill>
              <a:latin typeface="Consolas" pitchFamily="49" charset="0"/>
              <a:cs typeface="Consolas" panose="020B0609020204030204" pitchFamily="49" charset="0"/>
            </a:endParaRPr>
          </a:p>
          <a:p>
            <a:pPr>
              <a:defRPr/>
            </a:pPr>
            <a:r>
              <a:rPr lang="en-US" dirty="0">
                <a:solidFill>
                  <a:srgbClr val="7030A0"/>
                </a:solidFill>
                <a:latin typeface="Consolas" pitchFamily="49" charset="0"/>
                <a:cs typeface="Consolas" panose="020B0609020204030204" pitchFamily="49" charset="0"/>
              </a:rPr>
              <a:t># </a:t>
            </a:r>
            <a:r>
              <a:rPr lang="id-ID" dirty="0">
                <a:solidFill>
                  <a:srgbClr val="7030A0"/>
                </a:solidFill>
                <a:latin typeface="Consolas" pitchFamily="49" charset="0"/>
                <a:cs typeface="Consolas" panose="020B0609020204030204" pitchFamily="49" charset="0"/>
              </a:rPr>
              <a:t>Deklarasi type, variabel, konstanta, fungsi, prosedur</a:t>
            </a:r>
          </a:p>
          <a:p>
            <a:pPr>
              <a:defRPr/>
            </a:pPr>
            <a:endParaRPr lang="en-US" dirty="0">
              <a:latin typeface="Consolas" pitchFamily="49" charset="0"/>
              <a:cs typeface="Consolas" panose="020B0609020204030204" pitchFamily="49" charset="0"/>
            </a:endParaRPr>
          </a:p>
          <a:p>
            <a:pPr>
              <a:defRPr/>
            </a:pPr>
            <a:r>
              <a:rPr lang="en-US" b="1" dirty="0">
                <a:solidFill>
                  <a:srgbClr val="00B050"/>
                </a:solidFill>
                <a:latin typeface="Consolas" pitchFamily="49" charset="0"/>
                <a:cs typeface="Consolas" panose="020B0609020204030204" pitchFamily="49" charset="0"/>
              </a:rPr>
              <a:t>#</a:t>
            </a:r>
            <a:r>
              <a:rPr lang="id-ID" b="1" dirty="0">
                <a:solidFill>
                  <a:srgbClr val="00B050"/>
                </a:solidFill>
                <a:latin typeface="Consolas" pitchFamily="49" charset="0"/>
                <a:cs typeface="Consolas" panose="020B0609020204030204" pitchFamily="49" charset="0"/>
              </a:rPr>
              <a:t> </a:t>
            </a:r>
            <a:r>
              <a:rPr lang="en-US" b="1" dirty="0">
                <a:solidFill>
                  <a:srgbClr val="00B050"/>
                </a:solidFill>
                <a:latin typeface="Consolas" pitchFamily="49" charset="0"/>
                <a:cs typeface="Consolas" panose="020B0609020204030204" pitchFamily="49" charset="0"/>
              </a:rPr>
              <a:t>ALGORITMA</a:t>
            </a:r>
          </a:p>
          <a:p>
            <a:r>
              <a:rPr lang="en-US" b="1" dirty="0">
                <a:solidFill>
                  <a:srgbClr val="00B050"/>
                </a:solidFill>
                <a:latin typeface="Consolas" pitchFamily="49" charset="0"/>
                <a:cs typeface="Consolas" panose="020B0609020204030204" pitchFamily="49" charset="0"/>
              </a:rPr>
              <a:t>#</a:t>
            </a:r>
            <a:r>
              <a:rPr lang="id-ID" b="1" dirty="0">
                <a:solidFill>
                  <a:srgbClr val="00B050"/>
                </a:solidFill>
                <a:latin typeface="Consolas" pitchFamily="49" charset="0"/>
                <a:cs typeface="Consolas" panose="020B0609020204030204" pitchFamily="49" charset="0"/>
              </a:rPr>
              <a:t> </a:t>
            </a:r>
            <a:r>
              <a:rPr lang="id-ID" dirty="0">
                <a:solidFill>
                  <a:srgbClr val="00B050"/>
                </a:solidFill>
                <a:latin typeface="Consolas" panose="020B0609020204030204" pitchFamily="49" charset="0"/>
                <a:cs typeface="Consolas" panose="020B0609020204030204" pitchFamily="49" charset="0"/>
              </a:rPr>
              <a:t>Deretan langkah algoritmik untuk penyelesaian  </a:t>
            </a:r>
            <a:r>
              <a:rPr lang="en-US" dirty="0">
                <a:solidFill>
                  <a:srgbClr val="00B050"/>
                </a:solidFill>
                <a:latin typeface="Consolas" panose="020B0609020204030204" pitchFamily="49" charset="0"/>
                <a:cs typeface="Consolas" panose="020B0609020204030204" pitchFamily="49" charset="0"/>
              </a:rPr>
              <a:t># </a:t>
            </a:r>
            <a:r>
              <a:rPr lang="id-ID" dirty="0">
                <a:solidFill>
                  <a:srgbClr val="00B050"/>
                </a:solidFill>
                <a:latin typeface="Consolas" panose="020B0609020204030204" pitchFamily="49" charset="0"/>
                <a:cs typeface="Consolas" panose="020B0609020204030204" pitchFamily="49" charset="0"/>
              </a:rPr>
              <a:t>persoalan</a:t>
            </a:r>
          </a:p>
          <a:p>
            <a:r>
              <a:rPr lang="en-US" b="1" dirty="0">
                <a:solidFill>
                  <a:srgbClr val="FF0000"/>
                </a:solidFill>
                <a:latin typeface="Consolas" pitchFamily="49" charset="0"/>
                <a:cs typeface="Consolas" panose="020B0609020204030204" pitchFamily="49" charset="0"/>
              </a:rPr>
              <a:t>	</a:t>
            </a:r>
            <a:endParaRPr lang="en-US" dirty="0">
              <a:solidFill>
                <a:srgbClr val="FF0000"/>
              </a:solidFill>
              <a:latin typeface="Consolas" pitchFamily="49" charset="0"/>
              <a:cs typeface="Consolas" panose="020B0609020204030204" pitchFamily="49" charset="0"/>
            </a:endParaRPr>
          </a:p>
        </p:txBody>
      </p:sp>
    </p:spTree>
    <p:extLst>
      <p:ext uri="{BB962C8B-B14F-4D97-AF65-F5344CB8AC3E}">
        <p14:creationId xmlns:p14="http://schemas.microsoft.com/office/powerpoint/2010/main" val="342280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B85E-523C-4EB6-A47A-51BDC58D9042}"/>
              </a:ext>
            </a:extLst>
          </p:cNvPr>
          <p:cNvSpPr>
            <a:spLocks noGrp="1"/>
          </p:cNvSpPr>
          <p:nvPr>
            <p:ph type="title"/>
          </p:nvPr>
        </p:nvSpPr>
        <p:spPr/>
        <p:txBody>
          <a:bodyPr/>
          <a:lstStyle/>
          <a:p>
            <a:r>
              <a:rPr lang="en-ID" dirty="0"/>
              <a:t>Program </a:t>
            </a:r>
            <a:r>
              <a:rPr lang="en-ID" dirty="0" err="1"/>
              <a:t>Pertama</a:t>
            </a:r>
            <a:endParaRPr lang="en-ID" dirty="0"/>
          </a:p>
        </p:txBody>
      </p:sp>
      <p:sp>
        <p:nvSpPr>
          <p:cNvPr id="6" name="Content Placeholder 5">
            <a:extLst>
              <a:ext uri="{FF2B5EF4-FFF2-40B4-BE49-F238E27FC236}">
                <a16:creationId xmlns:a16="http://schemas.microsoft.com/office/drawing/2014/main" id="{A4B3B4F5-C74C-4A69-AABB-4DA978175AA7}"/>
              </a:ext>
            </a:extLst>
          </p:cNvPr>
          <p:cNvSpPr>
            <a:spLocks noGrp="1"/>
          </p:cNvSpPr>
          <p:nvPr>
            <p:ph idx="1"/>
          </p:nvPr>
        </p:nvSpPr>
        <p:spPr>
          <a:xfrm>
            <a:off x="838200" y="1825625"/>
            <a:ext cx="5144517" cy="4351338"/>
          </a:xfrm>
        </p:spPr>
        <p:txBody>
          <a:bodyPr/>
          <a:lstStyle/>
          <a:p>
            <a:r>
              <a:rPr lang="en-ID" dirty="0" err="1"/>
              <a:t>Buatlah</a:t>
            </a:r>
            <a:r>
              <a:rPr lang="en-ID" dirty="0"/>
              <a:t> program </a:t>
            </a:r>
            <a:r>
              <a:rPr lang="en-ID" dirty="0" err="1"/>
              <a:t>untuk</a:t>
            </a:r>
            <a:r>
              <a:rPr lang="en-ID" dirty="0"/>
              <a:t> </a:t>
            </a:r>
            <a:r>
              <a:rPr lang="en-ID" dirty="0" err="1"/>
              <a:t>menuliskan</a:t>
            </a:r>
            <a:r>
              <a:rPr lang="en-ID" dirty="0"/>
              <a:t> “Hello, World!” </a:t>
            </a:r>
            <a:r>
              <a:rPr lang="en-ID" dirty="0" err="1"/>
              <a:t>ke</a:t>
            </a:r>
            <a:r>
              <a:rPr lang="en-ID" dirty="0"/>
              <a:t> </a:t>
            </a:r>
            <a:r>
              <a:rPr lang="en-ID" dirty="0" err="1"/>
              <a:t>layar</a:t>
            </a:r>
            <a:r>
              <a:rPr lang="en-ID" dirty="0"/>
              <a:t>.</a:t>
            </a:r>
          </a:p>
        </p:txBody>
      </p:sp>
      <p:sp>
        <p:nvSpPr>
          <p:cNvPr id="3" name="Date Placeholder 2">
            <a:extLst>
              <a:ext uri="{FF2B5EF4-FFF2-40B4-BE49-F238E27FC236}">
                <a16:creationId xmlns:a16="http://schemas.microsoft.com/office/drawing/2014/main" id="{E1C06F03-3FF3-4F66-8ECE-B5295CA59110}"/>
              </a:ext>
            </a:extLst>
          </p:cNvPr>
          <p:cNvSpPr>
            <a:spLocks noGrp="1"/>
          </p:cNvSpPr>
          <p:nvPr>
            <p:ph type="dt" sz="half" idx="10"/>
          </p:nvPr>
        </p:nvSpPr>
        <p:spPr/>
        <p:txBody>
          <a:bodyPr/>
          <a:lstStyle/>
          <a:p>
            <a:fld id="{61F88DD1-320B-4406-81FD-B2F90FDB443F}" type="datetime1">
              <a:rPr lang="id-ID" smtClean="0"/>
              <a:t>05/08/2020</a:t>
            </a:fld>
            <a:endParaRPr lang="en-ID"/>
          </a:p>
        </p:txBody>
      </p:sp>
      <p:sp>
        <p:nvSpPr>
          <p:cNvPr id="4" name="Footer Placeholder 3">
            <a:extLst>
              <a:ext uri="{FF2B5EF4-FFF2-40B4-BE49-F238E27FC236}">
                <a16:creationId xmlns:a16="http://schemas.microsoft.com/office/drawing/2014/main" id="{C4038DFD-2864-468F-AA15-9F343C44E4EF}"/>
              </a:ext>
            </a:extLst>
          </p:cNvPr>
          <p:cNvSpPr>
            <a:spLocks noGrp="1"/>
          </p:cNvSpPr>
          <p:nvPr>
            <p:ph type="ftr" sz="quarter" idx="11"/>
          </p:nvPr>
        </p:nvSpPr>
        <p:spPr/>
        <p:txBody>
          <a:bodyPr/>
          <a:lstStyle/>
          <a:p>
            <a:r>
              <a:rPr lang="en-ID"/>
              <a:t>KU1102 - Pengenalan Komputasi - Struktur Dasar Program Prosedural</a:t>
            </a:r>
          </a:p>
        </p:txBody>
      </p:sp>
      <p:sp>
        <p:nvSpPr>
          <p:cNvPr id="5" name="Slide Number Placeholder 4">
            <a:extLst>
              <a:ext uri="{FF2B5EF4-FFF2-40B4-BE49-F238E27FC236}">
                <a16:creationId xmlns:a16="http://schemas.microsoft.com/office/drawing/2014/main" id="{682847A0-BE05-4994-9CD7-F263289D7E5F}"/>
              </a:ext>
            </a:extLst>
          </p:cNvPr>
          <p:cNvSpPr>
            <a:spLocks noGrp="1"/>
          </p:cNvSpPr>
          <p:nvPr>
            <p:ph type="sldNum" sz="quarter" idx="12"/>
          </p:nvPr>
        </p:nvSpPr>
        <p:spPr/>
        <p:txBody>
          <a:bodyPr/>
          <a:lstStyle/>
          <a:p>
            <a:fld id="{AB7DF84B-70D1-4C81-8C77-C344FC1ACF29}" type="slidenum">
              <a:rPr lang="en-ID" smtClean="0"/>
              <a:t>6</a:t>
            </a:fld>
            <a:endParaRPr lang="en-ID"/>
          </a:p>
        </p:txBody>
      </p:sp>
      <p:sp>
        <p:nvSpPr>
          <p:cNvPr id="7" name="TextBox 6">
            <a:extLst>
              <a:ext uri="{FF2B5EF4-FFF2-40B4-BE49-F238E27FC236}">
                <a16:creationId xmlns:a16="http://schemas.microsoft.com/office/drawing/2014/main" id="{724BD42C-2439-49D2-8DC6-8B5D093EF70A}"/>
              </a:ext>
            </a:extLst>
          </p:cNvPr>
          <p:cNvSpPr txBox="1"/>
          <p:nvPr/>
        </p:nvSpPr>
        <p:spPr>
          <a:xfrm>
            <a:off x="6324600" y="2331483"/>
            <a:ext cx="5049731" cy="2585323"/>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dirty="0">
                <a:latin typeface="Consolas" pitchFamily="49" charset="0"/>
                <a:cs typeface="Consolas" panose="020B0609020204030204" pitchFamily="49" charset="0"/>
              </a:rPr>
              <a:t># Program </a:t>
            </a:r>
            <a:r>
              <a:rPr lang="en-ID" dirty="0">
                <a:latin typeface="Consolas" pitchFamily="49" charset="0"/>
                <a:cs typeface="Consolas" panose="020B0609020204030204" pitchFamily="49" charset="0"/>
              </a:rPr>
              <a:t>HelloWorld</a:t>
            </a:r>
            <a:endParaRPr lang="en-US" dirty="0">
              <a:latin typeface="Consolas" pitchFamily="49" charset="0"/>
              <a:cs typeface="Consolas" panose="020B0609020204030204" pitchFamily="49" charset="0"/>
            </a:endParaRPr>
          </a:p>
          <a:p>
            <a:pPr>
              <a:defRPr/>
            </a:pPr>
            <a:r>
              <a:rPr lang="en-US" dirty="0">
                <a:latin typeface="Consolas" pitchFamily="49" charset="0"/>
                <a:cs typeface="Consolas" panose="020B0609020204030204" pitchFamily="49" charset="0"/>
              </a:rPr>
              <a:t># </a:t>
            </a:r>
            <a:r>
              <a:rPr lang="en-ID" dirty="0" err="1">
                <a:latin typeface="Consolas" pitchFamily="49" charset="0"/>
                <a:cs typeface="Consolas" panose="020B0609020204030204" pitchFamily="49" charset="0"/>
              </a:rPr>
              <a:t>Mencetak</a:t>
            </a:r>
            <a:r>
              <a:rPr lang="en-ID" dirty="0">
                <a:latin typeface="Consolas" pitchFamily="49" charset="0"/>
                <a:cs typeface="Consolas" panose="020B0609020204030204" pitchFamily="49" charset="0"/>
              </a:rPr>
              <a:t> Hello, World! </a:t>
            </a:r>
            <a:r>
              <a:rPr lang="en-ID" dirty="0" err="1">
                <a:latin typeface="Consolas" pitchFamily="49" charset="0"/>
                <a:cs typeface="Consolas" panose="020B0609020204030204" pitchFamily="49" charset="0"/>
              </a:rPr>
              <a:t>ke</a:t>
            </a:r>
            <a:r>
              <a:rPr lang="en-ID" dirty="0">
                <a:latin typeface="Consolas" pitchFamily="49" charset="0"/>
                <a:cs typeface="Consolas" panose="020B0609020204030204" pitchFamily="49" charset="0"/>
              </a:rPr>
              <a:t> </a:t>
            </a:r>
            <a:r>
              <a:rPr lang="en-ID" dirty="0" err="1">
                <a:latin typeface="Consolas" pitchFamily="49" charset="0"/>
                <a:cs typeface="Consolas" panose="020B0609020204030204" pitchFamily="49" charset="0"/>
              </a:rPr>
              <a:t>layar</a:t>
            </a:r>
            <a:endParaRPr lang="en-US" dirty="0">
              <a:latin typeface="Consolas" pitchFamily="49" charset="0"/>
              <a:cs typeface="Consolas" panose="020B0609020204030204" pitchFamily="49" charset="0"/>
            </a:endParaRPr>
          </a:p>
          <a:p>
            <a:pPr>
              <a:defRPr/>
            </a:pPr>
            <a:endParaRPr lang="en-US" dirty="0">
              <a:latin typeface="Consolas" pitchFamily="49" charset="0"/>
              <a:cs typeface="Consolas" panose="020B0609020204030204" pitchFamily="49" charset="0"/>
            </a:endParaRPr>
          </a:p>
          <a:p>
            <a:pPr>
              <a:defRPr/>
            </a:pPr>
            <a:r>
              <a:rPr lang="en-ID" b="1" dirty="0">
                <a:solidFill>
                  <a:srgbClr val="7030A0"/>
                </a:solidFill>
                <a:latin typeface="Consolas" pitchFamily="49" charset="0"/>
                <a:cs typeface="Consolas" panose="020B0609020204030204" pitchFamily="49" charset="0"/>
              </a:rPr>
              <a:t># </a:t>
            </a:r>
            <a:r>
              <a:rPr lang="en-US" b="1" dirty="0">
                <a:solidFill>
                  <a:srgbClr val="7030A0"/>
                </a:solidFill>
                <a:latin typeface="Consolas" pitchFamily="49" charset="0"/>
                <a:cs typeface="Consolas" panose="020B0609020204030204" pitchFamily="49" charset="0"/>
              </a:rPr>
              <a:t>KAMUS</a:t>
            </a:r>
          </a:p>
          <a:p>
            <a:pPr>
              <a:defRPr/>
            </a:pPr>
            <a:r>
              <a:rPr lang="en-ID" dirty="0">
                <a:solidFill>
                  <a:srgbClr val="7030A0"/>
                </a:solidFill>
                <a:latin typeface="Consolas" pitchFamily="49" charset="0"/>
                <a:cs typeface="Consolas" panose="020B0609020204030204" pitchFamily="49" charset="0"/>
              </a:rPr>
              <a:t># </a:t>
            </a:r>
            <a:r>
              <a:rPr lang="en-ID" dirty="0" err="1">
                <a:solidFill>
                  <a:srgbClr val="7030A0"/>
                </a:solidFill>
                <a:latin typeface="Consolas" pitchFamily="49" charset="0"/>
                <a:cs typeface="Consolas" panose="020B0609020204030204" pitchFamily="49" charset="0"/>
              </a:rPr>
              <a:t>belum</a:t>
            </a:r>
            <a:r>
              <a:rPr lang="en-ID" dirty="0">
                <a:solidFill>
                  <a:srgbClr val="7030A0"/>
                </a:solidFill>
                <a:latin typeface="Consolas" pitchFamily="49" charset="0"/>
                <a:cs typeface="Consolas" panose="020B0609020204030204" pitchFamily="49" charset="0"/>
              </a:rPr>
              <a:t> </a:t>
            </a:r>
            <a:r>
              <a:rPr lang="en-ID" dirty="0" err="1">
                <a:solidFill>
                  <a:srgbClr val="7030A0"/>
                </a:solidFill>
                <a:latin typeface="Consolas" pitchFamily="49" charset="0"/>
                <a:cs typeface="Consolas" panose="020B0609020204030204" pitchFamily="49" charset="0"/>
              </a:rPr>
              <a:t>diperlukan</a:t>
            </a:r>
            <a:endParaRPr lang="id-ID" dirty="0">
              <a:solidFill>
                <a:srgbClr val="7030A0"/>
              </a:solidFill>
              <a:latin typeface="Consolas" panose="020B0609020204030204" pitchFamily="49" charset="0"/>
              <a:cs typeface="Consolas" panose="020B0609020204030204" pitchFamily="49" charset="0"/>
            </a:endParaRPr>
          </a:p>
          <a:p>
            <a:pPr>
              <a:defRPr/>
            </a:pPr>
            <a:endParaRPr lang="en-US" dirty="0">
              <a:latin typeface="Consolas" pitchFamily="49" charset="0"/>
              <a:cs typeface="Consolas" panose="020B0609020204030204" pitchFamily="49" charset="0"/>
            </a:endParaRPr>
          </a:p>
          <a:p>
            <a:pPr>
              <a:defRPr/>
            </a:pPr>
            <a:r>
              <a:rPr lang="en-ID" b="1" dirty="0">
                <a:solidFill>
                  <a:srgbClr val="00B050"/>
                </a:solidFill>
                <a:latin typeface="Consolas" pitchFamily="49" charset="0"/>
                <a:cs typeface="Consolas" panose="020B0609020204030204" pitchFamily="49" charset="0"/>
              </a:rPr>
              <a:t>#</a:t>
            </a:r>
            <a:r>
              <a:rPr lang="id-ID" b="1" dirty="0">
                <a:solidFill>
                  <a:srgbClr val="00B050"/>
                </a:solidFill>
                <a:latin typeface="Consolas" pitchFamily="49" charset="0"/>
                <a:cs typeface="Consolas" panose="020B0609020204030204" pitchFamily="49" charset="0"/>
              </a:rPr>
              <a:t> </a:t>
            </a:r>
            <a:r>
              <a:rPr lang="en-US" b="1" dirty="0">
                <a:solidFill>
                  <a:srgbClr val="00B050"/>
                </a:solidFill>
                <a:latin typeface="Consolas" pitchFamily="49" charset="0"/>
                <a:cs typeface="Consolas" panose="020B0609020204030204" pitchFamily="49" charset="0"/>
              </a:rPr>
              <a:t>ALGORITMA</a:t>
            </a:r>
          </a:p>
          <a:p>
            <a:r>
              <a:rPr lang="en-ID" b="1" dirty="0">
                <a:solidFill>
                  <a:srgbClr val="00B050"/>
                </a:solidFill>
                <a:latin typeface="Consolas" pitchFamily="49" charset="0"/>
                <a:cs typeface="Consolas" panose="020B0609020204030204" pitchFamily="49" charset="0"/>
              </a:rPr>
              <a:t>print('Hello, World!')</a:t>
            </a:r>
          </a:p>
          <a:p>
            <a:endParaRPr lang="id-ID" dirty="0">
              <a:solidFill>
                <a:srgbClr val="00B050"/>
              </a:solidFill>
              <a:latin typeface="Consolas" panose="020B0609020204030204" pitchFamily="49" charset="0"/>
              <a:cs typeface="Consolas" panose="020B0609020204030204" pitchFamily="49" charset="0"/>
            </a:endParaRPr>
          </a:p>
        </p:txBody>
      </p:sp>
      <p:sp>
        <p:nvSpPr>
          <p:cNvPr id="8" name="Speech Bubble: Rectangle with Corners Rounded 7">
            <a:extLst>
              <a:ext uri="{FF2B5EF4-FFF2-40B4-BE49-F238E27FC236}">
                <a16:creationId xmlns:a16="http://schemas.microsoft.com/office/drawing/2014/main" id="{F86FB362-47FA-47AF-9EFA-21279BC550D3}"/>
              </a:ext>
            </a:extLst>
          </p:cNvPr>
          <p:cNvSpPr/>
          <p:nvPr/>
        </p:nvSpPr>
        <p:spPr>
          <a:xfrm>
            <a:off x="2449551" y="3624145"/>
            <a:ext cx="2263698" cy="1516876"/>
          </a:xfrm>
          <a:prstGeom prst="wedgeRoundRectCallout">
            <a:avLst>
              <a:gd name="adj1" fmla="val 122601"/>
              <a:gd name="adj2" fmla="val 49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t>print</a:t>
            </a:r>
            <a:r>
              <a:rPr lang="en-ID" dirty="0"/>
              <a:t> </a:t>
            </a:r>
            <a:r>
              <a:rPr lang="en-ID" dirty="0" err="1"/>
              <a:t>adalah</a:t>
            </a:r>
            <a:r>
              <a:rPr lang="en-ID" dirty="0"/>
              <a:t> </a:t>
            </a:r>
            <a:r>
              <a:rPr lang="en-ID" dirty="0" err="1"/>
              <a:t>perintah</a:t>
            </a:r>
            <a:r>
              <a:rPr lang="en-ID" dirty="0"/>
              <a:t> </a:t>
            </a:r>
            <a:r>
              <a:rPr lang="en-ID" dirty="0" err="1"/>
              <a:t>untuk</a:t>
            </a:r>
            <a:r>
              <a:rPr lang="en-ID" dirty="0"/>
              <a:t> </a:t>
            </a:r>
            <a:r>
              <a:rPr lang="en-ID" dirty="0" err="1"/>
              <a:t>mencetak</a:t>
            </a:r>
            <a:r>
              <a:rPr lang="en-ID" dirty="0"/>
              <a:t> </a:t>
            </a:r>
            <a:r>
              <a:rPr lang="en-ID" dirty="0" err="1"/>
              <a:t>teks</a:t>
            </a:r>
            <a:r>
              <a:rPr lang="en-ID" dirty="0"/>
              <a:t> </a:t>
            </a:r>
            <a:r>
              <a:rPr lang="en-ID" dirty="0" err="1"/>
              <a:t>ke</a:t>
            </a:r>
            <a:r>
              <a:rPr lang="en-ID" dirty="0"/>
              <a:t> </a:t>
            </a:r>
            <a:r>
              <a:rPr lang="en-ID" dirty="0" err="1"/>
              <a:t>layar</a:t>
            </a:r>
            <a:r>
              <a:rPr lang="en-ID" dirty="0"/>
              <a:t>/monitor</a:t>
            </a:r>
          </a:p>
        </p:txBody>
      </p:sp>
    </p:spTree>
    <p:extLst>
      <p:ext uri="{BB962C8B-B14F-4D97-AF65-F5344CB8AC3E}">
        <p14:creationId xmlns:p14="http://schemas.microsoft.com/office/powerpoint/2010/main" val="417706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 Proses – Output</a:t>
            </a:r>
          </a:p>
        </p:txBody>
      </p:sp>
      <p:sp>
        <p:nvSpPr>
          <p:cNvPr id="24" name="Date Placeholder 23"/>
          <p:cNvSpPr>
            <a:spLocks noGrp="1"/>
          </p:cNvSpPr>
          <p:nvPr>
            <p:ph type="dt" sz="half" idx="10"/>
          </p:nvPr>
        </p:nvSpPr>
        <p:spPr/>
        <p:txBody>
          <a:bodyPr/>
          <a:lstStyle/>
          <a:p>
            <a:fld id="{58965667-2696-42C1-A55F-089E6F3FBFC8}" type="datetime1">
              <a:rPr lang="id-ID" smtClean="0"/>
              <a:t>05/08/2020</a:t>
            </a:fld>
            <a:endParaRPr lang="id-ID"/>
          </a:p>
        </p:txBody>
      </p:sp>
      <p:sp>
        <p:nvSpPr>
          <p:cNvPr id="5" name="Footer Placeholder 4"/>
          <p:cNvSpPr>
            <a:spLocks noGrp="1"/>
          </p:cNvSpPr>
          <p:nvPr>
            <p:ph type="ftr" sz="quarter" idx="11"/>
          </p:nvPr>
        </p:nvSpPr>
        <p:spPr/>
        <p:txBody>
          <a:bodyPr/>
          <a:lstStyle/>
          <a:p>
            <a:r>
              <a:rPr lang="id-ID"/>
              <a:t>KU1102 - Pengenalan Komputasi - Struktur Dasar Program Prosedural</a:t>
            </a:r>
          </a:p>
        </p:txBody>
      </p:sp>
      <p:sp>
        <p:nvSpPr>
          <p:cNvPr id="25" name="Slide Number Placeholder 24"/>
          <p:cNvSpPr>
            <a:spLocks noGrp="1"/>
          </p:cNvSpPr>
          <p:nvPr>
            <p:ph type="sldNum" sz="quarter" idx="12"/>
          </p:nvPr>
        </p:nvSpPr>
        <p:spPr/>
        <p:txBody>
          <a:bodyPr/>
          <a:lstStyle/>
          <a:p>
            <a:fld id="{C512CC6E-12D6-4979-B5EB-1006211665FC}" type="slidenum">
              <a:rPr lang="id-ID" smtClean="0"/>
              <a:pPr/>
              <a:t>7</a:t>
            </a:fld>
            <a:endParaRPr lang="id-ID"/>
          </a:p>
        </p:txBody>
      </p:sp>
      <p:grpSp>
        <p:nvGrpSpPr>
          <p:cNvPr id="23" name="Group 22"/>
          <p:cNvGrpSpPr/>
          <p:nvPr/>
        </p:nvGrpSpPr>
        <p:grpSpPr>
          <a:xfrm>
            <a:off x="1156153" y="1920032"/>
            <a:ext cx="8712968" cy="936104"/>
            <a:chOff x="323528" y="2276872"/>
            <a:chExt cx="8712968" cy="936104"/>
          </a:xfrm>
        </p:grpSpPr>
        <p:sp>
          <p:nvSpPr>
            <p:cNvPr id="7" name="Rounded Rectangle 6"/>
            <p:cNvSpPr/>
            <p:nvPr/>
          </p:nvSpPr>
          <p:spPr>
            <a:xfrm>
              <a:off x="323528" y="2276872"/>
              <a:ext cx="23762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Input</a:t>
              </a:r>
            </a:p>
          </p:txBody>
        </p:sp>
        <p:sp>
          <p:nvSpPr>
            <p:cNvPr id="8" name="Rounded Rectangle 7"/>
            <p:cNvSpPr/>
            <p:nvPr/>
          </p:nvSpPr>
          <p:spPr>
            <a:xfrm>
              <a:off x="3491880" y="2276872"/>
              <a:ext cx="23762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Proses</a:t>
              </a:r>
              <a:endParaRPr lang="en-US" dirty="0"/>
            </a:p>
          </p:txBody>
        </p:sp>
        <p:sp>
          <p:nvSpPr>
            <p:cNvPr id="9" name="Rounded Rectangle 8"/>
            <p:cNvSpPr/>
            <p:nvPr/>
          </p:nvSpPr>
          <p:spPr>
            <a:xfrm>
              <a:off x="6660232" y="2276872"/>
              <a:ext cx="23762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a:t>
              </a:r>
            </a:p>
          </p:txBody>
        </p:sp>
        <p:sp>
          <p:nvSpPr>
            <p:cNvPr id="10" name="Right Arrow 9"/>
            <p:cNvSpPr/>
            <p:nvPr/>
          </p:nvSpPr>
          <p:spPr>
            <a:xfrm>
              <a:off x="2483768" y="2555189"/>
              <a:ext cx="1008112" cy="441763"/>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652120" y="2560192"/>
              <a:ext cx="1024947" cy="441763"/>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1682084" y="3000149"/>
            <a:ext cx="8126670" cy="863264"/>
            <a:chOff x="849459" y="3684765"/>
            <a:chExt cx="8126670" cy="863264"/>
          </a:xfrm>
        </p:grpSpPr>
        <p:sp>
          <p:nvSpPr>
            <p:cNvPr id="13" name="TextBox 12"/>
            <p:cNvSpPr txBox="1"/>
            <p:nvPr/>
          </p:nvSpPr>
          <p:spPr>
            <a:xfrm>
              <a:off x="849459" y="3717032"/>
              <a:ext cx="1713931" cy="830997"/>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400" u="sng" dirty="0">
                  <a:latin typeface="Consolas" pitchFamily="49" charset="0"/>
                </a:rPr>
                <a:t>input</a:t>
              </a:r>
              <a:r>
                <a:rPr lang="en-US" sz="2400" dirty="0">
                  <a:latin typeface="Consolas" pitchFamily="49" charset="0"/>
                </a:rPr>
                <a:t> (A)</a:t>
              </a:r>
            </a:p>
            <a:p>
              <a:pPr>
                <a:defRPr/>
              </a:pPr>
              <a:r>
                <a:rPr lang="en-US" sz="2400" u="sng" dirty="0">
                  <a:latin typeface="Consolas" pitchFamily="49" charset="0"/>
                </a:rPr>
                <a:t>input</a:t>
              </a:r>
              <a:r>
                <a:rPr lang="en-US" sz="2400" dirty="0">
                  <a:latin typeface="Consolas" pitchFamily="49" charset="0"/>
                </a:rPr>
                <a:t> (B)</a:t>
              </a:r>
            </a:p>
          </p:txBody>
        </p:sp>
        <p:sp>
          <p:nvSpPr>
            <p:cNvPr id="14" name="TextBox 13"/>
            <p:cNvSpPr txBox="1"/>
            <p:nvPr/>
          </p:nvSpPr>
          <p:spPr>
            <a:xfrm>
              <a:off x="3707904" y="3869432"/>
              <a:ext cx="1713931" cy="461665"/>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400" dirty="0">
                  <a:latin typeface="Consolas" pitchFamily="49" charset="0"/>
                </a:rPr>
                <a:t>A ← A + B</a:t>
              </a:r>
            </a:p>
          </p:txBody>
        </p:sp>
        <p:sp>
          <p:nvSpPr>
            <p:cNvPr id="15" name="TextBox 14"/>
            <p:cNvSpPr txBox="1"/>
            <p:nvPr/>
          </p:nvSpPr>
          <p:spPr>
            <a:xfrm>
              <a:off x="7092280" y="3684765"/>
              <a:ext cx="1883849" cy="830997"/>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400" u="sng" dirty="0">
                  <a:latin typeface="Consolas" pitchFamily="49" charset="0"/>
                </a:rPr>
                <a:t>output</a:t>
              </a:r>
              <a:r>
                <a:rPr lang="en-US" sz="2400" dirty="0">
                  <a:latin typeface="Consolas" pitchFamily="49" charset="0"/>
                </a:rPr>
                <a:t> (A)</a:t>
              </a:r>
            </a:p>
            <a:p>
              <a:pPr>
                <a:defRPr/>
              </a:pPr>
              <a:r>
                <a:rPr lang="en-US" sz="2400" u="sng" dirty="0">
                  <a:latin typeface="Consolas" pitchFamily="49" charset="0"/>
                </a:rPr>
                <a:t>output</a:t>
              </a:r>
              <a:r>
                <a:rPr lang="en-US" sz="2400" dirty="0">
                  <a:latin typeface="Consolas" pitchFamily="49" charset="0"/>
                </a:rPr>
                <a:t> (B)</a:t>
              </a:r>
            </a:p>
          </p:txBody>
        </p:sp>
      </p:grpSp>
      <p:grpSp>
        <p:nvGrpSpPr>
          <p:cNvPr id="22" name="Group 21"/>
          <p:cNvGrpSpPr/>
          <p:nvPr/>
        </p:nvGrpSpPr>
        <p:grpSpPr>
          <a:xfrm>
            <a:off x="838201" y="4205844"/>
            <a:ext cx="9264805" cy="1458604"/>
            <a:chOff x="469553" y="4562684"/>
            <a:chExt cx="8065858" cy="1458604"/>
          </a:xfrm>
        </p:grpSpPr>
        <p:grpSp>
          <p:nvGrpSpPr>
            <p:cNvPr id="19" name="Group 18"/>
            <p:cNvGrpSpPr/>
            <p:nvPr/>
          </p:nvGrpSpPr>
          <p:grpSpPr>
            <a:xfrm>
              <a:off x="849458" y="5177718"/>
              <a:ext cx="7685953" cy="843570"/>
              <a:chOff x="849458" y="4910212"/>
              <a:chExt cx="7685953" cy="843570"/>
            </a:xfrm>
          </p:grpSpPr>
          <p:sp>
            <p:nvSpPr>
              <p:cNvPr id="16" name="TextBox 15"/>
              <p:cNvSpPr txBox="1"/>
              <p:nvPr/>
            </p:nvSpPr>
            <p:spPr>
              <a:xfrm>
                <a:off x="849458" y="4910212"/>
                <a:ext cx="2371336" cy="707886"/>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id-ID" sz="2000" dirty="0">
                    <a:latin typeface="Consolas" pitchFamily="49" charset="0"/>
                  </a:rPr>
                  <a:t>A</a:t>
                </a:r>
                <a:r>
                  <a:rPr lang="en-US" sz="2000" dirty="0">
                    <a:latin typeface="Consolas" pitchFamily="49" charset="0"/>
                  </a:rPr>
                  <a:t> </a:t>
                </a:r>
                <a:r>
                  <a:rPr lang="id-ID" sz="2000" dirty="0">
                    <a:latin typeface="Consolas" pitchFamily="49" charset="0"/>
                  </a:rPr>
                  <a:t>=</a:t>
                </a:r>
                <a:r>
                  <a:rPr lang="en-US" sz="2000" dirty="0">
                    <a:latin typeface="Consolas" pitchFamily="49" charset="0"/>
                  </a:rPr>
                  <a:t> int(</a:t>
                </a:r>
                <a:r>
                  <a:rPr lang="id-ID" sz="2000" dirty="0">
                    <a:latin typeface="Consolas" pitchFamily="49" charset="0"/>
                  </a:rPr>
                  <a:t>input(</a:t>
                </a:r>
                <a:r>
                  <a:rPr lang="en-US" sz="2000" dirty="0">
                    <a:latin typeface="Consolas" pitchFamily="49" charset="0"/>
                  </a:rPr>
                  <a:t>‘’</a:t>
                </a:r>
                <a:r>
                  <a:rPr lang="id-ID" sz="2000" dirty="0">
                    <a:latin typeface="Consolas" pitchFamily="49" charset="0"/>
                  </a:rPr>
                  <a:t>)</a:t>
                </a:r>
                <a:r>
                  <a:rPr lang="en-US" sz="2000" dirty="0">
                    <a:latin typeface="Consolas" pitchFamily="49" charset="0"/>
                  </a:rPr>
                  <a:t>)</a:t>
                </a:r>
              </a:p>
              <a:p>
                <a:pPr>
                  <a:defRPr/>
                </a:pPr>
                <a:r>
                  <a:rPr lang="id-ID" sz="2000" dirty="0">
                    <a:latin typeface="Consolas" pitchFamily="49" charset="0"/>
                  </a:rPr>
                  <a:t>B</a:t>
                </a:r>
                <a:r>
                  <a:rPr lang="en-US" sz="2000" dirty="0">
                    <a:latin typeface="Consolas" pitchFamily="49" charset="0"/>
                  </a:rPr>
                  <a:t> </a:t>
                </a:r>
                <a:r>
                  <a:rPr lang="id-ID" sz="2000" dirty="0">
                    <a:latin typeface="Consolas" pitchFamily="49" charset="0"/>
                  </a:rPr>
                  <a:t>=</a:t>
                </a:r>
                <a:r>
                  <a:rPr lang="en-US" sz="2000" dirty="0">
                    <a:latin typeface="Consolas" pitchFamily="49" charset="0"/>
                  </a:rPr>
                  <a:t> int(</a:t>
                </a:r>
                <a:r>
                  <a:rPr lang="id-ID" sz="2000" dirty="0">
                    <a:latin typeface="Consolas" pitchFamily="49" charset="0"/>
                  </a:rPr>
                  <a:t>input(</a:t>
                </a:r>
                <a:r>
                  <a:rPr lang="en-US" sz="2000" dirty="0">
                    <a:latin typeface="Consolas" pitchFamily="49" charset="0"/>
                  </a:rPr>
                  <a:t>‘’</a:t>
                </a:r>
                <a:r>
                  <a:rPr lang="id-ID" sz="2000" dirty="0">
                    <a:latin typeface="Consolas" pitchFamily="49" charset="0"/>
                  </a:rPr>
                  <a:t>)</a:t>
                </a:r>
                <a:r>
                  <a:rPr lang="en-US" sz="2000" dirty="0">
                    <a:latin typeface="Consolas" pitchFamily="49" charset="0"/>
                  </a:rPr>
                  <a:t>)</a:t>
                </a:r>
              </a:p>
            </p:txBody>
          </p:sp>
          <p:sp>
            <p:nvSpPr>
              <p:cNvPr id="17" name="TextBox 16"/>
              <p:cNvSpPr txBox="1"/>
              <p:nvPr/>
            </p:nvSpPr>
            <p:spPr>
              <a:xfrm>
                <a:off x="3707903" y="5083084"/>
                <a:ext cx="1492133" cy="461665"/>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400" dirty="0">
                    <a:latin typeface="Consolas" pitchFamily="49" charset="0"/>
                  </a:rPr>
                  <a:t>A = A + B</a:t>
                </a:r>
              </a:p>
            </p:txBody>
          </p:sp>
          <p:sp>
            <p:nvSpPr>
              <p:cNvPr id="18" name="TextBox 17"/>
              <p:cNvSpPr txBox="1"/>
              <p:nvPr/>
            </p:nvSpPr>
            <p:spPr>
              <a:xfrm>
                <a:off x="6639176" y="4922785"/>
                <a:ext cx="1896235" cy="830997"/>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400" dirty="0">
                    <a:latin typeface="Consolas" pitchFamily="49" charset="0"/>
                  </a:rPr>
                  <a:t>print(</a:t>
                </a:r>
                <a:r>
                  <a:rPr lang="id-ID" sz="2400" dirty="0">
                    <a:latin typeface="Consolas" pitchFamily="49" charset="0"/>
                  </a:rPr>
                  <a:t>A</a:t>
                </a:r>
                <a:r>
                  <a:rPr lang="en-US" sz="2400" dirty="0">
                    <a:latin typeface="Consolas" pitchFamily="49" charset="0"/>
                  </a:rPr>
                  <a:t>)</a:t>
                </a:r>
                <a:endParaRPr lang="id-ID" sz="2400" dirty="0">
                  <a:latin typeface="Consolas" pitchFamily="49" charset="0"/>
                </a:endParaRPr>
              </a:p>
              <a:p>
                <a:pPr>
                  <a:defRPr/>
                </a:pPr>
                <a:r>
                  <a:rPr lang="en-US" sz="2400" dirty="0">
                    <a:latin typeface="Consolas" pitchFamily="49" charset="0"/>
                  </a:rPr>
                  <a:t>print(</a:t>
                </a:r>
                <a:r>
                  <a:rPr lang="id-ID" sz="2400" dirty="0">
                    <a:latin typeface="Consolas" pitchFamily="49" charset="0"/>
                  </a:rPr>
                  <a:t>B</a:t>
                </a:r>
                <a:r>
                  <a:rPr lang="en-US" sz="2400" dirty="0">
                    <a:latin typeface="Consolas" pitchFamily="49" charset="0"/>
                  </a:rPr>
                  <a:t>)</a:t>
                </a:r>
              </a:p>
            </p:txBody>
          </p:sp>
        </p:grpSp>
        <p:sp>
          <p:nvSpPr>
            <p:cNvPr id="20" name="TextBox 19"/>
            <p:cNvSpPr txBox="1"/>
            <p:nvPr/>
          </p:nvSpPr>
          <p:spPr>
            <a:xfrm>
              <a:off x="469553" y="4562684"/>
              <a:ext cx="1532792"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Python</a:t>
              </a:r>
            </a:p>
          </p:txBody>
        </p:sp>
      </p:grpSp>
    </p:spTree>
    <p:extLst>
      <p:ext uri="{BB962C8B-B14F-4D97-AF65-F5344CB8AC3E}">
        <p14:creationId xmlns:p14="http://schemas.microsoft.com/office/powerpoint/2010/main" val="25836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750"/>
          </a:xfrm>
        </p:spPr>
        <p:txBody>
          <a:bodyPr/>
          <a:lstStyle/>
          <a:p>
            <a:r>
              <a:rPr lang="en-US" dirty="0"/>
              <a:t>Flow</a:t>
            </a:r>
            <a:r>
              <a:rPr lang="id-ID" dirty="0"/>
              <a:t> C</a:t>
            </a:r>
            <a:r>
              <a:rPr lang="en-US" dirty="0"/>
              <a:t>hart</a:t>
            </a:r>
          </a:p>
        </p:txBody>
      </p:sp>
      <p:sp>
        <p:nvSpPr>
          <p:cNvPr id="17" name="Date Placeholder 16"/>
          <p:cNvSpPr>
            <a:spLocks noGrp="1"/>
          </p:cNvSpPr>
          <p:nvPr>
            <p:ph type="dt" sz="quarter" idx="10"/>
          </p:nvPr>
        </p:nvSpPr>
        <p:spPr/>
        <p:txBody>
          <a:bodyPr/>
          <a:lstStyle/>
          <a:p>
            <a:fld id="{3AC9BCAE-8BAD-49F8-8C95-3C1F287D0004}" type="datetime1">
              <a:rPr lang="id-ID" altLang="ja-JP" smtClean="0"/>
              <a:t>05/08/2020</a:t>
            </a:fld>
            <a:endParaRPr lang="en-US" altLang="ja-JP"/>
          </a:p>
        </p:txBody>
      </p:sp>
      <p:sp>
        <p:nvSpPr>
          <p:cNvPr id="3" name="Footer Placeholder 2"/>
          <p:cNvSpPr>
            <a:spLocks noGrp="1"/>
          </p:cNvSpPr>
          <p:nvPr>
            <p:ph type="ftr" sz="quarter" idx="11"/>
          </p:nvPr>
        </p:nvSpPr>
        <p:spPr/>
        <p:txBody>
          <a:bodyPr/>
          <a:lstStyle/>
          <a:p>
            <a:r>
              <a:rPr lang="en-US" altLang="ja-JP"/>
              <a:t>KU1102 - Pengenalan Komputasi - Struktur Dasar Program Prosedural</a:t>
            </a:r>
          </a:p>
        </p:txBody>
      </p:sp>
      <p:sp>
        <p:nvSpPr>
          <p:cNvPr id="4" name="Rounded Rectangle 36"/>
          <p:cNvSpPr>
            <a:spLocks noChangeArrowheads="1"/>
          </p:cNvSpPr>
          <p:nvPr/>
        </p:nvSpPr>
        <p:spPr bwMode="auto">
          <a:xfrm>
            <a:off x="2168314" y="1382481"/>
            <a:ext cx="1046399" cy="533400"/>
          </a:xfrm>
          <a:prstGeom prst="roundRect">
            <a:avLst>
              <a:gd name="adj" fmla="val 16667"/>
            </a:avLst>
          </a:prstGeom>
          <a:solidFill>
            <a:schemeClr val="accent1"/>
          </a:solidFill>
          <a:ln w="9525"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eaLnBrk="1" hangingPunct="1">
              <a:defRPr/>
            </a:pPr>
            <a:r>
              <a:rPr lang="en-US" dirty="0" err="1">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Selesai</a:t>
            </a:r>
            <a:endPar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endParaRPr>
          </a:p>
        </p:txBody>
      </p:sp>
      <p:sp>
        <p:nvSpPr>
          <p:cNvPr id="5" name="Rounded Rectangle 6"/>
          <p:cNvSpPr>
            <a:spLocks noChangeArrowheads="1"/>
          </p:cNvSpPr>
          <p:nvPr/>
        </p:nvSpPr>
        <p:spPr bwMode="auto">
          <a:xfrm>
            <a:off x="769586" y="1389605"/>
            <a:ext cx="1143529" cy="526277"/>
          </a:xfrm>
          <a:prstGeom prst="roundRect">
            <a:avLst>
              <a:gd name="adj" fmla="val 16667"/>
            </a:avLst>
          </a:prstGeom>
          <a:solidFill>
            <a:schemeClr val="accent1"/>
          </a:solidFill>
          <a:ln w="9525"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algn="ctr" eaLnBrk="1" hangingPunct="1">
              <a:defRPr/>
            </a:pPr>
            <a:r>
              <a:rPr lang="en-US" dirty="0" err="1">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Mulai</a:t>
            </a:r>
            <a:endPar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endParaRPr>
          </a:p>
        </p:txBody>
      </p:sp>
      <p:sp>
        <p:nvSpPr>
          <p:cNvPr id="6" name="Rounded Rectangle 24"/>
          <p:cNvSpPr>
            <a:spLocks noChangeArrowheads="1"/>
          </p:cNvSpPr>
          <p:nvPr/>
        </p:nvSpPr>
        <p:spPr bwMode="auto">
          <a:xfrm>
            <a:off x="838200" y="2263553"/>
            <a:ext cx="1750591" cy="533401"/>
          </a:xfrm>
          <a:prstGeom prst="rect">
            <a:avLst/>
          </a:prstGeom>
          <a:solidFill>
            <a:schemeClr val="accent1"/>
          </a:solidFill>
          <a:ln w="9525" algn="ctr">
            <a:solidFill>
              <a:schemeClr val="tx1"/>
            </a:solidFill>
            <a:round/>
          </a:ln>
        </p:spPr>
        <p:txBody>
          <a:bodyPr anchor="ctr" anchorCtr="1"/>
          <a:lstStyle/>
          <a:p>
            <a:pPr eaLnBrk="1" hangingPunct="1">
              <a:defRPr/>
            </a:pPr>
            <a:r>
              <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Proses</a:t>
            </a:r>
          </a:p>
        </p:txBody>
      </p:sp>
      <p:sp>
        <p:nvSpPr>
          <p:cNvPr id="7" name="Flowchart: Decision 7"/>
          <p:cNvSpPr>
            <a:spLocks noChangeArrowheads="1"/>
          </p:cNvSpPr>
          <p:nvPr/>
        </p:nvSpPr>
        <p:spPr bwMode="auto">
          <a:xfrm>
            <a:off x="651082" y="3989968"/>
            <a:ext cx="2366962" cy="1143000"/>
          </a:xfrm>
          <a:prstGeom prst="flowChartDecision">
            <a:avLst/>
          </a:prstGeom>
          <a:solidFill>
            <a:schemeClr val="accent1"/>
          </a:solidFill>
          <a:ln w="9525" algn="ctr">
            <a:solidFill>
              <a:schemeClr val="tx1"/>
            </a:solidFill>
            <a:round/>
          </a:ln>
        </p:spPr>
        <p:txBody>
          <a:bodyPr anchor="ctr" anchorCtr="1"/>
          <a:lstStyle/>
          <a:p>
            <a:pPr algn="ctr" eaLnBrk="1" hangingPunct="1">
              <a:defRPr/>
            </a:pPr>
            <a:r>
              <a:rPr lang="en-US" dirty="0" err="1">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Pilihan</a:t>
            </a:r>
            <a:endPar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endParaRPr>
          </a:p>
        </p:txBody>
      </p:sp>
      <p:cxnSp>
        <p:nvCxnSpPr>
          <p:cNvPr id="11" name="Straight Arrow Connector 10"/>
          <p:cNvCxnSpPr>
            <a:cxnSpLocks/>
          </p:cNvCxnSpPr>
          <p:nvPr/>
        </p:nvCxnSpPr>
        <p:spPr>
          <a:xfrm>
            <a:off x="803482" y="5576346"/>
            <a:ext cx="170815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1082" y="5576345"/>
            <a:ext cx="1860550" cy="400110"/>
          </a:xfrm>
          <a:prstGeom prst="rect">
            <a:avLst/>
          </a:prstGeom>
          <a:noFill/>
        </p:spPr>
        <p:txBody>
          <a:bodyPr wrap="square">
            <a:spAutoFit/>
          </a:bodyPr>
          <a:lstStyle/>
          <a:p>
            <a:pPr algn="ctr" eaLnBrk="1" hangingPunct="1">
              <a:defRPr/>
            </a:pPr>
            <a:r>
              <a:rPr lang="en-US" sz="2000" dirty="0" err="1">
                <a:latin typeface="Arial" panose="020B0604020202020204" pitchFamily="34" charset="0"/>
                <a:ea typeface="MS PGothic" panose="020B0600070205080204" pitchFamily="34" charset="-128"/>
              </a:rPr>
              <a:t>Alur</a:t>
            </a:r>
            <a:endParaRPr lang="en-US" sz="2000" dirty="0">
              <a:latin typeface="Arial" panose="020B0604020202020204" pitchFamily="34" charset="0"/>
              <a:ea typeface="MS PGothic" panose="020B0600070205080204" pitchFamily="34" charset="-128"/>
            </a:endParaRPr>
          </a:p>
        </p:txBody>
      </p:sp>
      <p:grpSp>
        <p:nvGrpSpPr>
          <p:cNvPr id="85008" name="Group 9"/>
          <p:cNvGrpSpPr/>
          <p:nvPr/>
        </p:nvGrpSpPr>
        <p:grpSpPr bwMode="auto">
          <a:xfrm>
            <a:off x="2899541" y="4096777"/>
            <a:ext cx="1694762" cy="1716231"/>
            <a:chOff x="4850648" y="4720468"/>
            <a:chExt cx="1861343" cy="799092"/>
          </a:xfrm>
        </p:grpSpPr>
        <p:cxnSp>
          <p:nvCxnSpPr>
            <p:cNvPr id="13" name="Straight Arrow Connector 12"/>
            <p:cNvCxnSpPr/>
            <p:nvPr/>
          </p:nvCxnSpPr>
          <p:spPr>
            <a:xfrm>
              <a:off x="5002983" y="5180860"/>
              <a:ext cx="170900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50648" y="5333265"/>
              <a:ext cx="1859757" cy="186295"/>
            </a:xfrm>
            <a:prstGeom prst="rect">
              <a:avLst/>
            </a:prstGeom>
            <a:noFill/>
          </p:spPr>
          <p:txBody>
            <a:bodyPr>
              <a:spAutoFit/>
            </a:bodyPr>
            <a:lstStyle/>
            <a:p>
              <a:pPr algn="ctr" eaLnBrk="1" hangingPunct="1">
                <a:defRPr/>
              </a:pPr>
              <a:r>
                <a:rPr lang="en-US" sz="2000" dirty="0" err="1">
                  <a:latin typeface="Arial" panose="020B0604020202020204" pitchFamily="34" charset="0"/>
                  <a:ea typeface="MS PGothic" panose="020B0600070205080204" pitchFamily="34" charset="-128"/>
                </a:rPr>
                <a:t>Alur</a:t>
              </a:r>
              <a:r>
                <a:rPr lang="en-US" sz="2000" dirty="0">
                  <a:latin typeface="Arial" panose="020B0604020202020204" pitchFamily="34" charset="0"/>
                  <a:ea typeface="MS PGothic" panose="020B0600070205080204" pitchFamily="34" charset="-128"/>
                </a:rPr>
                <a:t> </a:t>
              </a:r>
              <a:r>
                <a:rPr lang="en-US" sz="2000" dirty="0" err="1">
                  <a:latin typeface="Arial" panose="020B0604020202020204" pitchFamily="34" charset="0"/>
                  <a:ea typeface="MS PGothic" panose="020B0600070205080204" pitchFamily="34" charset="-128"/>
                </a:rPr>
                <a:t>pilihan</a:t>
              </a:r>
              <a:endParaRPr lang="en-US" sz="2000" dirty="0">
                <a:latin typeface="Arial" panose="020B0604020202020204" pitchFamily="34" charset="0"/>
                <a:ea typeface="MS PGothic" panose="020B0600070205080204" pitchFamily="34" charset="-128"/>
              </a:endParaRPr>
            </a:p>
          </p:txBody>
        </p:sp>
        <p:sp>
          <p:nvSpPr>
            <p:cNvPr id="16" name="TextBox 15"/>
            <p:cNvSpPr txBox="1"/>
            <p:nvPr/>
          </p:nvSpPr>
          <p:spPr>
            <a:xfrm>
              <a:off x="5348910" y="4720468"/>
              <a:ext cx="1055433" cy="186295"/>
            </a:xfrm>
            <a:prstGeom prst="rect">
              <a:avLst/>
            </a:prstGeom>
            <a:noFill/>
          </p:spPr>
          <p:txBody>
            <a:bodyPr wrap="square">
              <a:spAutoFit/>
            </a:bodyPr>
            <a:lstStyle/>
            <a:p>
              <a:pPr eaLnBrk="1" hangingPunct="1">
                <a:defRPr/>
              </a:pPr>
              <a:r>
                <a:rPr lang="en-US" sz="2000" dirty="0" err="1">
                  <a:solidFill>
                    <a:schemeClr val="accent5">
                      <a:lumMod val="75000"/>
                    </a:schemeClr>
                  </a:solidFill>
                  <a:latin typeface="Arial" panose="020B0604020202020204" pitchFamily="34" charset="0"/>
                  <a:ea typeface="MS PGothic" panose="020B0600070205080204" pitchFamily="34" charset="-128"/>
                </a:rPr>
                <a:t>Pilihan</a:t>
              </a:r>
              <a:endParaRPr lang="en-US" sz="2000" dirty="0">
                <a:solidFill>
                  <a:schemeClr val="accent5">
                    <a:lumMod val="75000"/>
                  </a:schemeClr>
                </a:solidFill>
                <a:latin typeface="Arial" panose="020B0604020202020204" pitchFamily="34" charset="0"/>
                <a:ea typeface="MS PGothic" panose="020B0600070205080204" pitchFamily="34" charset="-128"/>
              </a:endParaRPr>
            </a:p>
          </p:txBody>
        </p:sp>
      </p:grpSp>
      <p:sp>
        <p:nvSpPr>
          <p:cNvPr id="19" name="Rounded Rectangle 24"/>
          <p:cNvSpPr>
            <a:spLocks noChangeArrowheads="1"/>
          </p:cNvSpPr>
          <p:nvPr/>
        </p:nvSpPr>
        <p:spPr bwMode="auto">
          <a:xfrm>
            <a:off x="769586" y="3108896"/>
            <a:ext cx="2129954" cy="695492"/>
          </a:xfrm>
          <a:prstGeom prst="parallelogram">
            <a:avLst>
              <a:gd name="adj" fmla="val 44240"/>
            </a:avLst>
          </a:prstGeom>
          <a:solidFill>
            <a:schemeClr val="accent1"/>
          </a:solidFill>
          <a:ln w="9525" algn="ctr">
            <a:solidFill>
              <a:schemeClr val="tx1"/>
            </a:solidFill>
            <a:round/>
          </a:ln>
        </p:spPr>
        <p:txBody>
          <a:bodyPr anchor="ctr" anchorCtr="1"/>
          <a:lstStyle/>
          <a:p>
            <a:pPr eaLnBrk="1" hangingPunct="1">
              <a:defRPr/>
            </a:pPr>
            <a:r>
              <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Input/output</a:t>
            </a:r>
          </a:p>
        </p:txBody>
      </p:sp>
      <p:sp>
        <p:nvSpPr>
          <p:cNvPr id="25" name="Flowchart: Data 24">
            <a:extLst>
              <a:ext uri="{FF2B5EF4-FFF2-40B4-BE49-F238E27FC236}">
                <a16:creationId xmlns:a16="http://schemas.microsoft.com/office/drawing/2014/main" id="{693364F8-57EC-49C7-95E9-B07FE33DCC27}"/>
              </a:ext>
            </a:extLst>
          </p:cNvPr>
          <p:cNvSpPr/>
          <p:nvPr/>
        </p:nvSpPr>
        <p:spPr>
          <a:xfrm>
            <a:off x="7778828" y="1310853"/>
            <a:ext cx="2592288" cy="9361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a:t>Input</a:t>
            </a:r>
          </a:p>
        </p:txBody>
      </p:sp>
      <p:sp>
        <p:nvSpPr>
          <p:cNvPr id="26" name="Flowchart: Data 25">
            <a:extLst>
              <a:ext uri="{FF2B5EF4-FFF2-40B4-BE49-F238E27FC236}">
                <a16:creationId xmlns:a16="http://schemas.microsoft.com/office/drawing/2014/main" id="{C3627406-2CC2-49B8-AFE4-6F8B2344A197}"/>
              </a:ext>
            </a:extLst>
          </p:cNvPr>
          <p:cNvSpPr/>
          <p:nvPr/>
        </p:nvSpPr>
        <p:spPr>
          <a:xfrm>
            <a:off x="7540550" y="4171429"/>
            <a:ext cx="2987925" cy="9361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a:t>Output</a:t>
            </a:r>
          </a:p>
        </p:txBody>
      </p:sp>
      <p:sp>
        <p:nvSpPr>
          <p:cNvPr id="27" name="Rectangle 26">
            <a:extLst>
              <a:ext uri="{FF2B5EF4-FFF2-40B4-BE49-F238E27FC236}">
                <a16:creationId xmlns:a16="http://schemas.microsoft.com/office/drawing/2014/main" id="{22B5407A-99F1-4C64-99E5-66BC893ADCD1}"/>
              </a:ext>
            </a:extLst>
          </p:cNvPr>
          <p:cNvSpPr/>
          <p:nvPr/>
        </p:nvSpPr>
        <p:spPr>
          <a:xfrm>
            <a:off x="7778828" y="2738802"/>
            <a:ext cx="259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Proses</a:t>
            </a:r>
          </a:p>
        </p:txBody>
      </p:sp>
      <p:cxnSp>
        <p:nvCxnSpPr>
          <p:cNvPr id="30" name="Straight Arrow Connector 29">
            <a:extLst>
              <a:ext uri="{FF2B5EF4-FFF2-40B4-BE49-F238E27FC236}">
                <a16:creationId xmlns:a16="http://schemas.microsoft.com/office/drawing/2014/main" id="{CADDFD41-5E8A-4106-942B-8EA39B68376B}"/>
              </a:ext>
            </a:extLst>
          </p:cNvPr>
          <p:cNvCxnSpPr>
            <a:cxnSpLocks/>
          </p:cNvCxnSpPr>
          <p:nvPr/>
        </p:nvCxnSpPr>
        <p:spPr>
          <a:xfrm flipH="1">
            <a:off x="9074228" y="750214"/>
            <a:ext cx="2965" cy="56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218DAC-F5C6-4241-93A3-147D53DA5FCD}"/>
              </a:ext>
            </a:extLst>
          </p:cNvPr>
          <p:cNvCxnSpPr>
            <a:stCxn id="27" idx="2"/>
          </p:cNvCxnSpPr>
          <p:nvPr/>
        </p:nvCxnSpPr>
        <p:spPr>
          <a:xfrm flipH="1">
            <a:off x="9074228" y="3653203"/>
            <a:ext cx="1" cy="510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6">
            <a:extLst>
              <a:ext uri="{FF2B5EF4-FFF2-40B4-BE49-F238E27FC236}">
                <a16:creationId xmlns:a16="http://schemas.microsoft.com/office/drawing/2014/main" id="{BE43D586-8396-45F6-A114-6548BB3A0927}"/>
              </a:ext>
            </a:extLst>
          </p:cNvPr>
          <p:cNvSpPr>
            <a:spLocks noChangeArrowheads="1"/>
          </p:cNvSpPr>
          <p:nvPr/>
        </p:nvSpPr>
        <p:spPr bwMode="auto">
          <a:xfrm>
            <a:off x="8489926" y="171645"/>
            <a:ext cx="1143529" cy="526277"/>
          </a:xfrm>
          <a:prstGeom prst="roundRect">
            <a:avLst>
              <a:gd name="adj" fmla="val 16667"/>
            </a:avLst>
          </a:prstGeom>
          <a:solidFill>
            <a:schemeClr val="accent1"/>
          </a:solidFill>
          <a:ln w="9525"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algn="ctr" eaLnBrk="1" hangingPunct="1">
              <a:defRPr/>
            </a:pPr>
            <a:r>
              <a:rPr lang="en-US" dirty="0" err="1">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Mulai</a:t>
            </a:r>
            <a:endPar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endParaRPr>
          </a:p>
        </p:txBody>
      </p:sp>
      <p:cxnSp>
        <p:nvCxnSpPr>
          <p:cNvPr id="33" name="Straight Arrow Connector 32">
            <a:extLst>
              <a:ext uri="{FF2B5EF4-FFF2-40B4-BE49-F238E27FC236}">
                <a16:creationId xmlns:a16="http://schemas.microsoft.com/office/drawing/2014/main" id="{7A11E6BB-F297-43E2-A050-D9EB89465569}"/>
              </a:ext>
            </a:extLst>
          </p:cNvPr>
          <p:cNvCxnSpPr>
            <a:cxnSpLocks/>
            <a:endCxn id="27" idx="0"/>
          </p:cNvCxnSpPr>
          <p:nvPr/>
        </p:nvCxnSpPr>
        <p:spPr>
          <a:xfrm flipH="1">
            <a:off x="9074228" y="2277967"/>
            <a:ext cx="2966" cy="46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EE20D29-9D8F-4ECC-B917-AC3FD2C05828}"/>
              </a:ext>
            </a:extLst>
          </p:cNvPr>
          <p:cNvCxnSpPr>
            <a:cxnSpLocks/>
          </p:cNvCxnSpPr>
          <p:nvPr/>
        </p:nvCxnSpPr>
        <p:spPr>
          <a:xfrm flipH="1">
            <a:off x="9071263" y="5095894"/>
            <a:ext cx="2965" cy="56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6">
            <a:extLst>
              <a:ext uri="{FF2B5EF4-FFF2-40B4-BE49-F238E27FC236}">
                <a16:creationId xmlns:a16="http://schemas.microsoft.com/office/drawing/2014/main" id="{1A76BDD5-13ED-4C6C-8A1B-DCF7E5D09B0D}"/>
              </a:ext>
            </a:extLst>
          </p:cNvPr>
          <p:cNvSpPr>
            <a:spLocks noChangeArrowheads="1"/>
          </p:cNvSpPr>
          <p:nvPr/>
        </p:nvSpPr>
        <p:spPr bwMode="auto">
          <a:xfrm>
            <a:off x="8587056" y="5710054"/>
            <a:ext cx="1046399" cy="533400"/>
          </a:xfrm>
          <a:prstGeom prst="roundRect">
            <a:avLst>
              <a:gd name="adj" fmla="val 16667"/>
            </a:avLst>
          </a:prstGeom>
          <a:solidFill>
            <a:schemeClr val="accent1"/>
          </a:solidFill>
          <a:ln w="9525"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eaLnBrk="1" hangingPunct="1">
              <a:defRPr/>
            </a:pPr>
            <a:r>
              <a:rPr lang="en-US" dirty="0" err="1">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Selesai</a:t>
            </a:r>
            <a:endPar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endParaRPr>
          </a:p>
        </p:txBody>
      </p:sp>
      <p:sp>
        <p:nvSpPr>
          <p:cNvPr id="8" name="Slide Number Placeholder 7">
            <a:extLst>
              <a:ext uri="{FF2B5EF4-FFF2-40B4-BE49-F238E27FC236}">
                <a16:creationId xmlns:a16="http://schemas.microsoft.com/office/drawing/2014/main" id="{8DBAD453-5D65-484D-AAB5-A77A10B373D4}"/>
              </a:ext>
            </a:extLst>
          </p:cNvPr>
          <p:cNvSpPr>
            <a:spLocks noGrp="1"/>
          </p:cNvSpPr>
          <p:nvPr>
            <p:ph type="sldNum" sz="quarter" idx="12"/>
          </p:nvPr>
        </p:nvSpPr>
        <p:spPr/>
        <p:txBody>
          <a:bodyPr/>
          <a:lstStyle/>
          <a:p>
            <a:fld id="{AB7DF84B-70D1-4C81-8C77-C344FC1ACF29}" type="slidenum">
              <a:rPr lang="en-ID" smtClean="0"/>
              <a:t>8</a:t>
            </a:fld>
            <a:endParaRPr lang="en-ID"/>
          </a:p>
        </p:txBody>
      </p:sp>
    </p:spTree>
    <p:extLst>
      <p:ext uri="{BB962C8B-B14F-4D97-AF65-F5344CB8AC3E}">
        <p14:creationId xmlns:p14="http://schemas.microsoft.com/office/powerpoint/2010/main" val="92924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838200" y="365126"/>
            <a:ext cx="10515600" cy="772299"/>
          </a:xfrm>
        </p:spPr>
        <p:txBody>
          <a:bodyPr/>
          <a:lstStyle/>
          <a:p>
            <a:r>
              <a:rPr lang="en-ID" dirty="0" err="1"/>
              <a:t>Struktur</a:t>
            </a:r>
            <a:r>
              <a:rPr lang="en-ID" dirty="0"/>
              <a:t> Dasar Program</a:t>
            </a:r>
            <a:endParaRPr lang="id-ID" dirty="0"/>
          </a:p>
        </p:txBody>
      </p:sp>
      <p:sp>
        <p:nvSpPr>
          <p:cNvPr id="2" name="Date Placeholder 1"/>
          <p:cNvSpPr>
            <a:spLocks noGrp="1"/>
          </p:cNvSpPr>
          <p:nvPr>
            <p:ph type="dt" sz="half" idx="10"/>
          </p:nvPr>
        </p:nvSpPr>
        <p:spPr/>
        <p:txBody>
          <a:bodyPr/>
          <a:lstStyle/>
          <a:p>
            <a:fld id="{8D0869A7-3D5C-4E68-9CE7-2207AE923D0F}" type="datetime1">
              <a:rPr lang="id-ID" smtClean="0"/>
              <a:t>05/08/2020</a:t>
            </a:fld>
            <a:endParaRPr lang="id-ID"/>
          </a:p>
        </p:txBody>
      </p:sp>
      <p:sp>
        <p:nvSpPr>
          <p:cNvPr id="4" name="Footer Placeholder 3"/>
          <p:cNvSpPr>
            <a:spLocks noGrp="1"/>
          </p:cNvSpPr>
          <p:nvPr>
            <p:ph type="ftr" sz="quarter" idx="11"/>
          </p:nvPr>
        </p:nvSpPr>
        <p:spPr/>
        <p:txBody>
          <a:bodyPr/>
          <a:lstStyle/>
          <a:p>
            <a:r>
              <a:rPr lang="en-US" altLang="ja-JP"/>
              <a:t>KU1102 - Pengenalan Komputasi - Struktur Dasar Program Prosedural</a:t>
            </a:r>
          </a:p>
        </p:txBody>
      </p:sp>
      <p:sp>
        <p:nvSpPr>
          <p:cNvPr id="3" name="Slide Number Placeholder 2"/>
          <p:cNvSpPr>
            <a:spLocks noGrp="1"/>
          </p:cNvSpPr>
          <p:nvPr>
            <p:ph type="sldNum" sz="quarter" idx="12"/>
          </p:nvPr>
        </p:nvSpPr>
        <p:spPr/>
        <p:txBody>
          <a:bodyPr/>
          <a:lstStyle/>
          <a:p>
            <a:fld id="{C512CC6E-12D6-4979-B5EB-1006211665FC}" type="slidenum">
              <a:rPr lang="id-ID" smtClean="0"/>
              <a:pPr/>
              <a:t>9</a:t>
            </a:fld>
            <a:endParaRPr lang="id-ID"/>
          </a:p>
        </p:txBody>
      </p:sp>
      <p:graphicFrame>
        <p:nvGraphicFramePr>
          <p:cNvPr id="6" name="Table 5"/>
          <p:cNvGraphicFramePr>
            <a:graphicFrameLocks noGrp="1"/>
          </p:cNvGraphicFramePr>
          <p:nvPr>
            <p:extLst>
              <p:ext uri="{D42A27DB-BD31-4B8C-83A1-F6EECF244321}">
                <p14:modId xmlns:p14="http://schemas.microsoft.com/office/powerpoint/2010/main" val="2493100176"/>
              </p:ext>
            </p:extLst>
          </p:nvPr>
        </p:nvGraphicFramePr>
        <p:xfrm>
          <a:off x="838200" y="1388212"/>
          <a:ext cx="5908288" cy="4445162"/>
        </p:xfrm>
        <a:graphic>
          <a:graphicData uri="http://schemas.openxmlformats.org/drawingml/2006/table">
            <a:tbl>
              <a:tblPr firstRow="1" bandRow="1">
                <a:tableStyleId>{5940675A-B579-460E-94D1-54222C63F5DA}</a:tableStyleId>
              </a:tblPr>
              <a:tblGrid>
                <a:gridCol w="5908288">
                  <a:extLst>
                    <a:ext uri="{9D8B030D-6E8A-4147-A177-3AD203B41FA5}">
                      <a16:colId xmlns:a16="http://schemas.microsoft.com/office/drawing/2014/main" val="20000"/>
                    </a:ext>
                  </a:extLst>
                </a:gridCol>
              </a:tblGrid>
              <a:tr h="944792">
                <a:tc>
                  <a:txBody>
                    <a:bodyPr/>
                    <a:lstStyle/>
                    <a:p>
                      <a:r>
                        <a:rPr lang="id-ID" sz="2400" b="1" dirty="0"/>
                        <a:t>Program</a:t>
                      </a:r>
                      <a:r>
                        <a:rPr lang="id-ID" sz="2400" dirty="0"/>
                        <a:t> Test</a:t>
                      </a:r>
                    </a:p>
                    <a:p>
                      <a:r>
                        <a:rPr lang="id-ID" sz="2400" dirty="0"/>
                        <a:t>{ Spesifikasi Program: menghitung A + B }</a:t>
                      </a:r>
                    </a:p>
                  </a:txBody>
                  <a:tcPr marL="91439" marR="91439" marT="45703" marB="45703"/>
                </a:tc>
                <a:extLst>
                  <a:ext uri="{0D108BD9-81ED-4DB2-BD59-A6C34878D82A}">
                    <a16:rowId xmlns:a16="http://schemas.microsoft.com/office/drawing/2014/main" val="10000"/>
                  </a:ext>
                </a:extLst>
              </a:tr>
              <a:tr h="1197259">
                <a:tc>
                  <a:txBody>
                    <a:bodyPr/>
                    <a:lstStyle/>
                    <a:p>
                      <a:r>
                        <a:rPr lang="id-ID" sz="2400" b="1" dirty="0"/>
                        <a:t>KAMUS</a:t>
                      </a:r>
                    </a:p>
                    <a:p>
                      <a:r>
                        <a:rPr lang="id-ID" sz="2400" dirty="0"/>
                        <a:t>{ Deklarasi variabel }</a:t>
                      </a:r>
                    </a:p>
                    <a:p>
                      <a:r>
                        <a:rPr lang="id-ID" sz="2400" dirty="0"/>
                        <a:t>      A,</a:t>
                      </a:r>
                      <a:r>
                        <a:rPr lang="id-ID" sz="2400" baseline="0" dirty="0"/>
                        <a:t> B : </a:t>
                      </a:r>
                      <a:r>
                        <a:rPr lang="id-ID" sz="2400" u="sng" baseline="0" dirty="0"/>
                        <a:t>integer</a:t>
                      </a:r>
                      <a:endParaRPr lang="id-ID" sz="2400" u="sng" dirty="0"/>
                    </a:p>
                  </a:txBody>
                  <a:tcPr marL="91439" marR="91439" marT="45703" marB="45703"/>
                </a:tc>
                <a:extLst>
                  <a:ext uri="{0D108BD9-81ED-4DB2-BD59-A6C34878D82A}">
                    <a16:rowId xmlns:a16="http://schemas.microsoft.com/office/drawing/2014/main" val="10001"/>
                  </a:ext>
                </a:extLst>
              </a:tr>
              <a:tr h="2303111">
                <a:tc>
                  <a:txBody>
                    <a:bodyPr/>
                    <a:lstStyle/>
                    <a:p>
                      <a:r>
                        <a:rPr lang="id-ID" sz="2400" b="1" dirty="0"/>
                        <a:t>ALGORITMA</a:t>
                      </a:r>
                      <a:r>
                        <a:rPr lang="en-ID" sz="2400" b="1" dirty="0"/>
                        <a:t> - </a:t>
                      </a:r>
                      <a:r>
                        <a:rPr lang="en-ID" sz="2400" b="1" dirty="0" err="1"/>
                        <a:t>Notasi</a:t>
                      </a:r>
                      <a:r>
                        <a:rPr lang="en-ID" sz="2400" b="1" dirty="0"/>
                        <a:t> </a:t>
                      </a:r>
                      <a:r>
                        <a:rPr lang="en-ID" sz="2400" b="1" dirty="0" err="1"/>
                        <a:t>Algoritmik</a:t>
                      </a:r>
                      <a:endParaRPr lang="id-ID" sz="2400" b="1" dirty="0"/>
                    </a:p>
                    <a:p>
                      <a:r>
                        <a:rPr lang="id-ID" sz="2400" dirty="0">
                          <a:solidFill>
                            <a:schemeClr val="tx1"/>
                          </a:solidFill>
                        </a:rPr>
                        <a:t>      </a:t>
                      </a:r>
                      <a:r>
                        <a:rPr lang="id-ID" sz="2400" u="sng" dirty="0">
                          <a:solidFill>
                            <a:schemeClr val="tx1"/>
                          </a:solidFill>
                        </a:rPr>
                        <a:t>input</a:t>
                      </a:r>
                      <a:r>
                        <a:rPr lang="id-ID" sz="2400" dirty="0">
                          <a:solidFill>
                            <a:schemeClr val="tx1"/>
                          </a:solidFill>
                        </a:rPr>
                        <a:t>(A)</a:t>
                      </a:r>
                      <a:r>
                        <a:rPr lang="id-ID" sz="2400" baseline="0" dirty="0">
                          <a:solidFill>
                            <a:schemeClr val="tx1"/>
                          </a:solidFill>
                        </a:rPr>
                        <a:t> </a:t>
                      </a:r>
                    </a:p>
                    <a:p>
                      <a:r>
                        <a:rPr lang="id-ID" sz="2400" baseline="0" dirty="0">
                          <a:solidFill>
                            <a:schemeClr val="tx1"/>
                          </a:solidFill>
                        </a:rPr>
                        <a:t>      </a:t>
                      </a:r>
                      <a:r>
                        <a:rPr lang="id-ID" sz="2400" u="sng" baseline="0" dirty="0">
                          <a:solidFill>
                            <a:schemeClr val="tx1"/>
                          </a:solidFill>
                        </a:rPr>
                        <a:t>input</a:t>
                      </a:r>
                      <a:r>
                        <a:rPr lang="id-ID" sz="2400" baseline="0" dirty="0">
                          <a:solidFill>
                            <a:schemeClr val="tx1"/>
                          </a:solidFill>
                        </a:rPr>
                        <a:t>(B)</a:t>
                      </a:r>
                    </a:p>
                    <a:p>
                      <a:r>
                        <a:rPr lang="id-ID" sz="2400" b="0" baseline="0" dirty="0">
                          <a:solidFill>
                            <a:schemeClr val="tx1"/>
                          </a:solidFill>
                        </a:rPr>
                        <a:t>      A </a:t>
                      </a:r>
                      <a:r>
                        <a:rPr lang="id-ID" sz="2400" b="0" baseline="0" dirty="0">
                          <a:solidFill>
                            <a:schemeClr val="tx1"/>
                          </a:solidFill>
                          <a:sym typeface="Wingdings" panose="05000000000000000000" pitchFamily="2" charset="2"/>
                        </a:rPr>
                        <a:t> A + B</a:t>
                      </a:r>
                    </a:p>
                    <a:p>
                      <a:r>
                        <a:rPr lang="id-ID" sz="2400" b="0" baseline="0" dirty="0">
                          <a:solidFill>
                            <a:schemeClr val="tx1"/>
                          </a:solidFill>
                          <a:sym typeface="Wingdings" panose="05000000000000000000" pitchFamily="2" charset="2"/>
                        </a:rPr>
                        <a:t>      </a:t>
                      </a:r>
                      <a:r>
                        <a:rPr lang="id-ID" sz="2400" b="0" u="sng" baseline="0" dirty="0">
                          <a:solidFill>
                            <a:schemeClr val="tx1"/>
                          </a:solidFill>
                          <a:sym typeface="Wingdings" panose="05000000000000000000" pitchFamily="2" charset="2"/>
                        </a:rPr>
                        <a:t>output</a:t>
                      </a:r>
                      <a:r>
                        <a:rPr lang="id-ID" sz="2400" b="0" baseline="0" dirty="0">
                          <a:solidFill>
                            <a:schemeClr val="tx1"/>
                          </a:solidFill>
                          <a:sym typeface="Wingdings" panose="05000000000000000000" pitchFamily="2" charset="2"/>
                        </a:rPr>
                        <a:t>(A)</a:t>
                      </a:r>
                    </a:p>
                    <a:p>
                      <a:r>
                        <a:rPr lang="id-ID" sz="2400" b="0" baseline="0" dirty="0">
                          <a:solidFill>
                            <a:schemeClr val="tx1"/>
                          </a:solidFill>
                          <a:sym typeface="Wingdings" panose="05000000000000000000" pitchFamily="2" charset="2"/>
                        </a:rPr>
                        <a:t>     </a:t>
                      </a:r>
                      <a:r>
                        <a:rPr lang="id-ID" sz="2400" b="0" u="none" baseline="0" dirty="0">
                          <a:solidFill>
                            <a:schemeClr val="tx1"/>
                          </a:solidFill>
                          <a:sym typeface="Wingdings" panose="05000000000000000000" pitchFamily="2" charset="2"/>
                        </a:rPr>
                        <a:t> </a:t>
                      </a:r>
                      <a:r>
                        <a:rPr lang="id-ID" sz="2400" b="0" u="sng" baseline="0" dirty="0">
                          <a:solidFill>
                            <a:schemeClr val="tx1"/>
                          </a:solidFill>
                          <a:sym typeface="Wingdings" panose="05000000000000000000" pitchFamily="2" charset="2"/>
                        </a:rPr>
                        <a:t>output</a:t>
                      </a:r>
                      <a:r>
                        <a:rPr lang="id-ID" sz="2400" b="0" baseline="0" dirty="0">
                          <a:solidFill>
                            <a:schemeClr val="tx1"/>
                          </a:solidFill>
                          <a:sym typeface="Wingdings" panose="05000000000000000000" pitchFamily="2" charset="2"/>
                        </a:rPr>
                        <a:t>(B)</a:t>
                      </a:r>
                      <a:endParaRPr lang="id-ID" sz="2400" b="0" dirty="0">
                        <a:solidFill>
                          <a:schemeClr val="tx1"/>
                        </a:solidFill>
                      </a:endParaRPr>
                    </a:p>
                  </a:txBody>
                  <a:tcPr marL="91439" marR="91439" marT="45703" marB="45703"/>
                </a:tc>
                <a:extLst>
                  <a:ext uri="{0D108BD9-81ED-4DB2-BD59-A6C34878D82A}">
                    <a16:rowId xmlns:a16="http://schemas.microsoft.com/office/drawing/2014/main" val="10002"/>
                  </a:ext>
                </a:extLst>
              </a:tr>
            </a:tbl>
          </a:graphicData>
        </a:graphic>
      </p:graphicFrame>
      <p:sp>
        <p:nvSpPr>
          <p:cNvPr id="11" name="Flowchart: Data 10">
            <a:extLst>
              <a:ext uri="{FF2B5EF4-FFF2-40B4-BE49-F238E27FC236}">
                <a16:creationId xmlns:a16="http://schemas.microsoft.com/office/drawing/2014/main" id="{5D134755-D6AD-48DD-A31D-7B38C677098F}"/>
              </a:ext>
            </a:extLst>
          </p:cNvPr>
          <p:cNvSpPr/>
          <p:nvPr/>
        </p:nvSpPr>
        <p:spPr>
          <a:xfrm>
            <a:off x="7778828" y="1310853"/>
            <a:ext cx="2592288" cy="9361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u="sng" dirty="0"/>
              <a:t>input</a:t>
            </a:r>
            <a:r>
              <a:rPr lang="en-ID" sz="2400" dirty="0"/>
              <a:t>(A)</a:t>
            </a:r>
          </a:p>
          <a:p>
            <a:pPr algn="ctr"/>
            <a:r>
              <a:rPr lang="en-ID" sz="2400" u="sng" dirty="0"/>
              <a:t>input</a:t>
            </a:r>
            <a:r>
              <a:rPr lang="en-ID" sz="2400" dirty="0"/>
              <a:t>(B)</a:t>
            </a:r>
            <a:endParaRPr lang="id-ID" sz="2400" dirty="0"/>
          </a:p>
        </p:txBody>
      </p:sp>
      <p:sp>
        <p:nvSpPr>
          <p:cNvPr id="12" name="Flowchart: Data 11">
            <a:extLst>
              <a:ext uri="{FF2B5EF4-FFF2-40B4-BE49-F238E27FC236}">
                <a16:creationId xmlns:a16="http://schemas.microsoft.com/office/drawing/2014/main" id="{2D156AD8-D031-4DE0-86E9-CF009DC9F453}"/>
              </a:ext>
            </a:extLst>
          </p:cNvPr>
          <p:cNvSpPr/>
          <p:nvPr/>
        </p:nvSpPr>
        <p:spPr>
          <a:xfrm>
            <a:off x="7540550" y="4171429"/>
            <a:ext cx="2987925" cy="9361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u="sng" dirty="0"/>
              <a:t>output</a:t>
            </a:r>
            <a:r>
              <a:rPr lang="en-ID" sz="2400" dirty="0"/>
              <a:t>(A)</a:t>
            </a:r>
          </a:p>
          <a:p>
            <a:pPr algn="ctr"/>
            <a:r>
              <a:rPr lang="en-ID" sz="2400" u="sng" dirty="0"/>
              <a:t>output</a:t>
            </a:r>
            <a:r>
              <a:rPr lang="en-ID" sz="2400" dirty="0"/>
              <a:t>(B)</a:t>
            </a:r>
            <a:endParaRPr lang="id-ID" sz="2400" dirty="0"/>
          </a:p>
        </p:txBody>
      </p:sp>
      <p:sp>
        <p:nvSpPr>
          <p:cNvPr id="13" name="Rectangle 12">
            <a:extLst>
              <a:ext uri="{FF2B5EF4-FFF2-40B4-BE49-F238E27FC236}">
                <a16:creationId xmlns:a16="http://schemas.microsoft.com/office/drawing/2014/main" id="{D414A206-AE37-486E-985A-F6EC98F0CFCC}"/>
              </a:ext>
            </a:extLst>
          </p:cNvPr>
          <p:cNvSpPr/>
          <p:nvPr/>
        </p:nvSpPr>
        <p:spPr>
          <a:xfrm>
            <a:off x="7778828" y="2738802"/>
            <a:ext cx="259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800" dirty="0"/>
              <a:t>A </a:t>
            </a:r>
            <a:r>
              <a:rPr lang="en-ID" sz="2800" dirty="0">
                <a:sym typeface="Wingdings" panose="05000000000000000000" pitchFamily="2" charset="2"/>
              </a:rPr>
              <a:t> A + B</a:t>
            </a:r>
            <a:endParaRPr lang="id-ID" sz="2800" dirty="0"/>
          </a:p>
        </p:txBody>
      </p:sp>
      <p:cxnSp>
        <p:nvCxnSpPr>
          <p:cNvPr id="14" name="Straight Arrow Connector 13">
            <a:extLst>
              <a:ext uri="{FF2B5EF4-FFF2-40B4-BE49-F238E27FC236}">
                <a16:creationId xmlns:a16="http://schemas.microsoft.com/office/drawing/2014/main" id="{E8735CF1-3D0B-49E4-8773-A0363E305A55}"/>
              </a:ext>
            </a:extLst>
          </p:cNvPr>
          <p:cNvCxnSpPr>
            <a:cxnSpLocks/>
          </p:cNvCxnSpPr>
          <p:nvPr/>
        </p:nvCxnSpPr>
        <p:spPr>
          <a:xfrm flipH="1">
            <a:off x="9074228" y="750214"/>
            <a:ext cx="2965" cy="56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AA2C0B-4BF4-4163-AA65-D95D23CD8EB3}"/>
              </a:ext>
            </a:extLst>
          </p:cNvPr>
          <p:cNvCxnSpPr>
            <a:stCxn id="13" idx="2"/>
          </p:cNvCxnSpPr>
          <p:nvPr/>
        </p:nvCxnSpPr>
        <p:spPr>
          <a:xfrm flipH="1">
            <a:off x="9074228" y="3653203"/>
            <a:ext cx="1" cy="510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6">
            <a:extLst>
              <a:ext uri="{FF2B5EF4-FFF2-40B4-BE49-F238E27FC236}">
                <a16:creationId xmlns:a16="http://schemas.microsoft.com/office/drawing/2014/main" id="{17C138D0-A485-4CE4-9691-BAD7AD20428A}"/>
              </a:ext>
            </a:extLst>
          </p:cNvPr>
          <p:cNvSpPr>
            <a:spLocks noChangeArrowheads="1"/>
          </p:cNvSpPr>
          <p:nvPr/>
        </p:nvSpPr>
        <p:spPr bwMode="auto">
          <a:xfrm>
            <a:off x="8489926" y="171645"/>
            <a:ext cx="1143529" cy="526277"/>
          </a:xfrm>
          <a:prstGeom prst="roundRect">
            <a:avLst>
              <a:gd name="adj" fmla="val 16667"/>
            </a:avLst>
          </a:prstGeom>
          <a:solidFill>
            <a:schemeClr val="accent1"/>
          </a:solidFill>
          <a:ln w="9525"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algn="ctr" eaLnBrk="1" hangingPunct="1">
              <a:defRPr/>
            </a:pPr>
            <a:r>
              <a:rPr lang="en-US" dirty="0" err="1">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Mulai</a:t>
            </a:r>
            <a:endPar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endParaRPr>
          </a:p>
        </p:txBody>
      </p:sp>
      <p:cxnSp>
        <p:nvCxnSpPr>
          <p:cNvPr id="17" name="Straight Arrow Connector 16">
            <a:extLst>
              <a:ext uri="{FF2B5EF4-FFF2-40B4-BE49-F238E27FC236}">
                <a16:creationId xmlns:a16="http://schemas.microsoft.com/office/drawing/2014/main" id="{5361104D-0BB3-41AD-9766-C3B3C2C5FDDD}"/>
              </a:ext>
            </a:extLst>
          </p:cNvPr>
          <p:cNvCxnSpPr>
            <a:cxnSpLocks/>
            <a:endCxn id="13" idx="0"/>
          </p:cNvCxnSpPr>
          <p:nvPr/>
        </p:nvCxnSpPr>
        <p:spPr>
          <a:xfrm flipH="1">
            <a:off x="9074228" y="2277967"/>
            <a:ext cx="2966" cy="46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DA56AE-971C-4EEC-ABF5-FCE8FC6AB45D}"/>
              </a:ext>
            </a:extLst>
          </p:cNvPr>
          <p:cNvCxnSpPr>
            <a:cxnSpLocks/>
          </p:cNvCxnSpPr>
          <p:nvPr/>
        </p:nvCxnSpPr>
        <p:spPr>
          <a:xfrm flipH="1">
            <a:off x="9071263" y="5095894"/>
            <a:ext cx="2965" cy="56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36">
            <a:extLst>
              <a:ext uri="{FF2B5EF4-FFF2-40B4-BE49-F238E27FC236}">
                <a16:creationId xmlns:a16="http://schemas.microsoft.com/office/drawing/2014/main" id="{2EDBB251-26B7-4428-8892-E9052BBAE7A6}"/>
              </a:ext>
            </a:extLst>
          </p:cNvPr>
          <p:cNvSpPr>
            <a:spLocks noChangeArrowheads="1"/>
          </p:cNvSpPr>
          <p:nvPr/>
        </p:nvSpPr>
        <p:spPr bwMode="auto">
          <a:xfrm>
            <a:off x="8587056" y="5710054"/>
            <a:ext cx="1046399" cy="533400"/>
          </a:xfrm>
          <a:prstGeom prst="roundRect">
            <a:avLst>
              <a:gd name="adj" fmla="val 16667"/>
            </a:avLst>
          </a:prstGeom>
          <a:solidFill>
            <a:schemeClr val="accent1"/>
          </a:solidFill>
          <a:ln w="9525"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eaLnBrk="1" hangingPunct="1">
              <a:defRPr/>
            </a:pPr>
            <a:r>
              <a:rPr lang="en-US" dirty="0" err="1">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Selesai</a:t>
            </a:r>
            <a:endParaRPr lang="en-US" dirty="0">
              <a:solidFill>
                <a:schemeClr val="bg1"/>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endParaRPr>
          </a:p>
        </p:txBody>
      </p:sp>
      <p:sp>
        <p:nvSpPr>
          <p:cNvPr id="10" name="TextBox 9">
            <a:extLst>
              <a:ext uri="{FF2B5EF4-FFF2-40B4-BE49-F238E27FC236}">
                <a16:creationId xmlns:a16="http://schemas.microsoft.com/office/drawing/2014/main" id="{1FF9A20F-8C04-487D-B0BB-CEBFE1416A5F}"/>
              </a:ext>
            </a:extLst>
          </p:cNvPr>
          <p:cNvSpPr txBox="1"/>
          <p:nvPr/>
        </p:nvSpPr>
        <p:spPr>
          <a:xfrm>
            <a:off x="10029717" y="5220429"/>
            <a:ext cx="1925547" cy="646331"/>
          </a:xfrm>
          <a:prstGeom prst="rect">
            <a:avLst/>
          </a:prstGeom>
          <a:noFill/>
        </p:spPr>
        <p:txBody>
          <a:bodyPr wrap="square" rtlCol="0">
            <a:spAutoFit/>
          </a:bodyPr>
          <a:lstStyle/>
          <a:p>
            <a:r>
              <a:rPr lang="en-ID" b="1" dirty="0"/>
              <a:t>ALGORITMA - Flowchart</a:t>
            </a:r>
          </a:p>
        </p:txBody>
      </p:sp>
    </p:spTree>
    <p:extLst>
      <p:ext uri="{BB962C8B-B14F-4D97-AF65-F5344CB8AC3E}">
        <p14:creationId xmlns:p14="http://schemas.microsoft.com/office/powerpoint/2010/main" val="125453385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562</TotalTime>
  <Words>2592</Words>
  <Application>Microsoft Office PowerPoint</Application>
  <PresentationFormat>Widescreen</PresentationFormat>
  <Paragraphs>438</Paragraphs>
  <Slides>29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vt:lpstr>
      <vt:lpstr>Consolas</vt:lpstr>
      <vt:lpstr>Courier New</vt:lpstr>
      <vt:lpstr>Wingdings</vt:lpstr>
      <vt:lpstr>Office Theme</vt:lpstr>
      <vt:lpstr>Struktur Dasar Program Prosedural – Python </vt:lpstr>
      <vt:lpstr>Tujuan</vt:lpstr>
      <vt:lpstr>Python</vt:lpstr>
      <vt:lpstr>Struktur Dasar Algoritma</vt:lpstr>
      <vt:lpstr>Struktur Dasar Program Python</vt:lpstr>
      <vt:lpstr>Program Pertama</vt:lpstr>
      <vt:lpstr>Input  – Proses – Output</vt:lpstr>
      <vt:lpstr>Flow Chart</vt:lpstr>
      <vt:lpstr>Struktur Dasar Program</vt:lpstr>
      <vt:lpstr>Contoh Program Python</vt:lpstr>
      <vt:lpstr>Komentar</vt:lpstr>
      <vt:lpstr>Data</vt:lpstr>
      <vt:lpstr>Abstraksi Data</vt:lpstr>
      <vt:lpstr>Persoalan Abstraksi Data</vt:lpstr>
      <vt:lpstr>Bagian Kamus</vt:lpstr>
      <vt:lpstr>Tipe Data (1)</vt:lpstr>
      <vt:lpstr>Tipe Data (2)</vt:lpstr>
      <vt:lpstr>Tipe Data Dasar/Primitif</vt:lpstr>
      <vt:lpstr>Contoh Penentuan Tipe Data Variabel</vt:lpstr>
      <vt:lpstr>Variabel (1)</vt:lpstr>
      <vt:lpstr>Variabel (2)</vt:lpstr>
      <vt:lpstr>Membuat Nama Variabel yang Benar dan “baik”</vt:lpstr>
      <vt:lpstr>Assignment dan Input/Output</vt:lpstr>
      <vt:lpstr>Pemberian Nilai</vt:lpstr>
      <vt:lpstr>Assignment</vt:lpstr>
      <vt:lpstr>Input/Output (1)</vt:lpstr>
      <vt:lpstr>Type Conversion</vt:lpstr>
      <vt:lpstr>Input/Output (2)</vt:lpstr>
      <vt:lpstr>Latihan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Fazat Nur Azizah</dc:creator>
  <cp:lastModifiedBy>Fazat Nur Azizah</cp:lastModifiedBy>
  <cp:revision>122</cp:revision>
  <dcterms:created xsi:type="dcterms:W3CDTF">2018-08-17T22:47:34Z</dcterms:created>
  <dcterms:modified xsi:type="dcterms:W3CDTF">2020-08-05T04:25:33Z</dcterms:modified>
</cp:coreProperties>
</file>