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0"/>
  </p:notesMasterIdLst>
  <p:sldIdLst>
    <p:sldId id="256" r:id="rId2"/>
    <p:sldId id="288" r:id="rId3"/>
    <p:sldId id="289" r:id="rId4"/>
    <p:sldId id="290" r:id="rId5"/>
    <p:sldId id="291" r:id="rId6"/>
    <p:sldId id="305" r:id="rId7"/>
    <p:sldId id="307" r:id="rId8"/>
    <p:sldId id="309" r:id="rId9"/>
    <p:sldId id="310" r:id="rId10"/>
    <p:sldId id="311" r:id="rId11"/>
    <p:sldId id="421" r:id="rId12"/>
    <p:sldId id="550" r:id="rId13"/>
    <p:sldId id="303" r:id="rId14"/>
    <p:sldId id="392" r:id="rId15"/>
    <p:sldId id="397" r:id="rId16"/>
    <p:sldId id="552" r:id="rId17"/>
    <p:sldId id="564" r:id="rId18"/>
    <p:sldId id="566" r:id="rId19"/>
    <p:sldId id="400" r:id="rId20"/>
    <p:sldId id="553" r:id="rId21"/>
    <p:sldId id="551" r:id="rId22"/>
    <p:sldId id="378" r:id="rId23"/>
    <p:sldId id="554" r:id="rId24"/>
    <p:sldId id="312" r:id="rId25"/>
    <p:sldId id="419" r:id="rId26"/>
    <p:sldId id="380" r:id="rId27"/>
    <p:sldId id="418" r:id="rId28"/>
    <p:sldId id="40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88169" autoAdjust="0"/>
  </p:normalViewPr>
  <p:slideViewPr>
    <p:cSldViewPr snapToGrid="0">
      <p:cViewPr varScale="1">
        <p:scale>
          <a:sx n="70" d="100"/>
          <a:sy n="70" d="100"/>
        </p:scale>
        <p:origin x="95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8841A-72A5-42BB-9425-3FC0D4F49707}" type="datetimeFigureOut">
              <a:rPr lang="en-ID" smtClean="0"/>
              <a:t>01/10/2023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1A23E-D1B2-4733-992B-429FEBBE25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2960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1A23E-D1B2-4733-992B-429FEBBE25CD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6533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latihan</a:t>
            </a:r>
            <a:r>
              <a:rPr lang="en-ID" dirty="0"/>
              <a:t> di </a:t>
            </a:r>
            <a:r>
              <a:rPr lang="en-ID" dirty="0" err="1"/>
              <a:t>kelas</a:t>
            </a:r>
            <a:r>
              <a:rPr lang="en-ID" dirty="0"/>
              <a:t>,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pilih</a:t>
            </a:r>
            <a:r>
              <a:rPr lang="en-ID" dirty="0"/>
              <a:t> salah 1 </a:t>
            </a:r>
            <a:r>
              <a:rPr lang="en-ID" dirty="0" err="1"/>
              <a:t>dari</a:t>
            </a:r>
            <a:r>
              <a:rPr lang="en-ID" dirty="0"/>
              <a:t> 3 </a:t>
            </a:r>
            <a:r>
              <a:rPr lang="en-ID" dirty="0" err="1"/>
              <a:t>latihan</a:t>
            </a:r>
            <a:r>
              <a:rPr lang="en-ID" dirty="0"/>
              <a:t>. </a:t>
            </a:r>
            <a:r>
              <a:rPr lang="en-ID" dirty="0" err="1"/>
              <a:t>Sisanya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dijadikan</a:t>
            </a:r>
            <a:r>
              <a:rPr lang="en-ID" dirty="0"/>
              <a:t> PR.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1A23E-D1B2-4733-992B-429FEBBE25CD}" type="slidenum">
              <a:rPr lang="en-ID" smtClean="0"/>
              <a:t>26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8833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latihan</a:t>
            </a:r>
            <a:r>
              <a:rPr lang="en-ID" dirty="0"/>
              <a:t> di </a:t>
            </a:r>
            <a:r>
              <a:rPr lang="en-ID" dirty="0" err="1"/>
              <a:t>kelas</a:t>
            </a:r>
            <a:r>
              <a:rPr lang="en-ID" dirty="0"/>
              <a:t>,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pilih</a:t>
            </a:r>
            <a:r>
              <a:rPr lang="en-ID" dirty="0"/>
              <a:t> salah 1 </a:t>
            </a:r>
            <a:r>
              <a:rPr lang="en-ID" dirty="0" err="1"/>
              <a:t>dari</a:t>
            </a:r>
            <a:r>
              <a:rPr lang="en-ID" dirty="0"/>
              <a:t> 3 </a:t>
            </a:r>
            <a:r>
              <a:rPr lang="en-ID" dirty="0" err="1"/>
              <a:t>latihan</a:t>
            </a:r>
            <a:r>
              <a:rPr lang="en-ID" dirty="0"/>
              <a:t>. </a:t>
            </a:r>
            <a:r>
              <a:rPr lang="en-ID" dirty="0" err="1"/>
              <a:t>Sisanya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dijadikan</a:t>
            </a:r>
            <a:r>
              <a:rPr lang="en-ID" dirty="0"/>
              <a:t> PR.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1A23E-D1B2-4733-992B-429FEBBE25CD}" type="slidenum">
              <a:rPr lang="en-ID" smtClean="0"/>
              <a:t>27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7036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latihan</a:t>
            </a:r>
            <a:r>
              <a:rPr lang="en-ID" dirty="0"/>
              <a:t> di </a:t>
            </a:r>
            <a:r>
              <a:rPr lang="en-ID" dirty="0" err="1"/>
              <a:t>kelas</a:t>
            </a:r>
            <a:r>
              <a:rPr lang="en-ID" dirty="0"/>
              <a:t>,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pilih</a:t>
            </a:r>
            <a:r>
              <a:rPr lang="en-ID" dirty="0"/>
              <a:t> salah 1 </a:t>
            </a:r>
            <a:r>
              <a:rPr lang="en-ID" dirty="0" err="1"/>
              <a:t>dari</a:t>
            </a:r>
            <a:r>
              <a:rPr lang="en-ID" dirty="0"/>
              <a:t> 3 </a:t>
            </a:r>
            <a:r>
              <a:rPr lang="en-ID" dirty="0" err="1"/>
              <a:t>latihan</a:t>
            </a:r>
            <a:r>
              <a:rPr lang="en-ID" dirty="0"/>
              <a:t>. </a:t>
            </a:r>
            <a:r>
              <a:rPr lang="en-ID" dirty="0" err="1"/>
              <a:t>Sisanya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dijadikan</a:t>
            </a:r>
            <a:r>
              <a:rPr lang="en-ID" dirty="0"/>
              <a:t> PR.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1A23E-D1B2-4733-992B-429FEBBE25CD}" type="slidenum">
              <a:rPr lang="en-ID" smtClean="0"/>
              <a:t>28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934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KU1072/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B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33100A-75F1-4C9A-A489-0B8E525FD6EA}" type="datetime1">
              <a:rPr lang="en-US" smtClean="0"/>
              <a:t>10/1/2023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6DA6-86B9-4E8D-BD84-9DE1D5CC7CB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46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Struktur dasar program prosedural terdiri atas 3 blok besar:</a:t>
            </a:r>
          </a:p>
          <a:p>
            <a:pPr marL="211089" indent="-211089">
              <a:buFontTx/>
              <a:buChar char="-"/>
              <a:defRPr/>
            </a:pPr>
            <a:r>
              <a:rPr lang="id-ID" dirty="0"/>
              <a:t>Judul program (menuliskan judul program dan spesifikasinya)</a:t>
            </a:r>
          </a:p>
          <a:p>
            <a:pPr marL="211089" indent="-211089">
              <a:buFontTx/>
              <a:buChar char="-"/>
              <a:defRPr/>
            </a:pPr>
            <a:r>
              <a:rPr lang="id-ID" dirty="0"/>
              <a:t>Kamus (menuliskan deklarasi type, variabel, konstanta, fungsi, prosedur)</a:t>
            </a:r>
          </a:p>
          <a:p>
            <a:pPr marL="211089" indent="-211089">
              <a:buFontTx/>
              <a:buChar char="-"/>
              <a:defRPr/>
            </a:pPr>
            <a:r>
              <a:rPr lang="id-ID" dirty="0"/>
              <a:t>Algoritma (menuliskan deretan langkah algoritmik, dengan flowchart maupun dengan notasi algoritmik)</a:t>
            </a:r>
          </a:p>
          <a:p>
            <a:pPr>
              <a:defRPr/>
            </a:pPr>
            <a:r>
              <a:rPr lang="id-ID" b="1" dirty="0"/>
              <a:t>Dosen boleh memilih apakah akan mengajarkan flowchart maupun </a:t>
            </a:r>
            <a:r>
              <a:rPr lang="en-ID" b="1" dirty="0"/>
              <a:t>pseudocode/</a:t>
            </a:r>
            <a:r>
              <a:rPr lang="id-ID" b="1" dirty="0"/>
              <a:t>notasi algoritmik untuk mendeskripsikan algoritma sebelum dipindahkan ke bahasa pemrograman. Dipilih salah satu saja supaya lebih fokus.</a:t>
            </a:r>
          </a:p>
          <a:p>
            <a:pPr>
              <a:defRPr/>
            </a:pPr>
            <a:r>
              <a:rPr lang="id-ID" b="1" dirty="0"/>
              <a:t>Pada materi ini sebaiknya semua diberikan untuk memberikan gambaran bahwa caranya tidak hanya 1 saja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9627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914720" indent="-351815" defTabSz="1219627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407262" indent="-281452" defTabSz="1219627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970166" indent="-281452" defTabSz="1219627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533071" indent="-281452" defTabSz="1219627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3095976" indent="-281452" defTabSz="1219627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3658880" indent="-281452" defTabSz="1219627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4221785" indent="-281452" defTabSz="1219627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4784689" indent="-281452" defTabSz="1219627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C22578-81F9-41AB-A449-8873383251E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94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Bagaimana</a:t>
            </a:r>
            <a:r>
              <a:rPr lang="en-US" baseline="0" dirty="0"/>
              <a:t> </a:t>
            </a:r>
            <a:r>
              <a:rPr lang="en-US" baseline="0" dirty="0" err="1"/>
              <a:t>jika</a:t>
            </a:r>
            <a:r>
              <a:rPr lang="en-US" baseline="0" dirty="0"/>
              <a:t> </a:t>
            </a:r>
            <a:r>
              <a:rPr lang="en-US" baseline="0" dirty="0" err="1"/>
              <a:t>bagian</a:t>
            </a:r>
            <a:r>
              <a:rPr lang="en-US" baseline="0" dirty="0"/>
              <a:t> output(x) di </a:t>
            </a:r>
            <a:r>
              <a:rPr lang="en-US" baseline="0" dirty="0" err="1"/>
              <a:t>pertukarkan</a:t>
            </a:r>
            <a:r>
              <a:rPr lang="en-US" baseline="0" dirty="0"/>
              <a:t> </a:t>
            </a:r>
            <a:r>
              <a:rPr lang="en-US" baseline="0" dirty="0" err="1"/>
              <a:t>dengan</a:t>
            </a:r>
            <a:r>
              <a:rPr lang="en-US" baseline="0" dirty="0"/>
              <a:t> output(</a:t>
            </a:r>
            <a:r>
              <a:rPr lang="en-US" baseline="0" dirty="0" err="1"/>
              <a:t>i</a:t>
            </a:r>
            <a:r>
              <a:rPr lang="en-US" baseline="0" dirty="0"/>
              <a:t>*2) 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KU1072/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B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0D96FC3-907A-4C66-AA35-1891E5164FB0}" type="datetime1">
              <a:rPr lang="en-US" smtClean="0"/>
              <a:t>10/1/2023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6DA6-86B9-4E8D-BD84-9DE1D5CC7CB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86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Bagaimana</a:t>
            </a:r>
            <a:r>
              <a:rPr lang="en-US" baseline="0" dirty="0"/>
              <a:t> </a:t>
            </a:r>
            <a:r>
              <a:rPr lang="en-US" baseline="0" dirty="0" err="1"/>
              <a:t>jika</a:t>
            </a:r>
            <a:r>
              <a:rPr lang="en-US" baseline="0" dirty="0"/>
              <a:t> </a:t>
            </a:r>
            <a:r>
              <a:rPr lang="en-US" baseline="0" dirty="0" err="1"/>
              <a:t>bagian</a:t>
            </a:r>
            <a:r>
              <a:rPr lang="en-US" baseline="0" dirty="0"/>
              <a:t> output(x) di </a:t>
            </a:r>
            <a:r>
              <a:rPr lang="en-US" baseline="0" dirty="0" err="1"/>
              <a:t>pertukarkan</a:t>
            </a:r>
            <a:r>
              <a:rPr lang="en-US" baseline="0" dirty="0"/>
              <a:t> </a:t>
            </a:r>
            <a:r>
              <a:rPr lang="en-US" baseline="0" dirty="0" err="1"/>
              <a:t>dengan</a:t>
            </a:r>
            <a:r>
              <a:rPr lang="en-US" baseline="0" dirty="0"/>
              <a:t> output(</a:t>
            </a:r>
            <a:r>
              <a:rPr lang="en-US" baseline="0" dirty="0" err="1"/>
              <a:t>i</a:t>
            </a:r>
            <a:r>
              <a:rPr lang="en-US" baseline="0" dirty="0"/>
              <a:t>*2) 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KU1072/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B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0D96FC3-907A-4C66-AA35-1891E5164FB0}" type="datetime1">
              <a:rPr lang="en-US" smtClean="0"/>
              <a:t>10/1/2023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6DA6-86B9-4E8D-BD84-9DE1D5CC7CB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66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892592" indent="-343305"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373218" indent="-274644"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922506" indent="-274644"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471794" indent="-274644"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3021080" indent="-274644" defTabSz="11901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3570369" indent="-274644" defTabSz="11901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4119656" indent="-274644" defTabSz="11901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4668943" indent="-274644" defTabSz="11901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526094E8-ED2A-443F-B901-C2FC9243FDC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65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Latihan</a:t>
            </a:r>
            <a:r>
              <a:rPr lang="en-AU" dirty="0"/>
              <a:t> </a:t>
            </a:r>
            <a:r>
              <a:rPr lang="en-AU" dirty="0" err="1"/>
              <a:t>ini</a:t>
            </a:r>
            <a:r>
              <a:rPr lang="en-AU" dirty="0"/>
              <a:t> </a:t>
            </a:r>
            <a:r>
              <a:rPr lang="en-AU" dirty="0" err="1"/>
              <a:t>adalah</a:t>
            </a:r>
            <a:r>
              <a:rPr lang="en-AU" dirty="0"/>
              <a:t> </a:t>
            </a:r>
            <a:r>
              <a:rPr lang="en-AU" dirty="0" err="1"/>
              <a:t>pembuatan</a:t>
            </a:r>
            <a:r>
              <a:rPr lang="en-AU" baseline="0" dirty="0"/>
              <a:t> program yang </a:t>
            </a:r>
            <a:r>
              <a:rPr lang="en-AU" baseline="0" dirty="0" err="1"/>
              <a:t>pertama</a:t>
            </a:r>
            <a:r>
              <a:rPr lang="en-AU" baseline="0" dirty="0"/>
              <a:t> kali di </a:t>
            </a:r>
            <a:r>
              <a:rPr lang="en-AU" baseline="0" dirty="0" err="1"/>
              <a:t>lakukan</a:t>
            </a:r>
            <a:r>
              <a:rPr lang="en-AU" baseline="0" dirty="0"/>
              <a:t> </a:t>
            </a:r>
            <a:r>
              <a:rPr lang="en-AU" baseline="0" dirty="0" err="1"/>
              <a:t>oleh</a:t>
            </a:r>
            <a:r>
              <a:rPr lang="en-AU" baseline="0" dirty="0"/>
              <a:t> </a:t>
            </a:r>
            <a:r>
              <a:rPr lang="en-AU" baseline="0" dirty="0" err="1"/>
              <a:t>mahasiswa</a:t>
            </a:r>
            <a:r>
              <a:rPr lang="en-AU" baseline="0" dirty="0"/>
              <a:t>. </a:t>
            </a:r>
            <a:r>
              <a:rPr lang="en-AU" baseline="0" dirty="0" err="1"/>
              <a:t>Ini</a:t>
            </a:r>
            <a:r>
              <a:rPr lang="en-AU" baseline="0" dirty="0"/>
              <a:t> </a:t>
            </a:r>
            <a:r>
              <a:rPr lang="en-AU" baseline="0" dirty="0" err="1"/>
              <a:t>adalah</a:t>
            </a:r>
            <a:r>
              <a:rPr lang="en-AU" baseline="0" dirty="0"/>
              <a:t> program yang </a:t>
            </a:r>
            <a:r>
              <a:rPr lang="en-AU" baseline="0" dirty="0" err="1"/>
              <a:t>dibuat</a:t>
            </a:r>
            <a:r>
              <a:rPr lang="en-AU" baseline="0" dirty="0"/>
              <a:t> </a:t>
            </a:r>
            <a:r>
              <a:rPr lang="en-AU" baseline="0" dirty="0" err="1"/>
              <a:t>tanpa</a:t>
            </a:r>
            <a:r>
              <a:rPr lang="en-AU" baseline="0" dirty="0"/>
              <a:t> </a:t>
            </a:r>
            <a:r>
              <a:rPr lang="en-AU" baseline="0" dirty="0" err="1"/>
              <a:t>menggunakan</a:t>
            </a:r>
            <a:r>
              <a:rPr lang="en-AU" baseline="0" dirty="0"/>
              <a:t> </a:t>
            </a:r>
            <a:r>
              <a:rPr lang="en-AU" baseline="0" dirty="0" err="1"/>
              <a:t>komputer</a:t>
            </a:r>
            <a:r>
              <a:rPr lang="en-AU" baseline="0" dirty="0"/>
              <a:t>, </a:t>
            </a:r>
            <a:r>
              <a:rPr lang="en-AU" baseline="0" dirty="0" err="1"/>
              <a:t>tapi</a:t>
            </a:r>
            <a:r>
              <a:rPr lang="en-AU" baseline="0" dirty="0"/>
              <a:t> </a:t>
            </a:r>
            <a:r>
              <a:rPr lang="en-AU" baseline="0" dirty="0" err="1"/>
              <a:t>menggunakan</a:t>
            </a:r>
            <a:r>
              <a:rPr lang="en-AU" baseline="0" dirty="0"/>
              <a:t> </a:t>
            </a:r>
            <a:r>
              <a:rPr lang="en-AU" baseline="0" dirty="0" err="1"/>
              <a:t>otak</a:t>
            </a:r>
            <a:r>
              <a:rPr lang="en-AU" baseline="0" dirty="0"/>
              <a:t> </a:t>
            </a:r>
            <a:r>
              <a:rPr lang="en-AU" baseline="0" dirty="0" err="1"/>
              <a:t>saja</a:t>
            </a:r>
            <a:r>
              <a:rPr lang="en-AU" baseline="0" dirty="0"/>
              <a:t>.</a:t>
            </a:r>
          </a:p>
          <a:p>
            <a:endParaRPr lang="en-AU" baseline="0" dirty="0"/>
          </a:p>
          <a:p>
            <a:r>
              <a:rPr lang="en-AU" dirty="0" err="1"/>
              <a:t>Mahasiswa</a:t>
            </a:r>
            <a:r>
              <a:rPr lang="en-AU" baseline="0" dirty="0"/>
              <a:t> di </a:t>
            </a:r>
            <a:r>
              <a:rPr lang="en-AU" baseline="0" dirty="0" err="1"/>
              <a:t>haruskan</a:t>
            </a:r>
            <a:r>
              <a:rPr lang="en-AU" baseline="0" dirty="0"/>
              <a:t> </a:t>
            </a:r>
            <a:r>
              <a:rPr lang="en-AU" baseline="0" dirty="0" err="1"/>
              <a:t>untuk</a:t>
            </a:r>
            <a:r>
              <a:rPr lang="en-AU" baseline="0" dirty="0"/>
              <a:t> </a:t>
            </a:r>
            <a:r>
              <a:rPr lang="en-AU" baseline="0" dirty="0" err="1"/>
              <a:t>melakukan</a:t>
            </a:r>
            <a:r>
              <a:rPr lang="en-AU" baseline="0" dirty="0"/>
              <a:t> </a:t>
            </a:r>
            <a:r>
              <a:rPr lang="en-AU" baseline="0" dirty="0" err="1"/>
              <a:t>latihan</a:t>
            </a:r>
            <a:r>
              <a:rPr lang="en-AU" baseline="0" dirty="0"/>
              <a:t> </a:t>
            </a:r>
            <a:r>
              <a:rPr lang="en-AU" baseline="0" dirty="0" err="1"/>
              <a:t>ini</a:t>
            </a:r>
            <a:r>
              <a:rPr lang="en-AU" baseline="0" dirty="0"/>
              <a:t> di </a:t>
            </a:r>
            <a:r>
              <a:rPr lang="en-AU" baseline="0" dirty="0" err="1"/>
              <a:t>kertas</a:t>
            </a:r>
            <a:r>
              <a:rPr lang="en-AU" baseline="0" dirty="0"/>
              <a:t> </a:t>
            </a:r>
            <a:r>
              <a:rPr lang="en-AU" baseline="0" dirty="0" err="1"/>
              <a:t>atau</a:t>
            </a:r>
            <a:r>
              <a:rPr lang="en-AU" baseline="0" dirty="0"/>
              <a:t> di </a:t>
            </a:r>
            <a:r>
              <a:rPr lang="en-AU" baseline="0" dirty="0" err="1"/>
              <a:t>buku</a:t>
            </a:r>
            <a:r>
              <a:rPr lang="en-AU" baseline="0" dirty="0"/>
              <a:t> </a:t>
            </a:r>
            <a:r>
              <a:rPr lang="en-AU" baseline="0" dirty="0" err="1"/>
              <a:t>kerjanya</a:t>
            </a:r>
            <a:r>
              <a:rPr lang="en-AU" baseline="0" dirty="0"/>
              <a:t>. </a:t>
            </a:r>
            <a:r>
              <a:rPr lang="en-AU" baseline="0" dirty="0" err="1"/>
              <a:t>Gunakan</a:t>
            </a:r>
            <a:r>
              <a:rPr lang="en-AU" baseline="0" dirty="0"/>
              <a:t> </a:t>
            </a:r>
            <a:r>
              <a:rPr lang="en-AU" baseline="0" dirty="0" err="1"/>
              <a:t>pensil</a:t>
            </a:r>
            <a:r>
              <a:rPr lang="en-AU" baseline="0" dirty="0"/>
              <a:t> </a:t>
            </a:r>
            <a:r>
              <a:rPr lang="en-AU" baseline="0" dirty="0" err="1"/>
              <a:t>dan</a:t>
            </a:r>
            <a:r>
              <a:rPr lang="en-AU" baseline="0" dirty="0"/>
              <a:t> </a:t>
            </a:r>
            <a:r>
              <a:rPr lang="en-AU" baseline="0" dirty="0" err="1"/>
              <a:t>penghapus</a:t>
            </a:r>
            <a:r>
              <a:rPr lang="en-AU" baseline="0" dirty="0"/>
              <a:t> </a:t>
            </a:r>
            <a:r>
              <a:rPr lang="en-AU" baseline="0" dirty="0" err="1"/>
              <a:t>untuk</a:t>
            </a:r>
            <a:r>
              <a:rPr lang="en-AU" baseline="0" dirty="0"/>
              <a:t> </a:t>
            </a:r>
            <a:r>
              <a:rPr lang="en-AU" baseline="0" dirty="0" err="1"/>
              <a:t>latihannnya</a:t>
            </a:r>
            <a:r>
              <a:rPr lang="en-AU" baseline="0" dirty="0"/>
              <a:t>. </a:t>
            </a:r>
            <a:r>
              <a:rPr lang="en-AU" baseline="0" dirty="0" err="1"/>
              <a:t>Pensil</a:t>
            </a:r>
            <a:r>
              <a:rPr lang="en-AU" baseline="0" dirty="0"/>
              <a:t> </a:t>
            </a:r>
            <a:r>
              <a:rPr lang="en-AU" baseline="0" dirty="0" err="1"/>
              <a:t>digunakan</a:t>
            </a:r>
            <a:r>
              <a:rPr lang="en-AU" baseline="0" dirty="0"/>
              <a:t> </a:t>
            </a:r>
            <a:r>
              <a:rPr lang="en-AU" baseline="0" dirty="0" err="1"/>
              <a:t>untuk</a:t>
            </a:r>
            <a:r>
              <a:rPr lang="en-AU" baseline="0" dirty="0"/>
              <a:t> </a:t>
            </a:r>
            <a:r>
              <a:rPr lang="en-AU" baseline="0" dirty="0" err="1"/>
              <a:t>memudahkan</a:t>
            </a:r>
            <a:r>
              <a:rPr lang="en-AU" baseline="0" dirty="0"/>
              <a:t> </a:t>
            </a:r>
            <a:r>
              <a:rPr lang="en-AU" baseline="0" dirty="0" err="1"/>
              <a:t>penghapusan</a:t>
            </a:r>
            <a:r>
              <a:rPr lang="en-AU" baseline="0" dirty="0"/>
              <a:t>. </a:t>
            </a:r>
          </a:p>
          <a:p>
            <a:endParaRPr lang="en-AU" baseline="0" dirty="0"/>
          </a:p>
          <a:p>
            <a:r>
              <a:rPr lang="en-AU" baseline="0" dirty="0" err="1"/>
              <a:t>Mahasiswa</a:t>
            </a:r>
            <a:r>
              <a:rPr lang="en-AU" baseline="0" dirty="0"/>
              <a:t> di </a:t>
            </a:r>
            <a:r>
              <a:rPr lang="en-AU" baseline="0" dirty="0" err="1"/>
              <a:t>himbau</a:t>
            </a:r>
            <a:r>
              <a:rPr lang="en-AU" baseline="0" dirty="0"/>
              <a:t> </a:t>
            </a:r>
            <a:r>
              <a:rPr lang="en-AU" baseline="0" dirty="0" err="1"/>
              <a:t>atau</a:t>
            </a:r>
            <a:r>
              <a:rPr lang="en-AU" baseline="0" dirty="0"/>
              <a:t> di </a:t>
            </a:r>
            <a:r>
              <a:rPr lang="en-AU" baseline="0" dirty="0" err="1"/>
              <a:t>wajibkan</a:t>
            </a:r>
            <a:r>
              <a:rPr lang="en-AU" baseline="0" dirty="0"/>
              <a:t> </a:t>
            </a:r>
            <a:r>
              <a:rPr lang="en-AU" baseline="0" dirty="0" err="1"/>
              <a:t>untuk</a:t>
            </a:r>
            <a:r>
              <a:rPr lang="en-AU" baseline="0" dirty="0"/>
              <a:t> </a:t>
            </a:r>
            <a:r>
              <a:rPr lang="en-AU" baseline="0" dirty="0" err="1"/>
              <a:t>selalu</a:t>
            </a:r>
            <a:r>
              <a:rPr lang="en-AU" baseline="0" dirty="0"/>
              <a:t> </a:t>
            </a:r>
            <a:r>
              <a:rPr lang="en-AU" baseline="0" dirty="0" err="1"/>
              <a:t>membawa</a:t>
            </a:r>
            <a:r>
              <a:rPr lang="en-AU" baseline="0" dirty="0"/>
              <a:t> </a:t>
            </a:r>
            <a:r>
              <a:rPr lang="en-AU" baseline="0" dirty="0" err="1"/>
              <a:t>pensil</a:t>
            </a:r>
            <a:r>
              <a:rPr lang="en-AU" baseline="0" dirty="0"/>
              <a:t> </a:t>
            </a:r>
            <a:r>
              <a:rPr lang="en-AU" baseline="0" dirty="0" err="1"/>
              <a:t>dan</a:t>
            </a:r>
            <a:r>
              <a:rPr lang="en-AU" baseline="0" dirty="0"/>
              <a:t> </a:t>
            </a:r>
            <a:r>
              <a:rPr lang="en-AU" baseline="0" dirty="0" err="1"/>
              <a:t>penghapus</a:t>
            </a:r>
            <a:r>
              <a:rPr lang="en-AU" baseline="0" dirty="0"/>
              <a:t> </a:t>
            </a:r>
            <a:r>
              <a:rPr lang="en-AU" baseline="0" dirty="0" err="1"/>
              <a:t>untuk</a:t>
            </a:r>
            <a:r>
              <a:rPr lang="en-AU" baseline="0" dirty="0"/>
              <a:t> </a:t>
            </a:r>
            <a:r>
              <a:rPr lang="en-AU" baseline="0" dirty="0" err="1"/>
              <a:t>berlatih</a:t>
            </a:r>
            <a:r>
              <a:rPr lang="en-AU" baseline="0" dirty="0"/>
              <a:t> program di </a:t>
            </a:r>
            <a:r>
              <a:rPr lang="en-AU" baseline="0" dirty="0" err="1"/>
              <a:t>kelas</a:t>
            </a:r>
            <a:r>
              <a:rPr lang="en-AU" baseline="0" dirty="0"/>
              <a:t>.</a:t>
            </a:r>
          </a:p>
          <a:p>
            <a:endParaRPr lang="en-AU" baseline="0" dirty="0"/>
          </a:p>
          <a:p>
            <a:r>
              <a:rPr lang="en-AU" baseline="0" dirty="0" err="1"/>
              <a:t>Ketika</a:t>
            </a:r>
            <a:r>
              <a:rPr lang="en-AU" baseline="0" dirty="0"/>
              <a:t> slide </a:t>
            </a:r>
            <a:r>
              <a:rPr lang="en-AU" baseline="0" dirty="0" err="1"/>
              <a:t>ini</a:t>
            </a:r>
            <a:r>
              <a:rPr lang="en-AU" baseline="0" dirty="0"/>
              <a:t> </a:t>
            </a:r>
            <a:r>
              <a:rPr lang="en-AU" baseline="0" dirty="0" err="1"/>
              <a:t>ditampilkan</a:t>
            </a:r>
            <a:r>
              <a:rPr lang="en-AU" baseline="0" dirty="0"/>
              <a:t> </a:t>
            </a:r>
            <a:r>
              <a:rPr lang="en-AU" baseline="0" dirty="0" err="1"/>
              <a:t>berikan</a:t>
            </a:r>
            <a:r>
              <a:rPr lang="en-AU" baseline="0" dirty="0"/>
              <a:t> </a:t>
            </a:r>
            <a:r>
              <a:rPr lang="en-AU" baseline="0" dirty="0" err="1"/>
              <a:t>contoh</a:t>
            </a:r>
            <a:r>
              <a:rPr lang="en-AU" baseline="0" dirty="0"/>
              <a:t> </a:t>
            </a:r>
            <a:r>
              <a:rPr lang="en-AU" baseline="0" dirty="0" err="1"/>
              <a:t>penghitungan</a:t>
            </a:r>
            <a:r>
              <a:rPr lang="en-AU" baseline="0" dirty="0"/>
              <a:t> </a:t>
            </a:r>
            <a:r>
              <a:rPr lang="en-AU" baseline="0" dirty="0" err="1"/>
              <a:t>luas</a:t>
            </a:r>
            <a:r>
              <a:rPr lang="en-AU" baseline="0" dirty="0"/>
              <a:t> </a:t>
            </a:r>
            <a:r>
              <a:rPr lang="en-AU" baseline="0" dirty="0" err="1"/>
              <a:t>lingkaran</a:t>
            </a:r>
            <a:r>
              <a:rPr lang="en-AU" baseline="0" dirty="0"/>
              <a:t> </a:t>
            </a:r>
            <a:r>
              <a:rPr lang="en-AU" baseline="0" dirty="0" err="1"/>
              <a:t>dari</a:t>
            </a:r>
            <a:r>
              <a:rPr lang="en-AU" baseline="0" dirty="0"/>
              <a:t> slide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C8A286-34FE-4503-98F3-C0F17D8D18F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58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C8A286-34FE-4503-98F3-C0F17D8D18F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89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KU1072/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B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D81E780-25C8-43AB-9C74-47109CF77B5A}" type="datetime1">
              <a:rPr lang="en-US" smtClean="0"/>
              <a:t>10/1/2023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6DA6-86B9-4E8D-BD84-9DE1D5CC7CB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5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DBAB-2539-42EA-9C58-28DF6D49D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C259A-9CA0-480A-9786-EBCA2541C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0BC24-B9B4-4A39-B8E4-B0003841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4226-5615-4F01-9F71-55BA7C584253}" type="datetime1">
              <a:rPr lang="en-ID" smtClean="0"/>
              <a:t>01/10/2023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9C936-226A-411B-B583-24BF0B4B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994D1-1905-4B38-9238-7A678543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089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17410-7C8E-4A41-AD00-72F9F7D3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08D27-A9EF-4D1D-A20A-5DBDCD8CC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E8FCB-3C4A-4B4C-B013-8559CBC5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5BE7-B1B5-4A4B-914F-7DA85FDC4041}" type="datetime1">
              <a:rPr lang="en-ID" smtClean="0"/>
              <a:t>01/10/2023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35488-B344-4DA8-96E8-6542C47B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ACED-86F6-4BAD-8013-0EA74BB8B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959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132AE-B697-4001-BF20-2636B5148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843F7-9C0B-45E0-8057-CA7E90D5A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74508-8C3A-4688-997F-E1FA1382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D9A6-2995-4A1A-A02C-8C4E1741511C}" type="datetime1">
              <a:rPr lang="en-ID" smtClean="0"/>
              <a:t>01/10/2023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9B7F2-FFEB-4EE0-91D4-22FE4953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E39C4-59A1-466C-BE6C-8A42B8F2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772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454A-C148-4F30-BFC1-4BF38508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71180-550C-4668-98EB-11719F774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D00F1-61C7-4B11-A5BF-6B926829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0C6F-9965-4B91-A54F-6C1712EB2FFF}" type="datetime1">
              <a:rPr lang="en-ID" smtClean="0"/>
              <a:t>01/10/2023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9BC0C-50BC-4109-8437-FEA7B3F5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AE0F8-EC1B-46F8-8B58-298620D6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34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64E7-45A0-44D1-9466-B337B0D0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E8DF8-F1BB-4F9B-AD28-9A57229D3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36006-451F-49B5-A1C0-E3516A71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FDA5-CE20-4F08-A873-E52D67551FAE}" type="datetime1">
              <a:rPr lang="en-ID" smtClean="0"/>
              <a:t>01/10/2023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74369-5FE0-4695-820D-83CAACB5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5A8C5-5B54-4227-8973-5C2E48C4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906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77EA-46B7-484F-B9A0-ECCA3C4C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8B7DF-C8C0-4E8E-BDDB-58BEF85C0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BBB42-5552-4833-84F5-165EFB1D7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8C495-B27C-4EE0-ADB3-42D28F34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A25A-B87D-4DEE-B040-DCCC5C3D2C58}" type="datetime1">
              <a:rPr lang="en-ID" smtClean="0"/>
              <a:t>01/10/2023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81733-19C1-4AB7-9374-FD109F66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7CB5B-49D2-43EF-B112-F736B81B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722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B1F7-5366-4467-BAF8-A4105CFA4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75A75-6347-4BD0-BE48-73D54844A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02046-8B45-4497-9B59-79EDBCBB2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D86793-EC94-41FF-A277-7BD9ACC36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18926-3141-4EB9-8EB4-A91416B98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E9E361-21F1-4676-8828-998C2F9D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BFF0-1DA1-4F36-8709-9C257EE60E6A}" type="datetime1">
              <a:rPr lang="en-ID" smtClean="0"/>
              <a:t>01/10/2023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571722-A363-4DBD-8FFD-3F09D4A8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5AC0E-63D2-4D11-AADE-94791758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596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89285-C73F-41BF-9244-F137342F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984BE-B5E7-482D-A35C-B0F55F77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D5C1-3A9F-493F-874F-443691844CE3}" type="datetime1">
              <a:rPr lang="en-ID" smtClean="0"/>
              <a:t>01/10/2023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3FAA4-6FDD-4C11-8F05-4EF7C0F6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5D0C0-5BCD-4FF1-AD94-5CEEDCA1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582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A280E-335B-45DF-BE9A-1AA38DC3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6652-E42B-4726-AEA9-D4757546C440}" type="datetime1">
              <a:rPr lang="en-ID" smtClean="0"/>
              <a:t>01/10/2023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2DDB0-A9FA-4B3E-AF38-4EA27BBB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843DE-9323-4E63-80EB-0E7D8F4B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244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1324-A20C-4B7C-B6E2-48EC31B3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85510-4549-40FD-817E-0C8173649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9F114-5DA5-4C21-AFBE-CDAAD853F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00CC1-C875-4118-81AA-9671A42C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C3B6-3861-416A-B1E4-65CB61F3F467}" type="datetime1">
              <a:rPr lang="en-ID" smtClean="0"/>
              <a:t>01/10/2023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0B1DB-0198-4E35-8C9A-5454E418F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B721C-7D05-4ADC-8014-9FF0A949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484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20FCB-44C7-4E65-9657-3C69DAA81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EE715-FE04-45FA-AC16-04645CC89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29546-B96E-4803-A280-31FEDF090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223D0-204A-4B43-9210-C31A57E7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D0F-6DB4-4EB0-8A30-6CC004F32E2C}" type="datetime1">
              <a:rPr lang="en-ID" smtClean="0"/>
              <a:t>01/10/2023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FEDF7-BBBC-4B37-AD2E-619D7A3E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88EDD-C35E-4FCD-B4A8-9A5509890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937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24B200-D5C8-4ACA-BE01-50D058B02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12ED9-BDBD-444F-87A2-4F6B35D28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DD937-48D5-4064-B81B-3881E7604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62C2A-BD70-455C-BA3F-D930AF60B8E3}" type="datetime1">
              <a:rPr lang="en-ID" smtClean="0"/>
              <a:t>01/10/2023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D5D31-0DE2-44F3-AFFF-003778825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45378-8BA8-4383-A5FA-C291ABF95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DF84B-70D1-4C81-8C77-C344FC1ACF29}" type="slidenum">
              <a:rPr lang="en-ID" smtClean="0"/>
              <a:t>‹#›</a:t>
            </a:fld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3AA88C-BE60-4F62-B8EC-A4CC3C6F81B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796" y="185738"/>
            <a:ext cx="1470886" cy="1470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109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B41C5C-ACD2-4AAE-830F-77CDA35CE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ID" sz="6600" dirty="0" err="1">
                <a:solidFill>
                  <a:srgbClr val="FFFFFF"/>
                </a:solidFill>
              </a:rPr>
              <a:t>Struktur</a:t>
            </a:r>
            <a:r>
              <a:rPr lang="en-ID" sz="6600" dirty="0">
                <a:solidFill>
                  <a:srgbClr val="FFFFFF"/>
                </a:solidFill>
              </a:rPr>
              <a:t> Data Program </a:t>
            </a:r>
            <a:r>
              <a:rPr lang="en-ID" sz="6600" dirty="0" err="1">
                <a:solidFill>
                  <a:srgbClr val="FFFFFF"/>
                </a:solidFill>
              </a:rPr>
              <a:t>Prosedural</a:t>
            </a:r>
            <a:r>
              <a:rPr lang="en-ID" sz="6600" dirty="0">
                <a:solidFill>
                  <a:srgbClr val="FFFFFF"/>
                </a:solidFill>
              </a:rPr>
              <a:t> - Python (Bag. 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B7395-F047-4C71-A3F9-4C8302D06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rmAutofit/>
          </a:bodyPr>
          <a:lstStyle/>
          <a:p>
            <a:pPr algn="l"/>
            <a:r>
              <a:rPr lang="en-ID" sz="1800" dirty="0">
                <a:solidFill>
                  <a:srgbClr val="000000"/>
                </a:solidFill>
              </a:rPr>
              <a:t>Tim </a:t>
            </a:r>
            <a:r>
              <a:rPr lang="en-ID" sz="1800" dirty="0" err="1">
                <a:solidFill>
                  <a:srgbClr val="000000"/>
                </a:solidFill>
              </a:rPr>
              <a:t>Penyusun</a:t>
            </a:r>
            <a:r>
              <a:rPr lang="en-ID" sz="1800" dirty="0">
                <a:solidFill>
                  <a:srgbClr val="000000"/>
                </a:solidFill>
              </a:rPr>
              <a:t> </a:t>
            </a:r>
            <a:r>
              <a:rPr lang="en-ID" sz="1800" dirty="0" err="1">
                <a:solidFill>
                  <a:srgbClr val="000000"/>
                </a:solidFill>
              </a:rPr>
              <a:t>Materi</a:t>
            </a:r>
            <a:r>
              <a:rPr lang="en-ID" sz="1800" dirty="0">
                <a:solidFill>
                  <a:srgbClr val="000000"/>
                </a:solidFill>
              </a:rPr>
              <a:t> </a:t>
            </a:r>
            <a:r>
              <a:rPr lang="en-ID" sz="1800" dirty="0" err="1">
                <a:solidFill>
                  <a:srgbClr val="000000"/>
                </a:solidFill>
              </a:rPr>
              <a:t>Pengenalan</a:t>
            </a:r>
            <a:r>
              <a:rPr lang="en-ID" sz="1800" dirty="0">
                <a:solidFill>
                  <a:srgbClr val="000000"/>
                </a:solidFill>
              </a:rPr>
              <a:t> </a:t>
            </a:r>
            <a:r>
              <a:rPr lang="en-ID" sz="1800" dirty="0" err="1">
                <a:solidFill>
                  <a:srgbClr val="000000"/>
                </a:solidFill>
              </a:rPr>
              <a:t>Komputasi</a:t>
            </a:r>
            <a:endParaRPr lang="en-ID" sz="1800" dirty="0">
              <a:solidFill>
                <a:srgbClr val="000000"/>
              </a:solidFill>
            </a:endParaRPr>
          </a:p>
          <a:p>
            <a:pPr algn="l"/>
            <a:r>
              <a:rPr lang="en-ID" sz="1800" dirty="0" err="1">
                <a:solidFill>
                  <a:srgbClr val="000000"/>
                </a:solidFill>
              </a:rPr>
              <a:t>Institut</a:t>
            </a:r>
            <a:r>
              <a:rPr lang="en-ID" sz="1800" dirty="0">
                <a:solidFill>
                  <a:srgbClr val="000000"/>
                </a:solidFill>
              </a:rPr>
              <a:t> </a:t>
            </a:r>
            <a:r>
              <a:rPr lang="en-ID" sz="1800" dirty="0" err="1">
                <a:solidFill>
                  <a:srgbClr val="000000"/>
                </a:solidFill>
              </a:rPr>
              <a:t>Teknologi</a:t>
            </a:r>
            <a:r>
              <a:rPr lang="en-ID" sz="1800" dirty="0">
                <a:solidFill>
                  <a:srgbClr val="000000"/>
                </a:solidFill>
              </a:rPr>
              <a:t> Bandung </a:t>
            </a:r>
            <a:r>
              <a:rPr lang="en-ID" sz="1800">
                <a:solidFill>
                  <a:srgbClr val="000000"/>
                </a:solidFill>
              </a:rPr>
              <a:t>© 2019</a:t>
            </a:r>
            <a:endParaRPr lang="en-ID" sz="1800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0ABC8-2FF4-4C45-B270-1CB5682B8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68" y="4985459"/>
            <a:ext cx="1547422" cy="154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63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91CA37-3473-40C6-8E82-25276D70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Aksi</a:t>
            </a:r>
            <a:r>
              <a:rPr lang="en-ID" dirty="0"/>
              <a:t> </a:t>
            </a:r>
            <a:r>
              <a:rPr lang="en-ID" dirty="0" err="1"/>
              <a:t>Sekuensial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47F503-F7D9-4E09-BAD0-EBDDCE7731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32BD3-5350-44AC-A966-3BBC6A19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D5C1-3A9F-493F-874F-443691844CE3}" type="datetime1">
              <a:rPr lang="en-ID" smtClean="0"/>
              <a:t>01/10/2023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3B8FA-D01B-498B-B984-2D8D94B3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60209-D6E0-40CD-BB8A-7A17DF12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9952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Struktur Dasar </a:t>
            </a:r>
            <a:r>
              <a:rPr lang="en-ID" dirty="0" err="1"/>
              <a:t>Algoritma</a:t>
            </a:r>
            <a:endParaRPr lang="id-ID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7F50-262F-48AC-8719-F567E0D5AF96}" type="datetime1">
              <a:rPr lang="id-ID" smtClean="0"/>
              <a:t>01/10/2023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KU1072/Struktur Dasar Program Prosedural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/>
              <a:pPr/>
              <a:t>11</a:t>
            </a:fld>
            <a:endParaRPr lang="id-ID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52668" y="1690688"/>
          <a:ext cx="8075612" cy="41318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5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8656">
                <a:tc>
                  <a:txBody>
                    <a:bodyPr/>
                    <a:lstStyle/>
                    <a:p>
                      <a:r>
                        <a:rPr lang="id-ID" sz="2800" b="1" dirty="0"/>
                        <a:t>Program</a:t>
                      </a:r>
                      <a:r>
                        <a:rPr lang="id-ID" sz="2800" dirty="0"/>
                        <a:t> &lt;JudulProgram&gt;</a:t>
                      </a:r>
                    </a:p>
                    <a:p>
                      <a:r>
                        <a:rPr lang="id-ID" sz="2800" dirty="0"/>
                        <a:t>{ Spesifikasi Program }</a:t>
                      </a:r>
                    </a:p>
                  </a:txBody>
                  <a:tcPr marL="91439" marR="91439" marT="45703" marB="457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7281">
                <a:tc>
                  <a:txBody>
                    <a:bodyPr/>
                    <a:lstStyle/>
                    <a:p>
                      <a:r>
                        <a:rPr lang="id-ID" sz="2800" b="1" dirty="0"/>
                        <a:t>KAMUS</a:t>
                      </a:r>
                    </a:p>
                    <a:p>
                      <a:r>
                        <a:rPr lang="id-ID" sz="2800" dirty="0"/>
                        <a:t>{ Deklarasi type, variabel,</a:t>
                      </a:r>
                      <a:r>
                        <a:rPr lang="id-ID" sz="2800" baseline="0" dirty="0"/>
                        <a:t> konstanta, fungsi, prosedur </a:t>
                      </a:r>
                      <a:r>
                        <a:rPr lang="id-ID" sz="2800" dirty="0"/>
                        <a:t>}</a:t>
                      </a:r>
                    </a:p>
                  </a:txBody>
                  <a:tcPr marL="91439" marR="91439" marT="45703" marB="457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5906">
                <a:tc>
                  <a:txBody>
                    <a:bodyPr/>
                    <a:lstStyle/>
                    <a:p>
                      <a:r>
                        <a:rPr lang="id-ID" sz="2800" b="1" dirty="0"/>
                        <a:t>ALGORITMA</a:t>
                      </a:r>
                    </a:p>
                    <a:p>
                      <a:r>
                        <a:rPr lang="id-ID" sz="2800" dirty="0"/>
                        <a:t>{ Deretan langkah algoritmik untuk penyelesaian</a:t>
                      </a:r>
                      <a:r>
                        <a:rPr lang="id-ID" sz="2800" baseline="0" dirty="0"/>
                        <a:t> persoalan </a:t>
                      </a:r>
                      <a:r>
                        <a:rPr lang="id-ID" sz="2800" dirty="0"/>
                        <a:t>}</a:t>
                      </a:r>
                      <a:endParaRPr lang="en-ID" sz="2800" dirty="0"/>
                    </a:p>
                    <a:p>
                      <a:r>
                        <a:rPr lang="en-ID" sz="2800" dirty="0"/>
                        <a:t>{ </a:t>
                      </a:r>
                      <a:r>
                        <a:rPr lang="en-ID" sz="2800" dirty="0" err="1"/>
                        <a:t>Ditulis</a:t>
                      </a:r>
                      <a:r>
                        <a:rPr lang="en-ID" sz="2800" dirty="0"/>
                        <a:t> </a:t>
                      </a:r>
                      <a:r>
                        <a:rPr lang="en-ID" sz="2800" dirty="0" err="1"/>
                        <a:t>dengan</a:t>
                      </a:r>
                      <a:r>
                        <a:rPr lang="en-ID" sz="2800" dirty="0"/>
                        <a:t> pseudocode </a:t>
                      </a:r>
                      <a:r>
                        <a:rPr lang="en-ID" sz="2800" dirty="0" err="1"/>
                        <a:t>atau</a:t>
                      </a:r>
                      <a:r>
                        <a:rPr lang="en-ID" sz="2800" dirty="0"/>
                        <a:t> flowchart }</a:t>
                      </a:r>
                      <a:endParaRPr lang="id-ID" sz="2800" dirty="0"/>
                    </a:p>
                  </a:txBody>
                  <a:tcPr marL="91439" marR="91439" marT="45703" marB="457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503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Struktur Dasar Program </a:t>
            </a:r>
            <a:r>
              <a:rPr lang="en-ID" dirty="0"/>
              <a:t>Python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39FB-0180-4899-91EB-4AB21D3E98DF}" type="datetime1">
              <a:rPr lang="en-ID" smtClean="0"/>
              <a:t>01/10/2023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Pengenalan Komputasi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/>
              <a:pPr/>
              <a:t>12</a:t>
            </a:fld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1012815" y="1859339"/>
            <a:ext cx="8515672" cy="286232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anose="020B0609020204030204" pitchFamily="49" charset="0"/>
              </a:rPr>
              <a:t># Program </a:t>
            </a:r>
            <a:r>
              <a:rPr lang="id-ID" dirty="0">
                <a:latin typeface="Consolas" pitchFamily="49" charset="0"/>
                <a:cs typeface="Consolas" panose="020B0609020204030204" pitchFamily="49" charset="0"/>
              </a:rPr>
              <a:t>&lt;JudulProgram&gt;</a:t>
            </a:r>
            <a:endParaRPr lang="en-US" dirty="0">
              <a:latin typeface="Consolas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anose="020B0609020204030204" pitchFamily="49" charset="0"/>
              </a:rPr>
              <a:t># </a:t>
            </a:r>
            <a:r>
              <a:rPr lang="id-ID" dirty="0">
                <a:latin typeface="Consolas" pitchFamily="49" charset="0"/>
                <a:cs typeface="Consolas" panose="020B0609020204030204" pitchFamily="49" charset="0"/>
              </a:rPr>
              <a:t>Spesifikasi Program</a:t>
            </a:r>
            <a:endParaRPr lang="en-US" dirty="0">
              <a:latin typeface="Consolas" pitchFamily="49" charset="0"/>
              <a:cs typeface="Consolas" panose="020B0609020204030204" pitchFamily="49" charset="0"/>
            </a:endParaRPr>
          </a:p>
          <a:p>
            <a:pPr>
              <a:defRPr/>
            </a:pPr>
            <a:endParaRPr lang="en-US" dirty="0">
              <a:latin typeface="Consolas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7030A0"/>
                </a:solidFill>
                <a:latin typeface="Consolas" pitchFamily="49" charset="0"/>
                <a:cs typeface="Consolas" panose="020B0609020204030204" pitchFamily="49" charset="0"/>
              </a:rPr>
              <a:t># KAMUS</a:t>
            </a:r>
          </a:p>
          <a:p>
            <a:pPr>
              <a:defRPr/>
            </a:pPr>
            <a:r>
              <a:rPr lang="en-US" dirty="0">
                <a:solidFill>
                  <a:srgbClr val="7030A0"/>
                </a:solidFill>
                <a:latin typeface="Consolas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solidFill>
                  <a:srgbClr val="7030A0"/>
                </a:solidFill>
                <a:latin typeface="Consolas" pitchFamily="49" charset="0"/>
                <a:cs typeface="Consolas" panose="020B0609020204030204" pitchFamily="49" charset="0"/>
              </a:rPr>
              <a:t>Penjelasan</a:t>
            </a:r>
            <a:r>
              <a:rPr lang="en-US" dirty="0">
                <a:solidFill>
                  <a:srgbClr val="7030A0"/>
                </a:solidFill>
                <a:latin typeface="Consolas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Consolas" pitchFamily="49" charset="0"/>
                <a:cs typeface="Consolas" panose="020B0609020204030204" pitchFamily="49" charset="0"/>
              </a:rPr>
              <a:t>dalam</a:t>
            </a:r>
            <a:r>
              <a:rPr lang="en-US" dirty="0">
                <a:solidFill>
                  <a:srgbClr val="7030A0"/>
                </a:solidFill>
                <a:latin typeface="Consolas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Consolas" pitchFamily="49" charset="0"/>
                <a:cs typeface="Consolas" panose="020B0609020204030204" pitchFamily="49" charset="0"/>
              </a:rPr>
              <a:t>bentuk</a:t>
            </a:r>
            <a:r>
              <a:rPr lang="en-US" dirty="0">
                <a:solidFill>
                  <a:srgbClr val="7030A0"/>
                </a:solidFill>
                <a:latin typeface="Consolas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Consolas" pitchFamily="49" charset="0"/>
                <a:cs typeface="Consolas" panose="020B0609020204030204" pitchFamily="49" charset="0"/>
              </a:rPr>
              <a:t>komentar</a:t>
            </a:r>
            <a:endParaRPr lang="en-US" dirty="0">
              <a:solidFill>
                <a:srgbClr val="7030A0"/>
              </a:solidFill>
              <a:latin typeface="Consolas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7030A0"/>
                </a:solidFill>
                <a:latin typeface="Consolas" pitchFamily="49" charset="0"/>
                <a:cs typeface="Consolas" panose="020B0609020204030204" pitchFamily="49" charset="0"/>
              </a:rPr>
              <a:t># </a:t>
            </a:r>
            <a:r>
              <a:rPr lang="id-ID" dirty="0">
                <a:solidFill>
                  <a:srgbClr val="7030A0"/>
                </a:solidFill>
                <a:latin typeface="Consolas" pitchFamily="49" charset="0"/>
                <a:cs typeface="Consolas" panose="020B0609020204030204" pitchFamily="49" charset="0"/>
              </a:rPr>
              <a:t>Deklarasi type, variabel, konstanta, fungsi, prosedur</a:t>
            </a:r>
          </a:p>
          <a:p>
            <a:pPr>
              <a:defRPr/>
            </a:pPr>
            <a:endParaRPr lang="en-US" dirty="0">
              <a:latin typeface="Consolas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anose="020B0609020204030204" pitchFamily="49" charset="0"/>
              </a:rPr>
              <a:t>#</a:t>
            </a:r>
            <a:r>
              <a:rPr lang="id-ID" b="1" dirty="0">
                <a:solidFill>
                  <a:srgbClr val="00B050"/>
                </a:solidFill>
                <a:latin typeface="Consolas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anose="020B0609020204030204" pitchFamily="49" charset="0"/>
              </a:rPr>
              <a:t>ALGORITMA</a:t>
            </a: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anose="020B0609020204030204" pitchFamily="49" charset="0"/>
              </a:rPr>
              <a:t>#</a:t>
            </a:r>
            <a:r>
              <a:rPr lang="id-ID" b="1" dirty="0">
                <a:solidFill>
                  <a:srgbClr val="00B050"/>
                </a:solidFill>
                <a:latin typeface="Consolas" pitchFamily="49" charset="0"/>
                <a:cs typeface="Consolas" panose="020B0609020204030204" pitchFamily="49" charset="0"/>
              </a:rPr>
              <a:t> </a:t>
            </a:r>
            <a:r>
              <a:rPr lang="id-ID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Deretan langkah algoritmik untuk penyelesaian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d-ID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persoalan</a:t>
            </a: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anose="020B0609020204030204" pitchFamily="49" charset="0"/>
              </a:rPr>
              <a:t>	</a:t>
            </a:r>
            <a:endParaRPr lang="en-US" dirty="0">
              <a:solidFill>
                <a:srgbClr val="FF0000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160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Program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program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algoritmik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aksi</a:t>
            </a:r>
            <a:endParaRPr lang="en-US" dirty="0"/>
          </a:p>
          <a:p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algoritmik</a:t>
            </a:r>
            <a:r>
              <a:rPr lang="en-US" dirty="0"/>
              <a:t> </a:t>
            </a:r>
            <a:r>
              <a:rPr lang="en-US" dirty="0" err="1"/>
              <a:t>tsb</a:t>
            </a:r>
            <a:r>
              <a:rPr lang="en-US" dirty="0"/>
              <a:t>.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: Input/Output, assignment</a:t>
            </a:r>
          </a:p>
          <a:p>
            <a:pPr lvl="1"/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yang </a:t>
            </a:r>
            <a:r>
              <a:rPr lang="en-US" dirty="0" err="1"/>
              <a:t>berurutan</a:t>
            </a:r>
            <a:endParaRPr lang="en-US" dirty="0"/>
          </a:p>
          <a:p>
            <a:pPr lvl="1"/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(</a:t>
            </a:r>
            <a:r>
              <a:rPr lang="en-US" dirty="0" err="1"/>
              <a:t>jika-maka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Pengulangan</a:t>
            </a:r>
            <a:r>
              <a:rPr lang="en-US" dirty="0"/>
              <a:t>…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  <a:p>
            <a:r>
              <a:rPr lang="en-US" dirty="0" err="1"/>
              <a:t>Dalam</a:t>
            </a:r>
            <a:r>
              <a:rPr lang="en-US" dirty="0"/>
              <a:t> Bahasa Python,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per </a:t>
            </a:r>
            <a:r>
              <a:rPr lang="en-US" dirty="0" err="1"/>
              <a:t>baris</a:t>
            </a:r>
            <a:endParaRPr lang="en-US" dirty="0"/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dituliskan</a:t>
            </a:r>
            <a:r>
              <a:rPr lang="en-US" dirty="0"/>
              <a:t> pada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dipisahkan</a:t>
            </a:r>
            <a:r>
              <a:rPr lang="en-US" dirty="0"/>
              <a:t> oleh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(;)</a:t>
            </a:r>
            <a:endParaRPr lang="en-US" b="1" dirty="0"/>
          </a:p>
          <a:p>
            <a:pPr lvl="1"/>
            <a:r>
              <a:rPr lang="en-US" dirty="0" err="1"/>
              <a:t>Contoh</a:t>
            </a:r>
            <a:r>
              <a:rPr lang="en-US" dirty="0"/>
              <a:t>:  </a:t>
            </a:r>
            <a:r>
              <a:rPr lang="en-US" sz="2200" dirty="0" err="1">
                <a:latin typeface="Consolas" panose="020B0609020204030204" pitchFamily="49" charset="0"/>
              </a:rPr>
              <a:t>nama</a:t>
            </a:r>
            <a:r>
              <a:rPr lang="en-US" sz="2200" dirty="0">
                <a:latin typeface="Consolas" panose="020B0609020204030204" pitchFamily="49" charset="0"/>
              </a:rPr>
              <a:t> = input()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; </a:t>
            </a:r>
            <a:r>
              <a:rPr lang="en-US" sz="2200" dirty="0">
                <a:latin typeface="Consolas" panose="020B0609020204030204" pitchFamily="49" charset="0"/>
              </a:rPr>
              <a:t>print(</a:t>
            </a:r>
            <a:r>
              <a:rPr lang="en-US" sz="2200" dirty="0" err="1">
                <a:latin typeface="Consolas" panose="020B0609020204030204" pitchFamily="49" charset="0"/>
              </a:rPr>
              <a:t>nama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9394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ja-JP" dirty="0"/>
              <a:t>KU1072/</a:t>
            </a:r>
            <a:r>
              <a:rPr lang="en-US" altLang="ja-JP" dirty="0" err="1"/>
              <a:t>Struktur</a:t>
            </a:r>
            <a:r>
              <a:rPr lang="en-US" altLang="ja-JP" dirty="0"/>
              <a:t> Dasar Program </a:t>
            </a:r>
            <a:r>
              <a:rPr lang="en-US" altLang="ja-JP" dirty="0" err="1"/>
              <a:t>Prosedural</a:t>
            </a:r>
            <a:r>
              <a:rPr lang="en-US" altLang="ja-JP" dirty="0"/>
              <a:t>/Python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A99C-80D4-4452-865E-93DB3220EF55}" type="datetime1">
              <a:rPr lang="id-ID" smtClean="0"/>
              <a:t>01/10/2023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/>
              <a:pPr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7184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Aksi Sekuensial</a:t>
            </a:r>
            <a:endParaRPr lang="id-ID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d-ID" b="1" dirty="0"/>
              <a:t>Aksi sekuensial</a:t>
            </a:r>
            <a:r>
              <a:rPr lang="id-ID" dirty="0"/>
              <a:t>: sederetan instruksi primitif dan/atau aksi yang akan dilaksanakan (dieksekusi) oleh komputer berdasarkan urutan penulisannya</a:t>
            </a:r>
            <a:endParaRPr lang="en-US" dirty="0"/>
          </a:p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status </a:t>
            </a:r>
            <a:r>
              <a:rPr lang="en-US" dirty="0" err="1"/>
              <a:t>dari</a:t>
            </a:r>
            <a:r>
              <a:rPr lang="en-US" dirty="0"/>
              <a:t> program</a:t>
            </a:r>
          </a:p>
          <a:p>
            <a:pPr lvl="1"/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sekuensial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dan </a:t>
            </a:r>
            <a:r>
              <a:rPr lang="en-US" dirty="0" err="1"/>
              <a:t>akhir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Dengan</a:t>
            </a:r>
            <a:r>
              <a:rPr lang="en-US" dirty="0"/>
              <a:t> kata lain, </a:t>
            </a:r>
            <a:r>
              <a:rPr lang="en-US" dirty="0" err="1"/>
              <a:t>suatu</a:t>
            </a:r>
            <a:r>
              <a:rPr lang="en-US" dirty="0"/>
              <a:t> program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dan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berakhir</a:t>
            </a:r>
            <a:endParaRPr lang="en-US" dirty="0"/>
          </a:p>
          <a:p>
            <a:r>
              <a:rPr lang="id-ID" dirty="0"/>
              <a:t>Instruksi ditulis terurut sesuai penulisan per baris</a:t>
            </a:r>
            <a:endParaRPr lang="en-US" dirty="0"/>
          </a:p>
          <a:p>
            <a:r>
              <a:rPr lang="id-ID" dirty="0"/>
              <a:t>Perhatikan bahwa: </a:t>
            </a:r>
          </a:p>
          <a:p>
            <a:pPr lvl="1"/>
            <a:r>
              <a:rPr lang="id-ID" dirty="0"/>
              <a:t>ada program yang akan berubah jika urutan baris instruksinya berubah </a:t>
            </a:r>
          </a:p>
          <a:p>
            <a:pPr lvl="1"/>
            <a:r>
              <a:rPr lang="id-ID" dirty="0"/>
              <a:t>dan ada juga program yang tidak berubah jika urutan baris instruksinya berubah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0B83-6D86-4248-873A-627A6803B052}" type="datetime1">
              <a:rPr lang="id-ID" smtClean="0"/>
              <a:pPr/>
              <a:t>01/10/2023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KU1072/Struktur Dasar Program Prosedural/Python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/>
              <a:pPr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253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</p:spPr>
        <p:txBody>
          <a:bodyPr>
            <a:normAutofit/>
          </a:bodyPr>
          <a:lstStyle/>
          <a:p>
            <a:r>
              <a:rPr lang="en-US" sz="3600" dirty="0" err="1"/>
              <a:t>Urutan</a:t>
            </a:r>
            <a:r>
              <a:rPr lang="en-US" sz="3600" dirty="0"/>
              <a:t> </a:t>
            </a:r>
            <a:r>
              <a:rPr lang="en-US" sz="3600" dirty="0" err="1"/>
              <a:t>instruksi</a:t>
            </a:r>
            <a:r>
              <a:rPr lang="en-US" sz="3600" dirty="0"/>
              <a:t> </a:t>
            </a:r>
            <a:r>
              <a:rPr lang="en-US" sz="3600" u="sng" dirty="0" err="1"/>
              <a:t>tidak</a:t>
            </a:r>
            <a:r>
              <a:rPr lang="en-US" sz="3600" u="sng" dirty="0"/>
              <a:t> </a:t>
            </a:r>
            <a:r>
              <a:rPr lang="en-US" sz="3600" u="sng" dirty="0" err="1"/>
              <a:t>mengubah</a:t>
            </a:r>
            <a:r>
              <a:rPr lang="en-US" sz="3600" u="sng" dirty="0"/>
              <a:t> </a:t>
            </a:r>
            <a:r>
              <a:rPr lang="en-US" sz="3600" dirty="0" err="1"/>
              <a:t>hasil</a:t>
            </a:r>
            <a:r>
              <a:rPr lang="en-US" sz="3600" dirty="0"/>
              <a:t> </a:t>
            </a:r>
            <a:r>
              <a:rPr lang="en-US" sz="3600" dirty="0" err="1"/>
              <a:t>eksekusi</a:t>
            </a:r>
            <a:r>
              <a:rPr lang="en-US" sz="3600" dirty="0"/>
              <a:t>…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6DF6-0656-4C43-95BB-548946C57133}" type="datetime1">
              <a:rPr lang="id-ID" smtClean="0"/>
              <a:pPr/>
              <a:t>01/10/2023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KU1072/Struktur Dasar Program Prosedural/Python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/>
              <a:pPr/>
              <a:t>15</a:t>
            </a:fld>
            <a:endParaRPr lang="id-ID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71705" y="1621484"/>
            <a:ext cx="3744416" cy="4395644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Program Test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KAMUS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: int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x : float</a:t>
            </a:r>
          </a:p>
          <a:p>
            <a:pPr marL="0" indent="0">
              <a:buFontTx/>
              <a:buNone/>
              <a:defRPr/>
            </a:pPr>
            <a:endParaRPr lang="en-US" sz="1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ALGORITMA</a:t>
            </a:r>
          </a:p>
          <a:p>
            <a:pPr marL="0" indent="0">
              <a:buFontTx/>
              <a:buNone/>
              <a:defRPr/>
            </a:pP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int(input())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 = 100.75</a:t>
            </a:r>
          </a:p>
          <a:p>
            <a:pPr marL="0" indent="0">
              <a:buFontTx/>
              <a:buNone/>
              <a:defRPr/>
            </a:pPr>
            <a:endParaRPr lang="en-US" sz="1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print(x)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*2)</a:t>
            </a:r>
          </a:p>
          <a:p>
            <a:pPr marL="0" indent="0">
              <a:buFontTx/>
              <a:buNone/>
              <a:defRPr/>
            </a:pPr>
            <a:endParaRPr lang="en-US" sz="1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Tx/>
              <a:buNone/>
              <a:defRPr/>
            </a:pPr>
            <a:endParaRPr lang="en-US" sz="1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201056" y="1621484"/>
            <a:ext cx="3744416" cy="4395644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Program Test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KAMUS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: int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x : float</a:t>
            </a:r>
          </a:p>
          <a:p>
            <a:pPr marL="0" indent="0">
              <a:buFontTx/>
              <a:buNone/>
              <a:defRPr/>
            </a:pPr>
            <a:endParaRPr lang="en-US" sz="1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ALGORITMA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 = 100.75</a:t>
            </a:r>
          </a:p>
          <a:p>
            <a:pPr marL="0" indent="0">
              <a:buFontTx/>
              <a:buNone/>
              <a:defRPr/>
            </a:pP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int(input())</a:t>
            </a:r>
          </a:p>
          <a:p>
            <a:pPr marL="0" indent="0">
              <a:buFontTx/>
              <a:buNone/>
              <a:defRPr/>
            </a:pPr>
            <a:endParaRPr lang="en-US" sz="1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print(x)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*2)</a:t>
            </a:r>
          </a:p>
          <a:p>
            <a:pPr marL="0" indent="0">
              <a:buFontTx/>
              <a:buNone/>
              <a:defRPr/>
            </a:pPr>
            <a:endParaRPr lang="en-US" sz="1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Tx/>
              <a:buNone/>
              <a:defRPr/>
            </a:pPr>
            <a:endParaRPr lang="en-US" sz="1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009511-E22C-4FEA-A20D-27DE2D00E126}"/>
              </a:ext>
            </a:extLst>
          </p:cNvPr>
          <p:cNvCxnSpPr>
            <a:cxnSpLocks/>
          </p:cNvCxnSpPr>
          <p:nvPr/>
        </p:nvCxnSpPr>
        <p:spPr>
          <a:xfrm flipV="1">
            <a:off x="3132083" y="3785860"/>
            <a:ext cx="2068973" cy="350728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4B4CE5-E44D-418E-AD77-7773796813FB}"/>
              </a:ext>
            </a:extLst>
          </p:cNvPr>
          <p:cNvCxnSpPr>
            <a:cxnSpLocks/>
          </p:cNvCxnSpPr>
          <p:nvPr/>
        </p:nvCxnSpPr>
        <p:spPr>
          <a:xfrm>
            <a:off x="3132083" y="3785860"/>
            <a:ext cx="2068973" cy="350728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FD5511E-390D-491A-A204-8B0064DD73FD}"/>
              </a:ext>
            </a:extLst>
          </p:cNvPr>
          <p:cNvSpPr txBox="1"/>
          <p:nvPr/>
        </p:nvSpPr>
        <p:spPr>
          <a:xfrm>
            <a:off x="9440918" y="3572442"/>
            <a:ext cx="2315653" cy="12003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dirty="0"/>
              <a:t>Hasil </a:t>
            </a:r>
            <a:r>
              <a:rPr lang="en-ID" dirty="0" err="1"/>
              <a:t>eksekusi</a:t>
            </a:r>
            <a:r>
              <a:rPr lang="en-ID" dirty="0"/>
              <a:t> </a:t>
            </a:r>
            <a:r>
              <a:rPr lang="en-ID" b="1" dirty="0" err="1"/>
              <a:t>tidak</a:t>
            </a:r>
            <a:r>
              <a:rPr lang="en-ID" b="1" dirty="0"/>
              <a:t> </a:t>
            </a:r>
            <a:r>
              <a:rPr lang="en-ID" b="1" dirty="0" err="1"/>
              <a:t>berubah</a:t>
            </a:r>
            <a:r>
              <a:rPr lang="en-ID" dirty="0"/>
              <a:t>, </a:t>
            </a:r>
            <a:r>
              <a:rPr lang="en-ID" dirty="0" err="1"/>
              <a:t>walaupun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instruksi</a:t>
            </a:r>
            <a:r>
              <a:rPr lang="en-ID" dirty="0"/>
              <a:t> </a:t>
            </a:r>
            <a:r>
              <a:rPr lang="en-ID" dirty="0" err="1"/>
              <a:t>diubah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8042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</p:spPr>
        <p:txBody>
          <a:bodyPr>
            <a:normAutofit/>
          </a:bodyPr>
          <a:lstStyle/>
          <a:p>
            <a:r>
              <a:rPr lang="en-US" sz="3600" dirty="0" err="1"/>
              <a:t>Urutan</a:t>
            </a:r>
            <a:r>
              <a:rPr lang="en-US" sz="3600" dirty="0"/>
              <a:t> </a:t>
            </a:r>
            <a:r>
              <a:rPr lang="en-US" sz="3600" dirty="0" err="1"/>
              <a:t>instruksi</a:t>
            </a:r>
            <a:r>
              <a:rPr lang="en-US" sz="3600" dirty="0"/>
              <a:t> </a:t>
            </a:r>
            <a:r>
              <a:rPr lang="en-US" sz="3600" u="sng" dirty="0" err="1"/>
              <a:t>mengubah</a:t>
            </a:r>
            <a:r>
              <a:rPr lang="en-US" sz="3600" dirty="0"/>
              <a:t> </a:t>
            </a:r>
            <a:r>
              <a:rPr lang="en-US" sz="3600" dirty="0" err="1"/>
              <a:t>hasil</a:t>
            </a:r>
            <a:r>
              <a:rPr lang="en-US" sz="3600" dirty="0"/>
              <a:t> </a:t>
            </a:r>
            <a:r>
              <a:rPr lang="en-US" sz="3600" dirty="0" err="1"/>
              <a:t>eksekusi</a:t>
            </a:r>
            <a:r>
              <a:rPr lang="en-US" sz="3600" dirty="0"/>
              <a:t>…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6DF6-0656-4C43-95BB-548946C57133}" type="datetime1">
              <a:rPr lang="id-ID" smtClean="0"/>
              <a:pPr/>
              <a:t>01/10/2023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KU1072/Struktur Dasar Program Prosedural/Python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/>
              <a:pPr/>
              <a:t>16</a:t>
            </a:fld>
            <a:endParaRPr lang="id-ID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50685" y="1610917"/>
            <a:ext cx="3744416" cy="442334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Program Test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KAMUS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: int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x : float</a:t>
            </a:r>
          </a:p>
          <a:p>
            <a:pPr marL="0" indent="0">
              <a:buFontTx/>
              <a:buNone/>
              <a:defRPr/>
            </a:pPr>
            <a:endParaRPr lang="en-US" sz="1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ALGORITMA</a:t>
            </a:r>
          </a:p>
          <a:p>
            <a:pPr marL="0" indent="0">
              <a:buFontTx/>
              <a:buNone/>
              <a:defRPr/>
            </a:pP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int(input())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 = 100.75</a:t>
            </a:r>
          </a:p>
          <a:p>
            <a:pPr marL="0" indent="0">
              <a:buFontTx/>
              <a:buNone/>
              <a:defRPr/>
            </a:pPr>
            <a:endParaRPr lang="en-US" sz="1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print(x)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*2)</a:t>
            </a:r>
          </a:p>
          <a:p>
            <a:pPr marL="0" indent="0">
              <a:buFontTx/>
              <a:buNone/>
              <a:defRPr/>
            </a:pPr>
            <a:endParaRPr lang="en-US" sz="1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80036" y="1610918"/>
            <a:ext cx="3744416" cy="4423344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Program Test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KAMUS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: int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x : float</a:t>
            </a:r>
          </a:p>
          <a:p>
            <a:pPr marL="0" indent="0">
              <a:buFontTx/>
              <a:buNone/>
              <a:defRPr/>
            </a:pPr>
            <a:endParaRPr lang="en-US" sz="1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ALGORITMA</a:t>
            </a:r>
          </a:p>
          <a:p>
            <a:pPr marL="0" indent="0">
              <a:buFontTx/>
              <a:buNone/>
              <a:defRPr/>
            </a:pP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int(input())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 = 100.75</a:t>
            </a:r>
          </a:p>
          <a:p>
            <a:pPr marL="0" indent="0">
              <a:buFontTx/>
              <a:buNone/>
              <a:defRPr/>
            </a:pPr>
            <a:endParaRPr lang="en-US" sz="1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*2)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print(x)</a:t>
            </a:r>
          </a:p>
          <a:p>
            <a:pPr marL="0" indent="0">
              <a:buFontTx/>
              <a:buNone/>
              <a:defRPr/>
            </a:pPr>
            <a:endParaRPr lang="en-US" sz="1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Tx/>
              <a:buNone/>
              <a:defRPr/>
            </a:pPr>
            <a:endParaRPr lang="en-US" sz="1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009511-E22C-4FEA-A20D-27DE2D00E126}"/>
              </a:ext>
            </a:extLst>
          </p:cNvPr>
          <p:cNvCxnSpPr>
            <a:cxnSpLocks/>
          </p:cNvCxnSpPr>
          <p:nvPr/>
        </p:nvCxnSpPr>
        <p:spPr>
          <a:xfrm flipV="1">
            <a:off x="2309804" y="4772771"/>
            <a:ext cx="2870232" cy="430267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4B4CE5-E44D-418E-AD77-7773796813FB}"/>
              </a:ext>
            </a:extLst>
          </p:cNvPr>
          <p:cNvCxnSpPr>
            <a:cxnSpLocks/>
          </p:cNvCxnSpPr>
          <p:nvPr/>
        </p:nvCxnSpPr>
        <p:spPr>
          <a:xfrm>
            <a:off x="2209800" y="4772771"/>
            <a:ext cx="2970236" cy="269223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FD5511E-390D-491A-A204-8B0064DD73FD}"/>
              </a:ext>
            </a:extLst>
          </p:cNvPr>
          <p:cNvSpPr txBox="1"/>
          <p:nvPr/>
        </p:nvSpPr>
        <p:spPr>
          <a:xfrm>
            <a:off x="9440919" y="3572442"/>
            <a:ext cx="1912882" cy="12003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dirty="0"/>
              <a:t>Hasil </a:t>
            </a:r>
            <a:r>
              <a:rPr lang="en-ID" dirty="0" err="1"/>
              <a:t>eksekusi</a:t>
            </a:r>
            <a:r>
              <a:rPr lang="en-ID" dirty="0"/>
              <a:t> </a:t>
            </a:r>
            <a:r>
              <a:rPr lang="en-ID" b="1" dirty="0" err="1"/>
              <a:t>berubah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instruksi</a:t>
            </a:r>
            <a:r>
              <a:rPr lang="en-ID" dirty="0"/>
              <a:t> </a:t>
            </a:r>
            <a:r>
              <a:rPr lang="en-ID" dirty="0" err="1"/>
              <a:t>diubah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9920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4A2CF-B688-431F-A9D4-8C638DA5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Blok Program (1)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74F42-2C91-4240-8A09-0715180F0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Sederetan</a:t>
            </a:r>
            <a:r>
              <a:rPr lang="en-ID" dirty="0"/>
              <a:t> </a:t>
            </a:r>
            <a:r>
              <a:rPr lang="en-ID" dirty="0" err="1"/>
              <a:t>instruksi</a:t>
            </a:r>
            <a:r>
              <a:rPr lang="en-ID" dirty="0"/>
              <a:t> yang </a:t>
            </a:r>
            <a:r>
              <a:rPr lang="en-ID" dirty="0" err="1"/>
              <a:t>dieksekusi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sekuensial</a:t>
            </a:r>
            <a:r>
              <a:rPr lang="en-ID" dirty="0"/>
              <a:t> </a:t>
            </a:r>
            <a:r>
              <a:rPr lang="en-ID" dirty="0" err="1"/>
              <a:t>dikelompokkan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program</a:t>
            </a:r>
          </a:p>
          <a:p>
            <a:r>
              <a:rPr lang="en-ID" dirty="0" err="1"/>
              <a:t>Dalam</a:t>
            </a:r>
            <a:r>
              <a:rPr lang="en-ID" dirty="0"/>
              <a:t> Python,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program </a:t>
            </a:r>
            <a:r>
              <a:rPr lang="en-ID" dirty="0" err="1"/>
              <a:t>ditandai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indentasi</a:t>
            </a:r>
            <a:r>
              <a:rPr lang="en-ID" dirty="0"/>
              <a:t> yang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menjorok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endParaRPr lang="en-ID" b="1" dirty="0">
              <a:solidFill>
                <a:srgbClr val="FF0000"/>
              </a:solidFill>
            </a:endParaRPr>
          </a:p>
          <a:p>
            <a:r>
              <a:rPr lang="en-ID" dirty="0" err="1"/>
              <a:t>Dalam</a:t>
            </a:r>
            <a:r>
              <a:rPr lang="en-ID" dirty="0"/>
              <a:t> 1 </a:t>
            </a:r>
            <a:r>
              <a:rPr lang="en-ID" dirty="0" err="1"/>
              <a:t>blok</a:t>
            </a:r>
            <a:r>
              <a:rPr lang="en-ID" dirty="0"/>
              <a:t> program </a:t>
            </a:r>
            <a:r>
              <a:rPr lang="en-ID" dirty="0" err="1"/>
              <a:t>dimungkinkan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program lain yang </a:t>
            </a:r>
            <a:r>
              <a:rPr lang="en-ID" dirty="0" err="1"/>
              <a:t>berada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(</a:t>
            </a:r>
            <a:r>
              <a:rPr lang="en-ID" i="1" dirty="0"/>
              <a:t>inner block</a:t>
            </a:r>
            <a:r>
              <a:rPr lang="en-ID" dirty="0"/>
              <a:t>)</a:t>
            </a:r>
          </a:p>
          <a:p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instruksi</a:t>
            </a:r>
            <a:r>
              <a:rPr lang="en-ID" dirty="0"/>
              <a:t> </a:t>
            </a:r>
            <a:r>
              <a:rPr lang="en-ID" dirty="0" err="1"/>
              <a:t>berada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1 </a:t>
            </a:r>
            <a:r>
              <a:rPr lang="en-ID" dirty="0" err="1"/>
              <a:t>blok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indentasi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rapi</a:t>
            </a:r>
            <a:r>
              <a:rPr lang="en-ID" dirty="0"/>
              <a:t>.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,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i="1" dirty="0"/>
              <a:t>error</a:t>
            </a:r>
            <a:r>
              <a:rPr lang="en-ID" dirty="0"/>
              <a:t>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560B4-3737-423B-9DF7-B12A66AA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D5C1-3A9F-493F-874F-443691844CE3}" type="datetime1">
              <a:rPr lang="en-ID" smtClean="0"/>
              <a:t>01/10/2023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6D38F-03C1-4DEC-8F7F-0A3AFDBD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A808A-C8A8-4F5D-AF4D-B1EBEABF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6984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A4585D-9F40-4A68-92B5-0006FCCF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Blok Program (2)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2883B-E5D9-4DD2-AC0E-F2E02DD31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0C6F-9965-4B91-A54F-6C1712EB2FFF}" type="datetime1">
              <a:rPr lang="en-ID" smtClean="0"/>
              <a:t>01/10/2023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C28B9-97CB-4CD8-83B7-681107AD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A0A91-5E72-4FC6-8580-B5135E4E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18</a:t>
            </a:fld>
            <a:endParaRPr lang="en-ID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F873D20F-59DD-47D7-8890-75E262A90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69" y="1711228"/>
            <a:ext cx="4504759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ID" altLang="en-US" sz="1600" dirty="0">
                <a:latin typeface="Courier New" panose="02070309020205020404" pitchFamily="49" charset="0"/>
              </a:rPr>
              <a:t>a = int(input("Masukkan </a:t>
            </a:r>
            <a:r>
              <a:rPr lang="en-ID" altLang="en-US" sz="1600" dirty="0" err="1">
                <a:latin typeface="Courier New" panose="02070309020205020404" pitchFamily="49" charset="0"/>
              </a:rPr>
              <a:t>angka</a:t>
            </a:r>
            <a:r>
              <a:rPr lang="en-ID" altLang="en-US" sz="1600" dirty="0">
                <a:latin typeface="Courier New" panose="02070309020205020404" pitchFamily="49" charset="0"/>
              </a:rPr>
              <a:t> = "))</a:t>
            </a:r>
          </a:p>
          <a:p>
            <a:pPr eaLnBrk="1" hangingPunct="1"/>
            <a:r>
              <a:rPr lang="en-ID" altLang="en-US" sz="1600" dirty="0">
                <a:latin typeface="Courier New" panose="02070309020205020404" pitchFamily="49" charset="0"/>
              </a:rPr>
              <a:t>if (a &gt; 50):</a:t>
            </a:r>
          </a:p>
          <a:p>
            <a:pPr eaLnBrk="1" hangingPunct="1"/>
            <a:r>
              <a:rPr lang="en-ID" altLang="en-US" sz="1600" dirty="0">
                <a:latin typeface="Courier New" panose="02070309020205020404" pitchFamily="49" charset="0"/>
              </a:rPr>
              <a:t>    print ("Hello World!")</a:t>
            </a:r>
          </a:p>
          <a:p>
            <a:pPr eaLnBrk="1" hangingPunct="1"/>
            <a:r>
              <a:rPr lang="en-ID" altLang="en-US" sz="1600" dirty="0">
                <a:latin typeface="Courier New" panose="02070309020205020404" pitchFamily="49" charset="0"/>
              </a:rPr>
              <a:t>    print ("bye")</a:t>
            </a:r>
          </a:p>
          <a:p>
            <a:pPr eaLnBrk="1" hangingPunct="1"/>
            <a:r>
              <a:rPr lang="en-ID" altLang="en-US" sz="1600" dirty="0">
                <a:latin typeface="Courier New" panose="02070309020205020404" pitchFamily="49" charset="0"/>
              </a:rPr>
              <a:t>else: # a &lt;= 50</a:t>
            </a:r>
          </a:p>
          <a:p>
            <a:pPr eaLnBrk="1" hangingPunct="1"/>
            <a:r>
              <a:rPr lang="en-ID" altLang="en-US" sz="1600" dirty="0">
                <a:latin typeface="Courier New" panose="02070309020205020404" pitchFamily="49" charset="0"/>
              </a:rPr>
              <a:t>    print ("Hello Darling!")</a:t>
            </a:r>
          </a:p>
          <a:p>
            <a:pPr eaLnBrk="1" hangingPunct="1"/>
            <a:r>
              <a:rPr lang="en-ID" altLang="en-US" sz="1600" dirty="0">
                <a:latin typeface="Courier New" panose="02070309020205020404" pitchFamily="49" charset="0"/>
              </a:rPr>
              <a:t>    print ("bye bye")</a:t>
            </a:r>
            <a:endParaRPr lang="en-US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06B989FE-B638-429E-ACE1-E4AFAF907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69" y="3723915"/>
            <a:ext cx="4504759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ID" altLang="en-US" sz="1600" dirty="0">
                <a:latin typeface="Courier New" panose="02070309020205020404" pitchFamily="49" charset="0"/>
              </a:rPr>
              <a:t>a = int(input("Masukkan </a:t>
            </a:r>
            <a:r>
              <a:rPr lang="en-ID" altLang="en-US" sz="1600" dirty="0" err="1">
                <a:latin typeface="Courier New" panose="02070309020205020404" pitchFamily="49" charset="0"/>
              </a:rPr>
              <a:t>angka</a:t>
            </a:r>
            <a:r>
              <a:rPr lang="en-ID" altLang="en-US" sz="1600" dirty="0">
                <a:latin typeface="Courier New" panose="02070309020205020404" pitchFamily="49" charset="0"/>
              </a:rPr>
              <a:t> = "))</a:t>
            </a:r>
          </a:p>
          <a:p>
            <a:pPr eaLnBrk="1" hangingPunct="1"/>
            <a:r>
              <a:rPr lang="en-ID" altLang="en-US" sz="1600" dirty="0">
                <a:latin typeface="Courier New" panose="02070309020205020404" pitchFamily="49" charset="0"/>
              </a:rPr>
              <a:t>if (a &gt; 50):</a:t>
            </a:r>
          </a:p>
          <a:p>
            <a:pPr eaLnBrk="1" hangingPunct="1"/>
            <a:r>
              <a:rPr lang="en-ID" altLang="en-US" sz="1600" dirty="0">
                <a:latin typeface="Courier New" panose="02070309020205020404" pitchFamily="49" charset="0"/>
              </a:rPr>
              <a:t>    print ("Hello World!")</a:t>
            </a:r>
          </a:p>
          <a:p>
            <a:pPr eaLnBrk="1" hangingPunct="1"/>
            <a:r>
              <a:rPr lang="en-ID" altLang="en-US" sz="1600" dirty="0">
                <a:latin typeface="Courier New" panose="02070309020205020404" pitchFamily="49" charset="0"/>
              </a:rPr>
              <a:t>  print ("bye")</a:t>
            </a:r>
          </a:p>
          <a:p>
            <a:pPr eaLnBrk="1" hangingPunct="1"/>
            <a:r>
              <a:rPr lang="en-ID" altLang="en-US" sz="1600" dirty="0">
                <a:latin typeface="Courier New" panose="02070309020205020404" pitchFamily="49" charset="0"/>
              </a:rPr>
              <a:t>else: # a &lt;= 50</a:t>
            </a:r>
          </a:p>
          <a:p>
            <a:pPr eaLnBrk="1" hangingPunct="1"/>
            <a:r>
              <a:rPr lang="en-ID" altLang="en-US" sz="1600" dirty="0">
                <a:latin typeface="Courier New" panose="02070309020205020404" pitchFamily="49" charset="0"/>
              </a:rPr>
              <a:t>    print ("Hello Darling!")</a:t>
            </a:r>
          </a:p>
          <a:p>
            <a:pPr eaLnBrk="1" hangingPunct="1"/>
            <a:r>
              <a:rPr lang="en-ID" altLang="en-US" sz="1600" dirty="0">
                <a:latin typeface="Courier New" panose="02070309020205020404" pitchFamily="49" charset="0"/>
              </a:rPr>
              <a:t>      print ("bye bye")</a:t>
            </a:r>
            <a:endParaRPr lang="en-US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FADCC6B8-757B-45E9-8B0A-A24604792241}"/>
              </a:ext>
            </a:extLst>
          </p:cNvPr>
          <p:cNvSpPr/>
          <p:nvPr/>
        </p:nvSpPr>
        <p:spPr>
          <a:xfrm>
            <a:off x="4659151" y="2288888"/>
            <a:ext cx="914400" cy="612648"/>
          </a:xfrm>
          <a:prstGeom prst="wedgeEllipseCallout">
            <a:avLst>
              <a:gd name="adj1" fmla="val -54166"/>
              <a:gd name="adj2" fmla="val 77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OK!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35B4CE79-FDF3-4B02-AECF-48F426FBB692}"/>
              </a:ext>
            </a:extLst>
          </p:cNvPr>
          <p:cNvSpPr/>
          <p:nvPr/>
        </p:nvSpPr>
        <p:spPr>
          <a:xfrm>
            <a:off x="4648100" y="4145423"/>
            <a:ext cx="1142999" cy="612648"/>
          </a:xfrm>
          <a:prstGeom prst="wedgeEllipseCallout">
            <a:avLst>
              <a:gd name="adj1" fmla="val -54166"/>
              <a:gd name="adj2" fmla="val 7757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Error!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CC39625E-E215-4290-A2A8-EC9259FDC7AC}"/>
              </a:ext>
            </a:extLst>
          </p:cNvPr>
          <p:cNvSpPr txBox="1">
            <a:spLocks/>
          </p:cNvSpPr>
          <p:nvPr/>
        </p:nvSpPr>
        <p:spPr>
          <a:xfrm>
            <a:off x="5996155" y="1100849"/>
            <a:ext cx="5624784" cy="15252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800" dirty="0"/>
              <a:t>Contoh-2:</a:t>
            </a:r>
          </a:p>
          <a:p>
            <a:r>
              <a:rPr lang="en-ID" sz="1800" dirty="0" err="1"/>
              <a:t>Baris</a:t>
            </a:r>
            <a:r>
              <a:rPr lang="en-ID" sz="1800" dirty="0"/>
              <a:t> ke-7 </a:t>
            </a:r>
            <a:r>
              <a:rPr lang="en-ID" sz="1800" dirty="0" err="1"/>
              <a:t>s.d.</a:t>
            </a:r>
            <a:r>
              <a:rPr lang="en-ID" sz="1800" dirty="0"/>
              <a:t> 13 </a:t>
            </a:r>
            <a:r>
              <a:rPr lang="en-ID" sz="1800" dirty="0" err="1"/>
              <a:t>dalam</a:t>
            </a:r>
            <a:r>
              <a:rPr lang="en-ID" sz="1800" dirty="0"/>
              <a:t> 1 </a:t>
            </a:r>
            <a:r>
              <a:rPr lang="en-ID" sz="1800" dirty="0" err="1"/>
              <a:t>blok</a:t>
            </a:r>
            <a:r>
              <a:rPr lang="en-ID" sz="1800" dirty="0"/>
              <a:t> (</a:t>
            </a:r>
            <a:r>
              <a:rPr lang="en-ID" sz="1800" i="1" dirty="0"/>
              <a:t>outer block</a:t>
            </a:r>
            <a:r>
              <a:rPr lang="en-ID" sz="1800" dirty="0"/>
              <a:t>)</a:t>
            </a:r>
          </a:p>
          <a:p>
            <a:r>
              <a:rPr lang="en-ID" sz="1800" dirty="0" err="1"/>
              <a:t>Baris</a:t>
            </a:r>
            <a:r>
              <a:rPr lang="en-ID" sz="1800" dirty="0"/>
              <a:t> ke-9 </a:t>
            </a:r>
            <a:r>
              <a:rPr lang="en-ID" sz="1800" dirty="0" err="1"/>
              <a:t>s.d.</a:t>
            </a:r>
            <a:r>
              <a:rPr lang="en-ID" sz="1800" dirty="0"/>
              <a:t> 10 </a:t>
            </a:r>
            <a:r>
              <a:rPr lang="en-ID" sz="1800" dirty="0" err="1"/>
              <a:t>dalam</a:t>
            </a:r>
            <a:r>
              <a:rPr lang="en-ID" sz="1800" dirty="0"/>
              <a:t> 1 </a:t>
            </a:r>
            <a:r>
              <a:rPr lang="en-ID" sz="1800" dirty="0" err="1"/>
              <a:t>blok</a:t>
            </a:r>
            <a:r>
              <a:rPr lang="en-ID" sz="1800" dirty="0"/>
              <a:t> (</a:t>
            </a:r>
            <a:r>
              <a:rPr lang="en-ID" sz="1800" i="1" dirty="0"/>
              <a:t>inner block</a:t>
            </a:r>
            <a:r>
              <a:rPr lang="en-ID" sz="1800" dirty="0"/>
              <a:t>)</a:t>
            </a:r>
          </a:p>
          <a:p>
            <a:r>
              <a:rPr lang="en-ID" sz="1800" dirty="0" err="1"/>
              <a:t>Baris</a:t>
            </a:r>
            <a:r>
              <a:rPr lang="en-ID" sz="1800" dirty="0"/>
              <a:t> ke-12 </a:t>
            </a:r>
            <a:r>
              <a:rPr lang="en-ID" sz="1800" dirty="0" err="1"/>
              <a:t>s.d.</a:t>
            </a:r>
            <a:r>
              <a:rPr lang="en-ID" sz="1800" dirty="0"/>
              <a:t> 13 </a:t>
            </a:r>
            <a:r>
              <a:rPr lang="en-ID" sz="1800" dirty="0" err="1"/>
              <a:t>dalam</a:t>
            </a:r>
            <a:r>
              <a:rPr lang="en-ID" sz="1800" dirty="0"/>
              <a:t> 1 </a:t>
            </a:r>
            <a:r>
              <a:rPr lang="en-ID" sz="1800" dirty="0" err="1"/>
              <a:t>blok</a:t>
            </a:r>
            <a:r>
              <a:rPr lang="en-ID" sz="1800" dirty="0"/>
              <a:t> (</a:t>
            </a:r>
            <a:r>
              <a:rPr lang="en-ID" sz="1800" i="1" dirty="0"/>
              <a:t>inner block</a:t>
            </a:r>
            <a:r>
              <a:rPr lang="en-ID" sz="1800" dirty="0"/>
              <a:t>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0FCD7AF-6405-4039-9BAF-470C7C40D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263775"/>
              </p:ext>
            </p:extLst>
          </p:nvPr>
        </p:nvGraphicFramePr>
        <p:xfrm>
          <a:off x="6065347" y="2626118"/>
          <a:ext cx="5624784" cy="35052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497489">
                  <a:extLst>
                    <a:ext uri="{9D8B030D-6E8A-4147-A177-3AD203B41FA5}">
                      <a16:colId xmlns:a16="http://schemas.microsoft.com/office/drawing/2014/main" val="2942700665"/>
                    </a:ext>
                  </a:extLst>
                </a:gridCol>
                <a:gridCol w="5127295">
                  <a:extLst>
                    <a:ext uri="{9D8B030D-6E8A-4147-A177-3AD203B41FA5}">
                      <a16:colId xmlns:a16="http://schemas.microsoft.com/office/drawing/2014/main" val="323818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D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ID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r>
                        <a:rPr lang="en-ID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r>
                        <a:rPr lang="en-ID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r>
                        <a:rPr lang="en-ID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r>
                        <a:rPr lang="en-ID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r>
                        <a:rPr lang="en-ID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r>
                        <a:rPr lang="en-ID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r>
                        <a:rPr lang="en-ID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r>
                        <a:rPr lang="en-ID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r>
                        <a:rPr lang="en-ID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r>
                        <a:rPr lang="en-ID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r>
                        <a:rPr lang="en-ID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r>
                        <a:rPr lang="en-ID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  <a:defRPr/>
                      </a:pPr>
                      <a:r>
                        <a:rPr lang="en-ID" sz="1600" b="0" dirty="0">
                          <a:latin typeface="Consolas" panose="020B0609020204030204" pitchFamily="49" charset="0"/>
                        </a:rPr>
                        <a:t># Program Test</a:t>
                      </a:r>
                    </a:p>
                    <a:p>
                      <a:pPr marL="0" indent="0">
                        <a:buNone/>
                        <a:defRPr/>
                      </a:pPr>
                      <a:endParaRPr lang="en-US" sz="1600" b="0" dirty="0"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ID" sz="1600" b="0" dirty="0">
                          <a:latin typeface="Consolas" panose="020B0609020204030204" pitchFamily="49" charset="0"/>
                        </a:rPr>
                        <a:t># KAMUS</a:t>
                      </a: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600" b="0" dirty="0">
                          <a:latin typeface="Consolas" panose="020B0609020204030204" pitchFamily="49" charset="0"/>
                        </a:rPr>
                        <a:t># a : int</a:t>
                      </a:r>
                    </a:p>
                    <a:p>
                      <a:pPr marL="0" indent="0">
                        <a:buNone/>
                        <a:defRPr/>
                      </a:pPr>
                      <a:endParaRPr lang="en-US" sz="1600" b="0" dirty="0"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600" b="0" dirty="0">
                          <a:latin typeface="Consolas" panose="020B0609020204030204" pitchFamily="49" charset="0"/>
                        </a:rPr>
                        <a:t># ALGORITMA</a:t>
                      </a:r>
                      <a:endParaRPr lang="en-ID" sz="1600" b="0" dirty="0">
                        <a:latin typeface="Consolas" panose="020B0609020204030204" pitchFamily="49" charset="0"/>
                      </a:endParaRPr>
                    </a:p>
                    <a:p>
                      <a:pPr eaLnBrk="1" hangingPunct="1"/>
                      <a:r>
                        <a:rPr lang="en-ID" altLang="en-US" sz="1600" b="0" dirty="0">
                          <a:latin typeface="Courier New" panose="02070309020205020404" pitchFamily="49" charset="0"/>
                        </a:rPr>
                        <a:t>a = int(input("Masukkan </a:t>
                      </a:r>
                      <a:r>
                        <a:rPr lang="en-ID" altLang="en-US" sz="1600" b="0" dirty="0" err="1">
                          <a:latin typeface="Courier New" panose="02070309020205020404" pitchFamily="49" charset="0"/>
                        </a:rPr>
                        <a:t>angka</a:t>
                      </a:r>
                      <a:r>
                        <a:rPr lang="en-ID" altLang="en-US" sz="1600" b="0" dirty="0">
                          <a:latin typeface="Courier New" panose="02070309020205020404" pitchFamily="49" charset="0"/>
                        </a:rPr>
                        <a:t> = "))</a:t>
                      </a:r>
                    </a:p>
                    <a:p>
                      <a:pPr eaLnBrk="1" hangingPunct="1"/>
                      <a:r>
                        <a:rPr lang="en-ID" altLang="en-US" sz="1600" b="0" dirty="0">
                          <a:latin typeface="Courier New" panose="02070309020205020404" pitchFamily="49" charset="0"/>
                        </a:rPr>
                        <a:t>if (a &gt; 50):</a:t>
                      </a:r>
                    </a:p>
                    <a:p>
                      <a:pPr eaLnBrk="1" hangingPunct="1"/>
                      <a:r>
                        <a:rPr lang="en-ID" altLang="en-US" sz="1600" b="0" dirty="0">
                          <a:latin typeface="Courier New" panose="02070309020205020404" pitchFamily="49" charset="0"/>
                        </a:rPr>
                        <a:t>    print ("Hello World!")</a:t>
                      </a:r>
                    </a:p>
                    <a:p>
                      <a:pPr eaLnBrk="1" hangingPunct="1"/>
                      <a:r>
                        <a:rPr lang="en-ID" altLang="en-US" sz="1600" b="0" dirty="0">
                          <a:latin typeface="Courier New" panose="02070309020205020404" pitchFamily="49" charset="0"/>
                        </a:rPr>
                        <a:t>    print ("bye")</a:t>
                      </a:r>
                    </a:p>
                    <a:p>
                      <a:pPr eaLnBrk="1" hangingPunct="1"/>
                      <a:r>
                        <a:rPr lang="en-ID" altLang="en-US" sz="1600" b="0" dirty="0">
                          <a:latin typeface="Courier New" panose="02070309020205020404" pitchFamily="49" charset="0"/>
                        </a:rPr>
                        <a:t>else: # a &lt;= 50</a:t>
                      </a:r>
                    </a:p>
                    <a:p>
                      <a:pPr eaLnBrk="1" hangingPunct="1"/>
                      <a:r>
                        <a:rPr lang="en-ID" altLang="en-US" sz="1600" b="0" dirty="0">
                          <a:latin typeface="Courier New" panose="02070309020205020404" pitchFamily="49" charset="0"/>
                        </a:rPr>
                        <a:t>    print ("Hello Darling!")</a:t>
                      </a:r>
                    </a:p>
                    <a:p>
                      <a:pPr eaLnBrk="1" hangingPunct="1"/>
                      <a:r>
                        <a:rPr lang="en-ID" altLang="en-US" sz="1600" b="0" dirty="0">
                          <a:latin typeface="Courier New" panose="02070309020205020404" pitchFamily="49" charset="0"/>
                        </a:rPr>
                        <a:t>    print ("bye bye")</a:t>
                      </a:r>
                      <a:endParaRPr lang="en-US" altLang="en-US" sz="1600" b="0" dirty="0">
                        <a:latin typeface="Consolas" panose="020B0609020204030204" pitchFamily="49" charset="0"/>
                      </a:endParaRPr>
                    </a:p>
                    <a:p>
                      <a:pPr eaLnBrk="1" hangingPunct="1"/>
                      <a:endParaRPr lang="en-US" altLang="en-US" sz="1600" b="0" dirty="0">
                        <a:latin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875041"/>
                  </a:ext>
                </a:extLst>
              </a:tr>
            </a:tbl>
          </a:graphicData>
        </a:graphic>
      </p:graphicFrame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2E991D81-914F-49EF-9F12-B30D8AB6876D}"/>
              </a:ext>
            </a:extLst>
          </p:cNvPr>
          <p:cNvSpPr/>
          <p:nvPr/>
        </p:nvSpPr>
        <p:spPr>
          <a:xfrm>
            <a:off x="9828488" y="2608190"/>
            <a:ext cx="2284247" cy="820810"/>
          </a:xfrm>
          <a:prstGeom prst="wedgeRoundRectCallout">
            <a:avLst>
              <a:gd name="adj1" fmla="val -54166"/>
              <a:gd name="adj2" fmla="val 11911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/>
              <a:t>Instruksi</a:t>
            </a:r>
            <a:r>
              <a:rPr lang="en-ID" dirty="0"/>
              <a:t> if-then-else… coming soon</a:t>
            </a:r>
          </a:p>
        </p:txBody>
      </p:sp>
    </p:spTree>
    <p:extLst>
      <p:ext uri="{BB962C8B-B14F-4D97-AF65-F5344CB8AC3E}">
        <p14:creationId xmlns:p14="http://schemas.microsoft.com/office/powerpoint/2010/main" val="1631134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Contoh</a:t>
            </a:r>
            <a:r>
              <a:rPr lang="id-ID" dirty="0"/>
              <a:t>-1. Roda Pak Pit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Pak Pit, seorang pengusaha bengkel sepeda, memberikan tarif untuk setiap roda sepeda yang diperbaikinya berdasarkan keliling dari roda sepeda.</a:t>
            </a:r>
          </a:p>
          <a:p>
            <a:r>
              <a:rPr lang="id-ID" dirty="0"/>
              <a:t>Untuk itu, ia mengukur jari-jari sepeda, yaitu panjang dari pusat roda sampai tepi roda.</a:t>
            </a:r>
          </a:p>
          <a:p>
            <a:r>
              <a:rPr lang="id-ID" dirty="0"/>
              <a:t>Buatlah program yang menampilkan hasil perhitungan keliling lingkaran berdasarkan masukan nilai jari-jari.</a:t>
            </a:r>
            <a:endParaRPr lang="en-ID" dirty="0"/>
          </a:p>
          <a:p>
            <a:r>
              <a:rPr lang="en-ID" dirty="0" err="1"/>
              <a:t>Rumus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keliling</a:t>
            </a:r>
            <a:r>
              <a:rPr lang="en-ID" dirty="0"/>
              <a:t> </a:t>
            </a:r>
            <a:r>
              <a:rPr lang="en-ID" dirty="0" err="1"/>
              <a:t>lingkaran</a:t>
            </a:r>
            <a:r>
              <a:rPr lang="en-ID" dirty="0"/>
              <a:t>: 2 </a:t>
            </a:r>
            <a:r>
              <a:rPr lang="en-ID" dirty="0">
                <a:sym typeface="Symbol" panose="05050102010706020507" pitchFamily="18" charset="2"/>
              </a:rPr>
              <a:t> r</a:t>
            </a:r>
          </a:p>
          <a:p>
            <a:pPr lvl="1"/>
            <a:r>
              <a:rPr lang="en-ID" dirty="0">
                <a:sym typeface="Symbol" panose="05050102010706020507" pitchFamily="18" charset="2"/>
              </a:rPr>
              <a:t>r </a:t>
            </a:r>
            <a:r>
              <a:rPr lang="en-ID" dirty="0" err="1">
                <a:sym typeface="Symbol" panose="05050102010706020507" pitchFamily="18" charset="2"/>
              </a:rPr>
              <a:t>adalah</a:t>
            </a:r>
            <a:r>
              <a:rPr lang="en-ID" dirty="0">
                <a:sym typeface="Symbol" panose="05050102010706020507" pitchFamily="18" charset="2"/>
              </a:rPr>
              <a:t> </a:t>
            </a:r>
            <a:r>
              <a:rPr lang="en-ID" dirty="0" err="1">
                <a:sym typeface="Symbol" panose="05050102010706020507" pitchFamily="18" charset="2"/>
              </a:rPr>
              <a:t>panjang</a:t>
            </a:r>
            <a:r>
              <a:rPr lang="en-ID" dirty="0">
                <a:sym typeface="Symbol" panose="05050102010706020507" pitchFamily="18" charset="2"/>
              </a:rPr>
              <a:t> </a:t>
            </a:r>
            <a:r>
              <a:rPr lang="en-ID" dirty="0" err="1">
                <a:sym typeface="Symbol" panose="05050102010706020507" pitchFamily="18" charset="2"/>
              </a:rPr>
              <a:t>jari-jari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KU1072/Struktur Dasar Program Prosedural/Python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5512-5325-4BBE-B9A9-CB7F19A1B3FF}" type="datetime1">
              <a:rPr lang="id-ID" smtClean="0"/>
              <a:t>01/10/2023</a:t>
            </a:fld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/>
              <a:pPr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827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</a:p>
          <a:p>
            <a:pPr lvl="1">
              <a:lnSpc>
                <a:spcPct val="80000"/>
              </a:lnSpc>
            </a:pPr>
            <a:r>
              <a:rPr lang="en-ID" dirty="0" err="1"/>
              <a:t>menjelaskan</a:t>
            </a:r>
            <a:r>
              <a:rPr lang="en-ID" dirty="0"/>
              <a:t> dan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ekspresi</a:t>
            </a:r>
            <a:r>
              <a:rPr lang="en-ID" dirty="0"/>
              <a:t> dan </a:t>
            </a:r>
            <a:r>
              <a:rPr lang="en-ID" dirty="0" err="1"/>
              <a:t>operasi</a:t>
            </a:r>
            <a:r>
              <a:rPr lang="en-ID" dirty="0"/>
              <a:t> yang </a:t>
            </a:r>
            <a:r>
              <a:rPr lang="en-ID" dirty="0" err="1"/>
              <a:t>berkaitan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type data</a:t>
            </a:r>
          </a:p>
          <a:p>
            <a:pPr lvl="1">
              <a:lnSpc>
                <a:spcPct val="80000"/>
              </a:lnSpc>
            </a:pPr>
            <a:r>
              <a:rPr lang="en-ID" dirty="0" err="1"/>
              <a:t>menjelaskan</a:t>
            </a:r>
            <a:r>
              <a:rPr lang="en-ID" dirty="0"/>
              <a:t> dan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aksi</a:t>
            </a:r>
            <a:r>
              <a:rPr lang="en-ID" dirty="0"/>
              <a:t> </a:t>
            </a:r>
            <a:r>
              <a:rPr lang="en-ID" dirty="0" err="1"/>
              <a:t>sekuensial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program </a:t>
            </a:r>
            <a:r>
              <a:rPr lang="en-ID" dirty="0" err="1"/>
              <a:t>prosedural</a:t>
            </a:r>
            <a:endParaRPr lang="en-ID" dirty="0"/>
          </a:p>
          <a:p>
            <a:pPr lvl="1">
              <a:lnSpc>
                <a:spcPct val="80000"/>
              </a:lnSpc>
            </a:pPr>
            <a:r>
              <a:rPr lang="en-ID" dirty="0" err="1"/>
              <a:t>membuat</a:t>
            </a:r>
            <a:r>
              <a:rPr lang="en-ID" dirty="0"/>
              <a:t> program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Bahasa Python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8792-5C86-4830-BD29-CECAA47D5173}" type="datetime1">
              <a:rPr lang="id-ID" smtClean="0"/>
              <a:t>01/10/2023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KU1072/Pengenalan Komputasi 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D51F-3695-4CD1-88FA-144FF5B5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Contoh-1: Pseudocode + Flowchart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AFCD-AA9E-41D4-BC0F-FC283921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0C6F-9965-4B91-A54F-6C1712EB2FFF}" type="datetime1">
              <a:rPr lang="en-ID" smtClean="0"/>
              <a:t>01/10/2023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9EC1F-9BBC-4C3B-BD03-C4D01949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F9C08-FE2D-4120-826B-757FE69D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20</a:t>
            </a:fld>
            <a:endParaRPr lang="en-ID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7A308009-ED79-4D4C-8D77-83E21B34AFD0}"/>
              </a:ext>
            </a:extLst>
          </p:cNvPr>
          <p:cNvSpPr/>
          <p:nvPr/>
        </p:nvSpPr>
        <p:spPr>
          <a:xfrm>
            <a:off x="7789050" y="2472883"/>
            <a:ext cx="1891374" cy="55117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u="sng" dirty="0"/>
              <a:t>input</a:t>
            </a:r>
            <a:r>
              <a:rPr lang="en-ID" dirty="0"/>
              <a:t>(R)</a:t>
            </a:r>
            <a:endParaRPr lang="id-ID" dirty="0"/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7D7F5B6F-F7FF-453E-9A69-7EE3A100988A}"/>
              </a:ext>
            </a:extLst>
          </p:cNvPr>
          <p:cNvSpPr/>
          <p:nvPr/>
        </p:nvSpPr>
        <p:spPr>
          <a:xfrm>
            <a:off x="7632086" y="4556887"/>
            <a:ext cx="2186152" cy="61776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u="sng" dirty="0"/>
              <a:t>output</a:t>
            </a:r>
            <a:r>
              <a:rPr lang="en-ID" dirty="0"/>
              <a:t>(</a:t>
            </a:r>
            <a:r>
              <a:rPr lang="en-ID" dirty="0" err="1"/>
              <a:t>kel</a:t>
            </a:r>
            <a:r>
              <a:rPr lang="en-ID" dirty="0"/>
              <a:t>)</a:t>
            </a:r>
            <a:endParaRPr lang="id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ACB4FD-DD9E-446D-A349-3F7E38B6E265}"/>
              </a:ext>
            </a:extLst>
          </p:cNvPr>
          <p:cNvSpPr/>
          <p:nvPr/>
        </p:nvSpPr>
        <p:spPr>
          <a:xfrm>
            <a:off x="7691937" y="3481591"/>
            <a:ext cx="2066456" cy="617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/>
              <a:t>Kel</a:t>
            </a:r>
            <a:r>
              <a:rPr lang="en-ID" dirty="0"/>
              <a:t> </a:t>
            </a:r>
            <a:r>
              <a:rPr lang="en-ID" dirty="0">
                <a:sym typeface="Wingdings" panose="05000000000000000000" pitchFamily="2" charset="2"/>
              </a:rPr>
              <a:t></a:t>
            </a:r>
            <a:r>
              <a:rPr lang="en-ID" dirty="0"/>
              <a:t> 2 * 3.14 * R</a:t>
            </a:r>
            <a:endParaRPr lang="id-ID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A7610F-2029-45B4-9533-2D109F1321F4}"/>
              </a:ext>
            </a:extLst>
          </p:cNvPr>
          <p:cNvCxnSpPr>
            <a:cxnSpLocks/>
            <a:stCxn id="12" idx="2"/>
            <a:endCxn id="7" idx="1"/>
          </p:cNvCxnSpPr>
          <p:nvPr/>
        </p:nvCxnSpPr>
        <p:spPr>
          <a:xfrm>
            <a:off x="8725165" y="2063121"/>
            <a:ext cx="9572" cy="40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F6F2B6-0DC6-4E12-B8BC-9250C66EC543}"/>
              </a:ext>
            </a:extLst>
          </p:cNvPr>
          <p:cNvCxnSpPr>
            <a:cxnSpLocks/>
            <a:stCxn id="9" idx="2"/>
            <a:endCxn id="8" idx="1"/>
          </p:cNvCxnSpPr>
          <p:nvPr/>
        </p:nvCxnSpPr>
        <p:spPr>
          <a:xfrm flipH="1">
            <a:off x="8725162" y="4099353"/>
            <a:ext cx="3" cy="45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959E10FF-AD15-4A23-A733-5F53F3D44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536844"/>
            <a:ext cx="1143529" cy="52627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noFill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pitchFamily="34" charset="-128"/>
              </a:rPr>
              <a:t>Mulai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anose="020B0600070205080204" pitchFamily="34" charset="-128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DB6CF5-3302-4BD7-B156-CE7464849121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8725165" y="3024057"/>
            <a:ext cx="9572" cy="45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37A3A5-20F9-4184-B9F1-FD49B8ED7059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8725162" y="5174649"/>
            <a:ext cx="9575" cy="45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36">
            <a:extLst>
              <a:ext uri="{FF2B5EF4-FFF2-40B4-BE49-F238E27FC236}">
                <a16:creationId xmlns:a16="http://schemas.microsoft.com/office/drawing/2014/main" id="{A9C2D509-1078-4AF5-A4C9-9DAA3DC88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1537" y="5632183"/>
            <a:ext cx="1046399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noFill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 anchorCtr="1"/>
          <a:lstStyle/>
          <a:p>
            <a:pPr eaLnBrk="1" hangingPunct="1">
              <a:defRPr/>
            </a:pP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pitchFamily="34" charset="-128"/>
              </a:rPr>
              <a:t>Selesai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FE36EF7-3EB5-43FA-84E5-077E0EDEA280}"/>
              </a:ext>
            </a:extLst>
          </p:cNvPr>
          <p:cNvSpPr txBox="1">
            <a:spLocks/>
          </p:cNvSpPr>
          <p:nvPr/>
        </p:nvSpPr>
        <p:spPr bwMode="auto">
          <a:xfrm>
            <a:off x="982216" y="3163614"/>
            <a:ext cx="3744416" cy="1166648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ID" sz="1800" u="sng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ID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(R)</a:t>
            </a:r>
          </a:p>
          <a:p>
            <a:pPr marL="0" indent="0">
              <a:buNone/>
              <a:defRPr/>
            </a:pPr>
            <a:r>
              <a:rPr lang="en-ID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Kel</a:t>
            </a:r>
            <a:r>
              <a:rPr lang="en-ID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D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2 * 3.14 * R</a:t>
            </a:r>
          </a:p>
          <a:p>
            <a:pPr marL="0" indent="0">
              <a:buNone/>
              <a:defRPr/>
            </a:pPr>
            <a:r>
              <a:rPr lang="en-ID" sz="1800" u="sng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output</a:t>
            </a:r>
            <a:r>
              <a:rPr lang="en-ID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(R)</a:t>
            </a:r>
            <a:endParaRPr lang="en-US" sz="1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07FFFD-E780-484C-A657-E4561D0157EF}"/>
              </a:ext>
            </a:extLst>
          </p:cNvPr>
          <p:cNvSpPr txBox="1"/>
          <p:nvPr/>
        </p:nvSpPr>
        <p:spPr>
          <a:xfrm>
            <a:off x="945959" y="2654725"/>
            <a:ext cx="145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Pseudocode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3F74EB8-BCDB-4F95-A131-357A5CCAD962}"/>
              </a:ext>
            </a:extLst>
          </p:cNvPr>
          <p:cNvSpPr txBox="1"/>
          <p:nvPr/>
        </p:nvSpPr>
        <p:spPr>
          <a:xfrm>
            <a:off x="6472922" y="2216807"/>
            <a:ext cx="124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1211160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08963"/>
          </a:xfrm>
        </p:spPr>
        <p:txBody>
          <a:bodyPr/>
          <a:lstStyle/>
          <a:p>
            <a:r>
              <a:rPr lang="en-ID" dirty="0"/>
              <a:t>Contoh-1: Python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BB02-FC4F-46FA-BBFD-FCF75012B9E1}" type="datetime1">
              <a:rPr lang="id-ID" smtClean="0"/>
              <a:pPr/>
              <a:t>01/10/2023</a:t>
            </a:fld>
            <a:endParaRPr lang="id-ID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/>
              <a:pPr/>
              <a:t>21</a:t>
            </a:fld>
            <a:endParaRPr lang="id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1F47AC-ABAB-4C68-BB3E-FA0F60D65D1D}"/>
              </a:ext>
            </a:extLst>
          </p:cNvPr>
          <p:cNvSpPr txBox="1"/>
          <p:nvPr/>
        </p:nvSpPr>
        <p:spPr>
          <a:xfrm>
            <a:off x="1020782" y="1274088"/>
            <a:ext cx="8900984" cy="38779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Program 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Keliling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Lingkaran</a:t>
            </a:r>
            <a:endParaRPr lang="id-ID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ID" dirty="0">
                <a:latin typeface="Consolas" pitchFamily="49" charset="0"/>
                <a:cs typeface="Consolas" pitchFamily="49" charset="0"/>
              </a:rPr>
              <a:t>#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 Menghitung keliling lingkaran berdasarkan masukan jari-jari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KAMUS</a:t>
            </a:r>
          </a:p>
          <a:p>
            <a:pPr>
              <a:defRPr/>
            </a:pPr>
            <a:r>
              <a:rPr lang="en-ID" dirty="0">
                <a:latin typeface="Consolas" pitchFamily="49" charset="0"/>
                <a:cs typeface="Consolas" pitchFamily="49" charset="0"/>
              </a:rPr>
              <a:t>#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D" dirty="0">
                <a:latin typeface="Consolas" pitchFamily="49" charset="0"/>
                <a:cs typeface="Consolas" pitchFamily="49" charset="0"/>
              </a:rPr>
              <a:t>R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 float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ID" dirty="0" err="1">
                <a:latin typeface="Consolas" pitchFamily="49" charset="0"/>
                <a:cs typeface="Consolas" pitchFamily="49" charset="0"/>
              </a:rPr>
              <a:t>Kel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: float</a:t>
            </a:r>
          </a:p>
          <a:p>
            <a:pPr>
              <a:defRPr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ALGORITMA</a:t>
            </a:r>
          </a:p>
          <a:p>
            <a:pPr>
              <a:defRPr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R = float(input())</a:t>
            </a:r>
          </a:p>
          <a:p>
            <a:pPr>
              <a:defRPr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ID" b="1" dirty="0" err="1">
                <a:latin typeface="Consolas" pitchFamily="49" charset="0"/>
                <a:cs typeface="Consolas" pitchFamily="49" charset="0"/>
              </a:rPr>
              <a:t>Kel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=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 2 *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3.14 * </a:t>
            </a:r>
            <a:r>
              <a:rPr lang="en-ID" b="1" dirty="0">
                <a:latin typeface="Consolas" pitchFamily="49" charset="0"/>
                <a:cs typeface="Consolas" pitchFamily="49" charset="0"/>
              </a:rPr>
              <a:t>R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ID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ID" b="1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ID" b="1" dirty="0" err="1">
                <a:latin typeface="Consolas" pitchFamily="49" charset="0"/>
                <a:cs typeface="Consolas" pitchFamily="49" charset="0"/>
              </a:rPr>
              <a:t>Kel</a:t>
            </a:r>
            <a:r>
              <a:rPr lang="en-ID" b="1" dirty="0">
                <a:latin typeface="Consolas" pitchFamily="49" charset="0"/>
                <a:cs typeface="Consolas" pitchFamily="49" charset="0"/>
              </a:rPr>
              <a:t>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b="1" baseline="30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848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id-ID" dirty="0"/>
              <a:t>-</a:t>
            </a:r>
            <a:r>
              <a:rPr lang="en-US" dirty="0"/>
              <a:t>2</a:t>
            </a:r>
            <a:r>
              <a:rPr lang="id-ID" dirty="0"/>
              <a:t>. Tinggi Rata-Rata</a:t>
            </a:r>
            <a:endParaRPr 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Pak Guru menyeleksi 5 orang anak yang akan masuk ke tim basket sekolah. Ia ingin mengetahui tinggi badan rata-rata mereka.</a:t>
            </a:r>
          </a:p>
          <a:p>
            <a:r>
              <a:rPr lang="en-US"/>
              <a:t>Buat program menghitung rata-rata dari tinggi badan 5 anak </a:t>
            </a:r>
          </a:p>
          <a:p>
            <a:pPr lvl="1"/>
            <a:r>
              <a:rPr lang="en-US"/>
              <a:t>Program akan menerima masukan data tinggi badan untuk 5 orang anak</a:t>
            </a:r>
          </a:p>
          <a:p>
            <a:pPr lvl="1"/>
            <a:r>
              <a:rPr lang="id-ID"/>
              <a:t>Selanjutnya </a:t>
            </a:r>
            <a:r>
              <a:rPr lang="en-US"/>
              <a:t>program </a:t>
            </a:r>
            <a:r>
              <a:rPr lang="id-ID"/>
              <a:t>menampilkan </a:t>
            </a:r>
            <a:r>
              <a:rPr lang="en-US"/>
              <a:t>tinggi rata-rata dari ke lima anak tersebut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32CA-D9A6-4ECA-941E-DEF65EFEA3CC}" type="datetime1">
              <a:rPr lang="id-ID" smtClean="0"/>
              <a:pPr/>
              <a:t>01/10/2023</a:t>
            </a:fld>
            <a:endParaRPr lang="id-ID" dirty="0"/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altLang="ja-JP" dirty="0"/>
              <a:t>KU1072/</a:t>
            </a:r>
            <a:r>
              <a:rPr lang="en-US" altLang="ja-JP" dirty="0" err="1"/>
              <a:t>Struktur</a:t>
            </a:r>
            <a:r>
              <a:rPr lang="en-US" altLang="ja-JP" dirty="0"/>
              <a:t> Dasar Program </a:t>
            </a:r>
            <a:r>
              <a:rPr lang="en-US" altLang="ja-JP" dirty="0" err="1"/>
              <a:t>Prosedural</a:t>
            </a:r>
            <a:r>
              <a:rPr lang="en-US" altLang="ja-JP" dirty="0"/>
              <a:t>/Python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/>
              <a:pPr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1162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D51F-3695-4CD1-88FA-144FF5B5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Contoh-2: Pseudocode + Flowchart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AFCD-AA9E-41D4-BC0F-FC283921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0C6F-9965-4B91-A54F-6C1712EB2FFF}" type="datetime1">
              <a:rPr lang="en-ID" smtClean="0"/>
              <a:t>01/10/2023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9EC1F-9BBC-4C3B-BD03-C4D01949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F9C08-FE2D-4120-826B-757FE69D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23</a:t>
            </a:fld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ACB4FD-DD9E-446D-A349-3F7E38B6E265}"/>
              </a:ext>
            </a:extLst>
          </p:cNvPr>
          <p:cNvSpPr/>
          <p:nvPr/>
        </p:nvSpPr>
        <p:spPr>
          <a:xfrm>
            <a:off x="6875078" y="3642487"/>
            <a:ext cx="3471042" cy="617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rata </a:t>
            </a:r>
            <a:r>
              <a:rPr lang="en-ID" dirty="0">
                <a:sym typeface="Wingdings" panose="05000000000000000000" pitchFamily="2" charset="2"/>
              </a:rPr>
              <a:t> (t1+t2+t3+t4+t5)/5</a:t>
            </a:r>
            <a:endParaRPr lang="id-ID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A7610F-2029-45B4-9533-2D109F1321F4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8610600" y="2014546"/>
            <a:ext cx="0" cy="38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F6F2B6-0DC6-4E12-B8BC-9250C66EC543}"/>
              </a:ext>
            </a:extLst>
          </p:cNvPr>
          <p:cNvCxnSpPr>
            <a:cxnSpLocks/>
            <a:stCxn id="9" idx="2"/>
            <a:endCxn id="42" idx="0"/>
          </p:cNvCxnSpPr>
          <p:nvPr/>
        </p:nvCxnSpPr>
        <p:spPr>
          <a:xfrm>
            <a:off x="8610599" y="4260249"/>
            <a:ext cx="0" cy="35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959E10FF-AD15-4A23-A733-5F53F3D44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835" y="1488269"/>
            <a:ext cx="1143529" cy="52627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noFill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pitchFamily="34" charset="-128"/>
              </a:rPr>
              <a:t>Mulai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anose="020B0600070205080204" pitchFamily="34" charset="-128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DB6CF5-3302-4BD7-B156-CE7464849121}"/>
              </a:ext>
            </a:extLst>
          </p:cNvPr>
          <p:cNvCxnSpPr>
            <a:cxnSpLocks/>
            <a:stCxn id="19" idx="4"/>
            <a:endCxn id="9" idx="0"/>
          </p:cNvCxnSpPr>
          <p:nvPr/>
        </p:nvCxnSpPr>
        <p:spPr>
          <a:xfrm flipH="1">
            <a:off x="8610599" y="3313312"/>
            <a:ext cx="1" cy="32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37A3A5-20F9-4184-B9F1-FD49B8ED7059}"/>
              </a:ext>
            </a:extLst>
          </p:cNvPr>
          <p:cNvCxnSpPr>
            <a:cxnSpLocks/>
            <a:stCxn id="42" idx="4"/>
            <a:endCxn id="15" idx="0"/>
          </p:cNvCxnSpPr>
          <p:nvPr/>
        </p:nvCxnSpPr>
        <p:spPr>
          <a:xfrm>
            <a:off x="8610599" y="5174649"/>
            <a:ext cx="0" cy="41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36">
            <a:extLst>
              <a:ext uri="{FF2B5EF4-FFF2-40B4-BE49-F238E27FC236}">
                <a16:creationId xmlns:a16="http://schemas.microsoft.com/office/drawing/2014/main" id="{A9C2D509-1078-4AF5-A4C9-9DAA3DC88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399" y="5594286"/>
            <a:ext cx="1046399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noFill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 anchorCtr="1"/>
          <a:lstStyle/>
          <a:p>
            <a:pPr eaLnBrk="1" hangingPunct="1">
              <a:defRPr/>
            </a:pP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pitchFamily="34" charset="-128"/>
              </a:rPr>
              <a:t>Selesai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FE36EF7-3EB5-43FA-84E5-077E0EDEA280}"/>
              </a:ext>
            </a:extLst>
          </p:cNvPr>
          <p:cNvSpPr txBox="1">
            <a:spLocks/>
          </p:cNvSpPr>
          <p:nvPr/>
        </p:nvSpPr>
        <p:spPr bwMode="auto">
          <a:xfrm>
            <a:off x="957991" y="3268660"/>
            <a:ext cx="3744416" cy="1166648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ID" sz="1800" u="sng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ID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(t1, t2, t3, t4, t5)</a:t>
            </a:r>
          </a:p>
          <a:p>
            <a:pPr marL="0" indent="0">
              <a:buNone/>
              <a:defRPr/>
            </a:pPr>
            <a:r>
              <a:rPr lang="en-ID" sz="1800" dirty="0">
                <a:solidFill>
                  <a:schemeClr val="bg1"/>
                </a:solidFill>
                <a:latin typeface="Consolas" pitchFamily="49" charset="0"/>
              </a:rPr>
              <a:t>rata </a:t>
            </a:r>
            <a:r>
              <a:rPr lang="en-ID" sz="1800" dirty="0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 (t1+t2+t3+t4+t5)/5</a:t>
            </a:r>
            <a:endParaRPr lang="id-ID" sz="1800" dirty="0">
              <a:solidFill>
                <a:schemeClr val="bg1"/>
              </a:solidFill>
              <a:latin typeface="Consolas" pitchFamily="49" charset="0"/>
            </a:endParaRPr>
          </a:p>
          <a:p>
            <a:pPr marL="0" indent="0">
              <a:buNone/>
              <a:defRPr/>
            </a:pPr>
            <a:r>
              <a:rPr lang="en-ID" sz="1800" u="sng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output</a:t>
            </a:r>
            <a:r>
              <a:rPr lang="en-ID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(rata)</a:t>
            </a:r>
            <a:endParaRPr lang="en-US" sz="1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07FFFD-E780-484C-A657-E4561D0157EF}"/>
              </a:ext>
            </a:extLst>
          </p:cNvPr>
          <p:cNvSpPr txBox="1"/>
          <p:nvPr/>
        </p:nvSpPr>
        <p:spPr>
          <a:xfrm>
            <a:off x="945959" y="2654725"/>
            <a:ext cx="145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Pseudocode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3F74EB8-BCDB-4F95-A131-357A5CCAD962}"/>
              </a:ext>
            </a:extLst>
          </p:cNvPr>
          <p:cNvSpPr txBox="1"/>
          <p:nvPr/>
        </p:nvSpPr>
        <p:spPr>
          <a:xfrm>
            <a:off x="6383924" y="1615316"/>
            <a:ext cx="124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Flowchart</a:t>
            </a: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653355B9-7628-4D32-B52D-0DC59473F9E3}"/>
              </a:ext>
            </a:extLst>
          </p:cNvPr>
          <p:cNvSpPr/>
          <p:nvPr/>
        </p:nvSpPr>
        <p:spPr>
          <a:xfrm>
            <a:off x="7545639" y="2398912"/>
            <a:ext cx="2129922" cy="914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u="sng" dirty="0"/>
              <a:t>input</a:t>
            </a:r>
            <a:r>
              <a:rPr lang="en-ID" dirty="0"/>
              <a:t> (t1, t2, t3, t4, t5)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83DBBD88-CB3C-4F72-88BA-B3E5F1D216EA}"/>
              </a:ext>
            </a:extLst>
          </p:cNvPr>
          <p:cNvSpPr/>
          <p:nvPr/>
        </p:nvSpPr>
        <p:spPr>
          <a:xfrm>
            <a:off x="7545638" y="4610367"/>
            <a:ext cx="2129922" cy="564282"/>
          </a:xfrm>
          <a:prstGeom prst="parallelogram">
            <a:avLst>
              <a:gd name="adj" fmla="val 305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u="sng" dirty="0"/>
              <a:t>output</a:t>
            </a:r>
            <a:r>
              <a:rPr lang="en-ID" dirty="0"/>
              <a:t> (rata)</a:t>
            </a:r>
          </a:p>
        </p:txBody>
      </p:sp>
    </p:spTree>
    <p:extLst>
      <p:ext uri="{BB962C8B-B14F-4D97-AF65-F5344CB8AC3E}">
        <p14:creationId xmlns:p14="http://schemas.microsoft.com/office/powerpoint/2010/main" val="4167590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D" dirty="0"/>
              <a:t>Contoh-2: Python</a:t>
            </a:r>
            <a:endParaRPr lang="en-AU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8DF03-C7C4-4D56-9FAF-6125768481CB}" type="datetime1">
              <a:rPr lang="id-ID" smtClean="0"/>
              <a:pPr/>
              <a:t>01/10/2023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KU1072/</a:t>
            </a:r>
            <a:r>
              <a:rPr lang="en-US" altLang="ja-JP" dirty="0" err="1"/>
              <a:t>Struktur</a:t>
            </a:r>
            <a:r>
              <a:rPr lang="en-US" altLang="ja-JP" dirty="0"/>
              <a:t> Dasar Program </a:t>
            </a:r>
            <a:r>
              <a:rPr lang="en-US" altLang="ja-JP" dirty="0" err="1"/>
              <a:t>Prosedural</a:t>
            </a:r>
            <a:r>
              <a:rPr lang="en-US" altLang="ja-JP" dirty="0"/>
              <a:t>/Python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/>
              <a:pPr/>
              <a:t>24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4431375" y="1414562"/>
            <a:ext cx="7444049" cy="50783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Program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TinggiRataRata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Menerima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tinggi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5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siswa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dan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menghitung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rata-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ratanya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KAMUS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t1, t2, t3, t4, t5 : float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rata : float</a:t>
            </a:r>
          </a:p>
          <a:p>
            <a:pPr>
              <a:defRPr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ALGORITMA</a:t>
            </a:r>
          </a:p>
          <a:p>
            <a:pPr>
              <a:defRPr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t1 = float(input())</a:t>
            </a:r>
          </a:p>
          <a:p>
            <a:pPr>
              <a:defRPr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t2 = float(input())</a:t>
            </a:r>
          </a:p>
          <a:p>
            <a:pPr>
              <a:defRPr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t3 = float(input())</a:t>
            </a:r>
          </a:p>
          <a:p>
            <a:pPr>
              <a:defRPr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t4 = float(input())</a:t>
            </a:r>
          </a:p>
          <a:p>
            <a:pPr>
              <a:defRPr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t5 = float(input())</a:t>
            </a:r>
          </a:p>
          <a:p>
            <a:pPr>
              <a:defRPr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rata = (t1 + t2 + t3 + t4 + t5)/5</a:t>
            </a:r>
          </a:p>
          <a:p>
            <a:pPr>
              <a:defRPr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print (rata)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864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ID" dirty="0" err="1"/>
              <a:t>atihan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soal-soal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berlatihlah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:</a:t>
            </a:r>
          </a:p>
          <a:p>
            <a:pPr lvl="1"/>
            <a:r>
              <a:rPr lang="en-ID" dirty="0"/>
              <a:t>Flowchart </a:t>
            </a:r>
            <a:r>
              <a:rPr lang="en-ID" dirty="0" err="1"/>
              <a:t>atau</a:t>
            </a:r>
            <a:r>
              <a:rPr lang="en-ID" dirty="0"/>
              <a:t> Pseudocode (</a:t>
            </a:r>
            <a:r>
              <a:rPr lang="en-ID" dirty="0" err="1"/>
              <a:t>silakan</a:t>
            </a:r>
            <a:r>
              <a:rPr lang="en-ID" dirty="0"/>
              <a:t> </a:t>
            </a:r>
            <a:r>
              <a:rPr lang="en-ID" dirty="0" err="1"/>
              <a:t>pilih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ditentukan</a:t>
            </a:r>
            <a:r>
              <a:rPr lang="en-ID" dirty="0"/>
              <a:t> oleh </a:t>
            </a:r>
            <a:r>
              <a:rPr lang="en-ID" dirty="0" err="1"/>
              <a:t>dosen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)</a:t>
            </a:r>
          </a:p>
          <a:p>
            <a:pPr lvl="1"/>
            <a:r>
              <a:rPr lang="en-ID" dirty="0"/>
              <a:t>Program Python yang </a:t>
            </a:r>
            <a:r>
              <a:rPr lang="en-ID" dirty="0" err="1"/>
              <a:t>bersesuaian</a:t>
            </a:r>
            <a:endParaRPr lang="en-ID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98FE-2B2C-4EAC-82E3-C5B9937CADCE}" type="datetime1">
              <a:rPr lang="id-ID" smtClean="0"/>
              <a:pPr/>
              <a:t>01/10/2023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KU1072/Struktur Dasar Program Prosedural/Python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/>
              <a:pPr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5667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Latihan-</a:t>
            </a:r>
            <a:r>
              <a:rPr lang="en-US" dirty="0"/>
              <a:t>1</a:t>
            </a:r>
            <a:r>
              <a:rPr lang="id-ID" dirty="0"/>
              <a:t>: Hitung Jarak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Dalam Fisika, jarak</a:t>
            </a:r>
            <a:r>
              <a:rPr lang="en-ID" dirty="0"/>
              <a:t> (s) </a:t>
            </a:r>
            <a:r>
              <a:rPr lang="id-ID" dirty="0"/>
              <a:t>dapat dihitung berdasarkan kecepatan</a:t>
            </a:r>
            <a:r>
              <a:rPr lang="en-ID" dirty="0"/>
              <a:t> (v) </a:t>
            </a:r>
            <a:r>
              <a:rPr lang="id-ID" dirty="0"/>
              <a:t> dan waktu tempuh</a:t>
            </a:r>
            <a:r>
              <a:rPr lang="en-ID" dirty="0"/>
              <a:t> (t), </a:t>
            </a:r>
            <a:r>
              <a:rPr lang="en-ID" dirty="0" err="1"/>
              <a:t>yaitu</a:t>
            </a:r>
            <a:r>
              <a:rPr lang="en-ID" dirty="0"/>
              <a:t>: s = v * t</a:t>
            </a:r>
            <a:endParaRPr lang="id-ID" dirty="0"/>
          </a:p>
          <a:p>
            <a:r>
              <a:rPr lang="id-ID" dirty="0"/>
              <a:t>Buatlah program untuk menghitung jarak</a:t>
            </a:r>
            <a:r>
              <a:rPr lang="en-ID" dirty="0"/>
              <a:t> (</a:t>
            </a:r>
            <a:r>
              <a:rPr lang="en-ID" dirty="0" err="1"/>
              <a:t>dalam</a:t>
            </a:r>
            <a:r>
              <a:rPr lang="en-ID" dirty="0"/>
              <a:t> m)</a:t>
            </a:r>
            <a:r>
              <a:rPr lang="id-ID" dirty="0"/>
              <a:t> berdasarkan masukan kecepatan</a:t>
            </a:r>
            <a:r>
              <a:rPr lang="en-ID" dirty="0"/>
              <a:t> (</a:t>
            </a:r>
            <a:r>
              <a:rPr lang="en-ID" dirty="0" err="1"/>
              <a:t>dalam</a:t>
            </a:r>
            <a:r>
              <a:rPr lang="en-ID" dirty="0"/>
              <a:t> m/s)</a:t>
            </a:r>
            <a:r>
              <a:rPr lang="id-ID" dirty="0"/>
              <a:t> dan waktu</a:t>
            </a:r>
            <a:r>
              <a:rPr lang="en-ID" dirty="0"/>
              <a:t> (</a:t>
            </a:r>
            <a:r>
              <a:rPr lang="en-ID" dirty="0" err="1"/>
              <a:t>dalam</a:t>
            </a:r>
            <a:r>
              <a:rPr lang="en-ID" dirty="0"/>
              <a:t> s)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3296-5D30-4184-9CFB-B2F9A4981440}" type="datetime1">
              <a:rPr lang="id-ID" smtClean="0"/>
              <a:t>01/10/2023</a:t>
            </a:fld>
            <a:endParaRPr lang="id-ID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KU1072/Struktur Dasar Program Prosedural/Python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/>
              <a:pPr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6001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Latihan</a:t>
            </a:r>
            <a:r>
              <a:rPr lang="id-ID" dirty="0"/>
              <a:t>-2. Umbul-Umbul Segitiga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Bu Tuti adalah seorang pengusaha umbul-umbul yang terkenal di kotanya. Dia membuat berbagai umbul-umbul dari berbagai bentuk, termasuk segitiga.</a:t>
            </a:r>
          </a:p>
          <a:p>
            <a:r>
              <a:rPr lang="id-ID" dirty="0"/>
              <a:t>Untuk setiap umbul-umbul segitiga, Bu Tuti menetapkan harga umbul-umbul berdasarkan luasnya. Untuk bisa menghitung luas umbul-umbul, Bu Tuti memerlukan tinggi dan alas umbul-umbul.</a:t>
            </a:r>
          </a:p>
          <a:p>
            <a:r>
              <a:rPr lang="id-ID" dirty="0"/>
              <a:t>Buatlah program yang menerima masukan tinggi dan alas dan menghasilkan luas umbul-umbul segitiga</a:t>
            </a:r>
            <a:r>
              <a:rPr lang="en-ID" dirty="0"/>
              <a:t>.</a:t>
            </a:r>
          </a:p>
          <a:p>
            <a:r>
              <a:rPr lang="en-ID" dirty="0" err="1"/>
              <a:t>Rumus</a:t>
            </a:r>
            <a:r>
              <a:rPr lang="en-ID" dirty="0"/>
              <a:t> </a:t>
            </a:r>
            <a:r>
              <a:rPr lang="en-ID" dirty="0" err="1"/>
              <a:t>luas</a:t>
            </a:r>
            <a:r>
              <a:rPr lang="en-ID" dirty="0"/>
              <a:t> </a:t>
            </a:r>
            <a:r>
              <a:rPr lang="en-ID" dirty="0" err="1"/>
              <a:t>segitiga</a:t>
            </a:r>
            <a:r>
              <a:rPr lang="en-ID" dirty="0"/>
              <a:t>: </a:t>
            </a:r>
            <a:r>
              <a:rPr lang="en-ID" dirty="0" err="1"/>
              <a:t>luas</a:t>
            </a:r>
            <a:r>
              <a:rPr lang="en-ID" dirty="0"/>
              <a:t> = ½ * alas * </a:t>
            </a:r>
            <a:r>
              <a:rPr lang="en-ID" dirty="0" err="1"/>
              <a:t>tinggi</a:t>
            </a:r>
            <a:endParaRPr lang="en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BB7E-9321-4C4E-9752-6BA04B64B30A}" type="datetime1">
              <a:rPr lang="id-ID" smtClean="0"/>
              <a:t>01/10/2023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KU1072/Struktur Dasar Program Prosedural/Python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/>
              <a:pPr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8541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Latihan</a:t>
            </a:r>
            <a:r>
              <a:rPr lang="id-ID" dirty="0"/>
              <a:t>-</a:t>
            </a:r>
            <a:r>
              <a:rPr lang="en-US" dirty="0"/>
              <a:t>3</a:t>
            </a:r>
            <a:r>
              <a:rPr lang="id-ID" dirty="0"/>
              <a:t>. Toko Kelereng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Sebuah toko menjual kelereng. Berikut adalah tabel harga kelereng berdasarkan warnanya:</a:t>
            </a:r>
            <a:endParaRPr lang="en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Seorang anak membeli kelereng sejumlah m kelereng merah, h kelereng hijau, dan k kelereng kuning. Asumsikan m &gt;= 0, h &gt;= 0, k &gt;= 0.</a:t>
            </a:r>
          </a:p>
          <a:p>
            <a:r>
              <a:rPr lang="id-ID" dirty="0"/>
              <a:t>Hitunglah berapa yang harus dibayarkan anak itu.</a:t>
            </a:r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1F7-428A-40F2-B9FE-090CC392F5CD}" type="datetime1">
              <a:rPr lang="id-ID" smtClean="0"/>
              <a:pPr/>
              <a:t>01/10/2023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KU1072/Struktur Dasar Program Prosedural/Python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/>
              <a:pPr/>
              <a:t>28</a:t>
            </a:fld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615274"/>
              </p:ext>
            </p:extLst>
          </p:nvPr>
        </p:nvGraphicFramePr>
        <p:xfrm>
          <a:off x="2341074" y="2687320"/>
          <a:ext cx="73448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Warna</a:t>
                      </a:r>
                      <a:r>
                        <a:rPr lang="id-ID" baseline="0" dirty="0"/>
                        <a:t> kelereng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Harga 1 butir (dalam ratusan rupiah)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Merah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Hijau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Kuning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58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2F7E946-569A-4F10-89DF-FE455B04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Ekspresi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38CBFE-A3F5-4E8C-87FF-BD8ADC57FE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2E209-BD32-4AA1-9318-FC3B0932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0C6F-9965-4B91-A54F-6C1712EB2FFF}" type="datetime1">
              <a:rPr lang="en-ID" smtClean="0"/>
              <a:t>01/10/2023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7C785-351B-45F4-959C-C12EBA20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1C86-C10A-44C2-AEAA-7ED20117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518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748B0B-7A4A-402E-91C4-084C50C9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Ekspresi</a:t>
            </a:r>
            <a:endParaRPr lang="en-ID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9A40F9-B019-49F9-8E11-BB922571B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1855" cy="4351338"/>
          </a:xfrm>
        </p:spPr>
        <p:txBody>
          <a:bodyPr>
            <a:normAutofit lnSpcReduction="10000"/>
          </a:bodyPr>
          <a:lstStyle/>
          <a:p>
            <a:r>
              <a:rPr lang="en-ID" b="1" dirty="0" err="1"/>
              <a:t>Ekspresi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kombinasi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, </a:t>
            </a:r>
            <a:r>
              <a:rPr lang="en-ID" dirty="0" err="1"/>
              <a:t>konstanta</a:t>
            </a:r>
            <a:r>
              <a:rPr lang="en-ID" dirty="0"/>
              <a:t>, operator, dan </a:t>
            </a:r>
            <a:r>
              <a:rPr lang="en-ID" dirty="0" err="1"/>
              <a:t>fungsi</a:t>
            </a:r>
            <a:r>
              <a:rPr lang="en-ID" dirty="0"/>
              <a:t> yang </a:t>
            </a:r>
            <a:r>
              <a:rPr lang="en-ID" dirty="0" err="1"/>
              <a:t>bermakna</a:t>
            </a:r>
            <a:r>
              <a:rPr lang="en-ID" dirty="0"/>
              <a:t> </a:t>
            </a:r>
            <a:r>
              <a:rPr lang="en-ID" dirty="0" err="1"/>
              <a:t>menurut</a:t>
            </a:r>
            <a:r>
              <a:rPr lang="en-ID" dirty="0"/>
              <a:t> </a:t>
            </a:r>
            <a:r>
              <a:rPr lang="en-ID" dirty="0" err="1"/>
              <a:t>aturan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dan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type </a:t>
            </a:r>
            <a:r>
              <a:rPr lang="en-ID" dirty="0" err="1"/>
              <a:t>tertentu</a:t>
            </a:r>
            <a:endParaRPr lang="en-ID" dirty="0"/>
          </a:p>
          <a:p>
            <a:r>
              <a:rPr lang="en-ID" b="1" dirty="0"/>
              <a:t>Operator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standar</a:t>
            </a:r>
            <a:r>
              <a:rPr lang="en-ID" dirty="0"/>
              <a:t> yang </a:t>
            </a:r>
            <a:r>
              <a:rPr lang="en-ID" dirty="0" err="1"/>
              <a:t>disediakan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perhitungan</a:t>
            </a:r>
            <a:r>
              <a:rPr lang="en-ID" dirty="0"/>
              <a:t> </a:t>
            </a:r>
            <a:r>
              <a:rPr lang="en-ID" dirty="0" err="1"/>
              <a:t>aritmatika</a:t>
            </a:r>
            <a:r>
              <a:rPr lang="en-ID" dirty="0"/>
              <a:t>, </a:t>
            </a:r>
            <a:r>
              <a:rPr lang="en-ID" dirty="0" err="1"/>
              <a:t>logika</a:t>
            </a:r>
            <a:r>
              <a:rPr lang="en-ID" dirty="0"/>
              <a:t>, dan </a:t>
            </a:r>
            <a:r>
              <a:rPr lang="en-ID" dirty="0" err="1"/>
              <a:t>relasional</a:t>
            </a:r>
            <a:r>
              <a:rPr lang="en-ID" dirty="0"/>
              <a:t>. </a:t>
            </a:r>
          </a:p>
          <a:p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ekspresi</a:t>
            </a:r>
            <a:r>
              <a:rPr lang="en-ID" dirty="0"/>
              <a:t> [</a:t>
            </a:r>
            <a:r>
              <a:rPr lang="en-ID" dirty="0" err="1"/>
              <a:t>biner</a:t>
            </a:r>
            <a:r>
              <a:rPr lang="en-ID" dirty="0"/>
              <a:t>]:  </a:t>
            </a:r>
            <a:r>
              <a:rPr lang="en-ID" sz="2400" dirty="0">
                <a:solidFill>
                  <a:srgbClr val="002060"/>
                </a:solidFill>
                <a:latin typeface="Consolas" panose="020B0609020204030204" pitchFamily="49" charset="0"/>
              </a:rPr>
              <a:t>&lt;operan1&gt;</a:t>
            </a:r>
            <a:r>
              <a:rPr lang="en-ID" sz="2400" dirty="0">
                <a:latin typeface="Consolas" panose="020B0609020204030204" pitchFamily="49" charset="0"/>
              </a:rPr>
              <a:t> </a:t>
            </a:r>
            <a:r>
              <a:rPr lang="en-ID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&lt;operator&gt;</a:t>
            </a:r>
            <a:r>
              <a:rPr lang="en-ID" sz="2400" dirty="0">
                <a:latin typeface="Consolas" panose="020B0609020204030204" pitchFamily="49" charset="0"/>
              </a:rPr>
              <a:t> </a:t>
            </a:r>
            <a:r>
              <a:rPr lang="en-ID" sz="2400" dirty="0">
                <a:solidFill>
                  <a:srgbClr val="002060"/>
                </a:solidFill>
                <a:latin typeface="Consolas" panose="020B0609020204030204" pitchFamily="49" charset="0"/>
              </a:rPr>
              <a:t>&lt;operan2&gt;</a:t>
            </a:r>
            <a:endParaRPr lang="en-ID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ID" dirty="0"/>
              <a:t>Hasil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bergantung</a:t>
            </a:r>
            <a:r>
              <a:rPr lang="en-ID" dirty="0"/>
              <a:t> pada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operan</a:t>
            </a:r>
            <a:endParaRPr lang="en-ID" dirty="0"/>
          </a:p>
          <a:p>
            <a:r>
              <a:rPr lang="en-ID" dirty="0" err="1"/>
              <a:t>Operan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, variable, </a:t>
            </a:r>
            <a:r>
              <a:rPr lang="en-ID" dirty="0" err="1"/>
              <a:t>konstanta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ekspresi</a:t>
            </a:r>
            <a:r>
              <a:rPr lang="en-ID" dirty="0"/>
              <a:t> lain</a:t>
            </a:r>
          </a:p>
          <a:p>
            <a:endParaRPr lang="en-ID" dirty="0"/>
          </a:p>
          <a:p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F0EC4-2545-49FC-9CC4-FB6EAC2E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FDA5-CE20-4F08-A873-E52D67551FAE}" type="datetime1">
              <a:rPr lang="en-ID" smtClean="0"/>
              <a:t>01/10/2023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5EEEA-7360-4D72-BC2A-2447FB8A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658FC-191A-4582-95BA-E7E8D779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999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6A803-367D-440A-A934-66C28F76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Ekspresi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092C6-3C86-43E7-B2BA-C7DE11144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ekspresi</a:t>
            </a:r>
            <a:r>
              <a:rPr lang="en-ID" dirty="0"/>
              <a:t> </a:t>
            </a:r>
            <a:r>
              <a:rPr lang="en-ID" dirty="0" err="1"/>
              <a:t>menurut</a:t>
            </a:r>
            <a:r>
              <a:rPr lang="en-ID" dirty="0"/>
              <a:t> </a:t>
            </a:r>
            <a:r>
              <a:rPr lang="en-ID" i="1" dirty="0"/>
              <a:t>arity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operator:</a:t>
            </a:r>
          </a:p>
          <a:p>
            <a:pPr lvl="1"/>
            <a:r>
              <a:rPr lang="en-ID" dirty="0" err="1"/>
              <a:t>Ekspresi</a:t>
            </a:r>
            <a:r>
              <a:rPr lang="en-ID" dirty="0"/>
              <a:t> </a:t>
            </a:r>
            <a:r>
              <a:rPr lang="en-ID" b="1" dirty="0" err="1"/>
              <a:t>biner</a:t>
            </a:r>
            <a:r>
              <a:rPr lang="en-ID" dirty="0"/>
              <a:t>: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dasarnya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2 </a:t>
            </a:r>
            <a:r>
              <a:rPr lang="en-ID" dirty="0" err="1"/>
              <a:t>operan</a:t>
            </a:r>
            <a:endParaRPr lang="en-ID" dirty="0"/>
          </a:p>
          <a:p>
            <a:pPr lvl="2"/>
            <a:r>
              <a:rPr lang="en-ID" dirty="0" err="1"/>
              <a:t>Contoh</a:t>
            </a:r>
            <a:r>
              <a:rPr lang="en-ID" dirty="0"/>
              <a:t>: A + 5</a:t>
            </a:r>
          </a:p>
          <a:p>
            <a:pPr lvl="1"/>
            <a:r>
              <a:rPr lang="en-ID" dirty="0" err="1"/>
              <a:t>Ekspresi</a:t>
            </a:r>
            <a:r>
              <a:rPr lang="en-ID" dirty="0"/>
              <a:t> </a:t>
            </a:r>
            <a:r>
              <a:rPr lang="en-ID" b="1" dirty="0" err="1"/>
              <a:t>uner</a:t>
            </a:r>
            <a:r>
              <a:rPr lang="en-ID" dirty="0"/>
              <a:t>: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dasarnya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1 </a:t>
            </a:r>
            <a:r>
              <a:rPr lang="en-ID" dirty="0" err="1"/>
              <a:t>operan</a:t>
            </a:r>
            <a:endParaRPr lang="en-ID" dirty="0"/>
          </a:p>
          <a:p>
            <a:pPr lvl="2"/>
            <a:r>
              <a:rPr lang="en-ID" dirty="0" err="1"/>
              <a:t>Contoh</a:t>
            </a:r>
            <a:r>
              <a:rPr lang="en-ID" dirty="0"/>
              <a:t>: not (found)</a:t>
            </a:r>
          </a:p>
          <a:p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ekspresi</a:t>
            </a:r>
            <a:r>
              <a:rPr lang="en-ID" dirty="0"/>
              <a:t> </a:t>
            </a:r>
            <a:r>
              <a:rPr lang="en-ID" dirty="0" err="1"/>
              <a:t>menurut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yang </a:t>
            </a:r>
            <a:r>
              <a:rPr lang="en-ID" dirty="0" err="1"/>
              <a:t>dihasilkan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Ekspresi</a:t>
            </a:r>
            <a:r>
              <a:rPr lang="en-ID" dirty="0"/>
              <a:t> </a:t>
            </a:r>
            <a:r>
              <a:rPr lang="en-ID" b="1" dirty="0" err="1"/>
              <a:t>aritmatika</a:t>
            </a:r>
            <a:r>
              <a:rPr lang="en-ID" dirty="0"/>
              <a:t>: </a:t>
            </a:r>
            <a:r>
              <a:rPr lang="en-ID" dirty="0" err="1"/>
              <a:t>operan</a:t>
            </a:r>
            <a:r>
              <a:rPr lang="en-ID" dirty="0"/>
              <a:t> </a:t>
            </a:r>
            <a:r>
              <a:rPr lang="en-ID" dirty="0" err="1"/>
              <a:t>bertipe</a:t>
            </a:r>
            <a:r>
              <a:rPr lang="en-ID" dirty="0"/>
              <a:t> </a:t>
            </a:r>
            <a:r>
              <a:rPr lang="en-ID" dirty="0" err="1"/>
              <a:t>numerik</a:t>
            </a:r>
            <a:r>
              <a:rPr lang="en-ID" dirty="0"/>
              <a:t> (int/float) dan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numerik</a:t>
            </a:r>
            <a:endParaRPr lang="en-ID" dirty="0"/>
          </a:p>
          <a:p>
            <a:pPr lvl="1"/>
            <a:r>
              <a:rPr lang="en-ID" dirty="0" err="1"/>
              <a:t>Ekspresi</a:t>
            </a:r>
            <a:r>
              <a:rPr lang="en-ID" dirty="0"/>
              <a:t> </a:t>
            </a:r>
            <a:r>
              <a:rPr lang="en-ID" b="1" dirty="0" err="1"/>
              <a:t>relasional</a:t>
            </a:r>
            <a:r>
              <a:rPr lang="en-ID" dirty="0"/>
              <a:t>: </a:t>
            </a:r>
            <a:r>
              <a:rPr lang="en-ID" dirty="0" err="1"/>
              <a:t>operan</a:t>
            </a:r>
            <a:r>
              <a:rPr lang="en-ID" dirty="0"/>
              <a:t> </a:t>
            </a:r>
            <a:r>
              <a:rPr lang="en-ID" dirty="0" err="1"/>
              <a:t>bertipe</a:t>
            </a:r>
            <a:r>
              <a:rPr lang="en-ID" dirty="0"/>
              <a:t> </a:t>
            </a:r>
            <a:r>
              <a:rPr lang="en-ID" dirty="0" err="1"/>
              <a:t>numerik</a:t>
            </a:r>
            <a:r>
              <a:rPr lang="en-ID" dirty="0"/>
              <a:t> (int/float) dan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bool/</a:t>
            </a:r>
            <a:r>
              <a:rPr lang="en-ID" dirty="0" err="1"/>
              <a:t>logika</a:t>
            </a:r>
            <a:endParaRPr lang="en-ID" dirty="0"/>
          </a:p>
          <a:p>
            <a:pPr lvl="1"/>
            <a:r>
              <a:rPr lang="en-ID" dirty="0" err="1"/>
              <a:t>Ekspresi</a:t>
            </a:r>
            <a:r>
              <a:rPr lang="en-ID" dirty="0"/>
              <a:t> </a:t>
            </a:r>
            <a:r>
              <a:rPr lang="en-ID" b="1" dirty="0" err="1"/>
              <a:t>logika</a:t>
            </a:r>
            <a:r>
              <a:rPr lang="en-ID" dirty="0"/>
              <a:t>: </a:t>
            </a:r>
            <a:r>
              <a:rPr lang="en-ID" dirty="0" err="1"/>
              <a:t>operan</a:t>
            </a:r>
            <a:r>
              <a:rPr lang="en-ID" dirty="0"/>
              <a:t> </a:t>
            </a:r>
            <a:r>
              <a:rPr lang="en-ID" dirty="0" err="1"/>
              <a:t>bertipe</a:t>
            </a:r>
            <a:r>
              <a:rPr lang="en-ID" dirty="0"/>
              <a:t> bool/</a:t>
            </a:r>
            <a:r>
              <a:rPr lang="en-ID" dirty="0" err="1"/>
              <a:t>logika</a:t>
            </a:r>
            <a:r>
              <a:rPr lang="en-ID" dirty="0"/>
              <a:t> dan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bool/</a:t>
            </a:r>
            <a:r>
              <a:rPr lang="en-ID" dirty="0" err="1"/>
              <a:t>logika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2E149-AFAC-4703-A566-ADFD3D51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0C6F-9965-4B91-A54F-6C1712EB2FFF}" type="datetime1">
              <a:rPr lang="en-ID" smtClean="0"/>
              <a:t>01/10/2023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F2AC9-4403-4B26-ABBB-5FEA79897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79C1F-A63F-4C8C-8478-B6FA929A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525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EF2E-3514-4C78-B3C7-14C425F2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Operator </a:t>
            </a:r>
            <a:r>
              <a:rPr lang="en-ID" dirty="0" err="1"/>
              <a:t>Tipe</a:t>
            </a:r>
            <a:r>
              <a:rPr lang="en-ID" dirty="0"/>
              <a:t> Dasar (1)</a:t>
            </a:r>
            <a:br>
              <a:rPr lang="en-ID" dirty="0"/>
            </a:br>
            <a:r>
              <a:rPr lang="en-ID" dirty="0"/>
              <a:t>Operator </a:t>
            </a:r>
            <a:r>
              <a:rPr lang="en-ID" dirty="0" err="1"/>
              <a:t>Aritmatika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FF5EE-9490-4F10-B31C-8AF39D8F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D5C1-3A9F-493F-874F-443691844CE3}" type="datetime1">
              <a:rPr lang="en-ID" smtClean="0"/>
              <a:t>01/10/2023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C3D2F-E6D0-417A-A1DB-86030798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CB8ED-CAD7-4E35-A546-16AFEB76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6</a:t>
            </a:fld>
            <a:endParaRPr lang="en-ID"/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174C6314-59CC-4334-B876-8FD79DC2A8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6517819"/>
              </p:ext>
            </p:extLst>
          </p:nvPr>
        </p:nvGraphicFramePr>
        <p:xfrm>
          <a:off x="838200" y="2089150"/>
          <a:ext cx="10515601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898">
                  <a:extLst>
                    <a:ext uri="{9D8B030D-6E8A-4147-A177-3AD203B41FA5}">
                      <a16:colId xmlns:a16="http://schemas.microsoft.com/office/drawing/2014/main" val="347736363"/>
                    </a:ext>
                  </a:extLst>
                </a:gridCol>
                <a:gridCol w="5513716">
                  <a:extLst>
                    <a:ext uri="{9D8B030D-6E8A-4147-A177-3AD203B41FA5}">
                      <a16:colId xmlns:a16="http://schemas.microsoft.com/office/drawing/2014/main" val="670579128"/>
                    </a:ext>
                  </a:extLst>
                </a:gridCol>
                <a:gridCol w="2007476">
                  <a:extLst>
                    <a:ext uri="{9D8B030D-6E8A-4147-A177-3AD203B41FA5}">
                      <a16:colId xmlns:a16="http://schemas.microsoft.com/office/drawing/2014/main" val="3568560132"/>
                    </a:ext>
                  </a:extLst>
                </a:gridCol>
                <a:gridCol w="1915511">
                  <a:extLst>
                    <a:ext uri="{9D8B030D-6E8A-4147-A177-3AD203B41FA5}">
                      <a16:colId xmlns:a16="http://schemas.microsoft.com/office/drawing/2014/main" val="3562026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 dirty="0">
                          <a:effectLst/>
                        </a:rPr>
                        <a:t>Operator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 dirty="0">
                          <a:effectLst/>
                        </a:rPr>
                        <a:t>Type </a:t>
                      </a:r>
                      <a:r>
                        <a:rPr lang="en-ID" sz="1800" dirty="0" err="1">
                          <a:effectLst/>
                        </a:rPr>
                        <a:t>Operan</a:t>
                      </a:r>
                      <a:endParaRPr lang="en-ID" sz="18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 dirty="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54594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 dirty="0">
                          <a:effectLst/>
                        </a:rPr>
                        <a:t>+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800" b="1" dirty="0" err="1">
                          <a:effectLst/>
                        </a:rPr>
                        <a:t>Penjumlahan</a:t>
                      </a:r>
                      <a:r>
                        <a:rPr lang="en-ID" sz="1800" dirty="0">
                          <a:effectLst/>
                        </a:rPr>
                        <a:t>: </a:t>
                      </a:r>
                      <a:r>
                        <a:rPr lang="en-ID" sz="1800" dirty="0" err="1">
                          <a:effectLst/>
                        </a:rPr>
                        <a:t>menambahkan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nilai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kedua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operan</a:t>
                      </a:r>
                      <a:endParaRPr lang="en-ID" sz="18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800" dirty="0">
                          <a:effectLst/>
                        </a:rPr>
                        <a:t>int, float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800" dirty="0">
                          <a:effectLst/>
                        </a:rPr>
                        <a:t>a + b </a:t>
                      </a:r>
                      <a:r>
                        <a:rPr lang="en-ID" sz="1800">
                          <a:effectLst/>
                        </a:rPr>
                        <a:t>= 31</a:t>
                      </a:r>
                      <a:endParaRPr lang="en-ID" sz="1800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75605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 dirty="0">
                          <a:effectLst/>
                        </a:rPr>
                        <a:t>-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800" b="1" dirty="0" err="1">
                          <a:effectLst/>
                        </a:rPr>
                        <a:t>Pengurangan</a:t>
                      </a:r>
                      <a:r>
                        <a:rPr lang="en-ID" sz="1800" dirty="0">
                          <a:effectLst/>
                        </a:rPr>
                        <a:t>: </a:t>
                      </a:r>
                      <a:r>
                        <a:rPr lang="en-ID" sz="1800" dirty="0" err="1">
                          <a:effectLst/>
                        </a:rPr>
                        <a:t>mengurangi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nilai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operan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kiri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dengan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nilai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operan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kanan</a:t>
                      </a:r>
                      <a:endParaRPr lang="en-ID" sz="18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int, float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800" dirty="0">
                          <a:effectLst/>
                        </a:rPr>
                        <a:t>a – b = -11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37715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 dirty="0">
                          <a:effectLst/>
                        </a:rPr>
                        <a:t>*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800" b="1" dirty="0" err="1">
                          <a:effectLst/>
                        </a:rPr>
                        <a:t>Perkalian</a:t>
                      </a:r>
                      <a:r>
                        <a:rPr lang="en-ID" sz="1800" dirty="0">
                          <a:effectLst/>
                        </a:rPr>
                        <a:t>: </a:t>
                      </a:r>
                      <a:r>
                        <a:rPr lang="en-ID" sz="1800" dirty="0" err="1">
                          <a:effectLst/>
                        </a:rPr>
                        <a:t>mengalikan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nilai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kedua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operan</a:t>
                      </a:r>
                      <a:endParaRPr lang="en-ID" sz="18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int, float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800" dirty="0">
                          <a:effectLst/>
                        </a:rPr>
                        <a:t>a * b = 210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459823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 dirty="0">
                          <a:effectLst/>
                        </a:rPr>
                        <a:t>//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800" b="1" dirty="0" err="1">
                          <a:effectLst/>
                        </a:rPr>
                        <a:t>Pembagian</a:t>
                      </a:r>
                      <a:r>
                        <a:rPr lang="en-ID" sz="1800" b="1" dirty="0">
                          <a:effectLst/>
                        </a:rPr>
                        <a:t> </a:t>
                      </a:r>
                      <a:r>
                        <a:rPr lang="en-ID" sz="1800" b="1" dirty="0" err="1">
                          <a:effectLst/>
                        </a:rPr>
                        <a:t>bulat</a:t>
                      </a:r>
                      <a:r>
                        <a:rPr lang="en-ID" sz="1800" dirty="0">
                          <a:effectLst/>
                        </a:rPr>
                        <a:t>: </a:t>
                      </a:r>
                      <a:r>
                        <a:rPr lang="en-ID" sz="1800" dirty="0" err="1">
                          <a:effectLst/>
                        </a:rPr>
                        <a:t>Jika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operan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adalah</a:t>
                      </a:r>
                      <a:r>
                        <a:rPr lang="en-ID" sz="1800" dirty="0">
                          <a:effectLst/>
                        </a:rPr>
                        <a:t> int, </a:t>
                      </a:r>
                      <a:r>
                        <a:rPr lang="en-ID" sz="1800" dirty="0" err="1">
                          <a:effectLst/>
                        </a:rPr>
                        <a:t>maka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hasil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operasi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adalah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pembagian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bulat</a:t>
                      </a:r>
                      <a:endParaRPr lang="en-ID" sz="18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800" dirty="0">
                          <a:effectLst/>
                        </a:rPr>
                        <a:t>int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800" dirty="0">
                          <a:effectLst/>
                        </a:rPr>
                        <a:t>b // a = 2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66059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 dirty="0">
                          <a:effectLst/>
                        </a:rPr>
                        <a:t>/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800" b="1" dirty="0" err="1">
                          <a:effectLst/>
                        </a:rPr>
                        <a:t>Pembagian</a:t>
                      </a:r>
                      <a:r>
                        <a:rPr lang="en-ID" sz="1800" b="1" dirty="0">
                          <a:effectLst/>
                        </a:rPr>
                        <a:t> </a:t>
                      </a:r>
                      <a:r>
                        <a:rPr lang="en-ID" sz="1800" b="1" dirty="0" err="1">
                          <a:effectLst/>
                        </a:rPr>
                        <a:t>riil</a:t>
                      </a:r>
                      <a:r>
                        <a:rPr lang="en-ID" sz="1800" dirty="0">
                          <a:effectLst/>
                        </a:rPr>
                        <a:t>: </a:t>
                      </a:r>
                      <a:r>
                        <a:rPr lang="en-ID" sz="1800" dirty="0" err="1">
                          <a:effectLst/>
                        </a:rPr>
                        <a:t>Jika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operan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adalah</a:t>
                      </a:r>
                      <a:r>
                        <a:rPr lang="en-ID" sz="1800" dirty="0">
                          <a:effectLst/>
                        </a:rPr>
                        <a:t> float, </a:t>
                      </a:r>
                      <a:r>
                        <a:rPr lang="en-ID" sz="1800" dirty="0" err="1">
                          <a:effectLst/>
                        </a:rPr>
                        <a:t>maka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hasil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operasi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adalah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pembagian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bilangan</a:t>
                      </a:r>
                      <a:r>
                        <a:rPr lang="en-ID" sz="1800" dirty="0">
                          <a:effectLst/>
                        </a:rPr>
                        <a:t> float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800" dirty="0">
                          <a:effectLst/>
                        </a:rPr>
                        <a:t>int, float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800" dirty="0">
                          <a:effectLst/>
                        </a:rPr>
                        <a:t>b / a = 2.1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772891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 dirty="0">
                          <a:effectLst/>
                        </a:rPr>
                        <a:t>%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800" b="1" dirty="0">
                          <a:effectLst/>
                        </a:rPr>
                        <a:t>Modulo</a:t>
                      </a:r>
                      <a:r>
                        <a:rPr lang="en-ID" sz="1800" dirty="0">
                          <a:effectLst/>
                        </a:rPr>
                        <a:t>: </a:t>
                      </a:r>
                      <a:r>
                        <a:rPr lang="en-ID" sz="1800" dirty="0" err="1">
                          <a:effectLst/>
                        </a:rPr>
                        <a:t>sisa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hasil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pembagian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bulat</a:t>
                      </a:r>
                      <a:endParaRPr lang="en-ID" sz="18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800" dirty="0">
                          <a:effectLst/>
                        </a:rPr>
                        <a:t>int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800" dirty="0">
                          <a:effectLst/>
                        </a:rPr>
                        <a:t>b % a = 1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22876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 dirty="0">
                          <a:effectLst/>
                        </a:rPr>
                        <a:t>**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800" b="1" dirty="0" err="1">
                          <a:effectLst/>
                        </a:rPr>
                        <a:t>Pangkat</a:t>
                      </a:r>
                      <a:r>
                        <a:rPr lang="en-ID" sz="1800" dirty="0">
                          <a:effectLst/>
                        </a:rPr>
                        <a:t>: </a:t>
                      </a:r>
                      <a:r>
                        <a:rPr lang="en-ID" sz="1800" dirty="0" err="1">
                          <a:effectLst/>
                        </a:rPr>
                        <a:t>memangkatkan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operan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kiri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dengan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operan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kanan</a:t>
                      </a:r>
                      <a:endParaRPr lang="en-ID" sz="18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800" dirty="0">
                          <a:effectLst/>
                        </a:rPr>
                        <a:t>int, float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800" dirty="0">
                          <a:effectLst/>
                        </a:rPr>
                        <a:t>10 ** 2 = 100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77028495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AB34BA-9B41-42CF-B041-3960B939F80E}"/>
              </a:ext>
            </a:extLst>
          </p:cNvPr>
          <p:cNvSpPr txBox="1"/>
          <p:nvPr/>
        </p:nvSpPr>
        <p:spPr>
          <a:xfrm>
            <a:off x="8353096" y="1690688"/>
            <a:ext cx="310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b="1" dirty="0"/>
              <a:t>a = 10 </a:t>
            </a:r>
            <a:r>
              <a:rPr lang="en-ID" dirty="0"/>
              <a:t>dan </a:t>
            </a:r>
            <a:r>
              <a:rPr lang="en-ID" b="1" dirty="0"/>
              <a:t>b = 21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: </a:t>
            </a:r>
          </a:p>
        </p:txBody>
      </p:sp>
    </p:spTree>
    <p:extLst>
      <p:ext uri="{BB962C8B-B14F-4D97-AF65-F5344CB8AC3E}">
        <p14:creationId xmlns:p14="http://schemas.microsoft.com/office/powerpoint/2010/main" val="133737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EF2E-3514-4C78-B3C7-14C425F2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Operator </a:t>
            </a:r>
            <a:r>
              <a:rPr lang="en-ID" dirty="0" err="1"/>
              <a:t>Tipe</a:t>
            </a:r>
            <a:r>
              <a:rPr lang="en-ID" dirty="0"/>
              <a:t> Dasar (2)</a:t>
            </a:r>
            <a:br>
              <a:rPr lang="en-ID" dirty="0"/>
            </a:br>
            <a:r>
              <a:rPr lang="en-ID" dirty="0"/>
              <a:t>Operator </a:t>
            </a:r>
            <a:r>
              <a:rPr lang="en-ID" dirty="0" err="1"/>
              <a:t>Relasional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FF5EE-9490-4F10-B31C-8AF39D8F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D5C1-3A9F-493F-874F-443691844CE3}" type="datetime1">
              <a:rPr lang="en-ID" smtClean="0"/>
              <a:t>01/10/2023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C3D2F-E6D0-417A-A1DB-86030798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CB8ED-CAD7-4E35-A546-16AFEB76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7</a:t>
            </a:fld>
            <a:endParaRPr lang="en-ID"/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174C6314-59CC-4334-B876-8FD79DC2A8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9126303"/>
              </p:ext>
            </p:extLst>
          </p:nvPr>
        </p:nvGraphicFramePr>
        <p:xfrm>
          <a:off x="838200" y="2180590"/>
          <a:ext cx="10922876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684">
                  <a:extLst>
                    <a:ext uri="{9D8B030D-6E8A-4147-A177-3AD203B41FA5}">
                      <a16:colId xmlns:a16="http://schemas.microsoft.com/office/drawing/2014/main" val="347736363"/>
                    </a:ext>
                  </a:extLst>
                </a:gridCol>
                <a:gridCol w="5306450">
                  <a:extLst>
                    <a:ext uri="{9D8B030D-6E8A-4147-A177-3AD203B41FA5}">
                      <a16:colId xmlns:a16="http://schemas.microsoft.com/office/drawing/2014/main" val="670579128"/>
                    </a:ext>
                  </a:extLst>
                </a:gridCol>
                <a:gridCol w="1910197">
                  <a:extLst>
                    <a:ext uri="{9D8B030D-6E8A-4147-A177-3AD203B41FA5}">
                      <a16:colId xmlns:a16="http://schemas.microsoft.com/office/drawing/2014/main" val="3568560132"/>
                    </a:ext>
                  </a:extLst>
                </a:gridCol>
                <a:gridCol w="2585545">
                  <a:extLst>
                    <a:ext uri="{9D8B030D-6E8A-4147-A177-3AD203B41FA5}">
                      <a16:colId xmlns:a16="http://schemas.microsoft.com/office/drawing/2014/main" val="3866478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 dirty="0">
                          <a:effectLst/>
                        </a:rPr>
                        <a:t>Operator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 dirty="0">
                          <a:effectLst/>
                        </a:rPr>
                        <a:t>Type </a:t>
                      </a:r>
                      <a:r>
                        <a:rPr lang="en-ID" sz="1800" dirty="0" err="1">
                          <a:effectLst/>
                        </a:rPr>
                        <a:t>Operan</a:t>
                      </a:r>
                      <a:endParaRPr lang="en-ID" sz="18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 dirty="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54594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600" dirty="0">
                          <a:effectLst/>
                        </a:rPr>
                        <a:t>==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dirty="0" err="1">
                          <a:effectLst/>
                        </a:rPr>
                        <a:t>Jika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nilai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kedua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operan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sama</a:t>
                      </a:r>
                      <a:r>
                        <a:rPr lang="en-ID" sz="1600" dirty="0">
                          <a:effectLst/>
                        </a:rPr>
                        <a:t>, </a:t>
                      </a:r>
                      <a:r>
                        <a:rPr lang="en-ID" sz="1600" dirty="0" err="1">
                          <a:effectLst/>
                        </a:rPr>
                        <a:t>maka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menghasilkan</a:t>
                      </a:r>
                      <a:r>
                        <a:rPr lang="en-ID" sz="1600" dirty="0">
                          <a:effectLst/>
                        </a:rPr>
                        <a:t> true (</a:t>
                      </a:r>
                      <a:r>
                        <a:rPr lang="en-ID" sz="1600" dirty="0" err="1">
                          <a:effectLst/>
                        </a:rPr>
                        <a:t>tidak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berlaku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untuk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bilangan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riil</a:t>
                      </a:r>
                      <a:r>
                        <a:rPr lang="en-ID" sz="1600" dirty="0">
                          <a:effectLst/>
                        </a:rPr>
                        <a:t>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dirty="0">
                          <a:effectLst/>
                        </a:rPr>
                        <a:t>int, char, string, bool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dirty="0">
                          <a:effectLst/>
                        </a:rPr>
                        <a:t>(a == b) </a:t>
                      </a:r>
                      <a:r>
                        <a:rPr lang="en-ID" sz="1600" dirty="0" err="1">
                          <a:effectLst/>
                        </a:rPr>
                        <a:t>menghasilkan</a:t>
                      </a:r>
                      <a:r>
                        <a:rPr lang="en-ID" sz="1600" dirty="0">
                          <a:effectLst/>
                        </a:rPr>
                        <a:t> false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75605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600" dirty="0">
                          <a:effectLst/>
                        </a:rPr>
                        <a:t>!=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dirty="0" err="1">
                          <a:effectLst/>
                        </a:rPr>
                        <a:t>Jika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nilai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kedua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operan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tidak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sama</a:t>
                      </a:r>
                      <a:r>
                        <a:rPr lang="en-ID" sz="1600" dirty="0">
                          <a:effectLst/>
                        </a:rPr>
                        <a:t>, </a:t>
                      </a:r>
                      <a:r>
                        <a:rPr lang="en-ID" sz="1600" dirty="0" err="1">
                          <a:effectLst/>
                        </a:rPr>
                        <a:t>maka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menghasilkan</a:t>
                      </a:r>
                      <a:r>
                        <a:rPr lang="en-ID" sz="1600" dirty="0">
                          <a:effectLst/>
                        </a:rPr>
                        <a:t> true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dirty="0">
                          <a:effectLst/>
                        </a:rPr>
                        <a:t>int, float, char, string, bool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dirty="0">
                          <a:effectLst/>
                        </a:rPr>
                        <a:t>(a != b) </a:t>
                      </a:r>
                      <a:r>
                        <a:rPr lang="en-ID" sz="1600" dirty="0" err="1">
                          <a:effectLst/>
                        </a:rPr>
                        <a:t>menghasilkan</a:t>
                      </a:r>
                      <a:r>
                        <a:rPr lang="en-ID" sz="1600" dirty="0">
                          <a:effectLst/>
                        </a:rPr>
                        <a:t> true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374234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600" dirty="0">
                          <a:effectLst/>
                        </a:rPr>
                        <a:t>&gt;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dirty="0" err="1">
                          <a:effectLst/>
                        </a:rPr>
                        <a:t>Jika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nilai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operan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kiri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lebih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besar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dari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operan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kanan</a:t>
                      </a:r>
                      <a:r>
                        <a:rPr lang="en-ID" sz="1600" dirty="0">
                          <a:effectLst/>
                        </a:rPr>
                        <a:t>, </a:t>
                      </a:r>
                      <a:r>
                        <a:rPr lang="en-ID" sz="1600" dirty="0" err="1">
                          <a:effectLst/>
                        </a:rPr>
                        <a:t>maka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menghasilkan</a:t>
                      </a:r>
                      <a:r>
                        <a:rPr lang="en-ID" sz="1600" dirty="0">
                          <a:effectLst/>
                        </a:rPr>
                        <a:t> true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dirty="0">
                          <a:effectLst/>
                        </a:rPr>
                        <a:t>int, float, char, string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dirty="0">
                          <a:effectLst/>
                        </a:rPr>
                        <a:t>(a &gt; b) </a:t>
                      </a:r>
                      <a:r>
                        <a:rPr lang="en-ID" sz="1600" dirty="0" err="1">
                          <a:effectLst/>
                        </a:rPr>
                        <a:t>menghasilkan</a:t>
                      </a:r>
                      <a:r>
                        <a:rPr lang="en-ID" sz="1600" dirty="0">
                          <a:effectLst/>
                        </a:rPr>
                        <a:t> false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37715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600" dirty="0">
                          <a:effectLst/>
                        </a:rPr>
                        <a:t>&lt;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dirty="0" err="1">
                          <a:effectLst/>
                        </a:rPr>
                        <a:t>Jika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nilai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operan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kiri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lebih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kecil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dari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operan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kanan</a:t>
                      </a:r>
                      <a:r>
                        <a:rPr lang="en-ID" sz="1600" dirty="0">
                          <a:effectLst/>
                        </a:rPr>
                        <a:t>, </a:t>
                      </a:r>
                      <a:r>
                        <a:rPr lang="en-ID" sz="1600" dirty="0" err="1">
                          <a:effectLst/>
                        </a:rPr>
                        <a:t>maka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menghasilkan</a:t>
                      </a:r>
                      <a:r>
                        <a:rPr lang="en-ID" sz="1600" dirty="0">
                          <a:effectLst/>
                        </a:rPr>
                        <a:t> true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en-ID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int, float, char, string</a:t>
                      </a:r>
                      <a:endParaRPr lang="en-ID" sz="16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dirty="0">
                          <a:effectLst/>
                        </a:rPr>
                        <a:t>(a &lt; b) </a:t>
                      </a:r>
                      <a:r>
                        <a:rPr lang="en-ID" sz="1600" dirty="0" err="1">
                          <a:effectLst/>
                        </a:rPr>
                        <a:t>menghasilkan</a:t>
                      </a:r>
                      <a:r>
                        <a:rPr lang="en-ID" sz="1600" dirty="0">
                          <a:effectLst/>
                        </a:rPr>
                        <a:t> true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459823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600" dirty="0">
                          <a:effectLst/>
                        </a:rPr>
                        <a:t>&gt;=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dirty="0" err="1">
                          <a:effectLst/>
                        </a:rPr>
                        <a:t>Jika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nilai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operan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kiri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lebih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besar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dari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atau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sama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dengan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operan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kanan</a:t>
                      </a:r>
                      <a:r>
                        <a:rPr lang="en-ID" sz="1600" dirty="0">
                          <a:effectLst/>
                        </a:rPr>
                        <a:t>, </a:t>
                      </a:r>
                      <a:r>
                        <a:rPr lang="en-ID" sz="1600" dirty="0" err="1">
                          <a:effectLst/>
                        </a:rPr>
                        <a:t>maka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menghasilkan</a:t>
                      </a:r>
                      <a:r>
                        <a:rPr lang="en-ID" sz="1600" dirty="0">
                          <a:effectLst/>
                        </a:rPr>
                        <a:t> true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en-ID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int, float, char, string</a:t>
                      </a:r>
                      <a:endParaRPr lang="en-ID" sz="16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dirty="0">
                          <a:effectLst/>
                        </a:rPr>
                        <a:t>(a &gt;= b) </a:t>
                      </a:r>
                      <a:r>
                        <a:rPr lang="en-ID" sz="1600" dirty="0" err="1">
                          <a:effectLst/>
                        </a:rPr>
                        <a:t>menghasilkan</a:t>
                      </a:r>
                      <a:r>
                        <a:rPr lang="en-ID" sz="1600" dirty="0">
                          <a:effectLst/>
                        </a:rPr>
                        <a:t> false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66059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600" dirty="0">
                          <a:effectLst/>
                        </a:rPr>
                        <a:t>&lt;=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dirty="0" err="1">
                          <a:effectLst/>
                        </a:rPr>
                        <a:t>Jika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nilai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operan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kiri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lebih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kecil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dari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atau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sama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dengan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operan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kanan</a:t>
                      </a:r>
                      <a:r>
                        <a:rPr lang="en-ID" sz="1600" dirty="0">
                          <a:effectLst/>
                        </a:rPr>
                        <a:t>, </a:t>
                      </a:r>
                      <a:r>
                        <a:rPr lang="en-ID" sz="1600" dirty="0" err="1">
                          <a:effectLst/>
                        </a:rPr>
                        <a:t>maka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menghasilkan</a:t>
                      </a:r>
                      <a:r>
                        <a:rPr lang="en-ID" sz="1600" dirty="0">
                          <a:effectLst/>
                        </a:rPr>
                        <a:t> true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0" lang="en-ID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int, float, char, string</a:t>
                      </a:r>
                      <a:endParaRPr lang="en-ID" sz="16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dirty="0">
                          <a:effectLst/>
                        </a:rPr>
                        <a:t>(a &lt;= b) </a:t>
                      </a:r>
                      <a:r>
                        <a:rPr lang="en-ID" sz="1600" dirty="0" err="1">
                          <a:effectLst/>
                        </a:rPr>
                        <a:t>menghasilkan</a:t>
                      </a:r>
                      <a:r>
                        <a:rPr lang="en-ID" sz="1600" dirty="0">
                          <a:effectLst/>
                        </a:rPr>
                        <a:t> true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7728915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AB34BA-9B41-42CF-B041-3960B939F80E}"/>
              </a:ext>
            </a:extLst>
          </p:cNvPr>
          <p:cNvSpPr txBox="1"/>
          <p:nvPr/>
        </p:nvSpPr>
        <p:spPr>
          <a:xfrm>
            <a:off x="8731469" y="1750298"/>
            <a:ext cx="310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b="1" dirty="0"/>
              <a:t>a = 10 </a:t>
            </a:r>
            <a:r>
              <a:rPr lang="en-ID" dirty="0"/>
              <a:t>dan </a:t>
            </a:r>
            <a:r>
              <a:rPr lang="en-ID" b="1" dirty="0"/>
              <a:t>b = 21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: </a:t>
            </a:r>
          </a:p>
        </p:txBody>
      </p:sp>
    </p:spTree>
    <p:extLst>
      <p:ext uri="{BB962C8B-B14F-4D97-AF65-F5344CB8AC3E}">
        <p14:creationId xmlns:p14="http://schemas.microsoft.com/office/powerpoint/2010/main" val="346415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EF2E-3514-4C78-B3C7-14C425F2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Operator </a:t>
            </a:r>
            <a:r>
              <a:rPr lang="en-ID" dirty="0" err="1"/>
              <a:t>Tipe</a:t>
            </a:r>
            <a:r>
              <a:rPr lang="en-ID" dirty="0"/>
              <a:t> Dasar (3)</a:t>
            </a:r>
            <a:br>
              <a:rPr lang="en-ID" dirty="0"/>
            </a:br>
            <a:r>
              <a:rPr lang="en-ID" dirty="0"/>
              <a:t>Operator </a:t>
            </a:r>
            <a:r>
              <a:rPr lang="en-ID" dirty="0" err="1"/>
              <a:t>Logika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FF5EE-9490-4F10-B31C-8AF39D8F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D5C1-3A9F-493F-874F-443691844CE3}" type="datetime1">
              <a:rPr lang="en-ID" smtClean="0"/>
              <a:t>01/10/2023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C3D2F-E6D0-417A-A1DB-86030798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CB8ED-CAD7-4E35-A546-16AFEB76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8</a:t>
            </a:fld>
            <a:endParaRPr lang="en-ID"/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174C6314-59CC-4334-B876-8FD79DC2A8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2532159"/>
              </p:ext>
            </p:extLst>
          </p:nvPr>
        </p:nvGraphicFramePr>
        <p:xfrm>
          <a:off x="838200" y="2800700"/>
          <a:ext cx="109228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684">
                  <a:extLst>
                    <a:ext uri="{9D8B030D-6E8A-4147-A177-3AD203B41FA5}">
                      <a16:colId xmlns:a16="http://schemas.microsoft.com/office/drawing/2014/main" val="347736363"/>
                    </a:ext>
                  </a:extLst>
                </a:gridCol>
                <a:gridCol w="5306450">
                  <a:extLst>
                    <a:ext uri="{9D8B030D-6E8A-4147-A177-3AD203B41FA5}">
                      <a16:colId xmlns:a16="http://schemas.microsoft.com/office/drawing/2014/main" val="670579128"/>
                    </a:ext>
                  </a:extLst>
                </a:gridCol>
                <a:gridCol w="1815604">
                  <a:extLst>
                    <a:ext uri="{9D8B030D-6E8A-4147-A177-3AD203B41FA5}">
                      <a16:colId xmlns:a16="http://schemas.microsoft.com/office/drawing/2014/main" val="3568560132"/>
                    </a:ext>
                  </a:extLst>
                </a:gridCol>
                <a:gridCol w="2680138">
                  <a:extLst>
                    <a:ext uri="{9D8B030D-6E8A-4147-A177-3AD203B41FA5}">
                      <a16:colId xmlns:a16="http://schemas.microsoft.com/office/drawing/2014/main" val="3866478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 dirty="0">
                          <a:effectLst/>
                        </a:rPr>
                        <a:t>Operator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 dirty="0">
                          <a:effectLst/>
                        </a:rPr>
                        <a:t>Type </a:t>
                      </a:r>
                      <a:r>
                        <a:rPr lang="en-ID" sz="1800" dirty="0" err="1">
                          <a:effectLst/>
                        </a:rPr>
                        <a:t>Operan</a:t>
                      </a:r>
                      <a:endParaRPr lang="en-ID" sz="18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 dirty="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54594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Logika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AND: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Jika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kedua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operan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bernilai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true,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maka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menghasilkan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true.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and b)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menghasilkan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false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75605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Logika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OR: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Jika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setidaknya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salah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kedua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operan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bernilai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true,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maka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menghasilkan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true. 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or b)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menghasilkan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false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374234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Logika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NOT/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negasi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membalik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nilai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logika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operannya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not(a)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menghasilkan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false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37715133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AB34BA-9B41-42CF-B041-3960B939F80E}"/>
              </a:ext>
            </a:extLst>
          </p:cNvPr>
          <p:cNvSpPr txBox="1"/>
          <p:nvPr/>
        </p:nvSpPr>
        <p:spPr>
          <a:xfrm>
            <a:off x="8332076" y="2371083"/>
            <a:ext cx="350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b="1" dirty="0"/>
              <a:t>a = true </a:t>
            </a:r>
            <a:r>
              <a:rPr lang="en-ID" dirty="0"/>
              <a:t>dan </a:t>
            </a:r>
            <a:r>
              <a:rPr lang="en-ID" b="1" dirty="0"/>
              <a:t>b = false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: </a:t>
            </a:r>
          </a:p>
        </p:txBody>
      </p:sp>
    </p:spTree>
    <p:extLst>
      <p:ext uri="{BB962C8B-B14F-4D97-AF65-F5344CB8AC3E}">
        <p14:creationId xmlns:p14="http://schemas.microsoft.com/office/powerpoint/2010/main" val="3363857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EF2E-3514-4C78-B3C7-14C425F2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Operator </a:t>
            </a:r>
            <a:r>
              <a:rPr lang="en-ID" dirty="0" err="1"/>
              <a:t>Tipe</a:t>
            </a:r>
            <a:r>
              <a:rPr lang="en-ID" dirty="0"/>
              <a:t> Dasar (4)</a:t>
            </a:r>
            <a:br>
              <a:rPr lang="en-ID" dirty="0"/>
            </a:br>
            <a:r>
              <a:rPr lang="en-ID" dirty="0"/>
              <a:t>Operator Assignment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FF5EE-9490-4F10-B31C-8AF39D8F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D5C1-3A9F-493F-874F-443691844CE3}" type="datetime1">
              <a:rPr lang="en-ID" smtClean="0"/>
              <a:t>01/10/2023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C3D2F-E6D0-417A-A1DB-86030798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CB8ED-CAD7-4E35-A546-16AFEB76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9</a:t>
            </a:fld>
            <a:endParaRPr lang="en-ID"/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174C6314-59CC-4334-B876-8FD79DC2A8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8204294"/>
              </p:ext>
            </p:extLst>
          </p:nvPr>
        </p:nvGraphicFramePr>
        <p:xfrm>
          <a:off x="838200" y="2800700"/>
          <a:ext cx="1092287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684">
                  <a:extLst>
                    <a:ext uri="{9D8B030D-6E8A-4147-A177-3AD203B41FA5}">
                      <a16:colId xmlns:a16="http://schemas.microsoft.com/office/drawing/2014/main" val="347736363"/>
                    </a:ext>
                  </a:extLst>
                </a:gridCol>
                <a:gridCol w="4631102">
                  <a:extLst>
                    <a:ext uri="{9D8B030D-6E8A-4147-A177-3AD203B41FA5}">
                      <a16:colId xmlns:a16="http://schemas.microsoft.com/office/drawing/2014/main" val="670579128"/>
                    </a:ext>
                  </a:extLst>
                </a:gridCol>
                <a:gridCol w="1755228">
                  <a:extLst>
                    <a:ext uri="{9D8B030D-6E8A-4147-A177-3AD203B41FA5}">
                      <a16:colId xmlns:a16="http://schemas.microsoft.com/office/drawing/2014/main" val="3568560132"/>
                    </a:ext>
                  </a:extLst>
                </a:gridCol>
                <a:gridCol w="3415862">
                  <a:extLst>
                    <a:ext uri="{9D8B030D-6E8A-4147-A177-3AD203B41FA5}">
                      <a16:colId xmlns:a16="http://schemas.microsoft.com/office/drawing/2014/main" val="3866478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 dirty="0">
                          <a:effectLst/>
                        </a:rPr>
                        <a:t>Operator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 dirty="0">
                          <a:effectLst/>
                        </a:rPr>
                        <a:t>Type </a:t>
                      </a:r>
                      <a:r>
                        <a:rPr lang="en-ID" sz="1800" dirty="0" err="1">
                          <a:effectLst/>
                        </a:rPr>
                        <a:t>Operan</a:t>
                      </a:r>
                      <a:endParaRPr lang="en-ID" sz="18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 dirty="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54594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&lt;op&gt;=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&lt;op&gt;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adalah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- * / % </a:t>
                      </a:r>
                    </a:p>
                    <a:p>
                      <a:pPr fontAlgn="t"/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Meringkas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operasi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A = A &lt;op&gt; B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menjadi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&lt;op&gt;= B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int, float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a+=b;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maka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= 31 (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setara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= a + b)</a:t>
                      </a:r>
                    </a:p>
                    <a:p>
                      <a:pPr fontAlgn="t"/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a*=b;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maka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= 210 (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setara</a:t>
                      </a: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= a * b)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37715133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AB34BA-9B41-42CF-B041-3960B939F80E}"/>
              </a:ext>
            </a:extLst>
          </p:cNvPr>
          <p:cNvSpPr txBox="1"/>
          <p:nvPr/>
        </p:nvSpPr>
        <p:spPr>
          <a:xfrm>
            <a:off x="8429595" y="2265979"/>
            <a:ext cx="310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b="1" dirty="0"/>
              <a:t>a = 10 </a:t>
            </a:r>
            <a:r>
              <a:rPr lang="en-ID" dirty="0"/>
              <a:t>dan </a:t>
            </a:r>
            <a:r>
              <a:rPr lang="en-ID" b="1" dirty="0"/>
              <a:t>b = 21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: </a:t>
            </a:r>
          </a:p>
        </p:txBody>
      </p:sp>
    </p:spTree>
    <p:extLst>
      <p:ext uri="{BB962C8B-B14F-4D97-AF65-F5344CB8AC3E}">
        <p14:creationId xmlns:p14="http://schemas.microsoft.com/office/powerpoint/2010/main" val="2720303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2060</TotalTime>
  <Words>2541</Words>
  <Application>Microsoft Office PowerPoint</Application>
  <PresentationFormat>Widescreen</PresentationFormat>
  <Paragraphs>472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</vt:lpstr>
      <vt:lpstr>Consolas</vt:lpstr>
      <vt:lpstr>Courier New</vt:lpstr>
      <vt:lpstr>Office Theme</vt:lpstr>
      <vt:lpstr>Struktur Data Program Prosedural - Python (Bag. 2)</vt:lpstr>
      <vt:lpstr>Tujuan</vt:lpstr>
      <vt:lpstr>Ekspresi</vt:lpstr>
      <vt:lpstr>Ekspresi</vt:lpstr>
      <vt:lpstr>Jenis Ekspresi</vt:lpstr>
      <vt:lpstr>Operator Tipe Dasar (1) Operator Aritmatika</vt:lpstr>
      <vt:lpstr>Operator Tipe Dasar (2) Operator Relasional</vt:lpstr>
      <vt:lpstr>Operator Tipe Dasar (3) Operator Logika</vt:lpstr>
      <vt:lpstr>Operator Tipe Dasar (4) Operator Assignment</vt:lpstr>
      <vt:lpstr>Aksi Sekuensial</vt:lpstr>
      <vt:lpstr>Struktur Dasar Algoritma</vt:lpstr>
      <vt:lpstr>Struktur Dasar Program Python</vt:lpstr>
      <vt:lpstr>Bagian Algoritma dari Program</vt:lpstr>
      <vt:lpstr>Aksi Sekuensial</vt:lpstr>
      <vt:lpstr>Urutan instruksi tidak mengubah hasil eksekusi…</vt:lpstr>
      <vt:lpstr>Urutan instruksi mengubah hasil eksekusi…</vt:lpstr>
      <vt:lpstr>Blok Program (1)</vt:lpstr>
      <vt:lpstr>Blok Program (2)</vt:lpstr>
      <vt:lpstr>Contoh-1. Roda Pak Pit</vt:lpstr>
      <vt:lpstr>Contoh-1: Pseudocode + Flowchart</vt:lpstr>
      <vt:lpstr>Contoh-1: Python</vt:lpstr>
      <vt:lpstr>Contoh-2. Tinggi Rata-Rata</vt:lpstr>
      <vt:lpstr>Contoh-2: Pseudocode + Flowchart</vt:lpstr>
      <vt:lpstr>Contoh-2: Python</vt:lpstr>
      <vt:lpstr>Latihan</vt:lpstr>
      <vt:lpstr>Latihan-1: Hitung Jarak</vt:lpstr>
      <vt:lpstr>Latihan-2. Umbul-Umbul Segitiga</vt:lpstr>
      <vt:lpstr>Latihan-3. Toko Kelereng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Fazat Nur Azizah</dc:creator>
  <cp:lastModifiedBy>Ade Surya</cp:lastModifiedBy>
  <cp:revision>213</cp:revision>
  <dcterms:created xsi:type="dcterms:W3CDTF">2018-08-17T22:47:34Z</dcterms:created>
  <dcterms:modified xsi:type="dcterms:W3CDTF">2023-10-01T11:27:52Z</dcterms:modified>
</cp:coreProperties>
</file>