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32" r:id="rId3"/>
    <p:sldId id="555" r:id="rId4"/>
    <p:sldId id="556" r:id="rId5"/>
    <p:sldId id="559" r:id="rId6"/>
    <p:sldId id="557" r:id="rId7"/>
    <p:sldId id="558" r:id="rId8"/>
    <p:sldId id="561" r:id="rId9"/>
    <p:sldId id="5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13C59-BACF-4FD1-98B4-30D53FCFEF82}" type="datetimeFigureOut">
              <a:rPr lang="en-ID" smtClean="0"/>
              <a:t>01/10/2023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E07EA-91B5-4861-9FD3-36A3D8DC08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282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190123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892592" indent="-343305" defTabSz="1190123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373218" indent="-274644" defTabSz="1190123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922506" indent="-274644" defTabSz="1190123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471794" indent="-274644" defTabSz="1190123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3021080" indent="-274644" defTabSz="11901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3570369" indent="-274644" defTabSz="11901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4119656" indent="-274644" defTabSz="11901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4668943" indent="-274644" defTabSz="11901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526094E8-ED2A-443F-B901-C2FC9243FDC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26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190123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892592" indent="-343305" defTabSz="1190123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373218" indent="-274644" defTabSz="1190123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922506" indent="-274644" defTabSz="1190123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471794" indent="-274644" defTabSz="1190123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3021080" indent="-274644" defTabSz="11901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3570369" indent="-274644" defTabSz="11901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4119656" indent="-274644" defTabSz="11901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4668943" indent="-274644" defTabSz="11901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526094E8-ED2A-443F-B901-C2FC9243FDC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97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190123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892592" indent="-343305" defTabSz="1190123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373218" indent="-274644" defTabSz="1190123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922506" indent="-274644" defTabSz="1190123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471794" indent="-274644" defTabSz="1190123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3021080" indent="-274644" defTabSz="11901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3570369" indent="-274644" defTabSz="11901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4119656" indent="-274644" defTabSz="11901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4668943" indent="-274644" defTabSz="11901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526094E8-ED2A-443F-B901-C2FC9243FDC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18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190123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892592" indent="-343305" defTabSz="1190123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373218" indent="-274644" defTabSz="1190123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922506" indent="-274644" defTabSz="1190123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471794" indent="-274644" defTabSz="1190123" eaLnBrk="0" hangingPunct="0"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3021080" indent="-274644" defTabSz="11901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3570369" indent="-274644" defTabSz="11901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4119656" indent="-274644" defTabSz="11901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4668943" indent="-274644" defTabSz="119012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526094E8-ED2A-443F-B901-C2FC9243FDC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93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9F791-087D-9EE9-CC52-0DE07024D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229D6-64B1-BAC2-8691-CD8558F4B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29766-44D1-BC8B-DE25-8C4F702D8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D709-D9E7-453C-B11D-8D97260E9181}" type="datetimeFigureOut">
              <a:rPr lang="en-ID" smtClean="0"/>
              <a:t>01/10/2023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4DF0A-3F91-EB24-95B1-0A858C982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F09BA-0B5B-B8AF-1CE1-50EF52A8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7A48-7D3E-45D1-9FC9-335D9C02FF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384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F3EFF-BA42-3198-EE78-3B9CB5AED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334D9-9C4D-A16F-D16C-0A3036030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324D8-C5CB-D543-4EC1-E9C220F69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D709-D9E7-453C-B11D-8D97260E9181}" type="datetimeFigureOut">
              <a:rPr lang="en-ID" smtClean="0"/>
              <a:t>01/10/2023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DB5FE-8ACC-B5A6-4879-52B014561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E5AFC-4EBB-72B9-F927-4933F1C17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7A48-7D3E-45D1-9FC9-335D9C02FF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3215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B5BF7E-83C0-B586-3E2F-EDAFB1DC6B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04E3A-1625-D0A5-DC74-C86DB7F1A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8F953-4AD8-0321-5CAA-DAE2E0280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D709-D9E7-453C-B11D-8D97260E9181}" type="datetimeFigureOut">
              <a:rPr lang="en-ID" smtClean="0"/>
              <a:t>01/10/2023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2B67A-1E04-DA1C-901A-CE47D3A55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6DEB5-DD18-1697-22DB-0FC2F095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7A48-7D3E-45D1-9FC9-335D9C02FF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5790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E88E-FA09-D802-6B52-4B1E91A92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2B8BA-3ACF-24E1-CD56-D6E9E2D39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4908E-1501-B9C9-2BA4-F59166530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D709-D9E7-453C-B11D-8D97260E9181}" type="datetimeFigureOut">
              <a:rPr lang="en-ID" smtClean="0"/>
              <a:t>01/10/2023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3B68C-76EA-F9D9-68D1-50E21AF33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A53A4-7F2F-FE95-AFE3-E9E43FC9C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7A48-7D3E-45D1-9FC9-335D9C02FF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901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BCA8D-C537-81CF-C079-47FA41E0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657AC-DD41-E408-6838-7AC9C1F9E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D2687-3841-38D8-3B9D-D72AEEC19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D709-D9E7-453C-B11D-8D97260E9181}" type="datetimeFigureOut">
              <a:rPr lang="en-ID" smtClean="0"/>
              <a:t>01/10/2023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9CB0C-C4FA-78F4-68E4-78FBAE623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9199B-440D-5A07-0B18-F34E4574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7A48-7D3E-45D1-9FC9-335D9C02FF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47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A168-064C-9A98-E997-28A913087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41731-431A-D13A-52F6-55A88F098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19E64-3DDA-433A-1F10-CFA28CD78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FA6CB-A96B-F2CE-FC9B-1B830D0F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D709-D9E7-453C-B11D-8D97260E9181}" type="datetimeFigureOut">
              <a:rPr lang="en-ID" smtClean="0"/>
              <a:t>01/10/2023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12C75-807C-EAC9-D5E7-D3802E4B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A58A8-9CBE-492F-0527-CC0FABC10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7A48-7D3E-45D1-9FC9-335D9C02FF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78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8CAD4-517B-F579-B4FA-2B3EF9DB7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99B7F-6F7A-C02F-1BAC-2F2ED7AB9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5EF0B-F8F9-49ED-5B80-258FD77F3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55C13-3D3B-AFFA-2C13-6F4423C1A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2A86DB-745D-7718-E0DC-56E6B950E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7008F8-4B5B-B7D1-52BC-9502EE0AC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D709-D9E7-453C-B11D-8D97260E9181}" type="datetimeFigureOut">
              <a:rPr lang="en-ID" smtClean="0"/>
              <a:t>01/10/2023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D6C69-A54F-DA8E-5641-0D8AF114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5B533F-5C27-2127-1D67-FAB3F158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7A48-7D3E-45D1-9FC9-335D9C02FF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743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2D52-073A-9C5C-6C0D-0714A32A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49BB00-6E5E-97E7-F7BB-CC72FD72A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D709-D9E7-453C-B11D-8D97260E9181}" type="datetimeFigureOut">
              <a:rPr lang="en-ID" smtClean="0"/>
              <a:t>01/10/2023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E6019-631D-569F-3B3E-398C111A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C400D-4E4F-1BB4-EAE8-33ED39A67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7A48-7D3E-45D1-9FC9-335D9C02FF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204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447679-9B8B-E0E1-FBBB-1FDEF9F8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D709-D9E7-453C-B11D-8D97260E9181}" type="datetimeFigureOut">
              <a:rPr lang="en-ID" smtClean="0"/>
              <a:t>01/10/2023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BED60D-D447-8FEE-D21F-F5E1D03E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594B0-100C-46E4-813C-9FAEF7C9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7A48-7D3E-45D1-9FC9-335D9C02FF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968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AFF7B-301B-9DBB-91A1-6B30B489B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0DB8F-AB2C-90C5-18E7-38F05E35D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E722E-E15D-4719-3F25-ACE4B0080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4E22A-2BC6-73E8-FDA1-5D031EF45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D709-D9E7-453C-B11D-8D97260E9181}" type="datetimeFigureOut">
              <a:rPr lang="en-ID" smtClean="0"/>
              <a:t>01/10/2023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EE4B0-F777-15A2-E5F5-102D738B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B469A-59B2-7126-B850-D3C04316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7A48-7D3E-45D1-9FC9-335D9C02FF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857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15A2-7B7F-C4D8-4FC3-F69622022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FF6C7F-E3DC-E427-C7CA-D5BFB6EAA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84C40-4628-82AF-3FF0-CEEA9DD4C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9520A-2BFA-A7DE-D115-DD39BE10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D709-D9E7-453C-B11D-8D97260E9181}" type="datetimeFigureOut">
              <a:rPr lang="en-ID" smtClean="0"/>
              <a:t>01/10/2023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14748-8AAE-342C-386E-4EEB79B39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5EC1B-5D77-5107-2338-177A0257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7A48-7D3E-45D1-9FC9-335D9C02FF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508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1009DF-6CFB-9D91-4F6C-A7802C958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C13B3-3EDE-78E6-942E-EF294C2B0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39441-5C50-55B6-9129-1BB84EB1B3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7D709-D9E7-453C-B11D-8D97260E9181}" type="datetimeFigureOut">
              <a:rPr lang="en-ID" smtClean="0"/>
              <a:t>01/10/2023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BE2C0-1833-A260-E928-513290C13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F4674-ADE5-215B-6F01-CB5F13707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B7A48-7D3E-45D1-9FC9-335D9C02FF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907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47DD5-248C-3868-19E5-FEA06A430C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1E157-CCC0-0D73-7F5B-9C483F9F6A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648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B3477-ADAA-4F02-AFFC-584915D3A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947737"/>
          </a:xfrm>
        </p:spPr>
        <p:txBody>
          <a:bodyPr/>
          <a:lstStyle/>
          <a:p>
            <a:r>
              <a:rPr lang="en-ID" dirty="0" err="1"/>
              <a:t>Alternatif</a:t>
            </a:r>
            <a:r>
              <a:rPr lang="en-ID" dirty="0"/>
              <a:t> Solusi Latihan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785B97-E60B-416D-9CB2-1157AE05E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12750-1803-463C-9513-23B07FB2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0C6F-9965-4B91-A54F-6C1712EB2FFF}" type="datetime1">
              <a:rPr lang="en-ID" smtClean="0"/>
              <a:t>01/10/2023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43202-420D-44C0-9262-454F649B1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dirty="0" err="1"/>
              <a:t>Pengenalan</a:t>
            </a:r>
            <a:r>
              <a:rPr lang="en-ID" dirty="0"/>
              <a:t> </a:t>
            </a:r>
            <a:r>
              <a:rPr lang="en-ID" dirty="0" err="1"/>
              <a:t>Komputasi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A5E14-E4C6-4888-B57B-0D5FBE7C4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2</a:t>
            </a:fld>
            <a:endParaRPr lang="en-ID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2F2841A-30A9-AB0C-2D9B-6E072514DC06}"/>
              </a:ext>
            </a:extLst>
          </p:cNvPr>
          <p:cNvSpPr txBox="1">
            <a:spLocks/>
          </p:cNvSpPr>
          <p:nvPr/>
        </p:nvSpPr>
        <p:spPr>
          <a:xfrm>
            <a:off x="831850" y="2924175"/>
            <a:ext cx="10515600" cy="9477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6000" dirty="0" err="1"/>
              <a:t>Struktur</a:t>
            </a:r>
            <a:r>
              <a:rPr lang="en-ID" sz="6000" dirty="0"/>
              <a:t> Data Program </a:t>
            </a:r>
            <a:r>
              <a:rPr lang="en-ID" sz="6000" dirty="0" err="1"/>
              <a:t>Prosedural</a:t>
            </a:r>
            <a:r>
              <a:rPr lang="en-ID" sz="6000" dirty="0"/>
              <a:t> - Python (Bag. 2)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3275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8D51F-3695-4CD1-88FA-144FF5B5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Latihan-1: Pseudocode + Flowchart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5AFCD-AA9E-41D4-BC0F-FC283921E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0C6F-9965-4B91-A54F-6C1712EB2FFF}" type="datetime1">
              <a:rPr lang="en-ID" smtClean="0"/>
              <a:t>01/10/2023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9EC1F-9BBC-4C3B-BD03-C4D01949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dirty="0" err="1"/>
              <a:t>Pengenalan</a:t>
            </a:r>
            <a:r>
              <a:rPr lang="en-ID" dirty="0"/>
              <a:t> </a:t>
            </a:r>
            <a:r>
              <a:rPr lang="en-ID" dirty="0" err="1"/>
              <a:t>Komputasi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F9C08-FE2D-4120-826B-757FE69D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3</a:t>
            </a:fld>
            <a:endParaRPr lang="en-ID"/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7A308009-ED79-4D4C-8D77-83E21B34AFD0}"/>
              </a:ext>
            </a:extLst>
          </p:cNvPr>
          <p:cNvSpPr/>
          <p:nvPr/>
        </p:nvSpPr>
        <p:spPr>
          <a:xfrm>
            <a:off x="7691937" y="2472883"/>
            <a:ext cx="2029188" cy="55117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u="sng" dirty="0"/>
              <a:t>input</a:t>
            </a:r>
            <a:r>
              <a:rPr lang="en-ID" dirty="0"/>
              <a:t>(</a:t>
            </a:r>
            <a:r>
              <a:rPr lang="en-ID" dirty="0" err="1"/>
              <a:t>v,t</a:t>
            </a:r>
            <a:r>
              <a:rPr lang="en-ID" dirty="0"/>
              <a:t>)</a:t>
            </a:r>
            <a:endParaRPr lang="id-ID" dirty="0"/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7D7F5B6F-F7FF-453E-9A69-7EE3A100988A}"/>
              </a:ext>
            </a:extLst>
          </p:cNvPr>
          <p:cNvSpPr/>
          <p:nvPr/>
        </p:nvSpPr>
        <p:spPr>
          <a:xfrm>
            <a:off x="7632086" y="4556887"/>
            <a:ext cx="2186152" cy="61776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u="sng" dirty="0"/>
              <a:t>output</a:t>
            </a:r>
            <a:r>
              <a:rPr lang="en-ID" dirty="0"/>
              <a:t>(s)</a:t>
            </a:r>
            <a:endParaRPr lang="id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ACB4FD-DD9E-446D-A349-3F7E38B6E265}"/>
              </a:ext>
            </a:extLst>
          </p:cNvPr>
          <p:cNvSpPr/>
          <p:nvPr/>
        </p:nvSpPr>
        <p:spPr>
          <a:xfrm>
            <a:off x="7691937" y="3481591"/>
            <a:ext cx="2066456" cy="617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s </a:t>
            </a:r>
            <a:r>
              <a:rPr lang="en-ID" dirty="0">
                <a:sym typeface="Wingdings" panose="05000000000000000000" pitchFamily="2" charset="2"/>
              </a:rPr>
              <a:t></a:t>
            </a:r>
            <a:r>
              <a:rPr lang="en-ID" dirty="0"/>
              <a:t> v * t</a:t>
            </a:r>
            <a:endParaRPr lang="id-ID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A7610F-2029-45B4-9533-2D109F1321F4}"/>
              </a:ext>
            </a:extLst>
          </p:cNvPr>
          <p:cNvCxnSpPr>
            <a:cxnSpLocks/>
            <a:stCxn id="12" idx="2"/>
            <a:endCxn id="7" idx="1"/>
          </p:cNvCxnSpPr>
          <p:nvPr/>
        </p:nvCxnSpPr>
        <p:spPr>
          <a:xfrm flipH="1">
            <a:off x="8706531" y="2063121"/>
            <a:ext cx="18634" cy="409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F6F2B6-0DC6-4E12-B8BC-9250C66EC543}"/>
              </a:ext>
            </a:extLst>
          </p:cNvPr>
          <p:cNvCxnSpPr>
            <a:cxnSpLocks/>
            <a:stCxn id="9" idx="2"/>
            <a:endCxn id="8" idx="1"/>
          </p:cNvCxnSpPr>
          <p:nvPr/>
        </p:nvCxnSpPr>
        <p:spPr>
          <a:xfrm flipH="1">
            <a:off x="8725162" y="4099353"/>
            <a:ext cx="3" cy="457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6">
            <a:extLst>
              <a:ext uri="{FF2B5EF4-FFF2-40B4-BE49-F238E27FC236}">
                <a16:creationId xmlns:a16="http://schemas.microsoft.com/office/drawing/2014/main" id="{959E10FF-AD15-4A23-A733-5F53F3D44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1536844"/>
            <a:ext cx="1143529" cy="52627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noFill/>
            <a:rou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 anchorCtr="1"/>
          <a:lstStyle/>
          <a:p>
            <a:pPr algn="ctr" eaLnBrk="1" hangingPunct="1">
              <a:defRPr/>
            </a:pP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anose="020B0600070205080204" pitchFamily="34" charset="-128"/>
              </a:rPr>
              <a:t>Mulai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panose="020B0600070205080204" pitchFamily="34" charset="-128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DB6CF5-3302-4BD7-B156-CE7464849121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8706531" y="3024057"/>
            <a:ext cx="18634" cy="457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37A3A5-20F9-4184-B9F1-FD49B8ED7059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>
            <a:off x="8725162" y="5174649"/>
            <a:ext cx="9575" cy="457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36">
            <a:extLst>
              <a:ext uri="{FF2B5EF4-FFF2-40B4-BE49-F238E27FC236}">
                <a16:creationId xmlns:a16="http://schemas.microsoft.com/office/drawing/2014/main" id="{A9C2D509-1078-4AF5-A4C9-9DAA3DC88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1537" y="5632183"/>
            <a:ext cx="1046399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noFill/>
            <a:rou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 anchorCtr="1"/>
          <a:lstStyle/>
          <a:p>
            <a:pPr eaLnBrk="1" hangingPunct="1">
              <a:defRPr/>
            </a:pP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anose="020B0600070205080204" pitchFamily="34" charset="-128"/>
              </a:rPr>
              <a:t>Selesai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9FE36EF7-3EB5-43FA-84E5-077E0EDEA280}"/>
              </a:ext>
            </a:extLst>
          </p:cNvPr>
          <p:cNvSpPr txBox="1">
            <a:spLocks/>
          </p:cNvSpPr>
          <p:nvPr/>
        </p:nvSpPr>
        <p:spPr bwMode="auto">
          <a:xfrm>
            <a:off x="982216" y="3163614"/>
            <a:ext cx="3744416" cy="1166648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ID" sz="1800" u="sng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ID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(v, t)</a:t>
            </a:r>
          </a:p>
          <a:p>
            <a:pPr marL="0" indent="0">
              <a:buNone/>
              <a:defRPr/>
            </a:pPr>
            <a:r>
              <a:rPr lang="en-ID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 </a:t>
            </a:r>
            <a:r>
              <a:rPr lang="en-ID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v * t</a:t>
            </a:r>
          </a:p>
          <a:p>
            <a:pPr marL="0" indent="0">
              <a:buNone/>
              <a:defRPr/>
            </a:pPr>
            <a:r>
              <a:rPr lang="en-ID" sz="1800" u="sng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output</a:t>
            </a:r>
            <a:r>
              <a:rPr lang="en-ID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(s)</a:t>
            </a:r>
            <a:endParaRPr lang="en-US" sz="1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307FFFD-E780-484C-A657-E4561D0157EF}"/>
              </a:ext>
            </a:extLst>
          </p:cNvPr>
          <p:cNvSpPr txBox="1"/>
          <p:nvPr/>
        </p:nvSpPr>
        <p:spPr>
          <a:xfrm>
            <a:off x="945959" y="2654725"/>
            <a:ext cx="1456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/>
              <a:t>Pseudocode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3F74EB8-BCDB-4F95-A131-357A5CCAD962}"/>
              </a:ext>
            </a:extLst>
          </p:cNvPr>
          <p:cNvSpPr txBox="1"/>
          <p:nvPr/>
        </p:nvSpPr>
        <p:spPr>
          <a:xfrm>
            <a:off x="6472922" y="2216807"/>
            <a:ext cx="124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/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1525736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Latihan-1: Python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BB02-FC4F-46FA-BBFD-FCF75012B9E1}" type="datetime1">
              <a:rPr lang="id-ID" smtClean="0"/>
              <a:pPr/>
              <a:t>01/10/2023</a:t>
            </a:fld>
            <a:endParaRPr lang="id-ID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CC6E-12D6-4979-B5EB-1006211665FC}" type="slidenum">
              <a:rPr lang="id-ID" smtClean="0"/>
              <a:pPr/>
              <a:t>4</a:t>
            </a:fld>
            <a:endParaRPr lang="id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1F47AC-ABAB-4C68-BB3E-FA0F60D65D1D}"/>
              </a:ext>
            </a:extLst>
          </p:cNvPr>
          <p:cNvSpPr txBox="1"/>
          <p:nvPr/>
        </p:nvSpPr>
        <p:spPr>
          <a:xfrm>
            <a:off x="968230" y="1690688"/>
            <a:ext cx="9331908" cy="39703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Program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HitungJarak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Menghitung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jarak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berdasarkan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masukan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kecepatan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(v) dan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waktu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(t)</a:t>
            </a:r>
          </a:p>
          <a:p>
            <a:pPr>
              <a:defRPr/>
            </a:pPr>
            <a:endParaRPr lang="id-ID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KAMUS</a:t>
            </a:r>
          </a:p>
          <a:p>
            <a:pPr>
              <a:defRPr/>
            </a:pPr>
            <a:r>
              <a:rPr lang="en-ID" dirty="0">
                <a:latin typeface="Consolas" pitchFamily="49" charset="0"/>
                <a:cs typeface="Consolas" pitchFamily="49" charset="0"/>
              </a:rPr>
              <a:t>#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v, t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, 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: 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float</a:t>
            </a:r>
          </a:p>
          <a:p>
            <a:pPr>
              <a:defRPr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ALGORITMA</a:t>
            </a:r>
          </a:p>
          <a:p>
            <a:pPr>
              <a:defRPr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v = float(input())</a:t>
            </a:r>
          </a:p>
          <a:p>
            <a:pPr>
              <a:defRPr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t = float(input())</a:t>
            </a:r>
          </a:p>
          <a:p>
            <a:pPr>
              <a:defRPr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id-ID" b="1" dirty="0">
                <a:latin typeface="Consolas" pitchFamily="49" charset="0"/>
                <a:cs typeface="Consolas" pitchFamily="49" charset="0"/>
              </a:rPr>
              <a:t>s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= v * t</a:t>
            </a:r>
          </a:p>
          <a:p>
            <a:pPr>
              <a:defRPr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print(s)</a:t>
            </a:r>
          </a:p>
          <a:p>
            <a:pPr>
              <a:defRPr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482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Latihan-1: Python - tambahan tampilan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BB02-FC4F-46FA-BBFD-FCF75012B9E1}" type="datetime1">
              <a:rPr lang="id-ID" smtClean="0"/>
              <a:pPr/>
              <a:t>01/10/2023</a:t>
            </a:fld>
            <a:endParaRPr lang="id-ID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CC6E-12D6-4979-B5EB-1006211665FC}" type="slidenum">
              <a:rPr lang="id-ID" smtClean="0"/>
              <a:pPr/>
              <a:t>5</a:t>
            </a:fld>
            <a:endParaRPr lang="id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1F47AC-ABAB-4C68-BB3E-FA0F60D65D1D}"/>
              </a:ext>
            </a:extLst>
          </p:cNvPr>
          <p:cNvSpPr txBox="1"/>
          <p:nvPr/>
        </p:nvSpPr>
        <p:spPr>
          <a:xfrm>
            <a:off x="936699" y="1799606"/>
            <a:ext cx="9331908" cy="39703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Program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HitungJarak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Menghitung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jarak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berdasarkan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masukan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kecepatan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(v) dan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waktu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(t)</a:t>
            </a:r>
          </a:p>
          <a:p>
            <a:pPr>
              <a:defRPr/>
            </a:pPr>
            <a:endParaRPr lang="id-ID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KAMUS</a:t>
            </a:r>
          </a:p>
          <a:p>
            <a:pPr>
              <a:defRPr/>
            </a:pPr>
            <a:r>
              <a:rPr lang="en-ID" dirty="0">
                <a:latin typeface="Consolas" pitchFamily="49" charset="0"/>
                <a:cs typeface="Consolas" pitchFamily="49" charset="0"/>
              </a:rPr>
              <a:t>#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v, t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, 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: 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float</a:t>
            </a:r>
          </a:p>
          <a:p>
            <a:pPr>
              <a:defRPr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ALGORITMA</a:t>
            </a:r>
          </a:p>
          <a:p>
            <a:pPr>
              <a:defRPr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v = float(input("Masukkan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kecepatan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= "))</a:t>
            </a:r>
          </a:p>
          <a:p>
            <a:pPr>
              <a:defRPr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t = float(input("Masukkan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waktu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= "))</a:t>
            </a:r>
          </a:p>
          <a:p>
            <a:pPr>
              <a:defRPr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id-ID" b="1" dirty="0">
                <a:latin typeface="Consolas" pitchFamily="49" charset="0"/>
                <a:cs typeface="Consolas" pitchFamily="49" charset="0"/>
              </a:rPr>
              <a:t>s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= v * t</a:t>
            </a:r>
          </a:p>
          <a:p>
            <a:pPr>
              <a:defRPr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print("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Jarak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= ", s)</a:t>
            </a:r>
          </a:p>
          <a:p>
            <a:pPr>
              <a:defRPr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072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8D51F-3695-4CD1-88FA-144FF5B5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Latihan-2: Pseudocode + Flowchart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5AFCD-AA9E-41D4-BC0F-FC283921E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0C6F-9965-4B91-A54F-6C1712EB2FFF}" type="datetime1">
              <a:rPr lang="en-ID" smtClean="0"/>
              <a:t>01/10/2023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9EC1F-9BBC-4C3B-BD03-C4D01949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dirty="0" err="1"/>
              <a:t>Pengenalan</a:t>
            </a:r>
            <a:r>
              <a:rPr lang="en-ID" dirty="0"/>
              <a:t> </a:t>
            </a:r>
            <a:r>
              <a:rPr lang="en-ID" dirty="0" err="1"/>
              <a:t>Komputasi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F9C08-FE2D-4120-826B-757FE69D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6</a:t>
            </a:fld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ACB4FD-DD9E-446D-A349-3F7E38B6E265}"/>
              </a:ext>
            </a:extLst>
          </p:cNvPr>
          <p:cNvSpPr/>
          <p:nvPr/>
        </p:nvSpPr>
        <p:spPr>
          <a:xfrm>
            <a:off x="6875078" y="3642487"/>
            <a:ext cx="3471042" cy="617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/>
              <a:t>luas</a:t>
            </a:r>
            <a:r>
              <a:rPr lang="en-ID" dirty="0"/>
              <a:t> </a:t>
            </a:r>
            <a:r>
              <a:rPr lang="en-ID" dirty="0">
                <a:sym typeface="Wingdings" panose="05000000000000000000" pitchFamily="2" charset="2"/>
              </a:rPr>
              <a:t> 0.5 * alas * </a:t>
            </a:r>
            <a:r>
              <a:rPr lang="en-ID" dirty="0" err="1">
                <a:sym typeface="Wingdings" panose="05000000000000000000" pitchFamily="2" charset="2"/>
              </a:rPr>
              <a:t>tinggi</a:t>
            </a:r>
            <a:endParaRPr lang="id-ID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A7610F-2029-45B4-9533-2D109F1321F4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>
            <a:off x="8610600" y="2014546"/>
            <a:ext cx="0" cy="38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F6F2B6-0DC6-4E12-B8BC-9250C66EC543}"/>
              </a:ext>
            </a:extLst>
          </p:cNvPr>
          <p:cNvCxnSpPr>
            <a:cxnSpLocks/>
            <a:stCxn id="9" idx="2"/>
            <a:endCxn id="42" idx="0"/>
          </p:cNvCxnSpPr>
          <p:nvPr/>
        </p:nvCxnSpPr>
        <p:spPr>
          <a:xfrm>
            <a:off x="8610599" y="4260249"/>
            <a:ext cx="0" cy="350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6">
            <a:extLst>
              <a:ext uri="{FF2B5EF4-FFF2-40B4-BE49-F238E27FC236}">
                <a16:creationId xmlns:a16="http://schemas.microsoft.com/office/drawing/2014/main" id="{959E10FF-AD15-4A23-A733-5F53F3D44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8835" y="1488269"/>
            <a:ext cx="1143529" cy="52627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noFill/>
            <a:rou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 anchorCtr="1"/>
          <a:lstStyle/>
          <a:p>
            <a:pPr algn="ctr" eaLnBrk="1" hangingPunct="1">
              <a:defRPr/>
            </a:pP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anose="020B0600070205080204" pitchFamily="34" charset="-128"/>
              </a:rPr>
              <a:t>Mulai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panose="020B0600070205080204" pitchFamily="34" charset="-128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DB6CF5-3302-4BD7-B156-CE7464849121}"/>
              </a:ext>
            </a:extLst>
          </p:cNvPr>
          <p:cNvCxnSpPr>
            <a:cxnSpLocks/>
            <a:stCxn id="19" idx="4"/>
            <a:endCxn id="9" idx="0"/>
          </p:cNvCxnSpPr>
          <p:nvPr/>
        </p:nvCxnSpPr>
        <p:spPr>
          <a:xfrm flipH="1">
            <a:off x="8610599" y="3313312"/>
            <a:ext cx="1" cy="32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37A3A5-20F9-4184-B9F1-FD49B8ED7059}"/>
              </a:ext>
            </a:extLst>
          </p:cNvPr>
          <p:cNvCxnSpPr>
            <a:cxnSpLocks/>
            <a:stCxn id="42" idx="4"/>
            <a:endCxn id="15" idx="0"/>
          </p:cNvCxnSpPr>
          <p:nvPr/>
        </p:nvCxnSpPr>
        <p:spPr>
          <a:xfrm>
            <a:off x="8610599" y="5174649"/>
            <a:ext cx="0" cy="419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36">
            <a:extLst>
              <a:ext uri="{FF2B5EF4-FFF2-40B4-BE49-F238E27FC236}">
                <a16:creationId xmlns:a16="http://schemas.microsoft.com/office/drawing/2014/main" id="{A9C2D509-1078-4AF5-A4C9-9DAA3DC88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399" y="5594286"/>
            <a:ext cx="1046399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noFill/>
            <a:rou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 anchorCtr="1"/>
          <a:lstStyle/>
          <a:p>
            <a:pPr eaLnBrk="1" hangingPunct="1">
              <a:defRPr/>
            </a:pP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anose="020B0600070205080204" pitchFamily="34" charset="-128"/>
              </a:rPr>
              <a:t>Selesai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9FE36EF7-3EB5-43FA-84E5-077E0EDEA280}"/>
              </a:ext>
            </a:extLst>
          </p:cNvPr>
          <p:cNvSpPr txBox="1">
            <a:spLocks/>
          </p:cNvSpPr>
          <p:nvPr/>
        </p:nvSpPr>
        <p:spPr bwMode="auto">
          <a:xfrm>
            <a:off x="957991" y="3268660"/>
            <a:ext cx="3744416" cy="1166648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ID" sz="1800" u="sng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ID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(alas, </a:t>
            </a:r>
            <a:r>
              <a:rPr lang="en-ID" sz="18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tinggi</a:t>
            </a:r>
            <a:r>
              <a:rPr lang="en-ID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  <a:defRPr/>
            </a:pPr>
            <a:r>
              <a:rPr lang="en-ID" sz="1800" dirty="0" err="1">
                <a:solidFill>
                  <a:schemeClr val="bg1"/>
                </a:solidFill>
                <a:latin typeface="Consolas" pitchFamily="49" charset="0"/>
              </a:rPr>
              <a:t>luas</a:t>
            </a:r>
            <a:r>
              <a:rPr lang="en-ID" sz="18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ID" sz="1800" dirty="0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 0.5 * alas * </a:t>
            </a:r>
            <a:r>
              <a:rPr lang="en-ID" sz="1800" dirty="0" err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tinggi</a:t>
            </a:r>
            <a:endParaRPr lang="id-ID" sz="1800" dirty="0">
              <a:solidFill>
                <a:schemeClr val="bg1"/>
              </a:solidFill>
              <a:latin typeface="Consolas" pitchFamily="49" charset="0"/>
            </a:endParaRPr>
          </a:p>
          <a:p>
            <a:pPr marL="0" indent="0">
              <a:buNone/>
              <a:defRPr/>
            </a:pPr>
            <a:r>
              <a:rPr lang="en-ID" sz="1800" u="sng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output</a:t>
            </a:r>
            <a:r>
              <a:rPr lang="en-ID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(</a:t>
            </a:r>
            <a:r>
              <a:rPr lang="en-ID" sz="18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luas</a:t>
            </a:r>
            <a:r>
              <a:rPr lang="en-ID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)</a:t>
            </a:r>
            <a:endParaRPr lang="en-US" sz="1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307FFFD-E780-484C-A657-E4561D0157EF}"/>
              </a:ext>
            </a:extLst>
          </p:cNvPr>
          <p:cNvSpPr txBox="1"/>
          <p:nvPr/>
        </p:nvSpPr>
        <p:spPr>
          <a:xfrm>
            <a:off x="945959" y="2654725"/>
            <a:ext cx="1456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/>
              <a:t>Pseudocode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3F74EB8-BCDB-4F95-A131-357A5CCAD962}"/>
              </a:ext>
            </a:extLst>
          </p:cNvPr>
          <p:cNvSpPr txBox="1"/>
          <p:nvPr/>
        </p:nvSpPr>
        <p:spPr>
          <a:xfrm>
            <a:off x="6383924" y="1615316"/>
            <a:ext cx="124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/>
              <a:t>Flowchart</a:t>
            </a: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653355B9-7628-4D32-B52D-0DC59473F9E3}"/>
              </a:ext>
            </a:extLst>
          </p:cNvPr>
          <p:cNvSpPr/>
          <p:nvPr/>
        </p:nvSpPr>
        <p:spPr>
          <a:xfrm>
            <a:off x="7545639" y="2398912"/>
            <a:ext cx="2129922" cy="914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u="sng" dirty="0"/>
              <a:t>input</a:t>
            </a:r>
            <a:r>
              <a:rPr lang="en-ID" dirty="0"/>
              <a:t> </a:t>
            </a:r>
          </a:p>
          <a:p>
            <a:pPr algn="ctr"/>
            <a:r>
              <a:rPr lang="en-ID" dirty="0"/>
              <a:t>(alas, </a:t>
            </a:r>
            <a:r>
              <a:rPr lang="en-ID" dirty="0" err="1"/>
              <a:t>tinggi</a:t>
            </a:r>
            <a:r>
              <a:rPr lang="en-ID" dirty="0"/>
              <a:t>)</a:t>
            </a: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83DBBD88-CB3C-4F72-88BA-B3E5F1D216EA}"/>
              </a:ext>
            </a:extLst>
          </p:cNvPr>
          <p:cNvSpPr/>
          <p:nvPr/>
        </p:nvSpPr>
        <p:spPr>
          <a:xfrm>
            <a:off x="7545638" y="4610367"/>
            <a:ext cx="2129922" cy="564282"/>
          </a:xfrm>
          <a:prstGeom prst="parallelogram">
            <a:avLst>
              <a:gd name="adj" fmla="val 305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u="sng" dirty="0"/>
              <a:t>output</a:t>
            </a:r>
            <a:r>
              <a:rPr lang="en-ID" dirty="0"/>
              <a:t> (</a:t>
            </a:r>
            <a:r>
              <a:rPr lang="en-ID" dirty="0" err="1"/>
              <a:t>luas</a:t>
            </a:r>
            <a:r>
              <a:rPr lang="en-ID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388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Latihan-2: Python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BB02-FC4F-46FA-BBFD-FCF75012B9E1}" type="datetime1">
              <a:rPr lang="id-ID" smtClean="0"/>
              <a:pPr/>
              <a:t>01/10/2023</a:t>
            </a:fld>
            <a:endParaRPr lang="id-ID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CC6E-12D6-4979-B5EB-1006211665FC}" type="slidenum">
              <a:rPr lang="id-ID" smtClean="0"/>
              <a:pPr/>
              <a:t>7</a:t>
            </a:fld>
            <a:endParaRPr lang="id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1F47AC-ABAB-4C68-BB3E-FA0F60D65D1D}"/>
              </a:ext>
            </a:extLst>
          </p:cNvPr>
          <p:cNvSpPr txBox="1"/>
          <p:nvPr/>
        </p:nvSpPr>
        <p:spPr>
          <a:xfrm>
            <a:off x="957720" y="1690688"/>
            <a:ext cx="9331908" cy="39703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Program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MenghitungLuasSegitiga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Menghitung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luas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segitiga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berdasarkan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masukan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alas dan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tinggi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KAMUS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luas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alas,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tinggi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: float</a:t>
            </a:r>
          </a:p>
          <a:p>
            <a:pPr>
              <a:defRPr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ALGORITMA</a:t>
            </a:r>
          </a:p>
          <a:p>
            <a:pPr>
              <a:defRPr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alas = float(input())</a:t>
            </a:r>
          </a:p>
          <a:p>
            <a:pPr>
              <a:defRPr/>
            </a:pPr>
            <a:r>
              <a:rPr lang="en-US" b="1" dirty="0" err="1">
                <a:latin typeface="Consolas" pitchFamily="49" charset="0"/>
                <a:cs typeface="Consolas" pitchFamily="49" charset="0"/>
              </a:rPr>
              <a:t>tinggi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= float(input())</a:t>
            </a:r>
          </a:p>
          <a:p>
            <a:pPr>
              <a:defRPr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b="1" dirty="0" err="1">
                <a:latin typeface="Consolas" pitchFamily="49" charset="0"/>
                <a:cs typeface="Consolas" pitchFamily="49" charset="0"/>
              </a:rPr>
              <a:t>luas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= 0.5 * alas *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tinggi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print(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luas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defRPr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824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8D51F-3695-4CD1-88FA-144FF5B5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Latihan-3: Pseudocode + Flowchart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5AFCD-AA9E-41D4-BC0F-FC283921E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0C6F-9965-4B91-A54F-6C1712EB2FFF}" type="datetime1">
              <a:rPr lang="en-ID" smtClean="0"/>
              <a:t>01/10/2023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9EC1F-9BBC-4C3B-BD03-C4D01949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dirty="0" err="1"/>
              <a:t>Pengenalan</a:t>
            </a:r>
            <a:r>
              <a:rPr lang="en-ID" dirty="0"/>
              <a:t> </a:t>
            </a:r>
            <a:r>
              <a:rPr lang="en-ID" dirty="0" err="1"/>
              <a:t>Komputasi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F9C08-FE2D-4120-826B-757FE69D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F84B-70D1-4C81-8C77-C344FC1ACF29}" type="slidenum">
              <a:rPr lang="en-ID" smtClean="0"/>
              <a:t>8</a:t>
            </a:fld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ACB4FD-DD9E-446D-A349-3F7E38B6E265}"/>
              </a:ext>
            </a:extLst>
          </p:cNvPr>
          <p:cNvSpPr/>
          <p:nvPr/>
        </p:nvSpPr>
        <p:spPr>
          <a:xfrm>
            <a:off x="6875078" y="3642487"/>
            <a:ext cx="3471042" cy="617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/>
              <a:t>biaya</a:t>
            </a:r>
            <a:r>
              <a:rPr lang="en-ID" dirty="0"/>
              <a:t> </a:t>
            </a:r>
            <a:r>
              <a:rPr lang="en-ID" dirty="0">
                <a:sym typeface="Wingdings" panose="05000000000000000000" pitchFamily="2" charset="2"/>
              </a:rPr>
              <a:t> h * 10 + m * 15 + k * 20 </a:t>
            </a:r>
            <a:endParaRPr lang="id-ID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A7610F-2029-45B4-9533-2D109F1321F4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>
            <a:off x="8610600" y="2303944"/>
            <a:ext cx="0" cy="39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F6F2B6-0DC6-4E12-B8BC-9250C66EC543}"/>
              </a:ext>
            </a:extLst>
          </p:cNvPr>
          <p:cNvCxnSpPr>
            <a:cxnSpLocks/>
            <a:stCxn id="9" idx="2"/>
            <a:endCxn id="42" idx="0"/>
          </p:cNvCxnSpPr>
          <p:nvPr/>
        </p:nvCxnSpPr>
        <p:spPr>
          <a:xfrm>
            <a:off x="8610599" y="4260249"/>
            <a:ext cx="0" cy="350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6">
            <a:extLst>
              <a:ext uri="{FF2B5EF4-FFF2-40B4-BE49-F238E27FC236}">
                <a16:creationId xmlns:a16="http://schemas.microsoft.com/office/drawing/2014/main" id="{959E10FF-AD15-4A23-A733-5F53F3D44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8835" y="1777667"/>
            <a:ext cx="1143529" cy="52627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noFill/>
            <a:rou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 anchorCtr="1"/>
          <a:lstStyle/>
          <a:p>
            <a:pPr algn="ctr" eaLnBrk="1" hangingPunct="1">
              <a:defRPr/>
            </a:pP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anose="020B0600070205080204" pitchFamily="34" charset="-128"/>
              </a:rPr>
              <a:t>Mulai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panose="020B0600070205080204" pitchFamily="34" charset="-128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DB6CF5-3302-4BD7-B156-CE7464849121}"/>
              </a:ext>
            </a:extLst>
          </p:cNvPr>
          <p:cNvCxnSpPr>
            <a:cxnSpLocks/>
            <a:stCxn id="19" idx="4"/>
            <a:endCxn id="9" idx="0"/>
          </p:cNvCxnSpPr>
          <p:nvPr/>
        </p:nvCxnSpPr>
        <p:spPr>
          <a:xfrm flipH="1">
            <a:off x="8610599" y="3313311"/>
            <a:ext cx="1" cy="329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37A3A5-20F9-4184-B9F1-FD49B8ED7059}"/>
              </a:ext>
            </a:extLst>
          </p:cNvPr>
          <p:cNvCxnSpPr>
            <a:cxnSpLocks/>
            <a:stCxn id="42" idx="4"/>
            <a:endCxn id="15" idx="0"/>
          </p:cNvCxnSpPr>
          <p:nvPr/>
        </p:nvCxnSpPr>
        <p:spPr>
          <a:xfrm>
            <a:off x="8610599" y="5174649"/>
            <a:ext cx="0" cy="419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36">
            <a:extLst>
              <a:ext uri="{FF2B5EF4-FFF2-40B4-BE49-F238E27FC236}">
                <a16:creationId xmlns:a16="http://schemas.microsoft.com/office/drawing/2014/main" id="{A9C2D509-1078-4AF5-A4C9-9DAA3DC88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399" y="5594286"/>
            <a:ext cx="1046399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noFill/>
            <a:rou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 anchorCtr="1"/>
          <a:lstStyle/>
          <a:p>
            <a:pPr eaLnBrk="1" hangingPunct="1">
              <a:defRPr/>
            </a:pP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anose="020B0600070205080204" pitchFamily="34" charset="-128"/>
              </a:rPr>
              <a:t>Selesai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9FE36EF7-3EB5-43FA-84E5-077E0EDEA280}"/>
              </a:ext>
            </a:extLst>
          </p:cNvPr>
          <p:cNvSpPr txBox="1">
            <a:spLocks/>
          </p:cNvSpPr>
          <p:nvPr/>
        </p:nvSpPr>
        <p:spPr bwMode="auto">
          <a:xfrm>
            <a:off x="957990" y="3268660"/>
            <a:ext cx="4852125" cy="1166648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ID" sz="1800" u="sng" dirty="0">
                <a:solidFill>
                  <a:schemeClr val="bg1"/>
                </a:solidFill>
                <a:latin typeface="Consolas" pitchFamily="49" charset="0"/>
              </a:rPr>
              <a:t>input</a:t>
            </a:r>
            <a:r>
              <a:rPr lang="en-ID" sz="1800" dirty="0">
                <a:solidFill>
                  <a:schemeClr val="bg1"/>
                </a:solidFill>
                <a:latin typeface="Consolas" pitchFamily="49" charset="0"/>
              </a:rPr>
              <a:t>(m, h, k)</a:t>
            </a:r>
          </a:p>
          <a:p>
            <a:pPr marL="0" indent="0">
              <a:buNone/>
              <a:defRPr/>
            </a:pPr>
            <a:r>
              <a:rPr lang="en-ID" sz="1800" dirty="0" err="1">
                <a:solidFill>
                  <a:schemeClr val="bg1"/>
                </a:solidFill>
                <a:latin typeface="Consolas" pitchFamily="49" charset="0"/>
              </a:rPr>
              <a:t>biaya</a:t>
            </a:r>
            <a:r>
              <a:rPr lang="en-ID" sz="18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ID" sz="1800" dirty="0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 h * 10 + m * 15 + k * 20</a:t>
            </a:r>
            <a:endParaRPr lang="id-ID" sz="1800" dirty="0">
              <a:solidFill>
                <a:schemeClr val="bg1"/>
              </a:solidFill>
              <a:latin typeface="Consolas" pitchFamily="49" charset="0"/>
            </a:endParaRPr>
          </a:p>
          <a:p>
            <a:pPr marL="0" indent="0">
              <a:buNone/>
              <a:defRPr/>
            </a:pPr>
            <a:r>
              <a:rPr lang="en-ID" sz="1800" u="sng" dirty="0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output</a:t>
            </a:r>
            <a:r>
              <a:rPr lang="en-ID" sz="1800" dirty="0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(</a:t>
            </a:r>
            <a:r>
              <a:rPr lang="en-ID" sz="1800" dirty="0" err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biaya</a:t>
            </a:r>
            <a:r>
              <a:rPr lang="en-ID" sz="1800" dirty="0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)</a:t>
            </a:r>
            <a:endParaRPr lang="en-US" sz="1800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307FFFD-E780-484C-A657-E4561D0157EF}"/>
              </a:ext>
            </a:extLst>
          </p:cNvPr>
          <p:cNvSpPr txBox="1"/>
          <p:nvPr/>
        </p:nvSpPr>
        <p:spPr>
          <a:xfrm>
            <a:off x="945959" y="2654725"/>
            <a:ext cx="1456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/>
              <a:t>Pseudocode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3F74EB8-BCDB-4F95-A131-357A5CCAD962}"/>
              </a:ext>
            </a:extLst>
          </p:cNvPr>
          <p:cNvSpPr txBox="1"/>
          <p:nvPr/>
        </p:nvSpPr>
        <p:spPr>
          <a:xfrm>
            <a:off x="6383924" y="1615316"/>
            <a:ext cx="124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/>
              <a:t>Flowchart</a:t>
            </a: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653355B9-7628-4D32-B52D-0DC59473F9E3}"/>
              </a:ext>
            </a:extLst>
          </p:cNvPr>
          <p:cNvSpPr/>
          <p:nvPr/>
        </p:nvSpPr>
        <p:spPr>
          <a:xfrm>
            <a:off x="7545639" y="2695548"/>
            <a:ext cx="2129922" cy="61776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u="sng" dirty="0"/>
              <a:t>input</a:t>
            </a:r>
            <a:r>
              <a:rPr lang="en-ID" dirty="0"/>
              <a:t> (m, h, k)</a:t>
            </a: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83DBBD88-CB3C-4F72-88BA-B3E5F1D216EA}"/>
              </a:ext>
            </a:extLst>
          </p:cNvPr>
          <p:cNvSpPr/>
          <p:nvPr/>
        </p:nvSpPr>
        <p:spPr>
          <a:xfrm>
            <a:off x="7545638" y="4610367"/>
            <a:ext cx="2129922" cy="564282"/>
          </a:xfrm>
          <a:prstGeom prst="parallelogram">
            <a:avLst>
              <a:gd name="adj" fmla="val 305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u="sng" dirty="0"/>
              <a:t>output</a:t>
            </a:r>
            <a:r>
              <a:rPr lang="en-ID" dirty="0"/>
              <a:t> (</a:t>
            </a:r>
            <a:r>
              <a:rPr lang="en-ID" dirty="0" err="1"/>
              <a:t>biaya</a:t>
            </a:r>
            <a:r>
              <a:rPr lang="en-ID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8232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Latihan-3: Python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BB02-FC4F-46FA-BBFD-FCF75012B9E1}" type="datetime1">
              <a:rPr lang="id-ID" smtClean="0"/>
              <a:pPr/>
              <a:t>01/10/2023</a:t>
            </a:fld>
            <a:endParaRPr lang="id-ID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CC6E-12D6-4979-B5EB-1006211665FC}" type="slidenum">
              <a:rPr lang="id-ID" smtClean="0"/>
              <a:pPr/>
              <a:t>9</a:t>
            </a:fld>
            <a:endParaRPr lang="id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1F47AC-ABAB-4C68-BB3E-FA0F60D65D1D}"/>
              </a:ext>
            </a:extLst>
          </p:cNvPr>
          <p:cNvSpPr txBox="1"/>
          <p:nvPr/>
        </p:nvSpPr>
        <p:spPr>
          <a:xfrm>
            <a:off x="999762" y="1844274"/>
            <a:ext cx="9331908" cy="36933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Program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MenghitungBiayaBeliKelereng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Menghitung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biaya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beli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kelereng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tergantung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jumlah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kelereng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tiap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warna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KAMUS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biaya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m, h, k : int</a:t>
            </a:r>
          </a:p>
          <a:p>
            <a:pPr>
              <a:defRPr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ALGORITMA</a:t>
            </a:r>
          </a:p>
          <a:p>
            <a:pPr>
              <a:defRPr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m = int(input()); h = int(input()); k = int(input())</a:t>
            </a:r>
          </a:p>
          <a:p>
            <a:pPr>
              <a:defRPr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b="1" dirty="0" err="1">
                <a:latin typeface="Consolas" pitchFamily="49" charset="0"/>
                <a:cs typeface="Consolas" pitchFamily="49" charset="0"/>
              </a:rPr>
              <a:t>biaya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= m * 10 + h * 15 + k * 20</a:t>
            </a:r>
          </a:p>
          <a:p>
            <a:pPr>
              <a:defRPr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print(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biaya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defRPr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887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</Words>
  <Application>Microsoft Office PowerPoint</Application>
  <PresentationFormat>Widescreen</PresentationFormat>
  <Paragraphs>115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PowerPoint Presentation</vt:lpstr>
      <vt:lpstr>Alternatif Solusi Latihan</vt:lpstr>
      <vt:lpstr>Latihan-1: Pseudocode + Flowchart</vt:lpstr>
      <vt:lpstr>Latihan-1: Python</vt:lpstr>
      <vt:lpstr>Latihan-1: Python - tambahan tampilan</vt:lpstr>
      <vt:lpstr>Latihan-2: Pseudocode + Flowchart</vt:lpstr>
      <vt:lpstr>Latihan-2: Python</vt:lpstr>
      <vt:lpstr>Latihan-3: Pseudocode + Flowchart</vt:lpstr>
      <vt:lpstr>Latihan-3: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 Surya</dc:creator>
  <cp:lastModifiedBy>Ade Surya</cp:lastModifiedBy>
  <cp:revision>1</cp:revision>
  <dcterms:created xsi:type="dcterms:W3CDTF">2023-10-01T11:28:52Z</dcterms:created>
  <dcterms:modified xsi:type="dcterms:W3CDTF">2023-10-01T11:29:17Z</dcterms:modified>
</cp:coreProperties>
</file>