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2"/>
  </p:notesMasterIdLst>
  <p:sldIdLst>
    <p:sldId id="256" r:id="rId2"/>
    <p:sldId id="276" r:id="rId3"/>
    <p:sldId id="277" r:id="rId4"/>
    <p:sldId id="291" r:id="rId5"/>
    <p:sldId id="258" r:id="rId6"/>
    <p:sldId id="281" r:id="rId7"/>
    <p:sldId id="280" r:id="rId8"/>
    <p:sldId id="282" r:id="rId9"/>
    <p:sldId id="283" r:id="rId10"/>
    <p:sldId id="284" r:id="rId11"/>
    <p:sldId id="286" r:id="rId12"/>
    <p:sldId id="287" r:id="rId13"/>
    <p:sldId id="285" r:id="rId14"/>
    <p:sldId id="288" r:id="rId15"/>
    <p:sldId id="289" r:id="rId16"/>
    <p:sldId id="324" r:id="rId17"/>
    <p:sldId id="290" r:id="rId18"/>
    <p:sldId id="323" r:id="rId19"/>
    <p:sldId id="279" r:id="rId20"/>
    <p:sldId id="292" r:id="rId21"/>
    <p:sldId id="293" r:id="rId22"/>
    <p:sldId id="294" r:id="rId23"/>
    <p:sldId id="325" r:id="rId24"/>
    <p:sldId id="326" r:id="rId25"/>
    <p:sldId id="327" r:id="rId26"/>
    <p:sldId id="328" r:id="rId27"/>
    <p:sldId id="295" r:id="rId28"/>
    <p:sldId id="302" r:id="rId29"/>
    <p:sldId id="303" r:id="rId30"/>
    <p:sldId id="304" r:id="rId31"/>
    <p:sldId id="305" r:id="rId32"/>
    <p:sldId id="307" r:id="rId33"/>
    <p:sldId id="306" r:id="rId34"/>
    <p:sldId id="296" r:id="rId35"/>
    <p:sldId id="309" r:id="rId36"/>
    <p:sldId id="297" r:id="rId37"/>
    <p:sldId id="298" r:id="rId38"/>
    <p:sldId id="29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8" r:id="rId47"/>
    <p:sldId id="319" r:id="rId48"/>
    <p:sldId id="320" r:id="rId49"/>
    <p:sldId id="321" r:id="rId50"/>
    <p:sldId id="322" r:id="rId51"/>
  </p:sldIdLst>
  <p:sldSz cx="18288000" cy="10287000"/>
  <p:notesSz cx="6858000" cy="9144000"/>
  <p:embeddedFontLst>
    <p:embeddedFont>
      <p:font typeface="Almarai Bold" panose="020B0604020202020204" charset="0"/>
      <p:regular r:id="rId53"/>
    </p:embeddedFont>
    <p:embeddedFont>
      <p:font typeface="Cambria Math" panose="02040503050406030204" pitchFamily="18" charset="0"/>
      <p:regular r:id="rId54"/>
    </p:embeddedFont>
    <p:embeddedFont>
      <p:font typeface="DengXian Light" panose="02010600030101010101" pitchFamily="2" charset="-122"/>
      <p:regular r:id="rId55"/>
    </p:embeddedFont>
    <p:embeddedFont>
      <p:font typeface="Forte" panose="03060902040502070203" pitchFamily="66" charset="0"/>
      <p:regular r:id="rId56"/>
    </p:embeddedFont>
    <p:embeddedFont>
      <p:font typeface="Nixie One" panose="020B0604020202020204" charset="0"/>
      <p:regular r:id="rId57"/>
    </p:embeddedFont>
    <p:embeddedFont>
      <p:font typeface="Segoe UI Black" panose="020B0A02040204020203" pitchFamily="34" charset="0"/>
      <p:bold r:id="rId58"/>
      <p:boldItalic r:id="rId59"/>
    </p:embeddedFont>
    <p:embeddedFont>
      <p:font typeface="Segoe UI Light" panose="020B0502040204020203" pitchFamily="34" charset="0"/>
      <p:regular r:id="rId60"/>
      <p:italic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ường Trần" initials="TT" lastIdx="1" clrIdx="0">
    <p:extLst>
      <p:ext uri="{19B8F6BF-5375-455C-9EA6-DF929625EA0E}">
        <p15:presenceInfo xmlns:p15="http://schemas.microsoft.com/office/powerpoint/2012/main" userId="4190fa82fffdb9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0" autoAdjust="0"/>
    <p:restoredTop sz="94622" autoAdjust="0"/>
  </p:normalViewPr>
  <p:slideViewPr>
    <p:cSldViewPr>
      <p:cViewPr>
        <p:scale>
          <a:sx n="66" d="100"/>
          <a:sy n="66" d="100"/>
        </p:scale>
        <p:origin x="138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12:25:20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61 12897 0 0,'-10'-28'-24'0'0,"-11"-5"-44"0"0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030FD-C372-4055-9BE3-14776B0FBA45}" type="datetimeFigureOut">
              <a:rPr lang="vi-VN" smtClean="0"/>
              <a:t>30/10/2025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29921-A6D6-4FF7-97C9-146B839B431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1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29921-A6D6-4FF7-97C9-146B839B431A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2741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7FDD5-6A86-CCE1-8383-5C529B256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973978-561D-EE08-A2A7-E0AA195BB2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E4D7A8-448C-E71E-EBDC-CAE2638A8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6DB5A-5E9F-592E-C554-2F1699AE9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29921-A6D6-4FF7-97C9-146B839B431A}" type="slidenum">
              <a:rPr lang="vi-VN" smtClean="0"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975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DDEB8-55ED-1232-F423-C05E28D0D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950734-6271-B54F-CC98-B4D69EC21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94008-EF0F-FD06-9678-0DA78A34C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9A542-44BC-82D6-00AD-34CB472FB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29921-A6D6-4FF7-97C9-146B839B431A}" type="slidenum">
              <a:rPr lang="vi-VN" smtClean="0"/>
              <a:t>33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3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83230-B577-708E-7C39-436B6E5F9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743E62-A311-508A-300A-8A202A52F8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F3DE20-4D57-4484-69B7-ED8FC61F3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C0F4F-7F34-EEAB-01BB-26B3F2F3D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29921-A6D6-4FF7-97C9-146B839B431A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908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29921-A6D6-4FF7-97C9-146B839B431A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254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2104A-B986-2AE4-C0F2-3C01AFD50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05B415-AF27-4CEC-9773-B2F48FC43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46F66D-0270-97C4-2B10-1CA5A693F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8DD23-B398-975F-F8CF-3B67B51A4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29921-A6D6-4FF7-97C9-146B839B431A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152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29921-A6D6-4FF7-97C9-146B839B431A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61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97E20-BACF-14C2-EAC3-E3233927C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AE67C5-46FD-C654-A0F8-3A8AF7743B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01443-2842-8029-EDC6-3A08E02CB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2A931-9B3D-FC69-32CA-12D8E3B94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29921-A6D6-4FF7-97C9-146B839B431A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3328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616DC-C32A-CF2E-C124-312B6A6AD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9FC577-C31B-967B-18C9-694A1D8C2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904E2-AA47-FEAE-1903-52E4D17AE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E2AC3-9DE9-7F2A-C714-9F2EE74373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29921-A6D6-4FF7-97C9-146B839B431A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217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C941E-C776-E0FD-D082-1999746F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B829D6-262C-C04A-B882-C37945F12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4B0DB7-AB94-73F1-289C-87A498C3D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5F88A-A6F9-65FA-676D-0CC73ED20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29921-A6D6-4FF7-97C9-146B839B431A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170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292C9-19B6-6221-144A-5C8C4F9F8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A86D77-20B8-794C-6B07-ABD1D9819F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507382-1079-9D8C-80C3-0C7A76347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95B6B-DB42-0957-A57C-80E05D477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29921-A6D6-4FF7-97C9-146B839B431A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137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9983" y="263293"/>
            <a:ext cx="17188037" cy="9579588"/>
            <a:chOff x="0" y="-241102"/>
            <a:chExt cx="22917383" cy="1277278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-241102"/>
              <a:ext cx="5025827" cy="11866812"/>
              <a:chOff x="0" y="-47625"/>
              <a:chExt cx="992756" cy="2344062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97015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 dirty="0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0" y="664871"/>
              <a:ext cx="22917383" cy="11866812"/>
              <a:chOff x="0" y="-47625"/>
              <a:chExt cx="4526890" cy="2344062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45764" y="133754"/>
              <a:ext cx="3605747" cy="606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Intro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D993827-D192-E942-7FCB-5D849B7EAB6C}"/>
              </a:ext>
            </a:extLst>
          </p:cNvPr>
          <p:cNvGrpSpPr/>
          <p:nvPr/>
        </p:nvGrpSpPr>
        <p:grpSpPr>
          <a:xfrm>
            <a:off x="1685923" y="1678734"/>
            <a:ext cx="14916151" cy="4974566"/>
            <a:chOff x="1085849" y="1540534"/>
            <a:chExt cx="14916151" cy="4974566"/>
          </a:xfrm>
        </p:grpSpPr>
        <p:grpSp>
          <p:nvGrpSpPr>
            <p:cNvPr id="14" name="Group 14"/>
            <p:cNvGrpSpPr/>
            <p:nvPr/>
          </p:nvGrpSpPr>
          <p:grpSpPr>
            <a:xfrm>
              <a:off x="1085849" y="1540534"/>
              <a:ext cx="14916151" cy="4974566"/>
              <a:chOff x="0" y="0"/>
              <a:chExt cx="2027367" cy="1987649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027367" cy="1987649"/>
              </a:xfrm>
              <a:custGeom>
                <a:avLst/>
                <a:gdLst/>
                <a:ahLst/>
                <a:cxnLst/>
                <a:rect l="l" t="t" r="r" b="b"/>
                <a:pathLst>
                  <a:path w="2027367" h="1987649">
                    <a:moveTo>
                      <a:pt x="0" y="0"/>
                    </a:moveTo>
                    <a:lnTo>
                      <a:pt x="2027367" y="0"/>
                    </a:lnTo>
                    <a:lnTo>
                      <a:pt x="2027367" y="1987649"/>
                    </a:lnTo>
                    <a:lnTo>
                      <a:pt x="0" y="198764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47625"/>
                <a:ext cx="2027367" cy="20352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1230314" y="2014477"/>
              <a:ext cx="6934200" cy="40266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680"/>
                </a:lnSpc>
              </a:pPr>
              <a:r>
                <a:rPr lang="en-US" sz="8900" dirty="0">
                  <a:solidFill>
                    <a:srgbClr val="FFFFFF"/>
                  </a:solidFill>
                  <a:latin typeface="Forte" panose="03060902040502070203" pitchFamily="66" charset="0"/>
                  <a:ea typeface="Nixie One"/>
                  <a:cs typeface="Nixie One"/>
                  <a:sym typeface="Nixie One"/>
                </a:rPr>
                <a:t>Decrease</a:t>
              </a:r>
            </a:p>
            <a:p>
              <a:pPr algn="ctr">
                <a:lnSpc>
                  <a:spcPts val="10680"/>
                </a:lnSpc>
              </a:pPr>
              <a:r>
                <a:rPr lang="en-US" sz="8900" dirty="0">
                  <a:solidFill>
                    <a:srgbClr val="FFFFFF"/>
                  </a:solidFill>
                  <a:latin typeface="Forte" panose="03060902040502070203" pitchFamily="66" charset="0"/>
                  <a:ea typeface="Nixie One"/>
                  <a:cs typeface="Nixie One"/>
                  <a:sym typeface="Nixie One"/>
                </a:rPr>
                <a:t>Divide</a:t>
              </a:r>
            </a:p>
            <a:p>
              <a:pPr algn="ctr">
                <a:lnSpc>
                  <a:spcPts val="10680"/>
                </a:lnSpc>
              </a:pPr>
              <a:r>
                <a:rPr lang="en-US" sz="8900" dirty="0">
                  <a:solidFill>
                    <a:srgbClr val="FFFFFF"/>
                  </a:solidFill>
                  <a:latin typeface="Forte" panose="03060902040502070203" pitchFamily="66" charset="0"/>
                  <a:ea typeface="Nixie One"/>
                  <a:cs typeface="Nixie One"/>
                  <a:sym typeface="Nixie One"/>
                </a:rPr>
                <a:t>Transform</a:t>
              </a:r>
            </a:p>
          </p:txBody>
        </p:sp>
        <p:sp>
          <p:nvSpPr>
            <p:cNvPr id="20" name="TextBox 18">
              <a:extLst>
                <a:ext uri="{FF2B5EF4-FFF2-40B4-BE49-F238E27FC236}">
                  <a16:creationId xmlns:a16="http://schemas.microsoft.com/office/drawing/2014/main" id="{62336C10-D506-5EAB-0D6C-342BF890C7EC}"/>
                </a:ext>
              </a:extLst>
            </p:cNvPr>
            <p:cNvSpPr txBox="1"/>
            <p:nvPr/>
          </p:nvSpPr>
          <p:spPr>
            <a:xfrm>
              <a:off x="8238699" y="3431007"/>
              <a:ext cx="834898" cy="12969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10680"/>
                </a:lnSpc>
              </a:pPr>
              <a:r>
                <a:rPr lang="en-US" sz="8900" dirty="0">
                  <a:solidFill>
                    <a:srgbClr val="FFFFFF"/>
                  </a:solidFill>
                  <a:latin typeface="Forte" panose="03060902040502070203" pitchFamily="66" charset="0"/>
                  <a:ea typeface="Nixie One"/>
                  <a:cs typeface="Nixie One"/>
                  <a:sym typeface="Nixie One"/>
                </a:rPr>
                <a:t>&amp;</a:t>
              </a:r>
            </a:p>
          </p:txBody>
        </p:sp>
        <p:sp>
          <p:nvSpPr>
            <p:cNvPr id="24" name="TextBox 18">
              <a:extLst>
                <a:ext uri="{FF2B5EF4-FFF2-40B4-BE49-F238E27FC236}">
                  <a16:creationId xmlns:a16="http://schemas.microsoft.com/office/drawing/2014/main" id="{B0C628B3-62B2-2BB7-F158-FA8C79DAF468}"/>
                </a:ext>
              </a:extLst>
            </p:cNvPr>
            <p:cNvSpPr txBox="1"/>
            <p:nvPr/>
          </p:nvSpPr>
          <p:spPr>
            <a:xfrm>
              <a:off x="10130167" y="3516207"/>
              <a:ext cx="5262286" cy="12969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10680"/>
                </a:lnSpc>
              </a:pPr>
              <a:r>
                <a:rPr lang="en-US" sz="8900" dirty="0">
                  <a:solidFill>
                    <a:srgbClr val="FFFFFF"/>
                  </a:solidFill>
                  <a:latin typeface="Forte" panose="03060902040502070203" pitchFamily="66" charset="0"/>
                  <a:ea typeface="Nixie One"/>
                  <a:cs typeface="Nixie One"/>
                  <a:sym typeface="Nixie One"/>
                </a:rPr>
                <a:t>Conquer</a:t>
              </a:r>
            </a:p>
          </p:txBody>
        </p:sp>
      </p:grpSp>
      <p:sp>
        <p:nvSpPr>
          <p:cNvPr id="60" name="TextBox 39">
            <a:extLst>
              <a:ext uri="{FF2B5EF4-FFF2-40B4-BE49-F238E27FC236}">
                <a16:creationId xmlns:a16="http://schemas.microsoft.com/office/drawing/2014/main" id="{D5D52321-540F-BC7B-D48A-DBCBD024BDF0}"/>
              </a:ext>
            </a:extLst>
          </p:cNvPr>
          <p:cNvSpPr txBox="1"/>
          <p:nvPr/>
        </p:nvSpPr>
        <p:spPr>
          <a:xfrm>
            <a:off x="4337801" y="6711298"/>
            <a:ext cx="10951385" cy="251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l">
              <a:lnSpc>
                <a:spcPts val="10680"/>
              </a:lnSpc>
              <a:spcBef>
                <a:spcPct val="0"/>
              </a:spcBef>
            </a:pPr>
            <a:r>
              <a:rPr lang="en-US" sz="4000" u="none" strike="noStrike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Mono SemiBold" panose="020B0609020000020004" pitchFamily="49" charset="0"/>
                <a:sym typeface="Nixie One"/>
              </a:rPr>
              <a:t>GV: Nguyễn Thanh Sơn</a:t>
            </a:r>
          </a:p>
          <a:p>
            <a:pPr lvl="0" algn="l">
              <a:lnSpc>
                <a:spcPts val="10680"/>
              </a:lnSpc>
              <a:spcBef>
                <a:spcPct val="0"/>
              </a:spcBef>
            </a:pPr>
            <a:r>
              <a:rPr lang="en-US" sz="4000" u="none" strike="noStrike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Mono SemiBold" panose="020B0609020000020004" pitchFamily="49" charset="0"/>
                <a:sym typeface="Nixie One"/>
              </a:rPr>
              <a:t>SV: Hà Xuân Thiện – Trần Quang Trường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681A45-B457-8EBB-B94A-7C362B3DC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EFF10D13-E68B-1B58-ADB8-401692A31EE2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DE1971E8-DF86-0596-D189-DA1051B37692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94417BF4-5C75-D101-038A-ACB6CAFFB767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4FA690EA-ED35-CB37-AAF6-339FFF4ED67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51BDEA13-C661-4DF4-B090-2A5FBB73264D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6B97800D-45D7-1F41-F3AD-08FA00522EA8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E53C001B-F27A-2994-910B-5BEEEEBEF86A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DA06FBBF-4BF8-2F82-000F-4F755597AD6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0C4712D7-88F5-52B2-B760-B4B0BA96D6CD}"/>
                </a:ext>
              </a:extLst>
            </p:cNvPr>
            <p:cNvSpPr txBox="1"/>
            <p:nvPr/>
          </p:nvSpPr>
          <p:spPr>
            <a:xfrm>
              <a:off x="245764" y="133754"/>
              <a:ext cx="595925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Decrease and Conquer</a:t>
              </a:r>
            </a:p>
          </p:txBody>
        </p:sp>
      </p:grpSp>
      <p:sp>
        <p:nvSpPr>
          <p:cNvPr id="49" name="TextBox 25">
            <a:extLst>
              <a:ext uri="{FF2B5EF4-FFF2-40B4-BE49-F238E27FC236}">
                <a16:creationId xmlns:a16="http://schemas.microsoft.com/office/drawing/2014/main" id="{3D2E6C00-DF50-7C73-4669-F0D9680473F5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1D45DE-252E-13FF-92A1-A69C7F0230C2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Decrease by Constant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5">
                <a:extLst>
                  <a:ext uri="{FF2B5EF4-FFF2-40B4-BE49-F238E27FC236}">
                    <a16:creationId xmlns:a16="http://schemas.microsoft.com/office/drawing/2014/main" id="{36EF821D-6AF0-CF44-909F-E71C73A8A100}"/>
                  </a:ext>
                </a:extLst>
              </p:cNvPr>
              <p:cNvSpPr txBox="1"/>
              <p:nvPr/>
            </p:nvSpPr>
            <p:spPr>
              <a:xfrm>
                <a:off x="1820689" y="4550176"/>
                <a:ext cx="14646620" cy="120334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 algn="ctr">
                  <a:lnSpc>
                    <a:spcPts val="10680"/>
                  </a:lnSpc>
                  <a:spcBef>
                    <a:spcPct val="0"/>
                  </a:spcBef>
                </a:pPr>
                <a:r>
                  <a:rPr lang="vi-VN" sz="6000" b="1" i="1" u="none" strike="noStrike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DengXian Light" panose="02010600030101010101" pitchFamily="2" charset="-122"/>
                    <a:cs typeface="Segoe UI Light" panose="020B0502040204020203" pitchFamily="34" charset="0"/>
                    <a:sym typeface="Nixie One"/>
                  </a:rPr>
                  <a:t>Ví dụ: Tính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6000" b="1" i="1" u="none" strike="noStrik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</m:ctrlPr>
                      </m:sSupPr>
                      <m:e>
                        <m:r>
                          <a:rPr lang="vi-VN" sz="60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  <m:t>𝒂</m:t>
                        </m:r>
                      </m:e>
                      <m:sup>
                        <m:r>
                          <a:rPr lang="vi-VN" sz="6000" b="1" i="1" u="none" strike="noStrik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vi-VN" sz="6000" b="1" i="1" u="none" strike="noStrike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DengXian Light" panose="02010600030101010101" pitchFamily="2" charset="-122"/>
                    <a:cs typeface="Segoe UI Light" panose="020B0502040204020203" pitchFamily="34" charset="0"/>
                    <a:sym typeface="Nixie One"/>
                  </a:rPr>
                  <a:t>.  </a:t>
                </a:r>
                <a:endParaRPr lang="en-US" sz="6000" b="1" i="1" u="none" strike="noStrike" dirty="0">
                  <a:solidFill>
                    <a:schemeClr val="bg1"/>
                  </a:solidFill>
                  <a:latin typeface="Segoe UI Light" panose="020B0502040204020203" pitchFamily="34" charset="0"/>
                  <a:ea typeface="DengXian Light" panose="02010600030101010101" pitchFamily="2" charset="-122"/>
                  <a:cs typeface="Segoe UI Light" panose="020B0502040204020203" pitchFamily="34" charset="0"/>
                  <a:sym typeface="Nixie One"/>
                </a:endParaRPr>
              </a:p>
            </p:txBody>
          </p:sp>
        </mc:Choice>
        <mc:Fallback xmlns="">
          <p:sp>
            <p:nvSpPr>
              <p:cNvPr id="2" name="TextBox 15">
                <a:extLst>
                  <a:ext uri="{FF2B5EF4-FFF2-40B4-BE49-F238E27FC236}">
                    <a16:creationId xmlns:a16="http://schemas.microsoft.com/office/drawing/2014/main" id="{36EF821D-6AF0-CF44-909F-E71C73A8A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689" y="4550176"/>
                <a:ext cx="14646620" cy="1203343"/>
              </a:xfrm>
              <a:prstGeom prst="rect">
                <a:avLst/>
              </a:prstGeom>
              <a:blipFill>
                <a:blip r:embed="rId2"/>
                <a:stretch>
                  <a:fillRect b="-368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15040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78C87E-A1E2-131C-A75C-0A8A7E0EB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A4B5782C-B1A2-FC9B-D46C-DB0B62D81774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E50490F5-A862-85EC-C87E-D0F310A62937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0290E64A-8423-0547-57C1-38B0445C7216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18445985-297A-124C-CB08-1F1A958E67A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CB17787D-19DE-33B4-337A-C3632E5AD58F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1D2A175E-229C-5FA8-C5D2-D627B5357099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9C2C4DB4-FBDC-5713-8E1A-C49660EE7EB2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8FAF76F7-0D0B-2718-0409-E8DFB352CA0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545F6296-4386-FEFC-1291-DCD2B618C00C}"/>
                </a:ext>
              </a:extLst>
            </p:cNvPr>
            <p:cNvSpPr txBox="1"/>
            <p:nvPr/>
          </p:nvSpPr>
          <p:spPr>
            <a:xfrm>
              <a:off x="245764" y="133754"/>
              <a:ext cx="595925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Decrease and Conquer</a:t>
              </a:r>
            </a:p>
          </p:txBody>
        </p:sp>
      </p:grpSp>
      <p:sp>
        <p:nvSpPr>
          <p:cNvPr id="49" name="TextBox 25">
            <a:extLst>
              <a:ext uri="{FF2B5EF4-FFF2-40B4-BE49-F238E27FC236}">
                <a16:creationId xmlns:a16="http://schemas.microsoft.com/office/drawing/2014/main" id="{695E8254-F1CD-F5BF-EAE5-EDAE2B2FF996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264D19-ABB4-4F14-958A-BA4C6A8DCEF3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Decrease by Constant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5">
                <a:extLst>
                  <a:ext uri="{FF2B5EF4-FFF2-40B4-BE49-F238E27FC236}">
                    <a16:creationId xmlns:a16="http://schemas.microsoft.com/office/drawing/2014/main" id="{29F99C5B-9E71-38B7-C1C2-1B43E3DC286F}"/>
                  </a:ext>
                </a:extLst>
              </p:cNvPr>
              <p:cNvSpPr txBox="1"/>
              <p:nvPr/>
            </p:nvSpPr>
            <p:spPr>
              <a:xfrm>
                <a:off x="-4038600" y="2529616"/>
                <a:ext cx="14646620" cy="114531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 algn="ctr">
                  <a:lnSpc>
                    <a:spcPts val="10680"/>
                  </a:lnSpc>
                  <a:spcBef>
                    <a:spcPct val="0"/>
                  </a:spcBef>
                </a:pPr>
                <a:r>
                  <a:rPr lang="vi-VN" sz="4000" b="1" i="1" u="none" strike="noStrike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DengXian Light" panose="02010600030101010101" pitchFamily="2" charset="-122"/>
                    <a:cs typeface="Segoe UI Light" panose="020B0502040204020203" pitchFamily="34" charset="0"/>
                    <a:sym typeface="Nixie One"/>
                  </a:rPr>
                  <a:t>Ví dụ: Tính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4000" b="1" i="1" u="none" strike="noStrik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</m:ctrlPr>
                      </m:sSupPr>
                      <m:e>
                        <m:r>
                          <a:rPr lang="vi-VN" sz="40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  <m:t>𝒂</m:t>
                        </m:r>
                      </m:e>
                      <m:sup>
                        <m:r>
                          <a:rPr lang="vi-VN" sz="4000" b="1" i="1" u="none" strike="noStrik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vi-VN" sz="4000" b="1" i="1" u="none" strike="noStrike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DengXian Light" panose="02010600030101010101" pitchFamily="2" charset="-122"/>
                    <a:cs typeface="Segoe UI Light" panose="020B0502040204020203" pitchFamily="34" charset="0"/>
                    <a:sym typeface="Nixie One"/>
                  </a:rPr>
                  <a:t>.  </a:t>
                </a:r>
                <a:endParaRPr lang="en-US" sz="4000" b="1" i="1" u="none" strike="noStrike" dirty="0">
                  <a:solidFill>
                    <a:schemeClr val="bg1"/>
                  </a:solidFill>
                  <a:latin typeface="Segoe UI Light" panose="020B0502040204020203" pitchFamily="34" charset="0"/>
                  <a:ea typeface="DengXian Light" panose="02010600030101010101" pitchFamily="2" charset="-122"/>
                  <a:cs typeface="Segoe UI Light" panose="020B0502040204020203" pitchFamily="34" charset="0"/>
                  <a:sym typeface="Nixie One"/>
                </a:endParaRPr>
              </a:p>
            </p:txBody>
          </p:sp>
        </mc:Choice>
        <mc:Fallback xmlns="">
          <p:sp>
            <p:nvSpPr>
              <p:cNvPr id="2" name="TextBox 15">
                <a:extLst>
                  <a:ext uri="{FF2B5EF4-FFF2-40B4-BE49-F238E27FC236}">
                    <a16:creationId xmlns:a16="http://schemas.microsoft.com/office/drawing/2014/main" id="{29F99C5B-9E71-38B7-C1C2-1B43E3DC2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38600" y="2529616"/>
                <a:ext cx="14646620" cy="1145314"/>
              </a:xfrm>
              <a:prstGeom prst="rect">
                <a:avLst/>
              </a:prstGeom>
              <a:blipFill>
                <a:blip r:embed="rId2"/>
                <a:stretch>
                  <a:fillRect b="-255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21">
            <a:extLst>
              <a:ext uri="{FF2B5EF4-FFF2-40B4-BE49-F238E27FC236}">
                <a16:creationId xmlns:a16="http://schemas.microsoft.com/office/drawing/2014/main" id="{266A74BC-E00E-21E4-D451-8D4F4BEC96AC}"/>
              </a:ext>
            </a:extLst>
          </p:cNvPr>
          <p:cNvSpPr txBox="1"/>
          <p:nvPr/>
        </p:nvSpPr>
        <p:spPr>
          <a:xfrm>
            <a:off x="6330746" y="4229656"/>
            <a:ext cx="5485653" cy="62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19"/>
              </a:lnSpc>
              <a:spcBef>
                <a:spcPct val="0"/>
              </a:spcBef>
            </a:pPr>
            <a:r>
              <a:rPr lang="en-US" sz="3637" b="1">
                <a:solidFill>
                  <a:srgbClr val="4BD1FB"/>
                </a:solidFill>
                <a:latin typeface="Almarai Bold"/>
                <a:ea typeface="Almarai Bold"/>
                <a:cs typeface="Almarai Bold"/>
                <a:sym typeface="Almarai Bold"/>
              </a:rPr>
              <a:t>Xác định mối quan hệ</a:t>
            </a:r>
          </a:p>
        </p:txBody>
      </p:sp>
      <p:sp>
        <p:nvSpPr>
          <p:cNvPr id="43" name="Freeform 16">
            <a:extLst>
              <a:ext uri="{FF2B5EF4-FFF2-40B4-BE49-F238E27FC236}">
                <a16:creationId xmlns:a16="http://schemas.microsoft.com/office/drawing/2014/main" id="{4CFBFDF1-313C-E290-4E4B-739BD7B42976}"/>
              </a:ext>
            </a:extLst>
          </p:cNvPr>
          <p:cNvSpPr/>
          <p:nvPr/>
        </p:nvSpPr>
        <p:spPr>
          <a:xfrm>
            <a:off x="3961501" y="4043081"/>
            <a:ext cx="10653535" cy="2336246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/>
          <a:lstStyle/>
          <a:p>
            <a:endParaRPr lang="vi-VN" dirty="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427AE268-5A23-276D-CB9F-8DA1405D0102}"/>
              </a:ext>
            </a:extLst>
          </p:cNvPr>
          <p:cNvSpPr/>
          <p:nvPr/>
        </p:nvSpPr>
        <p:spPr>
          <a:xfrm>
            <a:off x="9906004" y="6743700"/>
            <a:ext cx="4709037" cy="2336246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/>
          <a:lstStyle/>
          <a:p>
            <a:endParaRPr lang="vi-VN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824CABA0-D927-40E8-37F1-4FE8CABE6236}"/>
              </a:ext>
            </a:extLst>
          </p:cNvPr>
          <p:cNvSpPr/>
          <p:nvPr/>
        </p:nvSpPr>
        <p:spPr>
          <a:xfrm>
            <a:off x="3961506" y="6729399"/>
            <a:ext cx="4709037" cy="2336246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/>
          <a:lstStyle/>
          <a:p>
            <a:endParaRPr lang="vi-V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7AC4B5-3511-5EC4-9C8E-32668AF2F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341" y="4880943"/>
            <a:ext cx="3591343" cy="10097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2A2B9C-0994-7BC1-B926-FDF758307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644" y="7597925"/>
            <a:ext cx="4828783" cy="1597712"/>
          </a:xfrm>
          <a:prstGeom prst="rect">
            <a:avLst/>
          </a:prstGeom>
        </p:spPr>
      </p:pic>
      <p:sp>
        <p:nvSpPr>
          <p:cNvPr id="18" name="TextBox 26">
            <a:extLst>
              <a:ext uri="{FF2B5EF4-FFF2-40B4-BE49-F238E27FC236}">
                <a16:creationId xmlns:a16="http://schemas.microsoft.com/office/drawing/2014/main" id="{6AB42E5C-877D-394C-C7F2-E4C69359ACE6}"/>
              </a:ext>
            </a:extLst>
          </p:cNvPr>
          <p:cNvSpPr txBox="1"/>
          <p:nvPr/>
        </p:nvSpPr>
        <p:spPr>
          <a:xfrm>
            <a:off x="4193200" y="6858036"/>
            <a:ext cx="4365404" cy="647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282"/>
              </a:lnSpc>
              <a:spcBef>
                <a:spcPct val="0"/>
              </a:spcBef>
            </a:pPr>
            <a:r>
              <a:rPr lang="en-US" sz="3828" b="1">
                <a:solidFill>
                  <a:srgbClr val="4BD1FB"/>
                </a:solidFill>
                <a:latin typeface="Almarai Bold"/>
                <a:ea typeface="Almarai Bold"/>
                <a:cs typeface="Almarai Bold"/>
                <a:sym typeface="Almarai Bold"/>
              </a:rPr>
              <a:t>Top-down (Đệ quy)</a:t>
            </a:r>
          </a:p>
        </p:txBody>
      </p:sp>
      <p:sp>
        <p:nvSpPr>
          <p:cNvPr id="20" name="TextBox 29">
            <a:extLst>
              <a:ext uri="{FF2B5EF4-FFF2-40B4-BE49-F238E27FC236}">
                <a16:creationId xmlns:a16="http://schemas.microsoft.com/office/drawing/2014/main" id="{E37EA111-6D9D-3525-B64D-951F9D3CF969}"/>
              </a:ext>
            </a:extLst>
          </p:cNvPr>
          <p:cNvSpPr txBox="1"/>
          <p:nvPr/>
        </p:nvSpPr>
        <p:spPr>
          <a:xfrm>
            <a:off x="10032268" y="6895164"/>
            <a:ext cx="4365404" cy="647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282"/>
              </a:lnSpc>
              <a:spcBef>
                <a:spcPct val="0"/>
              </a:spcBef>
            </a:pPr>
            <a:r>
              <a:rPr lang="en-US" sz="3828" b="1">
                <a:solidFill>
                  <a:srgbClr val="4BD1FB"/>
                </a:solidFill>
                <a:latin typeface="Almarai Bold"/>
                <a:ea typeface="Almarai Bold"/>
                <a:cs typeface="Almarai Bold"/>
                <a:sym typeface="Almarai Bold"/>
              </a:rPr>
              <a:t>Bottom-up (Lặp)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30">
                <a:extLst>
                  <a:ext uri="{FF2B5EF4-FFF2-40B4-BE49-F238E27FC236}">
                    <a16:creationId xmlns:a16="http://schemas.microsoft.com/office/drawing/2014/main" id="{8349CF40-4E32-5FBE-C477-8580EEF1F49D}"/>
                  </a:ext>
                </a:extLst>
              </p:cNvPr>
              <p:cNvSpPr txBox="1"/>
              <p:nvPr/>
            </p:nvSpPr>
            <p:spPr>
              <a:xfrm>
                <a:off x="10108765" y="8056186"/>
                <a:ext cx="4303505" cy="85914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3481"/>
                  </a:lnSpc>
                  <a:spcBef>
                    <a:spcPct val="0"/>
                  </a:spcBef>
                </a:pPr>
                <a:r>
                  <a:rPr lang="en-US" sz="2523" b="1" dirty="0" err="1">
                    <a:solidFill>
                      <a:srgbClr val="FFFFFF"/>
                    </a:solidFill>
                    <a:latin typeface="Almarai Bold"/>
                    <a:ea typeface="Almarai Bold"/>
                    <a:cs typeface="Almarai Bold"/>
                    <a:sym typeface="Almarai Bold"/>
                  </a:rPr>
                  <a:t>Nhân</a:t>
                </a:r>
                <a:r>
                  <a:rPr lang="en-US" sz="2523" b="1" dirty="0">
                    <a:solidFill>
                      <a:srgbClr val="FFFFFF"/>
                    </a:solidFill>
                    <a:latin typeface="Almarai Bold"/>
                    <a:ea typeface="Almarai Bold"/>
                    <a:cs typeface="Almarai Bold"/>
                    <a:sym typeface="Almarai Bold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23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Almarai Bold"/>
                        <a:sym typeface="Almarai Bold"/>
                      </a:rPr>
                      <m:t>𝒂</m:t>
                    </m:r>
                  </m:oMath>
                </a14:m>
                <a:r>
                  <a:rPr lang="en-US" sz="2523" b="1" dirty="0">
                    <a:solidFill>
                      <a:srgbClr val="FFFFFF"/>
                    </a:solidFill>
                    <a:latin typeface="Almarai Bold"/>
                    <a:ea typeface="Almarai Bold"/>
                    <a:cs typeface="Almarai Bold"/>
                    <a:sym typeface="Almarai Bold"/>
                  </a:rPr>
                  <a:t> </a:t>
                </a:r>
                <a:r>
                  <a:rPr lang="en-US" sz="2523" b="1" dirty="0" err="1">
                    <a:solidFill>
                      <a:srgbClr val="FFFFFF"/>
                    </a:solidFill>
                    <a:latin typeface="Almarai Bold"/>
                    <a:ea typeface="Almarai Bold"/>
                    <a:cs typeface="Almarai Bold"/>
                    <a:sym typeface="Almarai Bold"/>
                  </a:rPr>
                  <a:t>với</a:t>
                </a:r>
                <a:r>
                  <a:rPr lang="en-US" sz="2523" b="1" dirty="0">
                    <a:solidFill>
                      <a:srgbClr val="FFFFFF"/>
                    </a:solidFill>
                    <a:latin typeface="Almarai Bold"/>
                    <a:ea typeface="Almarai Bold"/>
                    <a:cs typeface="Almarai Bold"/>
                    <a:sym typeface="Almarai Bold"/>
                  </a:rPr>
                  <a:t> </a:t>
                </a:r>
                <a:r>
                  <a:rPr lang="en-US" sz="2523" b="1" dirty="0" err="1">
                    <a:solidFill>
                      <a:srgbClr val="FFFFFF"/>
                    </a:solidFill>
                    <a:latin typeface="Almarai Bold"/>
                    <a:ea typeface="Almarai Bold"/>
                    <a:cs typeface="Almarai Bold"/>
                    <a:sym typeface="Almarai Bold"/>
                  </a:rPr>
                  <a:t>chính</a:t>
                </a:r>
                <a:r>
                  <a:rPr lang="en-US" sz="2523" b="1" dirty="0">
                    <a:solidFill>
                      <a:srgbClr val="FFFFFF"/>
                    </a:solidFill>
                    <a:latin typeface="Almarai Bold"/>
                    <a:ea typeface="Almarai Bold"/>
                    <a:cs typeface="Almarai Bold"/>
                    <a:sym typeface="Almarai Bold"/>
                  </a:rPr>
                  <a:t> </a:t>
                </a:r>
                <a:r>
                  <a:rPr lang="en-US" sz="2523" b="1" dirty="0" err="1">
                    <a:solidFill>
                      <a:srgbClr val="FFFFFF"/>
                    </a:solidFill>
                    <a:latin typeface="Almarai Bold"/>
                    <a:ea typeface="Almarai Bold"/>
                    <a:cs typeface="Almarai Bold"/>
                    <a:sym typeface="Almarai Bold"/>
                  </a:rPr>
                  <a:t>nó</a:t>
                </a:r>
                <a:r>
                  <a:rPr lang="en-US" sz="2523" b="1" dirty="0">
                    <a:solidFill>
                      <a:srgbClr val="FFFFFF"/>
                    </a:solidFill>
                    <a:latin typeface="Almarai Bold"/>
                    <a:ea typeface="Almarai Bold"/>
                    <a:cs typeface="Almarai Bold"/>
                    <a:sym typeface="Almarai Bold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23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Almarai Bold"/>
                        <a:sym typeface="Almarai Bold"/>
                      </a:rPr>
                      <m:t>𝒏</m:t>
                    </m:r>
                    <m:r>
                      <a:rPr lang="en-US" sz="2523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Almarai Bold"/>
                        <a:sym typeface="Almarai Bold"/>
                      </a:rPr>
                      <m:t> − </m:t>
                    </m:r>
                    <m:r>
                      <a:rPr lang="en-US" sz="2523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Almarai Bold"/>
                        <a:sym typeface="Almarai Bold"/>
                      </a:rPr>
                      <m:t>𝟏</m:t>
                    </m:r>
                  </m:oMath>
                </a14:m>
                <a:r>
                  <a:rPr lang="en-US" sz="2523" b="1" dirty="0">
                    <a:solidFill>
                      <a:srgbClr val="FFFFFF"/>
                    </a:solidFill>
                    <a:latin typeface="Almarai Bold"/>
                    <a:ea typeface="Almarai Bold"/>
                    <a:cs typeface="Almarai Bold"/>
                    <a:sym typeface="Almarai Bold"/>
                  </a:rPr>
                  <a:t> lần.</a:t>
                </a:r>
              </a:p>
            </p:txBody>
          </p:sp>
        </mc:Choice>
        <mc:Fallback xmlns="">
          <p:sp>
            <p:nvSpPr>
              <p:cNvPr id="21" name="TextBox 30">
                <a:extLst>
                  <a:ext uri="{FF2B5EF4-FFF2-40B4-BE49-F238E27FC236}">
                    <a16:creationId xmlns:a16="http://schemas.microsoft.com/office/drawing/2014/main" id="{8349CF40-4E32-5FBE-C477-8580EEF1F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765" y="8056186"/>
                <a:ext cx="4303505" cy="859146"/>
              </a:xfrm>
              <a:prstGeom prst="rect">
                <a:avLst/>
              </a:prstGeom>
              <a:blipFill>
                <a:blip r:embed="rId5"/>
                <a:stretch>
                  <a:fillRect l="-2125" t="-9286" b="-2357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utoShape 23">
            <a:extLst>
              <a:ext uri="{FF2B5EF4-FFF2-40B4-BE49-F238E27FC236}">
                <a16:creationId xmlns:a16="http://schemas.microsoft.com/office/drawing/2014/main" id="{4248454D-8384-CDAB-94FB-D5DAC71ABB8D}"/>
              </a:ext>
            </a:extLst>
          </p:cNvPr>
          <p:cNvSpPr/>
          <p:nvPr/>
        </p:nvSpPr>
        <p:spPr>
          <a:xfrm>
            <a:off x="3961502" y="7708593"/>
            <a:ext cx="4709037" cy="13472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28" name="AutoShape 23">
            <a:extLst>
              <a:ext uri="{FF2B5EF4-FFF2-40B4-BE49-F238E27FC236}">
                <a16:creationId xmlns:a16="http://schemas.microsoft.com/office/drawing/2014/main" id="{382CF2E5-BF05-3EAA-244E-2421F0C98166}"/>
              </a:ext>
            </a:extLst>
          </p:cNvPr>
          <p:cNvSpPr/>
          <p:nvPr/>
        </p:nvSpPr>
        <p:spPr>
          <a:xfrm>
            <a:off x="9906000" y="7722894"/>
            <a:ext cx="4709037" cy="13472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6760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229723-9157-A43B-F6CC-C083AB242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32E89D36-129D-7F59-9CF8-8E24A42F39A3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691C57F3-049A-6C83-4C7D-D40D1B76C7E5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CEDC4165-6C2F-0B3C-B7CC-EF70EABABF5F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776F08E0-12F0-1733-15D3-7E1250BA346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AD5D0D87-12D4-FD4D-C4B0-1B97C784CA6C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38C03339-15B5-1314-1CDA-25768E22435E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F8AAC974-3478-5129-CC41-05CDC746940C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A9B0FA63-9B9A-F65C-C33C-81F06584404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10B4E8CC-6950-7FF7-59EF-535FA4126EE4}"/>
                </a:ext>
              </a:extLst>
            </p:cNvPr>
            <p:cNvSpPr txBox="1"/>
            <p:nvPr/>
          </p:nvSpPr>
          <p:spPr>
            <a:xfrm>
              <a:off x="245764" y="133754"/>
              <a:ext cx="595925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Decrease and Conquer</a:t>
              </a:r>
            </a:p>
          </p:txBody>
        </p:sp>
      </p:grpSp>
      <p:sp>
        <p:nvSpPr>
          <p:cNvPr id="49" name="TextBox 25">
            <a:extLst>
              <a:ext uri="{FF2B5EF4-FFF2-40B4-BE49-F238E27FC236}">
                <a16:creationId xmlns:a16="http://schemas.microsoft.com/office/drawing/2014/main" id="{C32B6A9A-77AD-A778-6CCD-781265FB5B77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985005-C960-0557-B85E-7A0EB6DE61CF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Decrease by Constant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5">
                <a:extLst>
                  <a:ext uri="{FF2B5EF4-FFF2-40B4-BE49-F238E27FC236}">
                    <a16:creationId xmlns:a16="http://schemas.microsoft.com/office/drawing/2014/main" id="{AC0DC7ED-7FD7-BCE2-7634-20024BB19ECA}"/>
                  </a:ext>
                </a:extLst>
              </p:cNvPr>
              <p:cNvSpPr txBox="1"/>
              <p:nvPr/>
            </p:nvSpPr>
            <p:spPr>
              <a:xfrm>
                <a:off x="-4038600" y="2529616"/>
                <a:ext cx="14646620" cy="114531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 algn="ctr">
                  <a:lnSpc>
                    <a:spcPts val="10680"/>
                  </a:lnSpc>
                  <a:spcBef>
                    <a:spcPct val="0"/>
                  </a:spcBef>
                </a:pPr>
                <a:r>
                  <a:rPr lang="vi-VN" sz="4000" b="1" i="1" u="none" strike="noStrike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DengXian Light" panose="02010600030101010101" pitchFamily="2" charset="-122"/>
                    <a:cs typeface="Segoe UI Light" panose="020B0502040204020203" pitchFamily="34" charset="0"/>
                    <a:sym typeface="Nixie One"/>
                  </a:rPr>
                  <a:t>Ví dụ: Tính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4000" b="1" i="1" u="none" strike="noStrik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</m:ctrlPr>
                      </m:sSupPr>
                      <m:e>
                        <m:r>
                          <a:rPr lang="vi-VN" sz="40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  <m:t>𝒂</m:t>
                        </m:r>
                      </m:e>
                      <m:sup>
                        <m:r>
                          <a:rPr lang="vi-VN" sz="4000" b="1" i="1" u="none" strike="noStrik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vi-VN" sz="4000" b="1" i="1" u="none" strike="noStrike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DengXian Light" panose="02010600030101010101" pitchFamily="2" charset="-122"/>
                    <a:cs typeface="Segoe UI Light" panose="020B0502040204020203" pitchFamily="34" charset="0"/>
                    <a:sym typeface="Nixie One"/>
                  </a:rPr>
                  <a:t>.  </a:t>
                </a:r>
                <a:endParaRPr lang="en-US" sz="4000" b="1" i="1" u="none" strike="noStrike" dirty="0">
                  <a:solidFill>
                    <a:schemeClr val="bg1"/>
                  </a:solidFill>
                  <a:latin typeface="Segoe UI Light" panose="020B0502040204020203" pitchFamily="34" charset="0"/>
                  <a:ea typeface="DengXian Light" panose="02010600030101010101" pitchFamily="2" charset="-122"/>
                  <a:cs typeface="Segoe UI Light" panose="020B0502040204020203" pitchFamily="34" charset="0"/>
                  <a:sym typeface="Nixie One"/>
                </a:endParaRPr>
              </a:p>
            </p:txBody>
          </p:sp>
        </mc:Choice>
        <mc:Fallback xmlns="">
          <p:sp>
            <p:nvSpPr>
              <p:cNvPr id="2" name="TextBox 15">
                <a:extLst>
                  <a:ext uri="{FF2B5EF4-FFF2-40B4-BE49-F238E27FC236}">
                    <a16:creationId xmlns:a16="http://schemas.microsoft.com/office/drawing/2014/main" id="{AC0DC7ED-7FD7-BCE2-7634-20024BB19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38600" y="2529616"/>
                <a:ext cx="14646620" cy="1145314"/>
              </a:xfrm>
              <a:prstGeom prst="rect">
                <a:avLst/>
              </a:prstGeom>
              <a:blipFill>
                <a:blip r:embed="rId2"/>
                <a:stretch>
                  <a:fillRect b="-255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21">
            <a:extLst>
              <a:ext uri="{FF2B5EF4-FFF2-40B4-BE49-F238E27FC236}">
                <a16:creationId xmlns:a16="http://schemas.microsoft.com/office/drawing/2014/main" id="{7393CF47-B2FC-7539-690C-564170D7A201}"/>
              </a:ext>
            </a:extLst>
          </p:cNvPr>
          <p:cNvSpPr txBox="1"/>
          <p:nvPr/>
        </p:nvSpPr>
        <p:spPr>
          <a:xfrm>
            <a:off x="6236707" y="4320227"/>
            <a:ext cx="5485653" cy="621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19"/>
              </a:lnSpc>
              <a:spcBef>
                <a:spcPct val="0"/>
              </a:spcBef>
            </a:pPr>
            <a:r>
              <a:rPr lang="en-US" sz="3637" b="1">
                <a:solidFill>
                  <a:srgbClr val="4BD1FB"/>
                </a:solidFill>
                <a:latin typeface="Almarai Bold"/>
                <a:ea typeface="Almarai Bold"/>
                <a:cs typeface="Almarai Bold"/>
                <a:sym typeface="Almarai Bold"/>
              </a:rPr>
              <a:t>Độ phức tạp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05E29-AA1A-5CD7-D48D-ED93527A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444" y="4866911"/>
            <a:ext cx="2088179" cy="1156753"/>
          </a:xfrm>
          <a:prstGeom prst="rect">
            <a:avLst/>
          </a:prstGeom>
        </p:spPr>
      </p:pic>
      <p:sp>
        <p:nvSpPr>
          <p:cNvPr id="8" name="Freeform 16">
            <a:extLst>
              <a:ext uri="{FF2B5EF4-FFF2-40B4-BE49-F238E27FC236}">
                <a16:creationId xmlns:a16="http://schemas.microsoft.com/office/drawing/2014/main" id="{9B1FAC2A-7E66-F9FD-FBD5-0A9407AE3AF6}"/>
              </a:ext>
            </a:extLst>
          </p:cNvPr>
          <p:cNvSpPr/>
          <p:nvPr/>
        </p:nvSpPr>
        <p:spPr>
          <a:xfrm>
            <a:off x="3961501" y="4043081"/>
            <a:ext cx="10653535" cy="2336246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92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20A22C-E1EC-E3FC-271A-D23B0EFA7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0C54D78F-FA00-49FE-F7C0-C291EB904885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808FC672-4764-B23D-5189-590B715DE55D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02E16D11-A53E-9E7B-1DE6-E98DDEDCB3CA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8C538815-4213-EA4D-BB8E-E6D67260BD7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626E86C8-FC18-9F64-1CDC-F5C18765DCE9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902A2F4A-4E21-C52D-F7CD-762848C9F49A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302389EA-C982-7F98-883A-D729B50FCBC0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B84FDF2D-DA45-1405-8A34-87CBB1FAFB0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6308C495-1A54-ABA4-AEC3-CF298BE74047}"/>
                </a:ext>
              </a:extLst>
            </p:cNvPr>
            <p:cNvSpPr txBox="1"/>
            <p:nvPr/>
          </p:nvSpPr>
          <p:spPr>
            <a:xfrm>
              <a:off x="245764" y="133754"/>
              <a:ext cx="595925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Decrease and Conquer</a:t>
              </a:r>
            </a:p>
          </p:txBody>
        </p:sp>
      </p:grpSp>
      <p:sp>
        <p:nvSpPr>
          <p:cNvPr id="49" name="TextBox 25">
            <a:extLst>
              <a:ext uri="{FF2B5EF4-FFF2-40B4-BE49-F238E27FC236}">
                <a16:creationId xmlns:a16="http://schemas.microsoft.com/office/drawing/2014/main" id="{B60FABA0-49CC-3BCF-6F99-EDE21616E7B7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F775F5-961C-F301-1BDF-7B209E5A1FF4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7000" b="1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Decrease By Constant Factor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1916CD-6B3E-6929-21AC-D44C9B84FAEC}"/>
              </a:ext>
            </a:extLst>
          </p:cNvPr>
          <p:cNvGrpSpPr/>
          <p:nvPr/>
        </p:nvGrpSpPr>
        <p:grpSpPr>
          <a:xfrm>
            <a:off x="7613472" y="2945605"/>
            <a:ext cx="2764119" cy="930830"/>
            <a:chOff x="0" y="0"/>
            <a:chExt cx="2034358" cy="685080"/>
          </a:xfrm>
        </p:grpSpPr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EDEAEED6-556C-45AD-5B43-9DE06EDC73DA}"/>
                </a:ext>
              </a:extLst>
            </p:cNvPr>
            <p:cNvSpPr/>
            <p:nvPr/>
          </p:nvSpPr>
          <p:spPr>
            <a:xfrm>
              <a:off x="0" y="0"/>
              <a:ext cx="2034358" cy="685080"/>
            </a:xfrm>
            <a:custGeom>
              <a:avLst/>
              <a:gdLst/>
              <a:ahLst/>
              <a:cxnLst/>
              <a:rect l="l" t="t" r="r" b="b"/>
              <a:pathLst>
                <a:path w="2034358" h="685080">
                  <a:moveTo>
                    <a:pt x="1017179" y="0"/>
                  </a:moveTo>
                  <a:cubicBezTo>
                    <a:pt x="455407" y="0"/>
                    <a:pt x="0" y="153360"/>
                    <a:pt x="0" y="342540"/>
                  </a:cubicBezTo>
                  <a:cubicBezTo>
                    <a:pt x="0" y="531719"/>
                    <a:pt x="455407" y="685080"/>
                    <a:pt x="1017179" y="685080"/>
                  </a:cubicBezTo>
                  <a:cubicBezTo>
                    <a:pt x="1578952" y="685080"/>
                    <a:pt x="2034358" y="531719"/>
                    <a:pt x="2034358" y="342540"/>
                  </a:cubicBezTo>
                  <a:cubicBezTo>
                    <a:pt x="2034358" y="153360"/>
                    <a:pt x="1578952" y="0"/>
                    <a:pt x="1017179" y="0"/>
                  </a:cubicBezTo>
                  <a:close/>
                </a:path>
              </a:pathLst>
            </a:custGeom>
            <a:solidFill>
              <a:srgbClr val="0A3265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93D794-AE64-2F62-F362-D6704F0B420E}"/>
              </a:ext>
            </a:extLst>
          </p:cNvPr>
          <p:cNvGrpSpPr/>
          <p:nvPr/>
        </p:nvGrpSpPr>
        <p:grpSpPr>
          <a:xfrm>
            <a:off x="7651077" y="4581140"/>
            <a:ext cx="2764119" cy="1221513"/>
            <a:chOff x="0" y="0"/>
            <a:chExt cx="2034358" cy="899019"/>
          </a:xfrm>
        </p:grpSpPr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C8CF7C59-1FAC-2CB5-BD77-E00AA11659D4}"/>
                </a:ext>
              </a:extLst>
            </p:cNvPr>
            <p:cNvSpPr/>
            <p:nvPr/>
          </p:nvSpPr>
          <p:spPr>
            <a:xfrm>
              <a:off x="0" y="0"/>
              <a:ext cx="2034358" cy="899019"/>
            </a:xfrm>
            <a:custGeom>
              <a:avLst/>
              <a:gdLst/>
              <a:ahLst/>
              <a:cxnLst/>
              <a:rect l="l" t="t" r="r" b="b"/>
              <a:pathLst>
                <a:path w="2034358" h="899019">
                  <a:moveTo>
                    <a:pt x="1017179" y="0"/>
                  </a:moveTo>
                  <a:cubicBezTo>
                    <a:pt x="455407" y="0"/>
                    <a:pt x="0" y="201252"/>
                    <a:pt x="0" y="449510"/>
                  </a:cubicBezTo>
                  <a:cubicBezTo>
                    <a:pt x="0" y="697767"/>
                    <a:pt x="455407" y="899019"/>
                    <a:pt x="1017179" y="899019"/>
                  </a:cubicBezTo>
                  <a:cubicBezTo>
                    <a:pt x="1578952" y="899019"/>
                    <a:pt x="2034358" y="697767"/>
                    <a:pt x="2034358" y="449510"/>
                  </a:cubicBezTo>
                  <a:cubicBezTo>
                    <a:pt x="2034358" y="201252"/>
                    <a:pt x="1578952" y="0"/>
                    <a:pt x="1017179" y="0"/>
                  </a:cubicBezTo>
                  <a:close/>
                </a:path>
              </a:pathLst>
            </a:custGeom>
            <a:solidFill>
              <a:srgbClr val="0A3265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3D014D-FE56-D545-EA3C-F88D56D8DCF6}"/>
              </a:ext>
            </a:extLst>
          </p:cNvPr>
          <p:cNvGrpSpPr/>
          <p:nvPr/>
        </p:nvGrpSpPr>
        <p:grpSpPr>
          <a:xfrm>
            <a:off x="7685549" y="6259854"/>
            <a:ext cx="2729647" cy="1184459"/>
            <a:chOff x="0" y="0"/>
            <a:chExt cx="1356946" cy="588812"/>
          </a:xfrm>
        </p:grpSpPr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25621F3-7363-C382-7555-EA6C4DC55006}"/>
                </a:ext>
              </a:extLst>
            </p:cNvPr>
            <p:cNvSpPr/>
            <p:nvPr/>
          </p:nvSpPr>
          <p:spPr>
            <a:xfrm>
              <a:off x="0" y="0"/>
              <a:ext cx="1356946" cy="588812"/>
            </a:xfrm>
            <a:custGeom>
              <a:avLst/>
              <a:gdLst/>
              <a:ahLst/>
              <a:cxnLst/>
              <a:rect l="l" t="t" r="r" b="b"/>
              <a:pathLst>
                <a:path w="1356946" h="588812">
                  <a:moveTo>
                    <a:pt x="0" y="0"/>
                  </a:moveTo>
                  <a:lnTo>
                    <a:pt x="1356946" y="0"/>
                  </a:lnTo>
                  <a:lnTo>
                    <a:pt x="1356946" y="588812"/>
                  </a:lnTo>
                  <a:lnTo>
                    <a:pt x="0" y="588812"/>
                  </a:lnTo>
                  <a:close/>
                </a:path>
              </a:pathLst>
            </a:custGeom>
            <a:solidFill>
              <a:srgbClr val="0A3265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C08AE5-E276-0533-3EF8-C82254D1E4D2}"/>
              </a:ext>
            </a:extLst>
          </p:cNvPr>
          <p:cNvGrpSpPr/>
          <p:nvPr/>
        </p:nvGrpSpPr>
        <p:grpSpPr>
          <a:xfrm>
            <a:off x="7647944" y="8243513"/>
            <a:ext cx="2729647" cy="930830"/>
            <a:chOff x="0" y="0"/>
            <a:chExt cx="1356946" cy="462729"/>
          </a:xfrm>
        </p:grpSpPr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7125773E-649D-0760-45AD-8026014E2E08}"/>
                </a:ext>
              </a:extLst>
            </p:cNvPr>
            <p:cNvSpPr/>
            <p:nvPr/>
          </p:nvSpPr>
          <p:spPr>
            <a:xfrm>
              <a:off x="0" y="0"/>
              <a:ext cx="1356946" cy="462729"/>
            </a:xfrm>
            <a:custGeom>
              <a:avLst/>
              <a:gdLst/>
              <a:ahLst/>
              <a:cxnLst/>
              <a:rect l="l" t="t" r="r" b="b"/>
              <a:pathLst>
                <a:path w="1356946" h="462729">
                  <a:moveTo>
                    <a:pt x="0" y="0"/>
                  </a:moveTo>
                  <a:lnTo>
                    <a:pt x="1356946" y="0"/>
                  </a:lnTo>
                  <a:lnTo>
                    <a:pt x="1356946" y="462729"/>
                  </a:lnTo>
                  <a:lnTo>
                    <a:pt x="0" y="462729"/>
                  </a:lnTo>
                  <a:close/>
                </a:path>
              </a:pathLst>
            </a:custGeom>
            <a:solidFill>
              <a:srgbClr val="0A3265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0" name="AutoShape 26">
            <a:extLst>
              <a:ext uri="{FF2B5EF4-FFF2-40B4-BE49-F238E27FC236}">
                <a16:creationId xmlns:a16="http://schemas.microsoft.com/office/drawing/2014/main" id="{4AFD041D-429D-E0D3-742D-AF54D8525044}"/>
              </a:ext>
            </a:extLst>
          </p:cNvPr>
          <p:cNvSpPr/>
          <p:nvPr/>
        </p:nvSpPr>
        <p:spPr>
          <a:xfrm flipH="1">
            <a:off x="9033136" y="3876435"/>
            <a:ext cx="0" cy="704705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21" name="AutoShape 27">
            <a:extLst>
              <a:ext uri="{FF2B5EF4-FFF2-40B4-BE49-F238E27FC236}">
                <a16:creationId xmlns:a16="http://schemas.microsoft.com/office/drawing/2014/main" id="{19D07B9F-CEF3-5E4F-AB24-F3E79A7816CD}"/>
              </a:ext>
            </a:extLst>
          </p:cNvPr>
          <p:cNvSpPr/>
          <p:nvPr/>
        </p:nvSpPr>
        <p:spPr>
          <a:xfrm>
            <a:off x="9033136" y="5802653"/>
            <a:ext cx="0" cy="457201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24" name="AutoShape 30">
            <a:extLst>
              <a:ext uri="{FF2B5EF4-FFF2-40B4-BE49-F238E27FC236}">
                <a16:creationId xmlns:a16="http://schemas.microsoft.com/office/drawing/2014/main" id="{78FC8593-D90E-5084-C23E-FE97C52847E5}"/>
              </a:ext>
            </a:extLst>
          </p:cNvPr>
          <p:cNvSpPr/>
          <p:nvPr/>
        </p:nvSpPr>
        <p:spPr>
          <a:xfrm flipH="1">
            <a:off x="9033136" y="7444313"/>
            <a:ext cx="0" cy="79920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25" name="TextBox 35">
            <a:extLst>
              <a:ext uri="{FF2B5EF4-FFF2-40B4-BE49-F238E27FC236}">
                <a16:creationId xmlns:a16="http://schemas.microsoft.com/office/drawing/2014/main" id="{53EC64E6-F1AC-786F-09F7-0F2208F9F2C3}"/>
              </a:ext>
            </a:extLst>
          </p:cNvPr>
          <p:cNvSpPr txBox="1"/>
          <p:nvPr/>
        </p:nvSpPr>
        <p:spPr>
          <a:xfrm>
            <a:off x="7982986" y="3238500"/>
            <a:ext cx="2100299" cy="304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05"/>
              </a:lnSpc>
              <a:spcBef>
                <a:spcPct val="0"/>
              </a:spcBef>
            </a:pPr>
            <a:r>
              <a:rPr lang="en-US" sz="1887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lmarai Bold"/>
                <a:sym typeface="Almarai Bold"/>
              </a:rPr>
              <a:t>Problem of size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36">
                <a:extLst>
                  <a:ext uri="{FF2B5EF4-FFF2-40B4-BE49-F238E27FC236}">
                    <a16:creationId xmlns:a16="http://schemas.microsoft.com/office/drawing/2014/main" id="{27A2AB8C-F53D-DD6E-A3A2-CDF3C4B57D33}"/>
                  </a:ext>
                </a:extLst>
              </p:cNvPr>
              <p:cNvSpPr txBox="1"/>
              <p:nvPr/>
            </p:nvSpPr>
            <p:spPr>
              <a:xfrm>
                <a:off x="8141121" y="4696657"/>
                <a:ext cx="1784031" cy="9760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605"/>
                  </a:lnSpc>
                </a:pPr>
                <a:r>
                  <a:rPr lang="en-US" sz="1887" b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Subproblem </a:t>
                </a:r>
              </a:p>
              <a:p>
                <a:pPr algn="ctr">
                  <a:lnSpc>
                    <a:spcPts val="2605"/>
                  </a:lnSpc>
                </a:pPr>
                <a:r>
                  <a:rPr lang="en-US" sz="1887" b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of size  </a:t>
                </a:r>
                <a14:m>
                  <m:oMath xmlns:m="http://schemas.openxmlformats.org/officeDocument/2006/math">
                    <m:r>
                      <a:rPr lang="en-US" sz="1887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𝒏</m:t>
                    </m:r>
                    <m:r>
                      <a:rPr lang="en-US" sz="1887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/</m:t>
                    </m:r>
                    <m:r>
                      <a:rPr lang="en-US" sz="1887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𝒃</m:t>
                    </m:r>
                  </m:oMath>
                </a14:m>
              </a:p>
              <a:p>
                <a:pPr algn="ctr">
                  <a:lnSpc>
                    <a:spcPts val="2605"/>
                  </a:lnSpc>
                  <a:spcBef>
                    <a:spcPct val="0"/>
                  </a:spcBef>
                </a:pPr>
                <a:r>
                  <a:rPr lang="en-US" sz="1887" b="1" dirty="0">
                    <a:solidFill>
                      <a:srgbClr val="4BD1FB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(Decrease)</a:t>
                </a:r>
              </a:p>
            </p:txBody>
          </p:sp>
        </mc:Choice>
        <mc:Fallback>
          <p:sp>
            <p:nvSpPr>
              <p:cNvPr id="26" name="TextBox 36">
                <a:extLst>
                  <a:ext uri="{FF2B5EF4-FFF2-40B4-BE49-F238E27FC236}">
                    <a16:creationId xmlns:a16="http://schemas.microsoft.com/office/drawing/2014/main" id="{27A2AB8C-F53D-DD6E-A3A2-CDF3C4B57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21" y="4696657"/>
                <a:ext cx="1784031" cy="976021"/>
              </a:xfrm>
              <a:prstGeom prst="rect">
                <a:avLst/>
              </a:prstGeom>
              <a:blipFill>
                <a:blip r:embed="rId2"/>
                <a:stretch>
                  <a:fillRect t="-5590" b="-1304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37">
            <a:extLst>
              <a:ext uri="{FF2B5EF4-FFF2-40B4-BE49-F238E27FC236}">
                <a16:creationId xmlns:a16="http://schemas.microsoft.com/office/drawing/2014/main" id="{64447A9E-C5B8-8B69-E320-20B74536B235}"/>
              </a:ext>
            </a:extLst>
          </p:cNvPr>
          <p:cNvSpPr txBox="1"/>
          <p:nvPr/>
        </p:nvSpPr>
        <p:spPr>
          <a:xfrm>
            <a:off x="8141121" y="6346296"/>
            <a:ext cx="1784031" cy="976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05"/>
              </a:lnSpc>
            </a:pPr>
            <a:r>
              <a:rPr lang="en-US" sz="1887" b="1">
                <a:solidFill>
                  <a:srgbClr val="FFFFFF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Solution to </a:t>
            </a:r>
          </a:p>
          <a:p>
            <a:pPr algn="ctr">
              <a:lnSpc>
                <a:spcPts val="2605"/>
              </a:lnSpc>
            </a:pPr>
            <a:r>
              <a:rPr lang="en-US" sz="1887" b="1">
                <a:solidFill>
                  <a:srgbClr val="FFFFFF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the subproblem</a:t>
            </a:r>
          </a:p>
          <a:p>
            <a:pPr algn="ctr">
              <a:lnSpc>
                <a:spcPts val="2605"/>
              </a:lnSpc>
              <a:spcBef>
                <a:spcPct val="0"/>
              </a:spcBef>
            </a:pPr>
            <a:r>
              <a:rPr lang="en-US" sz="1887" b="1">
                <a:solidFill>
                  <a:srgbClr val="4BD1FB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(Conquer)</a:t>
            </a:r>
          </a:p>
        </p:txBody>
      </p:sp>
      <p:sp>
        <p:nvSpPr>
          <p:cNvPr id="28" name="TextBox 38">
            <a:extLst>
              <a:ext uri="{FF2B5EF4-FFF2-40B4-BE49-F238E27FC236}">
                <a16:creationId xmlns:a16="http://schemas.microsoft.com/office/drawing/2014/main" id="{22D6D4C8-5532-7FF7-7FD8-4F6DB11E6405}"/>
              </a:ext>
            </a:extLst>
          </p:cNvPr>
          <p:cNvSpPr txBox="1"/>
          <p:nvPr/>
        </p:nvSpPr>
        <p:spPr>
          <a:xfrm>
            <a:off x="7875730" y="8359030"/>
            <a:ext cx="2274075" cy="652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05"/>
              </a:lnSpc>
            </a:pPr>
            <a:r>
              <a:rPr lang="en-US" sz="1887" b="1" dirty="0">
                <a:solidFill>
                  <a:srgbClr val="FFFFFF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Solution to </a:t>
            </a:r>
          </a:p>
          <a:p>
            <a:pPr algn="ctr">
              <a:lnSpc>
                <a:spcPts val="2605"/>
              </a:lnSpc>
              <a:spcBef>
                <a:spcPct val="0"/>
              </a:spcBef>
            </a:pPr>
            <a:r>
              <a:rPr lang="en-US" sz="1887" b="1" dirty="0">
                <a:solidFill>
                  <a:srgbClr val="FFFFFF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the original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1">
                <a:extLst>
                  <a:ext uri="{FF2B5EF4-FFF2-40B4-BE49-F238E27FC236}">
                    <a16:creationId xmlns:a16="http://schemas.microsoft.com/office/drawing/2014/main" id="{73A69848-4070-40E3-4368-FB47FA31CFF4}"/>
                  </a:ext>
                </a:extLst>
              </p:cNvPr>
              <p:cNvSpPr/>
              <p:nvPr/>
            </p:nvSpPr>
            <p:spPr>
              <a:xfrm>
                <a:off x="11094803" y="4503129"/>
                <a:ext cx="3672832" cy="1377533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r>
                  <a:rPr lang="vi-V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Giá trị </a:t>
                </a:r>
                <a14:m>
                  <m:oMath xmlns:m="http://schemas.openxmlformats.org/officeDocument/2006/math">
                    <m:r>
                      <a:rPr lang="vi-VN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vi-V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thường là </a:t>
                </a:r>
                <a14:m>
                  <m:oMath xmlns:m="http://schemas.openxmlformats.org/officeDocument/2006/math">
                    <m:r>
                      <a:rPr lang="vi-VN" sz="2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vi-V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1">
                <a:extLst>
                  <a:ext uri="{FF2B5EF4-FFF2-40B4-BE49-F238E27FC236}">
                    <a16:creationId xmlns:a16="http://schemas.microsoft.com/office/drawing/2014/main" id="{73A69848-4070-40E3-4368-FB47FA31C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3" y="4503129"/>
                <a:ext cx="3672832" cy="1377533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blipFill>
                <a:blip r:embed="rId3"/>
                <a:stretch>
                  <a:fillRect r="-987"/>
                </a:stretch>
              </a:blip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024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A301D-689C-F403-9A11-1965B74AB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F7631051-33A6-DE9D-AACE-F7589AD6644F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32A0C8C3-0F6A-05ED-0D0C-6C00ACAEE1F5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EB4774A2-9CCF-207F-8B1F-C02C57B03A42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1913AC40-E5B1-6120-D712-06719D7400C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7EEB7489-F423-BC90-5ED4-746F07233AE2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094F6822-C619-4B4E-5F90-D3B57E3824C1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076A18C5-2DF8-A320-891B-EFE54BE2AC4C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A3A8A3E8-CD0C-8E5F-210D-BDD72938A68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0199EC04-348E-69BB-FEAA-15EF08F44B06}"/>
                </a:ext>
              </a:extLst>
            </p:cNvPr>
            <p:cNvSpPr txBox="1"/>
            <p:nvPr/>
          </p:nvSpPr>
          <p:spPr>
            <a:xfrm>
              <a:off x="245764" y="133754"/>
              <a:ext cx="595925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Decrease and Conquer</a:t>
              </a:r>
            </a:p>
          </p:txBody>
        </p:sp>
      </p:grpSp>
      <p:sp>
        <p:nvSpPr>
          <p:cNvPr id="49" name="TextBox 25">
            <a:extLst>
              <a:ext uri="{FF2B5EF4-FFF2-40B4-BE49-F238E27FC236}">
                <a16:creationId xmlns:a16="http://schemas.microsoft.com/office/drawing/2014/main" id="{E992DA41-663B-15BE-A8A4-3672B8FBF0F8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31D768-134E-E0A6-ED27-3BB2E49898D7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7000" b="1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Decrease By Constant Factor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5">
                <a:extLst>
                  <a:ext uri="{FF2B5EF4-FFF2-40B4-BE49-F238E27FC236}">
                    <a16:creationId xmlns:a16="http://schemas.microsoft.com/office/drawing/2014/main" id="{CAC081AD-9572-2F52-6F1A-09D349F87A59}"/>
                  </a:ext>
                </a:extLst>
              </p:cNvPr>
              <p:cNvSpPr txBox="1"/>
              <p:nvPr/>
            </p:nvSpPr>
            <p:spPr>
              <a:xfrm>
                <a:off x="1820689" y="4550176"/>
                <a:ext cx="14646620" cy="120334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 algn="ctr">
                  <a:lnSpc>
                    <a:spcPts val="10680"/>
                  </a:lnSpc>
                  <a:spcBef>
                    <a:spcPct val="0"/>
                  </a:spcBef>
                </a:pPr>
                <a:r>
                  <a:rPr lang="vi-VN" sz="6000" b="1" i="1" u="none" strike="noStrike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DengXian Light" panose="02010600030101010101" pitchFamily="2" charset="-122"/>
                    <a:cs typeface="Segoe UI Light" panose="020B0502040204020203" pitchFamily="34" charset="0"/>
                    <a:sym typeface="Nixie One"/>
                  </a:rPr>
                  <a:t>Ví dụ: Tính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6000" b="1" i="1" u="none" strike="noStrik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</m:ctrlPr>
                      </m:sSupPr>
                      <m:e>
                        <m:r>
                          <a:rPr lang="vi-VN" sz="60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  <m:t>𝒂</m:t>
                        </m:r>
                      </m:e>
                      <m:sup>
                        <m:r>
                          <a:rPr lang="vi-VN" sz="6000" b="1" i="1" u="none" strike="noStrik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vi-VN" sz="6000" b="1" i="1" u="none" strike="noStrike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DengXian Light" panose="02010600030101010101" pitchFamily="2" charset="-122"/>
                    <a:cs typeface="Segoe UI Light" panose="020B0502040204020203" pitchFamily="34" charset="0"/>
                    <a:sym typeface="Nixie One"/>
                  </a:rPr>
                  <a:t>.  </a:t>
                </a:r>
                <a:endParaRPr lang="en-US" sz="6000" b="1" i="1" u="none" strike="noStrike" dirty="0">
                  <a:solidFill>
                    <a:schemeClr val="bg1"/>
                  </a:solidFill>
                  <a:latin typeface="Segoe UI Light" panose="020B0502040204020203" pitchFamily="34" charset="0"/>
                  <a:ea typeface="DengXian Light" panose="02010600030101010101" pitchFamily="2" charset="-122"/>
                  <a:cs typeface="Segoe UI Light" panose="020B0502040204020203" pitchFamily="34" charset="0"/>
                  <a:sym typeface="Nixie One"/>
                </a:endParaRPr>
              </a:p>
            </p:txBody>
          </p:sp>
        </mc:Choice>
        <mc:Fallback xmlns="">
          <p:sp>
            <p:nvSpPr>
              <p:cNvPr id="2" name="TextBox 15">
                <a:extLst>
                  <a:ext uri="{FF2B5EF4-FFF2-40B4-BE49-F238E27FC236}">
                    <a16:creationId xmlns:a16="http://schemas.microsoft.com/office/drawing/2014/main" id="{CAC081AD-9572-2F52-6F1A-09D349F87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689" y="4550176"/>
                <a:ext cx="14646620" cy="1203343"/>
              </a:xfrm>
              <a:prstGeom prst="rect">
                <a:avLst/>
              </a:prstGeom>
              <a:blipFill>
                <a:blip r:embed="rId2"/>
                <a:stretch>
                  <a:fillRect b="-368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1912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2B378-A711-CC0A-7159-B1A54FDCA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7833A391-7258-E342-F505-2BF9A10BD1C3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D43F706E-91D9-B901-B4AE-97AC44EBC7C8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E483E2E5-3157-3958-5931-D477E4F29685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F27473B0-3A03-9E6A-7269-32FF13E29F0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6365AA30-2874-7858-50F5-740BE458E0FD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AC92B8DE-5A0E-6239-CE56-1B3312734BFD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F356FD31-C83A-AEE1-C5D5-F4510B867850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2CF7A4CC-DD86-452A-11E9-3D1D73BD9A0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9537F17E-E23D-3127-C3B0-2D0291709986}"/>
                </a:ext>
              </a:extLst>
            </p:cNvPr>
            <p:cNvSpPr txBox="1"/>
            <p:nvPr/>
          </p:nvSpPr>
          <p:spPr>
            <a:xfrm>
              <a:off x="245764" y="133754"/>
              <a:ext cx="595925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Decrease and Conquer</a:t>
              </a:r>
            </a:p>
          </p:txBody>
        </p:sp>
      </p:grpSp>
      <p:sp>
        <p:nvSpPr>
          <p:cNvPr id="49" name="TextBox 25">
            <a:extLst>
              <a:ext uri="{FF2B5EF4-FFF2-40B4-BE49-F238E27FC236}">
                <a16:creationId xmlns:a16="http://schemas.microsoft.com/office/drawing/2014/main" id="{AA211C6A-58BB-788D-CE0D-4476AE2511FB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4280B7-8C7F-C566-5DB7-A223E38B8C90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7000" b="1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Decrease By Constant Factor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67EF9143-CF6D-1081-7097-743892347612}"/>
              </a:ext>
            </a:extLst>
          </p:cNvPr>
          <p:cNvSpPr/>
          <p:nvPr/>
        </p:nvSpPr>
        <p:spPr>
          <a:xfrm>
            <a:off x="2209800" y="4925136"/>
            <a:ext cx="5580844" cy="2336246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/>
          <a:lstStyle/>
          <a:p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5">
                <a:extLst>
                  <a:ext uri="{FF2B5EF4-FFF2-40B4-BE49-F238E27FC236}">
                    <a16:creationId xmlns:a16="http://schemas.microsoft.com/office/drawing/2014/main" id="{48232DC8-6590-8621-4E4F-1605C56EFA94}"/>
                  </a:ext>
                </a:extLst>
              </p:cNvPr>
              <p:cNvSpPr txBox="1"/>
              <p:nvPr/>
            </p:nvSpPr>
            <p:spPr>
              <a:xfrm>
                <a:off x="-4038600" y="2529616"/>
                <a:ext cx="14646620" cy="114531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 algn="ctr">
                  <a:lnSpc>
                    <a:spcPts val="10680"/>
                  </a:lnSpc>
                  <a:spcBef>
                    <a:spcPct val="0"/>
                  </a:spcBef>
                </a:pPr>
                <a:r>
                  <a:rPr lang="vi-VN" sz="4000" b="1" i="1" u="none" strike="noStrike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DengXian Light" panose="02010600030101010101" pitchFamily="2" charset="-122"/>
                    <a:cs typeface="Segoe UI Light" panose="020B0502040204020203" pitchFamily="34" charset="0"/>
                    <a:sym typeface="Nixie One"/>
                  </a:rPr>
                  <a:t>Ví dụ: Tính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4000" b="1" i="1" u="none" strike="noStrik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</m:ctrlPr>
                      </m:sSupPr>
                      <m:e>
                        <m:r>
                          <a:rPr lang="vi-VN" sz="40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  <m:t>𝒂</m:t>
                        </m:r>
                      </m:e>
                      <m:sup>
                        <m:r>
                          <a:rPr lang="vi-VN" sz="4000" b="1" i="1" u="none" strike="noStrik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vi-VN" sz="4000" b="1" i="1" u="none" strike="noStrike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DengXian Light" panose="02010600030101010101" pitchFamily="2" charset="-122"/>
                    <a:cs typeface="Segoe UI Light" panose="020B0502040204020203" pitchFamily="34" charset="0"/>
                    <a:sym typeface="Nixie One"/>
                  </a:rPr>
                  <a:t>.  </a:t>
                </a:r>
                <a:endParaRPr lang="en-US" sz="4000" b="1" i="1" u="none" strike="noStrike" dirty="0">
                  <a:solidFill>
                    <a:schemeClr val="bg1"/>
                  </a:solidFill>
                  <a:latin typeface="Segoe UI Light" panose="020B0502040204020203" pitchFamily="34" charset="0"/>
                  <a:ea typeface="DengXian Light" panose="02010600030101010101" pitchFamily="2" charset="-122"/>
                  <a:cs typeface="Segoe UI Light" panose="020B0502040204020203" pitchFamily="34" charset="0"/>
                  <a:sym typeface="Nixie One"/>
                </a:endParaRPr>
              </a:p>
            </p:txBody>
          </p:sp>
        </mc:Choice>
        <mc:Fallback xmlns="">
          <p:sp>
            <p:nvSpPr>
              <p:cNvPr id="3" name="TextBox 15">
                <a:extLst>
                  <a:ext uri="{FF2B5EF4-FFF2-40B4-BE49-F238E27FC236}">
                    <a16:creationId xmlns:a16="http://schemas.microsoft.com/office/drawing/2014/main" id="{48232DC8-6590-8621-4E4F-1605C56E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38600" y="2529616"/>
                <a:ext cx="14646620" cy="1145314"/>
              </a:xfrm>
              <a:prstGeom prst="rect">
                <a:avLst/>
              </a:prstGeom>
              <a:blipFill>
                <a:blip r:embed="rId2"/>
                <a:stretch>
                  <a:fillRect b="-255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4CDCFA9-901F-59F8-389E-C4210CF3A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712" y="4701006"/>
            <a:ext cx="5390370" cy="2692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E21814-A057-B38A-9619-F6AF84CF5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719" y="5554529"/>
            <a:ext cx="4101666" cy="1634893"/>
          </a:xfrm>
          <a:prstGeom prst="rect">
            <a:avLst/>
          </a:prstGeom>
        </p:spPr>
      </p:pic>
      <p:sp>
        <p:nvSpPr>
          <p:cNvPr id="8" name="TextBox 28">
            <a:extLst>
              <a:ext uri="{FF2B5EF4-FFF2-40B4-BE49-F238E27FC236}">
                <a16:creationId xmlns:a16="http://schemas.microsoft.com/office/drawing/2014/main" id="{A65C70FD-E625-ACFA-6773-5585F7CC6885}"/>
              </a:ext>
            </a:extLst>
          </p:cNvPr>
          <p:cNvSpPr txBox="1"/>
          <p:nvPr/>
        </p:nvSpPr>
        <p:spPr>
          <a:xfrm>
            <a:off x="10455833" y="4892724"/>
            <a:ext cx="5485653" cy="628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019"/>
              </a:lnSpc>
              <a:spcBef>
                <a:spcPct val="0"/>
              </a:spcBef>
            </a:pPr>
            <a:r>
              <a:rPr lang="en-US" sz="3637" b="1">
                <a:solidFill>
                  <a:srgbClr val="4BD1FB"/>
                </a:solidFill>
                <a:latin typeface="Almarai Bold"/>
                <a:ea typeface="Almarai Bold"/>
                <a:cs typeface="Almarai Bold"/>
                <a:sym typeface="Almarai Bold"/>
              </a:rPr>
              <a:t>Độ phức tạp</a:t>
            </a: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7875F2D-EF02-246B-E44E-38E554E2511A}"/>
              </a:ext>
            </a:extLst>
          </p:cNvPr>
          <p:cNvSpPr/>
          <p:nvPr/>
        </p:nvSpPr>
        <p:spPr>
          <a:xfrm>
            <a:off x="10408237" y="4925136"/>
            <a:ext cx="5580844" cy="2336246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1214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C643C-C59B-218C-11B6-8673DA0E6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02F2E178-3344-6AD9-B1DD-C7A113111D04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6032C2E6-6DF0-E3C1-74ED-EFB060110CE6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F4831E38-ECE2-D5B1-B471-4D56245F11CB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5F99950A-8007-C0EA-A9EB-3FD5AB62FDE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BE966CD2-B096-5067-E6FC-9EAF33BAABEB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CDF6991A-1D30-A5A8-E43B-CE59CCDCBF4E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40830C82-5297-B46A-4AE0-6EBBC86659F0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8C6F231F-8159-F646-1EE8-C3D1C04C640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395EC352-3924-6507-5647-FA852834D7AF}"/>
                </a:ext>
              </a:extLst>
            </p:cNvPr>
            <p:cNvSpPr txBox="1"/>
            <p:nvPr/>
          </p:nvSpPr>
          <p:spPr>
            <a:xfrm>
              <a:off x="245764" y="133754"/>
              <a:ext cx="595925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Decrease and Conquer</a:t>
              </a:r>
            </a:p>
          </p:txBody>
        </p:sp>
      </p:grpSp>
      <p:sp>
        <p:nvSpPr>
          <p:cNvPr id="49" name="TextBox 25">
            <a:extLst>
              <a:ext uri="{FF2B5EF4-FFF2-40B4-BE49-F238E27FC236}">
                <a16:creationId xmlns:a16="http://schemas.microsoft.com/office/drawing/2014/main" id="{4EA7E7C6-002A-8C57-9AD4-0DA350A28923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02B0DC-EFF3-3C1A-6EC4-35755A1F1C99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7000" b="1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Decrease By Constant Factor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15">
                <a:extLst>
                  <a:ext uri="{FF2B5EF4-FFF2-40B4-BE49-F238E27FC236}">
                    <a16:creationId xmlns:a16="http://schemas.microsoft.com/office/drawing/2014/main" id="{B081F080-19EC-E734-FCD9-8BEF8640A215}"/>
                  </a:ext>
                </a:extLst>
              </p:cNvPr>
              <p:cNvSpPr txBox="1"/>
              <p:nvPr/>
            </p:nvSpPr>
            <p:spPr>
              <a:xfrm>
                <a:off x="-4038600" y="2382861"/>
                <a:ext cx="14646620" cy="114531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 algn="ctr">
                  <a:lnSpc>
                    <a:spcPts val="10680"/>
                  </a:lnSpc>
                  <a:spcBef>
                    <a:spcPct val="0"/>
                  </a:spcBef>
                </a:pPr>
                <a:r>
                  <a:rPr lang="vi-VN" sz="4000" b="1" i="1" u="none" strike="noStrike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DengXian Light" panose="02010600030101010101" pitchFamily="2" charset="-122"/>
                    <a:cs typeface="Segoe UI Light" panose="020B0502040204020203" pitchFamily="34" charset="0"/>
                    <a:sym typeface="Nixie One"/>
                  </a:rPr>
                  <a:t>Ví dụ: Tính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4000" b="1" i="1" u="none" strike="noStrik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</m:ctrlPr>
                      </m:sSupPr>
                      <m:e>
                        <m:r>
                          <a:rPr lang="vi-VN" sz="40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  <m:t>𝒂</m:t>
                        </m:r>
                      </m:e>
                      <m:sup>
                        <m:r>
                          <a:rPr lang="vi-VN" sz="4000" b="1" i="1" u="none" strike="noStrik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DengXian Light" panose="02010600030101010101" pitchFamily="2" charset="-122"/>
                            <a:cs typeface="Segoe UI Light" panose="020B0502040204020203" pitchFamily="34" charset="0"/>
                            <a:sym typeface="Nixie One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vi-VN" sz="4000" b="1" i="1" u="none" strike="noStrike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DengXian Light" panose="02010600030101010101" pitchFamily="2" charset="-122"/>
                    <a:cs typeface="Segoe UI Light" panose="020B0502040204020203" pitchFamily="34" charset="0"/>
                    <a:sym typeface="Nixie One"/>
                  </a:rPr>
                  <a:t>.  </a:t>
                </a:r>
                <a:endParaRPr lang="en-US" sz="4000" b="1" i="1" u="none" strike="noStrike" dirty="0">
                  <a:solidFill>
                    <a:schemeClr val="bg1"/>
                  </a:solidFill>
                  <a:latin typeface="Segoe UI Light" panose="020B0502040204020203" pitchFamily="34" charset="0"/>
                  <a:ea typeface="DengXian Light" panose="02010600030101010101" pitchFamily="2" charset="-122"/>
                  <a:cs typeface="Segoe UI Light" panose="020B0502040204020203" pitchFamily="34" charset="0"/>
                  <a:sym typeface="Nixie One"/>
                </a:endParaRPr>
              </a:p>
            </p:txBody>
          </p:sp>
        </mc:Choice>
        <mc:Fallback>
          <p:sp>
            <p:nvSpPr>
              <p:cNvPr id="3" name="TextBox 15">
                <a:extLst>
                  <a:ext uri="{FF2B5EF4-FFF2-40B4-BE49-F238E27FC236}">
                    <a16:creationId xmlns:a16="http://schemas.microsoft.com/office/drawing/2014/main" id="{B081F080-19EC-E734-FCD9-8BEF8640A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38600" y="2382861"/>
                <a:ext cx="14646620" cy="1145314"/>
              </a:xfrm>
              <a:prstGeom prst="rect">
                <a:avLst/>
              </a:prstGeom>
              <a:blipFill>
                <a:blip r:embed="rId2"/>
                <a:stretch>
                  <a:fillRect b="-2553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1">
                <a:extLst>
                  <a:ext uri="{FF2B5EF4-FFF2-40B4-BE49-F238E27FC236}">
                    <a16:creationId xmlns:a16="http://schemas.microsoft.com/office/drawing/2014/main" id="{DAF85EEA-36A7-BF99-23A0-45E13FC8538E}"/>
                  </a:ext>
                </a:extLst>
              </p:cNvPr>
              <p:cNvSpPr/>
              <p:nvPr/>
            </p:nvSpPr>
            <p:spPr>
              <a:xfrm>
                <a:off x="3276600" y="3601972"/>
                <a:ext cx="12920067" cy="5629997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 anchor="ctr"/>
              <a:lstStyle/>
              <a:p>
                <a:r>
                  <a:rPr lang="en-US" sz="27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  <a:r>
                  <a:rPr lang="en-US" sz="27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7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𝑷𝒐𝒘𝒆𝒓</m:t>
                    </m:r>
                    <m:r>
                      <a:rPr lang="en-US" sz="27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7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sz="27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7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sz="27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</a:p>
              <a:p>
                <a:r>
                  <a:rPr lang="en-US" sz="27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Computes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^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7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exponentiation by squaring</a:t>
                </a:r>
              </a:p>
              <a:p>
                <a:r>
                  <a:rPr lang="en-US" sz="27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Input: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≠ 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7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integer n ≥ 0</a:t>
                </a:r>
              </a:p>
              <a:p>
                <a:r>
                  <a:rPr lang="en-US" sz="27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Output: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^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sz="27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7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7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</a:p>
              <a:p>
                <a:r>
                  <a:rPr lang="en-US" sz="27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return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sz="27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7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 if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7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even</a:t>
                </a:r>
              </a:p>
              <a:p>
                <a:r>
                  <a:rPr lang="en-US" sz="27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𝑎𝑙𝑓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← 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𝑃𝑜𝑤𝑒𝑟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/ 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</a:p>
              <a:p>
                <a:r>
                  <a:rPr lang="en-US" sz="27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return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𝑎𝑙𝑓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𝑎𝑙𝑓</m:t>
                    </m:r>
                  </m:oMath>
                </a14:m>
                <a:endParaRPr lang="en-US" sz="27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7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else</a:t>
                </a:r>
              </a:p>
              <a:p>
                <a:r>
                  <a:rPr lang="en-US" sz="27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𝑎𝑙𝑓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← 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𝑃𝑜𝑤𝑒𝑟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⌊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/ 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⌋)</m:t>
                    </m:r>
                  </m:oMath>
                </a14:m>
                <a:endParaRPr lang="en-US" sz="27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7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return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𝑎𝑙𝑓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𝑎𝑙𝑓</m:t>
                    </m:r>
                    <m:r>
                      <a:rPr lang="en-US" sz="27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sz="27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sz="27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1">
                <a:extLst>
                  <a:ext uri="{FF2B5EF4-FFF2-40B4-BE49-F238E27FC236}">
                    <a16:creationId xmlns:a16="http://schemas.microsoft.com/office/drawing/2014/main" id="{DAF85EEA-36A7-BF99-23A0-45E13FC85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601972"/>
                <a:ext cx="12920067" cy="5629997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blipFill>
                <a:blip r:embed="rId3"/>
                <a:stretch>
                  <a:fillRect l="-800" b="-862"/>
                </a:stretch>
              </a:blip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763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6AA9FB-6620-DA36-F156-17EF8E1CC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0F08E319-DD3C-9B6F-C451-2904C1EEFA8A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5B5BA893-05F3-2B18-3CBD-B84BA682BA6B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90F748B5-C71A-8A55-CE76-CF276C9E2CEF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3B020F9A-E9FE-AC18-01D5-BC8613E87B9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F96A182A-F5D0-EE67-320D-66F7A46ED725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1173EDEF-AD9E-373F-D9AF-69CA44A3479E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0384EAED-81C0-E93C-E6A0-D1EBE1C422E4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90F97FA6-5BFA-7F2C-1ED6-068E149D80E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76C21593-6009-2C8E-5864-273D562AA4E0}"/>
                </a:ext>
              </a:extLst>
            </p:cNvPr>
            <p:cNvSpPr txBox="1"/>
            <p:nvPr/>
          </p:nvSpPr>
          <p:spPr>
            <a:xfrm>
              <a:off x="245764" y="133754"/>
              <a:ext cx="595925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Decrease and Conquer</a:t>
              </a:r>
            </a:p>
          </p:txBody>
        </p:sp>
      </p:grpSp>
      <p:sp>
        <p:nvSpPr>
          <p:cNvPr id="49" name="TextBox 25">
            <a:extLst>
              <a:ext uri="{FF2B5EF4-FFF2-40B4-BE49-F238E27FC236}">
                <a16:creationId xmlns:a16="http://schemas.microsoft.com/office/drawing/2014/main" id="{668108AA-D957-3504-F1E7-A07BC8F4E50B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780B0E-D907-1EBC-3BFE-1001BD33B7B1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7000" b="1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Variable Size Decrease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5">
                <a:extLst>
                  <a:ext uri="{FF2B5EF4-FFF2-40B4-BE49-F238E27FC236}">
                    <a16:creationId xmlns:a16="http://schemas.microsoft.com/office/drawing/2014/main" id="{92D34900-E651-3694-0997-A55D6D9619D4}"/>
                  </a:ext>
                </a:extLst>
              </p:cNvPr>
              <p:cNvSpPr txBox="1"/>
              <p:nvPr/>
            </p:nvSpPr>
            <p:spPr>
              <a:xfrm>
                <a:off x="1820689" y="4550176"/>
                <a:ext cx="14646620" cy="120334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 algn="ctr">
                  <a:lnSpc>
                    <a:spcPts val="10680"/>
                  </a:lnSpc>
                  <a:spcBef>
                    <a:spcPct val="0"/>
                  </a:spcBef>
                </a:pPr>
                <a:r>
                  <a:rPr lang="vi-VN" sz="6000" b="1" i="1" u="none" strike="noStrike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DengXian Light" panose="02010600030101010101" pitchFamily="2" charset="-122"/>
                    <a:cs typeface="Segoe UI Light" panose="020B0502040204020203" pitchFamily="34" charset="0"/>
                    <a:sym typeface="Nixie One"/>
                  </a:rPr>
                  <a:t>Ví dụ: Tính </a:t>
                </a:r>
                <a14:m>
                  <m:oMath xmlns:m="http://schemas.openxmlformats.org/officeDocument/2006/math">
                    <m:r>
                      <a:rPr lang="vi-VN" sz="6000" b="1" i="1" u="none" strike="noStrike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DengXian Light" panose="02010600030101010101" pitchFamily="2" charset="-122"/>
                        <a:cs typeface="Segoe UI Light" panose="020B0502040204020203" pitchFamily="34" charset="0"/>
                        <a:sym typeface="Nixie One"/>
                      </a:rPr>
                      <m:t>𝑮𝑪𝑫</m:t>
                    </m:r>
                    <m:r>
                      <a:rPr lang="vi-VN" sz="6000" b="1" i="1" u="none" strike="noStrike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DengXian Light" panose="02010600030101010101" pitchFamily="2" charset="-122"/>
                        <a:cs typeface="Segoe UI Light" panose="020B0502040204020203" pitchFamily="34" charset="0"/>
                        <a:sym typeface="Nixie One"/>
                      </a:rPr>
                      <m:t>(</m:t>
                    </m:r>
                    <m:r>
                      <a:rPr lang="vi-VN" sz="6000" b="1" i="1" u="none" strike="noStrike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DengXian Light" panose="02010600030101010101" pitchFamily="2" charset="-122"/>
                        <a:cs typeface="Segoe UI Light" panose="020B0502040204020203" pitchFamily="34" charset="0"/>
                        <a:sym typeface="Nixie One"/>
                      </a:rPr>
                      <m:t>𝒂</m:t>
                    </m:r>
                    <m:r>
                      <a:rPr lang="vi-VN" sz="6000" b="1" i="1" u="none" strike="noStrike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DengXian Light" panose="02010600030101010101" pitchFamily="2" charset="-122"/>
                        <a:cs typeface="Segoe UI Light" panose="020B0502040204020203" pitchFamily="34" charset="0"/>
                        <a:sym typeface="Nixie One"/>
                      </a:rPr>
                      <m:t>, </m:t>
                    </m:r>
                    <m:r>
                      <a:rPr lang="vi-VN" sz="6000" b="1" i="1" u="none" strike="noStrike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DengXian Light" panose="02010600030101010101" pitchFamily="2" charset="-122"/>
                        <a:cs typeface="Segoe UI Light" panose="020B0502040204020203" pitchFamily="34" charset="0"/>
                        <a:sym typeface="Nixie One"/>
                      </a:rPr>
                      <m:t>𝒃</m:t>
                    </m:r>
                    <m:r>
                      <a:rPr lang="vi-VN" sz="6000" b="1" i="1" u="none" strike="noStrike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DengXian Light" panose="02010600030101010101" pitchFamily="2" charset="-122"/>
                        <a:cs typeface="Segoe UI Light" panose="020B0502040204020203" pitchFamily="34" charset="0"/>
                        <a:sym typeface="Nixie One"/>
                      </a:rPr>
                      <m:t>)</m:t>
                    </m:r>
                  </m:oMath>
                </a14:m>
                <a:endParaRPr lang="en-US" sz="6000" b="1" i="1" u="none" strike="noStrike" dirty="0">
                  <a:solidFill>
                    <a:schemeClr val="bg1"/>
                  </a:solidFill>
                  <a:latin typeface="Segoe UI Light" panose="020B0502040204020203" pitchFamily="34" charset="0"/>
                  <a:ea typeface="DengXian Light" panose="02010600030101010101" pitchFamily="2" charset="-122"/>
                  <a:cs typeface="Segoe UI Light" panose="020B0502040204020203" pitchFamily="34" charset="0"/>
                  <a:sym typeface="Nixie One"/>
                </a:endParaRPr>
              </a:p>
            </p:txBody>
          </p:sp>
        </mc:Choice>
        <mc:Fallback xmlns="">
          <p:sp>
            <p:nvSpPr>
              <p:cNvPr id="12" name="TextBox 15">
                <a:extLst>
                  <a:ext uri="{FF2B5EF4-FFF2-40B4-BE49-F238E27FC236}">
                    <a16:creationId xmlns:a16="http://schemas.microsoft.com/office/drawing/2014/main" id="{92D34900-E651-3694-0997-A55D6D961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689" y="4550176"/>
                <a:ext cx="14646620" cy="1203343"/>
              </a:xfrm>
              <a:prstGeom prst="rect">
                <a:avLst/>
              </a:prstGeom>
              <a:blipFill>
                <a:blip r:embed="rId3"/>
                <a:stretch>
                  <a:fillRect b="-368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899533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3A67F3-9F87-832E-8907-4B92C6CB3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244A62CD-FBBB-A82F-EB03-4F20790A259D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3983467B-5D94-BAC4-6AB2-298802CCF360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0F9DF709-A613-7C41-467B-C853554FAFD3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3B40F02D-0C3B-4119-4773-365612E3940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CB35A9AF-5C0E-C4E3-9C36-C960F31DCFBD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3F94B49B-42A8-6BCB-BD3E-87FDA09A173D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6F3E703E-4B04-0FC6-2F88-F1F71B1CA952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B4FBE7C2-C573-62C6-DCBE-1819D19C1CA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EFD76B91-46DE-25FF-09C2-84D76309324A}"/>
                </a:ext>
              </a:extLst>
            </p:cNvPr>
            <p:cNvSpPr txBox="1"/>
            <p:nvPr/>
          </p:nvSpPr>
          <p:spPr>
            <a:xfrm>
              <a:off x="245764" y="133754"/>
              <a:ext cx="595925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Decrease and Conquer</a:t>
              </a:r>
            </a:p>
          </p:txBody>
        </p:sp>
      </p:grpSp>
      <p:sp>
        <p:nvSpPr>
          <p:cNvPr id="49" name="TextBox 25">
            <a:extLst>
              <a:ext uri="{FF2B5EF4-FFF2-40B4-BE49-F238E27FC236}">
                <a16:creationId xmlns:a16="http://schemas.microsoft.com/office/drawing/2014/main" id="{72F311BC-0144-E0CF-4B0C-92077F08D516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55D3F2-C8C9-0577-F1B2-46608CEDC101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7000" b="1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Variable Size Decrease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5">
                <a:extLst>
                  <a:ext uri="{FF2B5EF4-FFF2-40B4-BE49-F238E27FC236}">
                    <a16:creationId xmlns:a16="http://schemas.microsoft.com/office/drawing/2014/main" id="{85BF781F-5AA0-6E6B-7C2E-204FE1AFCEB0}"/>
                  </a:ext>
                </a:extLst>
              </p:cNvPr>
              <p:cNvSpPr txBox="1"/>
              <p:nvPr/>
            </p:nvSpPr>
            <p:spPr>
              <a:xfrm>
                <a:off x="1820689" y="2603875"/>
                <a:ext cx="14646620" cy="120334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lvl="0" algn="ctr">
                  <a:lnSpc>
                    <a:spcPts val="10680"/>
                  </a:lnSpc>
                  <a:spcBef>
                    <a:spcPct val="0"/>
                  </a:spcBef>
                </a:pPr>
                <a:r>
                  <a:rPr lang="vi-VN" sz="5000" b="1" i="1" u="none" strike="noStrike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DengXian Light" panose="02010600030101010101" pitchFamily="2" charset="-122"/>
                    <a:cs typeface="Segoe UI Light" panose="020B0502040204020203" pitchFamily="34" charset="0"/>
                    <a:sym typeface="Nixie One"/>
                  </a:rPr>
                  <a:t>Ví dụ: Tính </a:t>
                </a:r>
                <a14:m>
                  <m:oMath xmlns:m="http://schemas.openxmlformats.org/officeDocument/2006/math">
                    <m:r>
                      <a:rPr lang="vi-VN" sz="5000" b="1" i="1" u="none" strike="noStrike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DengXian Light" panose="02010600030101010101" pitchFamily="2" charset="-122"/>
                        <a:cs typeface="Segoe UI Light" panose="020B0502040204020203" pitchFamily="34" charset="0"/>
                        <a:sym typeface="Nixie One"/>
                      </a:rPr>
                      <m:t>𝑮𝑪𝑫</m:t>
                    </m:r>
                    <m:r>
                      <a:rPr lang="vi-VN" sz="5000" b="1" i="1" u="none" strike="noStrike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DengXian Light" panose="02010600030101010101" pitchFamily="2" charset="-122"/>
                        <a:cs typeface="Segoe UI Light" panose="020B0502040204020203" pitchFamily="34" charset="0"/>
                        <a:sym typeface="Nixie One"/>
                      </a:rPr>
                      <m:t>(</m:t>
                    </m:r>
                    <m:r>
                      <a:rPr lang="vi-VN" sz="5000" b="1" i="1" u="none" strike="noStrike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DengXian Light" panose="02010600030101010101" pitchFamily="2" charset="-122"/>
                        <a:cs typeface="Segoe UI Light" panose="020B0502040204020203" pitchFamily="34" charset="0"/>
                        <a:sym typeface="Nixie One"/>
                      </a:rPr>
                      <m:t>𝒂</m:t>
                    </m:r>
                    <m:r>
                      <a:rPr lang="vi-VN" sz="5000" b="1" i="1" u="none" strike="noStrike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DengXian Light" panose="02010600030101010101" pitchFamily="2" charset="-122"/>
                        <a:cs typeface="Segoe UI Light" panose="020B0502040204020203" pitchFamily="34" charset="0"/>
                        <a:sym typeface="Nixie One"/>
                      </a:rPr>
                      <m:t>, </m:t>
                    </m:r>
                    <m:r>
                      <a:rPr lang="vi-VN" sz="5000" b="1" i="1" u="none" strike="noStrike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DengXian Light" panose="02010600030101010101" pitchFamily="2" charset="-122"/>
                        <a:cs typeface="Segoe UI Light" panose="020B0502040204020203" pitchFamily="34" charset="0"/>
                        <a:sym typeface="Nixie One"/>
                      </a:rPr>
                      <m:t>𝒃</m:t>
                    </m:r>
                    <m:r>
                      <a:rPr lang="vi-VN" sz="5000" b="1" i="1" u="none" strike="noStrike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DengXian Light" panose="02010600030101010101" pitchFamily="2" charset="-122"/>
                        <a:cs typeface="Segoe UI Light" panose="020B0502040204020203" pitchFamily="34" charset="0"/>
                        <a:sym typeface="Nixie One"/>
                      </a:rPr>
                      <m:t>)</m:t>
                    </m:r>
                  </m:oMath>
                </a14:m>
                <a:endParaRPr lang="en-US" sz="5000" b="1" i="1" u="none" strike="noStrike" dirty="0">
                  <a:solidFill>
                    <a:schemeClr val="bg1"/>
                  </a:solidFill>
                  <a:latin typeface="Segoe UI Light" panose="020B0502040204020203" pitchFamily="34" charset="0"/>
                  <a:ea typeface="DengXian Light" panose="02010600030101010101" pitchFamily="2" charset="-122"/>
                  <a:cs typeface="Segoe UI Light" panose="020B0502040204020203" pitchFamily="34" charset="0"/>
                  <a:sym typeface="Nixie One"/>
                </a:endParaRPr>
              </a:p>
            </p:txBody>
          </p:sp>
        </mc:Choice>
        <mc:Fallback>
          <p:sp>
            <p:nvSpPr>
              <p:cNvPr id="12" name="TextBox 15">
                <a:extLst>
                  <a:ext uri="{FF2B5EF4-FFF2-40B4-BE49-F238E27FC236}">
                    <a16:creationId xmlns:a16="http://schemas.microsoft.com/office/drawing/2014/main" id="{85BF781F-5AA0-6E6B-7C2E-204FE1AFC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689" y="2603875"/>
                <a:ext cx="14646620" cy="1203343"/>
              </a:xfrm>
              <a:prstGeom prst="rect">
                <a:avLst/>
              </a:prstGeom>
              <a:blipFill>
                <a:blip r:embed="rId3"/>
                <a:stretch>
                  <a:fillRect b="-2828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1">
                <a:extLst>
                  <a:ext uri="{FF2B5EF4-FFF2-40B4-BE49-F238E27FC236}">
                    <a16:creationId xmlns:a16="http://schemas.microsoft.com/office/drawing/2014/main" id="{ECD98D79-2D6C-E338-09F3-8EEC097F8E21}"/>
                  </a:ext>
                </a:extLst>
              </p:cNvPr>
              <p:cNvSpPr/>
              <p:nvPr/>
            </p:nvSpPr>
            <p:spPr>
              <a:xfrm>
                <a:off x="3276600" y="4168117"/>
                <a:ext cx="12920067" cy="4748640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 anchor="ctr"/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GCD(a, b)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Computes the greatest common divisor of integers a and b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Input: Two nonnegative integers a and b, not both zero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Output</a:t>
                </a:r>
                <a:r>
                  <a:rPr 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gcd</a:t>
                </a:r>
                <a:r>
                  <a:rPr 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(a, b)</a:t>
                </a:r>
              </a:p>
              <a:p>
                <a:endPara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≠ 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</a:p>
              <a:p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←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← 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</a:p>
              <a:p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← </m:t>
                    </m:r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</a:p>
              <a:p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1">
                <a:extLst>
                  <a:ext uri="{FF2B5EF4-FFF2-40B4-BE49-F238E27FC236}">
                    <a16:creationId xmlns:a16="http://schemas.microsoft.com/office/drawing/2014/main" id="{ECD98D79-2D6C-E338-09F3-8EEC097F8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168117"/>
                <a:ext cx="12920067" cy="4748640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blipFill>
                <a:blip r:embed="rId4"/>
                <a:stretch>
                  <a:fillRect l="-895"/>
                </a:stretch>
              </a:blip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649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A6C351-9DC7-87FA-31CA-33BE7C678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5EA3CC06-C4EE-F487-BB17-04281553AA01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AB8AC692-5E2A-876C-9933-680E3C21E88D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69B720B8-BE22-6265-1859-C9154879C552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652A70A4-BA60-4E9D-EA48-31659A63D20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A1046B83-EBB4-23C4-9B27-14FE80358432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CE5E0E00-68E8-321B-D145-1E1F81A5458F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6C18C399-D76C-0001-A12D-3346181F3640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0A720C81-2BDD-4BA9-1666-9017E2D2E46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9CD4EF62-4879-9C58-9E86-E42A81E05898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Divide and Conquer</a:t>
              </a:r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592CD065-4AA8-C9F7-4294-026CAF11170F}"/>
              </a:ext>
            </a:extLst>
          </p:cNvPr>
          <p:cNvSpPr txBox="1"/>
          <p:nvPr/>
        </p:nvSpPr>
        <p:spPr>
          <a:xfrm>
            <a:off x="1355380" y="3271439"/>
            <a:ext cx="13656020" cy="1282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680"/>
              </a:lnSpc>
              <a:spcBef>
                <a:spcPct val="0"/>
              </a:spcBef>
            </a:pPr>
            <a:r>
              <a:rPr lang="en-US" sz="8900" u="none" strike="noStrike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Divide and Conquer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EB075E21-BECA-AC5B-8857-07E71147D02F}"/>
              </a:ext>
            </a:extLst>
          </p:cNvPr>
          <p:cNvSpPr txBox="1"/>
          <p:nvPr/>
        </p:nvSpPr>
        <p:spPr>
          <a:xfrm>
            <a:off x="1355380" y="1678577"/>
            <a:ext cx="2312942" cy="1282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680"/>
              </a:lnSpc>
              <a:spcBef>
                <a:spcPct val="0"/>
              </a:spcBef>
            </a:pPr>
            <a:r>
              <a:rPr lang="en-US" sz="8900" dirty="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</p:spTree>
    <p:extLst>
      <p:ext uri="{BB962C8B-B14F-4D97-AF65-F5344CB8AC3E}">
        <p14:creationId xmlns:p14="http://schemas.microsoft.com/office/powerpoint/2010/main" val="570775621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6F88A1-C178-06C0-F601-395449D6B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E4A1511B-15F3-C4F5-F6EA-E3341B0E2726}"/>
              </a:ext>
            </a:extLst>
          </p:cNvPr>
          <p:cNvSpPr/>
          <p:nvPr/>
        </p:nvSpPr>
        <p:spPr>
          <a:xfrm>
            <a:off x="549983" y="444119"/>
            <a:ext cx="1507416" cy="8719282"/>
          </a:xfrm>
          <a:custGeom>
            <a:avLst/>
            <a:gdLst/>
            <a:ahLst/>
            <a:cxnLst/>
            <a:rect l="l" t="t" r="r" b="b"/>
            <a:pathLst>
              <a:path w="992756" h="2296437">
                <a:moveTo>
                  <a:pt x="28755" y="0"/>
                </a:moveTo>
                <a:lnTo>
                  <a:pt x="964001" y="0"/>
                </a:lnTo>
                <a:cubicBezTo>
                  <a:pt x="971627" y="0"/>
                  <a:pt x="978941" y="3029"/>
                  <a:pt x="984334" y="8422"/>
                </a:cubicBezTo>
                <a:cubicBezTo>
                  <a:pt x="989726" y="13815"/>
                  <a:pt x="992756" y="21128"/>
                  <a:pt x="992756" y="28755"/>
                </a:cubicBezTo>
                <a:lnTo>
                  <a:pt x="992756" y="2267682"/>
                </a:lnTo>
                <a:cubicBezTo>
                  <a:pt x="992756" y="2275308"/>
                  <a:pt x="989726" y="2282622"/>
                  <a:pt x="984334" y="2288015"/>
                </a:cubicBezTo>
                <a:cubicBezTo>
                  <a:pt x="978941" y="2293407"/>
                  <a:pt x="971627" y="2296437"/>
                  <a:pt x="964001" y="2296437"/>
                </a:cubicBezTo>
                <a:lnTo>
                  <a:pt x="28755" y="2296437"/>
                </a:lnTo>
                <a:cubicBezTo>
                  <a:pt x="21128" y="2296437"/>
                  <a:pt x="13815" y="2293407"/>
                  <a:pt x="8422" y="2288015"/>
                </a:cubicBezTo>
                <a:cubicBezTo>
                  <a:pt x="3029" y="2282622"/>
                  <a:pt x="0" y="2275308"/>
                  <a:pt x="0" y="2267682"/>
                </a:cubicBezTo>
                <a:lnTo>
                  <a:pt x="0" y="28755"/>
                </a:lnTo>
                <a:cubicBezTo>
                  <a:pt x="0" y="21128"/>
                  <a:pt x="3029" y="13815"/>
                  <a:pt x="8422" y="8422"/>
                </a:cubicBezTo>
                <a:cubicBezTo>
                  <a:pt x="13815" y="3029"/>
                  <a:pt x="21128" y="0"/>
                  <a:pt x="28755" y="0"/>
                </a:cubicBezTo>
                <a:close/>
              </a:path>
            </a:pathLst>
          </a:custGeom>
          <a:solidFill>
            <a:srgbClr val="001839"/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/>
          <a:lstStyle/>
          <a:p>
            <a:endParaRPr lang="vi-VN" dirty="0"/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D8E38069-D9AE-6BFA-71F9-1481506A24C3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sp>
          <p:nvSpPr>
            <p:cNvPr id="48" name="TextBox 5">
              <a:extLst>
                <a:ext uri="{FF2B5EF4-FFF2-40B4-BE49-F238E27FC236}">
                  <a16:creationId xmlns:a16="http://schemas.microsoft.com/office/drawing/2014/main" id="{6B1AD103-221A-93E6-DED7-FA31F7CBA30E}"/>
                </a:ext>
              </a:extLst>
            </p:cNvPr>
            <p:cNvSpPr txBox="1"/>
            <p:nvPr/>
          </p:nvSpPr>
          <p:spPr>
            <a:xfrm>
              <a:off x="0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sp>
          <p:nvSpPr>
            <p:cNvPr id="42" name="TextBox 8">
              <a:extLst>
                <a:ext uri="{FF2B5EF4-FFF2-40B4-BE49-F238E27FC236}">
                  <a16:creationId xmlns:a16="http://schemas.microsoft.com/office/drawing/2014/main" id="{F3878C4F-9550-7791-CB51-760324902A8B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43" name="Group 9">
              <a:extLst>
                <a:ext uri="{FF2B5EF4-FFF2-40B4-BE49-F238E27FC236}">
                  <a16:creationId xmlns:a16="http://schemas.microsoft.com/office/drawing/2014/main" id="{0FA48F61-6659-BC08-251E-D4CA409F2673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16342F9D-EDB4-B41A-6A2A-A0BED04103EB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6" name="TextBox 11">
                <a:extLst>
                  <a:ext uri="{FF2B5EF4-FFF2-40B4-BE49-F238E27FC236}">
                    <a16:creationId xmlns:a16="http://schemas.microsoft.com/office/drawing/2014/main" id="{9B66AF29-99DE-02CC-ED08-4D15BDCDBF9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611158E2-2563-AA68-A379-0C1C7967F355}"/>
                </a:ext>
              </a:extLst>
            </p:cNvPr>
            <p:cNvSpPr txBox="1"/>
            <p:nvPr/>
          </p:nvSpPr>
          <p:spPr>
            <a:xfrm>
              <a:off x="245764" y="133754"/>
              <a:ext cx="3605747" cy="606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Intro</a:t>
              </a:r>
            </a:p>
          </p:txBody>
        </p:sp>
      </p:grpSp>
      <p:sp>
        <p:nvSpPr>
          <p:cNvPr id="29" name="TextBox 29">
            <a:extLst>
              <a:ext uri="{FF2B5EF4-FFF2-40B4-BE49-F238E27FC236}">
                <a16:creationId xmlns:a16="http://schemas.microsoft.com/office/drawing/2014/main" id="{BFFC9A49-47BB-8E23-AD4D-82123943C67A}"/>
              </a:ext>
            </a:extLst>
          </p:cNvPr>
          <p:cNvSpPr txBox="1"/>
          <p:nvPr/>
        </p:nvSpPr>
        <p:spPr>
          <a:xfrm>
            <a:off x="4475713" y="4211161"/>
            <a:ext cx="1239287" cy="69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4FB2768D-EA30-EFC3-BD08-E89C5D51FEF6}"/>
              </a:ext>
            </a:extLst>
          </p:cNvPr>
          <p:cNvSpPr txBox="1"/>
          <p:nvPr/>
        </p:nvSpPr>
        <p:spPr>
          <a:xfrm>
            <a:off x="5637638" y="4181618"/>
            <a:ext cx="7231068" cy="694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Decrease and Conquer</a:t>
            </a: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20B657E6-F1DB-B23F-2B43-8D805EE39009}"/>
              </a:ext>
            </a:extLst>
          </p:cNvPr>
          <p:cNvSpPr txBox="1"/>
          <p:nvPr/>
        </p:nvSpPr>
        <p:spPr>
          <a:xfrm>
            <a:off x="4398351" y="5481709"/>
            <a:ext cx="1239287" cy="69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[02]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843D4037-5CA9-806F-778F-105EE1EA70B2}"/>
              </a:ext>
            </a:extLst>
          </p:cNvPr>
          <p:cNvSpPr txBox="1"/>
          <p:nvPr/>
        </p:nvSpPr>
        <p:spPr>
          <a:xfrm>
            <a:off x="5637638" y="5481709"/>
            <a:ext cx="7055248" cy="694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Divide and Conquer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6AC7FAF0-E15B-038F-DF67-A15DD9C50F72}"/>
              </a:ext>
            </a:extLst>
          </p:cNvPr>
          <p:cNvSpPr txBox="1"/>
          <p:nvPr/>
        </p:nvSpPr>
        <p:spPr>
          <a:xfrm>
            <a:off x="4407976" y="6781800"/>
            <a:ext cx="1239287" cy="69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chemeClr val="bg1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63BDB762-6895-E3B3-F70A-92ADB0AA18F4}"/>
              </a:ext>
            </a:extLst>
          </p:cNvPr>
          <p:cNvSpPr txBox="1"/>
          <p:nvPr/>
        </p:nvSpPr>
        <p:spPr>
          <a:xfrm>
            <a:off x="5647262" y="6811343"/>
            <a:ext cx="7718405" cy="694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Transform and Conquer</a:t>
            </a:r>
          </a:p>
        </p:txBody>
      </p:sp>
      <p:sp>
        <p:nvSpPr>
          <p:cNvPr id="39" name="TextBox 39">
            <a:extLst>
              <a:ext uri="{FF2B5EF4-FFF2-40B4-BE49-F238E27FC236}">
                <a16:creationId xmlns:a16="http://schemas.microsoft.com/office/drawing/2014/main" id="{93CF5342-CFE3-E4EA-5F40-FB46001E1261}"/>
              </a:ext>
            </a:extLst>
          </p:cNvPr>
          <p:cNvSpPr txBox="1"/>
          <p:nvPr/>
        </p:nvSpPr>
        <p:spPr>
          <a:xfrm>
            <a:off x="1230465" y="1596584"/>
            <a:ext cx="10951385" cy="1322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680"/>
              </a:lnSpc>
              <a:spcBef>
                <a:spcPct val="0"/>
              </a:spcBef>
            </a:pPr>
            <a:r>
              <a:rPr lang="en-US" sz="8900" u="none" strike="noStrike" dirty="0" err="1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Mono SemiBold" panose="020B0609020000020004" pitchFamily="49" charset="0"/>
                <a:sym typeface="Nixie One"/>
              </a:rPr>
              <a:t>Mục</a:t>
            </a:r>
            <a:r>
              <a:rPr lang="en-US" sz="8900" u="none" strike="noStrike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Mono SemiBold" panose="020B0609020000020004" pitchFamily="49" charset="0"/>
                <a:sym typeface="Nixie One"/>
              </a:rPr>
              <a:t> </a:t>
            </a:r>
            <a:r>
              <a:rPr lang="en-US" sz="8900" u="none" strike="noStrike" dirty="0" err="1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scadia Mono SemiBold" panose="020B0609020000020004" pitchFamily="49" charset="0"/>
                <a:sym typeface="Nixie One"/>
              </a:rPr>
              <a:t>lục</a:t>
            </a:r>
            <a:endParaRPr lang="en-US" sz="8900" u="none" strike="noStrike" dirty="0">
              <a:solidFill>
                <a:srgbClr val="FFFFFF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scadia Mono SemiBold" panose="020B0609020000020004" pitchFamily="49" charset="0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119492661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9D576D-4E4A-8EF5-4B06-E03CEF610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D2CC7F23-1EAC-801A-50E4-15339A3327F4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1EB49092-A520-D122-4529-539F3109026F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7AA4FDBB-89D5-8F14-67A3-CF7E669234ED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FDD226C1-1E25-D716-8506-1D07BFF86E7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5A8FCD1B-E4E8-46A0-8754-90F66DE67C88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9D5CB7D6-DF3C-5112-949A-D08D4FCC6863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E670DDE5-7E03-8393-B272-6905621D3EA5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7434DD93-D9A0-8C4F-7EB6-4A9D19CA2AB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799B84D1-E2CB-5B12-2A95-48372A3CBF31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Divide and Conquer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57C3A3-F6FC-B638-BBC3-81B4F13F5DA9}"/>
              </a:ext>
            </a:extLst>
          </p:cNvPr>
          <p:cNvSpPr txBox="1"/>
          <p:nvPr/>
        </p:nvSpPr>
        <p:spPr>
          <a:xfrm>
            <a:off x="2286000" y="4052664"/>
            <a:ext cx="14287501" cy="286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5519"/>
              </a:lnSpc>
              <a:spcBef>
                <a:spcPct val="0"/>
              </a:spcBef>
            </a:pP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Là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kỹ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thuật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thiết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kế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thuật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toán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bằng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cách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:</a:t>
            </a:r>
          </a:p>
          <a:p>
            <a:pPr marL="863599" lvl="1" indent="-431800" algn="just">
              <a:lnSpc>
                <a:spcPts val="5519"/>
              </a:lnSpc>
              <a:spcBef>
                <a:spcPct val="0"/>
              </a:spcBef>
              <a:buFont typeface="Arial"/>
              <a:buChar char="•"/>
            </a:pPr>
            <a:r>
              <a:rPr lang="en-US" sz="4500" dirty="0">
                <a:solidFill>
                  <a:srgbClr val="4BD1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  <a:sym typeface="Almarai"/>
              </a:rPr>
              <a:t>Chia</a:t>
            </a:r>
            <a:r>
              <a:rPr lang="en-US" sz="4500" dirty="0">
                <a:solidFill>
                  <a:srgbClr val="4BD1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bài</a:t>
            </a:r>
            <a:r>
              <a:rPr lang="en-US" sz="4500" dirty="0">
                <a:solidFill>
                  <a:srgbClr val="FFFFFF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toán</a:t>
            </a:r>
            <a:r>
              <a:rPr lang="en-US" sz="4500" dirty="0">
                <a:solidFill>
                  <a:srgbClr val="FFFFFF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lớn</a:t>
            </a:r>
            <a:r>
              <a:rPr lang="en-US" sz="4500" dirty="0">
                <a:solidFill>
                  <a:srgbClr val="FFFFFF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thành</a:t>
            </a:r>
            <a:r>
              <a:rPr lang="en-US" sz="4500" dirty="0">
                <a:solidFill>
                  <a:srgbClr val="FFFFFF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nhiều</a:t>
            </a:r>
            <a:r>
              <a:rPr lang="en-US" sz="4500" dirty="0">
                <a:solidFill>
                  <a:srgbClr val="FFFFFF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bài</a:t>
            </a:r>
            <a:r>
              <a:rPr lang="en-US" sz="4500" dirty="0">
                <a:solidFill>
                  <a:srgbClr val="FFFFFF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FFF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toán</a:t>
            </a:r>
            <a:r>
              <a:rPr lang="en-US" sz="4500" dirty="0">
                <a:solidFill>
                  <a:srgbClr val="FFFFFF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con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cùng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loại</a:t>
            </a:r>
            <a:endParaRPr lang="en-US" sz="4500" dirty="0">
              <a:solidFill>
                <a:srgbClr val="FFFBFB"/>
              </a:solidFill>
              <a:latin typeface="Segoe UI Light" panose="020B0502040204020203" pitchFamily="34" charset="0"/>
              <a:ea typeface="Almarai"/>
              <a:cs typeface="Segoe UI Light" panose="020B0502040204020203" pitchFamily="34" charset="0"/>
              <a:sym typeface="Almarai"/>
            </a:endParaRPr>
          </a:p>
          <a:p>
            <a:pPr marL="863599" lvl="1" indent="-431800" algn="just">
              <a:lnSpc>
                <a:spcPts val="5519"/>
              </a:lnSpc>
              <a:spcBef>
                <a:spcPct val="0"/>
              </a:spcBef>
              <a:buFont typeface="Arial"/>
              <a:buChar char="•"/>
            </a:pPr>
            <a:r>
              <a:rPr lang="en-US" sz="4500" dirty="0" err="1">
                <a:solidFill>
                  <a:srgbClr val="4BD1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  <a:sym typeface="Almarai"/>
              </a:rPr>
              <a:t>Giải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riêng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từng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bài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toán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con</a:t>
            </a:r>
          </a:p>
          <a:p>
            <a:pPr marL="863599" lvl="1" indent="-431800" algn="just">
              <a:lnSpc>
                <a:spcPts val="5519"/>
              </a:lnSpc>
              <a:spcBef>
                <a:spcPct val="0"/>
              </a:spcBef>
              <a:buFont typeface="Arial"/>
              <a:buChar char="•"/>
            </a:pPr>
            <a:r>
              <a:rPr lang="en-US" sz="4500" dirty="0" err="1">
                <a:solidFill>
                  <a:srgbClr val="4BD1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  <a:sym typeface="Almarai"/>
              </a:rPr>
              <a:t>Kết</a:t>
            </a:r>
            <a:r>
              <a:rPr lang="en-US" sz="4500" dirty="0">
                <a:solidFill>
                  <a:srgbClr val="4BD1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4BD1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  <a:sym typeface="Almarai"/>
              </a:rPr>
              <a:t>hợp</a:t>
            </a:r>
            <a:r>
              <a:rPr lang="en-US" sz="4500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kết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quả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để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có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lời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giải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cho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bài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toán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 ban </a:t>
            </a:r>
            <a:r>
              <a:rPr lang="en-US" sz="4500" dirty="0" err="1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đầu</a:t>
            </a:r>
            <a:r>
              <a:rPr lang="en-US" sz="4500" dirty="0">
                <a:solidFill>
                  <a:srgbClr val="FFFBFB"/>
                </a:solidFill>
                <a:latin typeface="Segoe UI Light" panose="020B0502040204020203" pitchFamily="34" charset="0"/>
                <a:ea typeface="Almarai"/>
                <a:cs typeface="Segoe UI Light" panose="020B0502040204020203" pitchFamily="34" charset="0"/>
                <a:sym typeface="Almarai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E1BB3-0B05-F078-3D63-4BB3F4AD9A4E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Định nghĩa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1207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8B1AF0-5F06-3231-EA40-EBE01B56C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2E1830FB-1C7F-D2A8-D667-21E87C0C4575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4653C883-8546-B788-16DD-722AE7CB843C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4DF5B890-5CB6-5912-DD62-F857FEDF975A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ECDEE59F-9F13-F48D-18F0-EF1EFB55C21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FE7617CB-0B8A-4939-6833-200B726BEE52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B8D4EBCC-3236-4D62-5AAD-EBE39B485316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F89D3F3E-BC1B-03DB-F649-3F5576D9FE28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D679178E-1CF1-330F-1B23-85E3DC6B171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2150D001-23BC-8B8C-BCFD-939FB090828D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Divide and Conquer</a:t>
              </a:r>
            </a:p>
          </p:txBody>
        </p:sp>
      </p:grpSp>
      <p:sp>
        <p:nvSpPr>
          <p:cNvPr id="4" name="TextBox 25">
            <a:extLst>
              <a:ext uri="{FF2B5EF4-FFF2-40B4-BE49-F238E27FC236}">
                <a16:creationId xmlns:a16="http://schemas.microsoft.com/office/drawing/2014/main" id="{EAD63E05-070A-A564-7152-542BF603ED7D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666315-2667-6291-788B-0BF7E07CFF8A}"/>
              </a:ext>
            </a:extLst>
          </p:cNvPr>
          <p:cNvGrpSpPr/>
          <p:nvPr/>
        </p:nvGrpSpPr>
        <p:grpSpPr>
          <a:xfrm>
            <a:off x="6589181" y="3033699"/>
            <a:ext cx="7134681" cy="5905628"/>
            <a:chOff x="6589181" y="3033699"/>
            <a:chExt cx="7134681" cy="59056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FBCD9A-FA25-9339-7B57-5B25FAD56F76}"/>
                </a:ext>
              </a:extLst>
            </p:cNvPr>
            <p:cNvGrpSpPr/>
            <p:nvPr/>
          </p:nvGrpSpPr>
          <p:grpSpPr>
            <a:xfrm>
              <a:off x="6675362" y="3033699"/>
              <a:ext cx="7048500" cy="5905628"/>
              <a:chOff x="1028700" y="3352672"/>
              <a:chExt cx="7048500" cy="5905628"/>
            </a:xfrm>
          </p:grpSpPr>
          <p:grpSp>
            <p:nvGrpSpPr>
              <p:cNvPr id="8" name="Group 15">
                <a:extLst>
                  <a:ext uri="{FF2B5EF4-FFF2-40B4-BE49-F238E27FC236}">
                    <a16:creationId xmlns:a16="http://schemas.microsoft.com/office/drawing/2014/main" id="{A9F0D0F8-F544-DDE7-8465-C3BCCCF3A594}"/>
                  </a:ext>
                </a:extLst>
              </p:cNvPr>
              <p:cNvGrpSpPr/>
              <p:nvPr/>
            </p:nvGrpSpPr>
            <p:grpSpPr>
              <a:xfrm>
                <a:off x="1028700" y="3352672"/>
                <a:ext cx="7048500" cy="5905628"/>
                <a:chOff x="0" y="-47625"/>
                <a:chExt cx="1562481" cy="1555392"/>
              </a:xfrm>
            </p:grpSpPr>
            <p:sp>
              <p:nvSpPr>
                <p:cNvPr id="11" name="Freeform 16">
                  <a:extLst>
                    <a:ext uri="{FF2B5EF4-FFF2-40B4-BE49-F238E27FC236}">
                      <a16:creationId xmlns:a16="http://schemas.microsoft.com/office/drawing/2014/main" id="{643BE0D9-8386-BCE1-DE69-17716E19DDB7}"/>
                    </a:ext>
                  </a:extLst>
                </p:cNvPr>
                <p:cNvSpPr/>
                <p:nvPr/>
              </p:nvSpPr>
              <p:spPr>
                <a:xfrm>
                  <a:off x="0" y="202794"/>
                  <a:ext cx="1043879" cy="1304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12" name="TextBox 17">
                  <a:extLst>
                    <a:ext uri="{FF2B5EF4-FFF2-40B4-BE49-F238E27FC236}">
                      <a16:creationId xmlns:a16="http://schemas.microsoft.com/office/drawing/2014/main" id="{E2174C69-C7AD-1D54-CC7D-68C2C75BBA11}"/>
                    </a:ext>
                  </a:extLst>
                </p:cNvPr>
                <p:cNvSpPr txBox="1"/>
                <p:nvPr/>
              </p:nvSpPr>
              <p:spPr>
                <a:xfrm>
                  <a:off x="0" y="-47625"/>
                  <a:ext cx="1562481" cy="155539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359"/>
                    </a:lnSpc>
                  </a:pPr>
                  <a:endParaRPr/>
                </a:p>
              </p:txBody>
            </p:sp>
          </p:grpSp>
          <p:sp>
            <p:nvSpPr>
              <p:cNvPr id="9" name="AutoShape 23">
                <a:extLst>
                  <a:ext uri="{FF2B5EF4-FFF2-40B4-BE49-F238E27FC236}">
                    <a16:creationId xmlns:a16="http://schemas.microsoft.com/office/drawing/2014/main" id="{338526BB-EFF5-CFFC-F812-4EEDA53156C1}"/>
                  </a:ext>
                </a:extLst>
              </p:cNvPr>
              <p:cNvSpPr/>
              <p:nvPr/>
            </p:nvSpPr>
            <p:spPr>
              <a:xfrm>
                <a:off x="1028700" y="5580034"/>
                <a:ext cx="4709037" cy="28572"/>
              </a:xfrm>
              <a:prstGeom prst="line">
                <a:avLst/>
              </a:prstGeom>
              <a:ln w="38100" cap="flat">
                <a:solidFill>
                  <a:srgbClr val="FFFFFF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9C96DE-25BF-E8AE-08A3-F0D4428D41C6}"/>
                  </a:ext>
                </a:extLst>
              </p:cNvPr>
              <p:cNvSpPr txBox="1"/>
              <p:nvPr/>
            </p:nvSpPr>
            <p:spPr>
              <a:xfrm>
                <a:off x="1460866" y="6395558"/>
                <a:ext cx="371287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vi-VN" sz="3600" b="1" dirty="0">
                    <a:solidFill>
                      <a:srgbClr val="FFFBF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Giải quyết các bài toán con.</a:t>
                </a:r>
                <a:endParaRPr lang="vi-VN" sz="3600" b="1" dirty="0"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102DCB-F275-CABC-4AFE-C30FE95ABDE3}"/>
                </a:ext>
              </a:extLst>
            </p:cNvPr>
            <p:cNvSpPr txBox="1"/>
            <p:nvPr/>
          </p:nvSpPr>
          <p:spPr>
            <a:xfrm>
              <a:off x="6589181" y="4091046"/>
              <a:ext cx="470903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vi-VN" sz="6000" dirty="0">
                  <a:solidFill>
                    <a:schemeClr val="bg1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Conquer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BBD707-A748-280C-F689-D132B16E65EA}"/>
              </a:ext>
            </a:extLst>
          </p:cNvPr>
          <p:cNvGrpSpPr/>
          <p:nvPr/>
        </p:nvGrpSpPr>
        <p:grpSpPr>
          <a:xfrm>
            <a:off x="1039888" y="3042689"/>
            <a:ext cx="7048500" cy="5905628"/>
            <a:chOff x="1028700" y="3352672"/>
            <a:chExt cx="7048500" cy="5905628"/>
          </a:xfrm>
        </p:grpSpPr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24971525-0956-E46F-77C1-9E9D617A87E2}"/>
                </a:ext>
              </a:extLst>
            </p:cNvPr>
            <p:cNvGrpSpPr/>
            <p:nvPr/>
          </p:nvGrpSpPr>
          <p:grpSpPr>
            <a:xfrm>
              <a:off x="1028700" y="3352672"/>
              <a:ext cx="7048500" cy="5905628"/>
              <a:chOff x="0" y="-47625"/>
              <a:chExt cx="1562481" cy="1555392"/>
            </a:xfrm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A030BC95-107F-E870-D1D8-3ED14CA7915E}"/>
                  </a:ext>
                </a:extLst>
              </p:cNvPr>
              <p:cNvSpPr/>
              <p:nvPr/>
            </p:nvSpPr>
            <p:spPr>
              <a:xfrm>
                <a:off x="0" y="202794"/>
                <a:ext cx="1043879" cy="1304973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93B4DB-A675-59DF-5056-D6E8C5C4E67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562481" cy="15553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15" name="AutoShape 23">
              <a:extLst>
                <a:ext uri="{FF2B5EF4-FFF2-40B4-BE49-F238E27FC236}">
                  <a16:creationId xmlns:a16="http://schemas.microsoft.com/office/drawing/2014/main" id="{978E9E5F-0869-884B-D86D-03F734C7CB0D}"/>
                </a:ext>
              </a:extLst>
            </p:cNvPr>
            <p:cNvSpPr/>
            <p:nvPr/>
          </p:nvSpPr>
          <p:spPr>
            <a:xfrm>
              <a:off x="1028700" y="5580034"/>
              <a:ext cx="4709037" cy="28572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38FB07-27A8-50BA-130E-AC0C936DCECD}"/>
                </a:ext>
              </a:extLst>
            </p:cNvPr>
            <p:cNvSpPr txBox="1"/>
            <p:nvPr/>
          </p:nvSpPr>
          <p:spPr>
            <a:xfrm>
              <a:off x="1460866" y="6395558"/>
              <a:ext cx="3972072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3600" b="1" dirty="0">
                  <a:solidFill>
                    <a:srgbClr val="FFFBF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Chia bài toán  thành các bài toán con.</a:t>
              </a:r>
              <a:endParaRPr lang="vi-VN" sz="36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C0AE62A-FE22-96B4-A8F7-FB4084AC037B}"/>
              </a:ext>
            </a:extLst>
          </p:cNvPr>
          <p:cNvSpPr txBox="1"/>
          <p:nvPr/>
        </p:nvSpPr>
        <p:spPr>
          <a:xfrm>
            <a:off x="1024835" y="4108485"/>
            <a:ext cx="47090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vi-VN" sz="600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Divide</a:t>
            </a:r>
            <a:endParaRPr lang="vi-VN" sz="6000" dirty="0">
              <a:solidFill>
                <a:schemeClr val="bg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95BBE8-4D24-B97B-B648-9C39A2906534}"/>
              </a:ext>
            </a:extLst>
          </p:cNvPr>
          <p:cNvGrpSpPr/>
          <p:nvPr/>
        </p:nvGrpSpPr>
        <p:grpSpPr>
          <a:xfrm>
            <a:off x="12285505" y="3019248"/>
            <a:ext cx="7063556" cy="5905628"/>
            <a:chOff x="6660306" y="3033699"/>
            <a:chExt cx="7063556" cy="590562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A77297-B3F6-F05B-690A-ED590E205919}"/>
                </a:ext>
              </a:extLst>
            </p:cNvPr>
            <p:cNvGrpSpPr/>
            <p:nvPr/>
          </p:nvGrpSpPr>
          <p:grpSpPr>
            <a:xfrm>
              <a:off x="6675362" y="3033699"/>
              <a:ext cx="7048500" cy="5905628"/>
              <a:chOff x="1028700" y="3352672"/>
              <a:chExt cx="7048500" cy="5905628"/>
            </a:xfrm>
          </p:grpSpPr>
          <p:grpSp>
            <p:nvGrpSpPr>
              <p:cNvPr id="23" name="Group 15">
                <a:extLst>
                  <a:ext uri="{FF2B5EF4-FFF2-40B4-BE49-F238E27FC236}">
                    <a16:creationId xmlns:a16="http://schemas.microsoft.com/office/drawing/2014/main" id="{BBC1600D-AB1A-F7BC-BA2E-D50351FEF833}"/>
                  </a:ext>
                </a:extLst>
              </p:cNvPr>
              <p:cNvGrpSpPr/>
              <p:nvPr/>
            </p:nvGrpSpPr>
            <p:grpSpPr>
              <a:xfrm>
                <a:off x="1028700" y="3352672"/>
                <a:ext cx="7048500" cy="5905628"/>
                <a:chOff x="0" y="-47625"/>
                <a:chExt cx="1562481" cy="1555392"/>
              </a:xfrm>
            </p:grpSpPr>
            <p:sp>
              <p:nvSpPr>
                <p:cNvPr id="26" name="Freeform 16">
                  <a:extLst>
                    <a:ext uri="{FF2B5EF4-FFF2-40B4-BE49-F238E27FC236}">
                      <a16:creationId xmlns:a16="http://schemas.microsoft.com/office/drawing/2014/main" id="{809D8BDD-229E-4875-FA71-274F064C8D16}"/>
                    </a:ext>
                  </a:extLst>
                </p:cNvPr>
                <p:cNvSpPr/>
                <p:nvPr/>
              </p:nvSpPr>
              <p:spPr>
                <a:xfrm>
                  <a:off x="0" y="202794"/>
                  <a:ext cx="1043879" cy="1304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27" name="TextBox 17">
                  <a:extLst>
                    <a:ext uri="{FF2B5EF4-FFF2-40B4-BE49-F238E27FC236}">
                      <a16:creationId xmlns:a16="http://schemas.microsoft.com/office/drawing/2014/main" id="{038634EF-7033-0DC1-E369-08A114769C57}"/>
                    </a:ext>
                  </a:extLst>
                </p:cNvPr>
                <p:cNvSpPr txBox="1"/>
                <p:nvPr/>
              </p:nvSpPr>
              <p:spPr>
                <a:xfrm>
                  <a:off x="0" y="-47625"/>
                  <a:ext cx="1562481" cy="155539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359"/>
                    </a:lnSpc>
                  </a:pPr>
                  <a:endParaRPr/>
                </a:p>
              </p:txBody>
            </p:sp>
          </p:grpSp>
          <p:sp>
            <p:nvSpPr>
              <p:cNvPr id="24" name="AutoShape 23">
                <a:extLst>
                  <a:ext uri="{FF2B5EF4-FFF2-40B4-BE49-F238E27FC236}">
                    <a16:creationId xmlns:a16="http://schemas.microsoft.com/office/drawing/2014/main" id="{E0A4F35B-4694-6BA5-9E6F-C7511F1E1833}"/>
                  </a:ext>
                </a:extLst>
              </p:cNvPr>
              <p:cNvSpPr/>
              <p:nvPr/>
            </p:nvSpPr>
            <p:spPr>
              <a:xfrm>
                <a:off x="1028700" y="5580034"/>
                <a:ext cx="4709037" cy="28572"/>
              </a:xfrm>
              <a:prstGeom prst="line">
                <a:avLst/>
              </a:prstGeom>
              <a:ln w="38100" cap="flat">
                <a:solidFill>
                  <a:srgbClr val="FFFFFF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0770E7-12DD-4AE6-F366-D3000DE7CB70}"/>
                  </a:ext>
                </a:extLst>
              </p:cNvPr>
              <p:cNvSpPr txBox="1"/>
              <p:nvPr/>
            </p:nvSpPr>
            <p:spPr>
              <a:xfrm>
                <a:off x="1460866" y="6395558"/>
                <a:ext cx="397207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vi-VN" sz="3600" b="1" dirty="0">
                    <a:solidFill>
                      <a:srgbClr val="FFFBF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Gộp kết quả các bài toán con để giải bài toán gốc</a:t>
                </a:r>
                <a:r>
                  <a:rPr lang="en-US" sz="3600" b="1" dirty="0">
                    <a:solidFill>
                      <a:srgbClr val="FFFBF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  <a:endParaRPr lang="vi-VN" sz="3600" b="1" dirty="0"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D994E9-4632-4C9E-4AE2-6F20FE6013FB}"/>
                </a:ext>
              </a:extLst>
            </p:cNvPr>
            <p:cNvSpPr txBox="1"/>
            <p:nvPr/>
          </p:nvSpPr>
          <p:spPr>
            <a:xfrm>
              <a:off x="6660306" y="4117203"/>
              <a:ext cx="470903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6000" dirty="0">
                  <a:solidFill>
                    <a:schemeClr val="bg1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Combine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D17121C-EA63-7F73-1B8A-9607838128A6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Các bước thực hiện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295250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05A446-187D-C2D9-4F9D-CBD5B34FF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2834CEF5-ED68-5BD4-641D-CCB6BF8F0FAD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E46F6F4B-E54C-7501-24CF-418B4C515642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664CFC8A-C4BD-2B57-6ECA-5993A10AEE08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2E23FC5E-C42E-619F-BA02-3DDA1709515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>
                  <a:latin typeface="DengXian Light" panose="02010600030101010101" pitchFamily="2" charset="-122"/>
                  <a:ea typeface="DengXian Light" panose="02010600030101010101" pitchFamily="2" charset="-122"/>
                </a:endParaRPr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DC9314DB-27D0-772B-3CED-97EF5CD6AEFC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DengXian Light" panose="02010600030101010101" pitchFamily="2" charset="-122"/>
                <a:ea typeface="DengXian Light" panose="02010600030101010101" pitchFamily="2" charset="-122"/>
              </a:endParaRPr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78A4BFEE-CE9D-507E-E404-D297714D9B36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5DFF30E1-EC98-68AE-2AD2-A9DA0D112A75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 dirty="0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A057B262-BFE6-05C0-2952-8FD089E9E63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>
                  <a:latin typeface="DengXian Light" panose="02010600030101010101" pitchFamily="2" charset="-122"/>
                  <a:ea typeface="DengXian Light" panose="02010600030101010101" pitchFamily="2" charset="-122"/>
                </a:endParaRPr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0435501C-1D4B-AFC6-3F84-0D9F14AD0435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Divide and Conquer</a:t>
              </a:r>
            </a:p>
          </p:txBody>
        </p:sp>
      </p:grpSp>
      <p:sp>
        <p:nvSpPr>
          <p:cNvPr id="4" name="TextBox 25">
            <a:extLst>
              <a:ext uri="{FF2B5EF4-FFF2-40B4-BE49-F238E27FC236}">
                <a16:creationId xmlns:a16="http://schemas.microsoft.com/office/drawing/2014/main" id="{7C42AF71-AE94-DEB8-0358-FB96B1193B32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426807-A537-E558-D5C8-7E0C6C2E63CC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Các bước thực hiện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565918-D819-8455-E66C-CAFB953EECB4}"/>
              </a:ext>
            </a:extLst>
          </p:cNvPr>
          <p:cNvGrpSpPr/>
          <p:nvPr/>
        </p:nvGrpSpPr>
        <p:grpSpPr>
          <a:xfrm>
            <a:off x="7721603" y="3122150"/>
            <a:ext cx="2764119" cy="930830"/>
            <a:chOff x="0" y="0"/>
            <a:chExt cx="2034358" cy="685080"/>
          </a:xfrm>
        </p:grpSpPr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BFE21065-737C-29FA-1E95-758D0B17A311}"/>
                </a:ext>
              </a:extLst>
            </p:cNvPr>
            <p:cNvSpPr/>
            <p:nvPr/>
          </p:nvSpPr>
          <p:spPr>
            <a:xfrm>
              <a:off x="0" y="0"/>
              <a:ext cx="2034358" cy="685080"/>
            </a:xfrm>
            <a:custGeom>
              <a:avLst/>
              <a:gdLst/>
              <a:ahLst/>
              <a:cxnLst/>
              <a:rect l="l" t="t" r="r" b="b"/>
              <a:pathLst>
                <a:path w="2034358" h="685080">
                  <a:moveTo>
                    <a:pt x="1017179" y="0"/>
                  </a:moveTo>
                  <a:cubicBezTo>
                    <a:pt x="455407" y="0"/>
                    <a:pt x="0" y="153360"/>
                    <a:pt x="0" y="342540"/>
                  </a:cubicBezTo>
                  <a:cubicBezTo>
                    <a:pt x="0" y="531719"/>
                    <a:pt x="455407" y="685080"/>
                    <a:pt x="1017179" y="685080"/>
                  </a:cubicBezTo>
                  <a:cubicBezTo>
                    <a:pt x="1578952" y="685080"/>
                    <a:pt x="2034358" y="531719"/>
                    <a:pt x="2034358" y="342540"/>
                  </a:cubicBezTo>
                  <a:cubicBezTo>
                    <a:pt x="2034358" y="153360"/>
                    <a:pt x="1578952" y="0"/>
                    <a:pt x="1017179" y="0"/>
                  </a:cubicBezTo>
                  <a:close/>
                </a:path>
              </a:pathLst>
            </a:custGeom>
            <a:solidFill>
              <a:srgbClr val="0A3265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37B384-7E5F-717F-651D-230622E697D7}"/>
              </a:ext>
            </a:extLst>
          </p:cNvPr>
          <p:cNvGrpSpPr/>
          <p:nvPr/>
        </p:nvGrpSpPr>
        <p:grpSpPr>
          <a:xfrm>
            <a:off x="5843485" y="4597368"/>
            <a:ext cx="2764119" cy="1221513"/>
            <a:chOff x="0" y="0"/>
            <a:chExt cx="2034358" cy="899019"/>
          </a:xfrm>
        </p:grpSpPr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4688B83D-0C50-7955-1CC2-50FEFB096B79}"/>
                </a:ext>
              </a:extLst>
            </p:cNvPr>
            <p:cNvSpPr/>
            <p:nvPr/>
          </p:nvSpPr>
          <p:spPr>
            <a:xfrm>
              <a:off x="0" y="0"/>
              <a:ext cx="2034358" cy="899019"/>
            </a:xfrm>
            <a:custGeom>
              <a:avLst/>
              <a:gdLst/>
              <a:ahLst/>
              <a:cxnLst/>
              <a:rect l="l" t="t" r="r" b="b"/>
              <a:pathLst>
                <a:path w="2034358" h="899019">
                  <a:moveTo>
                    <a:pt x="1017179" y="0"/>
                  </a:moveTo>
                  <a:cubicBezTo>
                    <a:pt x="455407" y="0"/>
                    <a:pt x="0" y="201252"/>
                    <a:pt x="0" y="449510"/>
                  </a:cubicBezTo>
                  <a:cubicBezTo>
                    <a:pt x="0" y="697767"/>
                    <a:pt x="455407" y="899019"/>
                    <a:pt x="1017179" y="899019"/>
                  </a:cubicBezTo>
                  <a:cubicBezTo>
                    <a:pt x="1578952" y="899019"/>
                    <a:pt x="2034358" y="697767"/>
                    <a:pt x="2034358" y="449510"/>
                  </a:cubicBezTo>
                  <a:cubicBezTo>
                    <a:pt x="2034358" y="201252"/>
                    <a:pt x="1578952" y="0"/>
                    <a:pt x="1017179" y="0"/>
                  </a:cubicBezTo>
                  <a:close/>
                </a:path>
              </a:pathLst>
            </a:custGeom>
            <a:solidFill>
              <a:srgbClr val="0A3265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695C4E9-A028-A876-1AED-4EEEC315ADDD}"/>
              </a:ext>
            </a:extLst>
          </p:cNvPr>
          <p:cNvGrpSpPr/>
          <p:nvPr/>
        </p:nvGrpSpPr>
        <p:grpSpPr>
          <a:xfrm>
            <a:off x="5877957" y="6276081"/>
            <a:ext cx="2729647" cy="1184459"/>
            <a:chOff x="0" y="0"/>
            <a:chExt cx="1356946" cy="588812"/>
          </a:xfrm>
        </p:grpSpPr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F3A991FA-BC0C-C684-26EB-E5C2A70F3D6D}"/>
                </a:ext>
              </a:extLst>
            </p:cNvPr>
            <p:cNvSpPr/>
            <p:nvPr/>
          </p:nvSpPr>
          <p:spPr>
            <a:xfrm>
              <a:off x="0" y="0"/>
              <a:ext cx="1356946" cy="588812"/>
            </a:xfrm>
            <a:custGeom>
              <a:avLst/>
              <a:gdLst/>
              <a:ahLst/>
              <a:cxnLst/>
              <a:rect l="l" t="t" r="r" b="b"/>
              <a:pathLst>
                <a:path w="1356946" h="588812">
                  <a:moveTo>
                    <a:pt x="0" y="0"/>
                  </a:moveTo>
                  <a:lnTo>
                    <a:pt x="1356946" y="0"/>
                  </a:lnTo>
                  <a:lnTo>
                    <a:pt x="1356946" y="588812"/>
                  </a:lnTo>
                  <a:lnTo>
                    <a:pt x="0" y="588812"/>
                  </a:lnTo>
                  <a:close/>
                </a:path>
              </a:pathLst>
            </a:custGeom>
            <a:solidFill>
              <a:srgbClr val="0A3265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F41F9E-2FAA-35CB-224D-1E5770B839CB}"/>
              </a:ext>
            </a:extLst>
          </p:cNvPr>
          <p:cNvGrpSpPr/>
          <p:nvPr/>
        </p:nvGrpSpPr>
        <p:grpSpPr>
          <a:xfrm>
            <a:off x="7851377" y="8405533"/>
            <a:ext cx="2729647" cy="1184459"/>
            <a:chOff x="0" y="0"/>
            <a:chExt cx="1356946" cy="588812"/>
          </a:xfrm>
        </p:grpSpPr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3CDAB9BF-4609-32EA-18FF-FC8F5B9C650A}"/>
                </a:ext>
              </a:extLst>
            </p:cNvPr>
            <p:cNvSpPr/>
            <p:nvPr/>
          </p:nvSpPr>
          <p:spPr>
            <a:xfrm>
              <a:off x="0" y="0"/>
              <a:ext cx="1356946" cy="588812"/>
            </a:xfrm>
            <a:custGeom>
              <a:avLst/>
              <a:gdLst/>
              <a:ahLst/>
              <a:cxnLst/>
              <a:rect l="l" t="t" r="r" b="b"/>
              <a:pathLst>
                <a:path w="1356946" h="588812">
                  <a:moveTo>
                    <a:pt x="0" y="0"/>
                  </a:moveTo>
                  <a:lnTo>
                    <a:pt x="1356946" y="0"/>
                  </a:lnTo>
                  <a:lnTo>
                    <a:pt x="1356946" y="588812"/>
                  </a:lnTo>
                  <a:lnTo>
                    <a:pt x="0" y="588812"/>
                  </a:lnTo>
                  <a:close/>
                </a:path>
              </a:pathLst>
            </a:custGeom>
            <a:solidFill>
              <a:srgbClr val="0A3265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40" name="AutoShape 26">
            <a:extLst>
              <a:ext uri="{FF2B5EF4-FFF2-40B4-BE49-F238E27FC236}">
                <a16:creationId xmlns:a16="http://schemas.microsoft.com/office/drawing/2014/main" id="{B11D66CE-5193-39CB-2EB6-A28F7B34C74B}"/>
              </a:ext>
            </a:extLst>
          </p:cNvPr>
          <p:cNvSpPr/>
          <p:nvPr/>
        </p:nvSpPr>
        <p:spPr>
          <a:xfrm flipH="1">
            <a:off x="7225544" y="3784725"/>
            <a:ext cx="625833" cy="81264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41" name="AutoShape 27">
            <a:extLst>
              <a:ext uri="{FF2B5EF4-FFF2-40B4-BE49-F238E27FC236}">
                <a16:creationId xmlns:a16="http://schemas.microsoft.com/office/drawing/2014/main" id="{97413337-16CB-FB48-E413-27D4C170A7C8}"/>
              </a:ext>
            </a:extLst>
          </p:cNvPr>
          <p:cNvSpPr/>
          <p:nvPr/>
        </p:nvSpPr>
        <p:spPr>
          <a:xfrm>
            <a:off x="7225544" y="5818881"/>
            <a:ext cx="0" cy="45720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42" name="AutoShape 28">
            <a:extLst>
              <a:ext uri="{FF2B5EF4-FFF2-40B4-BE49-F238E27FC236}">
                <a16:creationId xmlns:a16="http://schemas.microsoft.com/office/drawing/2014/main" id="{5F82B8A7-AB9A-D22E-2639-0E493BA3ACF4}"/>
              </a:ext>
            </a:extLst>
          </p:cNvPr>
          <p:cNvSpPr/>
          <p:nvPr/>
        </p:nvSpPr>
        <p:spPr>
          <a:xfrm>
            <a:off x="7242780" y="7685488"/>
            <a:ext cx="385004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43" name="AutoShape 29">
            <a:extLst>
              <a:ext uri="{FF2B5EF4-FFF2-40B4-BE49-F238E27FC236}">
                <a16:creationId xmlns:a16="http://schemas.microsoft.com/office/drawing/2014/main" id="{FFBFC975-3A1E-A763-A2C3-1B8B963784B5}"/>
              </a:ext>
            </a:extLst>
          </p:cNvPr>
          <p:cNvSpPr/>
          <p:nvPr/>
        </p:nvSpPr>
        <p:spPr>
          <a:xfrm>
            <a:off x="7242780" y="7460540"/>
            <a:ext cx="0" cy="22494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44" name="AutoShape 30">
            <a:extLst>
              <a:ext uri="{FF2B5EF4-FFF2-40B4-BE49-F238E27FC236}">
                <a16:creationId xmlns:a16="http://schemas.microsoft.com/office/drawing/2014/main" id="{9BD44C74-CD31-8575-ECC9-D7FCD7DD9BAF}"/>
              </a:ext>
            </a:extLst>
          </p:cNvPr>
          <p:cNvSpPr/>
          <p:nvPr/>
        </p:nvSpPr>
        <p:spPr>
          <a:xfrm flipH="1">
            <a:off x="9216201" y="7685488"/>
            <a:ext cx="0" cy="720045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45" name="TextBox 31">
            <a:extLst>
              <a:ext uri="{FF2B5EF4-FFF2-40B4-BE49-F238E27FC236}">
                <a16:creationId xmlns:a16="http://schemas.microsoft.com/office/drawing/2014/main" id="{370EC964-C823-BAB7-C081-DE716CBCA7C5}"/>
              </a:ext>
            </a:extLst>
          </p:cNvPr>
          <p:cNvSpPr txBox="1"/>
          <p:nvPr/>
        </p:nvSpPr>
        <p:spPr>
          <a:xfrm>
            <a:off x="7997794" y="3399592"/>
            <a:ext cx="2195601" cy="304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05"/>
              </a:lnSpc>
              <a:spcBef>
                <a:spcPct val="0"/>
              </a:spcBef>
            </a:pPr>
            <a:r>
              <a:rPr lang="en-US" sz="1887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lmarai Bold"/>
                <a:sym typeface="Almarai Bold"/>
              </a:rPr>
              <a:t>Problem of size n</a:t>
            </a:r>
          </a:p>
        </p:txBody>
      </p:sp>
      <p:sp>
        <p:nvSpPr>
          <p:cNvPr id="46" name="TextBox 32">
            <a:extLst>
              <a:ext uri="{FF2B5EF4-FFF2-40B4-BE49-F238E27FC236}">
                <a16:creationId xmlns:a16="http://schemas.microsoft.com/office/drawing/2014/main" id="{FFFAD44E-B979-FF5A-30FB-698DA32FDF02}"/>
              </a:ext>
            </a:extLst>
          </p:cNvPr>
          <p:cNvSpPr txBox="1"/>
          <p:nvPr/>
        </p:nvSpPr>
        <p:spPr>
          <a:xfrm>
            <a:off x="6333529" y="4892030"/>
            <a:ext cx="1784031" cy="648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05"/>
              </a:lnSpc>
            </a:pPr>
            <a:r>
              <a:rPr lang="en-US" sz="1887" b="1" dirty="0">
                <a:solidFill>
                  <a:srgbClr val="FFFFFF"/>
                </a:solidFill>
                <a:latin typeface="DengXian Light" panose="02010600030101010101" pitchFamily="2" charset="-122"/>
                <a:ea typeface="DengXian Light" panose="02010600030101010101" pitchFamily="2" charset="-122"/>
                <a:cs typeface="Almarai Bold"/>
                <a:sym typeface="Almarai Bold"/>
              </a:rPr>
              <a:t>Subproblem </a:t>
            </a:r>
          </a:p>
          <a:p>
            <a:pPr algn="ctr">
              <a:lnSpc>
                <a:spcPts val="2605"/>
              </a:lnSpc>
              <a:spcBef>
                <a:spcPct val="0"/>
              </a:spcBef>
            </a:pPr>
            <a:r>
              <a:rPr lang="en-US" sz="1887" b="1" dirty="0">
                <a:solidFill>
                  <a:srgbClr val="4BD1FB"/>
                </a:solidFill>
                <a:latin typeface="DengXian Light" panose="02010600030101010101" pitchFamily="2" charset="-122"/>
                <a:ea typeface="DengXian Light" panose="02010600030101010101" pitchFamily="2" charset="-122"/>
                <a:cs typeface="Almarai Bold"/>
                <a:sym typeface="Almarai Bold"/>
              </a:rPr>
              <a:t>(Divide)</a:t>
            </a:r>
          </a:p>
        </p:txBody>
      </p:sp>
      <p:sp>
        <p:nvSpPr>
          <p:cNvPr id="47" name="TextBox 33">
            <a:extLst>
              <a:ext uri="{FF2B5EF4-FFF2-40B4-BE49-F238E27FC236}">
                <a16:creationId xmlns:a16="http://schemas.microsoft.com/office/drawing/2014/main" id="{4F84280B-5E11-8E43-D628-CE524745F870}"/>
              </a:ext>
            </a:extLst>
          </p:cNvPr>
          <p:cNvSpPr txBox="1"/>
          <p:nvPr/>
        </p:nvSpPr>
        <p:spPr>
          <a:xfrm>
            <a:off x="6237299" y="6362524"/>
            <a:ext cx="2010962" cy="976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05"/>
              </a:lnSpc>
            </a:pPr>
            <a:r>
              <a:rPr lang="en-US" sz="1887" b="1" dirty="0">
                <a:solidFill>
                  <a:srgbClr val="FFFFFF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Solution to </a:t>
            </a:r>
          </a:p>
          <a:p>
            <a:pPr algn="ctr">
              <a:lnSpc>
                <a:spcPts val="2605"/>
              </a:lnSpc>
            </a:pPr>
            <a:r>
              <a:rPr lang="en-US" sz="1887" b="1" dirty="0">
                <a:solidFill>
                  <a:srgbClr val="FFFFFF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the subproblem</a:t>
            </a:r>
          </a:p>
          <a:p>
            <a:pPr algn="ctr">
              <a:lnSpc>
                <a:spcPts val="2605"/>
              </a:lnSpc>
              <a:spcBef>
                <a:spcPct val="0"/>
              </a:spcBef>
            </a:pPr>
            <a:r>
              <a:rPr lang="en-US" sz="1887" b="1" dirty="0">
                <a:solidFill>
                  <a:srgbClr val="4BD1FB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(Conquer)</a:t>
            </a:r>
          </a:p>
        </p:txBody>
      </p:sp>
      <p:sp>
        <p:nvSpPr>
          <p:cNvPr id="48" name="TextBox 34">
            <a:extLst>
              <a:ext uri="{FF2B5EF4-FFF2-40B4-BE49-F238E27FC236}">
                <a16:creationId xmlns:a16="http://schemas.microsoft.com/office/drawing/2014/main" id="{A48573EA-C2C0-3C15-143E-195969CD3D2E}"/>
              </a:ext>
            </a:extLst>
          </p:cNvPr>
          <p:cNvSpPr txBox="1"/>
          <p:nvPr/>
        </p:nvSpPr>
        <p:spPr>
          <a:xfrm>
            <a:off x="8079163" y="8521050"/>
            <a:ext cx="2274075" cy="976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05"/>
              </a:lnSpc>
            </a:pPr>
            <a:r>
              <a:rPr lang="en-US" sz="1887" b="1">
                <a:solidFill>
                  <a:srgbClr val="FFFFFF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Solution to </a:t>
            </a:r>
          </a:p>
          <a:p>
            <a:pPr algn="ctr">
              <a:lnSpc>
                <a:spcPts val="2605"/>
              </a:lnSpc>
            </a:pPr>
            <a:r>
              <a:rPr lang="en-US" sz="1887" b="1">
                <a:solidFill>
                  <a:srgbClr val="FFFFFF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the original problem</a:t>
            </a:r>
          </a:p>
          <a:p>
            <a:pPr algn="ctr">
              <a:lnSpc>
                <a:spcPts val="2605"/>
              </a:lnSpc>
              <a:spcBef>
                <a:spcPct val="0"/>
              </a:spcBef>
            </a:pPr>
            <a:r>
              <a:rPr lang="en-US" sz="1887" b="1">
                <a:solidFill>
                  <a:srgbClr val="4BD1FB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(Combine)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515564C-EEA1-3D21-E205-D9EFFCA0FA23}"/>
              </a:ext>
            </a:extLst>
          </p:cNvPr>
          <p:cNvGrpSpPr/>
          <p:nvPr/>
        </p:nvGrpSpPr>
        <p:grpSpPr>
          <a:xfrm>
            <a:off x="9608525" y="4597009"/>
            <a:ext cx="2764119" cy="1221513"/>
            <a:chOff x="0" y="0"/>
            <a:chExt cx="2034358" cy="899019"/>
          </a:xfrm>
        </p:grpSpPr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D2A2A375-1A35-F34C-9216-2CE9C06FF41D}"/>
                </a:ext>
              </a:extLst>
            </p:cNvPr>
            <p:cNvSpPr/>
            <p:nvPr/>
          </p:nvSpPr>
          <p:spPr>
            <a:xfrm>
              <a:off x="0" y="0"/>
              <a:ext cx="2034358" cy="899019"/>
            </a:xfrm>
            <a:custGeom>
              <a:avLst/>
              <a:gdLst/>
              <a:ahLst/>
              <a:cxnLst/>
              <a:rect l="l" t="t" r="r" b="b"/>
              <a:pathLst>
                <a:path w="2034358" h="899019">
                  <a:moveTo>
                    <a:pt x="1017179" y="0"/>
                  </a:moveTo>
                  <a:cubicBezTo>
                    <a:pt x="455407" y="0"/>
                    <a:pt x="0" y="201252"/>
                    <a:pt x="0" y="449510"/>
                  </a:cubicBezTo>
                  <a:cubicBezTo>
                    <a:pt x="0" y="697767"/>
                    <a:pt x="455407" y="899019"/>
                    <a:pt x="1017179" y="899019"/>
                  </a:cubicBezTo>
                  <a:cubicBezTo>
                    <a:pt x="1578952" y="899019"/>
                    <a:pt x="2034358" y="697767"/>
                    <a:pt x="2034358" y="449510"/>
                  </a:cubicBezTo>
                  <a:cubicBezTo>
                    <a:pt x="2034358" y="201252"/>
                    <a:pt x="1578952" y="0"/>
                    <a:pt x="1017179" y="0"/>
                  </a:cubicBezTo>
                  <a:close/>
                </a:path>
              </a:pathLst>
            </a:custGeom>
            <a:solidFill>
              <a:srgbClr val="0A3265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50" name="TextBox 38">
            <a:extLst>
              <a:ext uri="{FF2B5EF4-FFF2-40B4-BE49-F238E27FC236}">
                <a16:creationId xmlns:a16="http://schemas.microsoft.com/office/drawing/2014/main" id="{C73F51DF-6434-6CBF-8267-2DA96D395B72}"/>
              </a:ext>
            </a:extLst>
          </p:cNvPr>
          <p:cNvSpPr txBox="1"/>
          <p:nvPr/>
        </p:nvSpPr>
        <p:spPr>
          <a:xfrm>
            <a:off x="10098569" y="4891671"/>
            <a:ext cx="1784031" cy="648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05"/>
              </a:lnSpc>
            </a:pPr>
            <a:r>
              <a:rPr lang="en-US" sz="1887" b="1" dirty="0">
                <a:solidFill>
                  <a:srgbClr val="FFFFFF"/>
                </a:solidFill>
                <a:latin typeface="DengXian Light" panose="02010600030101010101" pitchFamily="2" charset="-122"/>
                <a:ea typeface="DengXian Light" panose="02010600030101010101" pitchFamily="2" charset="-122"/>
                <a:cs typeface="Almarai Bold"/>
                <a:sym typeface="Almarai Bold"/>
              </a:rPr>
              <a:t>Subproblem </a:t>
            </a:r>
          </a:p>
          <a:p>
            <a:pPr algn="ctr">
              <a:lnSpc>
                <a:spcPts val="2605"/>
              </a:lnSpc>
            </a:pPr>
            <a:r>
              <a:rPr lang="en-US" sz="1887" b="1" dirty="0">
                <a:solidFill>
                  <a:srgbClr val="4BD1FB"/>
                </a:solidFill>
                <a:latin typeface="DengXian Light" panose="02010600030101010101" pitchFamily="2" charset="-122"/>
                <a:ea typeface="DengXian Light" panose="02010600030101010101" pitchFamily="2" charset="-122"/>
                <a:cs typeface="Almarai Bold"/>
                <a:sym typeface="Almarai Bold"/>
              </a:rPr>
              <a:t>(Divide)</a:t>
            </a:r>
          </a:p>
        </p:txBody>
      </p:sp>
      <p:sp>
        <p:nvSpPr>
          <p:cNvPr id="51" name="AutoShape 39">
            <a:extLst>
              <a:ext uri="{FF2B5EF4-FFF2-40B4-BE49-F238E27FC236}">
                <a16:creationId xmlns:a16="http://schemas.microsoft.com/office/drawing/2014/main" id="{B908BD76-3351-3A1E-7BBD-C6D832926FFB}"/>
              </a:ext>
            </a:extLst>
          </p:cNvPr>
          <p:cNvSpPr/>
          <p:nvPr/>
        </p:nvSpPr>
        <p:spPr>
          <a:xfrm>
            <a:off x="10330863" y="3784725"/>
            <a:ext cx="626409" cy="81264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417D87-F908-F7F7-985A-DBA950ED7834}"/>
              </a:ext>
            </a:extLst>
          </p:cNvPr>
          <p:cNvGrpSpPr/>
          <p:nvPr/>
        </p:nvGrpSpPr>
        <p:grpSpPr>
          <a:xfrm>
            <a:off x="9728003" y="6276799"/>
            <a:ext cx="2729647" cy="1184459"/>
            <a:chOff x="0" y="0"/>
            <a:chExt cx="1356946" cy="588812"/>
          </a:xfrm>
        </p:grpSpPr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02337E11-7C3F-2284-9578-805673ED074C}"/>
                </a:ext>
              </a:extLst>
            </p:cNvPr>
            <p:cNvSpPr/>
            <p:nvPr/>
          </p:nvSpPr>
          <p:spPr>
            <a:xfrm>
              <a:off x="0" y="0"/>
              <a:ext cx="1356946" cy="588812"/>
            </a:xfrm>
            <a:custGeom>
              <a:avLst/>
              <a:gdLst/>
              <a:ahLst/>
              <a:cxnLst/>
              <a:rect l="l" t="t" r="r" b="b"/>
              <a:pathLst>
                <a:path w="1356946" h="588812">
                  <a:moveTo>
                    <a:pt x="0" y="0"/>
                  </a:moveTo>
                  <a:lnTo>
                    <a:pt x="1356946" y="0"/>
                  </a:lnTo>
                  <a:lnTo>
                    <a:pt x="1356946" y="588812"/>
                  </a:lnTo>
                  <a:lnTo>
                    <a:pt x="0" y="588812"/>
                  </a:lnTo>
                  <a:close/>
                </a:path>
              </a:pathLst>
            </a:custGeom>
            <a:solidFill>
              <a:srgbClr val="0A3265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53" name="AutoShape 42">
            <a:extLst>
              <a:ext uri="{FF2B5EF4-FFF2-40B4-BE49-F238E27FC236}">
                <a16:creationId xmlns:a16="http://schemas.microsoft.com/office/drawing/2014/main" id="{18452DD1-0B16-27AB-2892-2533E9A2E026}"/>
              </a:ext>
            </a:extLst>
          </p:cNvPr>
          <p:cNvSpPr/>
          <p:nvPr/>
        </p:nvSpPr>
        <p:spPr>
          <a:xfrm>
            <a:off x="11092827" y="5818522"/>
            <a:ext cx="0" cy="49865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54" name="TextBox 43">
            <a:extLst>
              <a:ext uri="{FF2B5EF4-FFF2-40B4-BE49-F238E27FC236}">
                <a16:creationId xmlns:a16="http://schemas.microsoft.com/office/drawing/2014/main" id="{F124FA08-8211-4BB3-45EE-71B53FEC2693}"/>
              </a:ext>
            </a:extLst>
          </p:cNvPr>
          <p:cNvSpPr txBox="1"/>
          <p:nvPr/>
        </p:nvSpPr>
        <p:spPr>
          <a:xfrm>
            <a:off x="10087345" y="6363241"/>
            <a:ext cx="2010962" cy="976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05"/>
              </a:lnSpc>
            </a:pPr>
            <a:r>
              <a:rPr lang="en-US" sz="1887" b="1" dirty="0">
                <a:solidFill>
                  <a:srgbClr val="FFFFFF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Solution to </a:t>
            </a:r>
          </a:p>
          <a:p>
            <a:pPr algn="ctr">
              <a:lnSpc>
                <a:spcPts val="2605"/>
              </a:lnSpc>
            </a:pPr>
            <a:r>
              <a:rPr lang="en-US" sz="1887" b="1" dirty="0">
                <a:solidFill>
                  <a:srgbClr val="FFFFFF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the subproblem</a:t>
            </a:r>
          </a:p>
          <a:p>
            <a:pPr algn="ctr">
              <a:lnSpc>
                <a:spcPts val="2605"/>
              </a:lnSpc>
              <a:spcBef>
                <a:spcPct val="0"/>
              </a:spcBef>
            </a:pPr>
            <a:r>
              <a:rPr lang="en-US" sz="1887" b="1" dirty="0">
                <a:solidFill>
                  <a:srgbClr val="4BD1FB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(Conquer)</a:t>
            </a:r>
          </a:p>
        </p:txBody>
      </p:sp>
      <p:sp>
        <p:nvSpPr>
          <p:cNvPr id="55" name="AutoShape 44">
            <a:extLst>
              <a:ext uri="{FF2B5EF4-FFF2-40B4-BE49-F238E27FC236}">
                <a16:creationId xmlns:a16="http://schemas.microsoft.com/office/drawing/2014/main" id="{323A99E7-26A4-D831-265E-7184BB36D748}"/>
              </a:ext>
            </a:extLst>
          </p:cNvPr>
          <p:cNvSpPr/>
          <p:nvPr/>
        </p:nvSpPr>
        <p:spPr>
          <a:xfrm>
            <a:off x="11092827" y="7461258"/>
            <a:ext cx="0" cy="22423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F7976080-265C-C9ED-CABD-CFAB1FC65DF5}"/>
              </a:ext>
            </a:extLst>
          </p:cNvPr>
          <p:cNvSpPr txBox="1"/>
          <p:nvPr/>
        </p:nvSpPr>
        <p:spPr>
          <a:xfrm>
            <a:off x="8259142" y="5132892"/>
            <a:ext cx="1784031" cy="38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05"/>
              </a:lnSpc>
            </a:pPr>
            <a:r>
              <a:rPr lang="en-US" sz="4000" b="1" dirty="0">
                <a:solidFill>
                  <a:srgbClr val="FFFFFF"/>
                </a:solidFill>
                <a:latin typeface="DengXian Light" panose="02010600030101010101" pitchFamily="2" charset="-122"/>
                <a:ea typeface="DengXian Light" panose="02010600030101010101" pitchFamily="2" charset="-122"/>
                <a:cs typeface="Almarai Bold"/>
                <a:sym typeface="Almarai Bold"/>
              </a:rPr>
              <a:t>…</a:t>
            </a:r>
            <a:endParaRPr lang="en-US" sz="4000" b="1" dirty="0">
              <a:solidFill>
                <a:srgbClr val="4BD1FB"/>
              </a:solidFill>
              <a:latin typeface="DengXian Light" panose="02010600030101010101" pitchFamily="2" charset="-122"/>
              <a:ea typeface="DengXian Light" panose="02010600030101010101" pitchFamily="2" charset="-122"/>
              <a:cs typeface="Almarai Bold"/>
              <a:sym typeface="Almarai Bold"/>
            </a:endParaRPr>
          </a:p>
        </p:txBody>
      </p:sp>
      <p:sp>
        <p:nvSpPr>
          <p:cNvPr id="11" name="TextBox 32">
            <a:extLst>
              <a:ext uri="{FF2B5EF4-FFF2-40B4-BE49-F238E27FC236}">
                <a16:creationId xmlns:a16="http://schemas.microsoft.com/office/drawing/2014/main" id="{2A519E94-E1D3-086A-FC8B-78C0B9C7686E}"/>
              </a:ext>
            </a:extLst>
          </p:cNvPr>
          <p:cNvSpPr txBox="1"/>
          <p:nvPr/>
        </p:nvSpPr>
        <p:spPr>
          <a:xfrm>
            <a:off x="8266771" y="6804365"/>
            <a:ext cx="1784031" cy="387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05"/>
              </a:lnSpc>
            </a:pPr>
            <a:r>
              <a:rPr lang="en-US" sz="4000" b="1" dirty="0">
                <a:solidFill>
                  <a:srgbClr val="FFFFFF"/>
                </a:solidFill>
                <a:latin typeface="DengXian Light" panose="02010600030101010101" pitchFamily="2" charset="-122"/>
                <a:ea typeface="DengXian Light" panose="02010600030101010101" pitchFamily="2" charset="-122"/>
                <a:cs typeface="Almarai Bold"/>
                <a:sym typeface="Almarai Bold"/>
              </a:rPr>
              <a:t>…</a:t>
            </a:r>
            <a:endParaRPr lang="en-US" sz="4000" b="1" dirty="0">
              <a:solidFill>
                <a:srgbClr val="4BD1FB"/>
              </a:solidFill>
              <a:latin typeface="DengXian Light" panose="02010600030101010101" pitchFamily="2" charset="-122"/>
              <a:ea typeface="DengXian Light" panose="02010600030101010101" pitchFamily="2" charset="-122"/>
              <a:cs typeface="Almarai Bold"/>
              <a:sym typeface="Almarai Bold"/>
            </a:endParaRPr>
          </a:p>
        </p:txBody>
      </p:sp>
    </p:spTree>
    <p:extLst>
      <p:ext uri="{BB962C8B-B14F-4D97-AF65-F5344CB8AC3E}">
        <p14:creationId xmlns:p14="http://schemas.microsoft.com/office/powerpoint/2010/main" val="1949599588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492CC-6711-49D4-9A59-BEE664855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83D22173-21F4-7B63-93D6-C1680E9C5E27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3CB670E8-0771-3D5B-367A-1D013740C6D1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382608CD-D6B8-C4D5-4E10-E04897ADC261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2E4CBDEA-4AAB-1CB0-8F9B-7DD673FD666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>
                  <a:latin typeface="DengXian Light" panose="02010600030101010101" pitchFamily="2" charset="-122"/>
                  <a:ea typeface="DengXian Light" panose="02010600030101010101" pitchFamily="2" charset="-122"/>
                </a:endParaRPr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8BD4122F-107E-B748-65F4-8CE08BF36829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DengXian Light" panose="02010600030101010101" pitchFamily="2" charset="-122"/>
                <a:ea typeface="DengXian Light" panose="02010600030101010101" pitchFamily="2" charset="-122"/>
              </a:endParaRPr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5EAD0C58-1CF2-236A-31BD-30DD4D922C0E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55A1D3EF-33E7-856D-E7F7-1EBFA436A983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 dirty="0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54278215-BA70-7AA9-5AE2-75E85E6B905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>
                  <a:latin typeface="DengXian Light" panose="02010600030101010101" pitchFamily="2" charset="-122"/>
                  <a:ea typeface="DengXian Light" panose="02010600030101010101" pitchFamily="2" charset="-122"/>
                </a:endParaRPr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9B90783C-2C66-F8AF-422E-320544A51A0B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Divide and Conquer</a:t>
              </a:r>
            </a:p>
          </p:txBody>
        </p:sp>
      </p:grpSp>
      <p:sp>
        <p:nvSpPr>
          <p:cNvPr id="4" name="TextBox 25">
            <a:extLst>
              <a:ext uri="{FF2B5EF4-FFF2-40B4-BE49-F238E27FC236}">
                <a16:creationId xmlns:a16="http://schemas.microsoft.com/office/drawing/2014/main" id="{C73F2963-EA63-1BEE-9560-0FB3F627568C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875099-2E2E-3FE5-F4FB-1D1668031C7C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Độ phức tạp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B8DE62-B0D6-F815-3088-44A8CDD7DAF6}"/>
              </a:ext>
            </a:extLst>
          </p:cNvPr>
          <p:cNvGrpSpPr/>
          <p:nvPr/>
        </p:nvGrpSpPr>
        <p:grpSpPr>
          <a:xfrm>
            <a:off x="3285082" y="3771900"/>
            <a:ext cx="11717834" cy="4017748"/>
            <a:chOff x="3448047" y="4657250"/>
            <a:chExt cx="11391904" cy="40177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1">
                  <a:extLst>
                    <a:ext uri="{FF2B5EF4-FFF2-40B4-BE49-F238E27FC236}">
                      <a16:creationId xmlns:a16="http://schemas.microsoft.com/office/drawing/2014/main" id="{3B72708E-A2F8-A019-7B87-D66A671495AC}"/>
                    </a:ext>
                  </a:extLst>
                </p:cNvPr>
                <p:cNvSpPr/>
                <p:nvPr/>
              </p:nvSpPr>
              <p:spPr>
                <a:xfrm>
                  <a:off x="3448051" y="5527735"/>
                  <a:ext cx="11391900" cy="3147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4000" i="1" smtClean="0">
                            <a:solidFill>
                              <a:schemeClr val="bg1"/>
                            </a:solidFill>
                          </a:rPr>
                          <m:t>𝑇</m:t>
                        </m:r>
                        <m:d>
                          <m:dPr>
                            <m:ctrlPr>
                              <a:rPr lang="vi-VN" sz="4000" i="1">
                                <a:solidFill>
                                  <a:schemeClr val="bg1"/>
                                </a:solidFill>
                              </a:rPr>
                            </m:ctrlPr>
                          </m:dPr>
                          <m:e>
                            <m:r>
                              <a:rPr lang="vi-VN" sz="4000" i="1">
                                <a:solidFill>
                                  <a:schemeClr val="bg1"/>
                                </a:solidFill>
                              </a:rPr>
                              <m:t>𝑛</m:t>
                            </m:r>
                          </m:e>
                        </m:d>
                        <m:r>
                          <a:rPr lang="vi-VN" sz="4000">
                            <a:solidFill>
                              <a:schemeClr val="bg1"/>
                            </a:solidFill>
                          </a:rPr>
                          <m:t>=</m:t>
                        </m:r>
                        <m:r>
                          <a:rPr lang="vi-VN" sz="4000" i="1">
                            <a:solidFill>
                              <a:schemeClr val="bg1"/>
                            </a:solidFill>
                          </a:rPr>
                          <m:t>𝑎𝑇</m:t>
                        </m:r>
                        <m:d>
                          <m:dPr>
                            <m:ctrlPr>
                              <a:rPr lang="vi-VN" sz="4000" i="1">
                                <a:solidFill>
                                  <a:schemeClr val="bg1"/>
                                </a:solidFill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sz="4000" i="1">
                                    <a:solidFill>
                                      <a:schemeClr val="bg1"/>
                                    </a:solidFill>
                                  </a:rPr>
                                </m:ctrlPr>
                              </m:fPr>
                              <m:num>
                                <m:r>
                                  <a:rPr lang="vi-VN" sz="4000" i="1">
                                    <a:solidFill>
                                      <a:schemeClr val="bg1"/>
                                    </a:solidFill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vi-VN" sz="4000" i="1">
                                    <a:solidFill>
                                      <a:schemeClr val="bg1"/>
                                    </a:solidFill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  <m:r>
                          <a:rPr lang="vi-VN" sz="4000">
                            <a:solidFill>
                              <a:schemeClr val="bg1"/>
                            </a:solidFill>
                          </a:rPr>
                          <m:t>+</m:t>
                        </m:r>
                        <m:r>
                          <a:rPr lang="vi-VN" sz="4000" i="1">
                            <a:solidFill>
                              <a:schemeClr val="bg1"/>
                            </a:solidFill>
                          </a:rPr>
                          <m:t>𝑓</m:t>
                        </m:r>
                        <m:d>
                          <m:dPr>
                            <m:ctrlPr>
                              <a:rPr lang="vi-VN" sz="4000" i="1">
                                <a:solidFill>
                                  <a:schemeClr val="bg1"/>
                                </a:solidFill>
                              </a:rPr>
                            </m:ctrlPr>
                          </m:dPr>
                          <m:e>
                            <m:r>
                              <a:rPr lang="vi-VN" sz="4000" i="1">
                                <a:solidFill>
                                  <a:schemeClr val="bg1"/>
                                </a:solidFill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vi-VN" sz="4000" dirty="0">
                    <a:solidFill>
                      <a:schemeClr val="bg1"/>
                    </a:solidFill>
                    <a:latin typeface="Segoe UI Black" panose="020B0A02040204020203" pitchFamily="34" charset="0"/>
                  </a:endParaRPr>
                </a:p>
                <a:p>
                  <a:r>
                    <a:rPr lang="vi-VN" sz="4000" b="0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vi-VN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Segoe UI Light" panose="020B0502040204020203" pitchFamily="34" charset="0"/>
                        </a:rPr>
                        <m:t>𝑎</m:t>
                      </m:r>
                    </m:oMath>
                  </a14:m>
                  <a:r>
                    <a:rPr lang="vi-VN" sz="4000" b="0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 là số lượng bài toán con.</a:t>
                  </a:r>
                </a:p>
                <a:p>
                  <a:r>
                    <a:rPr lang="vi-VN" sz="40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vi-VN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Segoe UI Light" panose="020B0502040204020203" pitchFamily="34" charset="0"/>
                        </a:rPr>
                        <m:t>𝑏</m:t>
                      </m:r>
                    </m:oMath>
                  </a14:m>
                  <a:r>
                    <a:rPr lang="vi-VN" sz="4000" b="0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 là tỉ lệ kích thước mỗi bài toán con.</a:t>
                  </a:r>
                </a:p>
                <a:p>
                  <a:r>
                    <a:rPr lang="vi-VN" sz="40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vi-VN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Segoe UI Light" panose="020B0502040204020203" pitchFamily="34" charset="0"/>
                        </a:rPr>
                        <m:t>𝑓</m:t>
                      </m:r>
                      <m:r>
                        <a:rPr lang="vi-VN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vi-VN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Segoe UI Light" panose="020B0502040204020203" pitchFamily="34" charset="0"/>
                        </a:rPr>
                        <m:t>𝑛</m:t>
                      </m:r>
                      <m:r>
                        <a:rPr lang="vi-VN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a14:m>
                  <a:r>
                    <a:rPr lang="vi-VN" sz="40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 là chi phí để chia và kết hợp. </a:t>
                  </a:r>
                  <a:endParaRPr lang="ar-AE" sz="4000" b="0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3" name="1">
                  <a:extLst>
                    <a:ext uri="{FF2B5EF4-FFF2-40B4-BE49-F238E27FC236}">
                      <a16:creationId xmlns:a16="http://schemas.microsoft.com/office/drawing/2014/main" id="{3B72708E-A2F8-A019-7B87-D66A671495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51" y="5527735"/>
                  <a:ext cx="11391900" cy="3147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 l="-1764" b="-4798"/>
                  </a:stretch>
                </a:blip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2">
              <a:extLst>
                <a:ext uri="{FF2B5EF4-FFF2-40B4-BE49-F238E27FC236}">
                  <a16:creationId xmlns:a16="http://schemas.microsoft.com/office/drawing/2014/main" id="{23CD61F0-8D0B-08D0-FE96-8A46CDF37A75}"/>
                </a:ext>
              </a:extLst>
            </p:cNvPr>
            <p:cNvSpPr/>
            <p:nvPr/>
          </p:nvSpPr>
          <p:spPr>
            <a:xfrm>
              <a:off x="3448047" y="4657250"/>
              <a:ext cx="11391902" cy="870485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Nếu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kích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thước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bài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toán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con </a:t>
              </a:r>
              <a:r>
                <a:rPr lang="en-US" sz="3600" b="1" dirty="0" err="1">
                  <a:solidFill>
                    <a:srgbClr val="FFFF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giống</a:t>
              </a:r>
              <a:r>
                <a:rPr lang="en-US" sz="3600" b="1" dirty="0">
                  <a:solidFill>
                    <a:srgbClr val="FFFF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rgbClr val="FFFF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nhau</a:t>
              </a:r>
              <a:endParaRPr lang="vi-VN" sz="3600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5088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472214-DAEE-92EA-CB8C-56DC467CB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B4591474-1327-427B-5672-DFAF82486082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E1737E78-0EA2-060E-0EAC-D23F95B07C6F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0DA5021B-334A-2E93-C491-60B7AC48C7B9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CAA0405E-C0A4-033C-A371-8E78DEA6B5C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>
                  <a:latin typeface="DengXian Light" panose="02010600030101010101" pitchFamily="2" charset="-122"/>
                  <a:ea typeface="DengXian Light" panose="02010600030101010101" pitchFamily="2" charset="-122"/>
                </a:endParaRPr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A12B2A4A-5373-7CF5-7AE5-89B45EF04821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DengXian Light" panose="02010600030101010101" pitchFamily="2" charset="-122"/>
                <a:ea typeface="DengXian Light" panose="02010600030101010101" pitchFamily="2" charset="-122"/>
              </a:endParaRPr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083DBC1A-0812-9287-1045-04B51351A9B8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6083E4B0-BD3B-C069-E169-DD126275234C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 dirty="0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3FE372E6-0F72-0D3C-8046-F429423F8AB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>
                  <a:latin typeface="DengXian Light" panose="02010600030101010101" pitchFamily="2" charset="-122"/>
                  <a:ea typeface="DengXian Light" panose="02010600030101010101" pitchFamily="2" charset="-122"/>
                </a:endParaRPr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44158AB7-0714-D984-7D1C-0703E59A9DC8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Divide and Conquer</a:t>
              </a:r>
            </a:p>
          </p:txBody>
        </p:sp>
      </p:grpSp>
      <p:sp>
        <p:nvSpPr>
          <p:cNvPr id="4" name="TextBox 25">
            <a:extLst>
              <a:ext uri="{FF2B5EF4-FFF2-40B4-BE49-F238E27FC236}">
                <a16:creationId xmlns:a16="http://schemas.microsoft.com/office/drawing/2014/main" id="{16D7D319-4990-49DD-C575-575A8ABCA9F6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82DE81-0328-D26F-A52B-E91EB6B26E0B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Độ phức tạp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7B6944-88B8-33AE-6454-B8E7BC122531}"/>
              </a:ext>
            </a:extLst>
          </p:cNvPr>
          <p:cNvGrpSpPr/>
          <p:nvPr/>
        </p:nvGrpSpPr>
        <p:grpSpPr>
          <a:xfrm>
            <a:off x="3285082" y="3771900"/>
            <a:ext cx="11717834" cy="4017748"/>
            <a:chOff x="3448047" y="4657250"/>
            <a:chExt cx="11391904" cy="40177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1">
                  <a:extLst>
                    <a:ext uri="{FF2B5EF4-FFF2-40B4-BE49-F238E27FC236}">
                      <a16:creationId xmlns:a16="http://schemas.microsoft.com/office/drawing/2014/main" id="{B9A9B7F1-ED7D-DFD5-D1A7-78FBDC7DB625}"/>
                    </a:ext>
                  </a:extLst>
                </p:cNvPr>
                <p:cNvSpPr/>
                <p:nvPr/>
              </p:nvSpPr>
              <p:spPr>
                <a:xfrm>
                  <a:off x="3448051" y="5527735"/>
                  <a:ext cx="11391900" cy="3147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r>
                    <a:rPr lang="vi-VN" sz="32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Sử dụng </a:t>
                  </a:r>
                  <a:r>
                    <a:rPr lang="vi-VN" sz="3200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Master Theorem, </a:t>
                  </a:r>
                  <a:r>
                    <a:rPr lang="vi-VN" sz="32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Nếu</a:t>
                  </a:r>
                  <a:r>
                    <a:rPr lang="vi-VN" sz="3200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vi-VN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ar-AE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ar-AE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ar-AE" sz="3200" dirty="0">
                      <a:solidFill>
                        <a:schemeClr val="bg1"/>
                      </a:solidFill>
                      <a:effectLst/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ar-AE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ar-AE" sz="3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vi-VN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vi-VN" sz="3200" dirty="0">
                      <a:solidFill>
                        <a:schemeClr val="bg1"/>
                      </a:solidFill>
                      <a:effectLst/>
                      <a:latin typeface="Segoe UI Black" panose="020B0A02040204020203" pitchFamily="34" charset="0"/>
                      <a:ea typeface="Segoe UI Black" panose="020B0A02040204020203" pitchFamily="34" charset="0"/>
                    </a:rPr>
                    <a:t>:</a:t>
                  </a:r>
                  <a:endParaRPr lang="ar-AE" sz="3200" dirty="0">
                    <a:solidFill>
                      <a:schemeClr val="bg1"/>
                    </a:solidFill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ar-AE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ar-AE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ar-AE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ar-AE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ar-AE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d>
                                    <m:dPr>
                                      <m:ctrlPr>
                                        <a:rPr lang="ar-AE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ar-AE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ar-AE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vi-V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ế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vi-V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r>
                                    <m:rPr>
                                      <m:nor/>
                                    </m:rPr>
                                    <a:rPr lang="vi-VN" sz="3200" i="1">
                                      <a:solidFill>
                                        <a:schemeClr val="bg1"/>
                                      </a:solidFill>
                                      <a:latin typeface="Segoe UI Black" panose="020B0A02040204020203" pitchFamily="34" charset="0"/>
                                      <a:ea typeface="Segoe UI Black" panose="020B0A02040204020203" pitchFamily="34" charset="0"/>
                                    </a:rPr>
                                    <m:t> </m:t>
                                  </m:r>
                                  <m:r>
                                    <a:rPr lang="vi-V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vi-VN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p>
                                    <m:sSupPr>
                                      <m:ctrlPr>
                                        <a:rPr lang="ar-AE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ar-AE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  <m:r>
                                    <a:rPr lang="ar-AE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d>
                                    <m:dPr>
                                      <m:ctrlPr>
                                        <a:rPr lang="ar-AE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ar-AE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ar-AE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sz="3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ar-AE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e>
                                  </m:d>
                                  <m:r>
                                    <a:rPr lang="ar-AE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vi-V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ế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vi-V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r>
                                    <a:rPr lang="vi-VN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vi-V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vi-VN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ar-AE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ar-AE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  <m:r>
                                    <a:rPr lang="ar-AE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d>
                                    <m:dPr>
                                      <m:ctrlPr>
                                        <a:rPr lang="ar-AE" sz="32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vi-VN" sz="3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𝑙𝑜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vi-VN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vi-VN" sz="32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vi-VN" sz="3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sub>
                                          </m:sSub>
                                          <m:r>
                                            <a:rPr lang="vi-VN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 </m:t>
                                          </m:r>
                                          <m:r>
                                            <a:rPr lang="vi-VN" sz="3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ar-AE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vi-V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ế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vi-V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r>
                                    <a:rPr lang="vi-VN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vi-VN" sz="3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vi-VN" sz="3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ar-AE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ar-AE" sz="3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ar-AE" sz="3200" b="0" dirty="0">
                    <a:solidFill>
                      <a:schemeClr val="bg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endParaRPr>
                </a:p>
              </p:txBody>
            </p:sp>
          </mc:Choice>
          <mc:Fallback>
            <p:sp>
              <p:nvSpPr>
                <p:cNvPr id="13" name="1">
                  <a:extLst>
                    <a:ext uri="{FF2B5EF4-FFF2-40B4-BE49-F238E27FC236}">
                      <a16:creationId xmlns:a16="http://schemas.microsoft.com/office/drawing/2014/main" id="{B9A9B7F1-ED7D-DFD5-D1A7-78FBDC7DB6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51" y="5527735"/>
                  <a:ext cx="11391900" cy="3147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 l="-1245"/>
                  </a:stretch>
                </a:blip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2">
              <a:extLst>
                <a:ext uri="{FF2B5EF4-FFF2-40B4-BE49-F238E27FC236}">
                  <a16:creationId xmlns:a16="http://schemas.microsoft.com/office/drawing/2014/main" id="{F9A1BF57-696B-9009-3EE7-63BE7FD92D64}"/>
                </a:ext>
              </a:extLst>
            </p:cNvPr>
            <p:cNvSpPr/>
            <p:nvPr/>
          </p:nvSpPr>
          <p:spPr>
            <a:xfrm>
              <a:off x="3448047" y="4657250"/>
              <a:ext cx="11391902" cy="870485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Nếu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kích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thước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bài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toán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con </a:t>
              </a:r>
              <a:r>
                <a:rPr lang="en-US" sz="3600" b="1" dirty="0" err="1">
                  <a:solidFill>
                    <a:srgbClr val="FFFF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giống</a:t>
              </a:r>
              <a:r>
                <a:rPr lang="en-US" sz="3600" b="1" dirty="0">
                  <a:solidFill>
                    <a:srgbClr val="FFFF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rgbClr val="FFFF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nhau</a:t>
              </a:r>
              <a:endParaRPr lang="vi-VN" sz="3600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304064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F709E7-5F50-B9FA-3F05-40D154D02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89CEAF83-0F2F-2D62-365B-2A81DDB8FC3D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4C5E2A6B-BF7F-FC75-A0E6-7EACD2C9023E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6DAFB511-30D0-129F-6B70-ABF6CC22C9D8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EFC44435-8D3E-5B9C-C1DD-25FA40EF512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>
                  <a:latin typeface="DengXian Light" panose="02010600030101010101" pitchFamily="2" charset="-122"/>
                  <a:ea typeface="DengXian Light" panose="02010600030101010101" pitchFamily="2" charset="-122"/>
                </a:endParaRPr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21F16207-0E21-C199-3476-3DB8A492A924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DengXian Light" panose="02010600030101010101" pitchFamily="2" charset="-122"/>
                <a:ea typeface="DengXian Light" panose="02010600030101010101" pitchFamily="2" charset="-122"/>
              </a:endParaRPr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18B9F565-76D7-0740-55A2-401D24F33E49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178ACDFB-0D04-B6FD-8F09-F43F264EE77A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 dirty="0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3271FAF5-E217-470E-27A4-6179E2BEDCB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>
                  <a:latin typeface="DengXian Light" panose="02010600030101010101" pitchFamily="2" charset="-122"/>
                  <a:ea typeface="DengXian Light" panose="02010600030101010101" pitchFamily="2" charset="-122"/>
                </a:endParaRPr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B25EA192-F459-DB1B-4CCA-0233FF370F8C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Divide and Conquer</a:t>
              </a:r>
            </a:p>
          </p:txBody>
        </p:sp>
      </p:grpSp>
      <p:sp>
        <p:nvSpPr>
          <p:cNvPr id="4" name="TextBox 25">
            <a:extLst>
              <a:ext uri="{FF2B5EF4-FFF2-40B4-BE49-F238E27FC236}">
                <a16:creationId xmlns:a16="http://schemas.microsoft.com/office/drawing/2014/main" id="{4FD0A3ED-F9EA-0ACE-E21D-17E2F17D8378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633992-68F6-17EE-4143-03D9BBE21E76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Độ phức tạp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CCE6AD-DCB1-3B7B-046F-DFD9683BA89B}"/>
              </a:ext>
            </a:extLst>
          </p:cNvPr>
          <p:cNvGrpSpPr/>
          <p:nvPr/>
        </p:nvGrpSpPr>
        <p:grpSpPr>
          <a:xfrm>
            <a:off x="3276600" y="3771900"/>
            <a:ext cx="11726313" cy="5105400"/>
            <a:chOff x="3439801" y="4657250"/>
            <a:chExt cx="11400148" cy="5105400"/>
          </a:xfrm>
        </p:grpSpPr>
        <p:sp>
          <p:nvSpPr>
            <p:cNvPr id="13" name="1">
              <a:extLst>
                <a:ext uri="{FF2B5EF4-FFF2-40B4-BE49-F238E27FC236}">
                  <a16:creationId xmlns:a16="http://schemas.microsoft.com/office/drawing/2014/main" id="{83E47E7C-F070-AF29-B8BE-5A9CCBFCAC7D}"/>
                </a:ext>
              </a:extLst>
            </p:cNvPr>
            <p:cNvSpPr/>
            <p:nvPr/>
          </p:nvSpPr>
          <p:spPr>
            <a:xfrm>
              <a:off x="3439801" y="5495450"/>
              <a:ext cx="11391900" cy="4267200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r>
                <a:rPr lang="vi-VN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Có nhiều phương pháp để phân tích thời gian như:</a:t>
              </a:r>
            </a:p>
            <a:p>
              <a:r>
                <a:rPr lang="vi-VN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    - Phân tích bằng cây đệ quy, quy nạp.</a:t>
              </a:r>
            </a:p>
            <a:p>
              <a:r>
                <a:rPr lang="vi-VN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    - Ứớc tính theo cận trên kích cỡ của bài toán con.</a:t>
              </a:r>
            </a:p>
            <a:p>
              <a:r>
                <a:rPr lang="vi-VN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    - Giá trị kỳ vọng.</a:t>
              </a:r>
            </a:p>
            <a:p>
              <a:r>
                <a:rPr lang="vi-VN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   - Akra-Bazzi Theorem.</a:t>
              </a:r>
            </a:p>
            <a:p>
              <a:r>
                <a:rPr lang="vi-VN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   - Mô phỏng thời gian chạy song song.</a:t>
              </a:r>
            </a:p>
            <a:p>
              <a:r>
                <a:rPr lang="vi-VN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    - ....</a:t>
              </a:r>
            </a:p>
          </p:txBody>
        </p:sp>
        <p:sp>
          <p:nvSpPr>
            <p:cNvPr id="14" name="2">
              <a:extLst>
                <a:ext uri="{FF2B5EF4-FFF2-40B4-BE49-F238E27FC236}">
                  <a16:creationId xmlns:a16="http://schemas.microsoft.com/office/drawing/2014/main" id="{664847A8-FECA-B7BA-65FF-663CDA557F82}"/>
                </a:ext>
              </a:extLst>
            </p:cNvPr>
            <p:cNvSpPr/>
            <p:nvPr/>
          </p:nvSpPr>
          <p:spPr>
            <a:xfrm>
              <a:off x="3448047" y="4657250"/>
              <a:ext cx="11391902" cy="870485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Nếu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kích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thước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bài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toán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con </a:t>
              </a:r>
              <a:r>
                <a:rPr lang="en-US" sz="3600" b="1" dirty="0" err="1">
                  <a:solidFill>
                    <a:srgbClr val="FFFF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khác</a:t>
              </a:r>
              <a:r>
                <a:rPr lang="en-US" sz="3600" b="1" dirty="0">
                  <a:solidFill>
                    <a:srgbClr val="FFFF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rgbClr val="FFFF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nhau</a:t>
              </a:r>
              <a:endParaRPr lang="vi-VN" sz="3600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909368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FE77FC-4D8B-040E-E5A6-49428B5B8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14949002-B872-51F6-700D-A0D7E74632FD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A7D70510-D855-24D6-66F9-5C4168131C65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A16D2071-34A4-B90E-8298-E0CC4C41768F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7F785023-4117-665F-873D-FEDE160BEC8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>
                  <a:latin typeface="DengXian Light" panose="02010600030101010101" pitchFamily="2" charset="-122"/>
                  <a:ea typeface="DengXian Light" panose="02010600030101010101" pitchFamily="2" charset="-122"/>
                </a:endParaRPr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06C62CE4-C434-ADEE-FB16-B967E8E5153E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DengXian Light" panose="02010600030101010101" pitchFamily="2" charset="-122"/>
                <a:ea typeface="DengXian Light" panose="02010600030101010101" pitchFamily="2" charset="-122"/>
              </a:endParaRPr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7B90A0BE-D64F-4584-301E-BBE859B9732F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57CCC6CA-28FC-4257-795C-19C26DE4F368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 dirty="0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6D00A092-D81B-163E-602E-FB779782B0B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>
                  <a:latin typeface="DengXian Light" panose="02010600030101010101" pitchFamily="2" charset="-122"/>
                  <a:ea typeface="DengXian Light" panose="02010600030101010101" pitchFamily="2" charset="-122"/>
                </a:endParaRPr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9F99CE13-8F20-0E73-B369-E2FBD1F06F0F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Divide and Conquer</a:t>
              </a:r>
            </a:p>
          </p:txBody>
        </p:sp>
      </p:grpSp>
      <p:sp>
        <p:nvSpPr>
          <p:cNvPr id="4" name="TextBox 25">
            <a:extLst>
              <a:ext uri="{FF2B5EF4-FFF2-40B4-BE49-F238E27FC236}">
                <a16:creationId xmlns:a16="http://schemas.microsoft.com/office/drawing/2014/main" id="{A87BDA32-093E-E3E0-62D5-1F84611725C6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0AD083-0CD3-7459-185C-DB2DCAAA8408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Độ phức tạp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E9F045-DED2-08CB-B1D7-4DA614B3C223}"/>
              </a:ext>
            </a:extLst>
          </p:cNvPr>
          <p:cNvGrpSpPr/>
          <p:nvPr/>
        </p:nvGrpSpPr>
        <p:grpSpPr>
          <a:xfrm>
            <a:off x="3285082" y="3771900"/>
            <a:ext cx="11717834" cy="4419600"/>
            <a:chOff x="3448047" y="4657250"/>
            <a:chExt cx="11391904" cy="44196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1">
                  <a:extLst>
                    <a:ext uri="{FF2B5EF4-FFF2-40B4-BE49-F238E27FC236}">
                      <a16:creationId xmlns:a16="http://schemas.microsoft.com/office/drawing/2014/main" id="{979DCAD4-960E-12C9-93AA-0BD7F66E8E8F}"/>
                    </a:ext>
                  </a:extLst>
                </p:cNvPr>
                <p:cNvSpPr/>
                <p:nvPr/>
              </p:nvSpPr>
              <p:spPr>
                <a:xfrm>
                  <a:off x="3448051" y="5527735"/>
                  <a:ext cx="11391900" cy="3549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r>
                    <a:rPr lang="vi-VN" sz="3200" i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Một số ví dụ:</a:t>
                  </a:r>
                </a:p>
                <a:p>
                  <a:r>
                    <a:rPr lang="vi-VN" sz="3200" i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- Với thuật toán Quick Sort: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vi-V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vi-V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vi-V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vi-V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vi-V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3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vi-V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vi-V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vi-VN" sz="3200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r>
                    <a:rPr lang="vi-VN" sz="32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- Với thuật toán Centroid: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vi-V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grow m:val="on"/>
                            <m:supHide m:val="on"/>
                            <m:ctrlP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aln/>
                              </m:rP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/>
                          <m:e>
                            <m: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nary>
                        <m:d>
                          <m:dPr>
                            <m:ctrlP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size</m:t>
                                </m:r>
                              </m:e>
                              <m:sub>
                                <m:r>
                                  <a:rPr lang="vi-VN" sz="3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vi-VN" sz="3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13" name="1">
                  <a:extLst>
                    <a:ext uri="{FF2B5EF4-FFF2-40B4-BE49-F238E27FC236}">
                      <a16:creationId xmlns:a16="http://schemas.microsoft.com/office/drawing/2014/main" id="{979DCAD4-960E-12C9-93AA-0BD7F66E8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51" y="5527735"/>
                  <a:ext cx="11391900" cy="3549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 l="-1245"/>
                  </a:stretch>
                </a:blip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2">
              <a:extLst>
                <a:ext uri="{FF2B5EF4-FFF2-40B4-BE49-F238E27FC236}">
                  <a16:creationId xmlns:a16="http://schemas.microsoft.com/office/drawing/2014/main" id="{8E653DCB-CDF2-E27A-3D33-59C7D9B7FEFB}"/>
                </a:ext>
              </a:extLst>
            </p:cNvPr>
            <p:cNvSpPr/>
            <p:nvPr/>
          </p:nvSpPr>
          <p:spPr>
            <a:xfrm>
              <a:off x="3448047" y="4657250"/>
              <a:ext cx="11391902" cy="870485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Nếu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kích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thước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bài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toán</a:t>
              </a:r>
              <a:r>
                <a:rPr lang="en-US" sz="3600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con </a:t>
              </a:r>
              <a:r>
                <a:rPr lang="en-US" sz="3600" b="1" dirty="0" err="1">
                  <a:solidFill>
                    <a:srgbClr val="FFFF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khác</a:t>
              </a:r>
              <a:r>
                <a:rPr lang="en-US" sz="3600" b="1" dirty="0">
                  <a:solidFill>
                    <a:srgbClr val="FFFF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b="1" dirty="0" err="1">
                  <a:solidFill>
                    <a:srgbClr val="FFFF00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nhau</a:t>
              </a:r>
              <a:endParaRPr lang="vi-VN" sz="3600" b="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282141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A1B5E8-3F77-07E6-25C5-6A3966AE2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56207E42-9959-1DE3-DC06-FAB0AA1BE49D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4F9CE97F-0F57-ECE8-1BDA-D8C7DE1D63F1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A4E9AEF6-C33D-A86D-7C57-DC392C7759B5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22A0A63A-1C84-4EDD-01C8-74C15264D30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648706FC-55B7-CC41-9CA4-38E841C2E678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63DF7434-42D6-57A6-6F4F-5CBCF6420B59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587521DF-465D-CFA0-2DF1-25E7CE833381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A92AB1F8-FF16-8DE4-A2A2-9EEB080574A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E202C2DA-DC10-B6E4-8B39-C15D236C51EC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Divide and Conquer</a:t>
              </a:r>
            </a:p>
          </p:txBody>
        </p:sp>
      </p:grpSp>
      <p:sp>
        <p:nvSpPr>
          <p:cNvPr id="4" name="TextBox 25">
            <a:extLst>
              <a:ext uri="{FF2B5EF4-FFF2-40B4-BE49-F238E27FC236}">
                <a16:creationId xmlns:a16="http://schemas.microsoft.com/office/drawing/2014/main" id="{8DC5E8FC-E100-1D46-17B1-2F6F248617A0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D7F63-A150-E2F6-D08A-2F5D106AFD6F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Các bước thực hiện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622B5966-FDA1-19DB-5D29-F0E33FD499E6}"/>
              </a:ext>
            </a:extLst>
          </p:cNvPr>
          <p:cNvSpPr txBox="1"/>
          <p:nvPr/>
        </p:nvSpPr>
        <p:spPr>
          <a:xfrm>
            <a:off x="1820689" y="4550176"/>
            <a:ext cx="14646620" cy="12033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0680"/>
              </a:lnSpc>
              <a:spcBef>
                <a:spcPct val="0"/>
              </a:spcBef>
            </a:pPr>
            <a:r>
              <a:rPr lang="vi-VN" sz="6000" b="1" i="1" u="none" strike="noStrike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  <a:sym typeface="Nixie One"/>
              </a:rPr>
              <a:t>Ví dụ: Bài toán Merge Sort</a:t>
            </a:r>
            <a:endParaRPr lang="en-US" sz="6000" b="1" i="1" u="none" strike="noStrike" dirty="0">
              <a:solidFill>
                <a:schemeClr val="bg1"/>
              </a:solidFill>
              <a:latin typeface="Segoe UI Light" panose="020B0502040204020203" pitchFamily="34" charset="0"/>
              <a:ea typeface="DengXian Light" panose="02010600030101010101" pitchFamily="2" charset="-122"/>
              <a:cs typeface="Segoe UI Light" panose="020B0502040204020203" pitchFamily="34" charset="0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520598920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E0301D-5BFF-80A2-A1F9-BE6D2DE59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ABA7A4D1-96D3-A49E-00A9-F3699C49DA17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4AFED56B-CAE8-2E5F-EBC8-96B3C120E169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FEE5D5DA-1ABD-1062-30D0-E9469112419A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37713535-6E03-A5C5-F2D9-6C4158DD8A0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9B63B67B-D5C5-9B83-DA02-67F40E33C771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F7B51516-C151-322A-A41A-41F39C7CDB8B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5B2943E9-1D0D-70DA-94DF-32AEF2920532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B0D11831-B700-E8A4-4F42-FEE0CA9714E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30F3CC65-1FA1-401F-EFBF-235C35B13E97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Divide and Conquer</a:t>
              </a:r>
            </a:p>
          </p:txBody>
        </p:sp>
      </p:grpSp>
      <p:sp>
        <p:nvSpPr>
          <p:cNvPr id="4" name="TextBox 25">
            <a:extLst>
              <a:ext uri="{FF2B5EF4-FFF2-40B4-BE49-F238E27FC236}">
                <a16:creationId xmlns:a16="http://schemas.microsoft.com/office/drawing/2014/main" id="{00AC3158-B88A-516F-F307-38E03A67F1C8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754786-26F3-B5D0-7511-53E9DA7D7BD9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Các bước thực hiện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A9A13598-E3F5-8546-E319-AAB632040C63}"/>
              </a:ext>
            </a:extLst>
          </p:cNvPr>
          <p:cNvSpPr txBox="1"/>
          <p:nvPr/>
        </p:nvSpPr>
        <p:spPr>
          <a:xfrm>
            <a:off x="-2819400" y="2544220"/>
            <a:ext cx="14646620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0680"/>
              </a:lnSpc>
              <a:spcBef>
                <a:spcPct val="0"/>
              </a:spcBef>
            </a:pPr>
            <a:r>
              <a:rPr lang="vi-VN" sz="4000" b="1" i="1" u="none" strike="noStrike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  <a:sym typeface="Nixie One"/>
              </a:rPr>
              <a:t>Ví dụ: Bài toán Merge Sort</a:t>
            </a:r>
            <a:endParaRPr lang="en-US" sz="4000" b="1" i="1" u="none" strike="noStrike" dirty="0">
              <a:solidFill>
                <a:schemeClr val="bg1"/>
              </a:solidFill>
              <a:latin typeface="Segoe UI Light" panose="020B0502040204020203" pitchFamily="34" charset="0"/>
              <a:ea typeface="DengXian Light" panose="02010600030101010101" pitchFamily="2" charset="-122"/>
              <a:cs typeface="Segoe UI Light" panose="020B0502040204020203" pitchFamily="34" charset="0"/>
              <a:sym typeface="Nixie O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5562B1-A0F1-0691-477C-5FB4AED0E5E4}"/>
                  </a:ext>
                </a:extLst>
              </p:cNvPr>
              <p:cNvSpPr txBox="1"/>
              <p:nvPr/>
            </p:nvSpPr>
            <p:spPr>
              <a:xfrm>
                <a:off x="2461161" y="4853795"/>
                <a:ext cx="12687300" cy="656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377"/>
                  </a:lnSpc>
                  <a:spcBef>
                    <a:spcPct val="0"/>
                  </a:spcBef>
                </a:pPr>
                <a:r>
                  <a:rPr lang="en-US" sz="4000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Cho </a:t>
                </a:r>
                <a:r>
                  <a:rPr lang="en-US" sz="4000" b="1" i="1" dirty="0" err="1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mảng</a:t>
                </a:r>
                <a:r>
                  <a:rPr lang="en-US" sz="4000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𝑨</m:t>
                    </m:r>
                    <m:r>
                      <a:rPr lang="en-US" sz="4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[</m:t>
                    </m:r>
                    <m:r>
                      <a:rPr lang="en-US" sz="4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𝟎</m:t>
                    </m:r>
                    <m:r>
                      <a:rPr lang="en-US" sz="4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..</m:t>
                    </m:r>
                    <m:r>
                      <a:rPr lang="en-US" sz="4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𝒏</m:t>
                    </m:r>
                    <m:r>
                      <a:rPr lang="en-US" sz="4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−</m:t>
                    </m:r>
                    <m:r>
                      <a:rPr lang="en-US" sz="4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𝟏</m:t>
                    </m:r>
                    <m:r>
                      <a:rPr lang="en-US" sz="4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]</m:t>
                    </m:r>
                  </m:oMath>
                </a14:m>
                <a:r>
                  <a:rPr lang="en-US" sz="4000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, </a:t>
                </a:r>
                <a:r>
                  <a:rPr lang="en-US" sz="4000" b="1" i="1" dirty="0" err="1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hãy</a:t>
                </a:r>
                <a:r>
                  <a:rPr lang="en-US" sz="4000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 </a:t>
                </a:r>
                <a:r>
                  <a:rPr lang="en-US" sz="4000" b="1" i="1" dirty="0" err="1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sắp</a:t>
                </a:r>
                <a:r>
                  <a:rPr lang="en-US" sz="4000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 </a:t>
                </a:r>
                <a:r>
                  <a:rPr lang="en-US" sz="4000" b="1" i="1" dirty="0" err="1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xếp</a:t>
                </a:r>
                <a:r>
                  <a:rPr lang="en-US" sz="4000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 </a:t>
                </a:r>
                <a:r>
                  <a:rPr lang="en-US" sz="4000" b="1" i="1" dirty="0" err="1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mảng</a:t>
                </a:r>
                <a:r>
                  <a:rPr lang="en-US" sz="4000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 </a:t>
                </a:r>
                <a:r>
                  <a:rPr lang="en-US" sz="4000" b="1" i="1" dirty="0" err="1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tăng</a:t>
                </a:r>
                <a:r>
                  <a:rPr lang="en-US" sz="4000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 </a:t>
                </a:r>
                <a:r>
                  <a:rPr lang="en-US" sz="4000" b="1" i="1" dirty="0" err="1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dần</a:t>
                </a:r>
                <a:r>
                  <a:rPr lang="en-US" sz="4000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5562B1-A0F1-0691-477C-5FB4AED0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161" y="4853795"/>
                <a:ext cx="12687300" cy="656590"/>
              </a:xfrm>
              <a:prstGeom prst="rect">
                <a:avLst/>
              </a:prstGeom>
              <a:blipFill>
                <a:blip r:embed="rId3"/>
                <a:stretch>
                  <a:fillRect t="-24074" b="-388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9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762A14-209D-AB72-8023-0F0D6C8B6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D4E2798B-202C-BD04-5C9F-B3CDE39ACB6A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4328650C-F003-B68F-70AC-D7BB04EE0A94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99429DA0-6A36-64CC-5A40-3E4DE4C6E217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B4638A2B-C0DB-7B06-0A6C-ABE02A8FC3A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70A7D336-ACD8-227F-085E-FC70BCFAACF6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23B25C67-D1C7-BFD2-FEC5-7E3177876855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87373505-37EF-8158-1C16-2CAEBFF64041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52B20AA6-6847-F057-C817-8C278E2E60C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6084908A-271C-4DF3-17F0-0F121543AE9F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Divide and Conquer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C66B50D-13E7-6EE2-58FB-018EA9D9ADF6}"/>
              </a:ext>
            </a:extLst>
          </p:cNvPr>
          <p:cNvGrpSpPr/>
          <p:nvPr/>
        </p:nvGrpSpPr>
        <p:grpSpPr>
          <a:xfrm>
            <a:off x="5337321" y="3254366"/>
            <a:ext cx="7692878" cy="5905628"/>
            <a:chOff x="1028700" y="3352672"/>
            <a:chExt cx="7692878" cy="5905628"/>
          </a:xfrm>
        </p:grpSpPr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B23BD96F-80CB-16FC-7B51-69096978FCD8}"/>
                </a:ext>
              </a:extLst>
            </p:cNvPr>
            <p:cNvGrpSpPr/>
            <p:nvPr/>
          </p:nvGrpSpPr>
          <p:grpSpPr>
            <a:xfrm>
              <a:off x="1028700" y="3352672"/>
              <a:ext cx="7692878" cy="5905628"/>
              <a:chOff x="0" y="-47625"/>
              <a:chExt cx="1705324" cy="1555392"/>
            </a:xfrm>
          </p:grpSpPr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9651EE14-B9C0-F28D-C943-01C3BCEA8230}"/>
                  </a:ext>
                </a:extLst>
              </p:cNvPr>
              <p:cNvSpPr/>
              <p:nvPr/>
            </p:nvSpPr>
            <p:spPr>
              <a:xfrm>
                <a:off x="0" y="202794"/>
                <a:ext cx="1705324" cy="1304973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5" name="TextBox 17">
                <a:extLst>
                  <a:ext uri="{FF2B5EF4-FFF2-40B4-BE49-F238E27FC236}">
                    <a16:creationId xmlns:a16="http://schemas.microsoft.com/office/drawing/2014/main" id="{931FF7C2-A431-5412-68D3-D6DDF59B7B4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562481" cy="15553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12" name="AutoShape 23">
              <a:extLst>
                <a:ext uri="{FF2B5EF4-FFF2-40B4-BE49-F238E27FC236}">
                  <a16:creationId xmlns:a16="http://schemas.microsoft.com/office/drawing/2014/main" id="{60FD1DA4-2779-D2B7-7FE6-09CE5DAE3684}"/>
                </a:ext>
              </a:extLst>
            </p:cNvPr>
            <p:cNvSpPr/>
            <p:nvPr/>
          </p:nvSpPr>
          <p:spPr>
            <a:xfrm flipV="1">
              <a:off x="1028700" y="5534298"/>
              <a:ext cx="7692878" cy="45736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A0EC78-9140-C9A9-CFF3-2B61CEDD413A}"/>
                </a:ext>
              </a:extLst>
            </p:cNvPr>
            <p:cNvSpPr txBox="1"/>
            <p:nvPr/>
          </p:nvSpPr>
          <p:spPr>
            <a:xfrm>
              <a:off x="1460866" y="6395558"/>
              <a:ext cx="371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vi-VN" sz="36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" name="TextBox 25">
            <a:extLst>
              <a:ext uri="{FF2B5EF4-FFF2-40B4-BE49-F238E27FC236}">
                <a16:creationId xmlns:a16="http://schemas.microsoft.com/office/drawing/2014/main" id="{79503FDE-2277-6D8C-B9C1-300034DBB15C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49BAE7-DFB9-E0CC-F045-7AF91DAC796B}"/>
              </a:ext>
            </a:extLst>
          </p:cNvPr>
          <p:cNvSpPr txBox="1"/>
          <p:nvPr/>
        </p:nvSpPr>
        <p:spPr>
          <a:xfrm>
            <a:off x="1218182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Các bước thực hiện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59EA0C61-785C-6918-AE21-3591E4661F7C}"/>
              </a:ext>
            </a:extLst>
          </p:cNvPr>
          <p:cNvSpPr txBox="1"/>
          <p:nvPr/>
        </p:nvSpPr>
        <p:spPr>
          <a:xfrm>
            <a:off x="-2819400" y="2544220"/>
            <a:ext cx="14646620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0680"/>
              </a:lnSpc>
              <a:spcBef>
                <a:spcPct val="0"/>
              </a:spcBef>
            </a:pPr>
            <a:r>
              <a:rPr lang="vi-VN" sz="4000" b="1" i="1" u="none" strike="noStrike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  <a:sym typeface="Nixie One"/>
              </a:rPr>
              <a:t>Ví dụ: Bài toán Merge Sort</a:t>
            </a:r>
            <a:endParaRPr lang="en-US" sz="4000" b="1" i="1" u="none" strike="noStrike" dirty="0">
              <a:solidFill>
                <a:schemeClr val="bg1"/>
              </a:solidFill>
              <a:latin typeface="Segoe UI Light" panose="020B0502040204020203" pitchFamily="34" charset="0"/>
              <a:ea typeface="DengXian Light" panose="02010600030101010101" pitchFamily="2" charset="-122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318444F5-204D-B688-7D10-8582D1BC3954}"/>
              </a:ext>
            </a:extLst>
          </p:cNvPr>
          <p:cNvSpPr txBox="1"/>
          <p:nvPr/>
        </p:nvSpPr>
        <p:spPr>
          <a:xfrm>
            <a:off x="7625923" y="4454294"/>
            <a:ext cx="3176502" cy="760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812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BD1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lmarai Bold"/>
                <a:sym typeface="Almarai Bold"/>
              </a:rPr>
              <a:t>Divide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6">
                <a:extLst>
                  <a:ext uri="{FF2B5EF4-FFF2-40B4-BE49-F238E27FC236}">
                    <a16:creationId xmlns:a16="http://schemas.microsoft.com/office/drawing/2014/main" id="{C29780DD-CC8F-124D-2690-C034DFFC4390}"/>
                  </a:ext>
                </a:extLst>
              </p:cNvPr>
              <p:cNvSpPr txBox="1"/>
              <p:nvPr/>
            </p:nvSpPr>
            <p:spPr>
              <a:xfrm>
                <a:off x="6787992" y="6297252"/>
                <a:ext cx="4956279" cy="51526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4377"/>
                  </a:lnSpc>
                  <a:spcBef>
                    <a:spcPct val="0"/>
                  </a:spcBef>
                </a:pPr>
                <a:r>
                  <a:rPr lang="en-US" sz="3172" b="1" i="1" dirty="0" err="1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Sắp</a:t>
                </a:r>
                <a:r>
                  <a:rPr lang="en-US" sz="3172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 </a:t>
                </a:r>
                <a:r>
                  <a:rPr lang="en-US" sz="3172" b="1" i="1" dirty="0" err="1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xếp</a:t>
                </a:r>
                <a:r>
                  <a:rPr lang="en-US" sz="3172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 </a:t>
                </a:r>
                <a:r>
                  <a:rPr lang="en-US" sz="3172" b="1" i="1" dirty="0" err="1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dãy</a:t>
                </a:r>
                <a:r>
                  <a:rPr lang="en-US" sz="3172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𝑨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[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𝟎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… 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𝒏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−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𝟏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] </m:t>
                    </m:r>
                  </m:oMath>
                </a14:m>
                <a:endParaRPr lang="en-US" sz="3172" b="1" i="1" dirty="0">
                  <a:solidFill>
                    <a:srgbClr val="FFFFFF"/>
                  </a:solidFill>
                  <a:latin typeface="Segoe UI Light" panose="020B0502040204020203" pitchFamily="34" charset="0"/>
                  <a:ea typeface="Almarai Bold"/>
                  <a:cs typeface="Segoe UI Light" panose="020B0502040204020203" pitchFamily="34" charset="0"/>
                  <a:sym typeface="Almarai Bold"/>
                </a:endParaRPr>
              </a:p>
            </p:txBody>
          </p:sp>
        </mc:Choice>
        <mc:Fallback xmlns="">
          <p:sp>
            <p:nvSpPr>
              <p:cNvPr id="6" name="TextBox 26">
                <a:extLst>
                  <a:ext uri="{FF2B5EF4-FFF2-40B4-BE49-F238E27FC236}">
                    <a16:creationId xmlns:a16="http://schemas.microsoft.com/office/drawing/2014/main" id="{C29780DD-CC8F-124D-2690-C034DFFC4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992" y="6297252"/>
                <a:ext cx="4956279" cy="515269"/>
              </a:xfrm>
              <a:prstGeom prst="rect">
                <a:avLst/>
              </a:prstGeom>
              <a:blipFill>
                <a:blip r:embed="rId3"/>
                <a:stretch>
                  <a:fillRect l="-615" t="-17647" b="-458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7">
                <a:extLst>
                  <a:ext uri="{FF2B5EF4-FFF2-40B4-BE49-F238E27FC236}">
                    <a16:creationId xmlns:a16="http://schemas.microsoft.com/office/drawing/2014/main" id="{E9B0E265-AAD1-AA97-4AFC-B31F4476EE06}"/>
                  </a:ext>
                </a:extLst>
              </p:cNvPr>
              <p:cNvSpPr txBox="1"/>
              <p:nvPr/>
            </p:nvSpPr>
            <p:spPr>
              <a:xfrm>
                <a:off x="5974744" y="7057573"/>
                <a:ext cx="6418957" cy="108262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4377"/>
                  </a:lnSpc>
                  <a:spcBef>
                    <a:spcPct val="0"/>
                  </a:spcBef>
                </a:pPr>
                <a:r>
                  <a:rPr lang="en-US" sz="3172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Bằng </a:t>
                </a:r>
                <a:r>
                  <a:rPr lang="en-US" sz="3172" b="1" i="1" dirty="0" err="1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cách</a:t>
                </a:r>
                <a:r>
                  <a:rPr lang="en-US" sz="3172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 chia </a:t>
                </a:r>
                <a:r>
                  <a:rPr lang="en-US" sz="3172" b="1" i="1" dirty="0" err="1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dãy</a:t>
                </a:r>
                <a:r>
                  <a:rPr lang="en-US" sz="3172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 </a:t>
                </a:r>
                <a:r>
                  <a:rPr lang="en-US" sz="3172" b="1" i="1" dirty="0" err="1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thành</a:t>
                </a:r>
                <a:r>
                  <a:rPr lang="en-US" sz="3172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 2 </a:t>
                </a:r>
                <a:r>
                  <a:rPr lang="en-US" sz="3172" b="1" i="1" dirty="0" err="1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nửa</a:t>
                </a:r>
                <a:r>
                  <a:rPr lang="en-US" sz="3172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𝑨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[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𝟎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…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𝒏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/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𝟐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−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𝟏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], 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𝑨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[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𝒏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/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𝟐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…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𝒏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−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𝟏</m:t>
                    </m:r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]</m:t>
                    </m:r>
                  </m:oMath>
                </a14:m>
                <a:endParaRPr lang="en-US" sz="3172" b="1" i="1" dirty="0">
                  <a:solidFill>
                    <a:srgbClr val="FFFFFF"/>
                  </a:solidFill>
                  <a:latin typeface="Segoe UI Light" panose="020B0502040204020203" pitchFamily="34" charset="0"/>
                  <a:ea typeface="Almarai Bold"/>
                  <a:cs typeface="Segoe UI Light" panose="020B0502040204020203" pitchFamily="34" charset="0"/>
                  <a:sym typeface="Almarai Bold"/>
                </a:endParaRPr>
              </a:p>
            </p:txBody>
          </p:sp>
        </mc:Choice>
        <mc:Fallback xmlns="">
          <p:sp>
            <p:nvSpPr>
              <p:cNvPr id="7" name="TextBox 27">
                <a:extLst>
                  <a:ext uri="{FF2B5EF4-FFF2-40B4-BE49-F238E27FC236}">
                    <a16:creationId xmlns:a16="http://schemas.microsoft.com/office/drawing/2014/main" id="{E9B0E265-AAD1-AA97-4AFC-B31F4476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744" y="7057573"/>
                <a:ext cx="6418957" cy="1082623"/>
              </a:xfrm>
              <a:prstGeom prst="rect">
                <a:avLst/>
              </a:prstGeom>
              <a:blipFill>
                <a:blip r:embed="rId4"/>
                <a:stretch>
                  <a:fillRect t="-904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88023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31B4FF-9CE5-39C0-DF78-47BA0E354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06A83EB8-7D79-5343-9CD4-CBA96A020C95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81AD104D-4A46-86D9-413D-37C9DF53ABCD}"/>
                </a:ext>
              </a:extLst>
            </p:cNvPr>
            <p:cNvGrpSpPr/>
            <p:nvPr/>
          </p:nvGrpSpPr>
          <p:grpSpPr>
            <a:xfrm>
              <a:off x="0" y="-241102"/>
              <a:ext cx="5025827" cy="11866812"/>
              <a:chOff x="0" y="-47625"/>
              <a:chExt cx="992756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0B89FC47-38FD-32A8-2D21-899F385C779A}"/>
                  </a:ext>
                </a:extLst>
              </p:cNvPr>
              <p:cNvSpPr/>
              <p:nvPr/>
            </p:nvSpPr>
            <p:spPr>
              <a:xfrm>
                <a:off x="0" y="0"/>
                <a:ext cx="637845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B0768F79-9FF3-608D-703E-93A0A95ECF6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46D22639-92B3-6953-F0B4-62ADB3CF724F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DD115577-BC2E-A28C-2BC4-1CD59643A52B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BC424D51-426B-8E07-4C34-812B8723AF61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118A15DF-842F-A8B9-283E-0E8FFDDF164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0D9E78AD-0B2B-052F-3940-BB6A5A46A69B}"/>
                </a:ext>
              </a:extLst>
            </p:cNvPr>
            <p:cNvSpPr txBox="1"/>
            <p:nvPr/>
          </p:nvSpPr>
          <p:spPr>
            <a:xfrm>
              <a:off x="245764" y="133754"/>
              <a:ext cx="5421725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[Form 01]</a:t>
              </a:r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3FA1DB09-7A6F-710E-A15C-65B61E87AEDC}"/>
              </a:ext>
            </a:extLst>
          </p:cNvPr>
          <p:cNvSpPr txBox="1"/>
          <p:nvPr/>
        </p:nvSpPr>
        <p:spPr>
          <a:xfrm>
            <a:off x="1782780" y="4457700"/>
            <a:ext cx="14646620" cy="2600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0680"/>
              </a:lnSpc>
              <a:spcBef>
                <a:spcPct val="0"/>
              </a:spcBef>
            </a:pPr>
            <a:r>
              <a:rPr lang="vi-VN" sz="6000" b="1" i="1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</a:rPr>
              <a:t>Nêu ít nhất 3 thuật có tính "chia" hoặc "giảm" thành bài toán nhỏ hơn.</a:t>
            </a:r>
            <a:endParaRPr lang="en-US" sz="6000" b="1" i="1" u="none" strike="noStrike" dirty="0">
              <a:solidFill>
                <a:schemeClr val="bg1"/>
              </a:solidFill>
              <a:latin typeface="Segoe UI Light" panose="020B0502040204020203" pitchFamily="34" charset="0"/>
              <a:ea typeface="DengXian Light" panose="02010600030101010101" pitchFamily="2" charset="-122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4B89CAC-7AF1-11C1-F0FF-35FBAE472D27}"/>
              </a:ext>
            </a:extLst>
          </p:cNvPr>
          <p:cNvSpPr txBox="1"/>
          <p:nvPr/>
        </p:nvSpPr>
        <p:spPr>
          <a:xfrm>
            <a:off x="1355380" y="1678577"/>
            <a:ext cx="5655020" cy="1282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680"/>
              </a:lnSpc>
              <a:spcBef>
                <a:spcPct val="0"/>
              </a:spcBef>
            </a:pPr>
            <a:r>
              <a:rPr lang="en-US" sz="8900" dirty="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[Form 01]</a:t>
            </a:r>
          </a:p>
        </p:txBody>
      </p:sp>
    </p:spTree>
    <p:extLst>
      <p:ext uri="{BB962C8B-B14F-4D97-AF65-F5344CB8AC3E}">
        <p14:creationId xmlns:p14="http://schemas.microsoft.com/office/powerpoint/2010/main" val="1512132080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877ECA-C61D-D7BB-3974-BB09F86DC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4356C539-0CEF-8BC2-2CD5-71AF0FEAB0C1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82310FEC-17C8-5469-3D6A-5BDE412FB83B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320F5742-6FE6-9A24-F691-C2506BAAE8CF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DDBDA206-DE5C-6904-941A-8A19783F734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52868436-E062-ADD7-4ABE-A6A8985402ED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91D1E8F9-E9EA-8794-716F-D64CD7513078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DBE5E585-758F-E72C-1C4D-52B59564D382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D0795BF5-5CDE-1F5E-735E-E98C564407C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4B62B643-1E8E-CAC9-3D46-556929716E94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Divide and Conquer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13B209-A957-D494-EA2C-770D1695B6A0}"/>
              </a:ext>
            </a:extLst>
          </p:cNvPr>
          <p:cNvGrpSpPr/>
          <p:nvPr/>
        </p:nvGrpSpPr>
        <p:grpSpPr>
          <a:xfrm>
            <a:off x="5337321" y="3254366"/>
            <a:ext cx="7692878" cy="5905628"/>
            <a:chOff x="1028700" y="3352672"/>
            <a:chExt cx="7692878" cy="5905628"/>
          </a:xfrm>
        </p:grpSpPr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FE21BFAD-01B0-C2A4-2576-7CDDC1428E1C}"/>
                </a:ext>
              </a:extLst>
            </p:cNvPr>
            <p:cNvGrpSpPr/>
            <p:nvPr/>
          </p:nvGrpSpPr>
          <p:grpSpPr>
            <a:xfrm>
              <a:off x="1028700" y="3352672"/>
              <a:ext cx="7692878" cy="5905628"/>
              <a:chOff x="0" y="-47625"/>
              <a:chExt cx="1705324" cy="1555392"/>
            </a:xfrm>
          </p:grpSpPr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F8057C59-4F4D-0C00-D1C7-06ACEDE1D07B}"/>
                  </a:ext>
                </a:extLst>
              </p:cNvPr>
              <p:cNvSpPr/>
              <p:nvPr/>
            </p:nvSpPr>
            <p:spPr>
              <a:xfrm>
                <a:off x="0" y="202794"/>
                <a:ext cx="1705324" cy="1304973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5" name="TextBox 17">
                <a:extLst>
                  <a:ext uri="{FF2B5EF4-FFF2-40B4-BE49-F238E27FC236}">
                    <a16:creationId xmlns:a16="http://schemas.microsoft.com/office/drawing/2014/main" id="{26ECDCFC-6C13-E888-29EF-8020631792C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562481" cy="15553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12" name="AutoShape 23">
              <a:extLst>
                <a:ext uri="{FF2B5EF4-FFF2-40B4-BE49-F238E27FC236}">
                  <a16:creationId xmlns:a16="http://schemas.microsoft.com/office/drawing/2014/main" id="{6F2346DC-7579-26CD-01A5-6B2894552388}"/>
                </a:ext>
              </a:extLst>
            </p:cNvPr>
            <p:cNvSpPr/>
            <p:nvPr/>
          </p:nvSpPr>
          <p:spPr>
            <a:xfrm flipV="1">
              <a:off x="1028700" y="5534298"/>
              <a:ext cx="7692878" cy="45736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4C29E7-D4ED-9D20-CE98-8CCE43F600D2}"/>
                </a:ext>
              </a:extLst>
            </p:cNvPr>
            <p:cNvSpPr txBox="1"/>
            <p:nvPr/>
          </p:nvSpPr>
          <p:spPr>
            <a:xfrm>
              <a:off x="1460866" y="6395558"/>
              <a:ext cx="371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vi-VN" sz="36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" name="TextBox 25">
            <a:extLst>
              <a:ext uri="{FF2B5EF4-FFF2-40B4-BE49-F238E27FC236}">
                <a16:creationId xmlns:a16="http://schemas.microsoft.com/office/drawing/2014/main" id="{1B0D6181-520F-FEE2-ED24-065D65E48C51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679870-8466-7A66-C4BA-964F36615D31}"/>
              </a:ext>
            </a:extLst>
          </p:cNvPr>
          <p:cNvSpPr txBox="1"/>
          <p:nvPr/>
        </p:nvSpPr>
        <p:spPr>
          <a:xfrm>
            <a:off x="1218182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Các bước thực hiện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FBE98064-C0AC-756A-AC6C-8A4F063D23EC}"/>
              </a:ext>
            </a:extLst>
          </p:cNvPr>
          <p:cNvSpPr txBox="1"/>
          <p:nvPr/>
        </p:nvSpPr>
        <p:spPr>
          <a:xfrm>
            <a:off x="-2819400" y="2544220"/>
            <a:ext cx="14646620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0680"/>
              </a:lnSpc>
              <a:spcBef>
                <a:spcPct val="0"/>
              </a:spcBef>
            </a:pPr>
            <a:r>
              <a:rPr lang="vi-VN" sz="4000" b="1" i="1" u="none" strike="noStrike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  <a:sym typeface="Nixie One"/>
              </a:rPr>
              <a:t>Ví dụ: Bài toán Merge Sort</a:t>
            </a:r>
            <a:endParaRPr lang="en-US" sz="4000" b="1" i="1" u="none" strike="noStrike" dirty="0">
              <a:solidFill>
                <a:schemeClr val="bg1"/>
              </a:solidFill>
              <a:latin typeface="Segoe UI Light" panose="020B0502040204020203" pitchFamily="34" charset="0"/>
              <a:ea typeface="DengXian Light" panose="02010600030101010101" pitchFamily="2" charset="-122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BC943363-BEF9-F12A-B589-2AB0FFCCFC7C}"/>
              </a:ext>
            </a:extLst>
          </p:cNvPr>
          <p:cNvSpPr txBox="1"/>
          <p:nvPr/>
        </p:nvSpPr>
        <p:spPr>
          <a:xfrm>
            <a:off x="7625923" y="4454294"/>
            <a:ext cx="3176502" cy="760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812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BD1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lmarai Bold"/>
                <a:sym typeface="Almarai Bold"/>
              </a:rPr>
              <a:t>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7">
                <a:extLst>
                  <a:ext uri="{FF2B5EF4-FFF2-40B4-BE49-F238E27FC236}">
                    <a16:creationId xmlns:a16="http://schemas.microsoft.com/office/drawing/2014/main" id="{EE560EF4-7221-6CF0-12C8-DB6BCDD8C059}"/>
                  </a:ext>
                </a:extLst>
              </p:cNvPr>
              <p:cNvSpPr txBox="1"/>
              <p:nvPr/>
            </p:nvSpPr>
            <p:spPr>
              <a:xfrm>
                <a:off x="5974281" y="6507731"/>
                <a:ext cx="6624111" cy="108262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4377"/>
                  </a:lnSpc>
                  <a:spcBef>
                    <a:spcPct val="0"/>
                  </a:spcBef>
                </a:pPr>
                <a:r>
                  <a:rPr lang="pt-BR" sz="3172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Ta sắp xếp 2 nửa </a:t>
                </a:r>
                <a14:m>
                  <m:oMath xmlns:m="http://schemas.openxmlformats.org/officeDocument/2006/math"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pt-BR" sz="3172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Almarai Bold"/>
                            <a:cs typeface="Segoe UI Light" panose="020B0502040204020203" pitchFamily="34" charset="0"/>
                            <a:sym typeface="Almarai Bold"/>
                          </a:rPr>
                        </m:ctrlPr>
                      </m:dPr>
                      <m:e>
                        <m:r>
                          <a:rPr lang="pt-BR" sz="3172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Almarai Bold"/>
                            <a:cs typeface="Segoe UI Light" panose="020B0502040204020203" pitchFamily="34" charset="0"/>
                            <a:sym typeface="Almarai Bold"/>
                          </a:rPr>
                          <m:t>𝟎</m:t>
                        </m:r>
                        <m:r>
                          <a:rPr lang="pt-BR" sz="3172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Almarai Bold"/>
                            <a:cs typeface="Segoe UI Light" panose="020B0502040204020203" pitchFamily="34" charset="0"/>
                            <a:sym typeface="Almarai Bold"/>
                          </a:rPr>
                          <m:t>…</m:t>
                        </m:r>
                        <m:r>
                          <a:rPr lang="pt-BR" sz="3172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Almarai Bold"/>
                            <a:cs typeface="Segoe UI Light" panose="020B0502040204020203" pitchFamily="34" charset="0"/>
                            <a:sym typeface="Almarai Bold"/>
                          </a:rPr>
                          <m:t>𝒏</m:t>
                        </m:r>
                        <m:r>
                          <m:rPr>
                            <m:lit/>
                          </m:rPr>
                          <a:rPr lang="pt-BR" sz="3172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Almarai Bold"/>
                            <a:cs typeface="Segoe UI Light" panose="020B0502040204020203" pitchFamily="34" charset="0"/>
                            <a:sym typeface="Almarai Bold"/>
                          </a:rPr>
                          <m:t>/</m:t>
                        </m:r>
                        <m:r>
                          <a:rPr lang="pt-BR" sz="3172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Almarai Bold"/>
                            <a:cs typeface="Segoe UI Light" panose="020B0502040204020203" pitchFamily="34" charset="0"/>
                            <a:sym typeface="Almarai Bold"/>
                          </a:rPr>
                          <m:t>𝟐</m:t>
                        </m:r>
                        <m:r>
                          <a:rPr lang="pt-BR" sz="3172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Almarai Bold"/>
                            <a:cs typeface="Segoe UI Light" panose="020B0502040204020203" pitchFamily="34" charset="0"/>
                            <a:sym typeface="Almarai Bold"/>
                          </a:rPr>
                          <m:t>−</m:t>
                        </m:r>
                        <m:r>
                          <a:rPr lang="pt-BR" sz="3172" b="1" i="1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Almarai Bold"/>
                            <a:cs typeface="Segoe UI Light" panose="020B0502040204020203" pitchFamily="34" charset="0"/>
                            <a:sym typeface="Almarai Bold"/>
                          </a:rPr>
                          <m:t>𝟏</m:t>
                        </m:r>
                      </m:e>
                    </m:d>
                  </m:oMath>
                </a14:m>
                <a:endParaRPr lang="en-US" sz="3172" b="1" i="1" dirty="0">
                  <a:solidFill>
                    <a:srgbClr val="FFFFFF"/>
                  </a:solidFill>
                  <a:latin typeface="Cambria Math" panose="02040503050406030204" pitchFamily="18" charset="0"/>
                  <a:ea typeface="Almarai Bold"/>
                  <a:cs typeface="Segoe UI Light" panose="020B0502040204020203" pitchFamily="34" charset="0"/>
                  <a:sym typeface="Almarai Bold"/>
                </a:endParaRPr>
              </a:p>
              <a:p>
                <a:pPr algn="ctr">
                  <a:lnSpc>
                    <a:spcPts val="4377"/>
                  </a:lnSpc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 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, 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𝑨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[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𝒏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/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𝟐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…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𝒏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−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𝟏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]</m:t>
                    </m:r>
                  </m:oMath>
                </a14:m>
                <a:r>
                  <a:rPr lang="pt-BR" sz="3172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 bằng đệ quy</a:t>
                </a:r>
                <a:endParaRPr lang="en-US" sz="3172" b="1" i="1" dirty="0">
                  <a:solidFill>
                    <a:srgbClr val="FFFFFF"/>
                  </a:solidFill>
                  <a:latin typeface="Segoe UI Light" panose="020B0502040204020203" pitchFamily="34" charset="0"/>
                  <a:ea typeface="Almarai Bold"/>
                  <a:cs typeface="Segoe UI Light" panose="020B0502040204020203" pitchFamily="34" charset="0"/>
                  <a:sym typeface="Almarai Bold"/>
                </a:endParaRPr>
              </a:p>
            </p:txBody>
          </p:sp>
        </mc:Choice>
        <mc:Fallback xmlns="">
          <p:sp>
            <p:nvSpPr>
              <p:cNvPr id="7" name="TextBox 27">
                <a:extLst>
                  <a:ext uri="{FF2B5EF4-FFF2-40B4-BE49-F238E27FC236}">
                    <a16:creationId xmlns:a16="http://schemas.microsoft.com/office/drawing/2014/main" id="{EE560EF4-7221-6CF0-12C8-DB6BCDD8C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81" y="6507731"/>
                <a:ext cx="6624111" cy="1082623"/>
              </a:xfrm>
              <a:prstGeom prst="rect">
                <a:avLst/>
              </a:prstGeom>
              <a:blipFill>
                <a:blip r:embed="rId3"/>
                <a:stretch>
                  <a:fillRect t="-9040" b="-214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246925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D6EABF-60F5-3E2F-011B-1523AD87A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80C5A364-9E22-7D9B-FB1E-6FC525BD2617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295960A6-C30F-5243-78B6-8BA78561E3E3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AF30B95E-A297-5BDC-4621-B1AC28C126E7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EF60B997-683E-C21E-4881-1C07543F49B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7D78C607-8C52-BB69-956C-D23B467A0B63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7B98DCD1-6B0B-AA6C-FB60-0381C0DF222F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DC6E720A-A328-614C-AAA9-1B5A075B84DB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9D6D05BF-BA81-312A-2080-17C1D478F74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7AC84027-955B-1565-7487-8B1C8B234C82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Divide and Conquer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9A0317-35E6-A79A-6BB7-BBDF62FEEC1A}"/>
              </a:ext>
            </a:extLst>
          </p:cNvPr>
          <p:cNvGrpSpPr/>
          <p:nvPr/>
        </p:nvGrpSpPr>
        <p:grpSpPr>
          <a:xfrm>
            <a:off x="5337321" y="3254366"/>
            <a:ext cx="7692878" cy="5905628"/>
            <a:chOff x="1028700" y="3352672"/>
            <a:chExt cx="7692878" cy="5905628"/>
          </a:xfrm>
        </p:grpSpPr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1519C6DA-D7AC-D187-3CB4-90A4271FBE63}"/>
                </a:ext>
              </a:extLst>
            </p:cNvPr>
            <p:cNvGrpSpPr/>
            <p:nvPr/>
          </p:nvGrpSpPr>
          <p:grpSpPr>
            <a:xfrm>
              <a:off x="1028700" y="3352672"/>
              <a:ext cx="7692878" cy="5905628"/>
              <a:chOff x="0" y="-47625"/>
              <a:chExt cx="1705324" cy="1555392"/>
            </a:xfrm>
          </p:grpSpPr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524BEB6D-2CDA-C798-8A18-8DF5F643EF83}"/>
                  </a:ext>
                </a:extLst>
              </p:cNvPr>
              <p:cNvSpPr/>
              <p:nvPr/>
            </p:nvSpPr>
            <p:spPr>
              <a:xfrm>
                <a:off x="0" y="202794"/>
                <a:ext cx="1705324" cy="1304973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5" name="TextBox 17">
                <a:extLst>
                  <a:ext uri="{FF2B5EF4-FFF2-40B4-BE49-F238E27FC236}">
                    <a16:creationId xmlns:a16="http://schemas.microsoft.com/office/drawing/2014/main" id="{F93CF5BB-F86D-6ACD-1A8F-2E4B2CE5BFE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562481" cy="15553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12" name="AutoShape 23">
              <a:extLst>
                <a:ext uri="{FF2B5EF4-FFF2-40B4-BE49-F238E27FC236}">
                  <a16:creationId xmlns:a16="http://schemas.microsoft.com/office/drawing/2014/main" id="{11367298-31EA-79B9-EBC0-233A8A085514}"/>
                </a:ext>
              </a:extLst>
            </p:cNvPr>
            <p:cNvSpPr/>
            <p:nvPr/>
          </p:nvSpPr>
          <p:spPr>
            <a:xfrm flipV="1">
              <a:off x="1028700" y="5534298"/>
              <a:ext cx="7692878" cy="45736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9F678A-5A60-7176-BEAB-99E69955FD29}"/>
                </a:ext>
              </a:extLst>
            </p:cNvPr>
            <p:cNvSpPr txBox="1"/>
            <p:nvPr/>
          </p:nvSpPr>
          <p:spPr>
            <a:xfrm>
              <a:off x="1460866" y="6395558"/>
              <a:ext cx="371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vi-VN" sz="36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" name="TextBox 25">
            <a:extLst>
              <a:ext uri="{FF2B5EF4-FFF2-40B4-BE49-F238E27FC236}">
                <a16:creationId xmlns:a16="http://schemas.microsoft.com/office/drawing/2014/main" id="{E7C869D0-10DA-2E28-BE5F-7ED72512FE72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689850-193F-6E7A-6A45-00464BAC5326}"/>
              </a:ext>
            </a:extLst>
          </p:cNvPr>
          <p:cNvSpPr txBox="1"/>
          <p:nvPr/>
        </p:nvSpPr>
        <p:spPr>
          <a:xfrm>
            <a:off x="1218182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Các bước thực hiện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729D328B-6318-C80A-243D-45093E1E1CE9}"/>
              </a:ext>
            </a:extLst>
          </p:cNvPr>
          <p:cNvSpPr txBox="1"/>
          <p:nvPr/>
        </p:nvSpPr>
        <p:spPr>
          <a:xfrm>
            <a:off x="-2819400" y="2544220"/>
            <a:ext cx="14646620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0680"/>
              </a:lnSpc>
              <a:spcBef>
                <a:spcPct val="0"/>
              </a:spcBef>
            </a:pPr>
            <a:r>
              <a:rPr lang="vi-VN" sz="4000" b="1" i="1" u="none" strike="noStrike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  <a:sym typeface="Nixie One"/>
              </a:rPr>
              <a:t>Ví dụ: Bài toán Merge Sort</a:t>
            </a:r>
            <a:endParaRPr lang="en-US" sz="4000" b="1" i="1" u="none" strike="noStrike" dirty="0">
              <a:solidFill>
                <a:schemeClr val="bg1"/>
              </a:solidFill>
              <a:latin typeface="Segoe UI Light" panose="020B0502040204020203" pitchFamily="34" charset="0"/>
              <a:ea typeface="DengXian Light" panose="02010600030101010101" pitchFamily="2" charset="-122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3C4E056D-9604-34B4-777C-283B01EBB81E}"/>
              </a:ext>
            </a:extLst>
          </p:cNvPr>
          <p:cNvSpPr txBox="1"/>
          <p:nvPr/>
        </p:nvSpPr>
        <p:spPr>
          <a:xfrm>
            <a:off x="7625922" y="4454294"/>
            <a:ext cx="3712871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812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4BD1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lmarai Bold"/>
                <a:sym typeface="Almarai Bold"/>
              </a:rPr>
              <a:t>Combine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6">
                <a:extLst>
                  <a:ext uri="{FF2B5EF4-FFF2-40B4-BE49-F238E27FC236}">
                    <a16:creationId xmlns:a16="http://schemas.microsoft.com/office/drawing/2014/main" id="{F13040C3-CD77-868E-A7B0-C2A4A8BB3485}"/>
                  </a:ext>
                </a:extLst>
              </p:cNvPr>
              <p:cNvSpPr txBox="1"/>
              <p:nvPr/>
            </p:nvSpPr>
            <p:spPr>
              <a:xfrm>
                <a:off x="6211181" y="5823728"/>
                <a:ext cx="6235252" cy="107952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4377"/>
                  </a:lnSpc>
                  <a:spcBef>
                    <a:spcPct val="0"/>
                  </a:spcBef>
                </a:pPr>
                <a:r>
                  <a:rPr lang="pt-BR" sz="3172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Khi có 2 nửa đã sắp xếp </a:t>
                </a:r>
                <a14:m>
                  <m:oMath xmlns:m="http://schemas.openxmlformats.org/officeDocument/2006/math"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𝑨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[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𝟎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…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𝒏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/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𝟐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−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𝟏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]</m:t>
                    </m:r>
                  </m:oMath>
                </a14:m>
                <a:r>
                  <a:rPr lang="pt-BR" sz="3172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, </a:t>
                </a:r>
                <a14:m>
                  <m:oMath xmlns:m="http://schemas.openxmlformats.org/officeDocument/2006/math"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𝑨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[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𝒏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/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𝟐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…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𝒏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−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𝟏</m:t>
                    </m:r>
                    <m:r>
                      <a:rPr lang="pt-BR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]</m:t>
                    </m:r>
                  </m:oMath>
                </a14:m>
                <a:endParaRPr lang="en-US" sz="3172" b="1" i="1" dirty="0">
                  <a:solidFill>
                    <a:srgbClr val="FFFFFF"/>
                  </a:solidFill>
                  <a:latin typeface="Segoe UI Light" panose="020B0502040204020203" pitchFamily="34" charset="0"/>
                  <a:ea typeface="Almarai Bold"/>
                  <a:cs typeface="Segoe UI Light" panose="020B0502040204020203" pitchFamily="34" charset="0"/>
                  <a:sym typeface="Almarai Bold"/>
                </a:endParaRPr>
              </a:p>
            </p:txBody>
          </p:sp>
        </mc:Choice>
        <mc:Fallback xmlns="">
          <p:sp>
            <p:nvSpPr>
              <p:cNvPr id="3" name="TextBox 26">
                <a:extLst>
                  <a:ext uri="{FF2B5EF4-FFF2-40B4-BE49-F238E27FC236}">
                    <a16:creationId xmlns:a16="http://schemas.microsoft.com/office/drawing/2014/main" id="{F13040C3-CD77-868E-A7B0-C2A4A8BB3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181" y="5823728"/>
                <a:ext cx="6235252" cy="1079526"/>
              </a:xfrm>
              <a:prstGeom prst="rect">
                <a:avLst/>
              </a:prstGeom>
              <a:blipFill>
                <a:blip r:embed="rId3"/>
                <a:stretch>
                  <a:fillRect t="-8475" b="-214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7">
                <a:extLst>
                  <a:ext uri="{FF2B5EF4-FFF2-40B4-BE49-F238E27FC236}">
                    <a16:creationId xmlns:a16="http://schemas.microsoft.com/office/drawing/2014/main" id="{5323A9E8-F214-D5F9-105B-3EDC7250C473}"/>
                  </a:ext>
                </a:extLst>
              </p:cNvPr>
              <p:cNvSpPr txBox="1"/>
              <p:nvPr/>
            </p:nvSpPr>
            <p:spPr>
              <a:xfrm>
                <a:off x="5974744" y="7057573"/>
                <a:ext cx="6750656" cy="164378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4377"/>
                  </a:lnSpc>
                  <a:spcBef>
                    <a:spcPct val="0"/>
                  </a:spcBef>
                </a:pPr>
                <a:r>
                  <a:rPr lang="vi-VN" sz="3172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Ta gộp chúng thành một dãy được sắp xếp </a:t>
                </a:r>
                <a14:m>
                  <m:oMath xmlns:m="http://schemas.openxmlformats.org/officeDocument/2006/math">
                    <m:r>
                      <a:rPr lang="vi-VN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𝑨</m:t>
                    </m:r>
                    <m:r>
                      <a:rPr lang="vi-VN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[</m:t>
                    </m:r>
                    <m:r>
                      <a:rPr lang="vi-VN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𝟎</m:t>
                    </m:r>
                    <m:r>
                      <a:rPr lang="vi-VN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…</m:t>
                    </m:r>
                    <m:r>
                      <a:rPr lang="vi-VN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𝒏</m:t>
                    </m:r>
                    <m:r>
                      <a:rPr lang="vi-VN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−</m:t>
                    </m:r>
                    <m:r>
                      <a:rPr lang="vi-VN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𝟏</m:t>
                    </m:r>
                    <m:r>
                      <a:rPr lang="vi-VN" sz="3172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] </m:t>
                    </m:r>
                  </m:oMath>
                </a14:m>
                <a:r>
                  <a:rPr lang="vi-VN" sz="3172" b="1" i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Bằng cách sử dụng phương pháp 2 con trỏ</a:t>
                </a:r>
                <a:endParaRPr lang="en-US" sz="3172" b="1" i="1" dirty="0">
                  <a:solidFill>
                    <a:srgbClr val="FFFFFF"/>
                  </a:solidFill>
                  <a:latin typeface="Segoe UI Light" panose="020B0502040204020203" pitchFamily="34" charset="0"/>
                  <a:ea typeface="Almarai Bold"/>
                  <a:cs typeface="Segoe UI Light" panose="020B0502040204020203" pitchFamily="34" charset="0"/>
                  <a:sym typeface="Almarai Bold"/>
                </a:endParaRPr>
              </a:p>
            </p:txBody>
          </p:sp>
        </mc:Choice>
        <mc:Fallback xmlns="">
          <p:sp>
            <p:nvSpPr>
              <p:cNvPr id="6" name="TextBox 27">
                <a:extLst>
                  <a:ext uri="{FF2B5EF4-FFF2-40B4-BE49-F238E27FC236}">
                    <a16:creationId xmlns:a16="http://schemas.microsoft.com/office/drawing/2014/main" id="{5323A9E8-F214-D5F9-105B-3EDC7250C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744" y="7057573"/>
                <a:ext cx="6750656" cy="1643783"/>
              </a:xfrm>
              <a:prstGeom prst="rect">
                <a:avLst/>
              </a:prstGeom>
              <a:blipFill>
                <a:blip r:embed="rId4"/>
                <a:stretch>
                  <a:fillRect l="-1805" t="-5948" r="-3069" b="-1412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292597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6D0D61-05ED-9118-E406-847AD5AC0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C567B900-E88B-F83C-8498-EC174A1DF4FF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ED84427E-2494-78D3-8145-1A08B402B90E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542C9B37-0BA2-269F-0C00-C11562EFFCB2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425B468A-B2D2-5DA9-25DF-E9F57E1C79D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0704AC3D-B9F8-1EE4-B225-0A72B53463C4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DDEDD2B9-6A60-4E66-123F-CAB3ED32D47B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37BCBD9F-36DC-1855-BB0F-0CC34221E829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5705FE6C-6223-5B46-DF2E-6944695DAAC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BFF7178E-E93C-2D37-CD53-DBBB1A956857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Divide and Conquer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CE4D791-64EB-117C-7257-3A262B8DA534}"/>
              </a:ext>
            </a:extLst>
          </p:cNvPr>
          <p:cNvGrpSpPr/>
          <p:nvPr/>
        </p:nvGrpSpPr>
        <p:grpSpPr>
          <a:xfrm>
            <a:off x="5337321" y="3254366"/>
            <a:ext cx="7692878" cy="5905628"/>
            <a:chOff x="1028700" y="3352672"/>
            <a:chExt cx="7692878" cy="5905628"/>
          </a:xfrm>
        </p:grpSpPr>
        <p:grpSp>
          <p:nvGrpSpPr>
            <p:cNvPr id="11" name="Group 15">
              <a:extLst>
                <a:ext uri="{FF2B5EF4-FFF2-40B4-BE49-F238E27FC236}">
                  <a16:creationId xmlns:a16="http://schemas.microsoft.com/office/drawing/2014/main" id="{950AE7CE-8A53-C340-C7DC-70BE65910489}"/>
                </a:ext>
              </a:extLst>
            </p:cNvPr>
            <p:cNvGrpSpPr/>
            <p:nvPr/>
          </p:nvGrpSpPr>
          <p:grpSpPr>
            <a:xfrm>
              <a:off x="1028700" y="3352672"/>
              <a:ext cx="7692878" cy="5905628"/>
              <a:chOff x="0" y="-47625"/>
              <a:chExt cx="1705324" cy="1555392"/>
            </a:xfrm>
          </p:grpSpPr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5EA2AAC1-A169-E7E9-A56C-232E224B92AD}"/>
                  </a:ext>
                </a:extLst>
              </p:cNvPr>
              <p:cNvSpPr/>
              <p:nvPr/>
            </p:nvSpPr>
            <p:spPr>
              <a:xfrm>
                <a:off x="0" y="202794"/>
                <a:ext cx="1705324" cy="1304973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15" name="TextBox 17">
                <a:extLst>
                  <a:ext uri="{FF2B5EF4-FFF2-40B4-BE49-F238E27FC236}">
                    <a16:creationId xmlns:a16="http://schemas.microsoft.com/office/drawing/2014/main" id="{A3FCCCA0-13B6-5F1A-D7EC-8E744B91FBB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562481" cy="15553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12" name="AutoShape 23">
              <a:extLst>
                <a:ext uri="{FF2B5EF4-FFF2-40B4-BE49-F238E27FC236}">
                  <a16:creationId xmlns:a16="http://schemas.microsoft.com/office/drawing/2014/main" id="{DEE0C74B-D74A-4D32-8371-F0ECDFB9B7EA}"/>
                </a:ext>
              </a:extLst>
            </p:cNvPr>
            <p:cNvSpPr/>
            <p:nvPr/>
          </p:nvSpPr>
          <p:spPr>
            <a:xfrm flipV="1">
              <a:off x="1028700" y="5534298"/>
              <a:ext cx="7692878" cy="45736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225634-87C8-44B6-8DF1-4175C3A5709F}"/>
                </a:ext>
              </a:extLst>
            </p:cNvPr>
            <p:cNvSpPr txBox="1"/>
            <p:nvPr/>
          </p:nvSpPr>
          <p:spPr>
            <a:xfrm>
              <a:off x="1460866" y="6395558"/>
              <a:ext cx="37128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vi-VN" sz="36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" name="TextBox 25">
            <a:extLst>
              <a:ext uri="{FF2B5EF4-FFF2-40B4-BE49-F238E27FC236}">
                <a16:creationId xmlns:a16="http://schemas.microsoft.com/office/drawing/2014/main" id="{83A31F22-D5DA-C12C-AFD6-55843C8A01D8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0A0D21-F77C-332D-07D0-57DEDE2ADD0D}"/>
              </a:ext>
            </a:extLst>
          </p:cNvPr>
          <p:cNvSpPr txBox="1"/>
          <p:nvPr/>
        </p:nvSpPr>
        <p:spPr>
          <a:xfrm>
            <a:off x="1218182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Các bước thực hiện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82F0ED06-3A0E-C244-E2B4-A08CEF0F94C1}"/>
              </a:ext>
            </a:extLst>
          </p:cNvPr>
          <p:cNvSpPr txBox="1"/>
          <p:nvPr/>
        </p:nvSpPr>
        <p:spPr>
          <a:xfrm>
            <a:off x="-2819400" y="2544220"/>
            <a:ext cx="14646620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0680"/>
              </a:lnSpc>
              <a:spcBef>
                <a:spcPct val="0"/>
              </a:spcBef>
            </a:pPr>
            <a:r>
              <a:rPr lang="vi-VN" sz="4000" b="1" i="1" u="none" strike="noStrike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  <a:sym typeface="Nixie One"/>
              </a:rPr>
              <a:t>Ví dụ: Bài toán Merge Sort</a:t>
            </a:r>
            <a:endParaRPr lang="en-US" sz="4000" b="1" i="1" u="none" strike="noStrike" dirty="0">
              <a:solidFill>
                <a:schemeClr val="bg1"/>
              </a:solidFill>
              <a:latin typeface="Segoe UI Light" panose="020B0502040204020203" pitchFamily="34" charset="0"/>
              <a:ea typeface="DengXian Light" panose="02010600030101010101" pitchFamily="2" charset="-122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C8409545-4145-B9B9-553D-D990D21B6301}"/>
              </a:ext>
            </a:extLst>
          </p:cNvPr>
          <p:cNvSpPr txBox="1"/>
          <p:nvPr/>
        </p:nvSpPr>
        <p:spPr>
          <a:xfrm>
            <a:off x="6591299" y="4454294"/>
            <a:ext cx="5105400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5812"/>
              </a:lnSpc>
              <a:spcBef>
                <a:spcPct val="0"/>
              </a:spcBef>
            </a:pPr>
            <a:r>
              <a:rPr lang="en-US" sz="6000" b="1" dirty="0" err="1">
                <a:solidFill>
                  <a:srgbClr val="4BD1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lmarai Bold"/>
                <a:sym typeface="Almarai Bold"/>
              </a:rPr>
              <a:t>Độ</a:t>
            </a:r>
            <a:r>
              <a:rPr lang="en-US" sz="6000" b="1" dirty="0">
                <a:solidFill>
                  <a:srgbClr val="4BD1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lmarai Bold"/>
                <a:sym typeface="Almarai Bold"/>
              </a:rPr>
              <a:t> </a:t>
            </a:r>
            <a:r>
              <a:rPr lang="en-US" sz="6000" b="1" dirty="0" err="1">
                <a:solidFill>
                  <a:srgbClr val="4BD1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lmarai Bold"/>
                <a:sym typeface="Almarai Bold"/>
              </a:rPr>
              <a:t>phức</a:t>
            </a:r>
            <a:r>
              <a:rPr lang="en-US" sz="6000" b="1" dirty="0">
                <a:solidFill>
                  <a:srgbClr val="4BD1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lmarai Bold"/>
                <a:sym typeface="Almarai Bold"/>
              </a:rPr>
              <a:t> </a:t>
            </a:r>
            <a:r>
              <a:rPr lang="en-US" sz="6000" b="1" dirty="0" err="1">
                <a:solidFill>
                  <a:srgbClr val="4BD1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lmarai Bold"/>
                <a:sym typeface="Almarai Bold"/>
              </a:rPr>
              <a:t>tạp</a:t>
            </a:r>
            <a:endParaRPr lang="en-US" sz="6000" b="1" dirty="0">
              <a:solidFill>
                <a:srgbClr val="4BD1FB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lmarai Bold"/>
              <a:sym typeface="Almarai Bold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239FE4-55F8-4CDE-3716-ADF38A88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87" y="5997369"/>
            <a:ext cx="6781729" cy="242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60208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ED19EC-08D7-B27B-5C6B-F690C4118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A2909BDB-B8E0-2E08-7CBA-0DFDD40327FE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BD9D1C3B-1400-B4C0-F503-D7B4B3865A15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1C47F6E9-44BA-11B9-2426-10ADEA070CDD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C423D61F-F250-3D1D-A702-3D3A296424F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E7968396-57F0-CE93-E147-0594835AD842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F5E6E9FD-841C-2042-2186-4A2D0B75630C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DB01E17D-AC3E-A475-1407-C14C7C22F99D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79FF4902-3808-1911-F751-75BEE98B8BD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3AE31F20-C6AF-8B0A-A1B1-C77BD998BCFB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Divide and Conquer</a:t>
              </a:r>
            </a:p>
          </p:txBody>
        </p:sp>
      </p:grpSp>
      <p:sp>
        <p:nvSpPr>
          <p:cNvPr id="4" name="TextBox 25">
            <a:extLst>
              <a:ext uri="{FF2B5EF4-FFF2-40B4-BE49-F238E27FC236}">
                <a16:creationId xmlns:a16="http://schemas.microsoft.com/office/drawing/2014/main" id="{07C3601D-199A-E7DA-D03F-B8D48EE5F313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7D5558-8566-D9A6-4BD9-B0B0D523E4A7}"/>
              </a:ext>
            </a:extLst>
          </p:cNvPr>
          <p:cNvSpPr txBox="1"/>
          <p:nvPr/>
        </p:nvSpPr>
        <p:spPr>
          <a:xfrm>
            <a:off x="1218182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Các bước thực hiện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27998DFE-DC63-03FE-B422-407C28ECCA5E}"/>
              </a:ext>
            </a:extLst>
          </p:cNvPr>
          <p:cNvSpPr txBox="1"/>
          <p:nvPr/>
        </p:nvSpPr>
        <p:spPr>
          <a:xfrm>
            <a:off x="-2819400" y="2544220"/>
            <a:ext cx="14646620" cy="1145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0680"/>
              </a:lnSpc>
              <a:spcBef>
                <a:spcPct val="0"/>
              </a:spcBef>
            </a:pPr>
            <a:r>
              <a:rPr lang="vi-VN" sz="4000" b="1" i="1" u="none" strike="noStrike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  <a:sym typeface="Nixie One"/>
              </a:rPr>
              <a:t>Ví dụ: Bài toán Merge Sort</a:t>
            </a:r>
            <a:endParaRPr lang="en-US" sz="4000" b="1" i="1" u="none" strike="noStrike" dirty="0">
              <a:solidFill>
                <a:schemeClr val="bg1"/>
              </a:solidFill>
              <a:latin typeface="Segoe UI Light" panose="020B0502040204020203" pitchFamily="34" charset="0"/>
              <a:ea typeface="DengXian Light" panose="02010600030101010101" pitchFamily="2" charset="-122"/>
              <a:cs typeface="Segoe UI Light" panose="020B0502040204020203" pitchFamily="34" charset="0"/>
              <a:sym typeface="Nixie On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1">
                <a:extLst>
                  <a:ext uri="{FF2B5EF4-FFF2-40B4-BE49-F238E27FC236}">
                    <a16:creationId xmlns:a16="http://schemas.microsoft.com/office/drawing/2014/main" id="{0FB5B949-0449-89EB-DD05-56C46F5EF220}"/>
                  </a:ext>
                </a:extLst>
              </p:cNvPr>
              <p:cNvSpPr/>
              <p:nvPr/>
            </p:nvSpPr>
            <p:spPr>
              <a:xfrm>
                <a:off x="2683967" y="3908158"/>
                <a:ext cx="12920067" cy="4953000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 anchor="ctr"/>
              <a:lstStyle/>
              <a:p>
                <a:r>
                  <a:rPr lang="vi-VN" sz="2800" b="1" dirty="0">
                    <a:solidFill>
                      <a:schemeClr val="bg1"/>
                    </a:solidFill>
                    <a:latin typeface="+mj-lt"/>
                  </a:rPr>
                  <a:t>ALGORITHM</a:t>
                </a:r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  Mergesort(</a:t>
                </a:r>
                <a14:m>
                  <m:oMath xmlns:m="http://schemas.openxmlformats.org/officeDocument/2006/math"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𝐴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[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0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..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𝑛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−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1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]</m:t>
                    </m:r>
                  </m:oMath>
                </a14:m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)</a:t>
                </a:r>
              </a:p>
              <a:p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// Sorts array </a:t>
                </a:r>
                <a14:m>
                  <m:oMath xmlns:m="http://schemas.openxmlformats.org/officeDocument/2006/math">
                    <m:r>
                      <a:rPr lang="vi-VN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 by recursive mergesort</a:t>
                </a:r>
              </a:p>
              <a:p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// Input: An array </a:t>
                </a:r>
                <a14:m>
                  <m:oMath xmlns:m="http://schemas.openxmlformats.org/officeDocument/2006/math"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𝐴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[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0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..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𝑛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−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1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]</m:t>
                    </m:r>
                  </m:oMath>
                </a14:m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 of orderable elements</a:t>
                </a:r>
              </a:p>
              <a:p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// Output: Array </a:t>
                </a:r>
                <a14:m>
                  <m:oMath xmlns:m="http://schemas.openxmlformats.org/officeDocument/2006/math"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𝐴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[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0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..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𝑛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−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1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]</m:t>
                    </m:r>
                  </m:oMath>
                </a14:m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 sorted in nondecreasing order</a:t>
                </a:r>
              </a:p>
              <a:p>
                <a:endParaRPr lang="vi-VN" sz="28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𝑛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 &gt; 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1</m:t>
                    </m:r>
                  </m:oMath>
                </a14:m>
                <a:endParaRPr lang="vi-VN" sz="28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    	copy </a:t>
                </a:r>
                <a14:m>
                  <m:oMath xmlns:m="http://schemas.openxmlformats.org/officeDocument/2006/math"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𝐴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[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0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..⌊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𝑛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/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2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⌋−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1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]</m:t>
                    </m:r>
                  </m:oMath>
                </a14:m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𝐵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[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0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..⌊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𝑛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/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2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⌋−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1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]</m:t>
                    </m:r>
                  </m:oMath>
                </a14:m>
                <a:endParaRPr lang="vi-VN" sz="28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    	copy </a:t>
                </a:r>
                <a14:m>
                  <m:oMath xmlns:m="http://schemas.openxmlformats.org/officeDocument/2006/math"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𝐴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[⌊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𝑛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/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2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⌋..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𝑛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−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1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]</m:t>
                    </m:r>
                  </m:oMath>
                </a14:m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 to </a:t>
                </a:r>
                <a14:m>
                  <m:oMath xmlns:m="http://schemas.openxmlformats.org/officeDocument/2006/math"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𝐶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[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0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..⌊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𝑛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/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2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⌋−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1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]</m:t>
                    </m:r>
                  </m:oMath>
                </a14:m>
                <a:endParaRPr lang="vi-VN" sz="28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𝑀𝑒𝑟𝑔𝑒𝑠𝑜𝑟𝑡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(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𝐵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[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0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..⌊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𝑛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/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2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⌋−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1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])</m:t>
                    </m:r>
                  </m:oMath>
                </a14:m>
                <a:endParaRPr lang="vi-VN" sz="28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   	</a:t>
                </a:r>
                <a14:m>
                  <m:oMath xmlns:m="http://schemas.openxmlformats.org/officeDocument/2006/math"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𝑀𝑒𝑟𝑔𝑒𝑠𝑜𝑟𝑡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(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𝐶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[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0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..⌊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𝑛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/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2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⌋−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1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])</m:t>
                    </m:r>
                  </m:oMath>
                </a14:m>
                <a:endParaRPr lang="vi-VN" sz="2800" dirty="0">
                  <a:solidFill>
                    <a:schemeClr val="bg1"/>
                  </a:solidFill>
                  <a:latin typeface="+mj-lt"/>
                </a:endParaRPr>
              </a:p>
              <a:p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    	</a:t>
                </a:r>
                <a14:m>
                  <m:oMath xmlns:m="http://schemas.openxmlformats.org/officeDocument/2006/math"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𝑀𝑒𝑟𝑔𝑒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(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𝐵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, 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𝐶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, 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𝐴</m:t>
                    </m:r>
                    <m:r>
                      <a:rPr lang="vi-VN" sz="2800" i="1" dirty="0">
                        <a:solidFill>
                          <a:schemeClr val="bg1"/>
                        </a:solidFill>
                        <a:latin typeface="+mj-lt"/>
                      </a:rPr>
                      <m:t>) </m:t>
                    </m:r>
                  </m:oMath>
                </a14:m>
                <a:r>
                  <a:rPr lang="vi-VN" sz="2800" dirty="0">
                    <a:solidFill>
                      <a:schemeClr val="bg1"/>
                    </a:solidFill>
                    <a:latin typeface="+mj-lt"/>
                  </a:rPr>
                  <a:t>  // see below</a:t>
                </a:r>
              </a:p>
            </p:txBody>
          </p:sp>
        </mc:Choice>
        <mc:Fallback>
          <p:sp>
            <p:nvSpPr>
              <p:cNvPr id="12" name="1">
                <a:extLst>
                  <a:ext uri="{FF2B5EF4-FFF2-40B4-BE49-F238E27FC236}">
                    <a16:creationId xmlns:a16="http://schemas.microsoft.com/office/drawing/2014/main" id="{0FB5B949-0449-89EB-DD05-56C46F5EF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967" y="3908158"/>
                <a:ext cx="12920067" cy="4953000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blipFill>
                <a:blip r:embed="rId3"/>
                <a:stretch>
                  <a:fillRect l="-847" b="-1345"/>
                </a:stretch>
              </a:blip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2032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0C2A66-3315-C65F-093C-DDE56A098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>
            <a:extLst>
              <a:ext uri="{FF2B5EF4-FFF2-40B4-BE49-F238E27FC236}">
                <a16:creationId xmlns:a16="http://schemas.microsoft.com/office/drawing/2014/main" id="{89727372-7068-1E2C-878B-DEDF81C40CD7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F2C77B1E-87C7-18D5-DE0E-D0847A2D2CEF}"/>
                </a:ext>
              </a:extLst>
            </p:cNvPr>
            <p:cNvGrpSpPr/>
            <p:nvPr/>
          </p:nvGrpSpPr>
          <p:grpSpPr>
            <a:xfrm>
              <a:off x="0" y="-241102"/>
              <a:ext cx="5025827" cy="11866812"/>
              <a:chOff x="0" y="-47625"/>
              <a:chExt cx="992756" cy="2344062"/>
            </a:xfrm>
          </p:grpSpPr>
          <p:sp>
            <p:nvSpPr>
              <p:cNvPr id="43" name="Freeform 4">
                <a:extLst>
                  <a:ext uri="{FF2B5EF4-FFF2-40B4-BE49-F238E27FC236}">
                    <a16:creationId xmlns:a16="http://schemas.microsoft.com/office/drawing/2014/main" id="{EEEC4C09-CE97-C614-0977-5D664092DF4F}"/>
                  </a:ext>
                </a:extLst>
              </p:cNvPr>
              <p:cNvSpPr/>
              <p:nvPr/>
            </p:nvSpPr>
            <p:spPr>
              <a:xfrm>
                <a:off x="0" y="0"/>
                <a:ext cx="637845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4" name="TextBox 5">
                <a:extLst>
                  <a:ext uri="{FF2B5EF4-FFF2-40B4-BE49-F238E27FC236}">
                    <a16:creationId xmlns:a16="http://schemas.microsoft.com/office/drawing/2014/main" id="{451D5D54-0BB4-E41F-2413-FD252F971CB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17" name="Group 9">
              <a:extLst>
                <a:ext uri="{FF2B5EF4-FFF2-40B4-BE49-F238E27FC236}">
                  <a16:creationId xmlns:a16="http://schemas.microsoft.com/office/drawing/2014/main" id="{D8E08DAF-27A0-5670-18B8-F6529A683403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41" name="Freeform 10">
                <a:extLst>
                  <a:ext uri="{FF2B5EF4-FFF2-40B4-BE49-F238E27FC236}">
                    <a16:creationId xmlns:a16="http://schemas.microsoft.com/office/drawing/2014/main" id="{991AA8CC-8E2F-B793-4909-02FCB3E09F0F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2" name="TextBox 11">
                <a:extLst>
                  <a:ext uri="{FF2B5EF4-FFF2-40B4-BE49-F238E27FC236}">
                    <a16:creationId xmlns:a16="http://schemas.microsoft.com/office/drawing/2014/main" id="{D1C8DFE7-E130-EEFF-3EF5-7908AD91E6D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6C65C79F-29A8-99DD-4100-6C7EEB7B524C}"/>
                </a:ext>
              </a:extLst>
            </p:cNvPr>
            <p:cNvSpPr txBox="1"/>
            <p:nvPr/>
          </p:nvSpPr>
          <p:spPr>
            <a:xfrm>
              <a:off x="245764" y="133754"/>
              <a:ext cx="5421725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[Form 02]</a:t>
              </a:r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8926F70C-DB01-A158-F4E0-61A551308224}"/>
              </a:ext>
            </a:extLst>
          </p:cNvPr>
          <p:cNvSpPr txBox="1"/>
          <p:nvPr/>
        </p:nvSpPr>
        <p:spPr>
          <a:xfrm>
            <a:off x="1782780" y="4457700"/>
            <a:ext cx="15303936" cy="2575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10680"/>
              </a:lnSpc>
              <a:spcBef>
                <a:spcPct val="0"/>
              </a:spcBef>
            </a:pPr>
            <a:r>
              <a:rPr lang="vi-VN" sz="6000" b="1" i="1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</a:rPr>
              <a:t>Những đặc điểm nào giúp ta sử dụng decrease, những đặc điểm nào giúp sử dụng divide ?</a:t>
            </a:r>
            <a:endParaRPr lang="en-US" sz="6000" b="1" i="1" u="none" strike="noStrike" dirty="0">
              <a:solidFill>
                <a:schemeClr val="bg1"/>
              </a:solidFill>
              <a:latin typeface="Segoe UI Light" panose="020B0502040204020203" pitchFamily="34" charset="0"/>
              <a:ea typeface="DengXian Light" panose="02010600030101010101" pitchFamily="2" charset="-122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1231CF7F-010F-4FA1-6053-AEEF11F8B4DD}"/>
              </a:ext>
            </a:extLst>
          </p:cNvPr>
          <p:cNvSpPr txBox="1"/>
          <p:nvPr/>
        </p:nvSpPr>
        <p:spPr>
          <a:xfrm>
            <a:off x="1355380" y="1678577"/>
            <a:ext cx="5655020" cy="1282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680"/>
              </a:lnSpc>
              <a:spcBef>
                <a:spcPct val="0"/>
              </a:spcBef>
            </a:pPr>
            <a:r>
              <a:rPr lang="en-US" sz="8900" dirty="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[Form 02]</a:t>
            </a:r>
          </a:p>
        </p:txBody>
      </p:sp>
    </p:spTree>
    <p:extLst>
      <p:ext uri="{BB962C8B-B14F-4D97-AF65-F5344CB8AC3E}">
        <p14:creationId xmlns:p14="http://schemas.microsoft.com/office/powerpoint/2010/main" val="755917595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0523FF-0BED-F172-2BF9-AC780CF64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3E2D8721-6162-CFD1-1487-B60FEC6703C5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19FF70E2-E5FE-661C-0134-3EDA0473A86E}"/>
                </a:ext>
              </a:extLst>
            </p:cNvPr>
            <p:cNvGrpSpPr/>
            <p:nvPr/>
          </p:nvGrpSpPr>
          <p:grpSpPr>
            <a:xfrm>
              <a:off x="0" y="-241102"/>
              <a:ext cx="5025827" cy="11866812"/>
              <a:chOff x="0" y="-47625"/>
              <a:chExt cx="992756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50754D90-245A-4F8E-7F00-CC59F3B36743}"/>
                  </a:ext>
                </a:extLst>
              </p:cNvPr>
              <p:cNvSpPr/>
              <p:nvPr/>
            </p:nvSpPr>
            <p:spPr>
              <a:xfrm>
                <a:off x="0" y="0"/>
                <a:ext cx="637845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D84010A4-E317-3CD2-63F2-2FC76E848EE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B17ED0BE-5438-A2DD-97D2-05B456EDF432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F4D2FFE-B46E-8488-3ABD-D53A904EFEE1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49FA99F0-D6FC-D40E-0593-A7AADCC8476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B4E2A33E-3A16-32CE-AC79-06939FB7D1D6}"/>
                </a:ext>
              </a:extLst>
            </p:cNvPr>
            <p:cNvSpPr txBox="1"/>
            <p:nvPr/>
          </p:nvSpPr>
          <p:spPr>
            <a:xfrm>
              <a:off x="245764" y="133754"/>
              <a:ext cx="5421725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[Form 02]</a:t>
              </a:r>
            </a:p>
          </p:txBody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68EBC278-2171-B874-A433-B3DBDB487981}"/>
              </a:ext>
            </a:extLst>
          </p:cNvPr>
          <p:cNvSpPr txBox="1"/>
          <p:nvPr/>
        </p:nvSpPr>
        <p:spPr>
          <a:xfrm>
            <a:off x="1355380" y="1678577"/>
            <a:ext cx="5655020" cy="1282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680"/>
              </a:lnSpc>
              <a:spcBef>
                <a:spcPct val="0"/>
              </a:spcBef>
            </a:pPr>
            <a:r>
              <a:rPr lang="en-US" sz="8900" dirty="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[Form 02]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94A2BB60-4F80-FE95-78EF-DDD06E8C85EC}"/>
              </a:ext>
            </a:extLst>
          </p:cNvPr>
          <p:cNvSpPr txBox="1"/>
          <p:nvPr/>
        </p:nvSpPr>
        <p:spPr>
          <a:xfrm>
            <a:off x="1630189" y="3116342"/>
            <a:ext cx="1530393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vi-VN" sz="4000" b="1" i="1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</a:rPr>
              <a:t>Những đặc điểm nào giúp ta sử dụng decrease, những đặc điểm nào giúp sử dụng divide ?</a:t>
            </a:r>
            <a:endParaRPr lang="en-US" sz="4000" b="1" i="1" u="none" strike="noStrike" dirty="0">
              <a:solidFill>
                <a:schemeClr val="bg1"/>
              </a:solidFill>
              <a:latin typeface="Segoe UI Light" panose="020B0502040204020203" pitchFamily="34" charset="0"/>
              <a:ea typeface="DengXian Light" panose="02010600030101010101" pitchFamily="2" charset="-122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C95FB5-8634-7D1C-3B1F-19949DF29EB7}"/>
              </a:ext>
            </a:extLst>
          </p:cNvPr>
          <p:cNvSpPr txBox="1"/>
          <p:nvPr/>
        </p:nvSpPr>
        <p:spPr>
          <a:xfrm>
            <a:off x="1630189" y="5105400"/>
            <a:ext cx="1502762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spcBef>
                <a:spcPct val="0"/>
              </a:spcBef>
              <a:buFontTx/>
              <a:buChar char="-"/>
            </a:pPr>
            <a:r>
              <a:rPr lang="vi-VN" sz="3200" b="1" i="1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  <a:sym typeface="Nixie One"/>
              </a:rPr>
              <a:t>Đặc điểm để biết khi nào sài decrease khi nào sài divide là </a:t>
            </a:r>
            <a:r>
              <a:rPr lang="vi-VN" sz="3200" b="1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  <a:sym typeface="Nixie One"/>
              </a:rPr>
              <a:t>mối quan hệ của các bài toán con</a:t>
            </a:r>
            <a:r>
              <a:rPr lang="vi-VN" sz="3200" b="1" i="1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  <a:sym typeface="Nixie One"/>
              </a:rPr>
              <a:t>.</a:t>
            </a:r>
          </a:p>
          <a:p>
            <a:pPr lvl="0">
              <a:spcBef>
                <a:spcPct val="0"/>
              </a:spcBef>
            </a:pPr>
            <a:endParaRPr lang="vi-VN" sz="3200" b="1" i="1" dirty="0">
              <a:solidFill>
                <a:schemeClr val="bg1"/>
              </a:solidFill>
              <a:latin typeface="Segoe UI Light" panose="020B0502040204020203" pitchFamily="34" charset="0"/>
              <a:ea typeface="DengXian Light" panose="02010600030101010101" pitchFamily="2" charset="-122"/>
              <a:cs typeface="Segoe UI Light" panose="020B0502040204020203" pitchFamily="34" charset="0"/>
              <a:sym typeface="Nixie One"/>
            </a:endParaRPr>
          </a:p>
          <a:p>
            <a:pPr marL="571500" lvl="0" indent="-571500">
              <a:spcBef>
                <a:spcPct val="0"/>
              </a:spcBef>
              <a:buFontTx/>
              <a:buChar char="-"/>
            </a:pPr>
            <a:r>
              <a:rPr lang="vi-VN" sz="3200" b="1" i="1" u="none" strike="noStrike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  <a:sym typeface="Nixie One"/>
              </a:rPr>
              <a:t>Nếu các bài toán con </a:t>
            </a:r>
            <a:r>
              <a:rPr lang="vi-VN" sz="3200" b="1" i="1" u="none" strike="noStrike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  <a:sym typeface="Nixie One"/>
              </a:rPr>
              <a:t>phụ thuộc lẫn nhau</a:t>
            </a:r>
            <a:r>
              <a:rPr lang="vi-VN" sz="3200" b="1" i="1" u="none" strike="noStrike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  <a:sym typeface="Nixie One"/>
              </a:rPr>
              <a:t>, ta sử dụng </a:t>
            </a:r>
            <a:r>
              <a:rPr lang="vi-VN" sz="3200" b="1" i="1" u="none" strike="noStrike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  <a:sym typeface="Nixie One"/>
              </a:rPr>
              <a:t>Decrease and Conquer</a:t>
            </a:r>
            <a:r>
              <a:rPr lang="vi-VN" sz="3200" b="1" i="1" u="none" strike="noStrike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  <a:sym typeface="Nixie One"/>
              </a:rPr>
              <a:t>.</a:t>
            </a:r>
          </a:p>
          <a:p>
            <a:pPr lvl="0">
              <a:spcBef>
                <a:spcPct val="0"/>
              </a:spcBef>
            </a:pPr>
            <a:endParaRPr lang="vi-VN" sz="3200" b="1" i="1" u="none" strike="noStrike" dirty="0">
              <a:solidFill>
                <a:schemeClr val="bg1"/>
              </a:solidFill>
              <a:latin typeface="Segoe UI Light" panose="020B0502040204020203" pitchFamily="34" charset="0"/>
              <a:ea typeface="DengXian Light" panose="02010600030101010101" pitchFamily="2" charset="-122"/>
              <a:cs typeface="Segoe UI Light" panose="020B0502040204020203" pitchFamily="34" charset="0"/>
              <a:sym typeface="Nixie One"/>
            </a:endParaRPr>
          </a:p>
          <a:p>
            <a:pPr marL="571500" lvl="0" indent="-571500">
              <a:spcBef>
                <a:spcPct val="0"/>
              </a:spcBef>
              <a:buFontTx/>
              <a:buChar char="-"/>
            </a:pPr>
            <a:r>
              <a:rPr lang="vi-VN" sz="3200" b="1" i="1" u="none" strike="noStrike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  <a:sym typeface="Nixie One"/>
              </a:rPr>
              <a:t>Nếu các bài toán con </a:t>
            </a:r>
            <a:r>
              <a:rPr lang="vi-VN" sz="3200" b="1" i="1" u="none" strike="noStrike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  <a:sym typeface="Nixie One"/>
              </a:rPr>
              <a:t>độc lập với nhau</a:t>
            </a:r>
            <a:r>
              <a:rPr lang="vi-VN" sz="3200" b="1" i="1" u="none" strike="noStrike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  <a:sym typeface="Nixie One"/>
              </a:rPr>
              <a:t>, ta sử dụng </a:t>
            </a:r>
            <a:r>
              <a:rPr lang="vi-VN" sz="3200" b="1" i="1" u="none" strike="noStrike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  <a:sym typeface="Nixie One"/>
              </a:rPr>
              <a:t>Divide and Conquer</a:t>
            </a:r>
            <a:r>
              <a:rPr lang="vi-VN" sz="3200" b="1" i="1" u="none" strike="noStrike" dirty="0">
                <a:solidFill>
                  <a:schemeClr val="bg1"/>
                </a:solidFill>
                <a:latin typeface="Segoe UI Light" panose="020B0502040204020203" pitchFamily="34" charset="0"/>
                <a:ea typeface="DengXian Light" panose="02010600030101010101" pitchFamily="2" charset="-122"/>
                <a:cs typeface="Segoe UI Light" panose="020B0502040204020203" pitchFamily="34" charset="0"/>
                <a:sym typeface="Nixie One"/>
              </a:rPr>
              <a:t>.</a:t>
            </a:r>
            <a:endParaRPr lang="en-US" sz="3200" b="1" i="1" u="none" strike="noStrike" dirty="0">
              <a:solidFill>
                <a:schemeClr val="bg1"/>
              </a:solidFill>
              <a:latin typeface="Segoe UI Light" panose="020B0502040204020203" pitchFamily="34" charset="0"/>
              <a:ea typeface="DengXian Light" panose="02010600030101010101" pitchFamily="2" charset="-122"/>
              <a:cs typeface="Segoe UI Light" panose="020B0502040204020203" pitchFamily="34" charset="0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608709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4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A36685-857D-8175-8159-47A692A06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3FB41395-A0F6-F14D-4772-E6F80D0F2C94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D9D70009-AA85-9161-DA68-71CFAFB80BC2}"/>
                </a:ext>
              </a:extLst>
            </p:cNvPr>
            <p:cNvGrpSpPr/>
            <p:nvPr/>
          </p:nvGrpSpPr>
          <p:grpSpPr>
            <a:xfrm>
              <a:off x="0" y="-241102"/>
              <a:ext cx="6378689" cy="11866812"/>
              <a:chOff x="0" y="-47625"/>
              <a:chExt cx="1259988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65243598-C673-A212-0AA2-5F66698EAE6A}"/>
                  </a:ext>
                </a:extLst>
              </p:cNvPr>
              <p:cNvSpPr/>
              <p:nvPr/>
            </p:nvSpPr>
            <p:spPr>
              <a:xfrm>
                <a:off x="0" y="0"/>
                <a:ext cx="1259988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1E144813-E071-7F0A-E127-7CD37A87EC7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A3FA7EA0-62DF-DB0E-2AD9-3CE9C0455B97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05432B00-AC8B-F02C-5ED8-44FCC8849EC5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755BFF81-E94C-1A1D-1F77-84955DB0EE97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8773C60B-BDAB-0E54-2116-18A4E7420DF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6628F611-FAA9-DD6A-B11A-BB9F86199FF3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 err="1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Tranform</a:t>
              </a: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 and Conquer</a:t>
              </a:r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DCA05D93-C29F-DAB6-6399-7D67468C50DA}"/>
              </a:ext>
            </a:extLst>
          </p:cNvPr>
          <p:cNvSpPr txBox="1"/>
          <p:nvPr/>
        </p:nvSpPr>
        <p:spPr>
          <a:xfrm>
            <a:off x="1355380" y="3271439"/>
            <a:ext cx="14341820" cy="1282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680"/>
              </a:lnSpc>
              <a:spcBef>
                <a:spcPct val="0"/>
              </a:spcBef>
            </a:pPr>
            <a:r>
              <a:rPr lang="en-US" sz="8900" u="none" strike="noStrike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Transform and Conquer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ACE3225D-E563-09B2-96D6-F575D08072AF}"/>
              </a:ext>
            </a:extLst>
          </p:cNvPr>
          <p:cNvSpPr txBox="1"/>
          <p:nvPr/>
        </p:nvSpPr>
        <p:spPr>
          <a:xfrm>
            <a:off x="1355380" y="1678577"/>
            <a:ext cx="2312942" cy="1282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680"/>
              </a:lnSpc>
              <a:spcBef>
                <a:spcPct val="0"/>
              </a:spcBef>
            </a:pPr>
            <a:r>
              <a:rPr lang="en-US" sz="8900" dirty="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[03]</a:t>
            </a:r>
          </a:p>
        </p:txBody>
      </p:sp>
    </p:spTree>
    <p:extLst>
      <p:ext uri="{BB962C8B-B14F-4D97-AF65-F5344CB8AC3E}">
        <p14:creationId xmlns:p14="http://schemas.microsoft.com/office/powerpoint/2010/main" val="4225738694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2767D7-F3DF-1530-61BC-D4528797D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7AC63BED-98BC-812E-2596-4B78DF8D437A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EC1DC122-E7CB-9E09-46CD-A33BBB51B47A}"/>
                </a:ext>
              </a:extLst>
            </p:cNvPr>
            <p:cNvGrpSpPr/>
            <p:nvPr/>
          </p:nvGrpSpPr>
          <p:grpSpPr>
            <a:xfrm>
              <a:off x="0" y="-241102"/>
              <a:ext cx="6378689" cy="11866812"/>
              <a:chOff x="0" y="-47625"/>
              <a:chExt cx="1259988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4ACBF8AF-87EF-5E81-C2B9-396CFF7305B6}"/>
                  </a:ext>
                </a:extLst>
              </p:cNvPr>
              <p:cNvSpPr/>
              <p:nvPr/>
            </p:nvSpPr>
            <p:spPr>
              <a:xfrm>
                <a:off x="0" y="0"/>
                <a:ext cx="1259988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246EA125-8942-42E9-2112-206D3E11D93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DEEE53E6-1BE5-F767-595C-D5236E926726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17997609-263C-5808-B44D-A13EB8ACBC6F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935B5D50-9C7F-B192-F693-887165C1529B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62ADFC1A-6FA0-EB95-C348-57273DADADF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D8F25299-CF15-5C7A-15A0-F07404C94FA9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 err="1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Tranform</a:t>
              </a: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 and Conquer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A441B3-1927-5B85-0B36-907980C7DE15}"/>
              </a:ext>
            </a:extLst>
          </p:cNvPr>
          <p:cNvGrpSpPr/>
          <p:nvPr/>
        </p:nvGrpSpPr>
        <p:grpSpPr>
          <a:xfrm>
            <a:off x="6589181" y="3033699"/>
            <a:ext cx="7134681" cy="5905628"/>
            <a:chOff x="6589181" y="3033699"/>
            <a:chExt cx="7134681" cy="59056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EA49BCA-3AA2-A0EA-3419-0F4E1029E9F3}"/>
                </a:ext>
              </a:extLst>
            </p:cNvPr>
            <p:cNvGrpSpPr/>
            <p:nvPr/>
          </p:nvGrpSpPr>
          <p:grpSpPr>
            <a:xfrm>
              <a:off x="6675362" y="3033699"/>
              <a:ext cx="7048500" cy="5905628"/>
              <a:chOff x="1028700" y="3352672"/>
              <a:chExt cx="7048500" cy="5905628"/>
            </a:xfrm>
          </p:grpSpPr>
          <p:grpSp>
            <p:nvGrpSpPr>
              <p:cNvPr id="30" name="Group 15">
                <a:extLst>
                  <a:ext uri="{FF2B5EF4-FFF2-40B4-BE49-F238E27FC236}">
                    <a16:creationId xmlns:a16="http://schemas.microsoft.com/office/drawing/2014/main" id="{7ABA07D9-9FC4-07E3-F28A-4650C633A615}"/>
                  </a:ext>
                </a:extLst>
              </p:cNvPr>
              <p:cNvGrpSpPr/>
              <p:nvPr/>
            </p:nvGrpSpPr>
            <p:grpSpPr>
              <a:xfrm>
                <a:off x="1028700" y="3352672"/>
                <a:ext cx="7048500" cy="5905628"/>
                <a:chOff x="0" y="-47625"/>
                <a:chExt cx="1562481" cy="1555392"/>
              </a:xfrm>
            </p:grpSpPr>
            <p:sp>
              <p:nvSpPr>
                <p:cNvPr id="42" name="Freeform 16">
                  <a:extLst>
                    <a:ext uri="{FF2B5EF4-FFF2-40B4-BE49-F238E27FC236}">
                      <a16:creationId xmlns:a16="http://schemas.microsoft.com/office/drawing/2014/main" id="{112EC019-5E15-D883-A4D0-38176C8AEC92}"/>
                    </a:ext>
                  </a:extLst>
                </p:cNvPr>
                <p:cNvSpPr/>
                <p:nvPr/>
              </p:nvSpPr>
              <p:spPr>
                <a:xfrm>
                  <a:off x="0" y="202794"/>
                  <a:ext cx="1043879" cy="1304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3" name="TextBox 17">
                  <a:extLst>
                    <a:ext uri="{FF2B5EF4-FFF2-40B4-BE49-F238E27FC236}">
                      <a16:creationId xmlns:a16="http://schemas.microsoft.com/office/drawing/2014/main" id="{8A1BB0CC-2AD9-1A6A-1B7D-BDD06D4A98FC}"/>
                    </a:ext>
                  </a:extLst>
                </p:cNvPr>
                <p:cNvSpPr txBox="1"/>
                <p:nvPr/>
              </p:nvSpPr>
              <p:spPr>
                <a:xfrm>
                  <a:off x="0" y="-47625"/>
                  <a:ext cx="1562481" cy="155539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359"/>
                    </a:lnSpc>
                  </a:pPr>
                  <a:endParaRPr/>
                </a:p>
              </p:txBody>
            </p:sp>
          </p:grpSp>
          <p:sp>
            <p:nvSpPr>
              <p:cNvPr id="40" name="AutoShape 23">
                <a:extLst>
                  <a:ext uri="{FF2B5EF4-FFF2-40B4-BE49-F238E27FC236}">
                    <a16:creationId xmlns:a16="http://schemas.microsoft.com/office/drawing/2014/main" id="{BF1BAFA8-16C2-8AC4-2616-59E1BCADE95F}"/>
                  </a:ext>
                </a:extLst>
              </p:cNvPr>
              <p:cNvSpPr/>
              <p:nvPr/>
            </p:nvSpPr>
            <p:spPr>
              <a:xfrm>
                <a:off x="1028700" y="5580034"/>
                <a:ext cx="4709037" cy="28572"/>
              </a:xfrm>
              <a:prstGeom prst="line">
                <a:avLst/>
              </a:prstGeom>
              <a:ln w="38100" cap="flat">
                <a:solidFill>
                  <a:srgbClr val="FFFFFF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D80A74C-BEDA-9D53-9CEA-6E898E888B8D}"/>
                  </a:ext>
                </a:extLst>
              </p:cNvPr>
              <p:cNvSpPr txBox="1"/>
              <p:nvPr/>
            </p:nvSpPr>
            <p:spPr>
              <a:xfrm>
                <a:off x="1460866" y="6395558"/>
                <a:ext cx="371287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vi-VN" sz="3600" b="1" dirty="0">
                    <a:solidFill>
                      <a:srgbClr val="FFFBF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Giải quyết bài toán đã biến đổi.</a:t>
                </a:r>
                <a:endParaRPr lang="vi-VN" sz="3600" b="1" dirty="0"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E2BCE1-83E0-DBA4-F761-76ABC82EF50D}"/>
                </a:ext>
              </a:extLst>
            </p:cNvPr>
            <p:cNvSpPr txBox="1"/>
            <p:nvPr/>
          </p:nvSpPr>
          <p:spPr>
            <a:xfrm>
              <a:off x="6589181" y="4091046"/>
              <a:ext cx="470903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vi-VN" sz="6000" dirty="0">
                  <a:solidFill>
                    <a:schemeClr val="bg1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Conquer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536D733-8D40-A231-3F11-1AE088CDAAD7}"/>
              </a:ext>
            </a:extLst>
          </p:cNvPr>
          <p:cNvGrpSpPr/>
          <p:nvPr/>
        </p:nvGrpSpPr>
        <p:grpSpPr>
          <a:xfrm>
            <a:off x="1039888" y="3042689"/>
            <a:ext cx="7048500" cy="5905628"/>
            <a:chOff x="1028700" y="3352672"/>
            <a:chExt cx="7048500" cy="5905628"/>
          </a:xfrm>
        </p:grpSpPr>
        <p:grpSp>
          <p:nvGrpSpPr>
            <p:cNvPr id="45" name="Group 15">
              <a:extLst>
                <a:ext uri="{FF2B5EF4-FFF2-40B4-BE49-F238E27FC236}">
                  <a16:creationId xmlns:a16="http://schemas.microsoft.com/office/drawing/2014/main" id="{3D9ADC03-E56D-EE7D-DE32-B6F4B1492311}"/>
                </a:ext>
              </a:extLst>
            </p:cNvPr>
            <p:cNvGrpSpPr/>
            <p:nvPr/>
          </p:nvGrpSpPr>
          <p:grpSpPr>
            <a:xfrm>
              <a:off x="1028700" y="3352672"/>
              <a:ext cx="7048500" cy="5905628"/>
              <a:chOff x="0" y="-47625"/>
              <a:chExt cx="1562481" cy="1555392"/>
            </a:xfrm>
          </p:grpSpPr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AC1A7DC4-70B0-F7E7-790E-EA06D0172805}"/>
                  </a:ext>
                </a:extLst>
              </p:cNvPr>
              <p:cNvSpPr/>
              <p:nvPr/>
            </p:nvSpPr>
            <p:spPr>
              <a:xfrm>
                <a:off x="0" y="202794"/>
                <a:ext cx="1043879" cy="1304973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FE15020-6152-4A8D-6094-2BBB5A575E0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562481" cy="15553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46" name="AutoShape 23">
              <a:extLst>
                <a:ext uri="{FF2B5EF4-FFF2-40B4-BE49-F238E27FC236}">
                  <a16:creationId xmlns:a16="http://schemas.microsoft.com/office/drawing/2014/main" id="{B69EFC74-A453-6F12-A2C1-3F838E584F91}"/>
                </a:ext>
              </a:extLst>
            </p:cNvPr>
            <p:cNvSpPr/>
            <p:nvPr/>
          </p:nvSpPr>
          <p:spPr>
            <a:xfrm>
              <a:off x="1028700" y="5580034"/>
              <a:ext cx="4709037" cy="28572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9565AA-F04E-5F0A-5F1F-0B0023EE1896}"/>
                </a:ext>
              </a:extLst>
            </p:cNvPr>
            <p:cNvSpPr txBox="1"/>
            <p:nvPr/>
          </p:nvSpPr>
          <p:spPr>
            <a:xfrm>
              <a:off x="1436612" y="6395558"/>
              <a:ext cx="397207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3600" b="1" dirty="0">
                  <a:solidFill>
                    <a:srgbClr val="FFFBF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Biến đổi bài toán.</a:t>
              </a:r>
              <a:endParaRPr lang="vi-VN" sz="36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82065DA-1AB4-7C83-C94A-681F28B5C078}"/>
              </a:ext>
            </a:extLst>
          </p:cNvPr>
          <p:cNvSpPr txBox="1"/>
          <p:nvPr/>
        </p:nvSpPr>
        <p:spPr>
          <a:xfrm>
            <a:off x="1024835" y="4108485"/>
            <a:ext cx="47090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vi-VN" sz="600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Transform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4ACAF1C-4ECA-C670-9127-BA4FF676EFE1}"/>
              </a:ext>
            </a:extLst>
          </p:cNvPr>
          <p:cNvGrpSpPr/>
          <p:nvPr/>
        </p:nvGrpSpPr>
        <p:grpSpPr>
          <a:xfrm>
            <a:off x="12285505" y="3019248"/>
            <a:ext cx="7063556" cy="5905628"/>
            <a:chOff x="6660306" y="3033699"/>
            <a:chExt cx="7063556" cy="590562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768362A-2ED2-0E24-2255-9CF70E14C85B}"/>
                </a:ext>
              </a:extLst>
            </p:cNvPr>
            <p:cNvGrpSpPr/>
            <p:nvPr/>
          </p:nvGrpSpPr>
          <p:grpSpPr>
            <a:xfrm>
              <a:off x="6675362" y="3033699"/>
              <a:ext cx="7048500" cy="5905628"/>
              <a:chOff x="1028700" y="3352672"/>
              <a:chExt cx="7048500" cy="5905628"/>
            </a:xfrm>
          </p:grpSpPr>
          <p:grpSp>
            <p:nvGrpSpPr>
              <p:cNvPr id="54" name="Group 15">
                <a:extLst>
                  <a:ext uri="{FF2B5EF4-FFF2-40B4-BE49-F238E27FC236}">
                    <a16:creationId xmlns:a16="http://schemas.microsoft.com/office/drawing/2014/main" id="{66DFCDEA-E164-DE3D-FC4E-8978EF0DFDDC}"/>
                  </a:ext>
                </a:extLst>
              </p:cNvPr>
              <p:cNvGrpSpPr/>
              <p:nvPr/>
            </p:nvGrpSpPr>
            <p:grpSpPr>
              <a:xfrm>
                <a:off x="1028700" y="3352672"/>
                <a:ext cx="7048500" cy="5905628"/>
                <a:chOff x="0" y="-47625"/>
                <a:chExt cx="1562481" cy="1555392"/>
              </a:xfrm>
            </p:grpSpPr>
            <p:sp>
              <p:nvSpPr>
                <p:cNvPr id="57" name="Freeform 16">
                  <a:extLst>
                    <a:ext uri="{FF2B5EF4-FFF2-40B4-BE49-F238E27FC236}">
                      <a16:creationId xmlns:a16="http://schemas.microsoft.com/office/drawing/2014/main" id="{381D58B8-E34B-887C-1D1D-3A4CBB529B26}"/>
                    </a:ext>
                  </a:extLst>
                </p:cNvPr>
                <p:cNvSpPr/>
                <p:nvPr/>
              </p:nvSpPr>
              <p:spPr>
                <a:xfrm>
                  <a:off x="0" y="202794"/>
                  <a:ext cx="1043879" cy="1304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8" name="TextBox 17">
                  <a:extLst>
                    <a:ext uri="{FF2B5EF4-FFF2-40B4-BE49-F238E27FC236}">
                      <a16:creationId xmlns:a16="http://schemas.microsoft.com/office/drawing/2014/main" id="{4CF676EC-EAA4-2C1A-249B-F2F034589C1A}"/>
                    </a:ext>
                  </a:extLst>
                </p:cNvPr>
                <p:cNvSpPr txBox="1"/>
                <p:nvPr/>
              </p:nvSpPr>
              <p:spPr>
                <a:xfrm>
                  <a:off x="0" y="-47625"/>
                  <a:ext cx="1562481" cy="155539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359"/>
                    </a:lnSpc>
                  </a:pPr>
                  <a:endParaRPr/>
                </a:p>
              </p:txBody>
            </p:sp>
          </p:grpSp>
          <p:sp>
            <p:nvSpPr>
              <p:cNvPr id="55" name="AutoShape 23">
                <a:extLst>
                  <a:ext uri="{FF2B5EF4-FFF2-40B4-BE49-F238E27FC236}">
                    <a16:creationId xmlns:a16="http://schemas.microsoft.com/office/drawing/2014/main" id="{8F87030D-07FF-A605-81B0-265B1F085DE4}"/>
                  </a:ext>
                </a:extLst>
              </p:cNvPr>
              <p:cNvSpPr/>
              <p:nvPr/>
            </p:nvSpPr>
            <p:spPr>
              <a:xfrm>
                <a:off x="1028700" y="5580034"/>
                <a:ext cx="4709037" cy="28572"/>
              </a:xfrm>
              <a:prstGeom prst="line">
                <a:avLst/>
              </a:prstGeom>
              <a:ln w="38100" cap="flat">
                <a:solidFill>
                  <a:srgbClr val="FFFFFF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51B8F30-AB6A-6F59-C780-F8A0F3A49F0E}"/>
                  </a:ext>
                </a:extLst>
              </p:cNvPr>
              <p:cNvSpPr txBox="1"/>
              <p:nvPr/>
            </p:nvSpPr>
            <p:spPr>
              <a:xfrm>
                <a:off x="1460866" y="6395558"/>
                <a:ext cx="397207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vi-VN" sz="3600" b="1" dirty="0">
                    <a:solidFill>
                      <a:srgbClr val="FFFBF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Đưa lời giải về bài toán gốc.</a:t>
                </a:r>
                <a:endParaRPr lang="vi-VN" sz="3600" b="1" dirty="0"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03D122-7184-D522-2748-29CC68DF2FFB}"/>
                </a:ext>
              </a:extLst>
            </p:cNvPr>
            <p:cNvSpPr txBox="1"/>
            <p:nvPr/>
          </p:nvSpPr>
          <p:spPr>
            <a:xfrm>
              <a:off x="6660306" y="4117203"/>
              <a:ext cx="470903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60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Reinterpret</a:t>
              </a:r>
              <a:endParaRPr lang="vi-VN" sz="600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6E44205-21C7-5DF4-F244-86393122381D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Các bước thực hiện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9CF78C-4B08-51F7-460C-A657035588F9}"/>
                  </a:ext>
                </a:extLst>
              </p14:cNvPr>
              <p14:cNvContentPartPr/>
              <p14:nvPr/>
            </p14:nvContentPartPr>
            <p14:xfrm>
              <a:off x="8672562" y="2912131"/>
              <a:ext cx="11520" cy="2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9CF78C-4B08-51F7-460C-A657035588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6442" y="2906011"/>
                <a:ext cx="23760" cy="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250859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C8C1B8-F410-3286-44A4-FC657DA67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D3A3ACD9-69CD-1300-EDE7-59DC34EE534E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7A7785E2-5DCA-5B35-2465-A87849AF619A}"/>
                </a:ext>
              </a:extLst>
            </p:cNvPr>
            <p:cNvGrpSpPr/>
            <p:nvPr/>
          </p:nvGrpSpPr>
          <p:grpSpPr>
            <a:xfrm>
              <a:off x="0" y="-241102"/>
              <a:ext cx="6378689" cy="11866812"/>
              <a:chOff x="0" y="-47625"/>
              <a:chExt cx="1259988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2769EDA0-0C8A-14F0-8342-F282A7E65521}"/>
                  </a:ext>
                </a:extLst>
              </p:cNvPr>
              <p:cNvSpPr/>
              <p:nvPr/>
            </p:nvSpPr>
            <p:spPr>
              <a:xfrm>
                <a:off x="0" y="0"/>
                <a:ext cx="1259988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758BAA61-DD8C-B42D-BC5D-6C427A6AA72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A9C8C311-8AA8-E3CD-D048-1110A8323D87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BC583983-5C19-E67D-AB34-62B5B83CBEA1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843BF20B-4B4B-9963-F6A2-7705EF584DA8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8C84E144-FF51-9752-A757-333A8AD7DB8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218DC519-C4D1-D523-5AEA-813132EAAECD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 err="1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Tranform</a:t>
              </a: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 and Conquer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D7F5A4D-CAC3-475B-A7DE-374208EE22DE}"/>
              </a:ext>
            </a:extLst>
          </p:cNvPr>
          <p:cNvGrpSpPr/>
          <p:nvPr/>
        </p:nvGrpSpPr>
        <p:grpSpPr>
          <a:xfrm>
            <a:off x="6589181" y="3033699"/>
            <a:ext cx="7134681" cy="5905628"/>
            <a:chOff x="6589181" y="3033699"/>
            <a:chExt cx="7134681" cy="59056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62F0C17-45B5-62F1-9434-F759A7216434}"/>
                </a:ext>
              </a:extLst>
            </p:cNvPr>
            <p:cNvGrpSpPr/>
            <p:nvPr/>
          </p:nvGrpSpPr>
          <p:grpSpPr>
            <a:xfrm>
              <a:off x="6675362" y="3033699"/>
              <a:ext cx="7048500" cy="5905628"/>
              <a:chOff x="1028700" y="3352672"/>
              <a:chExt cx="7048500" cy="5905628"/>
            </a:xfrm>
          </p:grpSpPr>
          <p:grpSp>
            <p:nvGrpSpPr>
              <p:cNvPr id="30" name="Group 15">
                <a:extLst>
                  <a:ext uri="{FF2B5EF4-FFF2-40B4-BE49-F238E27FC236}">
                    <a16:creationId xmlns:a16="http://schemas.microsoft.com/office/drawing/2014/main" id="{8DBED448-9C4E-3A90-F8AE-D7D827300567}"/>
                  </a:ext>
                </a:extLst>
              </p:cNvPr>
              <p:cNvGrpSpPr/>
              <p:nvPr/>
            </p:nvGrpSpPr>
            <p:grpSpPr>
              <a:xfrm>
                <a:off x="1028700" y="3352672"/>
                <a:ext cx="7048500" cy="5905628"/>
                <a:chOff x="0" y="-47625"/>
                <a:chExt cx="1562481" cy="1555392"/>
              </a:xfrm>
            </p:grpSpPr>
            <p:sp>
              <p:nvSpPr>
                <p:cNvPr id="42" name="Freeform 16">
                  <a:extLst>
                    <a:ext uri="{FF2B5EF4-FFF2-40B4-BE49-F238E27FC236}">
                      <a16:creationId xmlns:a16="http://schemas.microsoft.com/office/drawing/2014/main" id="{33BC0B91-2556-C127-2BBE-41B6456AB3C0}"/>
                    </a:ext>
                  </a:extLst>
                </p:cNvPr>
                <p:cNvSpPr/>
                <p:nvPr/>
              </p:nvSpPr>
              <p:spPr>
                <a:xfrm>
                  <a:off x="0" y="202794"/>
                  <a:ext cx="1043879" cy="1304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43" name="TextBox 17">
                  <a:extLst>
                    <a:ext uri="{FF2B5EF4-FFF2-40B4-BE49-F238E27FC236}">
                      <a16:creationId xmlns:a16="http://schemas.microsoft.com/office/drawing/2014/main" id="{6266F78C-2ED2-3F9A-2EE0-8C5171C525A9}"/>
                    </a:ext>
                  </a:extLst>
                </p:cNvPr>
                <p:cNvSpPr txBox="1"/>
                <p:nvPr/>
              </p:nvSpPr>
              <p:spPr>
                <a:xfrm>
                  <a:off x="0" y="-47625"/>
                  <a:ext cx="1562481" cy="155539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359"/>
                    </a:lnSpc>
                  </a:pPr>
                  <a:endParaRPr/>
                </a:p>
              </p:txBody>
            </p:sp>
          </p:grpSp>
          <p:sp>
            <p:nvSpPr>
              <p:cNvPr id="40" name="AutoShape 23">
                <a:extLst>
                  <a:ext uri="{FF2B5EF4-FFF2-40B4-BE49-F238E27FC236}">
                    <a16:creationId xmlns:a16="http://schemas.microsoft.com/office/drawing/2014/main" id="{231D8F19-8F0F-1537-1A91-2BAA999764F9}"/>
                  </a:ext>
                </a:extLst>
              </p:cNvPr>
              <p:cNvSpPr/>
              <p:nvPr/>
            </p:nvSpPr>
            <p:spPr>
              <a:xfrm>
                <a:off x="1028700" y="5580034"/>
                <a:ext cx="4709037" cy="28572"/>
              </a:xfrm>
              <a:prstGeom prst="line">
                <a:avLst/>
              </a:prstGeom>
              <a:ln w="38100" cap="flat">
                <a:solidFill>
                  <a:srgbClr val="FFFFFF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ED98AB-EDD8-0ADF-B218-AADD056267FF}"/>
                  </a:ext>
                </a:extLst>
              </p:cNvPr>
              <p:cNvSpPr txBox="1"/>
              <p:nvPr/>
            </p:nvSpPr>
            <p:spPr>
              <a:xfrm>
                <a:off x="1460866" y="6395558"/>
                <a:ext cx="371287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vi-VN" sz="3600" b="1" dirty="0">
                    <a:solidFill>
                      <a:srgbClr val="FFFBF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Thay đổi cách biểu diễn dữ liệu của bài toán</a:t>
                </a:r>
                <a:endParaRPr lang="vi-VN" sz="3600" b="1" dirty="0"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068E3-0A97-ABB5-547B-41732AC2C72B}"/>
                </a:ext>
              </a:extLst>
            </p:cNvPr>
            <p:cNvSpPr txBox="1"/>
            <p:nvPr/>
          </p:nvSpPr>
          <p:spPr>
            <a:xfrm>
              <a:off x="6589181" y="4091046"/>
              <a:ext cx="4795218" cy="1154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4140"/>
                </a:lnSpc>
                <a:spcBef>
                  <a:spcPct val="0"/>
                </a:spcBef>
              </a:pPr>
              <a:r>
                <a:rPr lang="en-US" sz="4000" b="1" dirty="0">
                  <a:solidFill>
                    <a:srgbClr val="4BD1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Almarai Bold"/>
                  <a:sym typeface="Almarai Bold"/>
                </a:rPr>
                <a:t>Representation Change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41D13C1-9E6F-A224-4747-070AE26336CF}"/>
              </a:ext>
            </a:extLst>
          </p:cNvPr>
          <p:cNvGrpSpPr/>
          <p:nvPr/>
        </p:nvGrpSpPr>
        <p:grpSpPr>
          <a:xfrm>
            <a:off x="1039888" y="3042689"/>
            <a:ext cx="7048500" cy="5905628"/>
            <a:chOff x="1028700" y="3352672"/>
            <a:chExt cx="7048500" cy="5905628"/>
          </a:xfrm>
        </p:grpSpPr>
        <p:grpSp>
          <p:nvGrpSpPr>
            <p:cNvPr id="45" name="Group 15">
              <a:extLst>
                <a:ext uri="{FF2B5EF4-FFF2-40B4-BE49-F238E27FC236}">
                  <a16:creationId xmlns:a16="http://schemas.microsoft.com/office/drawing/2014/main" id="{F6D5551C-01DA-CBB6-B29F-0733D38F2CF2}"/>
                </a:ext>
              </a:extLst>
            </p:cNvPr>
            <p:cNvGrpSpPr/>
            <p:nvPr/>
          </p:nvGrpSpPr>
          <p:grpSpPr>
            <a:xfrm>
              <a:off x="1028700" y="3352672"/>
              <a:ext cx="7048500" cy="5905628"/>
              <a:chOff x="0" y="-47625"/>
              <a:chExt cx="1562481" cy="1555392"/>
            </a:xfrm>
          </p:grpSpPr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3E5ADA8F-D57A-F11E-D440-D5D8F0D1AE3E}"/>
                  </a:ext>
                </a:extLst>
              </p:cNvPr>
              <p:cNvSpPr/>
              <p:nvPr/>
            </p:nvSpPr>
            <p:spPr>
              <a:xfrm>
                <a:off x="0" y="202794"/>
                <a:ext cx="1043879" cy="1304973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6E693C-A515-6FA1-CA2E-31BACC86083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562481" cy="15553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46" name="AutoShape 23">
              <a:extLst>
                <a:ext uri="{FF2B5EF4-FFF2-40B4-BE49-F238E27FC236}">
                  <a16:creationId xmlns:a16="http://schemas.microsoft.com/office/drawing/2014/main" id="{6B4007D8-372F-4F37-21FE-7197FE20E2CE}"/>
                </a:ext>
              </a:extLst>
            </p:cNvPr>
            <p:cNvSpPr/>
            <p:nvPr/>
          </p:nvSpPr>
          <p:spPr>
            <a:xfrm>
              <a:off x="1028700" y="5580034"/>
              <a:ext cx="4709037" cy="28572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2EFCA1-8936-BDEE-A67D-591350F3E7B1}"/>
                </a:ext>
              </a:extLst>
            </p:cNvPr>
            <p:cNvSpPr txBox="1"/>
            <p:nvPr/>
          </p:nvSpPr>
          <p:spPr>
            <a:xfrm>
              <a:off x="1436611" y="6395558"/>
              <a:ext cx="421291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3600" b="1">
                  <a:solidFill>
                    <a:srgbClr val="FFFBF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Đơn giản hóa bài toán</a:t>
              </a:r>
              <a:endParaRPr lang="vi-VN" sz="36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5027BD4-130B-031D-4F95-DCABC809087E}"/>
              </a:ext>
            </a:extLst>
          </p:cNvPr>
          <p:cNvSpPr txBox="1"/>
          <p:nvPr/>
        </p:nvSpPr>
        <p:spPr>
          <a:xfrm>
            <a:off x="1024835" y="4108485"/>
            <a:ext cx="4709037" cy="1143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14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4BD1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lmarai Bold"/>
                <a:sym typeface="Almarai Bold"/>
              </a:rPr>
              <a:t>Instance simplification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2643F6-15DA-629C-4513-E3E8FF25334D}"/>
              </a:ext>
            </a:extLst>
          </p:cNvPr>
          <p:cNvGrpSpPr/>
          <p:nvPr/>
        </p:nvGrpSpPr>
        <p:grpSpPr>
          <a:xfrm>
            <a:off x="12285505" y="3019248"/>
            <a:ext cx="7063556" cy="5905628"/>
            <a:chOff x="6660306" y="3033699"/>
            <a:chExt cx="7063556" cy="590562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6FF0CDD-3DAD-F5D0-1AEE-1E067762434D}"/>
                </a:ext>
              </a:extLst>
            </p:cNvPr>
            <p:cNvGrpSpPr/>
            <p:nvPr/>
          </p:nvGrpSpPr>
          <p:grpSpPr>
            <a:xfrm>
              <a:off x="6675362" y="3033699"/>
              <a:ext cx="7048500" cy="5905628"/>
              <a:chOff x="1028700" y="3352672"/>
              <a:chExt cx="7048500" cy="5905628"/>
            </a:xfrm>
          </p:grpSpPr>
          <p:grpSp>
            <p:nvGrpSpPr>
              <p:cNvPr id="54" name="Group 15">
                <a:extLst>
                  <a:ext uri="{FF2B5EF4-FFF2-40B4-BE49-F238E27FC236}">
                    <a16:creationId xmlns:a16="http://schemas.microsoft.com/office/drawing/2014/main" id="{C063DF28-E236-35E7-2E53-80830058E776}"/>
                  </a:ext>
                </a:extLst>
              </p:cNvPr>
              <p:cNvGrpSpPr/>
              <p:nvPr/>
            </p:nvGrpSpPr>
            <p:grpSpPr>
              <a:xfrm>
                <a:off x="1028700" y="3352672"/>
                <a:ext cx="7048500" cy="5905628"/>
                <a:chOff x="0" y="-47625"/>
                <a:chExt cx="1562481" cy="1555392"/>
              </a:xfrm>
            </p:grpSpPr>
            <p:sp>
              <p:nvSpPr>
                <p:cNvPr id="57" name="Freeform 16">
                  <a:extLst>
                    <a:ext uri="{FF2B5EF4-FFF2-40B4-BE49-F238E27FC236}">
                      <a16:creationId xmlns:a16="http://schemas.microsoft.com/office/drawing/2014/main" id="{21D1939B-8212-9C55-346A-33F54C02C1EE}"/>
                    </a:ext>
                  </a:extLst>
                </p:cNvPr>
                <p:cNvSpPr/>
                <p:nvPr/>
              </p:nvSpPr>
              <p:spPr>
                <a:xfrm>
                  <a:off x="0" y="202794"/>
                  <a:ext cx="1043879" cy="1304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58" name="TextBox 17">
                  <a:extLst>
                    <a:ext uri="{FF2B5EF4-FFF2-40B4-BE49-F238E27FC236}">
                      <a16:creationId xmlns:a16="http://schemas.microsoft.com/office/drawing/2014/main" id="{91509340-807D-677A-522D-8AB3A27C5615}"/>
                    </a:ext>
                  </a:extLst>
                </p:cNvPr>
                <p:cNvSpPr txBox="1"/>
                <p:nvPr/>
              </p:nvSpPr>
              <p:spPr>
                <a:xfrm>
                  <a:off x="0" y="-47625"/>
                  <a:ext cx="1562481" cy="155539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359"/>
                    </a:lnSpc>
                  </a:pPr>
                  <a:endParaRPr/>
                </a:p>
              </p:txBody>
            </p:sp>
          </p:grpSp>
          <p:sp>
            <p:nvSpPr>
              <p:cNvPr id="55" name="AutoShape 23">
                <a:extLst>
                  <a:ext uri="{FF2B5EF4-FFF2-40B4-BE49-F238E27FC236}">
                    <a16:creationId xmlns:a16="http://schemas.microsoft.com/office/drawing/2014/main" id="{57AD2F72-53D1-6C60-4AD6-84C5D44467A6}"/>
                  </a:ext>
                </a:extLst>
              </p:cNvPr>
              <p:cNvSpPr/>
              <p:nvPr/>
            </p:nvSpPr>
            <p:spPr>
              <a:xfrm>
                <a:off x="1028700" y="5580034"/>
                <a:ext cx="4709037" cy="28572"/>
              </a:xfrm>
              <a:prstGeom prst="line">
                <a:avLst/>
              </a:prstGeom>
              <a:ln w="38100" cap="flat">
                <a:solidFill>
                  <a:srgbClr val="FFFFFF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B0D4D9E-48DB-B179-0C41-606DE6872B48}"/>
                  </a:ext>
                </a:extLst>
              </p:cNvPr>
              <p:cNvSpPr txBox="1"/>
              <p:nvPr/>
            </p:nvSpPr>
            <p:spPr>
              <a:xfrm>
                <a:off x="1460866" y="6395558"/>
                <a:ext cx="397207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vi-VN" sz="3600" b="1" dirty="0">
                    <a:solidFill>
                      <a:srgbClr val="FFFBF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Biến đổi thành bài toán khác tương đồng</a:t>
                </a:r>
                <a:endParaRPr lang="vi-VN" sz="3600" b="1" dirty="0"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803578-FA9B-5C1B-837E-1546EB55AD37}"/>
                </a:ext>
              </a:extLst>
            </p:cNvPr>
            <p:cNvSpPr txBox="1"/>
            <p:nvPr/>
          </p:nvSpPr>
          <p:spPr>
            <a:xfrm>
              <a:off x="6660306" y="4117203"/>
              <a:ext cx="4709037" cy="11439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4140"/>
                </a:lnSpc>
                <a:spcBef>
                  <a:spcPct val="0"/>
                </a:spcBef>
              </a:pPr>
              <a:r>
                <a:rPr lang="en-US" sz="4000" b="1" dirty="0">
                  <a:solidFill>
                    <a:srgbClr val="4BD1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Almarai Bold"/>
                  <a:sym typeface="Almarai Bold"/>
                </a:rPr>
                <a:t>Problem Reduction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A472631-07CA-30A3-2DD0-43D6AC93137F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Phân loại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63332"/>
      </p:ext>
    </p:extLst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16337-AF51-26A6-F8E4-AD4A7F8C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8DE0FC00-CE41-4B8D-B7DF-3A514BD58E98}"/>
              </a:ext>
            </a:extLst>
          </p:cNvPr>
          <p:cNvGrpSpPr/>
          <p:nvPr/>
        </p:nvGrpSpPr>
        <p:grpSpPr>
          <a:xfrm>
            <a:off x="549983" y="266700"/>
            <a:ext cx="17188037" cy="9579588"/>
            <a:chOff x="0" y="-241102"/>
            <a:chExt cx="22917383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23F92399-3563-FA04-9EED-C3104E8DD637}"/>
                </a:ext>
              </a:extLst>
            </p:cNvPr>
            <p:cNvGrpSpPr/>
            <p:nvPr/>
          </p:nvGrpSpPr>
          <p:grpSpPr>
            <a:xfrm>
              <a:off x="0" y="-241102"/>
              <a:ext cx="6378689" cy="11866812"/>
              <a:chOff x="0" y="-47625"/>
              <a:chExt cx="1259988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91B462D8-39E7-ADC7-2A1A-06D5DB3F70D6}"/>
                  </a:ext>
                </a:extLst>
              </p:cNvPr>
              <p:cNvSpPr/>
              <p:nvPr/>
            </p:nvSpPr>
            <p:spPr>
              <a:xfrm>
                <a:off x="0" y="0"/>
                <a:ext cx="1259988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BAA5CCCA-C60D-A52D-8490-42F93A6CAD1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09B111F5-4302-210C-86C6-FFF4FDC84748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DEA2A6DA-3FCC-E590-ADA2-76EE69315602}"/>
                </a:ext>
              </a:extLst>
            </p:cNvPr>
            <p:cNvGrpSpPr/>
            <p:nvPr/>
          </p:nvGrpSpPr>
          <p:grpSpPr>
            <a:xfrm>
              <a:off x="0" y="664871"/>
              <a:ext cx="22917383" cy="11866812"/>
              <a:chOff x="0" y="-47625"/>
              <a:chExt cx="4526890" cy="2344062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31A2A026-8AD4-360A-E926-B375BEADFCBB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F05D5828-F9F9-B1C6-C057-34E28076844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9C33EBD2-6785-03A8-DCAF-F548E7DBE39E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 err="1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Tranform</a:t>
              </a: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 and Conquer</a:t>
              </a:r>
            </a:p>
          </p:txBody>
        </p:sp>
      </p:grpSp>
      <p:sp>
        <p:nvSpPr>
          <p:cNvPr id="14" name="Freeform 16">
            <a:extLst>
              <a:ext uri="{FF2B5EF4-FFF2-40B4-BE49-F238E27FC236}">
                <a16:creationId xmlns:a16="http://schemas.microsoft.com/office/drawing/2014/main" id="{9CA1D387-654C-BD13-4529-1512037EEF51}"/>
              </a:ext>
            </a:extLst>
          </p:cNvPr>
          <p:cNvSpPr/>
          <p:nvPr/>
        </p:nvSpPr>
        <p:spPr>
          <a:xfrm>
            <a:off x="5931575" y="1936396"/>
            <a:ext cx="6424847" cy="1173507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vi-VN" sz="4000" b="1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Instance Simplification</a:t>
            </a:r>
            <a:endParaRPr lang="vi-VN" sz="4000" b="1" dirty="0"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53DCBB-1EA0-D188-8B47-919A8BE02EBA}"/>
              </a:ext>
            </a:extLst>
          </p:cNvPr>
          <p:cNvGrpSpPr/>
          <p:nvPr/>
        </p:nvGrpSpPr>
        <p:grpSpPr>
          <a:xfrm>
            <a:off x="3448046" y="4200566"/>
            <a:ext cx="11391904" cy="2976532"/>
            <a:chOff x="3448047" y="4657250"/>
            <a:chExt cx="11391904" cy="2976532"/>
          </a:xfrm>
        </p:grpSpPr>
        <p:sp>
          <p:nvSpPr>
            <p:cNvPr id="12" name="1">
              <a:extLst>
                <a:ext uri="{FF2B5EF4-FFF2-40B4-BE49-F238E27FC236}">
                  <a16:creationId xmlns:a16="http://schemas.microsoft.com/office/drawing/2014/main" id="{2369FFCC-E155-86DC-FDB3-7023E93BA2F6}"/>
                </a:ext>
              </a:extLst>
            </p:cNvPr>
            <p:cNvSpPr/>
            <p:nvPr/>
          </p:nvSpPr>
          <p:spPr>
            <a:xfrm>
              <a:off x="3448047" y="5527735"/>
              <a:ext cx="11391904" cy="2106047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4000" b="1" dirty="0">
                  <a:solidFill>
                    <a:srgbClr val="FFFBF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Là kĩ thuật biến đổi bài toán ban đầu thành dạng thuận tiện hơn</a:t>
              </a:r>
              <a:endParaRPr lang="vi-VN" sz="4000" b="1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2">
              <a:extLst>
                <a:ext uri="{FF2B5EF4-FFF2-40B4-BE49-F238E27FC236}">
                  <a16:creationId xmlns:a16="http://schemas.microsoft.com/office/drawing/2014/main" id="{E4533F30-A734-7CF0-A425-5F5704AB7BCF}"/>
                </a:ext>
              </a:extLst>
            </p:cNvPr>
            <p:cNvSpPr/>
            <p:nvPr/>
          </p:nvSpPr>
          <p:spPr>
            <a:xfrm>
              <a:off x="3448047" y="4657250"/>
              <a:ext cx="11391902" cy="870485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3600" b="1" dirty="0">
                  <a:solidFill>
                    <a:srgbClr val="FFFB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Định nghĩa</a:t>
              </a:r>
              <a:endParaRPr lang="vi-VN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98768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A1F19F-23B7-B5D4-975D-93F0987F5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98C8843A-76D0-3024-D7C8-5FB8FCBE6B4E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39F17D43-E1E6-D1F0-EBB8-30D811D8086A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4E7A769D-85B4-BA8B-4571-4407A8264BE9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BFDF3D99-A8A5-2ADB-5A69-4DF54153AFD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20F14DCB-958B-199C-2C69-51665AB021CE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C5CE99BD-9709-7AC0-72D3-64E7B3734CC0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9CA3FB5D-C535-6156-08F9-C762E9B66890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2EC3FF35-F649-0D1B-E722-3C0DBE31CC8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A84CF899-8A88-7EFD-A7A9-4D7511DF01A9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Decrease and Conquer</a:t>
              </a:r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7484B124-A0A8-6355-C478-EA89A55AD40D}"/>
              </a:ext>
            </a:extLst>
          </p:cNvPr>
          <p:cNvSpPr txBox="1"/>
          <p:nvPr/>
        </p:nvSpPr>
        <p:spPr>
          <a:xfrm>
            <a:off x="1355380" y="3271439"/>
            <a:ext cx="13656020" cy="1282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680"/>
              </a:lnSpc>
              <a:spcBef>
                <a:spcPct val="0"/>
              </a:spcBef>
            </a:pPr>
            <a:r>
              <a:rPr lang="en-US" sz="8900" u="none" strike="noStrike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Decrease and Conquer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DCC66BF6-209D-E0D2-FF12-699691E6B21D}"/>
              </a:ext>
            </a:extLst>
          </p:cNvPr>
          <p:cNvSpPr txBox="1"/>
          <p:nvPr/>
        </p:nvSpPr>
        <p:spPr>
          <a:xfrm>
            <a:off x="1355380" y="1678577"/>
            <a:ext cx="2312942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680"/>
              </a:lnSpc>
              <a:spcBef>
                <a:spcPct val="0"/>
              </a:spcBef>
            </a:pPr>
            <a:r>
              <a:rPr lang="en-US" sz="8900" dirty="0">
                <a:solidFill>
                  <a:srgbClr val="C1FF72"/>
                </a:solidFill>
                <a:latin typeface="Nixie One"/>
                <a:ea typeface="Nixie One"/>
                <a:cs typeface="Nixie One"/>
                <a:sym typeface="Nixie One"/>
              </a:rPr>
              <a:t>[01]</a:t>
            </a:r>
          </a:p>
        </p:txBody>
      </p:sp>
    </p:spTree>
    <p:extLst>
      <p:ext uri="{BB962C8B-B14F-4D97-AF65-F5344CB8AC3E}">
        <p14:creationId xmlns:p14="http://schemas.microsoft.com/office/powerpoint/2010/main" val="2585448176"/>
      </p:ext>
    </p:extLst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BC17B5-53AB-8330-8858-FA606EA3E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0B8D780A-BBC7-03D4-2089-DED3BD90C371}"/>
              </a:ext>
            </a:extLst>
          </p:cNvPr>
          <p:cNvGrpSpPr/>
          <p:nvPr/>
        </p:nvGrpSpPr>
        <p:grpSpPr>
          <a:xfrm>
            <a:off x="549983" y="266700"/>
            <a:ext cx="17188037" cy="9579588"/>
            <a:chOff x="0" y="-241102"/>
            <a:chExt cx="22917383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C93C692A-DEEA-BF52-EB90-5656169DF9B6}"/>
                </a:ext>
              </a:extLst>
            </p:cNvPr>
            <p:cNvGrpSpPr/>
            <p:nvPr/>
          </p:nvGrpSpPr>
          <p:grpSpPr>
            <a:xfrm>
              <a:off x="0" y="-241102"/>
              <a:ext cx="6378689" cy="11866812"/>
              <a:chOff x="0" y="-47625"/>
              <a:chExt cx="1259988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EEDFBE35-53AC-C0C4-DA8E-219BD2280AD3}"/>
                  </a:ext>
                </a:extLst>
              </p:cNvPr>
              <p:cNvSpPr/>
              <p:nvPr/>
            </p:nvSpPr>
            <p:spPr>
              <a:xfrm>
                <a:off x="0" y="0"/>
                <a:ext cx="1259988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CFDFA60B-841F-6C49-C4D3-89B73A25065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A286F508-328D-C44E-2BD9-DD4C8B8B369E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B7C52B68-186D-4CE7-D2D0-77E3C2E7B669}"/>
                </a:ext>
              </a:extLst>
            </p:cNvPr>
            <p:cNvGrpSpPr/>
            <p:nvPr/>
          </p:nvGrpSpPr>
          <p:grpSpPr>
            <a:xfrm>
              <a:off x="0" y="664871"/>
              <a:ext cx="22917383" cy="11866812"/>
              <a:chOff x="0" y="-47625"/>
              <a:chExt cx="4526890" cy="2344062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3E85F81D-4F20-C86A-C9B6-964228B2677B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551F97F0-A112-5BF8-32E9-0BAA9CC9999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5CEB0B37-5021-6DDA-5938-16C8177E9CCB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 err="1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Tranform</a:t>
              </a: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 and Conquer</a:t>
              </a:r>
            </a:p>
          </p:txBody>
        </p:sp>
      </p:grpSp>
      <p:sp>
        <p:nvSpPr>
          <p:cNvPr id="14" name="Freeform 16">
            <a:extLst>
              <a:ext uri="{FF2B5EF4-FFF2-40B4-BE49-F238E27FC236}">
                <a16:creationId xmlns:a16="http://schemas.microsoft.com/office/drawing/2014/main" id="{D089F7AD-023D-AE75-1998-7EC363394B96}"/>
              </a:ext>
            </a:extLst>
          </p:cNvPr>
          <p:cNvSpPr/>
          <p:nvPr/>
        </p:nvSpPr>
        <p:spPr>
          <a:xfrm>
            <a:off x="5931575" y="1936396"/>
            <a:ext cx="6424847" cy="1173507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vi-VN" sz="4000" b="1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Instance Simplification</a:t>
            </a:r>
            <a:endParaRPr lang="vi-VN" sz="4000" b="1" dirty="0"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D56B8B-188A-C5C5-8F6D-84078BE5B4A7}"/>
              </a:ext>
            </a:extLst>
          </p:cNvPr>
          <p:cNvGrpSpPr/>
          <p:nvPr/>
        </p:nvGrpSpPr>
        <p:grpSpPr>
          <a:xfrm>
            <a:off x="3448046" y="4200566"/>
            <a:ext cx="11391904" cy="2976532"/>
            <a:chOff x="3448047" y="4657250"/>
            <a:chExt cx="11391904" cy="29765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1">
                  <a:extLst>
                    <a:ext uri="{FF2B5EF4-FFF2-40B4-BE49-F238E27FC236}">
                      <a16:creationId xmlns:a16="http://schemas.microsoft.com/office/drawing/2014/main" id="{962E014A-2649-9118-9C1C-DC172A12D048}"/>
                    </a:ext>
                  </a:extLst>
                </p:cNvPr>
                <p:cNvSpPr/>
                <p:nvPr/>
              </p:nvSpPr>
              <p:spPr>
                <a:xfrm>
                  <a:off x="3448047" y="5527735"/>
                  <a:ext cx="11391904" cy="210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/>
                  <a:r>
                    <a:rPr lang="vi-VN" sz="4000" b="1" dirty="0">
                      <a:solidFill>
                        <a:srgbClr val="FFFBFB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Cho dãy </a:t>
                  </a:r>
                  <a14:m>
                    <m:oMath xmlns:m="http://schemas.openxmlformats.org/officeDocument/2006/math">
                      <m:r>
                        <a:rPr lang="vi-VN" sz="40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𝑨</m:t>
                      </m:r>
                      <m:r>
                        <a:rPr lang="vi-VN" sz="40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[</m:t>
                      </m:r>
                      <m:r>
                        <a:rPr lang="vi-VN" sz="40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𝟎</m:t>
                      </m:r>
                      <m:r>
                        <a:rPr lang="vi-VN" sz="40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…</m:t>
                      </m:r>
                      <m:r>
                        <a:rPr lang="vi-VN" sz="40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𝒏</m:t>
                      </m:r>
                      <m:r>
                        <a:rPr lang="vi-VN" sz="40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r>
                        <a:rPr lang="vi-VN" sz="40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𝟏</m:t>
                      </m:r>
                      <m:r>
                        <a:rPr lang="vi-VN" sz="40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]</m:t>
                      </m:r>
                    </m:oMath>
                  </a14:m>
                  <a:r>
                    <a:rPr lang="vi-VN" sz="4000" b="1" dirty="0">
                      <a:solidFill>
                        <a:srgbClr val="FFFBFB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, hãy đếm số giá trị riêng biệt trong dãy.</a:t>
                  </a:r>
                  <a:endParaRPr lang="vi-VN" sz="4000" b="1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12" name="1">
                  <a:extLst>
                    <a:ext uri="{FF2B5EF4-FFF2-40B4-BE49-F238E27FC236}">
                      <a16:creationId xmlns:a16="http://schemas.microsoft.com/office/drawing/2014/main" id="{962E014A-2649-9118-9C1C-DC172A12D0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47" y="5527735"/>
                  <a:ext cx="11391904" cy="210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 l="-694" r="-1708"/>
                  </a:stretch>
                </a:blip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2">
              <a:extLst>
                <a:ext uri="{FF2B5EF4-FFF2-40B4-BE49-F238E27FC236}">
                  <a16:creationId xmlns:a16="http://schemas.microsoft.com/office/drawing/2014/main" id="{1EE147DE-9638-D818-B899-6C2A41A09154}"/>
                </a:ext>
              </a:extLst>
            </p:cNvPr>
            <p:cNvSpPr/>
            <p:nvPr/>
          </p:nvSpPr>
          <p:spPr>
            <a:xfrm>
              <a:off x="3448047" y="4657250"/>
              <a:ext cx="11391902" cy="870485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3600" b="1" dirty="0">
                  <a:solidFill>
                    <a:srgbClr val="FFFB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Đề bài</a:t>
              </a:r>
              <a:endParaRPr lang="vi-VN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985229"/>
      </p:ext>
    </p:extLst>
  </p:cSld>
  <p:clrMapOvr>
    <a:masterClrMapping/>
  </p:clrMapOvr>
  <p:transition spd="slow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51A60B-33AD-1271-0CF6-1AE06FBB8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FD63D3CE-BB4D-E6E3-DD35-CE234331B8EF}"/>
              </a:ext>
            </a:extLst>
          </p:cNvPr>
          <p:cNvGrpSpPr/>
          <p:nvPr/>
        </p:nvGrpSpPr>
        <p:grpSpPr>
          <a:xfrm>
            <a:off x="549983" y="266700"/>
            <a:ext cx="17188037" cy="9579588"/>
            <a:chOff x="0" y="-241102"/>
            <a:chExt cx="22917383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758D97E9-CF88-A429-82DE-1D1E2B3E6D87}"/>
                </a:ext>
              </a:extLst>
            </p:cNvPr>
            <p:cNvGrpSpPr/>
            <p:nvPr/>
          </p:nvGrpSpPr>
          <p:grpSpPr>
            <a:xfrm>
              <a:off x="0" y="-241102"/>
              <a:ext cx="6378689" cy="11866812"/>
              <a:chOff x="0" y="-47625"/>
              <a:chExt cx="1259988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095289CD-79DF-FACC-22C9-4A311678A4F7}"/>
                  </a:ext>
                </a:extLst>
              </p:cNvPr>
              <p:cNvSpPr/>
              <p:nvPr/>
            </p:nvSpPr>
            <p:spPr>
              <a:xfrm>
                <a:off x="0" y="0"/>
                <a:ext cx="1259988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556099D3-DF58-F099-E471-7D78EA2D687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E0EE3938-3C11-2EB3-A39C-64A0F55D2C0D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3E492CFF-6E81-4D89-8812-1A2DFEA7FD8D}"/>
                </a:ext>
              </a:extLst>
            </p:cNvPr>
            <p:cNvGrpSpPr/>
            <p:nvPr/>
          </p:nvGrpSpPr>
          <p:grpSpPr>
            <a:xfrm>
              <a:off x="0" y="664871"/>
              <a:ext cx="22917383" cy="11866812"/>
              <a:chOff x="0" y="-47625"/>
              <a:chExt cx="4526890" cy="2344062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E64E4B58-F518-D791-00AA-9EC25E7DF509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AD957A47-3117-BA99-1354-8EFBFB93BB7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AFCBB52E-06A6-82B2-4036-5D65E1A5BC3B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 err="1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Tranform</a:t>
              </a: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 and Conquer</a:t>
              </a:r>
            </a:p>
          </p:txBody>
        </p:sp>
      </p:grpSp>
      <p:sp>
        <p:nvSpPr>
          <p:cNvPr id="14" name="Freeform 16">
            <a:extLst>
              <a:ext uri="{FF2B5EF4-FFF2-40B4-BE49-F238E27FC236}">
                <a16:creationId xmlns:a16="http://schemas.microsoft.com/office/drawing/2014/main" id="{48EC02C6-2944-27E1-4607-CC81BE61294B}"/>
              </a:ext>
            </a:extLst>
          </p:cNvPr>
          <p:cNvSpPr/>
          <p:nvPr/>
        </p:nvSpPr>
        <p:spPr>
          <a:xfrm>
            <a:off x="5931575" y="1936396"/>
            <a:ext cx="6424847" cy="1173507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vi-VN" sz="4000" b="1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Instance Simplification</a:t>
            </a:r>
            <a:endParaRPr lang="vi-VN" sz="4000" b="1" dirty="0"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70AB39-E597-BBDE-CF4A-F4C479BA0A20}"/>
              </a:ext>
            </a:extLst>
          </p:cNvPr>
          <p:cNvGrpSpPr/>
          <p:nvPr/>
        </p:nvGrpSpPr>
        <p:grpSpPr>
          <a:xfrm>
            <a:off x="4176708" y="3708942"/>
            <a:ext cx="9934579" cy="1700371"/>
            <a:chOff x="4084544" y="4998990"/>
            <a:chExt cx="9852204" cy="17003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1">
                  <a:extLst>
                    <a:ext uri="{FF2B5EF4-FFF2-40B4-BE49-F238E27FC236}">
                      <a16:creationId xmlns:a16="http://schemas.microsoft.com/office/drawing/2014/main" id="{F548CA45-59B4-4E12-427F-39FF900F222F}"/>
                    </a:ext>
                  </a:extLst>
                </p:cNvPr>
                <p:cNvSpPr/>
                <p:nvPr/>
              </p:nvSpPr>
              <p:spPr>
                <a:xfrm>
                  <a:off x="4084548" y="5715374"/>
                  <a:ext cx="9852200" cy="983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/>
                  <a:r>
                    <a:rPr lang="vi-VN" sz="2800" b="1" dirty="0">
                      <a:solidFill>
                        <a:srgbClr val="FFFBFB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Cho dãy </a:t>
                  </a:r>
                  <a14:m>
                    <m:oMath xmlns:m="http://schemas.openxmlformats.org/officeDocument/2006/math">
                      <m:r>
                        <a:rPr lang="vi-VN" sz="28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𝑨</m:t>
                      </m:r>
                      <m:r>
                        <a:rPr lang="vi-VN" sz="28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[</m:t>
                      </m:r>
                      <m:r>
                        <a:rPr lang="vi-VN" sz="28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𝟎</m:t>
                      </m:r>
                      <m:r>
                        <a:rPr lang="vi-VN" sz="28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…</m:t>
                      </m:r>
                      <m:r>
                        <a:rPr lang="vi-VN" sz="28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𝒏</m:t>
                      </m:r>
                      <m:r>
                        <a:rPr lang="vi-VN" sz="28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−</m:t>
                      </m:r>
                      <m:r>
                        <a:rPr lang="vi-VN" sz="28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𝟏</m:t>
                      </m:r>
                      <m:r>
                        <a:rPr lang="vi-VN" sz="28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]</m:t>
                      </m:r>
                    </m:oMath>
                  </a14:m>
                  <a:r>
                    <a:rPr lang="vi-VN" sz="2800" b="1" dirty="0">
                      <a:solidFill>
                        <a:srgbClr val="FFFBFB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, hãy đếm số giá trị riêng biệt trong dãy.</a:t>
                  </a:r>
                  <a:endParaRPr lang="vi-VN" sz="2800" b="1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2" name="1">
                  <a:extLst>
                    <a:ext uri="{FF2B5EF4-FFF2-40B4-BE49-F238E27FC236}">
                      <a16:creationId xmlns:a16="http://schemas.microsoft.com/office/drawing/2014/main" id="{F548CA45-59B4-4E12-427F-39FF900F22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548" y="5715374"/>
                  <a:ext cx="9852200" cy="983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2">
              <a:extLst>
                <a:ext uri="{FF2B5EF4-FFF2-40B4-BE49-F238E27FC236}">
                  <a16:creationId xmlns:a16="http://schemas.microsoft.com/office/drawing/2014/main" id="{4096598B-A380-49B4-D4DE-C78000C97E1A}"/>
                </a:ext>
              </a:extLst>
            </p:cNvPr>
            <p:cNvSpPr/>
            <p:nvPr/>
          </p:nvSpPr>
          <p:spPr>
            <a:xfrm>
              <a:off x="4084544" y="4998990"/>
              <a:ext cx="9852200" cy="716384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2800" b="1" dirty="0">
                  <a:solidFill>
                    <a:srgbClr val="FFFB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Đề bài</a:t>
              </a:r>
              <a:endParaRPr lang="vi-VN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ED3CAD-05D6-2975-3FAF-78A417C246AE}"/>
              </a:ext>
            </a:extLst>
          </p:cNvPr>
          <p:cNvGrpSpPr/>
          <p:nvPr/>
        </p:nvGrpSpPr>
        <p:grpSpPr>
          <a:xfrm>
            <a:off x="2258764" y="6251237"/>
            <a:ext cx="6229470" cy="2487313"/>
            <a:chOff x="4084544" y="4998990"/>
            <a:chExt cx="9852204" cy="24873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1">
                  <a:extLst>
                    <a:ext uri="{FF2B5EF4-FFF2-40B4-BE49-F238E27FC236}">
                      <a16:creationId xmlns:a16="http://schemas.microsoft.com/office/drawing/2014/main" id="{ACEF3ADE-6179-4735-2F53-A909F45FF110}"/>
                    </a:ext>
                  </a:extLst>
                </p:cNvPr>
                <p:cNvSpPr/>
                <p:nvPr/>
              </p:nvSpPr>
              <p:spPr>
                <a:xfrm>
                  <a:off x="4084548" y="5715374"/>
                  <a:ext cx="9852200" cy="1770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/>
                  <a:r>
                    <a:rPr lang="vi-VN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Mỗi phần tử </a:t>
                  </a:r>
                  <a14:m>
                    <m:oMath xmlns:m="http://schemas.openxmlformats.org/officeDocument/2006/math"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𝑨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[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𝒊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]</m:t>
                      </m:r>
                    </m:oMath>
                  </a14:m>
                  <a:r>
                    <a:rPr lang="vi-VN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sẽ là giá trị riêng biệt nếu không tồn tại </a:t>
                  </a:r>
                  <a14:m>
                    <m:oMath xmlns:m="http://schemas.openxmlformats.org/officeDocument/2006/math"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𝑨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[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𝒋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] = 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𝑨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[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𝒊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] (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𝒋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&lt; 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𝒊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a14:m>
                  <a:endParaRPr lang="vi-VN" sz="28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" name="1">
                  <a:extLst>
                    <a:ext uri="{FF2B5EF4-FFF2-40B4-BE49-F238E27FC236}">
                      <a16:creationId xmlns:a16="http://schemas.microsoft.com/office/drawing/2014/main" id="{ACEF3ADE-6179-4735-2F53-A909F45FF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548" y="5715374"/>
                  <a:ext cx="9852200" cy="1770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 l="-292" r="-780"/>
                  </a:stretch>
                </a:blip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2">
              <a:extLst>
                <a:ext uri="{FF2B5EF4-FFF2-40B4-BE49-F238E27FC236}">
                  <a16:creationId xmlns:a16="http://schemas.microsoft.com/office/drawing/2014/main" id="{6FF40D54-EEBA-6767-CDDC-FEE32EA0AD48}"/>
                </a:ext>
              </a:extLst>
            </p:cNvPr>
            <p:cNvSpPr/>
            <p:nvPr/>
          </p:nvSpPr>
          <p:spPr>
            <a:xfrm>
              <a:off x="4084544" y="4998990"/>
              <a:ext cx="9852200" cy="716384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2800" b="1" dirty="0">
                  <a:solidFill>
                    <a:srgbClr val="FFFB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Cách tiếp cận thông thường</a:t>
              </a:r>
              <a:endParaRPr lang="vi-VN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8845DA-CCED-B4A1-58AD-6E515026EFFE}"/>
              </a:ext>
            </a:extLst>
          </p:cNvPr>
          <p:cNvGrpSpPr/>
          <p:nvPr/>
        </p:nvGrpSpPr>
        <p:grpSpPr>
          <a:xfrm>
            <a:off x="9838133" y="6281932"/>
            <a:ext cx="6229470" cy="2487313"/>
            <a:chOff x="4084544" y="4998990"/>
            <a:chExt cx="9852204" cy="24873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1">
                  <a:extLst>
                    <a:ext uri="{FF2B5EF4-FFF2-40B4-BE49-F238E27FC236}">
                      <a16:creationId xmlns:a16="http://schemas.microsoft.com/office/drawing/2014/main" id="{E05B3E1F-25B1-4BA1-7F24-DFC25D54C8FA}"/>
                    </a:ext>
                  </a:extLst>
                </p:cNvPr>
                <p:cNvSpPr/>
                <p:nvPr/>
              </p:nvSpPr>
              <p:spPr>
                <a:xfrm>
                  <a:off x="4084548" y="5715374"/>
                  <a:ext cx="9852200" cy="1770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/>
                  <a:r>
                    <a:rPr lang="vi-VN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Mỗi phần tử </a:t>
                  </a:r>
                  <a14:m>
                    <m:oMath xmlns:m="http://schemas.openxmlformats.org/officeDocument/2006/math"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𝑨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[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𝒊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]</m:t>
                      </m:r>
                    </m:oMath>
                  </a14:m>
                  <a:r>
                    <a:rPr lang="vi-VN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sẽ là giá trị riêng biệt nếu</a:t>
                  </a:r>
                  <a:r>
                    <a:rPr lang="vi-VN" sz="2800" b="1" dirty="0">
                      <a:solidFill>
                        <a:schemeClr val="bg1"/>
                      </a:solidFill>
                      <a:cs typeface="Segoe UI Light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vi-VN" sz="2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𝒊</m:t>
                          </m:r>
                          <m:r>
                            <a:rPr lang="vi-VN" sz="2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r>
                            <a:rPr lang="vi-VN" sz="2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e>
                      </m:d>
                      <m:r>
                        <m:rPr>
                          <m:lit/>
                        </m:rP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≠</m:t>
                      </m:r>
                      <m:r>
                        <a:rPr lang="vi-VN" sz="28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2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vi-VN" sz="2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𝒊</m:t>
                          </m:r>
                        </m:e>
                      </m:d>
                    </m:oMath>
                  </a14:m>
                  <a:endParaRPr lang="vi-VN" sz="28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0" name="1">
                  <a:extLst>
                    <a:ext uri="{FF2B5EF4-FFF2-40B4-BE49-F238E27FC236}">
                      <a16:creationId xmlns:a16="http://schemas.microsoft.com/office/drawing/2014/main" id="{E05B3E1F-25B1-4BA1-7F24-DFC25D54C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548" y="5715374"/>
                  <a:ext cx="9852200" cy="1770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 r="-682"/>
                  </a:stretch>
                </a:blip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2">
              <a:extLst>
                <a:ext uri="{FF2B5EF4-FFF2-40B4-BE49-F238E27FC236}">
                  <a16:creationId xmlns:a16="http://schemas.microsoft.com/office/drawing/2014/main" id="{D187FEF6-C270-16A9-118C-0C31273FDED2}"/>
                </a:ext>
              </a:extLst>
            </p:cNvPr>
            <p:cNvSpPr/>
            <p:nvPr/>
          </p:nvSpPr>
          <p:spPr>
            <a:xfrm>
              <a:off x="4084544" y="4998990"/>
              <a:ext cx="9852200" cy="716384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2800" b="1" dirty="0">
                  <a:solidFill>
                    <a:srgbClr val="FFFB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Sau khi qua presort</a:t>
              </a:r>
              <a:endParaRPr lang="vi-VN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02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1635FA-8601-6D44-D591-A0DC80D9D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7D5DCAC1-7977-032D-97C6-7688B4B35543}"/>
              </a:ext>
            </a:extLst>
          </p:cNvPr>
          <p:cNvGrpSpPr/>
          <p:nvPr/>
        </p:nvGrpSpPr>
        <p:grpSpPr>
          <a:xfrm>
            <a:off x="549983" y="266700"/>
            <a:ext cx="17188037" cy="9579588"/>
            <a:chOff x="0" y="-241102"/>
            <a:chExt cx="22917383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AEFA652E-1924-25CB-92F3-404A4087AE73}"/>
                </a:ext>
              </a:extLst>
            </p:cNvPr>
            <p:cNvGrpSpPr/>
            <p:nvPr/>
          </p:nvGrpSpPr>
          <p:grpSpPr>
            <a:xfrm>
              <a:off x="0" y="-241102"/>
              <a:ext cx="6378689" cy="11866812"/>
              <a:chOff x="0" y="-47625"/>
              <a:chExt cx="1259988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D3B99D30-0A99-E559-EC8B-406D971D714B}"/>
                  </a:ext>
                </a:extLst>
              </p:cNvPr>
              <p:cNvSpPr/>
              <p:nvPr/>
            </p:nvSpPr>
            <p:spPr>
              <a:xfrm>
                <a:off x="0" y="0"/>
                <a:ext cx="1259988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C4517CA7-8B76-DFCB-B7C1-B194A38B1FF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A61B65FA-9AB4-A925-40DA-2C0B6449B18F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F3E6C260-F68E-92BC-E28B-4D082C759E9B}"/>
                </a:ext>
              </a:extLst>
            </p:cNvPr>
            <p:cNvGrpSpPr/>
            <p:nvPr/>
          </p:nvGrpSpPr>
          <p:grpSpPr>
            <a:xfrm>
              <a:off x="0" y="664871"/>
              <a:ext cx="22917383" cy="11866812"/>
              <a:chOff x="0" y="-47625"/>
              <a:chExt cx="4526890" cy="2344062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15578A71-7454-1A36-8BF1-E2B376F33AEC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B7A46ADD-E697-2FF1-1C35-311F8152333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E656F3F7-FEE3-F349-4EBF-B016BD9CBC80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 err="1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Tranform</a:t>
              </a: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 and Conquer</a:t>
              </a:r>
            </a:p>
          </p:txBody>
        </p:sp>
      </p:grpSp>
      <p:sp>
        <p:nvSpPr>
          <p:cNvPr id="14" name="Freeform 16">
            <a:extLst>
              <a:ext uri="{FF2B5EF4-FFF2-40B4-BE49-F238E27FC236}">
                <a16:creationId xmlns:a16="http://schemas.microsoft.com/office/drawing/2014/main" id="{92AD4C54-D596-CF18-6E88-65E0571E0921}"/>
              </a:ext>
            </a:extLst>
          </p:cNvPr>
          <p:cNvSpPr/>
          <p:nvPr/>
        </p:nvSpPr>
        <p:spPr>
          <a:xfrm>
            <a:off x="5931575" y="1961156"/>
            <a:ext cx="6424847" cy="1173507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vi-VN" sz="4000" b="1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Representation Change</a:t>
            </a:r>
            <a:endParaRPr lang="vi-VN" sz="4000" b="1" dirty="0"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0F766B-EE21-8905-F16A-0FC9726E8D62}"/>
              </a:ext>
            </a:extLst>
          </p:cNvPr>
          <p:cNvGrpSpPr/>
          <p:nvPr/>
        </p:nvGrpSpPr>
        <p:grpSpPr>
          <a:xfrm>
            <a:off x="3057521" y="4101314"/>
            <a:ext cx="12172954" cy="3609934"/>
            <a:chOff x="3448047" y="4657250"/>
            <a:chExt cx="11391904" cy="3609934"/>
          </a:xfrm>
        </p:grpSpPr>
        <p:sp>
          <p:nvSpPr>
            <p:cNvPr id="12" name="1">
              <a:extLst>
                <a:ext uri="{FF2B5EF4-FFF2-40B4-BE49-F238E27FC236}">
                  <a16:creationId xmlns:a16="http://schemas.microsoft.com/office/drawing/2014/main" id="{3E87C04A-424A-7126-5E77-D58041496CC4}"/>
                </a:ext>
              </a:extLst>
            </p:cNvPr>
            <p:cNvSpPr/>
            <p:nvPr/>
          </p:nvSpPr>
          <p:spPr>
            <a:xfrm>
              <a:off x="3448051" y="5527735"/>
              <a:ext cx="11391900" cy="2739449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40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Là kĩ thuật thay đổi cách biểu diễn dữ liệu hoặc cấu trúc bài toán.</a:t>
              </a:r>
            </a:p>
            <a:p>
              <a:pPr algn="ctr"/>
              <a:r>
                <a:rPr lang="vi-VN" sz="40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Nhưng vẫn giải quyết bài toán ban đầu</a:t>
              </a:r>
            </a:p>
          </p:txBody>
        </p:sp>
        <p:sp>
          <p:nvSpPr>
            <p:cNvPr id="15" name="2">
              <a:extLst>
                <a:ext uri="{FF2B5EF4-FFF2-40B4-BE49-F238E27FC236}">
                  <a16:creationId xmlns:a16="http://schemas.microsoft.com/office/drawing/2014/main" id="{78BC9C42-F30E-D2E3-C39E-9D0F24BFC2F9}"/>
                </a:ext>
              </a:extLst>
            </p:cNvPr>
            <p:cNvSpPr/>
            <p:nvPr/>
          </p:nvSpPr>
          <p:spPr>
            <a:xfrm>
              <a:off x="3448047" y="4657250"/>
              <a:ext cx="11391902" cy="870485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3600" b="1" dirty="0">
                  <a:solidFill>
                    <a:srgbClr val="FFFB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Định nghĩa</a:t>
              </a:r>
              <a:endParaRPr lang="vi-VN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2219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691EE6-4550-1C98-16D0-74D372436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8CFBFC57-7690-2742-216B-59EB39CCACD6}"/>
              </a:ext>
            </a:extLst>
          </p:cNvPr>
          <p:cNvGrpSpPr/>
          <p:nvPr/>
        </p:nvGrpSpPr>
        <p:grpSpPr>
          <a:xfrm>
            <a:off x="549983" y="266700"/>
            <a:ext cx="17188037" cy="9579588"/>
            <a:chOff x="0" y="-241102"/>
            <a:chExt cx="22917383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C3CD8EDE-D235-C6A2-AD5D-59CC25A06371}"/>
                </a:ext>
              </a:extLst>
            </p:cNvPr>
            <p:cNvGrpSpPr/>
            <p:nvPr/>
          </p:nvGrpSpPr>
          <p:grpSpPr>
            <a:xfrm>
              <a:off x="0" y="-241102"/>
              <a:ext cx="6378689" cy="11866812"/>
              <a:chOff x="0" y="-47625"/>
              <a:chExt cx="1259988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5B792CB8-8AA2-8785-FE4A-D23BD8A619DE}"/>
                  </a:ext>
                </a:extLst>
              </p:cNvPr>
              <p:cNvSpPr/>
              <p:nvPr/>
            </p:nvSpPr>
            <p:spPr>
              <a:xfrm>
                <a:off x="0" y="0"/>
                <a:ext cx="1259988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C19929AE-CC41-E5E8-B963-C7EE8400416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95B159CB-A5E2-1FF4-CE55-0777F6EA714E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82F490A5-DF73-5D5D-CDAC-A653ACA62730}"/>
                </a:ext>
              </a:extLst>
            </p:cNvPr>
            <p:cNvGrpSpPr/>
            <p:nvPr/>
          </p:nvGrpSpPr>
          <p:grpSpPr>
            <a:xfrm>
              <a:off x="0" y="664871"/>
              <a:ext cx="22917383" cy="11866812"/>
              <a:chOff x="0" y="-47625"/>
              <a:chExt cx="4526890" cy="2344062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6DBDBF57-C77F-8E36-1DBE-0EB7D0570433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1AC907E3-AF60-E02C-EC65-961849FF099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CCD3A370-C833-3B2C-C7AB-6267BFC2EDAB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 err="1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Tranform</a:t>
              </a: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 and Conquer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7B19C4-0774-98D0-78FD-41F22009C429}"/>
              </a:ext>
            </a:extLst>
          </p:cNvPr>
          <p:cNvGrpSpPr/>
          <p:nvPr/>
        </p:nvGrpSpPr>
        <p:grpSpPr>
          <a:xfrm>
            <a:off x="3057524" y="4000088"/>
            <a:ext cx="12172953" cy="4024783"/>
            <a:chOff x="3577410" y="4977904"/>
            <a:chExt cx="11391903" cy="35187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1">
                  <a:extLst>
                    <a:ext uri="{FF2B5EF4-FFF2-40B4-BE49-F238E27FC236}">
                      <a16:creationId xmlns:a16="http://schemas.microsoft.com/office/drawing/2014/main" id="{2FB4F195-F331-3950-7CC6-070B2CEB203A}"/>
                    </a:ext>
                  </a:extLst>
                </p:cNvPr>
                <p:cNvSpPr/>
                <p:nvPr/>
              </p:nvSpPr>
              <p:spPr>
                <a:xfrm>
                  <a:off x="3577413" y="5848390"/>
                  <a:ext cx="11391900" cy="264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/>
                  <a:r>
                    <a:rPr lang="vi-VN" sz="3200" b="1" dirty="0">
                      <a:solidFill>
                        <a:srgbClr val="FFFBFB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Cho dãy </a:t>
                  </a:r>
                  <a14:m>
                    <m:oMath xmlns:m="http://schemas.openxmlformats.org/officeDocument/2006/math">
                      <m:r>
                        <a:rPr lang="vi-VN" sz="32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3200" b="1" i="1" dirty="0" smtClean="0">
                              <a:solidFill>
                                <a:srgbClr val="FFFBFB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vi-VN" sz="3200" b="1" i="1" dirty="0" smtClean="0">
                              <a:solidFill>
                                <a:srgbClr val="FFFBFB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𝟎</m:t>
                          </m:r>
                          <m:r>
                            <a:rPr lang="vi-VN" sz="3200" b="1" i="1" dirty="0" smtClean="0">
                              <a:solidFill>
                                <a:srgbClr val="FFFBFB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…</m:t>
                          </m:r>
                          <m:r>
                            <a:rPr lang="vi-VN" sz="3200" b="1" i="1" dirty="0" smtClean="0">
                              <a:solidFill>
                                <a:srgbClr val="FFFBFB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𝒏</m:t>
                          </m:r>
                          <m:r>
                            <a:rPr lang="vi-VN" sz="3200" b="1" i="1" dirty="0" smtClean="0">
                              <a:solidFill>
                                <a:srgbClr val="FFFBFB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−</m:t>
                          </m:r>
                          <m:r>
                            <a:rPr lang="vi-VN" sz="3200" b="1" i="1" dirty="0" smtClean="0">
                              <a:solidFill>
                                <a:srgbClr val="FFFBFB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𝟏</m:t>
                          </m:r>
                        </m:e>
                      </m:d>
                    </m:oMath>
                  </a14:m>
                  <a:endParaRPr lang="vi-VN" sz="3200" b="1" dirty="0">
                    <a:solidFill>
                      <a:srgbClr val="FFFBF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endParaRPr lang="vi-VN" sz="3200" b="1" dirty="0">
                    <a:solidFill>
                      <a:srgbClr val="FFFBF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r>
                    <a:rPr lang="vi-VN" sz="3200" b="1" dirty="0">
                      <a:solidFill>
                        <a:srgbClr val="FFFBFB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Thực hiện </a:t>
                  </a:r>
                  <a14:m>
                    <m:oMath xmlns:m="http://schemas.openxmlformats.org/officeDocument/2006/math">
                      <m:r>
                        <a:rPr lang="vi-VN" sz="32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𝑸</m:t>
                      </m:r>
                    </m:oMath>
                  </a14:m>
                  <a:r>
                    <a:rPr lang="vi-VN" sz="3200" b="1" dirty="0">
                      <a:solidFill>
                        <a:srgbClr val="FFFBFB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truy vấn, mỗi truy vấn thuộc một trong hai loại sau đây:</a:t>
                  </a:r>
                </a:p>
                <a:p>
                  <a:pPr marL="514350" indent="-514350" algn="ctr">
                    <a:buFont typeface="+mj-lt"/>
                    <a:buAutoNum type="arabicPeriod"/>
                  </a:pPr>
                  <a:r>
                    <a:rPr lang="vi-VN" sz="3200" b="1" dirty="0">
                      <a:solidFill>
                        <a:srgbClr val="FFFBFB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Gán giá trị trong đoạn </a:t>
                  </a:r>
                  <a14:m>
                    <m:oMath xmlns:m="http://schemas.openxmlformats.org/officeDocument/2006/math">
                      <m:r>
                        <a:rPr lang="vi-VN" sz="32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[</m:t>
                      </m:r>
                      <m:r>
                        <a:rPr lang="vi-VN" sz="32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𝒍</m:t>
                      </m:r>
                      <m:r>
                        <a:rPr lang="vi-VN" sz="32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 </m:t>
                      </m:r>
                      <m:r>
                        <a:rPr lang="vi-VN" sz="32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𝒓</m:t>
                      </m:r>
                      <m:r>
                        <a:rPr lang="vi-VN" sz="32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]</m:t>
                      </m:r>
                    </m:oMath>
                  </a14:m>
                  <a:r>
                    <a:rPr lang="vi-VN" sz="3200" b="1" dirty="0">
                      <a:solidFill>
                        <a:srgbClr val="FFFBFB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thành </a:t>
                  </a:r>
                  <a14:m>
                    <m:oMath xmlns:m="http://schemas.openxmlformats.org/officeDocument/2006/math">
                      <m:r>
                        <a:rPr lang="vi-VN" sz="3200" b="1" i="1" dirty="0" smtClean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𝒙</m:t>
                      </m:r>
                    </m:oMath>
                  </a14:m>
                  <a:r>
                    <a:rPr lang="vi-VN" sz="3200" b="1" dirty="0">
                      <a:solidFill>
                        <a:srgbClr val="FFFBFB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.</a:t>
                  </a:r>
                </a:p>
                <a:p>
                  <a:pPr marL="514350" indent="-514350" algn="ctr">
                    <a:buFont typeface="+mj-lt"/>
                    <a:buAutoNum type="arabicPeriod"/>
                  </a:pPr>
                  <a:r>
                    <a:rPr lang="vi-VN" sz="3200" b="1" dirty="0">
                      <a:solidFill>
                        <a:srgbClr val="FFFBFB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Tính tổng các giá trị trong đoạn </a:t>
                  </a:r>
                  <a14:m>
                    <m:oMath xmlns:m="http://schemas.openxmlformats.org/officeDocument/2006/math">
                      <m:r>
                        <a:rPr lang="vi-VN" sz="3200" b="1" i="1" dirty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[</m:t>
                      </m:r>
                      <m:r>
                        <a:rPr lang="vi-VN" sz="3200" b="1" i="1" dirty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𝒍</m:t>
                      </m:r>
                      <m:r>
                        <a:rPr lang="vi-VN" sz="3200" b="1" i="1" dirty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, </m:t>
                      </m:r>
                      <m:r>
                        <a:rPr lang="vi-VN" sz="3200" b="1" i="1" dirty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𝒓</m:t>
                      </m:r>
                      <m:r>
                        <a:rPr lang="vi-VN" sz="3200" b="1" i="1" dirty="0">
                          <a:solidFill>
                            <a:srgbClr val="FFFBFB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]</m:t>
                      </m:r>
                    </m:oMath>
                  </a14:m>
                  <a:r>
                    <a:rPr lang="vi-VN" sz="3200" b="1" dirty="0">
                      <a:solidFill>
                        <a:srgbClr val="FFFBFB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2" name="1">
                  <a:extLst>
                    <a:ext uri="{FF2B5EF4-FFF2-40B4-BE49-F238E27FC236}">
                      <a16:creationId xmlns:a16="http://schemas.microsoft.com/office/drawing/2014/main" id="{2FB4F195-F331-3950-7CC6-070B2CEB2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413" y="5848390"/>
                  <a:ext cx="11391900" cy="264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2">
              <a:extLst>
                <a:ext uri="{FF2B5EF4-FFF2-40B4-BE49-F238E27FC236}">
                  <a16:creationId xmlns:a16="http://schemas.microsoft.com/office/drawing/2014/main" id="{2B1BECDD-3FFC-0E6C-84DD-C6AF7973C967}"/>
                </a:ext>
              </a:extLst>
            </p:cNvPr>
            <p:cNvSpPr/>
            <p:nvPr/>
          </p:nvSpPr>
          <p:spPr>
            <a:xfrm>
              <a:off x="3577410" y="4977904"/>
              <a:ext cx="11391902" cy="870485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3600" b="1" dirty="0">
                  <a:solidFill>
                    <a:srgbClr val="FFFB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Đề bài</a:t>
              </a:r>
              <a:endParaRPr lang="vi-VN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Freeform 16">
            <a:extLst>
              <a:ext uri="{FF2B5EF4-FFF2-40B4-BE49-F238E27FC236}">
                <a16:creationId xmlns:a16="http://schemas.microsoft.com/office/drawing/2014/main" id="{E35D3A8C-40B2-1299-1ACD-F24E3A3F7085}"/>
              </a:ext>
            </a:extLst>
          </p:cNvPr>
          <p:cNvSpPr/>
          <p:nvPr/>
        </p:nvSpPr>
        <p:spPr>
          <a:xfrm>
            <a:off x="5931575" y="1961156"/>
            <a:ext cx="6424847" cy="1173507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vi-VN" sz="4000" b="1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Representation Change</a:t>
            </a:r>
            <a:endParaRPr lang="vi-VN" sz="4000" b="1" dirty="0"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45772"/>
      </p:ext>
    </p:extLst>
  </p:cSld>
  <p:clrMapOvr>
    <a:masterClrMapping/>
  </p:clrMapOvr>
  <p:transition spd="slow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71189E-9D4A-619D-A910-C1F62D63D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088C103E-0F1C-222C-2E58-B991C8C34BAD}"/>
              </a:ext>
            </a:extLst>
          </p:cNvPr>
          <p:cNvGrpSpPr/>
          <p:nvPr/>
        </p:nvGrpSpPr>
        <p:grpSpPr>
          <a:xfrm>
            <a:off x="549983" y="266700"/>
            <a:ext cx="17188037" cy="9579588"/>
            <a:chOff x="0" y="-241102"/>
            <a:chExt cx="22917383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BAE284DF-9537-4FCC-C73C-CCFC3752AAB1}"/>
                </a:ext>
              </a:extLst>
            </p:cNvPr>
            <p:cNvGrpSpPr/>
            <p:nvPr/>
          </p:nvGrpSpPr>
          <p:grpSpPr>
            <a:xfrm>
              <a:off x="0" y="-241102"/>
              <a:ext cx="6378689" cy="11866812"/>
              <a:chOff x="0" y="-47625"/>
              <a:chExt cx="1259988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4F676F6E-886F-0CF7-4AAD-1654450CAE41}"/>
                  </a:ext>
                </a:extLst>
              </p:cNvPr>
              <p:cNvSpPr/>
              <p:nvPr/>
            </p:nvSpPr>
            <p:spPr>
              <a:xfrm>
                <a:off x="0" y="0"/>
                <a:ext cx="1259988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4F9576DA-E4A1-C841-1653-54CD1224D88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F965ABC4-6703-D3B6-B47A-5BABE41744EF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F9CC1031-08A0-40AD-98A5-E2CAF6D5B7D6}"/>
                </a:ext>
              </a:extLst>
            </p:cNvPr>
            <p:cNvGrpSpPr/>
            <p:nvPr/>
          </p:nvGrpSpPr>
          <p:grpSpPr>
            <a:xfrm>
              <a:off x="0" y="664871"/>
              <a:ext cx="22917383" cy="11866812"/>
              <a:chOff x="0" y="-47625"/>
              <a:chExt cx="4526890" cy="2344062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81063756-E34C-5638-3F23-4E5AC4662EB9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55F1DD44-A15B-0268-FB41-AEBDEE38894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3DF26563-97EA-66FA-C565-B90EBA43DC78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 err="1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Tranform</a:t>
              </a: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 and Conquer</a:t>
              </a:r>
            </a:p>
          </p:txBody>
        </p:sp>
      </p:grpSp>
      <p:sp>
        <p:nvSpPr>
          <p:cNvPr id="2" name="Freeform 16">
            <a:extLst>
              <a:ext uri="{FF2B5EF4-FFF2-40B4-BE49-F238E27FC236}">
                <a16:creationId xmlns:a16="http://schemas.microsoft.com/office/drawing/2014/main" id="{38C7DC0C-4B61-D40F-753A-15C0D9345C8B}"/>
              </a:ext>
            </a:extLst>
          </p:cNvPr>
          <p:cNvSpPr/>
          <p:nvPr/>
        </p:nvSpPr>
        <p:spPr>
          <a:xfrm>
            <a:off x="5931575" y="1961156"/>
            <a:ext cx="6424847" cy="1173507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vi-VN" sz="4000" b="1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Representation Change</a:t>
            </a:r>
            <a:endParaRPr lang="vi-VN" sz="4000" b="1" dirty="0"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3DDA14-1117-C639-6CC7-6D796F2BB5B5}"/>
              </a:ext>
            </a:extLst>
          </p:cNvPr>
          <p:cNvGrpSpPr/>
          <p:nvPr/>
        </p:nvGrpSpPr>
        <p:grpSpPr>
          <a:xfrm>
            <a:off x="2258764" y="3813574"/>
            <a:ext cx="6229470" cy="3768326"/>
            <a:chOff x="4084544" y="4998990"/>
            <a:chExt cx="9852204" cy="3768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1">
                  <a:extLst>
                    <a:ext uri="{FF2B5EF4-FFF2-40B4-BE49-F238E27FC236}">
                      <a16:creationId xmlns:a16="http://schemas.microsoft.com/office/drawing/2014/main" id="{77AE5DD0-C4ED-208C-2A2E-29FA004A4F23}"/>
                    </a:ext>
                  </a:extLst>
                </p:cNvPr>
                <p:cNvSpPr/>
                <p:nvPr/>
              </p:nvSpPr>
              <p:spPr>
                <a:xfrm>
                  <a:off x="4084549" y="5715374"/>
                  <a:ext cx="9852199" cy="3051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/>
                  <a:r>
                    <a:rPr lang="vi-VN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- </a:t>
                  </a:r>
                  <a:r>
                    <a:rPr lang="vi-VN" sz="2800" b="1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Thao tác gán: </a:t>
                  </a:r>
                  <a:r>
                    <a:rPr lang="vi-VN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Duyệt qua đoạn và gán giá trị mới.</a:t>
                  </a:r>
                </a:p>
                <a:p>
                  <a:pPr marL="457200" indent="-457200" algn="ctr">
                    <a:buFontTx/>
                    <a:buChar char="-"/>
                  </a:pPr>
                  <a:r>
                    <a:rPr lang="vi-VN" sz="2800" b="1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Thao tác tính tổng: </a:t>
                  </a:r>
                  <a:r>
                    <a:rPr lang="vi-VN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Duyệt qua đoạn để tính tổng.</a:t>
                  </a:r>
                </a:p>
                <a:p>
                  <a:pPr marL="457200" indent="-457200" algn="ctr">
                    <a:buFontTx/>
                    <a:buChar char="-"/>
                  </a:pPr>
                  <a:endParaRPr lang="vi-VN" sz="28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r>
                    <a:rPr lang="vi-VN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Cả 2 thao tác đều tốn</a:t>
                  </a:r>
                  <a14:m>
                    <m:oMath xmlns:m="http://schemas.openxmlformats.org/officeDocument/2006/math">
                      <m:r>
                        <a:rPr lang="vi-VN" sz="28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 </m:t>
                      </m:r>
                      <m:r>
                        <a:rPr lang="vi-VN" sz="28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𝚯</m:t>
                      </m:r>
                      <m:d>
                        <m:dPr>
                          <m:ctrlPr>
                            <a:rPr lang="vi-VN" sz="2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r>
                            <a:rPr lang="vi-VN" sz="2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  <m:t>𝒏</m:t>
                          </m:r>
                        </m:e>
                      </m:d>
                    </m:oMath>
                  </a14:m>
                  <a:r>
                    <a:rPr lang="vi-VN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4" name="1">
                  <a:extLst>
                    <a:ext uri="{FF2B5EF4-FFF2-40B4-BE49-F238E27FC236}">
                      <a16:creationId xmlns:a16="http://schemas.microsoft.com/office/drawing/2014/main" id="{77AE5DD0-C4ED-208C-2A2E-29FA004A4F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549" y="5715374"/>
                  <a:ext cx="9852199" cy="3051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2">
              <a:extLst>
                <a:ext uri="{FF2B5EF4-FFF2-40B4-BE49-F238E27FC236}">
                  <a16:creationId xmlns:a16="http://schemas.microsoft.com/office/drawing/2014/main" id="{4D8793B8-7525-1BD0-7D08-1AC529461374}"/>
                </a:ext>
              </a:extLst>
            </p:cNvPr>
            <p:cNvSpPr/>
            <p:nvPr/>
          </p:nvSpPr>
          <p:spPr>
            <a:xfrm>
              <a:off x="4084544" y="4998990"/>
              <a:ext cx="9852200" cy="716384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2800" b="1" dirty="0">
                  <a:solidFill>
                    <a:srgbClr val="FFFB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Cách tiếp cận thông thường</a:t>
              </a:r>
              <a:endParaRPr lang="vi-VN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A82E96-549E-BC54-CEA3-997A33DED74D}"/>
              </a:ext>
            </a:extLst>
          </p:cNvPr>
          <p:cNvGrpSpPr/>
          <p:nvPr/>
        </p:nvGrpSpPr>
        <p:grpSpPr>
          <a:xfrm>
            <a:off x="9838133" y="3813574"/>
            <a:ext cx="6229470" cy="3768326"/>
            <a:chOff x="4084544" y="4968295"/>
            <a:chExt cx="9852204" cy="3768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1">
                  <a:extLst>
                    <a:ext uri="{FF2B5EF4-FFF2-40B4-BE49-F238E27FC236}">
                      <a16:creationId xmlns:a16="http://schemas.microsoft.com/office/drawing/2014/main" id="{45F9F237-1CC6-19EA-89F3-C2FD54474FA5}"/>
                    </a:ext>
                  </a:extLst>
                </p:cNvPr>
                <p:cNvSpPr/>
                <p:nvPr/>
              </p:nvSpPr>
              <p:spPr>
                <a:xfrm>
                  <a:off x="4084549" y="5684679"/>
                  <a:ext cx="9852199" cy="3051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/>
                  <a:r>
                    <a:rPr lang="vi-VN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Thay vì lưu trên dãy ta lưu trên cấu trúc</a:t>
                  </a:r>
                  <a:r>
                    <a:rPr lang="en-US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Segment Tree.</a:t>
                  </a:r>
                </a:p>
                <a:p>
                  <a:pPr algn="ctr"/>
                  <a:endParaRPr lang="en-US" sz="2800" b="1" dirty="0">
                    <a:solidFill>
                      <a:schemeClr val="bg1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r>
                    <a:rPr lang="en-US" sz="2800" b="1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Nhờ</a:t>
                  </a:r>
                  <a:r>
                    <a:rPr lang="en-US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en-US" sz="2800" b="1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đó</a:t>
                  </a:r>
                  <a:r>
                    <a:rPr lang="en-US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, </a:t>
                  </a:r>
                  <a:r>
                    <a:rPr lang="en-US" sz="2800" b="1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cả</a:t>
                  </a:r>
                  <a:r>
                    <a:rPr lang="en-US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2 </a:t>
                  </a:r>
                  <a:r>
                    <a:rPr lang="en-US" sz="2800" b="1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thao</a:t>
                  </a:r>
                  <a:r>
                    <a:rPr lang="en-US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en-US" sz="2800" b="1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tác</a:t>
                  </a:r>
                  <a:r>
                    <a:rPr lang="en-US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en-US" sz="2800" b="1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chỉ</a:t>
                  </a:r>
                  <a:r>
                    <a:rPr lang="en-US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en-US" sz="2800" b="1" dirty="0" err="1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tốn</a:t>
                  </a:r>
                  <a:r>
                    <a:rPr lang="en-US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Segoe UI Light" panose="020B0502040204020203" pitchFamily="34" charset="0"/>
                        </a:rPr>
                        <m:t>𝚯</m:t>
                      </m:r>
                      <m:d>
                        <m:dPr>
                          <m:ctrlPr>
                            <a:rPr lang="en-US" sz="28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Segoe UI Light" panose="020B0502040204020203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a14:m>
                  <a:r>
                    <a:rPr lang="en-US" sz="28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7" name="1">
                  <a:extLst>
                    <a:ext uri="{FF2B5EF4-FFF2-40B4-BE49-F238E27FC236}">
                      <a16:creationId xmlns:a16="http://schemas.microsoft.com/office/drawing/2014/main" id="{45F9F237-1CC6-19EA-89F3-C2FD54474F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549" y="5684679"/>
                  <a:ext cx="9852199" cy="3051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 l="-292"/>
                  </a:stretch>
                </a:blip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2">
              <a:extLst>
                <a:ext uri="{FF2B5EF4-FFF2-40B4-BE49-F238E27FC236}">
                  <a16:creationId xmlns:a16="http://schemas.microsoft.com/office/drawing/2014/main" id="{B1ACFFF3-3D0E-51BB-7EAA-A32BB6E94050}"/>
                </a:ext>
              </a:extLst>
            </p:cNvPr>
            <p:cNvSpPr/>
            <p:nvPr/>
          </p:nvSpPr>
          <p:spPr>
            <a:xfrm>
              <a:off x="4084544" y="4968295"/>
              <a:ext cx="9852199" cy="716384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2800" b="1" dirty="0">
                  <a:solidFill>
                    <a:srgbClr val="FFFB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Sau khi biến đổi cấu trúc</a:t>
              </a:r>
              <a:endParaRPr lang="vi-VN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9454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27E035-71A8-77FC-02A5-A51B71D5F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B7481076-3B8B-38F6-BD57-C33FD4FFBDD6}"/>
              </a:ext>
            </a:extLst>
          </p:cNvPr>
          <p:cNvGrpSpPr/>
          <p:nvPr/>
        </p:nvGrpSpPr>
        <p:grpSpPr>
          <a:xfrm>
            <a:off x="549983" y="266700"/>
            <a:ext cx="17188037" cy="9579588"/>
            <a:chOff x="0" y="-241102"/>
            <a:chExt cx="22917383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0ED675F7-2E2A-8B78-1274-AF65EE9305EC}"/>
                </a:ext>
              </a:extLst>
            </p:cNvPr>
            <p:cNvGrpSpPr/>
            <p:nvPr/>
          </p:nvGrpSpPr>
          <p:grpSpPr>
            <a:xfrm>
              <a:off x="0" y="-241102"/>
              <a:ext cx="6378689" cy="11866812"/>
              <a:chOff x="0" y="-47625"/>
              <a:chExt cx="1259988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07E31BC7-5A18-3D5D-D9DF-98A5AC368BE7}"/>
                  </a:ext>
                </a:extLst>
              </p:cNvPr>
              <p:cNvSpPr/>
              <p:nvPr/>
            </p:nvSpPr>
            <p:spPr>
              <a:xfrm>
                <a:off x="0" y="0"/>
                <a:ext cx="1259988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B8C5918C-CBA8-F0C9-8B54-B2FC63F1C3F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0D966C5C-D66D-C825-852B-8ED7E9F0C5A6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6F6F24E0-3001-1B8C-956C-6986FDBA0833}"/>
                </a:ext>
              </a:extLst>
            </p:cNvPr>
            <p:cNvGrpSpPr/>
            <p:nvPr/>
          </p:nvGrpSpPr>
          <p:grpSpPr>
            <a:xfrm>
              <a:off x="0" y="664871"/>
              <a:ext cx="22917383" cy="11866812"/>
              <a:chOff x="0" y="-47625"/>
              <a:chExt cx="4526890" cy="2344062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1D6F334E-4B89-E634-D0FB-8AF2028E0C34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28E9DD28-51BA-2580-A5E6-F53DAFF521D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954A24E8-6DC6-560B-AB6A-58190A0500D3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 err="1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Tranform</a:t>
              </a: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 and Conquer</a:t>
              </a:r>
            </a:p>
          </p:txBody>
        </p:sp>
      </p:grpSp>
      <p:sp>
        <p:nvSpPr>
          <p:cNvPr id="14" name="Freeform 16">
            <a:extLst>
              <a:ext uri="{FF2B5EF4-FFF2-40B4-BE49-F238E27FC236}">
                <a16:creationId xmlns:a16="http://schemas.microsoft.com/office/drawing/2014/main" id="{B9B4159B-D175-0158-70A0-8A38041C8FAA}"/>
              </a:ext>
            </a:extLst>
          </p:cNvPr>
          <p:cNvSpPr/>
          <p:nvPr/>
        </p:nvSpPr>
        <p:spPr>
          <a:xfrm>
            <a:off x="5931575" y="1961156"/>
            <a:ext cx="6424847" cy="1173507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vi-VN" sz="4000" b="1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Problem Reduction</a:t>
            </a:r>
            <a:endParaRPr lang="vi-VN" sz="4000" b="1" dirty="0"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184AD3-676E-1399-060A-05AF3A7030D8}"/>
              </a:ext>
            </a:extLst>
          </p:cNvPr>
          <p:cNvGrpSpPr/>
          <p:nvPr/>
        </p:nvGrpSpPr>
        <p:grpSpPr>
          <a:xfrm>
            <a:off x="2683962" y="4274269"/>
            <a:ext cx="12920072" cy="3305134"/>
            <a:chOff x="3448047" y="4657250"/>
            <a:chExt cx="11391904" cy="3305134"/>
          </a:xfrm>
        </p:grpSpPr>
        <p:sp>
          <p:nvSpPr>
            <p:cNvPr id="3" name="1">
              <a:extLst>
                <a:ext uri="{FF2B5EF4-FFF2-40B4-BE49-F238E27FC236}">
                  <a16:creationId xmlns:a16="http://schemas.microsoft.com/office/drawing/2014/main" id="{EF9B016A-BF08-F247-7641-2BADF4EC9278}"/>
                </a:ext>
              </a:extLst>
            </p:cNvPr>
            <p:cNvSpPr/>
            <p:nvPr/>
          </p:nvSpPr>
          <p:spPr>
            <a:xfrm>
              <a:off x="3448051" y="5527735"/>
              <a:ext cx="11391900" cy="2434649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3200" b="1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Là kĩ thuật biến đổi bài toán gốc thành một bài toán tương đương có thể giải quyết.</a:t>
              </a:r>
            </a:p>
          </p:txBody>
        </p:sp>
        <p:sp>
          <p:nvSpPr>
            <p:cNvPr id="4" name="2">
              <a:extLst>
                <a:ext uri="{FF2B5EF4-FFF2-40B4-BE49-F238E27FC236}">
                  <a16:creationId xmlns:a16="http://schemas.microsoft.com/office/drawing/2014/main" id="{25C0B895-7543-FC1E-F3EA-32BB5775996F}"/>
                </a:ext>
              </a:extLst>
            </p:cNvPr>
            <p:cNvSpPr/>
            <p:nvPr/>
          </p:nvSpPr>
          <p:spPr>
            <a:xfrm>
              <a:off x="3448047" y="4657250"/>
              <a:ext cx="11391902" cy="870485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3600" b="1" dirty="0">
                  <a:solidFill>
                    <a:srgbClr val="FFFB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Định nghĩa</a:t>
              </a:r>
              <a:endParaRPr lang="vi-VN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885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A66392-9877-10B4-6E9C-9AF439EAF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5FC38CE6-60F1-9043-3479-79E3E6BC95C4}"/>
              </a:ext>
            </a:extLst>
          </p:cNvPr>
          <p:cNvGrpSpPr/>
          <p:nvPr/>
        </p:nvGrpSpPr>
        <p:grpSpPr>
          <a:xfrm>
            <a:off x="549983" y="266700"/>
            <a:ext cx="17188037" cy="9579588"/>
            <a:chOff x="0" y="-241102"/>
            <a:chExt cx="22917383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03F24B6B-E87B-D545-6709-D1FE9EA373AF}"/>
                </a:ext>
              </a:extLst>
            </p:cNvPr>
            <p:cNvGrpSpPr/>
            <p:nvPr/>
          </p:nvGrpSpPr>
          <p:grpSpPr>
            <a:xfrm>
              <a:off x="0" y="-241102"/>
              <a:ext cx="6378689" cy="11866812"/>
              <a:chOff x="0" y="-47625"/>
              <a:chExt cx="1259988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398A7204-3FF0-B197-8E7E-30B794177D05}"/>
                  </a:ext>
                </a:extLst>
              </p:cNvPr>
              <p:cNvSpPr/>
              <p:nvPr/>
            </p:nvSpPr>
            <p:spPr>
              <a:xfrm>
                <a:off x="0" y="0"/>
                <a:ext cx="1259988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8D785264-8F2F-ECDB-797F-D7FA7E78F96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033F25AC-BA05-B573-091F-2D842D2B1097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7F023113-946C-AD70-84D1-3058D29B5267}"/>
                </a:ext>
              </a:extLst>
            </p:cNvPr>
            <p:cNvGrpSpPr/>
            <p:nvPr/>
          </p:nvGrpSpPr>
          <p:grpSpPr>
            <a:xfrm>
              <a:off x="0" y="664871"/>
              <a:ext cx="22917383" cy="11866812"/>
              <a:chOff x="0" y="-47625"/>
              <a:chExt cx="4526890" cy="2344062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E609316E-F687-3329-7D4D-E9AEF4FAF7B8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AE0640B5-E67C-6DE8-1BC0-4314118E903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79092138-801B-5F69-E97D-588FA7AA716B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 err="1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Tranform</a:t>
              </a: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 and Conquer</a:t>
              </a:r>
            </a:p>
          </p:txBody>
        </p:sp>
      </p:grpSp>
      <p:sp>
        <p:nvSpPr>
          <p:cNvPr id="2" name="Freeform 16">
            <a:extLst>
              <a:ext uri="{FF2B5EF4-FFF2-40B4-BE49-F238E27FC236}">
                <a16:creationId xmlns:a16="http://schemas.microsoft.com/office/drawing/2014/main" id="{447B9B5C-2732-637A-DBD1-ED847D15046C}"/>
              </a:ext>
            </a:extLst>
          </p:cNvPr>
          <p:cNvSpPr/>
          <p:nvPr/>
        </p:nvSpPr>
        <p:spPr>
          <a:xfrm>
            <a:off x="5931575" y="1961156"/>
            <a:ext cx="6424847" cy="1173507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vi-VN" sz="4000" b="1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Problem Reduction</a:t>
            </a:r>
            <a:endParaRPr lang="vi-VN" sz="4000" b="1" dirty="0"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73B1E-4624-7C6B-945A-42AA64196A28}"/>
              </a:ext>
            </a:extLst>
          </p:cNvPr>
          <p:cNvGrpSpPr/>
          <p:nvPr/>
        </p:nvGrpSpPr>
        <p:grpSpPr>
          <a:xfrm>
            <a:off x="2683962" y="4274269"/>
            <a:ext cx="12920072" cy="3305134"/>
            <a:chOff x="3448047" y="4657250"/>
            <a:chExt cx="11391904" cy="3305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1">
                  <a:extLst>
                    <a:ext uri="{FF2B5EF4-FFF2-40B4-BE49-F238E27FC236}">
                      <a16:creationId xmlns:a16="http://schemas.microsoft.com/office/drawing/2014/main" id="{A05A1697-12BB-8464-786B-8A79059EA214}"/>
                    </a:ext>
                  </a:extLst>
                </p:cNvPr>
                <p:cNvSpPr/>
                <p:nvPr/>
              </p:nvSpPr>
              <p:spPr>
                <a:xfrm>
                  <a:off x="3448051" y="5527735"/>
                  <a:ext cx="11391900" cy="24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/>
                  <a:r>
                    <a:rPr lang="vi-VN" sz="32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Bài toán 2SAT cổ điển, cho dãy biến </a:t>
                  </a:r>
                  <a14:m>
                    <m:oMath xmlns:m="http://schemas.openxmlformats.org/officeDocument/2006/math">
                      <m:r>
                        <a:rPr lang="vi-VN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vi-VN" sz="32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vi-V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à</m:t>
                      </m:r>
                    </m:oMath>
                  </a14:m>
                  <a:r>
                    <a:rPr lang="vi-VN" sz="32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biểu thức: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vi-VN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vi-VN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</a:rPr>
                              <m:t>​∨</m:t>
                            </m:r>
                            <m:sSub>
                              <m:sSubPr>
                                <m:ctrlP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vi-VN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</a:rPr>
                              <m:t>​</m:t>
                            </m:r>
                          </m:e>
                        </m:d>
                        <m:r>
                          <a:rPr lang="vi-VN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</a:rPr>
                          <m:t>∧</m:t>
                        </m:r>
                        <m:d>
                          <m:dPr>
                            <m:ctrlPr>
                              <a:rPr lang="vi-VN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vi-VN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</a:rPr>
                              <m:t>​∨</m:t>
                            </m:r>
                            <m:sSub>
                              <m:sSubPr>
                                <m:ctrlP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vi-VN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</a:rPr>
                              <m:t>​</m:t>
                            </m:r>
                          </m:e>
                        </m:d>
                        <m:r>
                          <a:rPr lang="vi-VN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egoe UI Black" panose="020B0A02040204020203" pitchFamily="34" charset="0"/>
                          </a:rPr>
                          <m:t>∧…∧</m:t>
                        </m:r>
                        <m:d>
                          <m:dPr>
                            <m:ctrlPr>
                              <a:rPr lang="vi-VN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vi-VN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</a:rPr>
                              <m:t>​∨</m:t>
                            </m:r>
                            <m:sSub>
                              <m:sSubPr>
                                <m:ctrlP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vi-VN" sz="3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Segoe UI Black" panose="020B0A02040204020203" pitchFamily="34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vi-VN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egoe UI Black" panose="020B0A02040204020203" pitchFamily="34" charset="0"/>
                              </a:rPr>
                              <m:t>​</m:t>
                            </m:r>
                          </m:e>
                        </m:d>
                      </m:oMath>
                    </m:oMathPara>
                  </a14:m>
                  <a:endParaRPr lang="vi-VN" sz="3200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endParaRPr lang="vi-VN" sz="3200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endParaRPr>
                </a:p>
                <a:p>
                  <a:pPr algn="ctr"/>
                  <a:r>
                    <a:rPr lang="vi-VN" sz="32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Gán giá trị </a:t>
                  </a:r>
                  <a:r>
                    <a:rPr lang="vi-VN" sz="3200" b="1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true / false</a:t>
                  </a:r>
                  <a:r>
                    <a:rPr lang="vi-VN" sz="32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 cho các biến </a:t>
                  </a:r>
                  <a14:m>
                    <m:oMath xmlns:m="http://schemas.openxmlformats.org/officeDocument/2006/math">
                      <m:r>
                        <a:rPr lang="vi-VN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a14:m>
                  <a:r>
                    <a:rPr lang="vi-VN" sz="32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 để thỏa mãn biểu thức.</a:t>
                  </a:r>
                  <a:endParaRPr lang="vi-VN" sz="3200" b="1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" name="1">
                  <a:extLst>
                    <a:ext uri="{FF2B5EF4-FFF2-40B4-BE49-F238E27FC236}">
                      <a16:creationId xmlns:a16="http://schemas.microsoft.com/office/drawing/2014/main" id="{A05A1697-12BB-8464-786B-8A79059EA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51" y="5527735"/>
                  <a:ext cx="11391900" cy="24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2">
              <a:extLst>
                <a:ext uri="{FF2B5EF4-FFF2-40B4-BE49-F238E27FC236}">
                  <a16:creationId xmlns:a16="http://schemas.microsoft.com/office/drawing/2014/main" id="{2CFEEE0A-B37C-0301-C62C-F9C4DFA1764F}"/>
                </a:ext>
              </a:extLst>
            </p:cNvPr>
            <p:cNvSpPr/>
            <p:nvPr/>
          </p:nvSpPr>
          <p:spPr>
            <a:xfrm>
              <a:off x="3448047" y="4657250"/>
              <a:ext cx="11391902" cy="870485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3600" b="1" dirty="0">
                  <a:solidFill>
                    <a:srgbClr val="FFFB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Đề bài</a:t>
              </a:r>
              <a:endParaRPr lang="vi-VN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991102"/>
      </p:ext>
    </p:extLst>
  </p:cSld>
  <p:clrMapOvr>
    <a:masterClrMapping/>
  </p:clrMapOvr>
  <p:transition spd="slow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B9A46F-DFB8-A547-28A3-4CE9C5B4C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84C37CA6-0E56-AA07-797C-724E399E50C8}"/>
              </a:ext>
            </a:extLst>
          </p:cNvPr>
          <p:cNvGrpSpPr/>
          <p:nvPr/>
        </p:nvGrpSpPr>
        <p:grpSpPr>
          <a:xfrm>
            <a:off x="549983" y="266700"/>
            <a:ext cx="17188037" cy="9579588"/>
            <a:chOff x="0" y="-241102"/>
            <a:chExt cx="22917383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B5F54774-DE83-FDE3-7AF2-F4CCF9F42437}"/>
                </a:ext>
              </a:extLst>
            </p:cNvPr>
            <p:cNvGrpSpPr/>
            <p:nvPr/>
          </p:nvGrpSpPr>
          <p:grpSpPr>
            <a:xfrm>
              <a:off x="0" y="-241102"/>
              <a:ext cx="6378689" cy="11866812"/>
              <a:chOff x="0" y="-47625"/>
              <a:chExt cx="1259988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0160F2EE-BA72-AC39-66D0-9427F49EEB7E}"/>
                  </a:ext>
                </a:extLst>
              </p:cNvPr>
              <p:cNvSpPr/>
              <p:nvPr/>
            </p:nvSpPr>
            <p:spPr>
              <a:xfrm>
                <a:off x="0" y="0"/>
                <a:ext cx="1259988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20BE1F2B-4375-F859-D6F9-F215CD8E14D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D3D2EA04-529F-9F88-D32F-6F55C7520DCA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963A221C-4C3A-DEA3-630C-89EF33AFB5A0}"/>
                </a:ext>
              </a:extLst>
            </p:cNvPr>
            <p:cNvGrpSpPr/>
            <p:nvPr/>
          </p:nvGrpSpPr>
          <p:grpSpPr>
            <a:xfrm>
              <a:off x="0" y="664871"/>
              <a:ext cx="22917383" cy="11866812"/>
              <a:chOff x="0" y="-47625"/>
              <a:chExt cx="4526890" cy="2344062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A9AABEEE-4DE6-437C-39D5-35215F9A3C7F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05F0EB2A-F1B7-E5B0-ADB9-04F5B289D26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8C86B1FC-981A-6F14-FD64-41269A58B479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 err="1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Tranform</a:t>
              </a: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 and Conquer</a:t>
              </a:r>
            </a:p>
          </p:txBody>
        </p:sp>
      </p:grpSp>
      <p:sp>
        <p:nvSpPr>
          <p:cNvPr id="2" name="Freeform 16">
            <a:extLst>
              <a:ext uri="{FF2B5EF4-FFF2-40B4-BE49-F238E27FC236}">
                <a16:creationId xmlns:a16="http://schemas.microsoft.com/office/drawing/2014/main" id="{BF57F5BA-6FC2-1897-DB95-5E590464CDBF}"/>
              </a:ext>
            </a:extLst>
          </p:cNvPr>
          <p:cNvSpPr/>
          <p:nvPr/>
        </p:nvSpPr>
        <p:spPr>
          <a:xfrm>
            <a:off x="5931575" y="1961156"/>
            <a:ext cx="6424847" cy="1173507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vi-VN" sz="4000" b="1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Problem Reduction</a:t>
            </a:r>
            <a:endParaRPr lang="vi-VN" sz="4000" b="1" dirty="0"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096EE5-B945-AEE7-31FB-97BEAE0A58FF}"/>
              </a:ext>
            </a:extLst>
          </p:cNvPr>
          <p:cNvGrpSpPr/>
          <p:nvPr/>
        </p:nvGrpSpPr>
        <p:grpSpPr>
          <a:xfrm>
            <a:off x="2683962" y="4274269"/>
            <a:ext cx="12920072" cy="3305134"/>
            <a:chOff x="3448047" y="4657250"/>
            <a:chExt cx="11391904" cy="3305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1">
                  <a:extLst>
                    <a:ext uri="{FF2B5EF4-FFF2-40B4-BE49-F238E27FC236}">
                      <a16:creationId xmlns:a16="http://schemas.microsoft.com/office/drawing/2014/main" id="{F5DA4114-352E-7E32-3611-7B09C1784E31}"/>
                    </a:ext>
                  </a:extLst>
                </p:cNvPr>
                <p:cNvSpPr/>
                <p:nvPr/>
              </p:nvSpPr>
              <p:spPr>
                <a:xfrm>
                  <a:off x="3448051" y="5527735"/>
                  <a:ext cx="11391900" cy="24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/>
                  <a:r>
                    <a:rPr lang="vi-VN" sz="40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Duyệt qua hết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ar-AE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4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ar-AE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vi-VN" sz="40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khả thi của </a:t>
                  </a:r>
                  <a14:m>
                    <m:oMath xmlns:m="http://schemas.openxmlformats.org/officeDocument/2006/math">
                      <m:r>
                        <a:rPr lang="vi-VN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vi-VN" sz="40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biến.</a:t>
                  </a:r>
                </a:p>
              </p:txBody>
            </p:sp>
          </mc:Choice>
          <mc:Fallback xmlns="">
            <p:sp>
              <p:nvSpPr>
                <p:cNvPr id="7" name="1">
                  <a:extLst>
                    <a:ext uri="{FF2B5EF4-FFF2-40B4-BE49-F238E27FC236}">
                      <a16:creationId xmlns:a16="http://schemas.microsoft.com/office/drawing/2014/main" id="{F5DA4114-352E-7E32-3611-7B09C1784E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51" y="5527735"/>
                  <a:ext cx="11391900" cy="24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2">
              <a:extLst>
                <a:ext uri="{FF2B5EF4-FFF2-40B4-BE49-F238E27FC236}">
                  <a16:creationId xmlns:a16="http://schemas.microsoft.com/office/drawing/2014/main" id="{5CA3F672-EBA4-8598-8493-BCED92152B64}"/>
                </a:ext>
              </a:extLst>
            </p:cNvPr>
            <p:cNvSpPr/>
            <p:nvPr/>
          </p:nvSpPr>
          <p:spPr>
            <a:xfrm>
              <a:off x="3448047" y="4657250"/>
              <a:ext cx="11391902" cy="870485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3600" b="1" dirty="0">
                  <a:solidFill>
                    <a:srgbClr val="FFFB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Cách tiếp cận thông thường</a:t>
              </a:r>
              <a:endParaRPr lang="vi-VN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475484"/>
      </p:ext>
    </p:extLst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C5605F-2C67-1B6A-741B-78E654451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9A918F56-2D32-A3EB-ADBD-93EE30DBF722}"/>
              </a:ext>
            </a:extLst>
          </p:cNvPr>
          <p:cNvGrpSpPr/>
          <p:nvPr/>
        </p:nvGrpSpPr>
        <p:grpSpPr>
          <a:xfrm>
            <a:off x="549983" y="266700"/>
            <a:ext cx="17188037" cy="9579588"/>
            <a:chOff x="0" y="-241102"/>
            <a:chExt cx="22917383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3854E651-8007-8356-C6FB-E6D87CD089F3}"/>
                </a:ext>
              </a:extLst>
            </p:cNvPr>
            <p:cNvGrpSpPr/>
            <p:nvPr/>
          </p:nvGrpSpPr>
          <p:grpSpPr>
            <a:xfrm>
              <a:off x="0" y="-241102"/>
              <a:ext cx="6378689" cy="11866812"/>
              <a:chOff x="0" y="-47625"/>
              <a:chExt cx="1259988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6481C8F1-6403-10F7-85D9-22D0BA052DA8}"/>
                  </a:ext>
                </a:extLst>
              </p:cNvPr>
              <p:cNvSpPr/>
              <p:nvPr/>
            </p:nvSpPr>
            <p:spPr>
              <a:xfrm>
                <a:off x="0" y="0"/>
                <a:ext cx="1259988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2CCE4654-FA37-1AC1-52C5-B6CA81A85F0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4C4E12E1-2176-7D0F-03EB-A2FA9E02D151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A8917626-C8EE-2D67-9E56-41D8B6EBAFE0}"/>
                </a:ext>
              </a:extLst>
            </p:cNvPr>
            <p:cNvGrpSpPr/>
            <p:nvPr/>
          </p:nvGrpSpPr>
          <p:grpSpPr>
            <a:xfrm>
              <a:off x="0" y="664871"/>
              <a:ext cx="22917383" cy="11866812"/>
              <a:chOff x="0" y="-47625"/>
              <a:chExt cx="4526890" cy="2344062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F97ABFE-A1AD-9476-D137-0BF626ADA4C1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E5D3616D-230C-948F-3933-8105E33CC3E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07876EF6-CA19-4CAB-B240-E0D55F7BB8CB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 err="1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Tranform</a:t>
              </a: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 and Conquer</a:t>
              </a:r>
            </a:p>
          </p:txBody>
        </p:sp>
      </p:grpSp>
      <p:sp>
        <p:nvSpPr>
          <p:cNvPr id="2" name="Freeform 16">
            <a:extLst>
              <a:ext uri="{FF2B5EF4-FFF2-40B4-BE49-F238E27FC236}">
                <a16:creationId xmlns:a16="http://schemas.microsoft.com/office/drawing/2014/main" id="{7CE22F42-D541-1BDF-FA4E-D8D5FB451B73}"/>
              </a:ext>
            </a:extLst>
          </p:cNvPr>
          <p:cNvSpPr/>
          <p:nvPr/>
        </p:nvSpPr>
        <p:spPr>
          <a:xfrm>
            <a:off x="5931575" y="1961156"/>
            <a:ext cx="6424847" cy="1173507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vi-VN" sz="4000" b="1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Problem Reduction</a:t>
            </a:r>
            <a:endParaRPr lang="vi-VN" sz="4000" b="1" dirty="0"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C4DC19-98CF-2258-F279-78D8E8654933}"/>
              </a:ext>
            </a:extLst>
          </p:cNvPr>
          <p:cNvGrpSpPr/>
          <p:nvPr/>
        </p:nvGrpSpPr>
        <p:grpSpPr>
          <a:xfrm>
            <a:off x="2683962" y="4274269"/>
            <a:ext cx="12920072" cy="3305134"/>
            <a:chOff x="3448047" y="4657250"/>
            <a:chExt cx="11391904" cy="3305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1">
                  <a:extLst>
                    <a:ext uri="{FF2B5EF4-FFF2-40B4-BE49-F238E27FC236}">
                      <a16:creationId xmlns:a16="http://schemas.microsoft.com/office/drawing/2014/main" id="{2C4786B4-E68C-371D-87EB-D59CC934293B}"/>
                    </a:ext>
                  </a:extLst>
                </p:cNvPr>
                <p:cNvSpPr/>
                <p:nvPr/>
              </p:nvSpPr>
              <p:spPr>
                <a:xfrm>
                  <a:off x="3448051" y="5527735"/>
                  <a:ext cx="11391900" cy="24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/>
                  <a:r>
                    <a:rPr lang="vi-VN" sz="40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Với mỗi mệnh đề </a:t>
                  </a:r>
                  <a14:m>
                    <m:oMath xmlns:m="http://schemas.openxmlformats.org/officeDocument/2006/math">
                      <m:r>
                        <a:rPr lang="vi-VN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Segoe UI Light" panose="020B0502040204020203" pitchFamily="34" charset="0"/>
                        </a:rPr>
                        <m:t>(</m:t>
                      </m:r>
                      <m:r>
                        <a:rPr lang="vi-VN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Segoe UI Light" panose="020B0502040204020203" pitchFamily="34" charset="0"/>
                        </a:rPr>
                        <m:t>𝑎</m:t>
                      </m:r>
                      <m:r>
                        <a:rPr lang="vi-VN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Segoe UI Light" panose="020B0502040204020203" pitchFamily="34" charset="0"/>
                        </a:rPr>
                        <m:t>∨</m:t>
                      </m:r>
                      <m:r>
                        <a:rPr lang="vi-VN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Segoe UI Light" panose="020B0502040204020203" pitchFamily="34" charset="0"/>
                        </a:rPr>
                        <m:t>𝑏</m:t>
                      </m:r>
                      <m:r>
                        <a:rPr lang="vi-VN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Segoe UI Light" panose="020B0502040204020203" pitchFamily="34" charset="0"/>
                        </a:rPr>
                        <m:t>)</m:t>
                      </m:r>
                    </m:oMath>
                  </a14:m>
                  <a:r>
                    <a:rPr lang="vi-VN" sz="40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,</a:t>
                  </a:r>
                </a:p>
                <a:p>
                  <a:pPr algn="ctr"/>
                  <a:r>
                    <a:rPr lang="vi-VN" sz="40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ta dùng quy tắc suy biến: </a:t>
                  </a:r>
                  <a14:m>
                    <m:oMath xmlns:m="http://schemas.openxmlformats.org/officeDocument/2006/math">
                      <m:r>
                        <a:rPr lang="vi-VN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vi-VN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vi-VN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vi-VN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vi-VN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),(¬</m:t>
                      </m:r>
                      <m:r>
                        <a:rPr lang="vi-VN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vi-VN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vi-VN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vi-VN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vi-VN" sz="4000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" name="1">
                  <a:extLst>
                    <a:ext uri="{FF2B5EF4-FFF2-40B4-BE49-F238E27FC236}">
                      <a16:creationId xmlns:a16="http://schemas.microsoft.com/office/drawing/2014/main" id="{2C4786B4-E68C-371D-87EB-D59CC93429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51" y="5527735"/>
                  <a:ext cx="11391900" cy="24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/>
                  </a:stretch>
                </a:blip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2">
              <a:extLst>
                <a:ext uri="{FF2B5EF4-FFF2-40B4-BE49-F238E27FC236}">
                  <a16:creationId xmlns:a16="http://schemas.microsoft.com/office/drawing/2014/main" id="{5B7F8DF5-4188-68AE-D4CB-483F64888E32}"/>
                </a:ext>
              </a:extLst>
            </p:cNvPr>
            <p:cNvSpPr/>
            <p:nvPr/>
          </p:nvSpPr>
          <p:spPr>
            <a:xfrm>
              <a:off x="3448047" y="4657250"/>
              <a:ext cx="11391902" cy="870485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3600" b="1" dirty="0">
                  <a:solidFill>
                    <a:srgbClr val="FFFB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Sau khi biến đổi bài toán</a:t>
              </a:r>
              <a:endParaRPr lang="vi-VN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012190"/>
      </p:ext>
    </p:extLst>
  </p:cSld>
  <p:clrMapOvr>
    <a:masterClrMapping/>
  </p:clrMapOvr>
  <p:transition spd="slow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2B6F83-37BD-843C-F391-661AF4729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BE18C2E2-7F39-0AB1-52D1-5E143E432D03}"/>
              </a:ext>
            </a:extLst>
          </p:cNvPr>
          <p:cNvGrpSpPr/>
          <p:nvPr/>
        </p:nvGrpSpPr>
        <p:grpSpPr>
          <a:xfrm>
            <a:off x="549983" y="266700"/>
            <a:ext cx="17188037" cy="9579588"/>
            <a:chOff x="0" y="-241102"/>
            <a:chExt cx="22917383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E87C4B6A-2A56-79BE-BC34-9F05568F08E0}"/>
                </a:ext>
              </a:extLst>
            </p:cNvPr>
            <p:cNvGrpSpPr/>
            <p:nvPr/>
          </p:nvGrpSpPr>
          <p:grpSpPr>
            <a:xfrm>
              <a:off x="0" y="-241102"/>
              <a:ext cx="6378689" cy="11866812"/>
              <a:chOff x="0" y="-47625"/>
              <a:chExt cx="1259988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003859F5-3EFE-543C-6A04-DE7BD3A92761}"/>
                  </a:ext>
                </a:extLst>
              </p:cNvPr>
              <p:cNvSpPr/>
              <p:nvPr/>
            </p:nvSpPr>
            <p:spPr>
              <a:xfrm>
                <a:off x="0" y="0"/>
                <a:ext cx="1259988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73DEB87E-F72B-29F8-9E5D-BEA522A40F9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798DCD4F-7FDF-993C-429C-6D3F542293B5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5C687357-3C58-C98B-E441-6E9F6EE030A5}"/>
                </a:ext>
              </a:extLst>
            </p:cNvPr>
            <p:cNvGrpSpPr/>
            <p:nvPr/>
          </p:nvGrpSpPr>
          <p:grpSpPr>
            <a:xfrm>
              <a:off x="0" y="664871"/>
              <a:ext cx="22917383" cy="11866812"/>
              <a:chOff x="0" y="-47625"/>
              <a:chExt cx="4526890" cy="2344062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D34343C8-0BB0-A71A-5302-91581C915A50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EF665B95-B470-12D8-8FFF-7A0419EF573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2CB20717-1A23-48D5-0EFC-C281121B3ECD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 err="1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Tranform</a:t>
              </a: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 and Conquer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561263-1EA3-1B21-1FC2-FAEC36A04030}"/>
              </a:ext>
            </a:extLst>
          </p:cNvPr>
          <p:cNvGrpSpPr/>
          <p:nvPr/>
        </p:nvGrpSpPr>
        <p:grpSpPr>
          <a:xfrm>
            <a:off x="2683962" y="4274269"/>
            <a:ext cx="12920072" cy="3305134"/>
            <a:chOff x="3448047" y="4657250"/>
            <a:chExt cx="11391904" cy="3305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1">
                  <a:extLst>
                    <a:ext uri="{FF2B5EF4-FFF2-40B4-BE49-F238E27FC236}">
                      <a16:creationId xmlns:a16="http://schemas.microsoft.com/office/drawing/2014/main" id="{3E3D43AF-C9DB-85E4-9198-00D673920BB2}"/>
                    </a:ext>
                  </a:extLst>
                </p:cNvPr>
                <p:cNvSpPr/>
                <p:nvPr/>
              </p:nvSpPr>
              <p:spPr>
                <a:xfrm>
                  <a:off x="3448051" y="5527735"/>
                  <a:ext cx="11391900" cy="24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anchor="ctr"/>
                <a:lstStyle/>
                <a:p>
                  <a:pPr algn="ctr"/>
                  <a:r>
                    <a:rPr lang="vi-VN" sz="40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Ta dựng đồ thị có hướng </a:t>
                  </a:r>
                  <a14:m>
                    <m:oMath xmlns:m="http://schemas.openxmlformats.org/officeDocument/2006/math">
                      <m:r>
                        <a:rPr lang="vi-VN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Segoe UI Light" panose="020B0502040204020203" pitchFamily="34" charset="0"/>
                        </a:rPr>
                        <m:t>2</m:t>
                      </m:r>
                      <m:r>
                        <a:rPr lang="vi-VN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Segoe UI Light" panose="020B0502040204020203" pitchFamily="34" charset="0"/>
                        </a:rPr>
                        <m:t> ⋅</m:t>
                      </m:r>
                      <m:r>
                        <a:rPr lang="vi-VN" sz="4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egoe UI Black" panose="020B0A02040204020203" pitchFamily="34" charset="0"/>
                          <a:cs typeface="Segoe UI Light" panose="020B0502040204020203" pitchFamily="34" charset="0"/>
                        </a:rPr>
                        <m:t>𝑛</m:t>
                      </m:r>
                    </m:oMath>
                  </a14:m>
                  <a:r>
                    <a:rPr lang="vi-VN" sz="40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 đỉnh.</a:t>
                  </a:r>
                </a:p>
                <a:p>
                  <a:pPr algn="ctr"/>
                  <a:r>
                    <a:rPr lang="vi-VN" sz="40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Biểu thức sẽ </a:t>
                  </a:r>
                  <a:r>
                    <a:rPr lang="vi-VN" sz="4000" b="1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vô nghiệm</a:t>
                  </a:r>
                  <a:r>
                    <a:rPr lang="vi-VN" sz="4000" dirty="0">
                      <a:solidFill>
                        <a:schemeClr val="bg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Segoe UI Light" panose="020B0502040204020203" pitchFamily="34" charset="0"/>
                    </a:rPr>
                    <a:t> </a:t>
                  </a:r>
                  <a:r>
                    <a:rPr lang="vi-VN" sz="40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khi tồn tại đường đi từ </a:t>
                  </a:r>
                  <a14:m>
                    <m:oMath xmlns:m="http://schemas.openxmlformats.org/officeDocument/2006/math">
                      <m:r>
                        <a:rPr lang="vi-VN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vi-VN" sz="40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đến </a:t>
                  </a:r>
                  <a14:m>
                    <m:oMath xmlns:m="http://schemas.openxmlformats.org/officeDocument/2006/math">
                      <m:r>
                        <a:rPr lang="vi-VN" sz="4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vi-VN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vi-VN" sz="4000" dirty="0"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.</a:t>
                  </a:r>
                  <a:endParaRPr lang="vi-VN" sz="4000" dirty="0">
                    <a:solidFill>
                      <a:schemeClr val="bg1"/>
                    </a:solidFill>
                    <a:latin typeface="Segoe UI Light" panose="020B05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2" name="1">
                  <a:extLst>
                    <a:ext uri="{FF2B5EF4-FFF2-40B4-BE49-F238E27FC236}">
                      <a16:creationId xmlns:a16="http://schemas.microsoft.com/office/drawing/2014/main" id="{3E3D43AF-C9DB-85E4-9198-00D673920B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51" y="5527735"/>
                  <a:ext cx="11391900" cy="24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 l="-800" r="-753"/>
                  </a:stretch>
                </a:blip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r>
                    <a:rPr lang="vi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2">
              <a:extLst>
                <a:ext uri="{FF2B5EF4-FFF2-40B4-BE49-F238E27FC236}">
                  <a16:creationId xmlns:a16="http://schemas.microsoft.com/office/drawing/2014/main" id="{E3864A5C-89EC-3214-F39B-3A5F8697F716}"/>
                </a:ext>
              </a:extLst>
            </p:cNvPr>
            <p:cNvSpPr/>
            <p:nvPr/>
          </p:nvSpPr>
          <p:spPr>
            <a:xfrm>
              <a:off x="3448047" y="4657250"/>
              <a:ext cx="11391902" cy="870485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3600" b="1" dirty="0">
                  <a:solidFill>
                    <a:srgbClr val="FFFB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Sau khi biến đổi bài toán</a:t>
              </a:r>
              <a:endParaRPr lang="vi-VN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Freeform 16">
            <a:extLst>
              <a:ext uri="{FF2B5EF4-FFF2-40B4-BE49-F238E27FC236}">
                <a16:creationId xmlns:a16="http://schemas.microsoft.com/office/drawing/2014/main" id="{0E2E1747-F475-C18B-7A8C-FC2FFB955D1D}"/>
              </a:ext>
            </a:extLst>
          </p:cNvPr>
          <p:cNvSpPr/>
          <p:nvPr/>
        </p:nvSpPr>
        <p:spPr>
          <a:xfrm>
            <a:off x="5931575" y="1961156"/>
            <a:ext cx="6424847" cy="1173507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vi-VN" sz="4000" b="1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Problem Reduction</a:t>
            </a:r>
            <a:endParaRPr lang="vi-VN" sz="4000" b="1" dirty="0"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8797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3574E23B-D346-FAC5-585E-211A924A0CF2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3706B596-73DF-E3AD-4C1A-2E72AC2BA714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20D1A9E5-ABB3-777D-F4D3-8EA714E7D927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210AA2AA-CF0E-DD40-04D4-939260AE6AD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AFD220C8-8C0D-C7F9-E2AF-0FE533A10D57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D107164D-5B4B-8090-AAF9-CAD78A0C9C63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1C8C5ABF-3C62-B284-C742-75A04660DDE1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8A8AA5CC-0135-E412-2712-0C10B214909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B290004B-B2BA-9321-3E7F-5FE60F09D4AF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Decrease and Conquer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07A6736-7C35-E68C-F8B8-1F0F48EF800F}"/>
                  </a:ext>
                </a:extLst>
              </p:cNvPr>
              <p:cNvSpPr txBox="1"/>
              <p:nvPr/>
            </p:nvSpPr>
            <p:spPr>
              <a:xfrm>
                <a:off x="2781299" y="4266843"/>
                <a:ext cx="12687301" cy="2400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0">
                  <a:buNone/>
                </a:pPr>
                <a:r>
                  <a:rPr lang="vi-VN" sz="5000" b="1" i="0" dirty="0">
                    <a:solidFill>
                      <a:srgbClr val="FFFBFB"/>
                    </a:solidFill>
                    <a:effectLst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“Là kỹ thuật thiết kế thuật toán dựa vào mối quan hệ giữa bài toán </a:t>
                </a:r>
                <a:r>
                  <a:rPr lang="vi-VN" sz="5000" i="0" dirty="0">
                    <a:solidFill>
                      <a:srgbClr val="FFFBFB"/>
                    </a:solidFill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kích thước </a:t>
                </a:r>
                <a14:m>
                  <m:oMath xmlns:m="http://schemas.openxmlformats.org/officeDocument/2006/math">
                    <m:r>
                      <a:rPr lang="vi-VN" sz="5000" i="1" dirty="0" smtClean="0">
                        <a:solidFill>
                          <a:srgbClr val="FFFBFB"/>
                        </a:solidFill>
                        <a:effectLst/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vi-VN" sz="5000" i="0" dirty="0">
                    <a:solidFill>
                      <a:srgbClr val="FFFBFB"/>
                    </a:solidFill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vi-VN" sz="5000" b="1" i="0" dirty="0">
                    <a:solidFill>
                      <a:srgbClr val="FFFBFB"/>
                    </a:solidFill>
                    <a:effectLst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và bài toán có </a:t>
                </a:r>
                <a:r>
                  <a:rPr lang="vi-VN" sz="5000" b="1" i="0" dirty="0">
                    <a:solidFill>
                      <a:srgbClr val="FFFBFB"/>
                    </a:solidFill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kích thước </a:t>
                </a:r>
                <a:r>
                  <a:rPr lang="vi-VN" sz="5000" i="0" dirty="0">
                    <a:solidFill>
                      <a:srgbClr val="FFFBFB"/>
                    </a:solidFill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nhỏ hơn</a:t>
                </a:r>
                <a14:m>
                  <m:oMath xmlns:m="http://schemas.openxmlformats.org/officeDocument/2006/math">
                    <m:r>
                      <a:rPr lang="vi-VN" sz="5000" i="1" dirty="0" smtClean="0">
                        <a:solidFill>
                          <a:srgbClr val="FFFBFB"/>
                        </a:solidFill>
                        <a:effectLst/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m:t> </m:t>
                    </m:r>
                    <m:r>
                      <a:rPr lang="vi-VN" sz="5000" i="1" dirty="0" smtClean="0">
                        <a:solidFill>
                          <a:srgbClr val="FFFBFB"/>
                        </a:solidFill>
                        <a:effectLst/>
                        <a:latin typeface="Cambria Math" panose="02040503050406030204" pitchFamily="18" charset="0"/>
                        <a:ea typeface="Segoe UI Black" panose="020B0A02040204020203" pitchFamily="34" charset="0"/>
                        <a:cs typeface="Segoe UI Light" panose="020B0502040204020203" pitchFamily="34" charset="0"/>
                      </a:rPr>
                      <m:t>𝑛</m:t>
                    </m:r>
                  </m:oMath>
                </a14:m>
                <a:r>
                  <a:rPr lang="vi-VN" sz="5000" b="1" i="0" dirty="0">
                    <a:solidFill>
                      <a:srgbClr val="FFFBFB"/>
                    </a:solidFill>
                    <a:effectLst/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.”</a:t>
                </a:r>
                <a:endParaRPr lang="vi-VN" sz="5000" b="1" dirty="0"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07A6736-7C35-E68C-F8B8-1F0F48EF8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99" y="4266843"/>
                <a:ext cx="12687301" cy="2400657"/>
              </a:xfrm>
              <a:prstGeom prst="rect">
                <a:avLst/>
              </a:prstGeom>
              <a:blipFill>
                <a:blip r:embed="rId2"/>
                <a:stretch>
                  <a:fillRect l="-2305" t="-6091" r="-2257" b="-1294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8FB43C63-8D90-2B0C-C857-55BE570CE75C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Định nghĩa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46E7B-EEF6-EAC1-AF79-42BBED04E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348A2A97-D7DB-1DB3-A79F-F3CF87AB02E0}"/>
              </a:ext>
            </a:extLst>
          </p:cNvPr>
          <p:cNvGrpSpPr/>
          <p:nvPr/>
        </p:nvGrpSpPr>
        <p:grpSpPr>
          <a:xfrm>
            <a:off x="549983" y="266700"/>
            <a:ext cx="17188037" cy="9579588"/>
            <a:chOff x="0" y="-241102"/>
            <a:chExt cx="22917383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52092009-B386-16C7-57DA-C3BEDAD9F9C1}"/>
                </a:ext>
              </a:extLst>
            </p:cNvPr>
            <p:cNvGrpSpPr/>
            <p:nvPr/>
          </p:nvGrpSpPr>
          <p:grpSpPr>
            <a:xfrm>
              <a:off x="0" y="-241102"/>
              <a:ext cx="6378689" cy="11866812"/>
              <a:chOff x="0" y="-47625"/>
              <a:chExt cx="1259988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DAF9922E-41CF-0C08-CD20-279AB0A88939}"/>
                  </a:ext>
                </a:extLst>
              </p:cNvPr>
              <p:cNvSpPr/>
              <p:nvPr/>
            </p:nvSpPr>
            <p:spPr>
              <a:xfrm>
                <a:off x="0" y="0"/>
                <a:ext cx="1259988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32B49A03-1EE6-BAA8-8FA4-DA17938FCD5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67099B74-5C49-5440-6984-F0D5C1E16CD3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15E1877C-30EA-EB78-58DA-DC0D7C728B53}"/>
                </a:ext>
              </a:extLst>
            </p:cNvPr>
            <p:cNvGrpSpPr/>
            <p:nvPr/>
          </p:nvGrpSpPr>
          <p:grpSpPr>
            <a:xfrm>
              <a:off x="0" y="664871"/>
              <a:ext cx="22917383" cy="11866812"/>
              <a:chOff x="0" y="-47625"/>
              <a:chExt cx="4526890" cy="2344062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44346350-16B2-93AB-D4BE-31A0CD7C207F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1758E602-7A4C-9C6E-164E-32829F51E67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F209DE8C-3AAD-54F3-2E54-6A52CE357C51}"/>
                </a:ext>
              </a:extLst>
            </p:cNvPr>
            <p:cNvSpPr txBox="1"/>
            <p:nvPr/>
          </p:nvSpPr>
          <p:spPr>
            <a:xfrm>
              <a:off x="245764" y="133754"/>
              <a:ext cx="585392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 err="1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Tranform</a:t>
              </a: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 and Conquer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6F2274-BDA7-9177-A873-430E194E17CD}"/>
              </a:ext>
            </a:extLst>
          </p:cNvPr>
          <p:cNvGrpSpPr/>
          <p:nvPr/>
        </p:nvGrpSpPr>
        <p:grpSpPr>
          <a:xfrm>
            <a:off x="2683962" y="4274269"/>
            <a:ext cx="12920072" cy="3305134"/>
            <a:chOff x="3448047" y="4657250"/>
            <a:chExt cx="11391904" cy="3305134"/>
          </a:xfrm>
        </p:grpSpPr>
        <p:sp>
          <p:nvSpPr>
            <p:cNvPr id="12" name="1">
              <a:extLst>
                <a:ext uri="{FF2B5EF4-FFF2-40B4-BE49-F238E27FC236}">
                  <a16:creationId xmlns:a16="http://schemas.microsoft.com/office/drawing/2014/main" id="{035C9EDA-64F2-39D5-62ED-0563D2FB12C5}"/>
                </a:ext>
              </a:extLst>
            </p:cNvPr>
            <p:cNvSpPr/>
            <p:nvPr/>
          </p:nvSpPr>
          <p:spPr>
            <a:xfrm>
              <a:off x="3448051" y="5527735"/>
              <a:ext cx="11391900" cy="2434649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3300" dirty="0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Bây giờ bài toán trở thành việc tìm </a:t>
              </a:r>
              <a:r>
                <a:rPr lang="vi-VN" sz="33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thành phần liên thông mạnh</a:t>
              </a:r>
              <a:r>
                <a:rPr lang="vi-VN" sz="3300" dirty="0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. </a:t>
              </a:r>
            </a:p>
            <a:p>
              <a:pPr algn="ctr"/>
              <a:endParaRPr lang="vi-VN" sz="3300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  <a:p>
              <a:pPr algn="ctr"/>
              <a:r>
                <a:rPr lang="vi-VN" sz="3300" dirty="0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Có thể sử dụng </a:t>
              </a:r>
              <a:r>
                <a:rPr lang="vi-VN" sz="33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Tarjan</a:t>
              </a:r>
              <a:r>
                <a:rPr lang="vi-VN" sz="3300" dirty="0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 hoặc </a:t>
              </a:r>
              <a:r>
                <a:rPr lang="vi-VN" sz="33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Kosaraju</a:t>
              </a:r>
              <a:r>
                <a:rPr lang="vi-VN" sz="3300" dirty="0">
                  <a:solidFill>
                    <a:schemeClr val="bg1"/>
                  </a:solidFill>
                  <a:latin typeface="Segoe UI Light" panose="020B05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.</a:t>
              </a:r>
            </a:p>
          </p:txBody>
        </p:sp>
        <p:sp>
          <p:nvSpPr>
            <p:cNvPr id="15" name="2">
              <a:extLst>
                <a:ext uri="{FF2B5EF4-FFF2-40B4-BE49-F238E27FC236}">
                  <a16:creationId xmlns:a16="http://schemas.microsoft.com/office/drawing/2014/main" id="{A1679C54-624A-EFB0-EF13-B0D287167959}"/>
                </a:ext>
              </a:extLst>
            </p:cNvPr>
            <p:cNvSpPr/>
            <p:nvPr/>
          </p:nvSpPr>
          <p:spPr>
            <a:xfrm>
              <a:off x="3448047" y="4657250"/>
              <a:ext cx="11391902" cy="870485"/>
            </a:xfrm>
            <a:custGeom>
              <a:avLst/>
              <a:gdLst/>
              <a:ahLst/>
              <a:cxnLst/>
              <a:rect l="l" t="t" r="r" b="b"/>
              <a:pathLst>
                <a:path w="1562481" h="1507767">
                  <a:moveTo>
                    <a:pt x="0" y="0"/>
                  </a:moveTo>
                  <a:lnTo>
                    <a:pt x="1562481" y="0"/>
                  </a:lnTo>
                  <a:lnTo>
                    <a:pt x="1562481" y="1507767"/>
                  </a:lnTo>
                  <a:lnTo>
                    <a:pt x="0" y="1507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vi-VN" sz="3600" b="1" dirty="0">
                  <a:solidFill>
                    <a:srgbClr val="FFFB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Sau khi biến đổi bài toán</a:t>
              </a:r>
              <a:endParaRPr lang="vi-VN" sz="36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Freeform 16">
            <a:extLst>
              <a:ext uri="{FF2B5EF4-FFF2-40B4-BE49-F238E27FC236}">
                <a16:creationId xmlns:a16="http://schemas.microsoft.com/office/drawing/2014/main" id="{A15DE0AB-0380-AF9D-420D-2843BEA9176B}"/>
              </a:ext>
            </a:extLst>
          </p:cNvPr>
          <p:cNvSpPr/>
          <p:nvPr/>
        </p:nvSpPr>
        <p:spPr>
          <a:xfrm>
            <a:off x="5931575" y="1961156"/>
            <a:ext cx="6424847" cy="1173507"/>
          </a:xfrm>
          <a:custGeom>
            <a:avLst/>
            <a:gdLst/>
            <a:ahLst/>
            <a:cxnLst/>
            <a:rect l="l" t="t" r="r" b="b"/>
            <a:pathLst>
              <a:path w="1562481" h="1507767">
                <a:moveTo>
                  <a:pt x="0" y="0"/>
                </a:moveTo>
                <a:lnTo>
                  <a:pt x="1562481" y="0"/>
                </a:lnTo>
                <a:lnTo>
                  <a:pt x="1562481" y="1507767"/>
                </a:lnTo>
                <a:lnTo>
                  <a:pt x="0" y="15077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575" cap="sq">
            <a:solidFill>
              <a:srgbClr val="FFFFFF"/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vi-VN" sz="4000" b="1" dirty="0">
                <a:solidFill>
                  <a:srgbClr val="FFFBFB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Problem Reduction</a:t>
            </a:r>
            <a:endParaRPr lang="vi-VN" sz="4000" b="1" dirty="0"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0723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EA1707-9D26-4207-88E5-30B7A3D58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A65E7559-AA88-A4CB-F686-95C1BF59F952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3409AE32-F9EF-BD70-1357-D4303D201909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5351FE35-82BA-B5E5-A795-8D3090F742C5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374220F4-300C-3022-1A92-486B09B8F8D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4F2044DA-66BA-2D9F-B352-296ACFCE5E28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F500C058-B339-F0D8-4C47-DFFC0D127375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844F1784-1430-9742-F113-802497E14632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C17178E4-808C-46CC-6DAD-78D9ED17D55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D53AC25C-5A46-7187-C6EF-935274E89705}"/>
                </a:ext>
              </a:extLst>
            </p:cNvPr>
            <p:cNvSpPr txBox="1"/>
            <p:nvPr/>
          </p:nvSpPr>
          <p:spPr>
            <a:xfrm>
              <a:off x="245764" y="133754"/>
              <a:ext cx="5726525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Decrease and Conquer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CE12BBE-E6EE-7854-52E2-679B524A3811}"/>
              </a:ext>
            </a:extLst>
          </p:cNvPr>
          <p:cNvSpPr txBox="1"/>
          <p:nvPr/>
        </p:nvSpPr>
        <p:spPr>
          <a:xfrm>
            <a:off x="2400299" y="3302731"/>
            <a:ext cx="1268730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5000" b="1" i="0" dirty="0">
                <a:solidFill>
                  <a:srgbClr val="FFFBFB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Có 2 hướng tiếp cận:</a:t>
            </a:r>
          </a:p>
          <a:p>
            <a:pPr algn="just" rtl="0">
              <a:buNone/>
            </a:pPr>
            <a:endParaRPr lang="vi-VN" sz="5000" b="1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C4FAB8-9C83-14DA-9867-2256704DBC47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Định nghĩa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1EC0B-B633-BBCF-A7B0-0CA7418CED7B}"/>
              </a:ext>
            </a:extLst>
          </p:cNvPr>
          <p:cNvSpPr txBox="1"/>
          <p:nvPr/>
        </p:nvSpPr>
        <p:spPr>
          <a:xfrm>
            <a:off x="2933699" y="4305300"/>
            <a:ext cx="102523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 rtl="0">
              <a:buFont typeface="+mj-lt"/>
              <a:buAutoNum type="arabicPeriod"/>
            </a:pPr>
            <a:r>
              <a:rPr lang="vi-VN" sz="4000" b="1" i="0" dirty="0">
                <a:solidFill>
                  <a:srgbClr val="4BD1FB"/>
                </a:solidFill>
                <a:effectLst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Top-down (Đệ quy)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vi-VN" sz="4000" b="1" dirty="0">
                <a:solidFill>
                  <a:srgbClr val="FFFFFF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Bắt đầu từ </a:t>
            </a:r>
            <a:r>
              <a:rPr lang="vi-VN" sz="4000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bài toán lớn.</a:t>
            </a:r>
            <a:endParaRPr lang="vi-VN" sz="4000" dirty="0"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vi-VN" sz="4000" b="1" dirty="0">
                <a:solidFill>
                  <a:srgbClr val="FFFFFF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Chia nhỏ dần đến trường hợp cơ sở.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vi-VN" sz="4000" b="1" dirty="0">
              <a:solidFill>
                <a:srgbClr val="FFFFFF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742950" indent="-742950" rtl="0">
              <a:buFont typeface="+mj-lt"/>
              <a:buAutoNum type="arabicPeriod"/>
            </a:pPr>
            <a:r>
              <a:rPr lang="vi-VN" sz="4000" b="1" i="0" dirty="0">
                <a:solidFill>
                  <a:srgbClr val="4BD1FB"/>
                </a:solidFill>
                <a:effectLst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Bottom-up (Lặp)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vi-VN" sz="4000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Bắt đầu từ </a:t>
            </a:r>
            <a:r>
              <a:rPr lang="vi-V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bài toán nhỏ nhất.</a:t>
            </a:r>
            <a:endParaRPr lang="vi-VN" sz="4000" dirty="0">
              <a:solidFill>
                <a:schemeClr val="bg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vi-VN" sz="4000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Mở rộng lời giải cho các bài toán lớn hơn.</a:t>
            </a:r>
            <a:endParaRPr lang="vi-VN" sz="4000" dirty="0">
              <a:solidFill>
                <a:schemeClr val="bg1"/>
              </a:solidFill>
              <a:effectLst/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45342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1A2334-F1A4-4802-A2CD-8DCFA91EA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5B3FF0BD-132E-592F-B078-8BE821544160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777DCCDE-69DE-E203-59B1-E7CECADE95C6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6C8A6A72-C0AD-5EB7-958A-115047A649A0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72F9A075-BD42-F99C-D436-64D1F1F739F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CD542EF3-8DA4-CDAA-8849-9847CAA25550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862CC50F-1F4E-B980-2872-FEBD12C4EF7F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F20BE41B-10C9-8BC3-EA30-8A40083D2CE0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4ECE812C-3A43-894F-48F4-6DA9D4EB0D9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D89FAC6B-0774-7197-EB68-23D5DC341453}"/>
                </a:ext>
              </a:extLst>
            </p:cNvPr>
            <p:cNvSpPr txBox="1"/>
            <p:nvPr/>
          </p:nvSpPr>
          <p:spPr>
            <a:xfrm>
              <a:off x="245764" y="133754"/>
              <a:ext cx="595925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Decrease and Conquer</a:t>
              </a:r>
            </a:p>
          </p:txBody>
        </p:sp>
      </p:grpSp>
      <p:sp>
        <p:nvSpPr>
          <p:cNvPr id="49" name="TextBox 25">
            <a:extLst>
              <a:ext uri="{FF2B5EF4-FFF2-40B4-BE49-F238E27FC236}">
                <a16:creationId xmlns:a16="http://schemas.microsoft.com/office/drawing/2014/main" id="{454172C2-8E2B-F5FB-DFA1-7A859014886A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7A1F89-5DF4-A0D3-6CC6-3B9EADDA420A}"/>
              </a:ext>
            </a:extLst>
          </p:cNvPr>
          <p:cNvGrpSpPr/>
          <p:nvPr/>
        </p:nvGrpSpPr>
        <p:grpSpPr>
          <a:xfrm>
            <a:off x="1324461" y="3230858"/>
            <a:ext cx="7048500" cy="5724802"/>
            <a:chOff x="1028700" y="3533498"/>
            <a:chExt cx="7048500" cy="5724802"/>
          </a:xfrm>
        </p:grpSpPr>
        <p:grpSp>
          <p:nvGrpSpPr>
            <p:cNvPr id="44" name="Group 15">
              <a:extLst>
                <a:ext uri="{FF2B5EF4-FFF2-40B4-BE49-F238E27FC236}">
                  <a16:creationId xmlns:a16="http://schemas.microsoft.com/office/drawing/2014/main" id="{E5280899-D5D5-9341-0BD3-A692FE4BC42E}"/>
                </a:ext>
              </a:extLst>
            </p:cNvPr>
            <p:cNvGrpSpPr/>
            <p:nvPr/>
          </p:nvGrpSpPr>
          <p:grpSpPr>
            <a:xfrm>
              <a:off x="1028700" y="3533498"/>
              <a:ext cx="7048500" cy="5724802"/>
              <a:chOff x="0" y="0"/>
              <a:chExt cx="1562481" cy="1507767"/>
            </a:xfrm>
          </p:grpSpPr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C205BF1C-10F1-E321-7753-925F06883473}"/>
                  </a:ext>
                </a:extLst>
              </p:cNvPr>
              <p:cNvSpPr/>
              <p:nvPr/>
            </p:nvSpPr>
            <p:spPr>
              <a:xfrm>
                <a:off x="0" y="0"/>
                <a:ext cx="1562481" cy="1507767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46" name="TextBox 17">
                <a:extLst>
                  <a:ext uri="{FF2B5EF4-FFF2-40B4-BE49-F238E27FC236}">
                    <a16:creationId xmlns:a16="http://schemas.microsoft.com/office/drawing/2014/main" id="{A465F8FD-73A5-66AB-2168-B065D37968C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562481" cy="15553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47" name="AutoShape 23">
              <a:extLst>
                <a:ext uri="{FF2B5EF4-FFF2-40B4-BE49-F238E27FC236}">
                  <a16:creationId xmlns:a16="http://schemas.microsoft.com/office/drawing/2014/main" id="{63558BEE-053B-1EB0-50E5-44CBDD9917AB}"/>
                </a:ext>
              </a:extLst>
            </p:cNvPr>
            <p:cNvSpPr/>
            <p:nvPr/>
          </p:nvSpPr>
          <p:spPr>
            <a:xfrm flipV="1">
              <a:off x="1028700" y="5563300"/>
              <a:ext cx="7048500" cy="16734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48" name="TextBox 21">
              <a:extLst>
                <a:ext uri="{FF2B5EF4-FFF2-40B4-BE49-F238E27FC236}">
                  <a16:creationId xmlns:a16="http://schemas.microsoft.com/office/drawing/2014/main" id="{2A7AE2D2-4BBE-ECC4-CBDD-C32122A2F932}"/>
                </a:ext>
              </a:extLst>
            </p:cNvPr>
            <p:cNvSpPr txBox="1"/>
            <p:nvPr/>
          </p:nvSpPr>
          <p:spPr>
            <a:xfrm>
              <a:off x="3200400" y="4100110"/>
              <a:ext cx="3681853" cy="694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800" dirty="0"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Nixie One"/>
                  <a:sym typeface="Nixie One"/>
                </a:rPr>
                <a:t>Decrease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BEA4E1-7D7D-A044-F998-B25CDD174384}"/>
                </a:ext>
              </a:extLst>
            </p:cNvPr>
            <p:cNvSpPr txBox="1"/>
            <p:nvPr/>
          </p:nvSpPr>
          <p:spPr>
            <a:xfrm>
              <a:off x="1460866" y="6395558"/>
              <a:ext cx="617220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vi-VN" sz="4000" b="1" dirty="0">
                  <a:solidFill>
                    <a:srgbClr val="FFFBF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Giảm bài toán ban đầu thành một bài toán nhỏ hơn cùng loại.</a:t>
              </a:r>
              <a:endParaRPr lang="vi-VN" sz="40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691A01-48D6-3F4A-9468-4AEBE6A8676B}"/>
              </a:ext>
            </a:extLst>
          </p:cNvPr>
          <p:cNvGrpSpPr/>
          <p:nvPr/>
        </p:nvGrpSpPr>
        <p:grpSpPr>
          <a:xfrm>
            <a:off x="9889639" y="3230517"/>
            <a:ext cx="7048500" cy="5724802"/>
            <a:chOff x="1028700" y="3533498"/>
            <a:chExt cx="7048500" cy="5724802"/>
          </a:xfrm>
        </p:grpSpPr>
        <p:grpSp>
          <p:nvGrpSpPr>
            <p:cNvPr id="66" name="Group 15">
              <a:extLst>
                <a:ext uri="{FF2B5EF4-FFF2-40B4-BE49-F238E27FC236}">
                  <a16:creationId xmlns:a16="http://schemas.microsoft.com/office/drawing/2014/main" id="{D9875158-1EEC-8175-AD24-E557F5410215}"/>
                </a:ext>
              </a:extLst>
            </p:cNvPr>
            <p:cNvGrpSpPr/>
            <p:nvPr/>
          </p:nvGrpSpPr>
          <p:grpSpPr>
            <a:xfrm>
              <a:off x="1028700" y="3533498"/>
              <a:ext cx="7048500" cy="5724802"/>
              <a:chOff x="0" y="0"/>
              <a:chExt cx="1562481" cy="1507767"/>
            </a:xfrm>
          </p:grpSpPr>
          <p:sp>
            <p:nvSpPr>
              <p:cNvPr id="70" name="Freeform 16">
                <a:extLst>
                  <a:ext uri="{FF2B5EF4-FFF2-40B4-BE49-F238E27FC236}">
                    <a16:creationId xmlns:a16="http://schemas.microsoft.com/office/drawing/2014/main" id="{3A9D9071-0E48-AC0F-D3D7-043BD64D0ADB}"/>
                  </a:ext>
                </a:extLst>
              </p:cNvPr>
              <p:cNvSpPr/>
              <p:nvPr/>
            </p:nvSpPr>
            <p:spPr>
              <a:xfrm>
                <a:off x="0" y="0"/>
                <a:ext cx="1562481" cy="1507767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71" name="TextBox 17">
                <a:extLst>
                  <a:ext uri="{FF2B5EF4-FFF2-40B4-BE49-F238E27FC236}">
                    <a16:creationId xmlns:a16="http://schemas.microsoft.com/office/drawing/2014/main" id="{5ACE0D2C-3966-5FBC-3871-51CCD26C49E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562481" cy="15553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67" name="AutoShape 23">
              <a:extLst>
                <a:ext uri="{FF2B5EF4-FFF2-40B4-BE49-F238E27FC236}">
                  <a16:creationId xmlns:a16="http://schemas.microsoft.com/office/drawing/2014/main" id="{BBFB3810-024B-FB51-F66B-02B67CD725BC}"/>
                </a:ext>
              </a:extLst>
            </p:cNvPr>
            <p:cNvSpPr/>
            <p:nvPr/>
          </p:nvSpPr>
          <p:spPr>
            <a:xfrm flipV="1">
              <a:off x="1028700" y="5563300"/>
              <a:ext cx="7048500" cy="16734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68" name="TextBox 21">
              <a:extLst>
                <a:ext uri="{FF2B5EF4-FFF2-40B4-BE49-F238E27FC236}">
                  <a16:creationId xmlns:a16="http://schemas.microsoft.com/office/drawing/2014/main" id="{09C4C7A5-784D-6489-F4F8-C52D32C899E4}"/>
                </a:ext>
              </a:extLst>
            </p:cNvPr>
            <p:cNvSpPr txBox="1"/>
            <p:nvPr/>
          </p:nvSpPr>
          <p:spPr>
            <a:xfrm>
              <a:off x="3200400" y="4100110"/>
              <a:ext cx="3681853" cy="694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800" dirty="0">
                  <a:solidFill>
                    <a:srgbClr val="FFFFFF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Nixie One"/>
                  <a:sym typeface="Nixie One"/>
                </a:rPr>
                <a:t>Conquer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6C118B-FE1D-C11A-206D-C9D84FDD492A}"/>
                </a:ext>
              </a:extLst>
            </p:cNvPr>
            <p:cNvSpPr txBox="1"/>
            <p:nvPr/>
          </p:nvSpPr>
          <p:spPr>
            <a:xfrm>
              <a:off x="1460866" y="6395558"/>
              <a:ext cx="617220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vi-VN" sz="4000" b="1" dirty="0">
                  <a:solidFill>
                    <a:srgbClr val="FFFBF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Dựa trên nghiệm  bài toán nhỏ hơn, mở rộng để giải bài toán lớn ban đầu.</a:t>
              </a:r>
              <a:endParaRPr lang="vi-VN" sz="40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6C96AD8-2A05-B063-DE12-982C6DB689D1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Các bước thực hiện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084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5F8DF9-282E-DBB4-6B8D-B814110FE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BDEAE0E8-0172-9DC6-D2D2-D01C953C7F30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6DF3E262-36CA-3865-0708-6ABE5ED886AF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F995208E-77F7-31BF-57A2-9725E093C43B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1EF63D10-FEAE-6BA9-3727-96E785EDAE5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FE540A6F-9E37-CC77-9B1D-E98B170E02F3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660D2EB7-7ADB-9E42-79FB-B13C447C0FC8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23039411-E911-B823-5FB1-5A91BA5A7103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C97EE7D8-56E7-C618-216C-439D4E08DD6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678C4306-59D9-86F1-778F-9B940CAC9DF6}"/>
                </a:ext>
              </a:extLst>
            </p:cNvPr>
            <p:cNvSpPr txBox="1"/>
            <p:nvPr/>
          </p:nvSpPr>
          <p:spPr>
            <a:xfrm>
              <a:off x="245764" y="133754"/>
              <a:ext cx="595925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Decrease and Conquer</a:t>
              </a:r>
            </a:p>
          </p:txBody>
        </p:sp>
      </p:grpSp>
      <p:sp>
        <p:nvSpPr>
          <p:cNvPr id="49" name="TextBox 25">
            <a:extLst>
              <a:ext uri="{FF2B5EF4-FFF2-40B4-BE49-F238E27FC236}">
                <a16:creationId xmlns:a16="http://schemas.microsoft.com/office/drawing/2014/main" id="{D6A029DA-9E26-F732-EBE0-5F3C8E1DEB79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C8D2CD-9267-5090-74D2-3A905410B531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Phân loại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4DE966-53C6-48D5-784B-63B27AD70ED3}"/>
              </a:ext>
            </a:extLst>
          </p:cNvPr>
          <p:cNvGrpSpPr/>
          <p:nvPr/>
        </p:nvGrpSpPr>
        <p:grpSpPr>
          <a:xfrm>
            <a:off x="6675362" y="3033699"/>
            <a:ext cx="7048500" cy="5905628"/>
            <a:chOff x="6675362" y="3033699"/>
            <a:chExt cx="7048500" cy="590562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2DC0347-F1BF-44D4-3E9C-49779512FD78}"/>
                </a:ext>
              </a:extLst>
            </p:cNvPr>
            <p:cNvGrpSpPr/>
            <p:nvPr/>
          </p:nvGrpSpPr>
          <p:grpSpPr>
            <a:xfrm>
              <a:off x="6675362" y="3033699"/>
              <a:ext cx="7048500" cy="5905628"/>
              <a:chOff x="1028700" y="3352672"/>
              <a:chExt cx="7048500" cy="5905628"/>
            </a:xfrm>
          </p:grpSpPr>
          <p:grpSp>
            <p:nvGrpSpPr>
              <p:cNvPr id="17" name="Group 15">
                <a:extLst>
                  <a:ext uri="{FF2B5EF4-FFF2-40B4-BE49-F238E27FC236}">
                    <a16:creationId xmlns:a16="http://schemas.microsoft.com/office/drawing/2014/main" id="{8FE76A16-94CE-5AF6-6F35-D7CC1DEB3F6C}"/>
                  </a:ext>
                </a:extLst>
              </p:cNvPr>
              <p:cNvGrpSpPr/>
              <p:nvPr/>
            </p:nvGrpSpPr>
            <p:grpSpPr>
              <a:xfrm>
                <a:off x="1028700" y="3352672"/>
                <a:ext cx="7048500" cy="5905628"/>
                <a:chOff x="0" y="-47625"/>
                <a:chExt cx="1562481" cy="1555392"/>
              </a:xfrm>
            </p:grpSpPr>
            <p:sp>
              <p:nvSpPr>
                <p:cNvPr id="21" name="Freeform 16">
                  <a:extLst>
                    <a:ext uri="{FF2B5EF4-FFF2-40B4-BE49-F238E27FC236}">
                      <a16:creationId xmlns:a16="http://schemas.microsoft.com/office/drawing/2014/main" id="{3A6956BE-367C-3F3B-A6AA-8A9677893EB6}"/>
                    </a:ext>
                  </a:extLst>
                </p:cNvPr>
                <p:cNvSpPr/>
                <p:nvPr/>
              </p:nvSpPr>
              <p:spPr>
                <a:xfrm>
                  <a:off x="0" y="202794"/>
                  <a:ext cx="1043879" cy="1304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22" name="TextBox 17">
                  <a:extLst>
                    <a:ext uri="{FF2B5EF4-FFF2-40B4-BE49-F238E27FC236}">
                      <a16:creationId xmlns:a16="http://schemas.microsoft.com/office/drawing/2014/main" id="{F2F85BB7-7FF6-D033-DE42-6A38CA77847A}"/>
                    </a:ext>
                  </a:extLst>
                </p:cNvPr>
                <p:cNvSpPr txBox="1"/>
                <p:nvPr/>
              </p:nvSpPr>
              <p:spPr>
                <a:xfrm>
                  <a:off x="0" y="-47625"/>
                  <a:ext cx="1562481" cy="155539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359"/>
                    </a:lnSpc>
                  </a:pPr>
                  <a:endParaRPr/>
                </a:p>
              </p:txBody>
            </p:sp>
          </p:grpSp>
          <p:sp>
            <p:nvSpPr>
              <p:cNvPr id="18" name="AutoShape 23">
                <a:extLst>
                  <a:ext uri="{FF2B5EF4-FFF2-40B4-BE49-F238E27FC236}">
                    <a16:creationId xmlns:a16="http://schemas.microsoft.com/office/drawing/2014/main" id="{41288652-4657-3DE8-AE90-44842FA5D15D}"/>
                  </a:ext>
                </a:extLst>
              </p:cNvPr>
              <p:cNvSpPr/>
              <p:nvPr/>
            </p:nvSpPr>
            <p:spPr>
              <a:xfrm>
                <a:off x="1028700" y="5580034"/>
                <a:ext cx="4709037" cy="28572"/>
              </a:xfrm>
              <a:prstGeom prst="line">
                <a:avLst/>
              </a:prstGeom>
              <a:ln w="38100" cap="flat">
                <a:solidFill>
                  <a:srgbClr val="FFFFFF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7B526E-8C91-E1A0-DFD1-578FB937B02C}"/>
                  </a:ext>
                </a:extLst>
              </p:cNvPr>
              <p:cNvSpPr txBox="1"/>
              <p:nvPr/>
            </p:nvSpPr>
            <p:spPr>
              <a:xfrm>
                <a:off x="1460866" y="6395558"/>
                <a:ext cx="371287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vi-VN" sz="3600" b="1" dirty="0">
                    <a:solidFill>
                      <a:srgbClr val="FFFBF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Kích thước  bài toán giảm đi theo </a:t>
                </a:r>
                <a:r>
                  <a:rPr lang="vi-VN" sz="3600" b="1" dirty="0">
                    <a:solidFill>
                      <a:srgbClr val="FFFBFB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tỉ lệ cố định</a:t>
                </a:r>
                <a:r>
                  <a:rPr lang="vi-VN" sz="3600" b="1" dirty="0">
                    <a:solidFill>
                      <a:srgbClr val="FFFBF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  <a:endParaRPr lang="vi-VN" sz="3600" b="1" dirty="0"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18BCEB-0CBE-3788-42C5-FD2617C9BDE0}"/>
                </a:ext>
              </a:extLst>
            </p:cNvPr>
            <p:cNvSpPr txBox="1"/>
            <p:nvPr/>
          </p:nvSpPr>
          <p:spPr>
            <a:xfrm>
              <a:off x="6858376" y="4073323"/>
              <a:ext cx="470903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/>
              <a:r>
                <a:rPr lang="vi-VN" sz="3000" dirty="0">
                  <a:solidFill>
                    <a:schemeClr val="bg1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Decrease-by Constant-</a:t>
              </a:r>
            </a:p>
            <a:p>
              <a:pPr rtl="0"/>
              <a:r>
                <a:rPr lang="vi-VN" sz="3000" dirty="0">
                  <a:solidFill>
                    <a:schemeClr val="bg1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Factor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E714599-3DE0-9B10-0231-59E8AA499B17}"/>
              </a:ext>
            </a:extLst>
          </p:cNvPr>
          <p:cNvGrpSpPr/>
          <p:nvPr/>
        </p:nvGrpSpPr>
        <p:grpSpPr>
          <a:xfrm>
            <a:off x="1039888" y="3042689"/>
            <a:ext cx="7048500" cy="5905628"/>
            <a:chOff x="1039888" y="3042689"/>
            <a:chExt cx="7048500" cy="5905628"/>
          </a:xfrm>
        </p:grpSpPr>
        <p:grpSp>
          <p:nvGrpSpPr>
            <p:cNvPr id="42" name="Group 15">
              <a:extLst>
                <a:ext uri="{FF2B5EF4-FFF2-40B4-BE49-F238E27FC236}">
                  <a16:creationId xmlns:a16="http://schemas.microsoft.com/office/drawing/2014/main" id="{B0D9A5E9-2BFC-AB28-530F-FA82AF11BF8E}"/>
                </a:ext>
              </a:extLst>
            </p:cNvPr>
            <p:cNvGrpSpPr/>
            <p:nvPr/>
          </p:nvGrpSpPr>
          <p:grpSpPr>
            <a:xfrm>
              <a:off x="1039888" y="3042689"/>
              <a:ext cx="7048500" cy="5905628"/>
              <a:chOff x="0" y="-47625"/>
              <a:chExt cx="1562481" cy="1555392"/>
            </a:xfrm>
          </p:grpSpPr>
          <p:sp>
            <p:nvSpPr>
              <p:cNvPr id="51" name="Freeform 16">
                <a:extLst>
                  <a:ext uri="{FF2B5EF4-FFF2-40B4-BE49-F238E27FC236}">
                    <a16:creationId xmlns:a16="http://schemas.microsoft.com/office/drawing/2014/main" id="{F783C04A-12AD-E0D2-18A2-A15997F32195}"/>
                  </a:ext>
                </a:extLst>
              </p:cNvPr>
              <p:cNvSpPr/>
              <p:nvPr/>
            </p:nvSpPr>
            <p:spPr>
              <a:xfrm>
                <a:off x="0" y="202794"/>
                <a:ext cx="1043879" cy="1304973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52" name="TextBox 17">
                <a:extLst>
                  <a:ext uri="{FF2B5EF4-FFF2-40B4-BE49-F238E27FC236}">
                    <a16:creationId xmlns:a16="http://schemas.microsoft.com/office/drawing/2014/main" id="{D638A820-4E6C-2E7A-A9A8-FEEA794EAE6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562481" cy="15553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43" name="AutoShape 23">
              <a:extLst>
                <a:ext uri="{FF2B5EF4-FFF2-40B4-BE49-F238E27FC236}">
                  <a16:creationId xmlns:a16="http://schemas.microsoft.com/office/drawing/2014/main" id="{9D2FCBC8-6D78-B2AF-ABC6-83A67D3ACE2B}"/>
                </a:ext>
              </a:extLst>
            </p:cNvPr>
            <p:cNvSpPr/>
            <p:nvPr/>
          </p:nvSpPr>
          <p:spPr>
            <a:xfrm>
              <a:off x="1039888" y="5270051"/>
              <a:ext cx="4709037" cy="28572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CBAB5-806A-37F6-AF20-06FBCC6B7050}"/>
                </a:ext>
              </a:extLst>
            </p:cNvPr>
            <p:cNvSpPr txBox="1"/>
            <p:nvPr/>
          </p:nvSpPr>
          <p:spPr>
            <a:xfrm>
              <a:off x="1472054" y="6085575"/>
              <a:ext cx="3972072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vi-VN" sz="3600" b="1" dirty="0">
                  <a:solidFill>
                    <a:srgbClr val="FFFBF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Kích thước  bài toán giảm đi một </a:t>
              </a:r>
              <a:r>
                <a:rPr lang="vi-VN" sz="3600" b="1" dirty="0">
                  <a:solidFill>
                    <a:srgbClr val="FFFBFB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giá trị cố định</a:t>
              </a:r>
              <a:r>
                <a:rPr lang="vi-VN" sz="3600" b="1" dirty="0">
                  <a:solidFill>
                    <a:srgbClr val="FFFBF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</a:t>
              </a:r>
              <a:endParaRPr lang="vi-VN" sz="36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AC4316-8982-71D5-F88E-C6C0976854EE}"/>
                </a:ext>
              </a:extLst>
            </p:cNvPr>
            <p:cNvSpPr txBox="1"/>
            <p:nvPr/>
          </p:nvSpPr>
          <p:spPr>
            <a:xfrm>
              <a:off x="1222902" y="4319959"/>
              <a:ext cx="470903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/>
              <a:r>
                <a:rPr lang="vi-VN" sz="3000" dirty="0">
                  <a:solidFill>
                    <a:schemeClr val="bg1"/>
                  </a:solidFill>
                  <a:effectLst/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Decrease-by Constant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791CB53-E9FE-5094-1EE3-108C10413A43}"/>
              </a:ext>
            </a:extLst>
          </p:cNvPr>
          <p:cNvGrpSpPr/>
          <p:nvPr/>
        </p:nvGrpSpPr>
        <p:grpSpPr>
          <a:xfrm>
            <a:off x="12300561" y="3019248"/>
            <a:ext cx="7048500" cy="5905628"/>
            <a:chOff x="6675362" y="3033699"/>
            <a:chExt cx="7048500" cy="590562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024B331-8250-5A2F-BB5D-E71C4445920E}"/>
                </a:ext>
              </a:extLst>
            </p:cNvPr>
            <p:cNvGrpSpPr/>
            <p:nvPr/>
          </p:nvGrpSpPr>
          <p:grpSpPr>
            <a:xfrm>
              <a:off x="6675362" y="3033699"/>
              <a:ext cx="7048500" cy="5905628"/>
              <a:chOff x="1028700" y="3352672"/>
              <a:chExt cx="7048500" cy="5905628"/>
            </a:xfrm>
          </p:grpSpPr>
          <p:grpSp>
            <p:nvGrpSpPr>
              <p:cNvPr id="78" name="Group 15">
                <a:extLst>
                  <a:ext uri="{FF2B5EF4-FFF2-40B4-BE49-F238E27FC236}">
                    <a16:creationId xmlns:a16="http://schemas.microsoft.com/office/drawing/2014/main" id="{9D798BBB-A850-D522-311C-21041D920BE3}"/>
                  </a:ext>
                </a:extLst>
              </p:cNvPr>
              <p:cNvGrpSpPr/>
              <p:nvPr/>
            </p:nvGrpSpPr>
            <p:grpSpPr>
              <a:xfrm>
                <a:off x="1028700" y="3352672"/>
                <a:ext cx="7048500" cy="5905628"/>
                <a:chOff x="0" y="-47625"/>
                <a:chExt cx="1562481" cy="1555392"/>
              </a:xfrm>
            </p:grpSpPr>
            <p:sp>
              <p:nvSpPr>
                <p:cNvPr id="81" name="Freeform 16">
                  <a:extLst>
                    <a:ext uri="{FF2B5EF4-FFF2-40B4-BE49-F238E27FC236}">
                      <a16:creationId xmlns:a16="http://schemas.microsoft.com/office/drawing/2014/main" id="{4450DA0D-B369-D0DC-31D0-ED1429EEEB0A}"/>
                    </a:ext>
                  </a:extLst>
                </p:cNvPr>
                <p:cNvSpPr/>
                <p:nvPr/>
              </p:nvSpPr>
              <p:spPr>
                <a:xfrm>
                  <a:off x="0" y="202794"/>
                  <a:ext cx="1043879" cy="1304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481" h="1507767">
                      <a:moveTo>
                        <a:pt x="0" y="0"/>
                      </a:moveTo>
                      <a:lnTo>
                        <a:pt x="1562481" y="0"/>
                      </a:lnTo>
                      <a:lnTo>
                        <a:pt x="1562481" y="1507767"/>
                      </a:lnTo>
                      <a:lnTo>
                        <a:pt x="0" y="15077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28575" cap="sq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vi-VN"/>
                </a:p>
              </p:txBody>
            </p:sp>
            <p:sp>
              <p:nvSpPr>
                <p:cNvPr id="82" name="TextBox 17">
                  <a:extLst>
                    <a:ext uri="{FF2B5EF4-FFF2-40B4-BE49-F238E27FC236}">
                      <a16:creationId xmlns:a16="http://schemas.microsoft.com/office/drawing/2014/main" id="{B8AB2BB3-1C42-2A2A-2935-36567AF2912D}"/>
                    </a:ext>
                  </a:extLst>
                </p:cNvPr>
                <p:cNvSpPr txBox="1"/>
                <p:nvPr/>
              </p:nvSpPr>
              <p:spPr>
                <a:xfrm>
                  <a:off x="0" y="-47625"/>
                  <a:ext cx="1562481" cy="155539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359"/>
                    </a:lnSpc>
                  </a:pPr>
                  <a:endParaRPr/>
                </a:p>
              </p:txBody>
            </p:sp>
          </p:grpSp>
          <p:sp>
            <p:nvSpPr>
              <p:cNvPr id="79" name="AutoShape 23">
                <a:extLst>
                  <a:ext uri="{FF2B5EF4-FFF2-40B4-BE49-F238E27FC236}">
                    <a16:creationId xmlns:a16="http://schemas.microsoft.com/office/drawing/2014/main" id="{811C3B29-F366-DD1E-678E-48698C4A8A0A}"/>
                  </a:ext>
                </a:extLst>
              </p:cNvPr>
              <p:cNvSpPr/>
              <p:nvPr/>
            </p:nvSpPr>
            <p:spPr>
              <a:xfrm>
                <a:off x="1028700" y="5580034"/>
                <a:ext cx="4709037" cy="28572"/>
              </a:xfrm>
              <a:prstGeom prst="line">
                <a:avLst/>
              </a:prstGeom>
              <a:ln w="38100" cap="flat">
                <a:solidFill>
                  <a:srgbClr val="FFFFFF"/>
                </a:solidFill>
                <a:prstDash val="solid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B511375-3C5D-8D42-E1E6-E104009EA17C}"/>
                  </a:ext>
                </a:extLst>
              </p:cNvPr>
              <p:cNvSpPr txBox="1"/>
              <p:nvPr/>
            </p:nvSpPr>
            <p:spPr>
              <a:xfrm>
                <a:off x="1460866" y="6395558"/>
                <a:ext cx="397207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vi-VN" sz="3600" b="1" dirty="0">
                    <a:solidFill>
                      <a:srgbClr val="FFFBF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Kích thước  bài toán giảm </a:t>
                </a:r>
                <a:r>
                  <a:rPr lang="vi-VN" sz="3600" b="1" dirty="0">
                    <a:solidFill>
                      <a:srgbClr val="FFFBFB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Segoe UI Light" panose="020B0502040204020203" pitchFamily="34" charset="0"/>
                  </a:rPr>
                  <a:t>không cố định</a:t>
                </a:r>
                <a:r>
                  <a:rPr lang="vi-VN" sz="3600" b="1" dirty="0">
                    <a:solidFill>
                      <a:srgbClr val="FFFBFB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  <a:endParaRPr lang="vi-VN" sz="3600" b="1" dirty="0"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5FB41CA-2DED-4546-2FBB-D6B005CDE59F}"/>
                </a:ext>
              </a:extLst>
            </p:cNvPr>
            <p:cNvSpPr txBox="1"/>
            <p:nvPr/>
          </p:nvSpPr>
          <p:spPr>
            <a:xfrm>
              <a:off x="6854095" y="4319751"/>
              <a:ext cx="470903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sz="3000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Segoe UI Light" panose="020B0502040204020203" pitchFamily="34" charset="0"/>
                </a:rPr>
                <a:t>Variable-size Decrease</a:t>
              </a:r>
              <a:endParaRPr lang="vi-VN" sz="300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40754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5E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B528DE-3D3B-D7F8-8C58-609E1681C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>
            <a:extLst>
              <a:ext uri="{FF2B5EF4-FFF2-40B4-BE49-F238E27FC236}">
                <a16:creationId xmlns:a16="http://schemas.microsoft.com/office/drawing/2014/main" id="{E5B9D004-800A-A9D9-DCE2-9B8A0AF61B8A}"/>
              </a:ext>
            </a:extLst>
          </p:cNvPr>
          <p:cNvGrpSpPr/>
          <p:nvPr/>
        </p:nvGrpSpPr>
        <p:grpSpPr>
          <a:xfrm>
            <a:off x="549983" y="266700"/>
            <a:ext cx="17188033" cy="9579588"/>
            <a:chOff x="0" y="-241102"/>
            <a:chExt cx="22917378" cy="12772785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CD8CFFDD-D7B4-4689-0223-3FC3751F333B}"/>
                </a:ext>
              </a:extLst>
            </p:cNvPr>
            <p:cNvGrpSpPr/>
            <p:nvPr/>
          </p:nvGrpSpPr>
          <p:grpSpPr>
            <a:xfrm>
              <a:off x="0" y="-241102"/>
              <a:ext cx="6099690" cy="11866812"/>
              <a:chOff x="0" y="-47625"/>
              <a:chExt cx="1204877" cy="2344062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63DDF39C-3541-5854-8FF0-5003F3CF4D7D}"/>
                  </a:ext>
                </a:extLst>
              </p:cNvPr>
              <p:cNvSpPr/>
              <p:nvPr/>
            </p:nvSpPr>
            <p:spPr>
              <a:xfrm>
                <a:off x="0" y="0"/>
                <a:ext cx="1204877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992756" h="2296437">
                    <a:moveTo>
                      <a:pt x="28755" y="0"/>
                    </a:moveTo>
                    <a:lnTo>
                      <a:pt x="964001" y="0"/>
                    </a:lnTo>
                    <a:cubicBezTo>
                      <a:pt x="971627" y="0"/>
                      <a:pt x="978941" y="3029"/>
                      <a:pt x="984334" y="8422"/>
                    </a:cubicBezTo>
                    <a:cubicBezTo>
                      <a:pt x="989726" y="13815"/>
                      <a:pt x="992756" y="21128"/>
                      <a:pt x="992756" y="28755"/>
                    </a:cubicBezTo>
                    <a:lnTo>
                      <a:pt x="992756" y="2267682"/>
                    </a:lnTo>
                    <a:cubicBezTo>
                      <a:pt x="992756" y="2275308"/>
                      <a:pt x="989726" y="2282622"/>
                      <a:pt x="984334" y="2288015"/>
                    </a:cubicBezTo>
                    <a:cubicBezTo>
                      <a:pt x="978941" y="2293407"/>
                      <a:pt x="971627" y="2296437"/>
                      <a:pt x="964001" y="2296437"/>
                    </a:cubicBezTo>
                    <a:lnTo>
                      <a:pt x="28755" y="2296437"/>
                    </a:lnTo>
                    <a:cubicBezTo>
                      <a:pt x="21128" y="2296437"/>
                      <a:pt x="13815" y="2293407"/>
                      <a:pt x="8422" y="2288015"/>
                    </a:cubicBezTo>
                    <a:cubicBezTo>
                      <a:pt x="3029" y="2282622"/>
                      <a:pt x="0" y="2275308"/>
                      <a:pt x="0" y="2267682"/>
                    </a:cubicBezTo>
                    <a:lnTo>
                      <a:pt x="0" y="28755"/>
                    </a:lnTo>
                    <a:cubicBezTo>
                      <a:pt x="0" y="21128"/>
                      <a:pt x="3029" y="13815"/>
                      <a:pt x="8422" y="8422"/>
                    </a:cubicBezTo>
                    <a:cubicBezTo>
                      <a:pt x="13815" y="3029"/>
                      <a:pt x="21128" y="0"/>
                      <a:pt x="28755" y="0"/>
                    </a:cubicBez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9" name="TextBox 5">
                <a:extLst>
                  <a:ext uri="{FF2B5EF4-FFF2-40B4-BE49-F238E27FC236}">
                    <a16:creationId xmlns:a16="http://schemas.microsoft.com/office/drawing/2014/main" id="{5D82F924-794F-81FD-714A-ADB69DB9715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992756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D323EAA8-1B06-65CB-BBF6-E83B89051D54}"/>
                </a:ext>
              </a:extLst>
            </p:cNvPr>
            <p:cNvSpPr txBox="1"/>
            <p:nvPr/>
          </p:nvSpPr>
          <p:spPr>
            <a:xfrm>
              <a:off x="5131157" y="-241102"/>
              <a:ext cx="5025827" cy="118668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  <p:grpSp>
          <p:nvGrpSpPr>
            <p:cNvPr id="34" name="Group 9">
              <a:extLst>
                <a:ext uri="{FF2B5EF4-FFF2-40B4-BE49-F238E27FC236}">
                  <a16:creationId xmlns:a16="http://schemas.microsoft.com/office/drawing/2014/main" id="{2A0ED2DE-867B-F7F2-98B1-38BEF40979BC}"/>
                </a:ext>
              </a:extLst>
            </p:cNvPr>
            <p:cNvGrpSpPr/>
            <p:nvPr/>
          </p:nvGrpSpPr>
          <p:grpSpPr>
            <a:xfrm>
              <a:off x="0" y="905973"/>
              <a:ext cx="22917378" cy="11625710"/>
              <a:chOff x="0" y="0"/>
              <a:chExt cx="4526889" cy="2296437"/>
            </a:xfrm>
          </p:grpSpPr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116AC002-4685-E7B7-A98B-38BDECB53A5E}"/>
                  </a:ext>
                </a:extLst>
              </p:cNvPr>
              <p:cNvSpPr/>
              <p:nvPr/>
            </p:nvSpPr>
            <p:spPr>
              <a:xfrm>
                <a:off x="0" y="0"/>
                <a:ext cx="4526890" cy="2296437"/>
              </a:xfrm>
              <a:custGeom>
                <a:avLst/>
                <a:gdLst/>
                <a:ahLst/>
                <a:cxnLst/>
                <a:rect l="l" t="t" r="r" b="b"/>
                <a:pathLst>
                  <a:path w="4526890" h="2296437">
                    <a:moveTo>
                      <a:pt x="0" y="0"/>
                    </a:moveTo>
                    <a:lnTo>
                      <a:pt x="4526890" y="0"/>
                    </a:lnTo>
                    <a:lnTo>
                      <a:pt x="4526890" y="2296437"/>
                    </a:lnTo>
                    <a:lnTo>
                      <a:pt x="0" y="2296437"/>
                    </a:lnTo>
                    <a:close/>
                  </a:path>
                </a:pathLst>
              </a:custGeom>
              <a:solidFill>
                <a:srgbClr val="001839"/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vi-VN"/>
              </a:p>
            </p:txBody>
          </p:sp>
          <p:sp>
            <p:nvSpPr>
              <p:cNvPr id="37" name="TextBox 11">
                <a:extLst>
                  <a:ext uri="{FF2B5EF4-FFF2-40B4-BE49-F238E27FC236}">
                    <a16:creationId xmlns:a16="http://schemas.microsoft.com/office/drawing/2014/main" id="{C9EDA3E1-76D0-D684-ADA5-C77259C36DF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26889" cy="23440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25483B5C-F7B4-8648-E32A-484855F52530}"/>
                </a:ext>
              </a:extLst>
            </p:cNvPr>
            <p:cNvSpPr txBox="1"/>
            <p:nvPr/>
          </p:nvSpPr>
          <p:spPr>
            <a:xfrm>
              <a:off x="245764" y="133754"/>
              <a:ext cx="5959256" cy="5984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44"/>
                </a:lnSpc>
              </a:pPr>
              <a:r>
                <a:rPr lang="en-US" sz="2953" dirty="0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Decrease and Conquer</a:t>
              </a:r>
            </a:p>
          </p:txBody>
        </p:sp>
      </p:grpSp>
      <p:sp>
        <p:nvSpPr>
          <p:cNvPr id="49" name="TextBox 25">
            <a:extLst>
              <a:ext uri="{FF2B5EF4-FFF2-40B4-BE49-F238E27FC236}">
                <a16:creationId xmlns:a16="http://schemas.microsoft.com/office/drawing/2014/main" id="{4FEB92DB-3359-0099-779A-98D0CAFA44B3}"/>
              </a:ext>
            </a:extLst>
          </p:cNvPr>
          <p:cNvSpPr txBox="1"/>
          <p:nvPr/>
        </p:nvSpPr>
        <p:spPr>
          <a:xfrm>
            <a:off x="1324461" y="6093259"/>
            <a:ext cx="5232358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endParaRPr lang="en-US" sz="5000" dirty="0">
              <a:solidFill>
                <a:srgbClr val="FFFFFF"/>
              </a:solidFill>
              <a:latin typeface="Segoe UI Light" panose="020B0502040204020203" pitchFamily="34" charset="0"/>
              <a:ea typeface="Nixie One"/>
              <a:cs typeface="Segoe UI Light" panose="020B0502040204020203" pitchFamily="34" charset="0"/>
              <a:sym typeface="Nixie One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79E4F8E-6F96-3FB2-17E7-6FE88BDE7E03}"/>
              </a:ext>
            </a:extLst>
          </p:cNvPr>
          <p:cNvSpPr txBox="1"/>
          <p:nvPr/>
        </p:nvSpPr>
        <p:spPr>
          <a:xfrm>
            <a:off x="1202348" y="1742815"/>
            <a:ext cx="126873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vi-VN" sz="7000" b="1" i="0" dirty="0">
                <a:solidFill>
                  <a:srgbClr val="FFFBFB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Decrease by Constant</a:t>
            </a:r>
            <a:endParaRPr lang="vi-VN" sz="70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0C80E8-85D5-932B-6EB1-5357F7F030B0}"/>
              </a:ext>
            </a:extLst>
          </p:cNvPr>
          <p:cNvGrpSpPr/>
          <p:nvPr/>
        </p:nvGrpSpPr>
        <p:grpSpPr>
          <a:xfrm>
            <a:off x="9144000" y="3093192"/>
            <a:ext cx="2764119" cy="930830"/>
            <a:chOff x="0" y="0"/>
            <a:chExt cx="2034358" cy="685080"/>
          </a:xfrm>
        </p:grpSpPr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FCBBCD6B-FB3C-D17B-1E9C-DECF3B6B17A5}"/>
                </a:ext>
              </a:extLst>
            </p:cNvPr>
            <p:cNvSpPr/>
            <p:nvPr/>
          </p:nvSpPr>
          <p:spPr>
            <a:xfrm>
              <a:off x="0" y="0"/>
              <a:ext cx="2034358" cy="685080"/>
            </a:xfrm>
            <a:custGeom>
              <a:avLst/>
              <a:gdLst/>
              <a:ahLst/>
              <a:cxnLst/>
              <a:rect l="l" t="t" r="r" b="b"/>
              <a:pathLst>
                <a:path w="2034358" h="685080">
                  <a:moveTo>
                    <a:pt x="1017179" y="0"/>
                  </a:moveTo>
                  <a:cubicBezTo>
                    <a:pt x="455407" y="0"/>
                    <a:pt x="0" y="153360"/>
                    <a:pt x="0" y="342540"/>
                  </a:cubicBezTo>
                  <a:cubicBezTo>
                    <a:pt x="0" y="531719"/>
                    <a:pt x="455407" y="685080"/>
                    <a:pt x="1017179" y="685080"/>
                  </a:cubicBezTo>
                  <a:cubicBezTo>
                    <a:pt x="1578952" y="685080"/>
                    <a:pt x="2034358" y="531719"/>
                    <a:pt x="2034358" y="342540"/>
                  </a:cubicBezTo>
                  <a:cubicBezTo>
                    <a:pt x="2034358" y="153360"/>
                    <a:pt x="1578952" y="0"/>
                    <a:pt x="1017179" y="0"/>
                  </a:cubicBezTo>
                  <a:close/>
                </a:path>
              </a:pathLst>
            </a:custGeom>
            <a:solidFill>
              <a:srgbClr val="0A3265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C00AA0-2274-377E-41D2-CFDC4F4B0C5A}"/>
              </a:ext>
            </a:extLst>
          </p:cNvPr>
          <p:cNvGrpSpPr/>
          <p:nvPr/>
        </p:nvGrpSpPr>
        <p:grpSpPr>
          <a:xfrm>
            <a:off x="5638800" y="4300155"/>
            <a:ext cx="2764119" cy="1221513"/>
            <a:chOff x="0" y="0"/>
            <a:chExt cx="2034358" cy="899019"/>
          </a:xfrm>
        </p:grpSpPr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00E876BC-1E71-FB55-7FCE-5B5649C40FFF}"/>
                </a:ext>
              </a:extLst>
            </p:cNvPr>
            <p:cNvSpPr/>
            <p:nvPr/>
          </p:nvSpPr>
          <p:spPr>
            <a:xfrm>
              <a:off x="0" y="0"/>
              <a:ext cx="2034358" cy="899019"/>
            </a:xfrm>
            <a:custGeom>
              <a:avLst/>
              <a:gdLst/>
              <a:ahLst/>
              <a:cxnLst/>
              <a:rect l="l" t="t" r="r" b="b"/>
              <a:pathLst>
                <a:path w="2034358" h="899019">
                  <a:moveTo>
                    <a:pt x="1017179" y="0"/>
                  </a:moveTo>
                  <a:cubicBezTo>
                    <a:pt x="455407" y="0"/>
                    <a:pt x="0" y="201252"/>
                    <a:pt x="0" y="449510"/>
                  </a:cubicBezTo>
                  <a:cubicBezTo>
                    <a:pt x="0" y="697767"/>
                    <a:pt x="455407" y="899019"/>
                    <a:pt x="1017179" y="899019"/>
                  </a:cubicBezTo>
                  <a:cubicBezTo>
                    <a:pt x="1578952" y="899019"/>
                    <a:pt x="2034358" y="697767"/>
                    <a:pt x="2034358" y="449510"/>
                  </a:cubicBezTo>
                  <a:cubicBezTo>
                    <a:pt x="2034358" y="201252"/>
                    <a:pt x="1578952" y="0"/>
                    <a:pt x="1017179" y="0"/>
                  </a:cubicBezTo>
                  <a:close/>
                </a:path>
              </a:pathLst>
            </a:custGeom>
            <a:solidFill>
              <a:srgbClr val="0A3265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A58D5F-FC1F-16FB-2882-9AFFA1F03450}"/>
              </a:ext>
            </a:extLst>
          </p:cNvPr>
          <p:cNvGrpSpPr/>
          <p:nvPr/>
        </p:nvGrpSpPr>
        <p:grpSpPr>
          <a:xfrm>
            <a:off x="5673272" y="5978869"/>
            <a:ext cx="2729647" cy="1184459"/>
            <a:chOff x="0" y="0"/>
            <a:chExt cx="1356946" cy="588812"/>
          </a:xfrm>
        </p:grpSpPr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AE696415-4BCB-9BBB-62C5-BCB4A2C57B24}"/>
                </a:ext>
              </a:extLst>
            </p:cNvPr>
            <p:cNvSpPr/>
            <p:nvPr/>
          </p:nvSpPr>
          <p:spPr>
            <a:xfrm>
              <a:off x="0" y="0"/>
              <a:ext cx="1356946" cy="588812"/>
            </a:xfrm>
            <a:custGeom>
              <a:avLst/>
              <a:gdLst/>
              <a:ahLst/>
              <a:cxnLst/>
              <a:rect l="l" t="t" r="r" b="b"/>
              <a:pathLst>
                <a:path w="1356946" h="588812">
                  <a:moveTo>
                    <a:pt x="0" y="0"/>
                  </a:moveTo>
                  <a:lnTo>
                    <a:pt x="1356946" y="0"/>
                  </a:lnTo>
                  <a:lnTo>
                    <a:pt x="1356946" y="588812"/>
                  </a:lnTo>
                  <a:lnTo>
                    <a:pt x="0" y="588812"/>
                  </a:lnTo>
                  <a:close/>
                </a:path>
              </a:pathLst>
            </a:custGeom>
            <a:solidFill>
              <a:srgbClr val="0A3265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5988E8-7EFB-9CEB-CBCC-546B41F97E3F}"/>
              </a:ext>
            </a:extLst>
          </p:cNvPr>
          <p:cNvGrpSpPr/>
          <p:nvPr/>
        </p:nvGrpSpPr>
        <p:grpSpPr>
          <a:xfrm>
            <a:off x="7779177" y="8108320"/>
            <a:ext cx="2729647" cy="930830"/>
            <a:chOff x="0" y="0"/>
            <a:chExt cx="1356946" cy="462729"/>
          </a:xfrm>
        </p:grpSpPr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F8774210-410F-B4AD-0F84-914913AA8639}"/>
                </a:ext>
              </a:extLst>
            </p:cNvPr>
            <p:cNvSpPr/>
            <p:nvPr/>
          </p:nvSpPr>
          <p:spPr>
            <a:xfrm>
              <a:off x="0" y="0"/>
              <a:ext cx="1356946" cy="462729"/>
            </a:xfrm>
            <a:custGeom>
              <a:avLst/>
              <a:gdLst/>
              <a:ahLst/>
              <a:cxnLst/>
              <a:rect l="l" t="t" r="r" b="b"/>
              <a:pathLst>
                <a:path w="1356946" h="462729">
                  <a:moveTo>
                    <a:pt x="0" y="0"/>
                  </a:moveTo>
                  <a:lnTo>
                    <a:pt x="1356946" y="0"/>
                  </a:lnTo>
                  <a:lnTo>
                    <a:pt x="1356946" y="462729"/>
                  </a:lnTo>
                  <a:lnTo>
                    <a:pt x="0" y="462729"/>
                  </a:lnTo>
                  <a:close/>
                </a:path>
              </a:pathLst>
            </a:custGeom>
            <a:solidFill>
              <a:srgbClr val="0A3265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30" name="AutoShape 26">
            <a:extLst>
              <a:ext uri="{FF2B5EF4-FFF2-40B4-BE49-F238E27FC236}">
                <a16:creationId xmlns:a16="http://schemas.microsoft.com/office/drawing/2014/main" id="{8EFA2867-F80D-EFB6-FE10-C2E46EAE5488}"/>
              </a:ext>
            </a:extLst>
          </p:cNvPr>
          <p:cNvSpPr/>
          <p:nvPr/>
        </p:nvSpPr>
        <p:spPr>
          <a:xfrm flipH="1">
            <a:off x="7020860" y="3755767"/>
            <a:ext cx="2252915" cy="54438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44" name="AutoShape 27">
            <a:extLst>
              <a:ext uri="{FF2B5EF4-FFF2-40B4-BE49-F238E27FC236}">
                <a16:creationId xmlns:a16="http://schemas.microsoft.com/office/drawing/2014/main" id="{EEA30F06-1A7C-EEAF-BAE4-40B51599527A}"/>
              </a:ext>
            </a:extLst>
          </p:cNvPr>
          <p:cNvSpPr/>
          <p:nvPr/>
        </p:nvSpPr>
        <p:spPr>
          <a:xfrm>
            <a:off x="7038096" y="5521668"/>
            <a:ext cx="0" cy="457201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45" name="AutoShape 28">
            <a:extLst>
              <a:ext uri="{FF2B5EF4-FFF2-40B4-BE49-F238E27FC236}">
                <a16:creationId xmlns:a16="http://schemas.microsoft.com/office/drawing/2014/main" id="{3C07ECC9-35A7-7620-26B8-3D6E045AB665}"/>
              </a:ext>
            </a:extLst>
          </p:cNvPr>
          <p:cNvSpPr/>
          <p:nvPr/>
        </p:nvSpPr>
        <p:spPr>
          <a:xfrm flipH="1">
            <a:off x="11510526" y="3885261"/>
            <a:ext cx="0" cy="350301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46" name="AutoShape 29">
            <a:extLst>
              <a:ext uri="{FF2B5EF4-FFF2-40B4-BE49-F238E27FC236}">
                <a16:creationId xmlns:a16="http://schemas.microsoft.com/office/drawing/2014/main" id="{41EE86DE-8842-8997-0178-CFFE605E7F21}"/>
              </a:ext>
            </a:extLst>
          </p:cNvPr>
          <p:cNvSpPr/>
          <p:nvPr/>
        </p:nvSpPr>
        <p:spPr>
          <a:xfrm>
            <a:off x="7038096" y="7388275"/>
            <a:ext cx="447243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47" name="AutoShape 30">
            <a:extLst>
              <a:ext uri="{FF2B5EF4-FFF2-40B4-BE49-F238E27FC236}">
                <a16:creationId xmlns:a16="http://schemas.microsoft.com/office/drawing/2014/main" id="{C820FB65-28A3-1141-F05E-4DDE7604CA58}"/>
              </a:ext>
            </a:extLst>
          </p:cNvPr>
          <p:cNvSpPr/>
          <p:nvPr/>
        </p:nvSpPr>
        <p:spPr>
          <a:xfrm>
            <a:off x="7038096" y="7163328"/>
            <a:ext cx="0" cy="22494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48" name="AutoShape 31">
            <a:extLst>
              <a:ext uri="{FF2B5EF4-FFF2-40B4-BE49-F238E27FC236}">
                <a16:creationId xmlns:a16="http://schemas.microsoft.com/office/drawing/2014/main" id="{A470E30F-575C-8F0D-6875-0615D8E68CEC}"/>
              </a:ext>
            </a:extLst>
          </p:cNvPr>
          <p:cNvSpPr/>
          <p:nvPr/>
        </p:nvSpPr>
        <p:spPr>
          <a:xfrm flipH="1">
            <a:off x="9144000" y="7388275"/>
            <a:ext cx="0" cy="720045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vi-VN"/>
          </a:p>
        </p:txBody>
      </p:sp>
      <p:sp>
        <p:nvSpPr>
          <p:cNvPr id="53" name="TextBox 36">
            <a:extLst>
              <a:ext uri="{FF2B5EF4-FFF2-40B4-BE49-F238E27FC236}">
                <a16:creationId xmlns:a16="http://schemas.microsoft.com/office/drawing/2014/main" id="{C7422652-6ED3-4701-8F99-FBF9A57658D5}"/>
              </a:ext>
            </a:extLst>
          </p:cNvPr>
          <p:cNvSpPr txBox="1"/>
          <p:nvPr/>
        </p:nvSpPr>
        <p:spPr>
          <a:xfrm>
            <a:off x="9382366" y="3370709"/>
            <a:ext cx="2252915" cy="304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05"/>
              </a:lnSpc>
              <a:spcBef>
                <a:spcPct val="0"/>
              </a:spcBef>
            </a:pPr>
            <a:r>
              <a:rPr lang="en-US" sz="1887" b="1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lmarai Bold"/>
                <a:sym typeface="Almarai Bold"/>
              </a:rPr>
              <a:t>Problem of size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37">
                <a:extLst>
                  <a:ext uri="{FF2B5EF4-FFF2-40B4-BE49-F238E27FC236}">
                    <a16:creationId xmlns:a16="http://schemas.microsoft.com/office/drawing/2014/main" id="{782AC5D3-9F58-6A99-E084-CF6DEE8EE809}"/>
                  </a:ext>
                </a:extLst>
              </p:cNvPr>
              <p:cNvSpPr txBox="1"/>
              <p:nvPr/>
            </p:nvSpPr>
            <p:spPr>
              <a:xfrm>
                <a:off x="6128844" y="4415672"/>
                <a:ext cx="1784031" cy="9760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605"/>
                  </a:lnSpc>
                </a:pPr>
                <a:r>
                  <a:rPr lang="en-US" sz="1887" b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Subproblem </a:t>
                </a:r>
              </a:p>
              <a:p>
                <a:pPr algn="ctr">
                  <a:lnSpc>
                    <a:spcPts val="2605"/>
                  </a:lnSpc>
                </a:pPr>
                <a:r>
                  <a:rPr lang="en-US" sz="1887" b="1" dirty="0">
                    <a:solidFill>
                      <a:srgbClr val="FFFFFF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of size  </a:t>
                </a:r>
                <a14:m>
                  <m:oMath xmlns:m="http://schemas.openxmlformats.org/officeDocument/2006/math">
                    <m:r>
                      <a:rPr lang="en-US" sz="1887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𝒏</m:t>
                    </m:r>
                    <m:r>
                      <a:rPr lang="en-US" sz="1887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−</m:t>
                    </m:r>
                    <m:r>
                      <a:rPr lang="en-US" sz="1887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Almarai Bold"/>
                        <a:cs typeface="Segoe UI Light" panose="020B0502040204020203" pitchFamily="34" charset="0"/>
                        <a:sym typeface="Almarai Bold"/>
                      </a:rPr>
                      <m:t>𝒂</m:t>
                    </m:r>
                  </m:oMath>
                </a14:m>
                <a:endParaRPr lang="en-US" sz="1887" b="1" dirty="0">
                  <a:solidFill>
                    <a:srgbClr val="FFFFFF"/>
                  </a:solidFill>
                  <a:latin typeface="Segoe UI Light" panose="020B0502040204020203" pitchFamily="34" charset="0"/>
                  <a:ea typeface="Almarai Bold"/>
                  <a:cs typeface="Segoe UI Light" panose="020B0502040204020203" pitchFamily="34" charset="0"/>
                  <a:sym typeface="Almarai Bold"/>
                </a:endParaRPr>
              </a:p>
              <a:p>
                <a:pPr algn="ctr">
                  <a:lnSpc>
                    <a:spcPts val="2605"/>
                  </a:lnSpc>
                  <a:spcBef>
                    <a:spcPct val="0"/>
                  </a:spcBef>
                </a:pPr>
                <a:r>
                  <a:rPr lang="en-US" sz="1887" b="1" dirty="0">
                    <a:solidFill>
                      <a:srgbClr val="4BD1FB"/>
                    </a:solidFill>
                    <a:latin typeface="Segoe UI Light" panose="020B0502040204020203" pitchFamily="34" charset="0"/>
                    <a:ea typeface="Almarai Bold"/>
                    <a:cs typeface="Segoe UI Light" panose="020B0502040204020203" pitchFamily="34" charset="0"/>
                    <a:sym typeface="Almarai Bold"/>
                  </a:rPr>
                  <a:t>(Decrease)</a:t>
                </a:r>
              </a:p>
            </p:txBody>
          </p:sp>
        </mc:Choice>
        <mc:Fallback>
          <p:sp>
            <p:nvSpPr>
              <p:cNvPr id="55" name="TextBox 37">
                <a:extLst>
                  <a:ext uri="{FF2B5EF4-FFF2-40B4-BE49-F238E27FC236}">
                    <a16:creationId xmlns:a16="http://schemas.microsoft.com/office/drawing/2014/main" id="{782AC5D3-9F58-6A99-E084-CF6DEE8EE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844" y="4415672"/>
                <a:ext cx="1784031" cy="976021"/>
              </a:xfrm>
              <a:prstGeom prst="rect">
                <a:avLst/>
              </a:prstGeom>
              <a:blipFill>
                <a:blip r:embed="rId2"/>
                <a:stretch>
                  <a:fillRect t="-5625" b="-1375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38">
            <a:extLst>
              <a:ext uri="{FF2B5EF4-FFF2-40B4-BE49-F238E27FC236}">
                <a16:creationId xmlns:a16="http://schemas.microsoft.com/office/drawing/2014/main" id="{F76E0FB9-B4EC-AB13-9519-E6E59BC3635E}"/>
              </a:ext>
            </a:extLst>
          </p:cNvPr>
          <p:cNvSpPr txBox="1"/>
          <p:nvPr/>
        </p:nvSpPr>
        <p:spPr>
          <a:xfrm>
            <a:off x="6128844" y="6065311"/>
            <a:ext cx="1784031" cy="976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05"/>
              </a:lnSpc>
            </a:pPr>
            <a:r>
              <a:rPr lang="en-US" sz="1887" b="1">
                <a:solidFill>
                  <a:srgbClr val="FFFFFF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Solution to </a:t>
            </a:r>
          </a:p>
          <a:p>
            <a:pPr algn="ctr">
              <a:lnSpc>
                <a:spcPts val="2605"/>
              </a:lnSpc>
            </a:pPr>
            <a:r>
              <a:rPr lang="en-US" sz="1887" b="1">
                <a:solidFill>
                  <a:srgbClr val="FFFFFF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the subproblem</a:t>
            </a:r>
          </a:p>
          <a:p>
            <a:pPr algn="ctr">
              <a:lnSpc>
                <a:spcPts val="2605"/>
              </a:lnSpc>
              <a:spcBef>
                <a:spcPct val="0"/>
              </a:spcBef>
            </a:pPr>
            <a:r>
              <a:rPr lang="en-US" sz="1887" b="1">
                <a:solidFill>
                  <a:srgbClr val="4BD1FB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(Conquer)</a:t>
            </a:r>
          </a:p>
        </p:txBody>
      </p:sp>
      <p:sp>
        <p:nvSpPr>
          <p:cNvPr id="57" name="TextBox 39">
            <a:extLst>
              <a:ext uri="{FF2B5EF4-FFF2-40B4-BE49-F238E27FC236}">
                <a16:creationId xmlns:a16="http://schemas.microsoft.com/office/drawing/2014/main" id="{369CE8F4-D053-7504-069D-1209F61C7901}"/>
              </a:ext>
            </a:extLst>
          </p:cNvPr>
          <p:cNvSpPr txBox="1"/>
          <p:nvPr/>
        </p:nvSpPr>
        <p:spPr>
          <a:xfrm>
            <a:off x="8006963" y="8223837"/>
            <a:ext cx="2274075" cy="652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605"/>
              </a:lnSpc>
            </a:pPr>
            <a:r>
              <a:rPr lang="en-US" sz="1887" b="1">
                <a:solidFill>
                  <a:srgbClr val="FFFFFF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Solution to </a:t>
            </a:r>
          </a:p>
          <a:p>
            <a:pPr algn="ctr">
              <a:lnSpc>
                <a:spcPts val="2605"/>
              </a:lnSpc>
              <a:spcBef>
                <a:spcPct val="0"/>
              </a:spcBef>
            </a:pPr>
            <a:r>
              <a:rPr lang="en-US" sz="1887" b="1">
                <a:solidFill>
                  <a:srgbClr val="FFFFFF"/>
                </a:solidFill>
                <a:latin typeface="Segoe UI Light" panose="020B0502040204020203" pitchFamily="34" charset="0"/>
                <a:ea typeface="Almarai Bold"/>
                <a:cs typeface="Segoe UI Light" panose="020B0502040204020203" pitchFamily="34" charset="0"/>
                <a:sym typeface="Almarai Bold"/>
              </a:rPr>
              <a:t>the original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1">
                <a:extLst>
                  <a:ext uri="{FF2B5EF4-FFF2-40B4-BE49-F238E27FC236}">
                    <a16:creationId xmlns:a16="http://schemas.microsoft.com/office/drawing/2014/main" id="{E16C7AD4-96A9-E553-7923-3C735B0E1737}"/>
                  </a:ext>
                </a:extLst>
              </p:cNvPr>
              <p:cNvSpPr/>
              <p:nvPr/>
            </p:nvSpPr>
            <p:spPr>
              <a:xfrm>
                <a:off x="1841639" y="4182125"/>
                <a:ext cx="3672832" cy="1377533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 anchor="ctr"/>
              <a:lstStyle/>
              <a:p>
                <a:pPr algn="ctr"/>
                <a:r>
                  <a:rPr lang="vi-V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Giá trị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vi-V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thường là </a:t>
                </a:r>
                <a14:m>
                  <m:oMath xmlns:m="http://schemas.openxmlformats.org/officeDocument/2006/math">
                    <m:r>
                      <a:rPr lang="vi-VN" sz="2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vi-V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1">
                <a:extLst>
                  <a:ext uri="{FF2B5EF4-FFF2-40B4-BE49-F238E27FC236}">
                    <a16:creationId xmlns:a16="http://schemas.microsoft.com/office/drawing/2014/main" id="{E16C7AD4-96A9-E553-7923-3C735B0E1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639" y="4182125"/>
                <a:ext cx="3672832" cy="1377533"/>
              </a:xfrm>
              <a:custGeom>
                <a:avLst/>
                <a:gdLst/>
                <a:ahLst/>
                <a:cxnLst/>
                <a:rect l="l" t="t" r="r" b="b"/>
                <a:pathLst>
                  <a:path w="1562481" h="1507767">
                    <a:moveTo>
                      <a:pt x="0" y="0"/>
                    </a:moveTo>
                    <a:lnTo>
                      <a:pt x="1562481" y="0"/>
                    </a:lnTo>
                    <a:lnTo>
                      <a:pt x="1562481" y="1507767"/>
                    </a:lnTo>
                    <a:lnTo>
                      <a:pt x="0" y="1507767"/>
                    </a:lnTo>
                    <a:close/>
                  </a:path>
                </a:pathLst>
              </a:custGeom>
              <a:blipFill>
                <a:blip r:embed="rId3"/>
                <a:stretch>
                  <a:fillRect r="-164"/>
                </a:stretch>
              </a:blipFill>
              <a:ln w="28575" cap="sq">
                <a:solidFill>
                  <a:srgbClr val="FFFFFF"/>
                </a:solidFill>
                <a:prstDash val="solid"/>
                <a:miter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4410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2058</Words>
  <Application>Microsoft Office PowerPoint</Application>
  <PresentationFormat>Custom</PresentationFormat>
  <Paragraphs>347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Cambria Math</vt:lpstr>
      <vt:lpstr>Almarai Bold</vt:lpstr>
      <vt:lpstr>Segoe UI Black</vt:lpstr>
      <vt:lpstr>Nixie One</vt:lpstr>
      <vt:lpstr>Forte</vt:lpstr>
      <vt:lpstr>DengXian Light</vt:lpstr>
      <vt:lpstr>Times New Roman</vt:lpstr>
      <vt:lpstr>Arial</vt:lpstr>
      <vt:lpstr>Segoe UI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New Operating System Design Pitch Deck</dc:title>
  <cp:lastModifiedBy>Trường Trần</cp:lastModifiedBy>
  <cp:revision>156</cp:revision>
  <dcterms:created xsi:type="dcterms:W3CDTF">2006-08-16T00:00:00Z</dcterms:created>
  <dcterms:modified xsi:type="dcterms:W3CDTF">2025-10-30T15:33:17Z</dcterms:modified>
  <dc:identifier>DAG2qzNHEYU</dc:identifier>
</cp:coreProperties>
</file>