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0ce2dd4b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c0ce2dd4b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0ce2dd4b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0ce2dd4b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0ce2dd4b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0ce2dd4b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0ce2dd4b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0ce2dd4b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0ce2dd4b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c0ce2dd4b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0ce2dd4b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0ce2dd4b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0ce2dd4b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0ce2dd4b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0ce2dd4b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0ce2dd4b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f3cf0c07e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f3cf0c07e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According to the CDC, your chances of having a stroke doubles every 10 years after the age of 55.</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f3cf0c07ed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f3cf0c07ed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f3cf0c07ed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f3cf0c07ed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f3cf0c07ed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f3cf0c07ed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f3cf0c07ed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f3cf0c07ed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200"/>
              <a:t>Project 4</a:t>
            </a:r>
            <a:r>
              <a:rPr lang="en"/>
              <a:t> </a:t>
            </a:r>
            <a:endParaRPr/>
          </a:p>
          <a:p>
            <a:pPr indent="0" lvl="0" marL="0" rtl="0" algn="ctr">
              <a:spcBef>
                <a:spcPts val="0"/>
              </a:spcBef>
              <a:spcAft>
                <a:spcPts val="0"/>
              </a:spcAft>
              <a:buNone/>
            </a:pPr>
            <a:r>
              <a:rPr lang="en" sz="4200"/>
              <a:t>Team Vega</a:t>
            </a:r>
            <a:endParaRPr sz="4200"/>
          </a:p>
          <a:p>
            <a:pPr indent="0" lvl="0" marL="0" rtl="0" algn="ctr">
              <a:spcBef>
                <a:spcPts val="0"/>
              </a:spcBef>
              <a:spcAft>
                <a:spcPts val="0"/>
              </a:spcAft>
              <a:buNone/>
            </a:pPr>
            <a:r>
              <a:rPr lang="en" sz="4755"/>
              <a:t>Brain Stroke Prediction</a:t>
            </a:r>
            <a:endParaRPr sz="4755"/>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40"/>
              <a:buNone/>
            </a:pPr>
            <a:r>
              <a:rPr lang="en" sz="2120"/>
              <a:t>Hunter S.</a:t>
            </a:r>
            <a:endParaRPr sz="2120"/>
          </a:p>
          <a:p>
            <a:pPr indent="0" lvl="0" marL="0" rtl="0" algn="ctr">
              <a:lnSpc>
                <a:spcPct val="80000"/>
              </a:lnSpc>
              <a:spcBef>
                <a:spcPts val="0"/>
              </a:spcBef>
              <a:spcAft>
                <a:spcPts val="0"/>
              </a:spcAft>
              <a:buSzPts val="440"/>
              <a:buNone/>
            </a:pPr>
            <a:r>
              <a:rPr lang="en" sz="2120"/>
              <a:t>Matias L.</a:t>
            </a:r>
            <a:endParaRPr sz="2120"/>
          </a:p>
          <a:p>
            <a:pPr indent="0" lvl="0" marL="0" rtl="0" algn="ctr">
              <a:lnSpc>
                <a:spcPct val="80000"/>
              </a:lnSpc>
              <a:spcBef>
                <a:spcPts val="0"/>
              </a:spcBef>
              <a:spcAft>
                <a:spcPts val="0"/>
              </a:spcAft>
              <a:buSzPts val="440"/>
              <a:buNone/>
            </a:pPr>
            <a:r>
              <a:rPr lang="en" sz="2120"/>
              <a:t>Jai’lyn J.</a:t>
            </a:r>
            <a:endParaRPr sz="2120"/>
          </a:p>
          <a:p>
            <a:pPr indent="0" lvl="0" marL="0" rtl="0" algn="ctr">
              <a:lnSpc>
                <a:spcPct val="80000"/>
              </a:lnSpc>
              <a:spcBef>
                <a:spcPts val="0"/>
              </a:spcBef>
              <a:spcAft>
                <a:spcPts val="0"/>
              </a:spcAft>
              <a:buSzPts val="440"/>
              <a:buNone/>
            </a:pPr>
            <a:r>
              <a:rPr lang="en" sz="2120"/>
              <a:t>Cassie W.</a:t>
            </a:r>
            <a:endParaRPr sz="21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p:txBody>
      </p:sp>
      <p:sp>
        <p:nvSpPr>
          <p:cNvPr id="114" name="Google Shape;114;p22"/>
          <p:cNvSpPr txBox="1"/>
          <p:nvPr>
            <p:ph idx="1" type="body"/>
          </p:nvPr>
        </p:nvSpPr>
        <p:spPr>
          <a:xfrm>
            <a:off x="283650" y="1152475"/>
            <a:ext cx="47898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The first model that was tested was a Logistic Regression model. The predictions that this model made were compared with the actual dataset to get an accuracy score.</a:t>
            </a:r>
            <a:endParaRPr/>
          </a:p>
          <a:p>
            <a:pPr indent="0" lvl="0" marL="0" rtl="0" algn="l">
              <a:spcBef>
                <a:spcPts val="1200"/>
              </a:spcBef>
              <a:spcAft>
                <a:spcPts val="0"/>
              </a:spcAft>
              <a:buNone/>
            </a:pPr>
            <a:r>
              <a:rPr lang="en"/>
              <a:t>This model had an accuracy of 95.02% and a balanced accuracy of 50%.</a:t>
            </a:r>
            <a:endParaRPr/>
          </a:p>
          <a:p>
            <a:pPr indent="0" lvl="0" marL="0" rtl="0" algn="l">
              <a:spcBef>
                <a:spcPts val="1200"/>
              </a:spcBef>
              <a:spcAft>
                <a:spcPts val="0"/>
              </a:spcAft>
              <a:buNone/>
            </a:pPr>
            <a:r>
              <a:rPr lang="en"/>
              <a:t>This model had a precision of 95% and a recall of 100% for predicting when a patient had not had a stroke, but it had a precision and recall of 0% for predicting when a patient had a stroke.</a:t>
            </a:r>
            <a:endParaRPr/>
          </a:p>
          <a:p>
            <a:pPr indent="0" lvl="0" marL="0" rtl="0" algn="l">
              <a:spcBef>
                <a:spcPts val="1200"/>
              </a:spcBef>
              <a:spcAft>
                <a:spcPts val="1200"/>
              </a:spcAft>
              <a:buNone/>
            </a:pPr>
            <a:r>
              <a:rPr lang="en"/>
              <a:t>This model was highly </a:t>
            </a:r>
            <a:r>
              <a:rPr lang="en"/>
              <a:t>accurate</a:t>
            </a:r>
            <a:r>
              <a:rPr lang="en"/>
              <a:t> at predicting when a patient had not had a stroke, but inaccurate at predicting when a patient had a stroke.</a:t>
            </a:r>
            <a:endParaRPr/>
          </a:p>
        </p:txBody>
      </p:sp>
      <p:pic>
        <p:nvPicPr>
          <p:cNvPr id="115" name="Google Shape;115;p22"/>
          <p:cNvPicPr preferRelativeResize="0"/>
          <p:nvPr/>
        </p:nvPicPr>
        <p:blipFill>
          <a:blip r:embed="rId3">
            <a:alphaModFix/>
          </a:blip>
          <a:stretch>
            <a:fillRect/>
          </a:stretch>
        </p:blipFill>
        <p:spPr>
          <a:xfrm>
            <a:off x="5261345" y="865162"/>
            <a:ext cx="3832330" cy="399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a:t>
            </a:r>
            <a:endParaRPr/>
          </a:p>
        </p:txBody>
      </p:sp>
      <p:sp>
        <p:nvSpPr>
          <p:cNvPr id="121" name="Google Shape;121;p23"/>
          <p:cNvSpPr txBox="1"/>
          <p:nvPr>
            <p:ph idx="1" type="body"/>
          </p:nvPr>
        </p:nvSpPr>
        <p:spPr>
          <a:xfrm>
            <a:off x="311700" y="1152475"/>
            <a:ext cx="411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neural network model was also tested for accuracy.</a:t>
            </a:r>
            <a:endParaRPr/>
          </a:p>
          <a:p>
            <a:pPr indent="0" lvl="0" marL="0" rtl="0" algn="l">
              <a:spcBef>
                <a:spcPts val="1200"/>
              </a:spcBef>
              <a:spcAft>
                <a:spcPts val="0"/>
              </a:spcAft>
              <a:buNone/>
            </a:pPr>
            <a:r>
              <a:rPr lang="en"/>
              <a:t>The </a:t>
            </a:r>
            <a:r>
              <a:rPr lang="en"/>
              <a:t>initial</a:t>
            </a:r>
            <a:r>
              <a:rPr lang="en"/>
              <a:t> neural network model was evaluated to be 94.94% accurate and had a loss of 18.52%.</a:t>
            </a:r>
            <a:endParaRPr/>
          </a:p>
          <a:p>
            <a:pPr indent="0" lvl="0" marL="0" rtl="0" algn="l">
              <a:spcBef>
                <a:spcPts val="1200"/>
              </a:spcBef>
              <a:spcAft>
                <a:spcPts val="1200"/>
              </a:spcAft>
              <a:buNone/>
            </a:pPr>
            <a:r>
              <a:rPr lang="en"/>
              <a:t>The neural network was then optimized using hypertuning, and a model was created that had an accuracy of 95.1% and 18.28% loss.</a:t>
            </a:r>
            <a:endParaRPr/>
          </a:p>
        </p:txBody>
      </p:sp>
      <p:pic>
        <p:nvPicPr>
          <p:cNvPr id="122" name="Google Shape;122;p23"/>
          <p:cNvPicPr preferRelativeResize="0"/>
          <p:nvPr/>
        </p:nvPicPr>
        <p:blipFill>
          <a:blip r:embed="rId3">
            <a:alphaModFix/>
          </a:blip>
          <a:stretch>
            <a:fillRect/>
          </a:stretch>
        </p:blipFill>
        <p:spPr>
          <a:xfrm>
            <a:off x="4450576" y="1665688"/>
            <a:ext cx="4396000" cy="1077975"/>
          </a:xfrm>
          <a:prstGeom prst="rect">
            <a:avLst/>
          </a:prstGeom>
          <a:noFill/>
          <a:ln>
            <a:noFill/>
          </a:ln>
        </p:spPr>
      </p:pic>
      <p:pic>
        <p:nvPicPr>
          <p:cNvPr id="123" name="Google Shape;123;p23"/>
          <p:cNvPicPr preferRelativeResize="0"/>
          <p:nvPr/>
        </p:nvPicPr>
        <p:blipFill>
          <a:blip r:embed="rId4">
            <a:alphaModFix/>
          </a:blip>
          <a:stretch>
            <a:fillRect/>
          </a:stretch>
        </p:blipFill>
        <p:spPr>
          <a:xfrm>
            <a:off x="4422000" y="3391625"/>
            <a:ext cx="4424576" cy="1038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endParaRPr/>
          </a:p>
        </p:txBody>
      </p:sp>
      <p:sp>
        <p:nvSpPr>
          <p:cNvPr id="129" name="Google Shape;129;p24"/>
          <p:cNvSpPr txBox="1"/>
          <p:nvPr>
            <p:ph idx="1" type="body"/>
          </p:nvPr>
        </p:nvSpPr>
        <p:spPr>
          <a:xfrm>
            <a:off x="311700" y="1152475"/>
            <a:ext cx="37668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The second model that was tested was a Random Forest Classifier model.</a:t>
            </a:r>
            <a:endParaRPr/>
          </a:p>
          <a:p>
            <a:pPr indent="0" lvl="0" marL="0" rtl="0" algn="l">
              <a:spcBef>
                <a:spcPts val="1200"/>
              </a:spcBef>
              <a:spcAft>
                <a:spcPts val="0"/>
              </a:spcAft>
              <a:buNone/>
            </a:pPr>
            <a:r>
              <a:rPr lang="en"/>
              <a:t>This model had an accuracy of 94.54% and a balanced accuracy of 50%.</a:t>
            </a:r>
            <a:endParaRPr/>
          </a:p>
          <a:p>
            <a:pPr indent="0" lvl="0" marL="0" rtl="0" algn="l">
              <a:spcBef>
                <a:spcPts val="1200"/>
              </a:spcBef>
              <a:spcAft>
                <a:spcPts val="0"/>
              </a:spcAft>
              <a:buNone/>
            </a:pPr>
            <a:r>
              <a:rPr lang="en"/>
              <a:t>This model had similar precision and recall for predicting when a patient had not had a stroke, but had 12% precision and 2% recall for </a:t>
            </a:r>
            <a:r>
              <a:rPr lang="en"/>
              <a:t>predicting</a:t>
            </a:r>
            <a:r>
              <a:rPr lang="en"/>
              <a:t> when a patient had a stroke.</a:t>
            </a:r>
            <a:endParaRPr/>
          </a:p>
          <a:p>
            <a:pPr indent="0" lvl="0" marL="0" rtl="0" algn="l">
              <a:spcBef>
                <a:spcPts val="1200"/>
              </a:spcBef>
              <a:spcAft>
                <a:spcPts val="1200"/>
              </a:spcAft>
              <a:buNone/>
            </a:pPr>
            <a:r>
              <a:rPr lang="en"/>
              <a:t>This model again made accurate </a:t>
            </a:r>
            <a:r>
              <a:rPr lang="en"/>
              <a:t>predictions</a:t>
            </a:r>
            <a:r>
              <a:rPr lang="en"/>
              <a:t> when the patient had not had a stroke and had a small improvement in predicting when the patient had a stroke.</a:t>
            </a:r>
            <a:endParaRPr/>
          </a:p>
        </p:txBody>
      </p:sp>
      <p:pic>
        <p:nvPicPr>
          <p:cNvPr id="130" name="Google Shape;130;p24"/>
          <p:cNvPicPr preferRelativeResize="0"/>
          <p:nvPr/>
        </p:nvPicPr>
        <p:blipFill>
          <a:blip r:embed="rId3">
            <a:alphaModFix/>
          </a:blip>
          <a:stretch>
            <a:fillRect/>
          </a:stretch>
        </p:blipFill>
        <p:spPr>
          <a:xfrm>
            <a:off x="4149890" y="899300"/>
            <a:ext cx="4994111" cy="3922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Importances of the data</a:t>
            </a:r>
            <a:endParaRPr/>
          </a:p>
        </p:txBody>
      </p:sp>
      <p:sp>
        <p:nvSpPr>
          <p:cNvPr id="136" name="Google Shape;136;p25"/>
          <p:cNvSpPr txBox="1"/>
          <p:nvPr>
            <p:ph idx="1" type="body"/>
          </p:nvPr>
        </p:nvSpPr>
        <p:spPr>
          <a:xfrm>
            <a:off x="311700" y="1152475"/>
            <a:ext cx="5546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python and the random forest model, a list of importances can be generated, showing the importance of each column of data as they pertain to the machine learning predictions. </a:t>
            </a:r>
            <a:endParaRPr/>
          </a:p>
          <a:p>
            <a:pPr indent="0" lvl="0" marL="0" rtl="0" algn="l">
              <a:spcBef>
                <a:spcPts val="1200"/>
              </a:spcBef>
              <a:spcAft>
                <a:spcPts val="1200"/>
              </a:spcAft>
              <a:buNone/>
            </a:pPr>
            <a:r>
              <a:rPr lang="en"/>
              <a:t>From this list, it can be observed that the 3 largest factors that puts one at risk of a stroke (within this data) are average glucose level, a person’s BMI(Body Mass Index), and age. </a:t>
            </a:r>
            <a:endParaRPr/>
          </a:p>
        </p:txBody>
      </p:sp>
      <p:pic>
        <p:nvPicPr>
          <p:cNvPr id="137" name="Google Shape;137;p25"/>
          <p:cNvPicPr preferRelativeResize="0"/>
          <p:nvPr/>
        </p:nvPicPr>
        <p:blipFill>
          <a:blip r:embed="rId3">
            <a:alphaModFix/>
          </a:blip>
          <a:stretch>
            <a:fillRect/>
          </a:stretch>
        </p:blipFill>
        <p:spPr>
          <a:xfrm>
            <a:off x="5858400" y="1256350"/>
            <a:ext cx="3208650" cy="3208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Outcome &amp; Conclusion </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 had the best outcome for accuracy for both risk of a stroke (12%) and not (95%).</a:t>
            </a:r>
            <a:endParaRPr/>
          </a:p>
          <a:p>
            <a:pPr indent="0" lvl="0" marL="0" rtl="0" algn="l">
              <a:spcBef>
                <a:spcPts val="1200"/>
              </a:spcBef>
              <a:spcAft>
                <a:spcPts val="0"/>
              </a:spcAft>
              <a:buNone/>
            </a:pPr>
            <a:r>
              <a:rPr lang="en"/>
              <a:t>The </a:t>
            </a:r>
            <a:r>
              <a:rPr lang="en"/>
              <a:t>inaccuracy</a:t>
            </a:r>
            <a:r>
              <a:rPr lang="en"/>
              <a:t> of the not at risk people could be caused by the imbalance of data as there are more not at risk people in the dataset. </a:t>
            </a:r>
            <a:endParaRPr/>
          </a:p>
          <a:p>
            <a:pPr indent="0" lvl="0" marL="0" rtl="0" algn="l">
              <a:spcBef>
                <a:spcPts val="1200"/>
              </a:spcBef>
              <a:spcAft>
                <a:spcPts val="0"/>
              </a:spcAft>
              <a:buNone/>
            </a:pPr>
            <a:r>
              <a:rPr lang="en"/>
              <a:t>Blood sugar, weight, and age are all the largest contributors to </a:t>
            </a:r>
            <a:r>
              <a:rPr lang="en"/>
              <a:t>one's</a:t>
            </a:r>
            <a:r>
              <a:rPr lang="en"/>
              <a:t> risk of having a stroke. </a:t>
            </a:r>
            <a:endParaRPr/>
          </a:p>
          <a:p>
            <a:pPr indent="0" lvl="0" marL="0" rtl="0" algn="l">
              <a:spcBef>
                <a:spcPts val="1200"/>
              </a:spcBef>
              <a:spcAft>
                <a:spcPts val="1200"/>
              </a:spcAft>
              <a:buNone/>
            </a:pPr>
            <a:r>
              <a:rPr lang="en"/>
              <a:t>Are there any questions?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Goals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 a brain stroke dataset from Kaggle created by medical professionals researching electronic health records for machine learning purposes. </a:t>
            </a:r>
            <a:endParaRPr/>
          </a:p>
          <a:p>
            <a:pPr indent="0" lvl="0" marL="0" rtl="0" algn="l">
              <a:spcBef>
                <a:spcPts val="1200"/>
              </a:spcBef>
              <a:spcAft>
                <a:spcPts val="0"/>
              </a:spcAft>
              <a:buNone/>
            </a:pPr>
            <a:r>
              <a:rPr lang="en"/>
              <a:t>Create our own machine learning processes and run the data through them to analyze their accuracy of predicting both people at risk of a stroke (1), and not at risk (0).</a:t>
            </a:r>
            <a:endParaRPr/>
          </a:p>
          <a:p>
            <a:pPr indent="0" lvl="0" marL="0" rtl="0" algn="l">
              <a:spcBef>
                <a:spcPts val="1200"/>
              </a:spcBef>
              <a:spcAft>
                <a:spcPts val="0"/>
              </a:spcAft>
              <a:buNone/>
            </a:pPr>
            <a:r>
              <a:rPr lang="en"/>
              <a:t>Visualize key factors that may contribute to a person’s risk of a stroke. </a:t>
            </a:r>
            <a:endParaRPr/>
          </a:p>
          <a:p>
            <a:pPr indent="0" lvl="0" marL="0" rtl="0" algn="l">
              <a:spcBef>
                <a:spcPts val="1200"/>
              </a:spcBef>
              <a:spcAft>
                <a:spcPts val="1200"/>
              </a:spcAft>
              <a:buNone/>
            </a:pPr>
            <a:r>
              <a:rPr lang="en"/>
              <a:t>Discuss the outcomes of our findings.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276650" y="473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brain stroke?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two kinds of strokes, </a:t>
            </a:r>
            <a:r>
              <a:rPr lang="en"/>
              <a:t>ischemic</a:t>
            </a:r>
            <a:r>
              <a:rPr lang="en"/>
              <a:t> and </a:t>
            </a:r>
            <a:r>
              <a:rPr lang="en"/>
              <a:t>hemorrhagic.</a:t>
            </a:r>
            <a:endParaRPr/>
          </a:p>
          <a:p>
            <a:pPr indent="0" lvl="0" marL="0" rtl="0" algn="l">
              <a:spcBef>
                <a:spcPts val="1200"/>
              </a:spcBef>
              <a:spcAft>
                <a:spcPts val="0"/>
              </a:spcAft>
              <a:buNone/>
            </a:pPr>
            <a:r>
              <a:rPr lang="en"/>
              <a:t>Ischemic strokes are when the blood supply to the brain is cut off or reduced. 85% of strokes are of this type. </a:t>
            </a:r>
            <a:endParaRPr/>
          </a:p>
          <a:p>
            <a:pPr indent="0" lvl="0" marL="0" rtl="0" algn="l">
              <a:spcBef>
                <a:spcPts val="1200"/>
              </a:spcBef>
              <a:spcAft>
                <a:spcPts val="0"/>
              </a:spcAft>
              <a:buNone/>
            </a:pPr>
            <a:r>
              <a:rPr lang="en"/>
              <a:t>Hemorrhagic strokes are when a blood vessel in the brain bursts or leaks causing bleeding in the brain, causing a stroke. This is also known as a brain hemorrhage.</a:t>
            </a:r>
            <a:endParaRPr/>
          </a:p>
          <a:p>
            <a:pPr indent="0" lvl="0" marL="0" rtl="0" algn="l">
              <a:spcBef>
                <a:spcPts val="1200"/>
              </a:spcBef>
              <a:spcAft>
                <a:spcPts val="0"/>
              </a:spcAft>
              <a:buNone/>
            </a:pPr>
            <a:r>
              <a:rPr lang="en"/>
              <a:t>Strokes affect about 800,000 people annually.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691"/>
              <a:t>Source: https://www.mayoclinic.org/diseases-conditions/stroke/symptoms-causes/syc-20350113</a:t>
            </a:r>
            <a:endParaRPr sz="69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is at risk?</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Anyone can suffer from a stroke, but there are factors that can increase that risk. </a:t>
            </a:r>
            <a:endParaRPr/>
          </a:p>
          <a:p>
            <a:pPr indent="0" lvl="0" marL="0" rtl="0" algn="l">
              <a:spcBef>
                <a:spcPts val="1200"/>
              </a:spcBef>
              <a:spcAft>
                <a:spcPts val="0"/>
              </a:spcAft>
              <a:buNone/>
            </a:pPr>
            <a:r>
              <a:rPr lang="en"/>
              <a:t>Age, gender, race, and genetics are all common factors that can impact one’s risk of a stroke.</a:t>
            </a:r>
            <a:endParaRPr/>
          </a:p>
          <a:p>
            <a:pPr indent="0" lvl="0" marL="0" rtl="0" algn="l">
              <a:spcBef>
                <a:spcPts val="1200"/>
              </a:spcBef>
              <a:spcAft>
                <a:spcPts val="0"/>
              </a:spcAft>
              <a:buNone/>
            </a:pPr>
            <a:r>
              <a:rPr lang="en"/>
              <a:t>Drinking, smoking, </a:t>
            </a:r>
            <a:r>
              <a:rPr lang="en"/>
              <a:t>inactivity</a:t>
            </a:r>
            <a:r>
              <a:rPr lang="en"/>
              <a:t>, a history of diabetes or heart disease all increase the </a:t>
            </a:r>
            <a:r>
              <a:rPr lang="en"/>
              <a:t>likelihood</a:t>
            </a:r>
            <a:r>
              <a:rPr lang="en"/>
              <a:t> of a stroke. </a:t>
            </a:r>
            <a:endParaRPr/>
          </a:p>
          <a:p>
            <a:pPr indent="0" lvl="0" marL="0" rtl="0" algn="l">
              <a:spcBef>
                <a:spcPts val="1200"/>
              </a:spcBef>
              <a:spcAft>
                <a:spcPts val="0"/>
              </a:spcAft>
              <a:buNone/>
            </a:pPr>
            <a:r>
              <a:rPr lang="en"/>
              <a:t>High blood pressure and high </a:t>
            </a:r>
            <a:r>
              <a:rPr lang="en"/>
              <a:t>cholesterol</a:t>
            </a:r>
            <a:r>
              <a:rPr lang="en"/>
              <a:t> also increase the risk of strokes. </a:t>
            </a:r>
            <a:endParaRPr/>
          </a:p>
          <a:p>
            <a:pPr indent="0" lvl="0" marL="0" rtl="0" algn="l">
              <a:spcBef>
                <a:spcPts val="1200"/>
              </a:spcBef>
              <a:spcAft>
                <a:spcPts val="0"/>
              </a:spcAft>
              <a:buNone/>
            </a:pPr>
            <a:r>
              <a:t/>
            </a:r>
            <a:endParaRPr sz="691"/>
          </a:p>
          <a:p>
            <a:pPr indent="0" lvl="0" marL="0" rtl="0" algn="l">
              <a:spcBef>
                <a:spcPts val="1200"/>
              </a:spcBef>
              <a:spcAft>
                <a:spcPts val="0"/>
              </a:spcAft>
              <a:buNone/>
            </a:pPr>
            <a:r>
              <a:t/>
            </a:r>
            <a:endParaRPr sz="691"/>
          </a:p>
          <a:p>
            <a:pPr indent="0" lvl="0" marL="0" rtl="0" algn="l">
              <a:spcBef>
                <a:spcPts val="1200"/>
              </a:spcBef>
              <a:spcAft>
                <a:spcPts val="1200"/>
              </a:spcAft>
              <a:buNone/>
            </a:pPr>
            <a:r>
              <a:rPr lang="en" sz="691"/>
              <a:t>Source: https://www.mayoclinic.org/diseases-conditions/stroke/symptoms-causes/syc-20350113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0" y="84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 as a risk factor </a:t>
            </a:r>
            <a:endParaRPr/>
          </a:p>
        </p:txBody>
      </p:sp>
      <p:pic>
        <p:nvPicPr>
          <p:cNvPr id="79" name="Google Shape;79;p17"/>
          <p:cNvPicPr preferRelativeResize="0"/>
          <p:nvPr/>
        </p:nvPicPr>
        <p:blipFill rotWithShape="1">
          <a:blip r:embed="rId3">
            <a:alphaModFix/>
          </a:blip>
          <a:srcRect b="0" l="0" r="4122" t="6331"/>
          <a:stretch/>
        </p:blipFill>
        <p:spPr>
          <a:xfrm>
            <a:off x="86200" y="581575"/>
            <a:ext cx="8971607" cy="4486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4862750" y="205525"/>
            <a:ext cx="3489300" cy="3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Age as a Risk Factor</a:t>
            </a:r>
            <a:endParaRPr b="1" sz="2000">
              <a:solidFill>
                <a:schemeClr val="dk1"/>
              </a:solidFill>
            </a:endParaRPr>
          </a:p>
        </p:txBody>
      </p:sp>
      <p:sp>
        <p:nvSpPr>
          <p:cNvPr id="85" name="Google Shape;85;p18"/>
          <p:cNvSpPr txBox="1"/>
          <p:nvPr/>
        </p:nvSpPr>
        <p:spPr>
          <a:xfrm>
            <a:off x="5190075" y="855125"/>
            <a:ext cx="3598200" cy="378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lt2"/>
                </a:solidFill>
              </a:rPr>
              <a:t>Age and other factors also contribute to stroke risk. High blood pressure, a primary cause of stroke, results from elevated pressure in arteries and blood vessels. Heart conditions such as coronary artery disease increase stroke risk by fostering plaque accumulation in arteries, impeding the brain's oxygenated blood supply.</a:t>
            </a:r>
            <a:endParaRPr sz="1800">
              <a:solidFill>
                <a:schemeClr val="lt2"/>
              </a:solidFill>
            </a:endParaRPr>
          </a:p>
        </p:txBody>
      </p:sp>
      <p:pic>
        <p:nvPicPr>
          <p:cNvPr id="86" name="Google Shape;86;p18"/>
          <p:cNvPicPr preferRelativeResize="0"/>
          <p:nvPr/>
        </p:nvPicPr>
        <p:blipFill>
          <a:blip r:embed="rId3">
            <a:alphaModFix/>
          </a:blip>
          <a:stretch>
            <a:fillRect/>
          </a:stretch>
        </p:blipFill>
        <p:spPr>
          <a:xfrm>
            <a:off x="152400" y="152400"/>
            <a:ext cx="4653601" cy="4838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4572000" y="148100"/>
            <a:ext cx="4153500" cy="434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Smoking Status</a:t>
            </a:r>
            <a:endParaRPr/>
          </a:p>
        </p:txBody>
      </p:sp>
      <p:sp>
        <p:nvSpPr>
          <p:cNvPr id="92" name="Google Shape;92;p19"/>
          <p:cNvSpPr txBox="1"/>
          <p:nvPr/>
        </p:nvSpPr>
        <p:spPr>
          <a:xfrm>
            <a:off x="4879925" y="739375"/>
            <a:ext cx="3952500" cy="365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800">
              <a:solidFill>
                <a:schemeClr val="lt2"/>
              </a:solidFill>
            </a:endParaRPr>
          </a:p>
          <a:p>
            <a:pPr indent="0" lvl="0" marL="0" marR="0" rtl="0" algn="l">
              <a:lnSpc>
                <a:spcPct val="100000"/>
              </a:lnSpc>
              <a:spcBef>
                <a:spcPts val="0"/>
              </a:spcBef>
              <a:spcAft>
                <a:spcPts val="0"/>
              </a:spcAft>
              <a:buNone/>
            </a:pPr>
            <a:r>
              <a:rPr lang="en" sz="1800">
                <a:solidFill>
                  <a:schemeClr val="lt2"/>
                </a:solidFill>
              </a:rPr>
              <a:t>Smoking tobacco significantly elevates the risk of experiencing a stroke. Individuals who consume 20 cigarettes daily face a six-fold increase in the likelihood of having a stroke compared to those who do not smoke.</a:t>
            </a:r>
            <a:endParaRPr sz="1800">
              <a:solidFill>
                <a:schemeClr val="lt2"/>
              </a:solidFill>
            </a:endParaRPr>
          </a:p>
        </p:txBody>
      </p:sp>
      <p:pic>
        <p:nvPicPr>
          <p:cNvPr id="93" name="Google Shape;93;p19"/>
          <p:cNvPicPr preferRelativeResize="0"/>
          <p:nvPr/>
        </p:nvPicPr>
        <p:blipFill>
          <a:blip r:embed="rId3">
            <a:alphaModFix/>
          </a:blip>
          <a:stretch>
            <a:fillRect/>
          </a:stretch>
        </p:blipFill>
        <p:spPr>
          <a:xfrm>
            <a:off x="100925" y="266313"/>
            <a:ext cx="4267199" cy="46108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0"/>
          <p:cNvSpPr txBox="1"/>
          <p:nvPr>
            <p:ph type="title"/>
          </p:nvPr>
        </p:nvSpPr>
        <p:spPr>
          <a:xfrm>
            <a:off x="4733300" y="210550"/>
            <a:ext cx="42051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Gender</a:t>
            </a:r>
            <a:endParaRPr/>
          </a:p>
        </p:txBody>
      </p:sp>
      <p:sp>
        <p:nvSpPr>
          <p:cNvPr id="99" name="Google Shape;99;p20"/>
          <p:cNvSpPr txBox="1"/>
          <p:nvPr>
            <p:ph idx="2" type="body"/>
          </p:nvPr>
        </p:nvSpPr>
        <p:spPr>
          <a:xfrm>
            <a:off x="4835900" y="863550"/>
            <a:ext cx="39999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500"/>
              <a:t>Out of 248 patients that had a stroke from the data collected, 140 were female. The risk of stroke escalates with advancing age. Given that women typically have longer lifespans than men, a higher proportion of women experience strokes throughout their lives. Additionally, women encounter distinct risk factors for stroke, such as experiencing high blood pressure during pregnancy. The 140 women that had a stroke also have hypertension as well.</a:t>
            </a:r>
            <a:endParaRPr sz="1300">
              <a:solidFill>
                <a:srgbClr val="0D0D0D"/>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pic>
        <p:nvPicPr>
          <p:cNvPr id="100" name="Google Shape;100;p20"/>
          <p:cNvPicPr preferRelativeResize="0"/>
          <p:nvPr/>
        </p:nvPicPr>
        <p:blipFill rotWithShape="1">
          <a:blip r:embed="rId3">
            <a:alphaModFix/>
          </a:blip>
          <a:srcRect b="4240" l="0" r="4507" t="-4240"/>
          <a:stretch/>
        </p:blipFill>
        <p:spPr>
          <a:xfrm>
            <a:off x="150363" y="-90100"/>
            <a:ext cx="2456400" cy="2124000"/>
          </a:xfrm>
          <a:prstGeom prst="ellipse">
            <a:avLst/>
          </a:prstGeom>
          <a:noFill/>
          <a:ln>
            <a:noFill/>
          </a:ln>
        </p:spPr>
      </p:pic>
      <p:pic>
        <p:nvPicPr>
          <p:cNvPr id="101" name="Google Shape;101;p20"/>
          <p:cNvPicPr preferRelativeResize="0"/>
          <p:nvPr/>
        </p:nvPicPr>
        <p:blipFill rotWithShape="1">
          <a:blip r:embed="rId4">
            <a:alphaModFix/>
          </a:blip>
          <a:srcRect b="6502" l="3918" r="9971" t="10447"/>
          <a:stretch/>
        </p:blipFill>
        <p:spPr>
          <a:xfrm>
            <a:off x="871150" y="1727100"/>
            <a:ext cx="3110400" cy="3416400"/>
          </a:xfrm>
          <a:prstGeom prst="ellipse">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6041075" y="71725"/>
            <a:ext cx="2663400" cy="468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BMI</a:t>
            </a:r>
            <a:endParaRPr/>
          </a:p>
        </p:txBody>
      </p:sp>
      <p:sp>
        <p:nvSpPr>
          <p:cNvPr id="107" name="Google Shape;107;p21"/>
          <p:cNvSpPr txBox="1"/>
          <p:nvPr>
            <p:ph idx="1" type="body"/>
          </p:nvPr>
        </p:nvSpPr>
        <p:spPr>
          <a:xfrm>
            <a:off x="6041075" y="650500"/>
            <a:ext cx="2739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Being classified as overweight raises your risk of stroke by 22%, while being obese elevates it by 64%. This correlation exists because carrying excess weight heightens the likelihood of developing conditions like high blood pressure, heart disease, high cholesterol, and type 2 diabetes, all of which contribute to an increased risk of stroke.A BMI ranging from 25.0 to less than 30 indicates that you are in the overweight category. If your BMI is 30.0 or higher, you are classified as being in the obesity range.</a:t>
            </a:r>
            <a:endParaRPr sz="2000"/>
          </a:p>
        </p:txBody>
      </p:sp>
      <p:pic>
        <p:nvPicPr>
          <p:cNvPr id="108" name="Google Shape;108;p21"/>
          <p:cNvPicPr preferRelativeResize="0"/>
          <p:nvPr/>
        </p:nvPicPr>
        <p:blipFill rotWithShape="1">
          <a:blip r:embed="rId3">
            <a:alphaModFix/>
          </a:blip>
          <a:srcRect b="0" l="0" r="2959" t="0"/>
          <a:stretch/>
        </p:blipFill>
        <p:spPr>
          <a:xfrm>
            <a:off x="0" y="90488"/>
            <a:ext cx="5924825" cy="4962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