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e15b76d6d_1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e15b76d6d_1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e15b76d6d_1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fe15b76d6d_1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e15b76d6d_9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fe15b76d6d_9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e15b76d6d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fe15b76d6d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e15b76d6d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fe15b76d6d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e15b76d6d_13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fe15b76d6d_13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e15b76d6d_2_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fe15b76d6d_2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e15b76d6d_12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fe15b76d6d_12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e15b76d6d_1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e15b76d6d_1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e15b76d6d_1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e15b76d6d_1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e15b76d6d_1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e15b76d6d_1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e15b76d6d_2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e15b76d6d_2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e15b76d6d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fe15b76d6d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e15b76d6d_2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공공 데이터를 활용해 버스노선 관련 인사이트를 도출하여 유용한 정책을 세우는데 도움을 주고자 합니다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dk1"/>
                </a:solidFill>
                <a:highlight>
                  <a:srgbClr val="FFFFFF"/>
                </a:highlight>
              </a:rPr>
              <a:t>데이터를 분석하여 버스 노선 추가 필요 대상 지역(구 단위)을 선정합니다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fe15b76d6d_2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e15b76d6d_2_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fe15b76d6d_2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e15b76d6d_2_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fe15b76d6d_2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e15b76d6d_12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fe15b76d6d_12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e15b76d6d_12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fe15b76d6d_12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e15b76d6d_2_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빨간 물음표는 왜 표시해놓으셨나요??</a:t>
            </a:r>
            <a:endParaRPr/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--&gt; 이동인구의 기준이 이동수단을 탄 사람인지 확실하지 않음. 수단 상관없이 모든 이동인구 기준일 경우에 확인 가능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: 4월 버스자료로 사용한거면 버스 승하차 고객수일거에요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&lt;상관계수, P-value&gt; &lt;참고용, 삭제&gt;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(0.665, 0.0002830862285771965)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(0.573, 0.002752973475733159)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(-0.64, 5.850088868291904e-54)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0.762, 9.774016432776943e-06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fe15b76d6d_2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e15b76d6d_2_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1" marL="368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ko" sz="1600">
                <a:solidFill>
                  <a:schemeClr val="dk1"/>
                </a:solidFill>
              </a:rPr>
              <a:t>회의록 처럼 서술 하셔도 좋습니다</a:t>
            </a:r>
            <a:endParaRPr sz="12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ko" sz="1600">
                <a:solidFill>
                  <a:schemeClr val="dk1"/>
                </a:solidFill>
              </a:rPr>
              <a:t>각 가설별로 누가 제시 했으며, 어떤 근거로 했는지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fe15b76d6d_2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Cover_Course Name">
  <p:cSld name="Front Cover_Course Nam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429500" cy="5146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027" y="302224"/>
            <a:ext cx="801029" cy="1824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좌석, 벡터그래픽이(가) 표시된 사진&#10;&#10;자동 생성된 설명" id="54" name="Google Shape;5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0809" y="290152"/>
            <a:ext cx="209894" cy="194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399342" y="383150"/>
            <a:ext cx="8116010" cy="442762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7" name="Google Shape;57;p15"/>
          <p:cNvCxnSpPr/>
          <p:nvPr/>
        </p:nvCxnSpPr>
        <p:spPr>
          <a:xfrm rot="10800000">
            <a:off x="0" y="833286"/>
            <a:ext cx="9144004" cy="15615"/>
          </a:xfrm>
          <a:prstGeom prst="straightConnector1">
            <a:avLst/>
          </a:prstGeom>
          <a:noFill/>
          <a:ln cap="flat" cmpd="thickThin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7126" y="91414"/>
            <a:ext cx="801029" cy="1824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5"/>
          <p:cNvCxnSpPr/>
          <p:nvPr/>
        </p:nvCxnSpPr>
        <p:spPr>
          <a:xfrm>
            <a:off x="415028" y="4818701"/>
            <a:ext cx="8311015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15"/>
          <p:cNvSpPr txBox="1"/>
          <p:nvPr/>
        </p:nvSpPr>
        <p:spPr>
          <a:xfrm>
            <a:off x="8159239" y="4877492"/>
            <a:ext cx="566802" cy="95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</a:pPr>
            <a:fld id="{00000000-1234-1234-1234-123412341234}" type="slidenum">
              <a:rPr b="0" i="0" lang="ko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415026" y="4873503"/>
            <a:ext cx="2667428" cy="121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b="1" i="0" lang="ko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b="1" i="0" lang="ko" sz="90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15026" y="1003840"/>
            <a:ext cx="8067823" cy="961417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✔"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저성장&amp;#39;에 발목 잡힌 &amp;#39;한국 제조업&amp;#39;… &amp;#39;AI&amp;#39;와 사랑에 빠질 수 있을까 - 인더스트리뉴스" id="64" name="Google Shape;64;p16"/>
          <p:cNvPicPr preferRelativeResize="0"/>
          <p:nvPr/>
        </p:nvPicPr>
        <p:blipFill rotWithShape="1">
          <a:blip r:embed="rId2">
            <a:alphaModFix amt="49000"/>
          </a:blip>
          <a:srcRect b="0" l="0" r="14659" t="0"/>
          <a:stretch/>
        </p:blipFill>
        <p:spPr>
          <a:xfrm>
            <a:off x="1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6"/>
          <p:cNvSpPr/>
          <p:nvPr/>
        </p:nvSpPr>
        <p:spPr>
          <a:xfrm>
            <a:off x="0" y="-1418"/>
            <a:ext cx="9144000" cy="5143500"/>
          </a:xfrm>
          <a:prstGeom prst="rect">
            <a:avLst/>
          </a:prstGeom>
          <a:solidFill>
            <a:srgbClr val="01BCB5">
              <a:alpha val="26274"/>
            </a:srgbClr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259" y="303654"/>
            <a:ext cx="801029" cy="1824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좌석, 벡터그래픽이(가) 표시된 사진&#10;&#10;자동 생성된 설명" id="67" name="Google Shape;6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027" y="316151"/>
            <a:ext cx="209894" cy="19450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/>
          <p:nvPr/>
        </p:nvSpPr>
        <p:spPr>
          <a:xfrm>
            <a:off x="5905179" y="2619599"/>
            <a:ext cx="2056029" cy="180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69" name="Google Shape;6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9070" y="2180826"/>
            <a:ext cx="1445665" cy="372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pter &amp; Sub Unit">
  <p:cSld name="1_Chapter &amp; Sub Uni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7"/>
          <p:cNvCxnSpPr/>
          <p:nvPr/>
        </p:nvCxnSpPr>
        <p:spPr>
          <a:xfrm>
            <a:off x="526196" y="4828522"/>
            <a:ext cx="8104589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7429501" cy="270033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/>
          <p:nvPr/>
        </p:nvSpPr>
        <p:spPr>
          <a:xfrm>
            <a:off x="1" y="0"/>
            <a:ext cx="403412" cy="51435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anchorCtr="0" anchor="ctr" bIns="30275" lIns="0" spcFirstLastPara="1" rIns="0" wrap="square" tIns="30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201930" y="891883"/>
            <a:ext cx="8740142" cy="128819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>
            <a:lvl1pPr indent="-3746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✔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type="title"/>
          </p:nvPr>
        </p:nvSpPr>
        <p:spPr>
          <a:xfrm>
            <a:off x="0" y="0"/>
            <a:ext cx="2769231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457200" y="1200151"/>
            <a:ext cx="8229600" cy="424185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>
            <a:noAutofit/>
          </a:bodyPr>
          <a:lstStyle>
            <a:lvl1pPr indent="-34925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201930" y="1563129"/>
            <a:ext cx="8740142" cy="826092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3378850" y="2797944"/>
            <a:ext cx="3376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수도권 </a:t>
            </a:r>
            <a:r>
              <a:rPr i="0" lang="ko" u="none" cap="none" strike="noStrike">
                <a:solidFill>
                  <a:srgbClr val="02BDB6"/>
                </a:solidFill>
              </a:rPr>
              <a:t>AI</a:t>
            </a:r>
            <a:r>
              <a:rPr i="0" lang="ko" u="none" cap="none" strike="noStrike">
                <a:solidFill>
                  <a:schemeClr val="dk1"/>
                </a:solidFill>
              </a:rPr>
              <a:t> </a:t>
            </a:r>
            <a:r>
              <a:rPr lang="ko">
                <a:solidFill>
                  <a:schemeClr val="dk1"/>
                </a:solidFill>
              </a:rPr>
              <a:t>2</a:t>
            </a:r>
            <a:r>
              <a:rPr i="0" lang="ko" u="none" cap="none" strike="noStrike">
                <a:solidFill>
                  <a:schemeClr val="dk1"/>
                </a:solidFill>
              </a:rPr>
              <a:t>반 </a:t>
            </a:r>
            <a:r>
              <a:rPr lang="ko">
                <a:solidFill>
                  <a:schemeClr val="dk1"/>
                </a:solidFill>
              </a:rPr>
              <a:t>6</a:t>
            </a:r>
            <a:r>
              <a:rPr i="0" lang="ko" u="none" cap="none" strike="noStrike">
                <a:solidFill>
                  <a:schemeClr val="dk1"/>
                </a:solidFill>
              </a:rPr>
              <a:t>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21"/>
          <p:cNvSpPr/>
          <p:nvPr/>
        </p:nvSpPr>
        <p:spPr>
          <a:xfrm>
            <a:off x="973147" y="2168131"/>
            <a:ext cx="81876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ko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1차 </a:t>
            </a:r>
            <a:r>
              <a:rPr b="0" i="0" lang="ko" sz="350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미니프로젝트</a:t>
            </a:r>
            <a:r>
              <a:rPr lang="ko" sz="3500">
                <a:solidFill>
                  <a:schemeClr val="dk1"/>
                </a:solidFill>
              </a:rPr>
              <a:t> - </a:t>
            </a:r>
            <a:r>
              <a:rPr b="0" i="0" lang="ko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조별 </a:t>
            </a:r>
            <a:r>
              <a:rPr b="0" i="0" lang="ko" sz="350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발표</a:t>
            </a:r>
            <a:endParaRPr b="0" i="0" sz="3500" u="none" cap="none" strike="noStrike">
              <a:solidFill>
                <a:srgbClr val="34AE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99342" y="383150"/>
            <a:ext cx="2941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가설 검증 과정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2786675" y="452450"/>
            <a:ext cx="5371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700"/>
              <a:t>[1] </a:t>
            </a:r>
            <a:r>
              <a:rPr lang="ko" sz="1350">
                <a:highlight>
                  <a:srgbClr val="FFFFFF"/>
                </a:highlight>
              </a:rPr>
              <a:t>승차총승객수와 하차총승객수는 노선수와 관련이 있을 것이다.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50800" lvl="1" marL="3683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50800" lvl="1" marL="3683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50800" lvl="1" marL="3683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50800" lvl="1" marL="3683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50800" lvl="1" marL="3683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50800" lvl="1" marL="3683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89150" y="900150"/>
            <a:ext cx="75297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target = '노선수'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feature = '승차총승객수'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# 산점도 시각화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plt.scatter(feature, target, data = df)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plt.xlabel('승차총승객수')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plt.ylabel('노선수')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plt.show()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# 상관계수 분석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spst.pearsonr(df[feature], df[target])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# '승차승객대비노선수'와 '하차승객대비노선수' 칼럼을 새로 만들어주어서 승하차 승객수 대비 노선수가 가장 적은 구를 찾아준다.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pd.options.display.float_format = '{:.2f}'.format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df['승차승객대비노선수'] = df['노선수'] / df['승차총승객수'] *1000000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pd.options.display.float_format = '{:.2f}'.format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df['하차승객대비노선수'] = df['노선수'] / df['하차총승객수'] *1000000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df.sort_values(by=['승차승객대비노선수']).head()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549" y="1083150"/>
            <a:ext cx="2490779" cy="164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2150" y="1568463"/>
            <a:ext cx="2333750" cy="267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8" name="Google Shape;178;p30"/>
          <p:cNvSpPr txBox="1"/>
          <p:nvPr/>
        </p:nvSpPr>
        <p:spPr>
          <a:xfrm>
            <a:off x="5914075" y="1855450"/>
            <a:ext cx="204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accent1"/>
                </a:solidFill>
              </a:rPr>
              <a:t>- 강한 상관계수, 0.05보다 작은 p-value</a:t>
            </a:r>
            <a:endParaRPr sz="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accent1"/>
                </a:solidFill>
              </a:rPr>
              <a:t>- 하차총승객수도 거의 동일하게 나옴</a:t>
            </a:r>
            <a:endParaRPr sz="800">
              <a:solidFill>
                <a:schemeClr val="accent1"/>
              </a:solidFill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2850" y="3256375"/>
            <a:ext cx="5068751" cy="135063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99342" y="383150"/>
            <a:ext cx="2941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가설 검증 과정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307200" y="977100"/>
            <a:ext cx="42648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# 칼럼 생성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df['승하차총합'] = df['승차총승객수'] + df['하차총승객수']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df.head(2)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target = '승하차총합'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feature = '정류장수'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# 산점도 시각화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plt.scatter(feature, target, data = df)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plt.xlabel(feature)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plt.ylabel(target)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plt.show()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# 상관계수 확인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spst.pearsonr(df['승하차총합'], df['정류장수'])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6" name="Google Shape;186;p31"/>
          <p:cNvSpPr txBox="1"/>
          <p:nvPr/>
        </p:nvSpPr>
        <p:spPr>
          <a:xfrm>
            <a:off x="6848550" y="303397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accent1"/>
                </a:solidFill>
              </a:rPr>
              <a:t>- 강한 상관계수, 0.05보다 작은 p-value</a:t>
            </a:r>
            <a:endParaRPr sz="900">
              <a:solidFill>
                <a:schemeClr val="accent1"/>
              </a:solidFill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2786675" y="452450"/>
            <a:ext cx="5371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/>
              <a:t>[2] </a:t>
            </a:r>
            <a:r>
              <a:rPr lang="ko" sz="1350">
                <a:highlight>
                  <a:schemeClr val="lt1"/>
                </a:highlight>
              </a:rPr>
              <a:t>승하차총합수와 정류장 수는 관련이 있을 것이다.</a:t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750" y="977100"/>
            <a:ext cx="2489650" cy="1792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7750" y="3066500"/>
            <a:ext cx="2740800" cy="258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350" y="3468800"/>
            <a:ext cx="8159651" cy="1241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99342" y="383150"/>
            <a:ext cx="2941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가설 검증 과정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323875" y="1217625"/>
            <a:ext cx="3216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tmp=df['노선수']/df['정류장수']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spst.pearsonr(df['평균 이동시간'], tmp) #pvalue확인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# 상관계수 확인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tmp2 = pd.DataFrame({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   "정류장수대비노선수":tmp,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   "평균이동시간":df['평균 이동시간']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})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tmp2.corr() #corr확인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# 시각화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plt.scatter(tmp, df['평균 이동시간'])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plt.xlabel('정류장수대비노선수')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plt.ylabel('평균이동시간')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plt.show()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2786675" y="452450"/>
            <a:ext cx="5371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/>
              <a:t>[3] </a:t>
            </a:r>
            <a:r>
              <a:rPr lang="ko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정류장 수 대비 노선수가 많으면 평균이동시간이 줄어들 것이다.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875" y="2029025"/>
            <a:ext cx="2799500" cy="759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325" y="3007950"/>
            <a:ext cx="2366950" cy="1664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0" name="Google Shape;200;p32"/>
          <p:cNvSpPr txBox="1"/>
          <p:nvPr/>
        </p:nvSpPr>
        <p:spPr>
          <a:xfrm>
            <a:off x="6548300" y="1260825"/>
            <a:ext cx="204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1"/>
                </a:solidFill>
              </a:rPr>
              <a:t>- 강한 상관계수</a:t>
            </a:r>
            <a:endParaRPr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1"/>
                </a:solidFill>
              </a:rPr>
              <a:t>- 0.05보다 작은 p-value</a:t>
            </a:r>
            <a:endParaRPr sz="1000">
              <a:solidFill>
                <a:schemeClr val="accent1"/>
              </a:solidFill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6975" y="1368712"/>
            <a:ext cx="2855125" cy="27686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99342" y="383150"/>
            <a:ext cx="2941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가설 검증 과정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152400" y="673550"/>
            <a:ext cx="75009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test[</a:t>
            </a:r>
            <a:r>
              <a:rPr lang="ko" sz="1000">
                <a:solidFill>
                  <a:srgbClr val="A31515"/>
                </a:solidFill>
                <a:highlight>
                  <a:srgbClr val="FFFFFF"/>
                </a:highlight>
              </a:rPr>
              <a:t>'승차총승객수&lt;-&gt;평균이동시간'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] = df[</a:t>
            </a:r>
            <a:r>
              <a:rPr lang="ko" sz="1000">
                <a:solidFill>
                  <a:srgbClr val="A31515"/>
                </a:solidFill>
                <a:highlight>
                  <a:srgbClr val="FFFFFF"/>
                </a:highlight>
              </a:rPr>
              <a:t>'승차총승객수'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] // df[</a:t>
            </a:r>
            <a:r>
              <a:rPr lang="ko" sz="1000">
                <a:solidFill>
                  <a:srgbClr val="A31515"/>
                </a:solidFill>
                <a:highlight>
                  <a:srgbClr val="FFFFFF"/>
                </a:highlight>
              </a:rPr>
              <a:t>'평균 이동시간'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test[</a:t>
            </a:r>
            <a:r>
              <a:rPr lang="ko" sz="1000">
                <a:solidFill>
                  <a:srgbClr val="A31515"/>
                </a:solidFill>
                <a:highlight>
                  <a:srgbClr val="FFFFFF"/>
                </a:highlight>
              </a:rPr>
              <a:t>'하차총승객수&lt;-&gt;평균이동시간'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] = df[</a:t>
            </a:r>
            <a:r>
              <a:rPr lang="ko" sz="1000">
                <a:solidFill>
                  <a:srgbClr val="A31515"/>
                </a:solidFill>
                <a:highlight>
                  <a:srgbClr val="FFFFFF"/>
                </a:highlight>
              </a:rPr>
              <a:t>'하차총승객수'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] // df[</a:t>
            </a:r>
            <a:r>
              <a:rPr lang="ko" sz="1000">
                <a:solidFill>
                  <a:srgbClr val="A31515"/>
                </a:solidFill>
                <a:highlight>
                  <a:srgbClr val="FFFFFF"/>
                </a:highlight>
              </a:rPr>
              <a:t>'평균 이동시간'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# 상관계수 확인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temp = spst.pearsonr(test['노선수'], test['승차총승객수&lt;-&gt;평균이동시간'])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print('노선 수 -&gt; 승차총승객수&lt;-&gt;평균이동시간의 상관 계수: {}, pvalue: {}'.format(temp[0], temp[1]))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temp = spst.pearsonr(test['노선수'], test['하차총승객수&lt;-&gt;평균이동시간'])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print('노선 수 -&gt; 하차총승객수&lt;-&gt;평균이동시간의 상관 계수: {}, pvalue: {}'.format(temp[0], temp[1]))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# 정렬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total_on = test.sort_values(by='승차총승객수&lt;-&gt;평균이동시간', ascending=False)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total_out = test.sort_values(by='하차총승객수&lt;-&gt;평균이동시간', ascending=False)</a:t>
            </a:r>
            <a:endParaRPr sz="1000"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2786675" y="452450"/>
            <a:ext cx="57750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/>
              <a:t>[4] </a:t>
            </a:r>
            <a:r>
              <a:rPr lang="ko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평균 이동시간 대비 승하차객수가 노선 수와 상관 있을 것이다.</a:t>
            </a:r>
            <a:endParaRPr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209" name="Google Shape;209;p33"/>
          <p:cNvGrpSpPr/>
          <p:nvPr/>
        </p:nvGrpSpPr>
        <p:grpSpPr>
          <a:xfrm>
            <a:off x="659550" y="2913475"/>
            <a:ext cx="7824900" cy="502877"/>
            <a:chOff x="572325" y="2592000"/>
            <a:chExt cx="7824900" cy="502877"/>
          </a:xfrm>
        </p:grpSpPr>
        <p:pic>
          <p:nvPicPr>
            <p:cNvPr id="210" name="Google Shape;210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2325" y="2592000"/>
              <a:ext cx="5775001" cy="502877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11" name="Google Shape;211;p33"/>
            <p:cNvSpPr txBox="1"/>
            <p:nvPr/>
          </p:nvSpPr>
          <p:spPr>
            <a:xfrm>
              <a:off x="6347325" y="2710863"/>
              <a:ext cx="204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accent1"/>
                  </a:solidFill>
                </a:rPr>
                <a:t>- 강한 상관계수, 0.05보다 작은 p-value</a:t>
              </a:r>
              <a:endParaRPr sz="80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99342" y="383150"/>
            <a:ext cx="2941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가설 검증 과정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399350" y="976100"/>
            <a:ext cx="3825600" cy="19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# 히트맵 시각화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plt.figure(figsize = (13, 13))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sns.heatmap(total_on.corr(), annot = True)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plt.show()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# 산점도 시각화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plt.scatter(feature, target, data = df)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plt.xlabel('승차총승객수&lt;-&gt;평균이동시간')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plt.ylabel('노선수')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plt.show()</a:t>
            </a:r>
            <a:endParaRPr sz="1000"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2786675" y="452450"/>
            <a:ext cx="57750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700"/>
              <a:t>[4] </a:t>
            </a:r>
            <a:r>
              <a:rPr lang="ko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평균 이동시간 대비 승하차객수가 노선 수와 상관 있을 것이다.</a:t>
            </a:r>
            <a:endParaRPr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850" y="867175"/>
            <a:ext cx="4211450" cy="394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00" y="2998450"/>
            <a:ext cx="2555050" cy="1636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399342" y="1015603"/>
            <a:ext cx="457200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-15240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어느 구에 버스 시설의 추가가 가장 필요한가요??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812550" y="1345050"/>
            <a:ext cx="7702800" cy="17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highlight>
                  <a:srgbClr val="FFFFFF"/>
                </a:highlight>
              </a:rPr>
              <a:t>가설1 : 승차총승객수와 하차총승객수는 노선수와 관련이 있을 것이다.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승차총승객수가 많은 지역은 많은 노선수를 갖고 있는 것으로 미루어 보아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ko" sz="1050">
                <a:solidFill>
                  <a:srgbClr val="FF0000"/>
                </a:solidFill>
                <a:highlight>
                  <a:srgbClr val="FFFFFF"/>
                </a:highlight>
              </a:rPr>
              <a:t>‘승차승객대비노선수’</a:t>
            </a: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가 가장 작은 구에 필요하다고 생각된다.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451A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4A86E8"/>
                </a:solidFill>
                <a:highlight>
                  <a:srgbClr val="FFFFFF"/>
                </a:highlight>
              </a:rPr>
              <a:t>==&gt; 강동구, 송파구, 강서구</a:t>
            </a:r>
            <a:endParaRPr b="1" sz="105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chemeClr val="accen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54900"/>
            <a:ext cx="9144000" cy="1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5"/>
          <p:cNvSpPr/>
          <p:nvPr/>
        </p:nvSpPr>
        <p:spPr>
          <a:xfrm>
            <a:off x="6192675" y="3396775"/>
            <a:ext cx="858300" cy="1039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"/>
          <p:cNvSpPr txBox="1"/>
          <p:nvPr/>
        </p:nvSpPr>
        <p:spPr>
          <a:xfrm>
            <a:off x="4853025" y="2757150"/>
            <a:ext cx="3385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i="1" lang="ko" sz="105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b="1" i="1" lang="ko" sz="1050">
                <a:solidFill>
                  <a:srgbClr val="FF0000"/>
                </a:solidFill>
                <a:highlight>
                  <a:srgbClr val="FFFFFF"/>
                </a:highlight>
              </a:rPr>
              <a:t>‘승차승객대비노선수’</a:t>
            </a:r>
            <a:r>
              <a:rPr i="1" lang="ko" sz="105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i="1" lang="ko" sz="1050">
                <a:solidFill>
                  <a:schemeClr val="dk1"/>
                </a:solidFill>
                <a:highlight>
                  <a:srgbClr val="FFFFFF"/>
                </a:highlight>
              </a:rPr>
              <a:t>기준 오름차순 정렬해서 확인&gt;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230" name="Google Shape;230;p35"/>
          <p:cNvSpPr txBox="1"/>
          <p:nvPr>
            <p:ph type="title"/>
          </p:nvPr>
        </p:nvSpPr>
        <p:spPr>
          <a:xfrm>
            <a:off x="399342" y="383150"/>
            <a:ext cx="8115900" cy="442800"/>
          </a:xfrm>
          <a:prstGeom prst="rect">
            <a:avLst/>
          </a:prstGeom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결론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/>
        </p:nvSpPr>
        <p:spPr>
          <a:xfrm>
            <a:off x="812525" y="1334325"/>
            <a:ext cx="73947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50">
                <a:solidFill>
                  <a:schemeClr val="dk1"/>
                </a:solidFill>
                <a:highlight>
                  <a:schemeClr val="lt1"/>
                </a:highlight>
              </a:rPr>
              <a:t>가설2 : 승하차총합수와 정류장 수는 관련이 있을 것이다. </a:t>
            </a:r>
            <a:endParaRPr b="1"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ko" sz="1050">
                <a:solidFill>
                  <a:srgbClr val="FF0000"/>
                </a:solidFill>
                <a:highlight>
                  <a:srgbClr val="FFFFFF"/>
                </a:highlight>
              </a:rPr>
              <a:t>'정류장수대비승차총합'</a:t>
            </a: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 칼럼을 추가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‘정류장수대비승하차총합’이 가장 큰 곳에 정류장 설치 필요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ko" sz="1050">
                <a:solidFill>
                  <a:srgbClr val="4A86E8"/>
                </a:solidFill>
                <a:highlight>
                  <a:srgbClr val="FFFFFF"/>
                </a:highlight>
              </a:rPr>
              <a:t>==&gt; 중구, 동대문구, 관악구</a:t>
            </a:r>
            <a:endParaRPr b="1" sz="1050">
              <a:solidFill>
                <a:srgbClr val="4A86E8"/>
              </a:solidFill>
              <a:highlight>
                <a:srgbClr val="FFFFFF"/>
              </a:highlight>
            </a:endParaRPr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88478"/>
            <a:ext cx="9144001" cy="13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6"/>
          <p:cNvSpPr/>
          <p:nvPr/>
        </p:nvSpPr>
        <p:spPr>
          <a:xfrm>
            <a:off x="8207225" y="3439725"/>
            <a:ext cx="890400" cy="1039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6"/>
          <p:cNvSpPr txBox="1"/>
          <p:nvPr/>
        </p:nvSpPr>
        <p:spPr>
          <a:xfrm>
            <a:off x="5310225" y="2757150"/>
            <a:ext cx="3891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i="1" lang="ko" sz="105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b="1" i="1" lang="ko" sz="1050">
                <a:solidFill>
                  <a:srgbClr val="FF0000"/>
                </a:solidFill>
                <a:highlight>
                  <a:srgbClr val="FFFFFF"/>
                </a:highlight>
              </a:rPr>
              <a:t>‘정류장수대비 승하차총합’ </a:t>
            </a:r>
            <a:r>
              <a:rPr i="1" lang="ko" sz="1050">
                <a:solidFill>
                  <a:schemeClr val="dk1"/>
                </a:solidFill>
                <a:highlight>
                  <a:srgbClr val="FFFFFF"/>
                </a:highlight>
              </a:rPr>
              <a:t>기준 내림차순 정렬해서 확인&gt;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239" name="Google Shape;239;p36"/>
          <p:cNvSpPr txBox="1"/>
          <p:nvPr>
            <p:ph type="title"/>
          </p:nvPr>
        </p:nvSpPr>
        <p:spPr>
          <a:xfrm>
            <a:off x="399342" y="383150"/>
            <a:ext cx="8115900" cy="442800"/>
          </a:xfrm>
          <a:prstGeom prst="rect">
            <a:avLst/>
          </a:prstGeom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99342" y="383150"/>
            <a:ext cx="8115900" cy="442800"/>
          </a:xfrm>
          <a:prstGeom prst="rect">
            <a:avLst/>
          </a:prstGeom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889225" y="1212600"/>
            <a:ext cx="6611700" cy="1550700"/>
          </a:xfrm>
          <a:prstGeom prst="rect">
            <a:avLst/>
          </a:prstGeom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highlight>
                  <a:schemeClr val="lt1"/>
                </a:highlight>
              </a:rPr>
              <a:t>가설3 : 정류장 수 대비 노선수가 많으면 평균이동시간이 줄어들 것이다</a:t>
            </a:r>
            <a:endParaRPr b="0" sz="1050">
              <a:highlight>
                <a:schemeClr val="lt1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b="0" lang="ko" sz="1050">
                <a:highlight>
                  <a:srgbClr val="FFFFFF"/>
                </a:highlight>
              </a:rPr>
              <a:t>정류장 수 대비 노선수가 많아지면 평균 이동시간이 줄어들 것이기 때문에</a:t>
            </a:r>
            <a:endParaRPr b="0"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b="0" lang="ko" sz="1050">
                <a:highlight>
                  <a:srgbClr val="FFFFFF"/>
                </a:highlight>
              </a:rPr>
              <a:t>각 자치구들을 '정류장수대비노선수' 컬럼을 기준으로 정렬했을 때,</a:t>
            </a:r>
            <a:endParaRPr b="0"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</a:rPr>
              <a:t>'정류장수대비노선수'</a:t>
            </a:r>
            <a:r>
              <a:rPr b="0" lang="ko" sz="1050">
                <a:highlight>
                  <a:srgbClr val="FFFFFF"/>
                </a:highlight>
              </a:rPr>
              <a:t>가 가장 적은 구에 노선을 설치해야 한다.</a:t>
            </a:r>
            <a:endParaRPr b="0"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5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4A86E8"/>
                </a:solidFill>
                <a:highlight>
                  <a:srgbClr val="FFFFFF"/>
                </a:highlight>
              </a:rPr>
              <a:t>==&gt; 강동구, 강서구, 노원구</a:t>
            </a:r>
            <a:endParaRPr sz="1050">
              <a:highlight>
                <a:schemeClr val="lt1"/>
              </a:highlight>
            </a:endParaRPr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7525"/>
            <a:ext cx="9144001" cy="13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7"/>
          <p:cNvSpPr/>
          <p:nvPr/>
        </p:nvSpPr>
        <p:spPr>
          <a:xfrm>
            <a:off x="8379625" y="3364700"/>
            <a:ext cx="717900" cy="1114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7"/>
          <p:cNvSpPr txBox="1"/>
          <p:nvPr/>
        </p:nvSpPr>
        <p:spPr>
          <a:xfrm>
            <a:off x="5712325" y="2651325"/>
            <a:ext cx="3385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i="1" lang="ko" sz="105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b="1" i="1" lang="ko" sz="1050">
                <a:solidFill>
                  <a:srgbClr val="FF0000"/>
                </a:solidFill>
                <a:highlight>
                  <a:srgbClr val="FFFFFF"/>
                </a:highlight>
              </a:rPr>
              <a:t>‘정류장수대비노선수’ </a:t>
            </a:r>
            <a:r>
              <a:rPr i="1" lang="ko" sz="1050">
                <a:solidFill>
                  <a:schemeClr val="dk1"/>
                </a:solidFill>
                <a:highlight>
                  <a:srgbClr val="FFFFFF"/>
                </a:highlight>
              </a:rPr>
              <a:t>기준 오름차순 정렬해서 확인&gt;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399342" y="383150"/>
            <a:ext cx="8115900" cy="442800"/>
          </a:xfrm>
          <a:prstGeom prst="rect">
            <a:avLst/>
          </a:prstGeom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254" name="Google Shape;254;p38"/>
          <p:cNvSpPr txBox="1"/>
          <p:nvPr/>
        </p:nvSpPr>
        <p:spPr>
          <a:xfrm>
            <a:off x="524275" y="988475"/>
            <a:ext cx="8320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highlight>
                  <a:schemeClr val="lt1"/>
                </a:highlight>
              </a:rPr>
              <a:t>가설4 : 평균 이동시간 대비 승하차총승객수 노선 수와 상관 있을 것이다. </a:t>
            </a:r>
            <a:endParaRPr b="1"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highlight>
                  <a:schemeClr val="lt1"/>
                </a:highlight>
              </a:rPr>
              <a:t>=&gt; 기존 승차 총객수와 상관관계가 유사한 결과, 그러나 기존 노선 평균이동시간간의 -0.69의 상관계수보다 높은    </a:t>
            </a:r>
            <a:endParaRPr b="1"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highlight>
                  <a:schemeClr val="lt1"/>
                </a:highlight>
              </a:rPr>
              <a:t>   0.74~0.76의 상관계수를 도출</a:t>
            </a:r>
            <a:endParaRPr b="1"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highlight>
                  <a:schemeClr val="lt1"/>
                </a:highlight>
              </a:rPr>
              <a:t>결론)</a:t>
            </a:r>
            <a:endParaRPr b="1"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chemeClr val="lt1"/>
                </a:highlight>
              </a:rPr>
              <a:t>평균이동시간 대비 승하차객수가 높은 곳은 수요가 높다고 판단되어 해당 지역에 우선적으로 노선을 투입해야한다.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ko" sz="1050">
                <a:solidFill>
                  <a:schemeClr val="dk1"/>
                </a:solidFill>
                <a:highlight>
                  <a:schemeClr val="lt1"/>
                </a:highlight>
              </a:rPr>
              <a:t>그러므로 </a:t>
            </a:r>
            <a:r>
              <a:rPr b="1" lang="ko" sz="1050">
                <a:solidFill>
                  <a:srgbClr val="FF0000"/>
                </a:solidFill>
                <a:highlight>
                  <a:schemeClr val="lt1"/>
                </a:highlight>
              </a:rPr>
              <a:t>평균이동시간 대비 승차객</a:t>
            </a:r>
            <a:r>
              <a:rPr lang="ko" sz="1050">
                <a:solidFill>
                  <a:schemeClr val="dk1"/>
                </a:solidFill>
                <a:highlight>
                  <a:schemeClr val="lt1"/>
                </a:highlight>
              </a:rPr>
              <a:t> 기준 </a:t>
            </a:r>
            <a:r>
              <a:rPr b="1" lang="ko" sz="1050">
                <a:solidFill>
                  <a:schemeClr val="accent1"/>
                </a:solidFill>
                <a:highlight>
                  <a:schemeClr val="lt1"/>
                </a:highlight>
              </a:rPr>
              <a:t>강남구</a:t>
            </a:r>
            <a:r>
              <a:rPr lang="ko" sz="105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b="1" lang="ko" sz="1050">
                <a:solidFill>
                  <a:srgbClr val="FF0000"/>
                </a:solidFill>
                <a:highlight>
                  <a:schemeClr val="lt1"/>
                </a:highlight>
              </a:rPr>
              <a:t>평균이동시간 대비 하차객</a:t>
            </a:r>
            <a:r>
              <a:rPr lang="ko" sz="1050">
                <a:solidFill>
                  <a:schemeClr val="dk1"/>
                </a:solidFill>
                <a:highlight>
                  <a:schemeClr val="lt1"/>
                </a:highlight>
              </a:rPr>
              <a:t> 기준 가장 수요가 높은 </a:t>
            </a:r>
            <a:r>
              <a:rPr b="1" lang="ko" sz="1050">
                <a:solidFill>
                  <a:schemeClr val="accent1"/>
                </a:solidFill>
                <a:highlight>
                  <a:schemeClr val="lt1"/>
                </a:highlight>
              </a:rPr>
              <a:t>관악구</a:t>
            </a:r>
            <a:r>
              <a:rPr lang="ko" sz="1050">
                <a:solidFill>
                  <a:schemeClr val="dk1"/>
                </a:solidFill>
                <a:highlight>
                  <a:schemeClr val="lt1"/>
                </a:highlight>
              </a:rPr>
              <a:t>에 노선을 증설해야 한다.</a:t>
            </a:r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38" y="2571750"/>
            <a:ext cx="8844476" cy="247498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/>
          <p:nvPr/>
        </p:nvSpPr>
        <p:spPr>
          <a:xfrm>
            <a:off x="7083050" y="2753900"/>
            <a:ext cx="975000" cy="229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8"/>
          <p:cNvSpPr/>
          <p:nvPr/>
        </p:nvSpPr>
        <p:spPr>
          <a:xfrm>
            <a:off x="8058050" y="2753900"/>
            <a:ext cx="975000" cy="229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8"/>
          <p:cNvSpPr txBox="1"/>
          <p:nvPr/>
        </p:nvSpPr>
        <p:spPr>
          <a:xfrm>
            <a:off x="7232275" y="2304575"/>
            <a:ext cx="1911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i="1" lang="ko" sz="105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i="1" lang="ko" sz="1050">
                <a:solidFill>
                  <a:schemeClr val="dk1"/>
                </a:solidFill>
                <a:highlight>
                  <a:srgbClr val="FFFFFF"/>
                </a:highlight>
              </a:rPr>
              <a:t>내림차순 정렬해서 확인&gt;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399342" y="383150"/>
            <a:ext cx="8115900" cy="442800"/>
          </a:xfrm>
          <a:prstGeom prst="rect">
            <a:avLst/>
          </a:prstGeom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</a:t>
            </a:r>
            <a:r>
              <a:rPr lang="ko"/>
              <a:t>결론</a:t>
            </a:r>
            <a:endParaRPr/>
          </a:p>
        </p:txBody>
      </p:sp>
      <p:sp>
        <p:nvSpPr>
          <p:cNvPr id="264" name="Google Shape;264;p39"/>
          <p:cNvSpPr txBox="1"/>
          <p:nvPr/>
        </p:nvSpPr>
        <p:spPr>
          <a:xfrm>
            <a:off x="538650" y="1679400"/>
            <a:ext cx="3279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dk1"/>
                </a:solidFill>
              </a:rPr>
              <a:t>가설1)</a:t>
            </a:r>
            <a:r>
              <a:rPr lang="ko" sz="1300">
                <a:solidFill>
                  <a:schemeClr val="dk1"/>
                </a:solidFill>
              </a:rPr>
              <a:t> 강동구, 송파구, 강서구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dk1"/>
                </a:solidFill>
              </a:rPr>
              <a:t>가설2)</a:t>
            </a:r>
            <a:r>
              <a:rPr lang="ko" sz="1300">
                <a:solidFill>
                  <a:schemeClr val="dk1"/>
                </a:solidFill>
              </a:rPr>
              <a:t> 중구, 동대문구, 관악구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dk1"/>
                </a:solidFill>
              </a:rPr>
              <a:t>가설3)</a:t>
            </a:r>
            <a:r>
              <a:rPr lang="ko" sz="1300">
                <a:solidFill>
                  <a:schemeClr val="dk1"/>
                </a:solidFill>
              </a:rPr>
              <a:t> 강동구, 강서구, 노원구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가설4)</a:t>
            </a:r>
            <a:r>
              <a:rPr lang="ko" sz="1300">
                <a:solidFill>
                  <a:schemeClr val="dk1"/>
                </a:solidFill>
              </a:rPr>
              <a:t> 강남구, 관악구, 서초구</a:t>
            </a:r>
            <a:endParaRPr sz="1700"/>
          </a:p>
        </p:txBody>
      </p:sp>
      <p:sp>
        <p:nvSpPr>
          <p:cNvPr id="265" name="Google Shape;265;p39"/>
          <p:cNvSpPr txBox="1"/>
          <p:nvPr/>
        </p:nvSpPr>
        <p:spPr>
          <a:xfrm>
            <a:off x="160775" y="981600"/>
            <a:ext cx="495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각 가설 별 노선의 추가 개설이 필요한 상위 3개 구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525" y="1435525"/>
            <a:ext cx="4116426" cy="24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9"/>
          <p:cNvSpPr txBox="1"/>
          <p:nvPr/>
        </p:nvSpPr>
        <p:spPr>
          <a:xfrm>
            <a:off x="294725" y="3086075"/>
            <a:ext cx="48810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강동구, 강서구, 관악구 등에 버스노선의 추가 개설이 필요하다.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위의 자치구들을 경로로 두는 노선이 필요해보인다.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지하철역이 없는 지역을 고려하는 것도 필요해보인다.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/>
        </p:nvSpPr>
        <p:spPr>
          <a:xfrm>
            <a:off x="632900" y="261200"/>
            <a:ext cx="25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목차</a:t>
            </a:r>
            <a:endParaRPr b="1"/>
          </a:p>
        </p:txBody>
      </p:sp>
      <p:sp>
        <p:nvSpPr>
          <p:cNvPr id="93" name="Google Shape;93;p22"/>
          <p:cNvSpPr txBox="1"/>
          <p:nvPr/>
        </p:nvSpPr>
        <p:spPr>
          <a:xfrm>
            <a:off x="874000" y="914175"/>
            <a:ext cx="38475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ko" sz="1900"/>
              <a:t>분석 목표 설정</a:t>
            </a:r>
            <a:endParaRPr b="1"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ko" sz="1900"/>
              <a:t>가설 수립</a:t>
            </a:r>
            <a:endParaRPr b="1"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ko" sz="1900"/>
              <a:t>단변량 분석</a:t>
            </a:r>
            <a:endParaRPr b="1"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ko" sz="1900"/>
              <a:t>이변량 분석</a:t>
            </a:r>
            <a:endParaRPr b="1"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ko" sz="1900"/>
              <a:t>가설 검증</a:t>
            </a:r>
            <a:endParaRPr b="1"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ko" sz="1900"/>
              <a:t>결론</a:t>
            </a:r>
            <a:endParaRPr b="1"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399342" y="383150"/>
            <a:ext cx="2941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분석 목표 설정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/>
          <p:nvPr/>
        </p:nvSpPr>
        <p:spPr>
          <a:xfrm>
            <a:off x="1467763" y="1131875"/>
            <a:ext cx="62085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chemeClr val="dk1"/>
                </a:solidFill>
                <a:highlight>
                  <a:schemeClr val="lt1"/>
                </a:highlight>
              </a:rPr>
              <a:t>서울시민 중 </a:t>
            </a:r>
            <a:r>
              <a:rPr b="1" lang="ko" sz="1350">
                <a:solidFill>
                  <a:schemeClr val="dk1"/>
                </a:solidFill>
                <a:highlight>
                  <a:schemeClr val="lt1"/>
                </a:highlight>
              </a:rPr>
              <a:t>27.0%</a:t>
            </a:r>
            <a:r>
              <a:rPr lang="ko" sz="1350">
                <a:solidFill>
                  <a:schemeClr val="dk1"/>
                </a:solidFill>
                <a:highlight>
                  <a:schemeClr val="lt1"/>
                </a:highlight>
              </a:rPr>
              <a:t>가 버스를 사용해 이동 </a:t>
            </a:r>
            <a:endParaRPr sz="13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chemeClr val="dk1"/>
                </a:solidFill>
                <a:highlight>
                  <a:schemeClr val="lt1"/>
                </a:highlight>
              </a:rPr>
              <a:t>-&gt; 서울 시민의 삶의 질 향상을 위해 </a:t>
            </a:r>
            <a:r>
              <a:rPr lang="ko" sz="1350">
                <a:solidFill>
                  <a:schemeClr val="dk1"/>
                </a:solidFill>
                <a:highlight>
                  <a:schemeClr val="lt1"/>
                </a:highlight>
              </a:rPr>
              <a:t>버스 노선 최적화 필요</a:t>
            </a:r>
            <a:endParaRPr b="1" sz="13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538" y="2075073"/>
            <a:ext cx="4124925" cy="26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type="title"/>
          </p:nvPr>
        </p:nvSpPr>
        <p:spPr>
          <a:xfrm>
            <a:off x="399342" y="383150"/>
            <a:ext cx="2941295" cy="442762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가설 수립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/>
          <p:cNvSpPr/>
          <p:nvPr/>
        </p:nvSpPr>
        <p:spPr>
          <a:xfrm>
            <a:off x="399342" y="1552110"/>
            <a:ext cx="1127824" cy="214674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-222250" lvl="0" marL="215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1" i="0" lang="ko" sz="1200" u="none" cap="none" strike="noStrike">
                <a:solidFill>
                  <a:srgbClr val="000000"/>
                </a:solidFill>
              </a:rPr>
              <a:t>가설 1</a:t>
            </a: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4"/>
          <p:cNvSpPr/>
          <p:nvPr/>
        </p:nvSpPr>
        <p:spPr>
          <a:xfrm>
            <a:off x="399342" y="2226839"/>
            <a:ext cx="1127824" cy="214674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-222250" lvl="0" marL="215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1" i="0" lang="ko" sz="1200" u="none" cap="none" strike="noStrike">
                <a:solidFill>
                  <a:srgbClr val="000000"/>
                </a:solidFill>
              </a:rPr>
              <a:t>가설 2</a:t>
            </a: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4"/>
          <p:cNvSpPr/>
          <p:nvPr/>
        </p:nvSpPr>
        <p:spPr>
          <a:xfrm>
            <a:off x="399342" y="2901568"/>
            <a:ext cx="1127824" cy="214674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-222250" lvl="0" marL="215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1" i="0" lang="ko" sz="1200" u="none" cap="none" strike="noStrike">
                <a:solidFill>
                  <a:srgbClr val="000000"/>
                </a:solidFill>
              </a:rPr>
              <a:t>가설 3</a:t>
            </a: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4"/>
          <p:cNvSpPr/>
          <p:nvPr/>
        </p:nvSpPr>
        <p:spPr>
          <a:xfrm>
            <a:off x="399354" y="3652493"/>
            <a:ext cx="1127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-222250" lvl="0" marL="215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1" i="0" lang="ko" sz="1200" u="none" cap="none" strike="noStrike">
                <a:solidFill>
                  <a:srgbClr val="000000"/>
                </a:solidFill>
              </a:rPr>
              <a:t>가설 </a:t>
            </a:r>
            <a:r>
              <a:rPr b="1" lang="ko" sz="1200"/>
              <a:t>4</a:t>
            </a: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4"/>
          <p:cNvSpPr txBox="1"/>
          <p:nvPr/>
        </p:nvSpPr>
        <p:spPr>
          <a:xfrm>
            <a:off x="1467750" y="3652500"/>
            <a:ext cx="62085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FF0000"/>
                </a:solidFill>
                <a:highlight>
                  <a:schemeClr val="lt1"/>
                </a:highlight>
              </a:rPr>
              <a:t>평균 이동시간 대비 승하차승객수</a:t>
            </a:r>
            <a:r>
              <a:rPr lang="ko" sz="1350">
                <a:solidFill>
                  <a:schemeClr val="dk1"/>
                </a:solidFill>
                <a:highlight>
                  <a:schemeClr val="lt1"/>
                </a:highlight>
              </a:rPr>
              <a:t>가 </a:t>
            </a:r>
            <a:r>
              <a:rPr lang="ko" sz="1350">
                <a:solidFill>
                  <a:schemeClr val="accent1"/>
                </a:solidFill>
                <a:highlight>
                  <a:schemeClr val="lt1"/>
                </a:highlight>
              </a:rPr>
              <a:t>노선 수</a:t>
            </a:r>
            <a:r>
              <a:rPr lang="ko" sz="1350">
                <a:solidFill>
                  <a:schemeClr val="dk1"/>
                </a:solidFill>
                <a:highlight>
                  <a:schemeClr val="lt1"/>
                </a:highlight>
              </a:rPr>
              <a:t>와 상관 있을 것이다.</a:t>
            </a:r>
            <a:endParaRPr sz="13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4"/>
          <p:cNvSpPr txBox="1"/>
          <p:nvPr/>
        </p:nvSpPr>
        <p:spPr>
          <a:xfrm>
            <a:off x="1467750" y="2904288"/>
            <a:ext cx="62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정류장 수 대비 노선수</a:t>
            </a:r>
            <a:r>
              <a:rPr lang="ko"/>
              <a:t>가 많으면 </a:t>
            </a:r>
            <a:r>
              <a:rPr lang="ko">
                <a:solidFill>
                  <a:schemeClr val="accent1"/>
                </a:solidFill>
              </a:rPr>
              <a:t>평균이동시간</a:t>
            </a:r>
            <a:r>
              <a:rPr lang="ko"/>
              <a:t>이 줄어들 것이다</a:t>
            </a:r>
            <a:endParaRPr/>
          </a:p>
        </p:txBody>
      </p:sp>
      <p:sp>
        <p:nvSpPr>
          <p:cNvPr id="112" name="Google Shape;112;p24"/>
          <p:cNvSpPr txBox="1"/>
          <p:nvPr/>
        </p:nvSpPr>
        <p:spPr>
          <a:xfrm>
            <a:off x="1467750" y="2259822"/>
            <a:ext cx="62085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FF0000"/>
                </a:solidFill>
                <a:highlight>
                  <a:srgbClr val="FFFFFF"/>
                </a:highlight>
              </a:rPr>
              <a:t>승하차총합수</a:t>
            </a:r>
            <a:r>
              <a:rPr lang="ko" sz="1350">
                <a:solidFill>
                  <a:schemeClr val="dk1"/>
                </a:solidFill>
                <a:highlight>
                  <a:srgbClr val="FFFFFF"/>
                </a:highlight>
              </a:rPr>
              <a:t>와 </a:t>
            </a:r>
            <a:r>
              <a:rPr lang="ko" sz="1350">
                <a:solidFill>
                  <a:schemeClr val="accent1"/>
                </a:solidFill>
                <a:highlight>
                  <a:srgbClr val="FFFFFF"/>
                </a:highlight>
              </a:rPr>
              <a:t>정류장 수</a:t>
            </a:r>
            <a:r>
              <a:rPr lang="ko" sz="1350">
                <a:solidFill>
                  <a:schemeClr val="dk1"/>
                </a:solidFill>
                <a:highlight>
                  <a:srgbClr val="FFFFFF"/>
                </a:highlight>
              </a:rPr>
              <a:t>는 관련이 있을 것이다.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4"/>
          <p:cNvSpPr txBox="1"/>
          <p:nvPr/>
        </p:nvSpPr>
        <p:spPr>
          <a:xfrm>
            <a:off x="1382025" y="1552088"/>
            <a:ext cx="62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승차총승객수</a:t>
            </a:r>
            <a:r>
              <a:rPr lang="ko"/>
              <a:t>와 </a:t>
            </a:r>
            <a:r>
              <a:rPr lang="ko">
                <a:solidFill>
                  <a:srgbClr val="FF0000"/>
                </a:solidFill>
              </a:rPr>
              <a:t>하차총승객수</a:t>
            </a:r>
            <a:r>
              <a:rPr lang="ko"/>
              <a:t>는 </a:t>
            </a:r>
            <a:r>
              <a:rPr lang="ko">
                <a:solidFill>
                  <a:schemeClr val="accent1"/>
                </a:solidFill>
              </a:rPr>
              <a:t>노선수</a:t>
            </a:r>
            <a:r>
              <a:rPr lang="ko"/>
              <a:t>와 관련이 있을 것이다.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title"/>
          </p:nvPr>
        </p:nvSpPr>
        <p:spPr>
          <a:xfrm>
            <a:off x="399356" y="383150"/>
            <a:ext cx="49584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단변량 분석 - 승차총승객수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5"/>
          <p:cNvSpPr/>
          <p:nvPr/>
        </p:nvSpPr>
        <p:spPr>
          <a:xfrm>
            <a:off x="399350" y="1110575"/>
            <a:ext cx="5119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▪"/>
            </a:pPr>
            <a:r>
              <a:rPr lang="ko" sz="1500"/>
              <a:t>4월 한달간 구 별 승객 수 분포 그래프</a:t>
            </a:r>
            <a:endParaRPr sz="1500"/>
          </a:p>
        </p:txBody>
      </p:sp>
      <p:grpSp>
        <p:nvGrpSpPr>
          <p:cNvPr id="120" name="Google Shape;120;p25"/>
          <p:cNvGrpSpPr/>
          <p:nvPr/>
        </p:nvGrpSpPr>
        <p:grpSpPr>
          <a:xfrm>
            <a:off x="5457149" y="432198"/>
            <a:ext cx="3592152" cy="344705"/>
            <a:chOff x="5457149" y="432198"/>
            <a:chExt cx="3592152" cy="344705"/>
          </a:xfrm>
        </p:grpSpPr>
        <p:sp>
          <p:nvSpPr>
            <p:cNvPr id="121" name="Google Shape;121;p25"/>
            <p:cNvSpPr/>
            <p:nvPr/>
          </p:nvSpPr>
          <p:spPr>
            <a:xfrm>
              <a:off x="5457149" y="432198"/>
              <a:ext cx="14223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-222250" lvl="0" marL="215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A86E8"/>
                </a:buClr>
                <a:buSzPts val="1900"/>
                <a:buFont typeface="Noto Sans Symbols"/>
                <a:buChar char="✔"/>
              </a:pPr>
              <a:r>
                <a:rPr b="1" lang="ko" sz="1200">
                  <a:solidFill>
                    <a:srgbClr val="4A86E8"/>
                  </a:solidFill>
                </a:rPr>
                <a:t>승차총승객수</a:t>
              </a:r>
              <a:r>
                <a:rPr b="0" i="0" lang="k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5"/>
            <p:cNvSpPr/>
            <p:nvPr/>
          </p:nvSpPr>
          <p:spPr>
            <a:xfrm>
              <a:off x="6796600" y="432203"/>
              <a:ext cx="13257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-222250" lvl="0" marL="215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Noto Sans Symbols"/>
                <a:buChar char="✔"/>
              </a:pPr>
              <a:r>
                <a:rPr lang="ko" sz="1200"/>
                <a:t>하차총승객수</a:t>
              </a:r>
              <a:r>
                <a:rPr b="0" i="0" lang="k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200"/>
            </a:p>
          </p:txBody>
        </p:sp>
        <p:sp>
          <p:nvSpPr>
            <p:cNvPr id="123" name="Google Shape;123;p25"/>
            <p:cNvSpPr/>
            <p:nvPr/>
          </p:nvSpPr>
          <p:spPr>
            <a:xfrm>
              <a:off x="8122302" y="432201"/>
              <a:ext cx="9270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-222250" lvl="0" marL="215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Noto Sans Symbols"/>
                <a:buChar char="✔"/>
              </a:pPr>
              <a:r>
                <a:rPr lang="ko" sz="1200"/>
                <a:t>노선수</a:t>
              </a:r>
              <a:r>
                <a:rPr b="0" i="0" lang="k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200"/>
            </a:p>
          </p:txBody>
        </p:sp>
      </p:grp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25" y="1452825"/>
            <a:ext cx="7777149" cy="2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683425" y="4377725"/>
            <a:ext cx="70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→ 승차승객수가 특히 많은(700만 이상) 몇개의 자치구가 존재함</a:t>
            </a:r>
            <a:endParaRPr sz="1600"/>
          </a:p>
        </p:txBody>
      </p:sp>
      <p:sp>
        <p:nvSpPr>
          <p:cNvPr id="126" name="Google Shape;126;p25"/>
          <p:cNvSpPr txBox="1"/>
          <p:nvPr/>
        </p:nvSpPr>
        <p:spPr>
          <a:xfrm>
            <a:off x="7618725" y="1305775"/>
            <a:ext cx="77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단위 : 1만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99355" y="383150"/>
            <a:ext cx="4712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단변량 분석 - 하차총승객수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683425" y="4377725"/>
            <a:ext cx="737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→ 승차승객수와 마찬가지로 하차승객수가 특히 많은 몇개의 자치구가 존재함</a:t>
            </a:r>
            <a:endParaRPr sz="1700"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23" y="1455275"/>
            <a:ext cx="7838354" cy="2922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26"/>
          <p:cNvGrpSpPr/>
          <p:nvPr/>
        </p:nvGrpSpPr>
        <p:grpSpPr>
          <a:xfrm>
            <a:off x="5457149" y="432198"/>
            <a:ext cx="3592152" cy="344705"/>
            <a:chOff x="5457149" y="432198"/>
            <a:chExt cx="3592152" cy="344705"/>
          </a:xfrm>
        </p:grpSpPr>
        <p:sp>
          <p:nvSpPr>
            <p:cNvPr id="135" name="Google Shape;135;p26"/>
            <p:cNvSpPr/>
            <p:nvPr/>
          </p:nvSpPr>
          <p:spPr>
            <a:xfrm>
              <a:off x="5457149" y="432198"/>
              <a:ext cx="14223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-222250" lvl="0" marL="215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Noto Sans Symbols"/>
                <a:buChar char="✔"/>
              </a:pPr>
              <a:r>
                <a:rPr lang="ko" sz="1200">
                  <a:solidFill>
                    <a:schemeClr val="dk1"/>
                  </a:solidFill>
                </a:rPr>
                <a:t>승차총승객수</a:t>
              </a:r>
              <a:r>
                <a:rPr b="0" i="0" lang="k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6796600" y="432203"/>
              <a:ext cx="13257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-222250" lvl="0" marL="215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900"/>
                <a:buFont typeface="Noto Sans Symbols"/>
                <a:buChar char="✔"/>
              </a:pPr>
              <a:r>
                <a:rPr b="1" lang="ko" sz="1200">
                  <a:solidFill>
                    <a:schemeClr val="accent1"/>
                  </a:solidFill>
                </a:rPr>
                <a:t>하차총승객수</a:t>
              </a:r>
              <a:r>
                <a:rPr b="0" i="0" lang="k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200"/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8122302" y="432201"/>
              <a:ext cx="9270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-222250" lvl="0" marL="215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Noto Sans Symbols"/>
                <a:buChar char="✔"/>
              </a:pPr>
              <a:r>
                <a:rPr lang="ko" sz="1200"/>
                <a:t>노선수</a:t>
              </a:r>
              <a:r>
                <a:rPr b="0" i="0" lang="k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200"/>
            </a:p>
          </p:txBody>
        </p:sp>
      </p:grpSp>
      <p:sp>
        <p:nvSpPr>
          <p:cNvPr id="138" name="Google Shape;138;p26"/>
          <p:cNvSpPr/>
          <p:nvPr/>
        </p:nvSpPr>
        <p:spPr>
          <a:xfrm>
            <a:off x="399350" y="1025263"/>
            <a:ext cx="5119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▪"/>
            </a:pPr>
            <a:r>
              <a:rPr lang="ko" sz="1500"/>
              <a:t>구 별 하차 승객 수 분포 그래프</a:t>
            </a:r>
            <a:endParaRPr sz="1500"/>
          </a:p>
        </p:txBody>
      </p:sp>
      <p:sp>
        <p:nvSpPr>
          <p:cNvPr id="139" name="Google Shape;139;p26"/>
          <p:cNvSpPr txBox="1"/>
          <p:nvPr/>
        </p:nvSpPr>
        <p:spPr>
          <a:xfrm>
            <a:off x="7618725" y="1305775"/>
            <a:ext cx="77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단위 : 1만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99354" y="383150"/>
            <a:ext cx="4272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단변량 분석 - 노선수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621800" y="4299125"/>
            <a:ext cx="38517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</a:rPr>
              <a:t>다른 구들에 비해 노선수가 특히 적은 자치구 존재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57" y="1434738"/>
            <a:ext cx="7608286" cy="28111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7"/>
          <p:cNvGrpSpPr/>
          <p:nvPr/>
        </p:nvGrpSpPr>
        <p:grpSpPr>
          <a:xfrm>
            <a:off x="5457149" y="432198"/>
            <a:ext cx="3592152" cy="344705"/>
            <a:chOff x="5457149" y="432198"/>
            <a:chExt cx="3592152" cy="344705"/>
          </a:xfrm>
        </p:grpSpPr>
        <p:sp>
          <p:nvSpPr>
            <p:cNvPr id="148" name="Google Shape;148;p27"/>
            <p:cNvSpPr/>
            <p:nvPr/>
          </p:nvSpPr>
          <p:spPr>
            <a:xfrm>
              <a:off x="5457149" y="432198"/>
              <a:ext cx="14223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-222250" lvl="0" marL="215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Noto Sans Symbols"/>
                <a:buChar char="✔"/>
              </a:pPr>
              <a:r>
                <a:rPr lang="ko" sz="1200">
                  <a:solidFill>
                    <a:schemeClr val="dk1"/>
                  </a:solidFill>
                </a:rPr>
                <a:t>승차총승객수</a:t>
              </a:r>
              <a:r>
                <a:rPr i="0" lang="ko" sz="1200" u="none" cap="none" strike="noStrike">
                  <a:solidFill>
                    <a:schemeClr val="dk1"/>
                  </a:solidFill>
                </a:rPr>
                <a:t> </a:t>
              </a:r>
              <a:endParaRPr i="0" sz="12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6796600" y="432203"/>
              <a:ext cx="13257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-222250" lvl="0" marL="215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Noto Sans Symbols"/>
                <a:buChar char="✔"/>
              </a:pPr>
              <a:r>
                <a:rPr lang="ko" sz="1200"/>
                <a:t>하차총승객수</a:t>
              </a:r>
              <a:r>
                <a:rPr b="0" i="0" lang="k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200"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8122302" y="432201"/>
              <a:ext cx="9270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noAutofit/>
            </a:bodyPr>
            <a:lstStyle/>
            <a:p>
              <a:pPr indent="-222250" lvl="0" marL="215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900"/>
                <a:buFont typeface="Noto Sans Symbols"/>
                <a:buChar char="✔"/>
              </a:pPr>
              <a:r>
                <a:rPr b="1" lang="ko" sz="1200">
                  <a:solidFill>
                    <a:schemeClr val="accent1"/>
                  </a:solidFill>
                </a:rPr>
                <a:t>노선수</a:t>
              </a:r>
              <a:r>
                <a:rPr b="1" i="0" lang="ko" sz="1200" u="none" cap="none" strike="noStrike">
                  <a:solidFill>
                    <a:srgbClr val="000000"/>
                  </a:solidFill>
                </a:rPr>
                <a:t> </a:t>
              </a:r>
              <a:endParaRPr b="1" sz="1200"/>
            </a:p>
          </p:txBody>
        </p:sp>
      </p:grpSp>
      <p:sp>
        <p:nvSpPr>
          <p:cNvPr id="151" name="Google Shape;151;p27"/>
          <p:cNvSpPr txBox="1"/>
          <p:nvPr/>
        </p:nvSpPr>
        <p:spPr>
          <a:xfrm>
            <a:off x="7618725" y="1305775"/>
            <a:ext cx="77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단위 : 1개</a:t>
            </a:r>
            <a:endParaRPr sz="1000"/>
          </a:p>
        </p:txBody>
      </p:sp>
      <p:sp>
        <p:nvSpPr>
          <p:cNvPr id="152" name="Google Shape;152;p27"/>
          <p:cNvSpPr/>
          <p:nvPr/>
        </p:nvSpPr>
        <p:spPr>
          <a:xfrm>
            <a:off x="399350" y="1025263"/>
            <a:ext cx="5119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▪"/>
            </a:pPr>
            <a:r>
              <a:rPr lang="ko" sz="1500"/>
              <a:t>구 별 노선수 분포 그래프</a:t>
            </a:r>
            <a:endParaRPr sz="1500"/>
          </a:p>
        </p:txBody>
      </p:sp>
      <p:sp>
        <p:nvSpPr>
          <p:cNvPr id="153" name="Google Shape;153;p27"/>
          <p:cNvSpPr/>
          <p:nvPr/>
        </p:nvSpPr>
        <p:spPr>
          <a:xfrm>
            <a:off x="4512009" y="4299125"/>
            <a:ext cx="567600" cy="33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5225100" y="4299125"/>
            <a:ext cx="33408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</a:rPr>
              <a:t>수요 존재시 버스 노선  증설 대상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99342" y="383150"/>
            <a:ext cx="2941295" cy="442762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이변량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4575" y="1003851"/>
            <a:ext cx="8067900" cy="3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-152400" lvl="1" marL="3683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</a:pPr>
            <a:r>
              <a:rPr lang="ko"/>
              <a:t>Y(</a:t>
            </a:r>
            <a:r>
              <a:rPr lang="ko"/>
              <a:t>노선수, 정류장수)</a:t>
            </a:r>
            <a:r>
              <a:rPr lang="ko"/>
              <a:t>와의 관계</a:t>
            </a:r>
            <a:r>
              <a:rPr lang="ko"/>
              <a:t> 분류</a:t>
            </a:r>
            <a:endParaRPr/>
          </a:p>
          <a:p>
            <a:pPr indent="0" lvl="0" marL="787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ko" sz="1400"/>
              <a:t>1)</a:t>
            </a:r>
            <a:r>
              <a:rPr b="0" lang="ko" sz="1400"/>
              <a:t>강한 상관관계 존재</a:t>
            </a:r>
            <a:endParaRPr b="0" sz="14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ko" sz="1050">
                <a:solidFill>
                  <a:srgbClr val="0451A5"/>
                </a:solidFill>
                <a:highlight>
                  <a:schemeClr val="lt1"/>
                </a:highlight>
              </a:rPr>
              <a:t>*</a:t>
            </a:r>
            <a:r>
              <a:rPr b="0" lang="ko" sz="1050">
                <a:highlight>
                  <a:schemeClr val="lt1"/>
                </a:highlight>
              </a:rPr>
              <a:t> </a:t>
            </a:r>
            <a:r>
              <a:rPr b="0" lang="ko" sz="1050">
                <a:solidFill>
                  <a:srgbClr val="FF0000"/>
                </a:solidFill>
                <a:highlight>
                  <a:schemeClr val="lt1"/>
                </a:highlight>
              </a:rPr>
              <a:t>승차(하차)총승객수(x)</a:t>
            </a:r>
            <a:r>
              <a:rPr b="0" lang="ko" sz="1050">
                <a:highlight>
                  <a:schemeClr val="lt1"/>
                </a:highlight>
              </a:rPr>
              <a:t>와 </a:t>
            </a:r>
            <a:r>
              <a:rPr b="0" lang="ko" sz="1050">
                <a:solidFill>
                  <a:srgbClr val="FF0000"/>
                </a:solidFill>
                <a:highlight>
                  <a:schemeClr val="lt1"/>
                </a:highlight>
              </a:rPr>
              <a:t>노선수(y)</a:t>
            </a:r>
            <a:r>
              <a:rPr b="0" lang="ko" sz="1050">
                <a:highlight>
                  <a:schemeClr val="lt1"/>
                </a:highlight>
              </a:rPr>
              <a:t> 사이에 </a:t>
            </a:r>
            <a:r>
              <a:rPr b="0" lang="ko" sz="1050">
                <a:solidFill>
                  <a:schemeClr val="accent1"/>
                </a:solidFill>
                <a:highlight>
                  <a:schemeClr val="lt1"/>
                </a:highlight>
              </a:rPr>
              <a:t>양의 상관관계(+)</a:t>
            </a:r>
            <a:endParaRPr b="0" sz="105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ko" sz="1050">
                <a:solidFill>
                  <a:srgbClr val="0451A5"/>
                </a:solidFill>
                <a:highlight>
                  <a:schemeClr val="lt1"/>
                </a:highlight>
              </a:rPr>
              <a:t>*</a:t>
            </a:r>
            <a:r>
              <a:rPr b="0" lang="ko" sz="1050">
                <a:highlight>
                  <a:schemeClr val="lt1"/>
                </a:highlight>
              </a:rPr>
              <a:t> </a:t>
            </a:r>
            <a:r>
              <a:rPr b="0" lang="ko" sz="1050">
                <a:solidFill>
                  <a:srgbClr val="FF0000"/>
                </a:solidFill>
                <a:highlight>
                  <a:schemeClr val="lt1"/>
                </a:highlight>
              </a:rPr>
              <a:t>승하차총합수(x)</a:t>
            </a:r>
            <a:r>
              <a:rPr b="0" lang="ko" sz="1050">
                <a:highlight>
                  <a:schemeClr val="lt1"/>
                </a:highlight>
              </a:rPr>
              <a:t>와 </a:t>
            </a:r>
            <a:r>
              <a:rPr b="0" lang="ko" sz="1050">
                <a:solidFill>
                  <a:srgbClr val="FF0000"/>
                </a:solidFill>
                <a:highlight>
                  <a:schemeClr val="lt1"/>
                </a:highlight>
              </a:rPr>
              <a:t>정류장수(y)</a:t>
            </a:r>
            <a:r>
              <a:rPr b="0" lang="ko" sz="1050">
                <a:highlight>
                  <a:schemeClr val="lt1"/>
                </a:highlight>
              </a:rPr>
              <a:t> 사이에 </a:t>
            </a:r>
            <a:r>
              <a:rPr b="0" lang="ko" sz="1050">
                <a:solidFill>
                  <a:schemeClr val="accent1"/>
                </a:solidFill>
                <a:highlight>
                  <a:schemeClr val="lt1"/>
                </a:highlight>
              </a:rPr>
              <a:t>양의 상관관계(+)</a:t>
            </a:r>
            <a:endParaRPr b="0" sz="105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ko" sz="1050">
                <a:solidFill>
                  <a:srgbClr val="0451A5"/>
                </a:solidFill>
                <a:highlight>
                  <a:schemeClr val="lt1"/>
                </a:highlight>
              </a:rPr>
              <a:t>*</a:t>
            </a:r>
            <a:r>
              <a:rPr b="0" lang="ko" sz="1050">
                <a:highlight>
                  <a:schemeClr val="lt1"/>
                </a:highlight>
              </a:rPr>
              <a:t> </a:t>
            </a:r>
            <a:r>
              <a:rPr b="0" lang="ko" sz="1050">
                <a:solidFill>
                  <a:srgbClr val="FF0000"/>
                </a:solidFill>
                <a:highlight>
                  <a:schemeClr val="lt1"/>
                </a:highlight>
              </a:rPr>
              <a:t>정류장 수 대비 노선수(x)</a:t>
            </a:r>
            <a:r>
              <a:rPr b="0" lang="ko" sz="1050">
                <a:highlight>
                  <a:schemeClr val="lt1"/>
                </a:highlight>
              </a:rPr>
              <a:t>와 </a:t>
            </a:r>
            <a:r>
              <a:rPr b="0" lang="ko" sz="1050">
                <a:solidFill>
                  <a:srgbClr val="FF0000"/>
                </a:solidFill>
                <a:highlight>
                  <a:schemeClr val="lt1"/>
                </a:highlight>
              </a:rPr>
              <a:t>평균이동시간(y)</a:t>
            </a:r>
            <a:r>
              <a:rPr b="0" lang="ko" sz="1050">
                <a:highlight>
                  <a:schemeClr val="lt1"/>
                </a:highlight>
              </a:rPr>
              <a:t> 사이에 </a:t>
            </a:r>
            <a:r>
              <a:rPr b="0" lang="ko" sz="1050">
                <a:solidFill>
                  <a:schemeClr val="accent1"/>
                </a:solidFill>
                <a:highlight>
                  <a:schemeClr val="lt1"/>
                </a:highlight>
              </a:rPr>
              <a:t>음의 상관관계(-)</a:t>
            </a:r>
            <a:endParaRPr b="0" sz="105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ko" sz="1050">
                <a:highlight>
                  <a:schemeClr val="lt1"/>
                </a:highlight>
              </a:rPr>
              <a:t>  —&gt; 정류장 수 대비 노선수가 많으면 평균 이동시간이 줄어들기 때문에 노선을 많이 개설하면 교통문제 해소 가능</a:t>
            </a:r>
            <a:endParaRPr b="0" sz="105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ko" sz="1050">
                <a:solidFill>
                  <a:srgbClr val="0451A5"/>
                </a:solidFill>
                <a:highlight>
                  <a:schemeClr val="lt1"/>
                </a:highlight>
              </a:rPr>
              <a:t>*</a:t>
            </a:r>
            <a:r>
              <a:rPr b="0" lang="ko" sz="1050">
                <a:highlight>
                  <a:schemeClr val="lt1"/>
                </a:highlight>
              </a:rPr>
              <a:t> </a:t>
            </a:r>
            <a:r>
              <a:rPr b="0" lang="ko" sz="1050">
                <a:solidFill>
                  <a:srgbClr val="FF0000"/>
                </a:solidFill>
                <a:highlight>
                  <a:schemeClr val="lt1"/>
                </a:highlight>
              </a:rPr>
              <a:t>평균 이동시간 대비 승하차총승객수(x)</a:t>
            </a:r>
            <a:r>
              <a:rPr b="0" lang="ko" sz="1050">
                <a:highlight>
                  <a:schemeClr val="lt1"/>
                </a:highlight>
              </a:rPr>
              <a:t>와 </a:t>
            </a:r>
            <a:r>
              <a:rPr b="0" lang="ko" sz="1050">
                <a:solidFill>
                  <a:srgbClr val="FF0000"/>
                </a:solidFill>
                <a:highlight>
                  <a:schemeClr val="lt1"/>
                </a:highlight>
              </a:rPr>
              <a:t>노선수(y)</a:t>
            </a:r>
            <a:r>
              <a:rPr b="0" lang="ko" sz="1050">
                <a:highlight>
                  <a:schemeClr val="lt1"/>
                </a:highlight>
              </a:rPr>
              <a:t> 사이에 강한 </a:t>
            </a:r>
            <a:r>
              <a:rPr b="0" lang="ko" sz="1050">
                <a:solidFill>
                  <a:schemeClr val="accent1"/>
                </a:solidFill>
                <a:highlight>
                  <a:schemeClr val="lt1"/>
                </a:highlight>
              </a:rPr>
              <a:t>양의 상관관계(+)</a:t>
            </a:r>
            <a:endParaRPr b="0" sz="12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2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ko" sz="1400"/>
              <a:t>2)약한 상관관계 존재</a:t>
            </a:r>
            <a:endParaRPr b="0"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ko" sz="1200"/>
              <a:t>	</a:t>
            </a:r>
            <a:r>
              <a:rPr b="0" lang="ko" sz="1050">
                <a:solidFill>
                  <a:srgbClr val="FF0000"/>
                </a:solidFill>
                <a:highlight>
                  <a:schemeClr val="lt1"/>
                </a:highlight>
              </a:rPr>
              <a:t>정류장수</a:t>
            </a:r>
            <a:r>
              <a:rPr b="0" lang="ko" sz="1050">
                <a:highlight>
                  <a:schemeClr val="lt1"/>
                </a:highlight>
              </a:rPr>
              <a:t> - </a:t>
            </a:r>
            <a:r>
              <a:rPr b="0" lang="ko" sz="1050">
                <a:solidFill>
                  <a:srgbClr val="FF0000"/>
                </a:solidFill>
                <a:highlight>
                  <a:schemeClr val="lt1"/>
                </a:highlight>
              </a:rPr>
              <a:t>노선수</a:t>
            </a:r>
            <a:r>
              <a:rPr b="0" lang="ko" sz="1050">
                <a:highlight>
                  <a:schemeClr val="lt1"/>
                </a:highlight>
              </a:rPr>
              <a:t> : </a:t>
            </a:r>
            <a:r>
              <a:rPr b="0" lang="ko" sz="1050">
                <a:solidFill>
                  <a:schemeClr val="accent1"/>
                </a:solidFill>
                <a:highlight>
                  <a:schemeClr val="lt1"/>
                </a:highlight>
              </a:rPr>
              <a:t>양의 상관관계(+)</a:t>
            </a:r>
            <a:endParaRPr b="0" sz="1050">
              <a:highlight>
                <a:schemeClr val="lt1"/>
              </a:highlight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ko" sz="1050">
                <a:solidFill>
                  <a:srgbClr val="FF0000"/>
                </a:solidFill>
                <a:highlight>
                  <a:schemeClr val="lt1"/>
                </a:highlight>
              </a:rPr>
              <a:t>총 이동인구</a:t>
            </a:r>
            <a:r>
              <a:rPr b="0" lang="ko" sz="1050">
                <a:highlight>
                  <a:schemeClr val="lt1"/>
                </a:highlight>
              </a:rPr>
              <a:t> - </a:t>
            </a:r>
            <a:r>
              <a:rPr b="0" lang="ko" sz="1050">
                <a:solidFill>
                  <a:srgbClr val="FF0000"/>
                </a:solidFill>
                <a:highlight>
                  <a:schemeClr val="lt1"/>
                </a:highlight>
              </a:rPr>
              <a:t>노선수</a:t>
            </a:r>
            <a:r>
              <a:rPr b="0" lang="ko" sz="1050">
                <a:solidFill>
                  <a:srgbClr val="4A86E8"/>
                </a:solidFill>
                <a:highlight>
                  <a:schemeClr val="lt1"/>
                </a:highlight>
              </a:rPr>
              <a:t> </a:t>
            </a:r>
            <a:r>
              <a:rPr b="0" lang="ko" sz="1050">
                <a:highlight>
                  <a:schemeClr val="lt1"/>
                </a:highlight>
              </a:rPr>
              <a:t>: </a:t>
            </a:r>
            <a:r>
              <a:rPr b="0" lang="ko" sz="1050">
                <a:solidFill>
                  <a:schemeClr val="accent1"/>
                </a:solidFill>
                <a:highlight>
                  <a:schemeClr val="lt1"/>
                </a:highlight>
              </a:rPr>
              <a:t>양의 상관관계(+)</a:t>
            </a:r>
            <a:r>
              <a:rPr b="0" lang="ko" sz="1050">
                <a:highlight>
                  <a:schemeClr val="lt1"/>
                </a:highlight>
              </a:rPr>
              <a:t> </a:t>
            </a:r>
            <a:endParaRPr b="0" sz="1050">
              <a:highlight>
                <a:schemeClr val="lt1"/>
              </a:highlight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ko" sz="1050">
                <a:solidFill>
                  <a:srgbClr val="FF0000"/>
                </a:solidFill>
                <a:highlight>
                  <a:schemeClr val="lt1"/>
                </a:highlight>
              </a:rPr>
              <a:t>총 이동시간</a:t>
            </a:r>
            <a:r>
              <a:rPr b="0" lang="ko" sz="1050">
                <a:highlight>
                  <a:schemeClr val="lt1"/>
                </a:highlight>
              </a:rPr>
              <a:t> - </a:t>
            </a:r>
            <a:r>
              <a:rPr b="0" lang="ko" sz="1050">
                <a:solidFill>
                  <a:srgbClr val="FF0000"/>
                </a:solidFill>
                <a:highlight>
                  <a:schemeClr val="lt1"/>
                </a:highlight>
              </a:rPr>
              <a:t>노선수</a:t>
            </a:r>
            <a:r>
              <a:rPr b="0" lang="ko" sz="1050">
                <a:highlight>
                  <a:schemeClr val="lt1"/>
                </a:highlight>
              </a:rPr>
              <a:t> : </a:t>
            </a:r>
            <a:r>
              <a:rPr b="0" lang="ko" sz="1050">
                <a:solidFill>
                  <a:schemeClr val="accent1"/>
                </a:solidFill>
                <a:highlight>
                  <a:schemeClr val="lt1"/>
                </a:highlight>
              </a:rPr>
              <a:t>양의 상관관계(+)</a:t>
            </a:r>
            <a:endParaRPr b="0" sz="1050">
              <a:highlight>
                <a:schemeClr val="lt1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ko" sz="1050">
                <a:solidFill>
                  <a:srgbClr val="FF0000"/>
                </a:solidFill>
                <a:highlight>
                  <a:schemeClr val="lt1"/>
                </a:highlight>
              </a:rPr>
              <a:t>기타수단 이동인구</a:t>
            </a:r>
            <a:r>
              <a:rPr b="0" lang="ko" sz="1050">
                <a:highlight>
                  <a:schemeClr val="lt1"/>
                </a:highlight>
              </a:rPr>
              <a:t> - </a:t>
            </a:r>
            <a:r>
              <a:rPr b="0" lang="ko" sz="1050">
                <a:solidFill>
                  <a:srgbClr val="FF0000"/>
                </a:solidFill>
                <a:highlight>
                  <a:schemeClr val="lt1"/>
                </a:highlight>
              </a:rPr>
              <a:t>정류장수</a:t>
            </a:r>
            <a:r>
              <a:rPr b="0" lang="ko" sz="1050">
                <a:highlight>
                  <a:schemeClr val="lt1"/>
                </a:highlight>
              </a:rPr>
              <a:t> : </a:t>
            </a:r>
            <a:r>
              <a:rPr b="0" lang="ko" sz="1050">
                <a:solidFill>
                  <a:schemeClr val="accent1"/>
                </a:solidFill>
                <a:highlight>
                  <a:schemeClr val="lt1"/>
                </a:highlight>
              </a:rPr>
              <a:t>양의 상관관계(+)</a:t>
            </a:r>
            <a:r>
              <a:rPr b="0" lang="ko" sz="1050">
                <a:highlight>
                  <a:schemeClr val="lt1"/>
                </a:highlight>
              </a:rPr>
              <a:t>	← (기타수단 이동인구 = 총 이동인구-승하차총합)</a:t>
            </a:r>
            <a:endParaRPr b="0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99342" y="383150"/>
            <a:ext cx="2941295" cy="442762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가설 검증 과정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415026" y="1003840"/>
            <a:ext cx="8067823" cy="325059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-152400" lvl="1" marL="3683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조별 토론 방법론 적용 내용을 보여주세요.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 rotWithShape="1">
          <a:blip r:embed="rId3">
            <a:alphaModFix/>
          </a:blip>
          <a:srcRect b="43487" l="14329" r="20506" t="18372"/>
          <a:stretch/>
        </p:blipFill>
        <p:spPr>
          <a:xfrm>
            <a:off x="402050" y="2228650"/>
            <a:ext cx="8339900" cy="234154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/>
        </p:nvSpPr>
        <p:spPr>
          <a:xfrm>
            <a:off x="942975" y="1553750"/>
            <a:ext cx="58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</a:t>
            </a:r>
            <a:r>
              <a:rPr b="1" lang="ko"/>
              <a:t>MURAL</a:t>
            </a:r>
            <a:r>
              <a:rPr lang="ko"/>
              <a:t>을 사용하여 포스트잇으로 각자 가설을 공유하며 토론 진행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