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277" y="58"/>
      </p:cViewPr>
      <p:guideLst>
        <p:guide orient="horz" pos="2137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809eee672_1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13809eee672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809eee672_1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g13809eee672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809eee672_6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3809eee672_6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13809eee672_6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809eee672_0_1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" name="Google Shape;185;g13809eee672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1" name="Google Shape;20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0" name="Google Shape;2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3809eee672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3809eee672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latin typeface="Arial"/>
                <a:ea typeface="Arial"/>
                <a:cs typeface="Arial"/>
                <a:sym typeface="Arial"/>
              </a:rPr>
              <a:t>1시간전 강우여부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latin typeface="Arial"/>
                <a:ea typeface="Arial"/>
                <a:cs typeface="Arial"/>
                <a:sym typeface="Arial"/>
              </a:rPr>
              <a:t>불쾌지수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latin typeface="Arial"/>
                <a:ea typeface="Arial"/>
                <a:cs typeface="Arial"/>
                <a:sym typeface="Arial"/>
              </a:rPr>
              <a:t>평일출퇴근시간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latin typeface="Arial"/>
                <a:ea typeface="Arial"/>
                <a:cs typeface="Arial"/>
                <a:sym typeface="Arial"/>
              </a:rPr>
              <a:t>적당한 풍속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latin typeface="Arial"/>
                <a:ea typeface="Arial"/>
                <a:cs typeface="Arial"/>
                <a:sym typeface="Arial"/>
              </a:rPr>
              <a:t>따릉이 대여량</a:t>
            </a:r>
            <a:endParaRPr sz="700"/>
          </a:p>
        </p:txBody>
      </p:sp>
      <p:sp>
        <p:nvSpPr>
          <p:cNvPr id="74" name="Google Shape;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809eee672_3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불쾌지수</a:t>
            </a:r>
            <a:endParaRPr/>
          </a:p>
        </p:txBody>
      </p:sp>
      <p:sp>
        <p:nvSpPr>
          <p:cNvPr id="88" name="Google Shape;88;g13809eee672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09eee672_3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3809eee672_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09eee672_6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g13809eee672_6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09eee672_4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g13809eee672_4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 Cover_Course Name">
  <p:cSld name="Front Cover_Course Nam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6000" cy="6861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 descr="텍스트, 좌석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87543" y="386869"/>
            <a:ext cx="279859" cy="259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8792344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" name="Google Shape;16;p3"/>
          <p:cNvCxnSpPr/>
          <p:nvPr/>
        </p:nvCxnSpPr>
        <p:spPr>
          <a:xfrm rot="10800000">
            <a:off x="0" y="1111048"/>
            <a:ext cx="9906004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20220" y="121885"/>
            <a:ext cx="1068038" cy="2432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8;p3"/>
          <p:cNvCxnSpPr/>
          <p:nvPr/>
        </p:nvCxnSpPr>
        <p:spPr>
          <a:xfrm>
            <a:off x="449614" y="6424935"/>
            <a:ext cx="90036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8839176" y="6503323"/>
            <a:ext cx="614036" cy="12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ko-KR" sz="831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31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449612" y="6498004"/>
            <a:ext cx="288971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1" i="0" u="none" strike="noStrike" cap="none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</a:t>
            </a:r>
            <a:r>
              <a:rPr lang="ko-KR" sz="10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lang="ko-KR" sz="1050" b="1" i="0" u="none" strike="noStrike" cap="none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VLE School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142" cy="12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 descr="저성장&amp;#39;에 발목 잡힌 &amp;#39;한국 제조업&amp;#39;… &amp;#39;AI&amp;#39;와 사랑에 빠질 수 있을까 - 인더스트리뉴스"/>
          <p:cNvPicPr preferRelativeResize="0"/>
          <p:nvPr/>
        </p:nvPicPr>
        <p:blipFill rotWithShape="1">
          <a:blip r:embed="rId2">
            <a:alphaModFix amt="49000"/>
          </a:blip>
          <a:srcRect r="14659"/>
          <a:stretch/>
        </p:blipFill>
        <p:spPr>
          <a:xfrm>
            <a:off x="1" y="0"/>
            <a:ext cx="9906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/>
          <p:nvPr/>
        </p:nvSpPr>
        <p:spPr>
          <a:xfrm>
            <a:off x="0" y="-1891"/>
            <a:ext cx="9906000" cy="6858000"/>
          </a:xfrm>
          <a:prstGeom prst="rect">
            <a:avLst/>
          </a:prstGeom>
          <a:solidFill>
            <a:srgbClr val="01BCB5">
              <a:alpha val="2627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9364" y="404872"/>
            <a:ext cx="1068038" cy="243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 descr="텍스트, 좌석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613" y="421534"/>
            <a:ext cx="279859" cy="259337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/>
          <p:nvPr/>
        </p:nvSpPr>
        <p:spPr>
          <a:xfrm>
            <a:off x="6397277" y="3492798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make it possible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p4" descr="텍스트, 클립아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42326" y="2907768"/>
            <a:ext cx="1927553" cy="496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hapter &amp; Sub Unit">
  <p:cSld name="1_Chapter &amp; Sub Uni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5"/>
          <p:cNvCxnSpPr/>
          <p:nvPr/>
        </p:nvCxnSpPr>
        <p:spPr>
          <a:xfrm>
            <a:off x="570046" y="6438029"/>
            <a:ext cx="8779971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1" name="Google Shape;31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9906001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"/>
          <p:cNvSpPr/>
          <p:nvPr/>
        </p:nvSpPr>
        <p:spPr>
          <a:xfrm>
            <a:off x="1" y="0"/>
            <a:ext cx="437030" cy="6858000"/>
          </a:xfrm>
          <a:prstGeom prst="rect">
            <a:avLst/>
          </a:prstGeom>
          <a:solidFill>
            <a:srgbClr val="05686C"/>
          </a:solidFill>
          <a:ln>
            <a:noFill/>
          </a:ln>
        </p:spPr>
        <p:txBody>
          <a:bodyPr spcFirstLastPara="1" wrap="square" lIns="0" tIns="34975" rIns="0" bIns="34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218758" y="1189178"/>
            <a:ext cx="9468487" cy="1717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1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8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495300" y="27432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495300" y="1600201"/>
            <a:ext cx="89154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70967" algn="l" rtl="0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24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1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0042" algn="l" rtl="0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175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7660" algn="l" rtl="0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7660" algn="l" rtl="0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9755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9755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9755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9755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218758" y="2084172"/>
            <a:ext cx="9468487" cy="1101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57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976506" y="2240542"/>
            <a:ext cx="37024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</a:t>
            </a:r>
            <a:r>
              <a:rPr lang="ko-K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lang="ko-KR" sz="2000" b="1" i="0" u="none" strike="noStrike" cap="none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VLE School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/>
          <p:nvPr/>
        </p:nvSpPr>
        <p:spPr>
          <a:xfrm>
            <a:off x="7292137" y="6204683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make it possible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1054243" y="2890841"/>
            <a:ext cx="8870058" cy="67710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1차</a:t>
            </a:r>
            <a:r>
              <a:rPr lang="ko-KR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4000" b="0" i="0" u="none" strike="noStrike" cap="none">
                <a:solidFill>
                  <a:srgbClr val="02BDB6"/>
                </a:solidFill>
                <a:latin typeface="Arial"/>
                <a:ea typeface="Arial"/>
                <a:cs typeface="Arial"/>
                <a:sym typeface="Arial"/>
              </a:rPr>
              <a:t>미니 프로젝트</a:t>
            </a:r>
            <a:r>
              <a:rPr lang="ko-KR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ko-KR" sz="4000">
                <a:solidFill>
                  <a:schemeClr val="dk1"/>
                </a:solidFill>
              </a:rPr>
              <a:t> 6조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" name="Google Shape;48;p9"/>
          <p:cNvCxnSpPr/>
          <p:nvPr/>
        </p:nvCxnSpPr>
        <p:spPr>
          <a:xfrm>
            <a:off x="976506" y="2849436"/>
            <a:ext cx="0" cy="768407"/>
          </a:xfrm>
          <a:prstGeom prst="straightConnector1">
            <a:avLst/>
          </a:prstGeom>
          <a:noFill/>
          <a:ln w="28575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9" name="Google Shape;49;p9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7186" y="5619653"/>
            <a:ext cx="1927553" cy="496671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9"/>
          <p:cNvSpPr/>
          <p:nvPr/>
        </p:nvSpPr>
        <p:spPr>
          <a:xfrm>
            <a:off x="5861902" y="4200516"/>
            <a:ext cx="3657600" cy="457200"/>
          </a:xfrm>
          <a:prstGeom prst="rect">
            <a:avLst/>
          </a:prstGeom>
          <a:noFill/>
          <a:ln w="9525" cap="flat" cmpd="sng">
            <a:solidFill>
              <a:srgbClr val="009BD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</a:rPr>
              <a:t>수도권_</a:t>
            </a:r>
            <a:r>
              <a:rPr lang="ko-KR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 </a:t>
            </a:r>
            <a:r>
              <a:rPr lang="ko-KR" sz="1600" b="1">
                <a:solidFill>
                  <a:schemeClr val="dk1"/>
                </a:solidFill>
              </a:rPr>
              <a:t>2</a:t>
            </a:r>
            <a:r>
              <a:rPr lang="ko-KR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반 </a:t>
            </a:r>
            <a:r>
              <a:rPr lang="ko-KR" sz="1600" b="1">
                <a:solidFill>
                  <a:schemeClr val="dk1"/>
                </a:solidFill>
              </a:rPr>
              <a:t>6</a:t>
            </a:r>
            <a:r>
              <a:rPr lang="ko-KR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</a:t>
            </a:r>
            <a:endParaRPr/>
          </a:p>
        </p:txBody>
      </p:sp>
      <p:sp>
        <p:nvSpPr>
          <p:cNvPr id="51" name="Google Shape;51;p9"/>
          <p:cNvSpPr txBox="1"/>
          <p:nvPr/>
        </p:nvSpPr>
        <p:spPr>
          <a:xfrm>
            <a:off x="1114425" y="5343525"/>
            <a:ext cx="2457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/>
              <a:t>김영빈, 최희연, 유원호</a:t>
            </a: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/>
              <a:t>정홍운, 이채영, 소정윤</a:t>
            </a:r>
            <a:endParaRPr sz="1700" b="1"/>
          </a:p>
        </p:txBody>
      </p:sp>
      <p:sp>
        <p:nvSpPr>
          <p:cNvPr id="52" name="Google Shape;52;p9"/>
          <p:cNvSpPr/>
          <p:nvPr/>
        </p:nvSpPr>
        <p:spPr>
          <a:xfrm>
            <a:off x="1028700" y="5229225"/>
            <a:ext cx="2543100" cy="975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432632" y="510875"/>
            <a:ext cx="75969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이변량 분석(가설2)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404275" y="1214425"/>
            <a:ext cx="8139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/>
              <a:t>대립가설2 : 불쾌지수와 따릉이 대여량 사이에 관계가 있다. (숫자형 -&gt; 숫자형)</a:t>
            </a:r>
            <a:endParaRPr sz="1500" b="1"/>
          </a:p>
        </p:txBody>
      </p:sp>
      <p:sp>
        <p:nvSpPr>
          <p:cNvPr id="145" name="Google Shape;145;p18"/>
          <p:cNvSpPr txBox="1"/>
          <p:nvPr/>
        </p:nvSpPr>
        <p:spPr>
          <a:xfrm>
            <a:off x="554475" y="1707200"/>
            <a:ext cx="79494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불쾌지수와 따릉이 대여량 사이 이변량 분석하기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/>
              <a:t>시각화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6" name="Google Shape;14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7100" y="2829950"/>
            <a:ext cx="3941625" cy="1301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469600"/>
            <a:ext cx="5470650" cy="3008408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8"/>
          <p:cNvSpPr txBox="1"/>
          <p:nvPr/>
        </p:nvSpPr>
        <p:spPr>
          <a:xfrm>
            <a:off x="5631675" y="2069400"/>
            <a:ext cx="312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2. 수치화</a:t>
            </a:r>
            <a:endParaRPr/>
          </a:p>
        </p:txBody>
      </p:sp>
      <p:sp>
        <p:nvSpPr>
          <p:cNvPr id="149" name="Google Shape;149;p18"/>
          <p:cNvSpPr txBox="1"/>
          <p:nvPr/>
        </p:nvSpPr>
        <p:spPr>
          <a:xfrm>
            <a:off x="5470650" y="4406938"/>
            <a:ext cx="42576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5275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-KR" sz="1050">
                <a:solidFill>
                  <a:schemeClr val="dk1"/>
                </a:solidFill>
                <a:highlight>
                  <a:srgbClr val="FFFFFF"/>
                </a:highlight>
              </a:rPr>
              <a:t>상관계수: </a:t>
            </a:r>
            <a:r>
              <a:rPr lang="ko-KR" sz="1050">
                <a:solidFill>
                  <a:schemeClr val="dk1"/>
                </a:solidFill>
              </a:rPr>
              <a:t>0.23846118825497714</a:t>
            </a:r>
            <a:r>
              <a:rPr lang="ko-KR" sz="1050">
                <a:solidFill>
                  <a:schemeClr val="dk1"/>
                </a:solidFill>
                <a:highlight>
                  <a:srgbClr val="FFFFFF"/>
                </a:highlight>
              </a:rPr>
              <a:t>로 약한 상관 관계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-KR" sz="1050">
                <a:solidFill>
                  <a:schemeClr val="dk1"/>
                </a:solidFill>
                <a:highlight>
                  <a:srgbClr val="FFFFFF"/>
                </a:highlight>
              </a:rPr>
              <a:t>p-value : </a:t>
            </a:r>
            <a:r>
              <a:rPr lang="ko-KR" sz="1050">
                <a:solidFill>
                  <a:schemeClr val="dk1"/>
                </a:solidFill>
              </a:rPr>
              <a:t>3.8787632857920106e-76</a:t>
            </a:r>
            <a:r>
              <a:rPr lang="ko-KR" sz="1050">
                <a:solidFill>
                  <a:schemeClr val="dk1"/>
                </a:solidFill>
                <a:highlight>
                  <a:srgbClr val="FFFFFF"/>
                </a:highlight>
              </a:rPr>
              <a:t>로 0에 가까운 값</a:t>
            </a:r>
            <a:endParaRPr sz="1050" b="1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432632" y="510875"/>
            <a:ext cx="75969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이변량 분석(가설2) - 불쾌지수 범주화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404275" y="1214425"/>
            <a:ext cx="8139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/>
              <a:t>대립가설2 : 불쾌지수와 따릉이 대여량 사이에 관계가 있다. (범주형 -&gt; 숫자형)</a:t>
            </a:r>
            <a:endParaRPr sz="1500" b="1"/>
          </a:p>
        </p:txBody>
      </p:sp>
      <p:sp>
        <p:nvSpPr>
          <p:cNvPr id="156" name="Google Shape;156;p19"/>
          <p:cNvSpPr txBox="1"/>
          <p:nvPr/>
        </p:nvSpPr>
        <p:spPr>
          <a:xfrm>
            <a:off x="554475" y="1707200"/>
            <a:ext cx="79494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불쾌지수 범주화 =&gt; 24이상이면 1, 미만이면 0 값을 가지는 컬럼 추가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/>
              <a:t>평균 비교 barplot으로 시각화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 txBox="1"/>
          <p:nvPr/>
        </p:nvSpPr>
        <p:spPr>
          <a:xfrm>
            <a:off x="5631675" y="2298000"/>
            <a:ext cx="312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2. 수치화 (ttest)</a:t>
            </a:r>
            <a:endParaRPr/>
          </a:p>
        </p:txBody>
      </p:sp>
      <p:sp>
        <p:nvSpPr>
          <p:cNvPr id="158" name="Google Shape;158;p19"/>
          <p:cNvSpPr txBox="1"/>
          <p:nvPr/>
        </p:nvSpPr>
        <p:spPr>
          <a:xfrm>
            <a:off x="5367175" y="4418788"/>
            <a:ext cx="42576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5275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-KR" sz="1050">
                <a:solidFill>
                  <a:schemeClr val="dk1"/>
                </a:solidFill>
                <a:highlight>
                  <a:srgbClr val="FFFFFF"/>
                </a:highlight>
              </a:rPr>
              <a:t>t 검정값 : 16.25169133948118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-KR" sz="1050">
                <a:solidFill>
                  <a:schemeClr val="dk1"/>
                </a:solidFill>
                <a:highlight>
                  <a:srgbClr val="FFFFFF"/>
                </a:highlight>
              </a:rPr>
              <a:t>p-value :4.06318882142521e-58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5238350" y="5333325"/>
            <a:ext cx="4362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/>
              <a:t>불쾌지수와 따릉이 대여량 사이에 관계가 있다.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/>
              <a:t>===&gt; [대립가설 참]</a:t>
            </a:r>
            <a:endParaRPr b="1"/>
          </a:p>
        </p:txBody>
      </p:sp>
      <p:pic>
        <p:nvPicPr>
          <p:cNvPr id="160" name="Google Shape;16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25" y="2698200"/>
            <a:ext cx="4462000" cy="296580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9"/>
          <p:cNvSpPr txBox="1"/>
          <p:nvPr/>
        </p:nvSpPr>
        <p:spPr>
          <a:xfrm>
            <a:off x="632313" y="5664000"/>
            <a:ext cx="36861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5275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-KR" sz="1050">
                <a:solidFill>
                  <a:schemeClr val="dk1"/>
                </a:solidFill>
                <a:highlight>
                  <a:srgbClr val="FFFFFF"/>
                </a:highlight>
              </a:rPr>
              <a:t>평균의 차이가 있고 신뢰구간도 겹치지 않음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62" name="Google Shape;16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0362" y="2748675"/>
            <a:ext cx="4783625" cy="13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8950" y="4071263"/>
            <a:ext cx="5149725" cy="34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450" y="2253946"/>
            <a:ext cx="2018233" cy="1707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7699" y="2253938"/>
            <a:ext cx="2018233" cy="1707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9539" y="4893832"/>
            <a:ext cx="2018233" cy="1707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87767" y="4893824"/>
            <a:ext cx="2018233" cy="170701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0"/>
          <p:cNvSpPr txBox="1"/>
          <p:nvPr/>
        </p:nvSpPr>
        <p:spPr>
          <a:xfrm>
            <a:off x="5869549" y="1629925"/>
            <a:ext cx="4029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/>
              <a:t>출근 시간 강우여부에 대한 bar그래프</a:t>
            </a:r>
            <a:endParaRPr sz="1600" b="1"/>
          </a:p>
        </p:txBody>
      </p:sp>
      <p:sp>
        <p:nvSpPr>
          <p:cNvPr id="174" name="Google Shape;174;p20"/>
          <p:cNvSpPr txBox="1"/>
          <p:nvPr/>
        </p:nvSpPr>
        <p:spPr>
          <a:xfrm>
            <a:off x="6005098" y="4211848"/>
            <a:ext cx="3900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/>
              <a:t>퇴근 시간 강우여부에 대한 bar그래프</a:t>
            </a:r>
            <a:endParaRPr sz="1600" b="1"/>
          </a:p>
        </p:txBody>
      </p:sp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432625" y="510875"/>
            <a:ext cx="52176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이변량 분석(가설3)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423100" y="1901697"/>
            <a:ext cx="4815000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</a:rPr>
              <a:t>#출근시간 강우여부에 대한 전체 요일 </a:t>
            </a:r>
            <a:r>
              <a:rPr lang="ko-KR" b="1" dirty="0" err="1">
                <a:solidFill>
                  <a:schemeClr val="dk1"/>
                </a:solidFill>
              </a:rPr>
              <a:t>T-test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</a:rPr>
              <a:t>	</a:t>
            </a:r>
            <a:r>
              <a:rPr lang="ko-KR" dirty="0" err="1">
                <a:solidFill>
                  <a:schemeClr val="dk1"/>
                </a:solidFill>
              </a:rPr>
              <a:t>ttest_indResult</a:t>
            </a:r>
            <a:r>
              <a:rPr lang="ko-KR" dirty="0">
                <a:solidFill>
                  <a:schemeClr val="dk1"/>
                </a:solidFill>
              </a:rPr>
              <a:t>(</a:t>
            </a:r>
            <a:r>
              <a:rPr lang="ko-KR" dirty="0" err="1">
                <a:solidFill>
                  <a:schemeClr val="dk1"/>
                </a:solidFill>
              </a:rPr>
              <a:t>statistic</a:t>
            </a:r>
            <a:r>
              <a:rPr lang="ko-KR" dirty="0">
                <a:solidFill>
                  <a:schemeClr val="dk1"/>
                </a:solidFill>
              </a:rPr>
              <a:t>=9.833206154798958,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</a:rPr>
              <a:t>	</a:t>
            </a:r>
            <a:r>
              <a:rPr lang="ko-KR" dirty="0" err="1">
                <a:solidFill>
                  <a:schemeClr val="dk1"/>
                </a:solidFill>
              </a:rPr>
              <a:t>pvalue</a:t>
            </a:r>
            <a:r>
              <a:rPr lang="ko-KR" dirty="0">
                <a:solidFill>
                  <a:schemeClr val="dk1"/>
                </a:solidFill>
              </a:rPr>
              <a:t>=8.160828932174053e-22)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</a:rPr>
              <a:t>#출근시간 강우여부에 대한 평일 </a:t>
            </a:r>
            <a:r>
              <a:rPr lang="ko-KR" b="1" dirty="0" err="1">
                <a:solidFill>
                  <a:schemeClr val="dk1"/>
                </a:solidFill>
              </a:rPr>
              <a:t>T-test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</a:rPr>
              <a:t>	</a:t>
            </a:r>
            <a:r>
              <a:rPr lang="ko-KR" dirty="0" err="1">
                <a:solidFill>
                  <a:schemeClr val="dk1"/>
                </a:solidFill>
              </a:rPr>
              <a:t>ttest_indResult</a:t>
            </a:r>
            <a:r>
              <a:rPr lang="ko-KR" dirty="0">
                <a:solidFill>
                  <a:schemeClr val="dk1"/>
                </a:solidFill>
              </a:rPr>
              <a:t>(</a:t>
            </a:r>
            <a:r>
              <a:rPr lang="ko-KR" dirty="0" err="1">
                <a:solidFill>
                  <a:schemeClr val="dk1"/>
                </a:solidFill>
              </a:rPr>
              <a:t>statistic</a:t>
            </a:r>
            <a:r>
              <a:rPr lang="ko-KR" dirty="0">
                <a:solidFill>
                  <a:schemeClr val="dk1"/>
                </a:solidFill>
              </a:rPr>
              <a:t>=10.039933020668785,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</a:rPr>
              <a:t>	</a:t>
            </a:r>
            <a:r>
              <a:rPr lang="ko-KR" dirty="0" err="1">
                <a:solidFill>
                  <a:schemeClr val="dk1"/>
                </a:solidFill>
              </a:rPr>
              <a:t>pvalue</a:t>
            </a:r>
            <a:r>
              <a:rPr lang="ko-KR" dirty="0">
                <a:solidFill>
                  <a:schemeClr val="dk1"/>
                </a:solidFill>
              </a:rPr>
              <a:t>=3.1428837133472925e-22)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</a:rPr>
              <a:t>#퇴근시간 강우여부에 대한 전체 요일 </a:t>
            </a:r>
            <a:r>
              <a:rPr lang="ko-KR" b="1" dirty="0" err="1">
                <a:solidFill>
                  <a:schemeClr val="dk1"/>
                </a:solidFill>
              </a:rPr>
              <a:t>T-test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</a:rPr>
              <a:t>	</a:t>
            </a:r>
            <a:r>
              <a:rPr lang="ko-KR" dirty="0" err="1">
                <a:solidFill>
                  <a:schemeClr val="dk1"/>
                </a:solidFill>
              </a:rPr>
              <a:t>ttest_indResult</a:t>
            </a:r>
            <a:r>
              <a:rPr lang="ko-KR" dirty="0">
                <a:solidFill>
                  <a:schemeClr val="dk1"/>
                </a:solidFill>
              </a:rPr>
              <a:t>(</a:t>
            </a:r>
            <a:r>
              <a:rPr lang="ko-KR" dirty="0" err="1">
                <a:solidFill>
                  <a:schemeClr val="dk1"/>
                </a:solidFill>
              </a:rPr>
              <a:t>statistic</a:t>
            </a:r>
            <a:r>
              <a:rPr lang="ko-KR" dirty="0">
                <a:solidFill>
                  <a:schemeClr val="dk1"/>
                </a:solidFill>
              </a:rPr>
              <a:t>=17.77378776417144,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</a:rPr>
              <a:t>	</a:t>
            </a:r>
            <a:r>
              <a:rPr lang="ko-KR" dirty="0" err="1">
                <a:solidFill>
                  <a:schemeClr val="dk1"/>
                </a:solidFill>
              </a:rPr>
              <a:t>pvalue</a:t>
            </a:r>
            <a:r>
              <a:rPr lang="ko-KR" dirty="0">
                <a:solidFill>
                  <a:schemeClr val="dk1"/>
                </a:solidFill>
              </a:rPr>
              <a:t>=2.1353698162358014e-61)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</a:rPr>
              <a:t>#퇴근시간 강우여부에 대한 평일 </a:t>
            </a:r>
            <a:r>
              <a:rPr lang="ko-KR" b="1" dirty="0" err="1">
                <a:solidFill>
                  <a:schemeClr val="dk1"/>
                </a:solidFill>
              </a:rPr>
              <a:t>T-test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</a:rPr>
              <a:t>	</a:t>
            </a:r>
            <a:r>
              <a:rPr lang="ko-KR" dirty="0" err="1">
                <a:solidFill>
                  <a:schemeClr val="dk1"/>
                </a:solidFill>
              </a:rPr>
              <a:t>ttest_indResult</a:t>
            </a:r>
            <a:r>
              <a:rPr lang="ko-KR" dirty="0">
                <a:solidFill>
                  <a:schemeClr val="dk1"/>
                </a:solidFill>
              </a:rPr>
              <a:t>(</a:t>
            </a:r>
            <a:r>
              <a:rPr lang="ko-KR" dirty="0" err="1">
                <a:solidFill>
                  <a:schemeClr val="dk1"/>
                </a:solidFill>
              </a:rPr>
              <a:t>statistic</a:t>
            </a:r>
            <a:r>
              <a:rPr lang="ko-KR" dirty="0">
                <a:solidFill>
                  <a:schemeClr val="dk1"/>
                </a:solidFill>
              </a:rPr>
              <a:t>=13.69901260454343,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</a:rPr>
              <a:t>	</a:t>
            </a:r>
            <a:r>
              <a:rPr lang="ko-KR" dirty="0" err="1">
                <a:solidFill>
                  <a:schemeClr val="dk1"/>
                </a:solidFill>
              </a:rPr>
              <a:t>pvalue</a:t>
            </a:r>
            <a:r>
              <a:rPr lang="ko-KR" dirty="0">
                <a:solidFill>
                  <a:schemeClr val="dk1"/>
                </a:solidFill>
              </a:rPr>
              <a:t>=5.887256146284685e-38)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6518349" y="2000250"/>
            <a:ext cx="75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월~일</a:t>
            </a:r>
            <a:endParaRPr/>
          </a:p>
        </p:txBody>
      </p:sp>
      <p:sp>
        <p:nvSpPr>
          <p:cNvPr id="178" name="Google Shape;178;p20"/>
          <p:cNvSpPr txBox="1"/>
          <p:nvPr/>
        </p:nvSpPr>
        <p:spPr>
          <a:xfrm>
            <a:off x="6679713" y="4584994"/>
            <a:ext cx="75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월~일</a:t>
            </a:r>
            <a:endParaRPr/>
          </a:p>
        </p:txBody>
      </p:sp>
      <p:sp>
        <p:nvSpPr>
          <p:cNvPr id="179" name="Google Shape;179;p20"/>
          <p:cNvSpPr txBox="1"/>
          <p:nvPr/>
        </p:nvSpPr>
        <p:spPr>
          <a:xfrm>
            <a:off x="8519225" y="2000250"/>
            <a:ext cx="75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월~금</a:t>
            </a:r>
            <a:endParaRPr/>
          </a:p>
        </p:txBody>
      </p:sp>
      <p:sp>
        <p:nvSpPr>
          <p:cNvPr id="180" name="Google Shape;180;p20"/>
          <p:cNvSpPr txBox="1"/>
          <p:nvPr/>
        </p:nvSpPr>
        <p:spPr>
          <a:xfrm>
            <a:off x="8519237" y="4584994"/>
            <a:ext cx="75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월~금</a:t>
            </a:r>
            <a:endParaRPr/>
          </a:p>
        </p:txBody>
      </p:sp>
      <p:sp>
        <p:nvSpPr>
          <p:cNvPr id="181" name="Google Shape;181;p20"/>
          <p:cNvSpPr txBox="1"/>
          <p:nvPr/>
        </p:nvSpPr>
        <p:spPr>
          <a:xfrm>
            <a:off x="404275" y="1214425"/>
            <a:ext cx="8139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/>
              <a:t>대립가설3 : 평일 출퇴근시간 강우여부과 따릉이 대여량은 연관성이 있다. (범주형 -&gt; 숫자형)</a:t>
            </a:r>
            <a:endParaRPr sz="1500" b="1"/>
          </a:p>
        </p:txBody>
      </p:sp>
      <p:sp>
        <p:nvSpPr>
          <p:cNvPr id="182" name="Google Shape;182;p20"/>
          <p:cNvSpPr txBox="1"/>
          <p:nvPr/>
        </p:nvSpPr>
        <p:spPr>
          <a:xfrm>
            <a:off x="471500" y="5800725"/>
            <a:ext cx="7943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 b="1" dirty="0"/>
              <a:t>강우 여부에 따라 </a:t>
            </a:r>
            <a:r>
              <a:rPr lang="ko-KR" b="1" dirty="0" err="1"/>
              <a:t>대여량의</a:t>
            </a:r>
            <a:r>
              <a:rPr lang="ko-KR" b="1" dirty="0"/>
              <a:t> 큰 차이가 보이며 </a:t>
            </a:r>
            <a:endParaRPr b="1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/>
              <a:t>평일의 </a:t>
            </a:r>
            <a:r>
              <a:rPr lang="ko-KR" b="1" dirty="0" err="1"/>
              <a:t>대여량이</a:t>
            </a:r>
            <a:r>
              <a:rPr lang="ko-KR" b="1" dirty="0"/>
              <a:t> 높음을 알 수 있습니다. ⇒ [대립가설 참]</a:t>
            </a:r>
            <a:endParaRPr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>
            <a:spLocks noGrp="1"/>
          </p:cNvSpPr>
          <p:nvPr>
            <p:ph type="title"/>
          </p:nvPr>
        </p:nvSpPr>
        <p:spPr>
          <a:xfrm>
            <a:off x="432632" y="510875"/>
            <a:ext cx="75969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이변량 분석(가설4)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404275" y="1214425"/>
            <a:ext cx="8668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/>
              <a:t>대립가설4 : 4m/s이하의 적당한 풍속일 때는 따릉이 대여량 사이에 관계가 있다. (범주형 -&gt; 숫자형)</a:t>
            </a:r>
            <a:endParaRPr sz="1500" b="1"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25" y="2351475"/>
            <a:ext cx="4257600" cy="2810728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1"/>
          <p:cNvSpPr txBox="1"/>
          <p:nvPr/>
        </p:nvSpPr>
        <p:spPr>
          <a:xfrm>
            <a:off x="646913" y="5194050"/>
            <a:ext cx="36861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5275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-KR" sz="1050">
                <a:solidFill>
                  <a:schemeClr val="dk1"/>
                </a:solidFill>
                <a:highlight>
                  <a:srgbClr val="FFFFFF"/>
                </a:highlight>
              </a:rPr>
              <a:t>평균의 차이가 있고 신뢰구간도 겹치지 않음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8813" y="2394325"/>
            <a:ext cx="507682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8813" y="3289675"/>
            <a:ext cx="5133975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1"/>
          <p:cNvSpPr txBox="1"/>
          <p:nvPr/>
        </p:nvSpPr>
        <p:spPr>
          <a:xfrm>
            <a:off x="4781550" y="3731413"/>
            <a:ext cx="42576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5275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-KR" sz="1050">
                <a:solidFill>
                  <a:schemeClr val="dk1"/>
                </a:solidFill>
                <a:highlight>
                  <a:srgbClr val="FFFFFF"/>
                </a:highlight>
              </a:rPr>
              <a:t>t통계량 : -7.064226818725052로 -2보다 작은 값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-KR" sz="1050">
                <a:solidFill>
                  <a:schemeClr val="dk1"/>
                </a:solidFill>
                <a:highlight>
                  <a:srgbClr val="FFFFFF"/>
                </a:highlight>
              </a:rPr>
              <a:t>p-value : 1.8038390069051316e-12로 0에 가까운 값</a:t>
            </a:r>
            <a:endParaRPr sz="1050" b="1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94" name="Google Shape;194;p21"/>
          <p:cNvSpPr txBox="1"/>
          <p:nvPr/>
        </p:nvSpPr>
        <p:spPr>
          <a:xfrm>
            <a:off x="833150" y="5831725"/>
            <a:ext cx="69573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50" b="1">
                <a:solidFill>
                  <a:schemeClr val="dk1"/>
                </a:solidFill>
                <a:highlight>
                  <a:srgbClr val="FFFFFF"/>
                </a:highlight>
              </a:rPr>
              <a:t>풍속이 적당하게 부는지 여부는 따릉이 대여량과 연관성이 있다. ===&gt; [ 대립가설 참 ]</a:t>
            </a:r>
            <a:endParaRPr sz="1250"/>
          </a:p>
        </p:txBody>
      </p:sp>
      <p:sp>
        <p:nvSpPr>
          <p:cNvPr id="195" name="Google Shape;195;p21"/>
          <p:cNvSpPr txBox="1"/>
          <p:nvPr/>
        </p:nvSpPr>
        <p:spPr>
          <a:xfrm>
            <a:off x="646925" y="1934725"/>
            <a:ext cx="2875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/>
              <a:t>[ 평균비교 Bar plot으로 시각화 ]</a:t>
            </a:r>
            <a:endParaRPr sz="1300" b="1"/>
          </a:p>
        </p:txBody>
      </p:sp>
      <p:sp>
        <p:nvSpPr>
          <p:cNvPr id="196" name="Google Shape;196;p21"/>
          <p:cNvSpPr txBox="1"/>
          <p:nvPr/>
        </p:nvSpPr>
        <p:spPr>
          <a:xfrm>
            <a:off x="5619338" y="1934725"/>
            <a:ext cx="2875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/>
              <a:t>[ t-test 수행 (범주값 2개) ]</a:t>
            </a:r>
            <a:endParaRPr sz="1300" b="1"/>
          </a:p>
        </p:txBody>
      </p:sp>
      <p:pic>
        <p:nvPicPr>
          <p:cNvPr id="197" name="Google Shape;19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18825" y="4476763"/>
            <a:ext cx="2733675" cy="10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1"/>
          <p:cNvSpPr txBox="1"/>
          <p:nvPr/>
        </p:nvSpPr>
        <p:spPr>
          <a:xfrm>
            <a:off x="7336350" y="4476775"/>
            <a:ext cx="2533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데이터 수의 차이가 커서 4m/s 이하의 풍속일 때,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 따릉이 대여량이 높을 것이라는 예상과는 다른 결과가 나온 것 같음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8792344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결 론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2"/>
          <p:cNvSpPr txBox="1"/>
          <p:nvPr/>
        </p:nvSpPr>
        <p:spPr>
          <a:xfrm>
            <a:off x="467725" y="3249900"/>
            <a:ext cx="484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F0000"/>
                </a:solidFill>
              </a:rPr>
              <a:t>평일 출퇴근시간 강우량</a:t>
            </a:r>
            <a:r>
              <a:rPr lang="ko-KR"/>
              <a:t>과 </a:t>
            </a:r>
            <a:r>
              <a:rPr lang="ko-KR">
                <a:solidFill>
                  <a:schemeClr val="accent1"/>
                </a:solidFill>
              </a:rPr>
              <a:t>따릉이 대여량</a:t>
            </a:r>
            <a:r>
              <a:rPr lang="ko-KR">
                <a:solidFill>
                  <a:schemeClr val="dk1"/>
                </a:solidFill>
              </a:rPr>
              <a:t>은</a:t>
            </a:r>
            <a:r>
              <a:rPr lang="ko-KR"/>
              <a:t> 관련이 있다.</a:t>
            </a:r>
            <a:endParaRPr/>
          </a:p>
        </p:txBody>
      </p:sp>
      <p:sp>
        <p:nvSpPr>
          <p:cNvPr id="205" name="Google Shape;205;p22"/>
          <p:cNvSpPr txBox="1"/>
          <p:nvPr/>
        </p:nvSpPr>
        <p:spPr>
          <a:xfrm>
            <a:off x="518975" y="3917325"/>
            <a:ext cx="6712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rgbClr val="FF0000"/>
                </a:solidFill>
              </a:rPr>
              <a:t>적당한 풍속(4m/s 이하)</a:t>
            </a:r>
            <a:r>
              <a:rPr lang="ko-KR">
                <a:solidFill>
                  <a:schemeClr val="dk1"/>
                </a:solidFill>
              </a:rPr>
              <a:t>일 때에는 </a:t>
            </a:r>
            <a:r>
              <a:rPr lang="ko-KR">
                <a:solidFill>
                  <a:srgbClr val="4A86E8"/>
                </a:solidFill>
              </a:rPr>
              <a:t>따릉이 대여량</a:t>
            </a:r>
            <a:r>
              <a:rPr lang="ko-KR">
                <a:solidFill>
                  <a:schemeClr val="dk1"/>
                </a:solidFill>
              </a:rPr>
              <a:t>이 관련이 있다.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 txBox="1"/>
          <p:nvPr/>
        </p:nvSpPr>
        <p:spPr>
          <a:xfrm>
            <a:off x="518975" y="2437275"/>
            <a:ext cx="6712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rgbClr val="FF0000"/>
                </a:solidFill>
              </a:rPr>
              <a:t>불쾌지수</a:t>
            </a:r>
            <a:r>
              <a:rPr lang="ko-KR">
                <a:solidFill>
                  <a:schemeClr val="dk1"/>
                </a:solidFill>
              </a:rPr>
              <a:t>는 </a:t>
            </a:r>
            <a:r>
              <a:rPr lang="ko-KR">
                <a:solidFill>
                  <a:schemeClr val="accent1"/>
                </a:solidFill>
              </a:rPr>
              <a:t>따릉이 이용 감소</a:t>
            </a:r>
            <a:r>
              <a:rPr lang="ko-KR">
                <a:solidFill>
                  <a:schemeClr val="dk1"/>
                </a:solidFill>
              </a:rPr>
              <a:t>와 관련이 있다.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 txBox="1"/>
          <p:nvPr/>
        </p:nvSpPr>
        <p:spPr>
          <a:xfrm>
            <a:off x="518975" y="1703000"/>
            <a:ext cx="6712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rgbClr val="FF0000"/>
                </a:solidFill>
              </a:rPr>
              <a:t>1시간 전 강우여부</a:t>
            </a:r>
            <a:r>
              <a:rPr lang="ko-KR">
                <a:solidFill>
                  <a:schemeClr val="dk1"/>
                </a:solidFill>
              </a:rPr>
              <a:t>는 </a:t>
            </a:r>
            <a:r>
              <a:rPr lang="ko-KR">
                <a:solidFill>
                  <a:schemeClr val="accent1"/>
                </a:solidFill>
              </a:rPr>
              <a:t>따릉이 대여량</a:t>
            </a:r>
            <a:r>
              <a:rPr lang="ko-KR">
                <a:solidFill>
                  <a:schemeClr val="dk1"/>
                </a:solidFill>
              </a:rPr>
              <a:t>과 관련이 있다.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/>
        </p:nvSpPr>
        <p:spPr>
          <a:xfrm>
            <a:off x="685642" y="348267"/>
            <a:ext cx="2796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650" tIns="106650" rIns="106650" bIns="1066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/>
              <a:t>목차</a:t>
            </a:r>
            <a:endParaRPr sz="1600" b="1"/>
          </a:p>
        </p:txBody>
      </p:sp>
      <p:sp>
        <p:nvSpPr>
          <p:cNvPr id="58" name="Google Shape;58;p10"/>
          <p:cNvSpPr txBox="1"/>
          <p:nvPr/>
        </p:nvSpPr>
        <p:spPr>
          <a:xfrm>
            <a:off x="946833" y="1218900"/>
            <a:ext cx="41682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650" tIns="106650" rIns="106650" bIns="106650" anchor="t" anchorCtr="0">
            <a:spAutoFit/>
          </a:bodyPr>
          <a:lstStyle/>
          <a:p>
            <a:pPr marL="53340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ko-KR" sz="2200" b="1"/>
              <a:t>가설 수립</a:t>
            </a:r>
            <a:endParaRPr sz="2200" b="1"/>
          </a:p>
          <a:p>
            <a:pPr marL="53340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ko-KR" sz="2200" b="1"/>
              <a:t>단변량 분석</a:t>
            </a:r>
            <a:endParaRPr sz="2200" b="1"/>
          </a:p>
          <a:p>
            <a:pPr marL="53340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ko-KR" sz="2200" b="1"/>
              <a:t>이변량 분석 &amp; 가설 검증</a:t>
            </a:r>
            <a:endParaRPr sz="2200" b="1"/>
          </a:p>
          <a:p>
            <a:pPr marL="53340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ko-KR" sz="2200" b="1"/>
              <a:t>결론</a:t>
            </a:r>
            <a:endParaRPr sz="22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가설 수립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1"/>
          <p:cNvSpPr/>
          <p:nvPr/>
        </p:nvSpPr>
        <p:spPr>
          <a:xfrm>
            <a:off x="432670" y="1654405"/>
            <a:ext cx="12219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2109" marR="0" lvl="0" indent="-25210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가설 1 :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1"/>
          <p:cNvSpPr/>
          <p:nvPr/>
        </p:nvSpPr>
        <p:spPr>
          <a:xfrm>
            <a:off x="432670" y="2554044"/>
            <a:ext cx="12219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2109" marR="0" lvl="0" indent="-25210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가설 2 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1"/>
          <p:cNvSpPr/>
          <p:nvPr/>
        </p:nvSpPr>
        <p:spPr>
          <a:xfrm>
            <a:off x="432670" y="3453683"/>
            <a:ext cx="12219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2109" marR="0" lvl="0" indent="-25210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가설 3 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1"/>
          <p:cNvSpPr txBox="1"/>
          <p:nvPr/>
        </p:nvSpPr>
        <p:spPr>
          <a:xfrm>
            <a:off x="1754750" y="1654400"/>
            <a:ext cx="5331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rgbClr val="FF0000"/>
                </a:solidFill>
              </a:rPr>
              <a:t>1시간전 강우 여부</a:t>
            </a:r>
            <a:r>
              <a:rPr lang="ko-KR"/>
              <a:t>와 </a:t>
            </a:r>
            <a:r>
              <a:rPr lang="ko-KR">
                <a:solidFill>
                  <a:schemeClr val="accent1"/>
                </a:solidFill>
              </a:rPr>
              <a:t>따릉이 대여량</a:t>
            </a:r>
            <a:r>
              <a:rPr lang="ko-KR"/>
              <a:t>은 연관성이 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1"/>
          <p:cNvSpPr txBox="1"/>
          <p:nvPr/>
        </p:nvSpPr>
        <p:spPr>
          <a:xfrm>
            <a:off x="1754750" y="2571313"/>
            <a:ext cx="484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F0000"/>
                </a:solidFill>
              </a:rPr>
              <a:t>불쾌지수</a:t>
            </a:r>
            <a:r>
              <a:rPr lang="ko-KR"/>
              <a:t>와 </a:t>
            </a:r>
            <a:r>
              <a:rPr lang="ko-KR">
                <a:solidFill>
                  <a:schemeClr val="accent1"/>
                </a:solidFill>
              </a:rPr>
              <a:t>따릉이 대여량</a:t>
            </a:r>
            <a:r>
              <a:rPr lang="ko-KR"/>
              <a:t>은 연관성이 있다.</a:t>
            </a:r>
            <a:endParaRPr/>
          </a:p>
        </p:txBody>
      </p:sp>
      <p:sp>
        <p:nvSpPr>
          <p:cNvPr id="69" name="Google Shape;69;p11"/>
          <p:cNvSpPr txBox="1"/>
          <p:nvPr/>
        </p:nvSpPr>
        <p:spPr>
          <a:xfrm>
            <a:off x="1789850" y="3471925"/>
            <a:ext cx="521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F0000"/>
                </a:solidFill>
              </a:rPr>
              <a:t>평일 출퇴근시간 강우여부</a:t>
            </a:r>
            <a:r>
              <a:rPr lang="ko-KR"/>
              <a:t>과 </a:t>
            </a:r>
            <a:r>
              <a:rPr lang="ko-KR">
                <a:solidFill>
                  <a:schemeClr val="accent1"/>
                </a:solidFill>
              </a:rPr>
              <a:t>따릉이 대여량</a:t>
            </a:r>
            <a:r>
              <a:rPr lang="ko-KR">
                <a:solidFill>
                  <a:schemeClr val="dk1"/>
                </a:solidFill>
              </a:rPr>
              <a:t>은</a:t>
            </a:r>
            <a:r>
              <a:rPr lang="ko-KR"/>
              <a:t> 연관성이 있다.</a:t>
            </a:r>
            <a:endParaRPr/>
          </a:p>
        </p:txBody>
      </p:sp>
      <p:sp>
        <p:nvSpPr>
          <p:cNvPr id="70" name="Google Shape;70;p11"/>
          <p:cNvSpPr txBox="1"/>
          <p:nvPr/>
        </p:nvSpPr>
        <p:spPr>
          <a:xfrm>
            <a:off x="1789850" y="4372525"/>
            <a:ext cx="567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</a:t>
            </a:r>
            <a:r>
              <a:rPr lang="ko-KR">
                <a:solidFill>
                  <a:srgbClr val="FF0000"/>
                </a:solidFill>
              </a:rPr>
              <a:t>4m/s이하의 적당한 풍속</a:t>
            </a:r>
            <a:r>
              <a:rPr lang="ko-KR"/>
              <a:t>일 때에는 </a:t>
            </a:r>
            <a:r>
              <a:rPr lang="ko-KR">
                <a:solidFill>
                  <a:schemeClr val="accent1"/>
                </a:solidFill>
              </a:rPr>
              <a:t>따릉이 대여량</a:t>
            </a:r>
            <a:r>
              <a:rPr lang="ko-KR"/>
              <a:t>이 많을 것이다.</a:t>
            </a:r>
            <a:endParaRPr/>
          </a:p>
        </p:txBody>
      </p:sp>
      <p:sp>
        <p:nvSpPr>
          <p:cNvPr id="71" name="Google Shape;71;p11"/>
          <p:cNvSpPr/>
          <p:nvPr/>
        </p:nvSpPr>
        <p:spPr>
          <a:xfrm>
            <a:off x="432620" y="4353333"/>
            <a:ext cx="12219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2108" marR="0" lvl="0" indent="-25210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가설 </a:t>
            </a:r>
            <a:r>
              <a:rPr lang="ko-KR"/>
              <a:t>4</a:t>
            </a: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432624" y="510875"/>
            <a:ext cx="68655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단변량 분석(가설1) - 1시간 전 강우여부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2"/>
          <p:cNvSpPr txBox="1"/>
          <p:nvPr/>
        </p:nvSpPr>
        <p:spPr>
          <a:xfrm>
            <a:off x="-3171825" y="1071575"/>
            <a:ext cx="174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" name="Google Shape;7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1334613"/>
            <a:ext cx="388620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9325" y="1348925"/>
            <a:ext cx="2971800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2"/>
          <p:cNvSpPr/>
          <p:nvPr/>
        </p:nvSpPr>
        <p:spPr>
          <a:xfrm>
            <a:off x="8898250" y="1343025"/>
            <a:ext cx="483900" cy="3000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" name="Google Shape;81;p12"/>
          <p:cNvPicPr preferRelativeResize="0"/>
          <p:nvPr/>
        </p:nvPicPr>
        <p:blipFill rotWithShape="1">
          <a:blip r:embed="rId5">
            <a:alphaModFix/>
          </a:blip>
          <a:srcRect b="3484"/>
          <a:stretch/>
        </p:blipFill>
        <p:spPr>
          <a:xfrm>
            <a:off x="238125" y="4129000"/>
            <a:ext cx="3476625" cy="22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52125" y="4343325"/>
            <a:ext cx="1695450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9038" y="2117450"/>
            <a:ext cx="4162425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2"/>
          <p:cNvSpPr txBox="1"/>
          <p:nvPr/>
        </p:nvSpPr>
        <p:spPr>
          <a:xfrm>
            <a:off x="6564625" y="4819650"/>
            <a:ext cx="3200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강우 여부를 나타내는 precipitation 변수를 한칸씩 shift한 범주형 칼럼 </a:t>
            </a:r>
            <a:r>
              <a:rPr lang="ko-KR" b="1"/>
              <a:t>‘rained’</a:t>
            </a:r>
            <a:r>
              <a:rPr lang="ko-KR"/>
              <a:t> 생성</a:t>
            </a:r>
            <a:endParaRPr/>
          </a:p>
        </p:txBody>
      </p:sp>
      <p:sp>
        <p:nvSpPr>
          <p:cNvPr id="85" name="Google Shape;85;p12"/>
          <p:cNvSpPr txBox="1"/>
          <p:nvPr/>
        </p:nvSpPr>
        <p:spPr>
          <a:xfrm>
            <a:off x="2154600" y="3831950"/>
            <a:ext cx="27984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50" b="1"/>
              <a:t>[ Bar chart와 Pie chart로 시각화 ]</a:t>
            </a:r>
            <a:endParaRPr sz="125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title"/>
          </p:nvPr>
        </p:nvSpPr>
        <p:spPr>
          <a:xfrm>
            <a:off x="432625" y="510875"/>
            <a:ext cx="81033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단변량 분석(가설2) - 불쾌지수 연산 및 시각화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978300" y="2328150"/>
            <a:ext cx="79494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#dataset의 온도, 습도 데이터를 불쾌지수 공식에 대입해 값 구하기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train['불쾌지수'] = train['temperature']-0.55*(1-0.01*train['humidity'])*(train['temperature']-14.5)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# 불쾌지수 DI 연산 후 시각화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plt.hist(train[‘불쾌지수’], bins=50)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sns.kdeplot(train[‘불쾌지수’)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plt.boxplot(train[‘불쾌지수’])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757950" y="1419038"/>
            <a:ext cx="8390100" cy="831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불쾌지수 </a:t>
            </a:r>
            <a:r>
              <a:rPr lang="ko-KR">
                <a:solidFill>
                  <a:srgbClr val="373A3C"/>
                </a:solidFill>
                <a:highlight>
                  <a:srgbClr val="FFFFFF"/>
                </a:highlight>
              </a:rPr>
              <a:t>DI = 섭씨온도 - 0.55 *( 1- 0.01* 상대습도 (%) ) * ( 섭씨온도 - 14.5)</a:t>
            </a:r>
            <a:endParaRPr>
              <a:solidFill>
                <a:srgbClr val="373A3C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**21 도 이하는 쾌적, 21~24 : 반이하 불쾌, 24~27 반 이상이 불쾌, 29-32: 대부분 불쾌, 32- 조치필요**</a:t>
            </a:r>
            <a:endParaRPr>
              <a:solidFill>
                <a:srgbClr val="373A3C"/>
              </a:solidFill>
              <a:highlight>
                <a:srgbClr val="FFFFFF"/>
              </a:highlight>
            </a:endParaRPr>
          </a:p>
        </p:txBody>
      </p:sp>
      <p:pic>
        <p:nvPicPr>
          <p:cNvPr id="93" name="Google Shape;9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725" y="3979075"/>
            <a:ext cx="6880526" cy="23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432623" y="510875"/>
            <a:ext cx="84882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단변량 분석(가설3) - 평일 출퇴근시간 강우여부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432625" y="1299575"/>
            <a:ext cx="4296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/>
              <a:t>#</a:t>
            </a:r>
            <a:r>
              <a:rPr lang="ko-KR" b="1" dirty="0" err="1"/>
              <a:t>day</a:t>
            </a:r>
            <a:r>
              <a:rPr lang="ko-KR" b="1" dirty="0"/>
              <a:t> 칼럼 추가</a:t>
            </a:r>
            <a:endParaRPr b="1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 err="1"/>
              <a:t>import</a:t>
            </a:r>
            <a:r>
              <a:rPr lang="ko-KR" dirty="0"/>
              <a:t> </a:t>
            </a:r>
            <a:r>
              <a:rPr lang="ko-KR" dirty="0" err="1"/>
              <a:t>datetime</a:t>
            </a:r>
            <a:r>
              <a:rPr lang="ko-KR" dirty="0"/>
              <a:t>   </a:t>
            </a:r>
            <a:endParaRPr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 err="1"/>
              <a:t>ddr</a:t>
            </a:r>
            <a:r>
              <a:rPr lang="ko-KR" dirty="0"/>
              <a:t>['</a:t>
            </a:r>
            <a:r>
              <a:rPr lang="ko-KR" dirty="0" err="1"/>
              <a:t>day</a:t>
            </a:r>
            <a:r>
              <a:rPr lang="ko-KR" dirty="0"/>
              <a:t>'] = </a:t>
            </a:r>
            <a:r>
              <a:rPr lang="ko-KR" dirty="0" err="1"/>
              <a:t>pd.to_datetime</a:t>
            </a:r>
            <a:r>
              <a:rPr lang="ko-KR" dirty="0"/>
              <a:t>(</a:t>
            </a:r>
            <a:r>
              <a:rPr lang="ko-KR" dirty="0" err="1"/>
              <a:t>ddr</a:t>
            </a:r>
            <a:r>
              <a:rPr lang="ko-KR" dirty="0"/>
              <a:t>['</a:t>
            </a:r>
            <a:r>
              <a:rPr lang="ko-KR" dirty="0" err="1"/>
              <a:t>date</a:t>
            </a:r>
            <a:r>
              <a:rPr lang="ko-KR" dirty="0"/>
              <a:t>'])</a:t>
            </a:r>
            <a:endParaRPr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 err="1"/>
              <a:t>ddr</a:t>
            </a:r>
            <a:r>
              <a:rPr lang="ko-KR" dirty="0"/>
              <a:t>['</a:t>
            </a:r>
            <a:r>
              <a:rPr lang="ko-KR" dirty="0" err="1"/>
              <a:t>day</a:t>
            </a:r>
            <a:r>
              <a:rPr lang="ko-KR" dirty="0"/>
              <a:t>'] = </a:t>
            </a:r>
            <a:r>
              <a:rPr lang="ko-KR" dirty="0" err="1"/>
              <a:t>ddr</a:t>
            </a:r>
            <a:r>
              <a:rPr lang="ko-KR" dirty="0"/>
              <a:t>['</a:t>
            </a:r>
            <a:r>
              <a:rPr lang="ko-KR" dirty="0" err="1"/>
              <a:t>day</a:t>
            </a:r>
            <a:r>
              <a:rPr lang="ko-KR" dirty="0"/>
              <a:t>'].</a:t>
            </a:r>
            <a:r>
              <a:rPr lang="ko-KR" dirty="0" err="1"/>
              <a:t>dt.day_name</a:t>
            </a:r>
            <a:r>
              <a:rPr lang="ko-KR" dirty="0"/>
              <a:t>()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14"/>
          <p:cNvSpPr txBox="1"/>
          <p:nvPr/>
        </p:nvSpPr>
        <p:spPr>
          <a:xfrm>
            <a:off x="432625" y="2561675"/>
            <a:ext cx="46863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</a:rPr>
              <a:t>#출근시간 카운트 6시~9시</a:t>
            </a:r>
            <a:endParaRPr b="1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 err="1">
                <a:solidFill>
                  <a:schemeClr val="dk1"/>
                </a:solidFill>
              </a:rPr>
              <a:t>ddr_go</a:t>
            </a:r>
            <a:r>
              <a:rPr lang="ko-KR" dirty="0">
                <a:solidFill>
                  <a:schemeClr val="dk1"/>
                </a:solidFill>
              </a:rPr>
              <a:t> = </a:t>
            </a:r>
            <a:r>
              <a:rPr lang="ko-KR" dirty="0" err="1">
                <a:solidFill>
                  <a:schemeClr val="dk1"/>
                </a:solidFill>
              </a:rPr>
              <a:t>ddr</a:t>
            </a:r>
            <a:r>
              <a:rPr lang="ko-KR" dirty="0">
                <a:solidFill>
                  <a:schemeClr val="dk1"/>
                </a:solidFill>
              </a:rPr>
              <a:t>[(</a:t>
            </a:r>
            <a:r>
              <a:rPr lang="ko-KR" dirty="0" err="1">
                <a:solidFill>
                  <a:schemeClr val="dk1"/>
                </a:solidFill>
              </a:rPr>
              <a:t>ddr</a:t>
            </a:r>
            <a:r>
              <a:rPr lang="ko-KR" dirty="0">
                <a:solidFill>
                  <a:schemeClr val="dk1"/>
                </a:solidFill>
              </a:rPr>
              <a:t>['</a:t>
            </a:r>
            <a:r>
              <a:rPr lang="ko-KR" dirty="0" err="1">
                <a:solidFill>
                  <a:schemeClr val="dk1"/>
                </a:solidFill>
              </a:rPr>
              <a:t>hour</a:t>
            </a:r>
            <a:r>
              <a:rPr lang="ko-KR" dirty="0">
                <a:solidFill>
                  <a:schemeClr val="dk1"/>
                </a:solidFill>
              </a:rPr>
              <a:t>']&gt;=6) &amp; (</a:t>
            </a:r>
            <a:r>
              <a:rPr lang="ko-KR" dirty="0" err="1">
                <a:solidFill>
                  <a:schemeClr val="dk1"/>
                </a:solidFill>
              </a:rPr>
              <a:t>ddr</a:t>
            </a:r>
            <a:r>
              <a:rPr lang="ko-KR" dirty="0">
                <a:solidFill>
                  <a:schemeClr val="dk1"/>
                </a:solidFill>
              </a:rPr>
              <a:t>['</a:t>
            </a:r>
            <a:r>
              <a:rPr lang="ko-KR" dirty="0" err="1">
                <a:solidFill>
                  <a:schemeClr val="dk1"/>
                </a:solidFill>
              </a:rPr>
              <a:t>hour</a:t>
            </a:r>
            <a:r>
              <a:rPr lang="ko-KR" dirty="0">
                <a:solidFill>
                  <a:schemeClr val="dk1"/>
                </a:solidFill>
              </a:rPr>
              <a:t>']&lt;10)]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</a:rPr>
              <a:t>#평일 구분</a:t>
            </a:r>
            <a:endParaRPr b="1" dirty="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 err="1">
                <a:solidFill>
                  <a:schemeClr val="dk1"/>
                </a:solidFill>
              </a:rPr>
              <a:t>ddr_go_out</a:t>
            </a:r>
            <a:r>
              <a:rPr lang="ko-KR" dirty="0">
                <a:solidFill>
                  <a:schemeClr val="dk1"/>
                </a:solidFill>
              </a:rPr>
              <a:t> = </a:t>
            </a:r>
            <a:r>
              <a:rPr lang="ko-KR" dirty="0" err="1">
                <a:solidFill>
                  <a:schemeClr val="dk1"/>
                </a:solidFill>
              </a:rPr>
              <a:t>ddr_go</a:t>
            </a:r>
            <a:r>
              <a:rPr lang="ko-KR" dirty="0">
                <a:solidFill>
                  <a:schemeClr val="dk1"/>
                </a:solidFill>
              </a:rPr>
              <a:t>[(</a:t>
            </a:r>
            <a:r>
              <a:rPr lang="ko-KR" dirty="0" err="1">
                <a:solidFill>
                  <a:schemeClr val="dk1"/>
                </a:solidFill>
              </a:rPr>
              <a:t>ddr_go</a:t>
            </a:r>
            <a:r>
              <a:rPr lang="ko-KR" dirty="0">
                <a:solidFill>
                  <a:schemeClr val="dk1"/>
                </a:solidFill>
              </a:rPr>
              <a:t>['</a:t>
            </a:r>
            <a:r>
              <a:rPr lang="ko-KR" dirty="0" err="1">
                <a:solidFill>
                  <a:schemeClr val="dk1"/>
                </a:solidFill>
              </a:rPr>
              <a:t>day</a:t>
            </a:r>
            <a:r>
              <a:rPr lang="ko-KR" dirty="0">
                <a:solidFill>
                  <a:schemeClr val="dk1"/>
                </a:solidFill>
              </a:rPr>
              <a:t>']!='</a:t>
            </a:r>
            <a:r>
              <a:rPr lang="ko-KR" dirty="0" err="1">
                <a:solidFill>
                  <a:schemeClr val="dk1"/>
                </a:solidFill>
              </a:rPr>
              <a:t>Saturday</a:t>
            </a:r>
            <a:r>
              <a:rPr lang="ko-KR" dirty="0">
                <a:solidFill>
                  <a:schemeClr val="dk1"/>
                </a:solidFill>
              </a:rPr>
              <a:t>') &amp; (</a:t>
            </a:r>
            <a:r>
              <a:rPr lang="ko-KR" dirty="0" err="1">
                <a:solidFill>
                  <a:schemeClr val="dk1"/>
                </a:solidFill>
              </a:rPr>
              <a:t>ddr_go</a:t>
            </a:r>
            <a:r>
              <a:rPr lang="ko-KR" dirty="0">
                <a:solidFill>
                  <a:schemeClr val="dk1"/>
                </a:solidFill>
              </a:rPr>
              <a:t>['</a:t>
            </a:r>
            <a:r>
              <a:rPr lang="ko-KR" dirty="0" err="1">
                <a:solidFill>
                  <a:schemeClr val="dk1"/>
                </a:solidFill>
              </a:rPr>
              <a:t>day</a:t>
            </a:r>
            <a:r>
              <a:rPr lang="ko-KR" dirty="0">
                <a:solidFill>
                  <a:schemeClr val="dk1"/>
                </a:solidFill>
              </a:rPr>
              <a:t>']!='</a:t>
            </a:r>
            <a:r>
              <a:rPr lang="ko-KR" dirty="0" err="1">
                <a:solidFill>
                  <a:schemeClr val="dk1"/>
                </a:solidFill>
              </a:rPr>
              <a:t>Sunday</a:t>
            </a:r>
            <a:r>
              <a:rPr lang="ko-KR" dirty="0">
                <a:solidFill>
                  <a:schemeClr val="dk1"/>
                </a:solidFill>
              </a:rPr>
              <a:t>')]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</a:rPr>
              <a:t>#</a:t>
            </a:r>
            <a:r>
              <a:rPr lang="ko-KR" b="1" dirty="0" err="1">
                <a:solidFill>
                  <a:schemeClr val="dk1"/>
                </a:solidFill>
              </a:rPr>
              <a:t>요일별</a:t>
            </a:r>
            <a:r>
              <a:rPr lang="ko-KR" b="1" dirty="0">
                <a:solidFill>
                  <a:schemeClr val="dk1"/>
                </a:solidFill>
              </a:rPr>
              <a:t> 출근시간 </a:t>
            </a:r>
            <a:r>
              <a:rPr lang="ko-KR" b="1" dirty="0" err="1">
                <a:solidFill>
                  <a:schemeClr val="dk1"/>
                </a:solidFill>
              </a:rPr>
              <a:t>대여량</a:t>
            </a:r>
            <a:endParaRPr b="1" dirty="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 err="1">
                <a:solidFill>
                  <a:schemeClr val="dk1"/>
                </a:solidFill>
              </a:rPr>
              <a:t>ddr_go_data</a:t>
            </a:r>
            <a:r>
              <a:rPr lang="ko-KR" dirty="0">
                <a:solidFill>
                  <a:schemeClr val="dk1"/>
                </a:solidFill>
              </a:rPr>
              <a:t> = </a:t>
            </a:r>
            <a:r>
              <a:rPr lang="ko-KR" dirty="0" err="1">
                <a:solidFill>
                  <a:schemeClr val="dk1"/>
                </a:solidFill>
              </a:rPr>
              <a:t>ddr_go.groupby</a:t>
            </a:r>
            <a:r>
              <a:rPr lang="ko-KR" dirty="0">
                <a:solidFill>
                  <a:schemeClr val="dk1"/>
                </a:solidFill>
              </a:rPr>
              <a:t>('</a:t>
            </a:r>
            <a:r>
              <a:rPr lang="ko-KR" dirty="0" err="1">
                <a:solidFill>
                  <a:schemeClr val="dk1"/>
                </a:solidFill>
              </a:rPr>
              <a:t>day</a:t>
            </a:r>
            <a:r>
              <a:rPr lang="ko-KR" dirty="0">
                <a:solidFill>
                  <a:schemeClr val="dk1"/>
                </a:solidFill>
              </a:rPr>
              <a:t>')['</a:t>
            </a:r>
            <a:r>
              <a:rPr lang="ko-KR" dirty="0" err="1">
                <a:solidFill>
                  <a:schemeClr val="dk1"/>
                </a:solidFill>
              </a:rPr>
              <a:t>count</a:t>
            </a:r>
            <a:r>
              <a:rPr lang="ko-KR" dirty="0">
                <a:solidFill>
                  <a:schemeClr val="dk1"/>
                </a:solidFill>
              </a:rPr>
              <a:t>'].</a:t>
            </a:r>
            <a:r>
              <a:rPr lang="ko-KR" dirty="0" err="1">
                <a:solidFill>
                  <a:schemeClr val="dk1"/>
                </a:solidFill>
              </a:rPr>
              <a:t>sum</a:t>
            </a:r>
            <a:r>
              <a:rPr lang="ko-KR" dirty="0">
                <a:solidFill>
                  <a:schemeClr val="dk1"/>
                </a:solidFill>
              </a:rPr>
              <a:t>()</a:t>
            </a:r>
            <a:endParaRPr dirty="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</a:rPr>
              <a:t>#퇴근도 비슷한 방법으로 17시~20시</a:t>
            </a:r>
            <a:endParaRPr b="1" dirty="0"/>
          </a:p>
        </p:txBody>
      </p:sp>
      <p:pic>
        <p:nvPicPr>
          <p:cNvPr id="101" name="Google Shape;10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8500" y="1244825"/>
            <a:ext cx="2981325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8500" y="3061400"/>
            <a:ext cx="3555775" cy="331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650" y="4901375"/>
            <a:ext cx="2309486" cy="15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/>
          <p:nvPr/>
        </p:nvSpPr>
        <p:spPr>
          <a:xfrm>
            <a:off x="8643950" y="1271600"/>
            <a:ext cx="1285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출근시간 요일별 대여량</a:t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8815400" y="2143125"/>
            <a:ext cx="357300" cy="4185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432624" y="510875"/>
            <a:ext cx="79683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단변량 분석(가설4) - 적당한 풍속(4m/s이하)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895" y="1322100"/>
            <a:ext cx="429577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6900" y="2228725"/>
            <a:ext cx="4396774" cy="243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5900" y="1322100"/>
            <a:ext cx="4124325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3000" y="3259013"/>
            <a:ext cx="3271600" cy="21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24600" y="3392488"/>
            <a:ext cx="1600200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5"/>
          <p:cNvSpPr/>
          <p:nvPr/>
        </p:nvSpPr>
        <p:spPr>
          <a:xfrm>
            <a:off x="4329950" y="2219325"/>
            <a:ext cx="413700" cy="2524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5"/>
          <p:cNvSpPr txBox="1"/>
          <p:nvPr/>
        </p:nvSpPr>
        <p:spPr>
          <a:xfrm>
            <a:off x="346900" y="4954950"/>
            <a:ext cx="4396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4m/s 이하의 풍속일 때와 아닐 때를 1과 0으로 나누는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범주형 칼럼 </a:t>
            </a:r>
            <a:r>
              <a:rPr lang="ko-KR" b="1"/>
              <a:t>‘good_wind’</a:t>
            </a:r>
            <a:r>
              <a:rPr lang="ko-KR"/>
              <a:t> 추가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이변량 분석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6"/>
          <p:cNvSpPr txBox="1">
            <a:spLocks noGrp="1"/>
          </p:cNvSpPr>
          <p:nvPr>
            <p:ph type="body" idx="1"/>
          </p:nvPr>
        </p:nvSpPr>
        <p:spPr>
          <a:xfrm>
            <a:off x="449600" y="1338450"/>
            <a:ext cx="8740200" cy="28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ko-KR"/>
              <a:t>Y(따릉이 대여량)와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의 관계</a:t>
            </a:r>
            <a:r>
              <a:rPr lang="ko-KR"/>
              <a:t> 분류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29518" lvl="1" indent="-631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29518" lvl="1" indent="-631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29518" lvl="1" indent="-631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29518" lvl="1" indent="-631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29518" lvl="1" indent="-631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29518" lvl="1" indent="-631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1031375" y="1741300"/>
            <a:ext cx="8264400" cy="461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ko-KR" sz="1800" dirty="0">
                <a:solidFill>
                  <a:schemeClr val="dk1"/>
                </a:solidFill>
              </a:rPr>
              <a:t>강한 상관관계 존재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ko-KR" dirty="0">
                <a:solidFill>
                  <a:srgbClr val="FF0000"/>
                </a:solidFill>
              </a:rPr>
              <a:t>1시간전 강우 여부(</a:t>
            </a:r>
            <a:r>
              <a:rPr lang="ko-KR" dirty="0" err="1">
                <a:solidFill>
                  <a:srgbClr val="FF0000"/>
                </a:solidFill>
              </a:rPr>
              <a:t>x</a:t>
            </a:r>
            <a:r>
              <a:rPr lang="ko-KR" dirty="0">
                <a:solidFill>
                  <a:srgbClr val="FF0000"/>
                </a:solidFill>
              </a:rPr>
              <a:t>)</a:t>
            </a:r>
            <a:r>
              <a:rPr lang="ko-KR" dirty="0">
                <a:solidFill>
                  <a:schemeClr val="dk1"/>
                </a:solidFill>
              </a:rPr>
              <a:t>와 </a:t>
            </a:r>
            <a:r>
              <a:rPr lang="ko-KR" dirty="0" err="1">
                <a:solidFill>
                  <a:srgbClr val="FF0000"/>
                </a:solidFill>
              </a:rPr>
              <a:t>따릉이</a:t>
            </a:r>
            <a:r>
              <a:rPr lang="ko-KR" dirty="0">
                <a:solidFill>
                  <a:srgbClr val="FF0000"/>
                </a:solidFill>
              </a:rPr>
              <a:t> 대여(</a:t>
            </a:r>
            <a:r>
              <a:rPr lang="ko-KR" dirty="0" err="1">
                <a:solidFill>
                  <a:srgbClr val="FF0000"/>
                </a:solidFill>
              </a:rPr>
              <a:t>y</a:t>
            </a:r>
            <a:r>
              <a:rPr lang="ko-KR" dirty="0">
                <a:solidFill>
                  <a:srgbClr val="FF0000"/>
                </a:solidFill>
              </a:rPr>
              <a:t>)</a:t>
            </a:r>
            <a:r>
              <a:rPr lang="ko-KR" dirty="0">
                <a:solidFill>
                  <a:schemeClr val="dk1"/>
                </a:solidFill>
              </a:rPr>
              <a:t> 사이에 </a:t>
            </a:r>
            <a:r>
              <a:rPr lang="ko-KR" dirty="0">
                <a:solidFill>
                  <a:schemeClr val="accent1"/>
                </a:solidFill>
              </a:rPr>
              <a:t>상관관계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ko-KR" dirty="0">
                <a:solidFill>
                  <a:srgbClr val="FF0000"/>
                </a:solidFill>
              </a:rPr>
              <a:t>평일 출퇴근 시간 강우 여부(</a:t>
            </a:r>
            <a:r>
              <a:rPr lang="ko-KR" dirty="0" err="1">
                <a:solidFill>
                  <a:srgbClr val="FF0000"/>
                </a:solidFill>
              </a:rPr>
              <a:t>x</a:t>
            </a:r>
            <a:r>
              <a:rPr lang="ko-KR" dirty="0">
                <a:solidFill>
                  <a:srgbClr val="FF0000"/>
                </a:solidFill>
              </a:rPr>
              <a:t>)</a:t>
            </a:r>
            <a:r>
              <a:rPr lang="ko-KR" dirty="0">
                <a:solidFill>
                  <a:schemeClr val="dk1"/>
                </a:solidFill>
              </a:rPr>
              <a:t>과 </a:t>
            </a:r>
            <a:r>
              <a:rPr lang="ko-KR" dirty="0" err="1">
                <a:solidFill>
                  <a:srgbClr val="FF0000"/>
                </a:solidFill>
              </a:rPr>
              <a:t>따릉이</a:t>
            </a:r>
            <a:r>
              <a:rPr lang="ko-KR" dirty="0">
                <a:solidFill>
                  <a:srgbClr val="FF0000"/>
                </a:solidFill>
              </a:rPr>
              <a:t> </a:t>
            </a:r>
            <a:r>
              <a:rPr lang="ko-KR" dirty="0" err="1">
                <a:solidFill>
                  <a:srgbClr val="FF0000"/>
                </a:solidFill>
              </a:rPr>
              <a:t>대여량</a:t>
            </a:r>
            <a:r>
              <a:rPr lang="ko-KR" dirty="0">
                <a:solidFill>
                  <a:srgbClr val="FF0000"/>
                </a:solidFill>
              </a:rPr>
              <a:t>(</a:t>
            </a:r>
            <a:r>
              <a:rPr lang="ko-KR" dirty="0" err="1">
                <a:solidFill>
                  <a:srgbClr val="FF0000"/>
                </a:solidFill>
              </a:rPr>
              <a:t>y</a:t>
            </a:r>
            <a:r>
              <a:rPr lang="ko-KR" dirty="0">
                <a:solidFill>
                  <a:srgbClr val="FF0000"/>
                </a:solidFill>
              </a:rPr>
              <a:t>)</a:t>
            </a:r>
            <a:r>
              <a:rPr lang="ko-KR" dirty="0">
                <a:solidFill>
                  <a:schemeClr val="dk1"/>
                </a:solidFill>
              </a:rPr>
              <a:t> 사이에 </a:t>
            </a:r>
            <a:r>
              <a:rPr lang="ko-KR" dirty="0">
                <a:solidFill>
                  <a:schemeClr val="accent1"/>
                </a:solidFill>
              </a:rPr>
              <a:t>상관관계</a:t>
            </a:r>
            <a:endParaRPr dirty="0">
              <a:solidFill>
                <a:schemeClr val="accen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ko-KR" dirty="0">
                <a:solidFill>
                  <a:srgbClr val="FF0000"/>
                </a:solidFill>
              </a:rPr>
              <a:t>4m/</a:t>
            </a:r>
            <a:r>
              <a:rPr lang="ko-KR" dirty="0" err="1">
                <a:solidFill>
                  <a:srgbClr val="FF0000"/>
                </a:solidFill>
              </a:rPr>
              <a:t>s이하의</a:t>
            </a:r>
            <a:r>
              <a:rPr lang="ko-KR" dirty="0">
                <a:solidFill>
                  <a:srgbClr val="FF0000"/>
                </a:solidFill>
              </a:rPr>
              <a:t> 적당한 풍속(</a:t>
            </a:r>
            <a:r>
              <a:rPr lang="ko-KR" dirty="0" err="1">
                <a:solidFill>
                  <a:srgbClr val="FF0000"/>
                </a:solidFill>
              </a:rPr>
              <a:t>x</a:t>
            </a:r>
            <a:r>
              <a:rPr lang="ko-KR" dirty="0">
                <a:solidFill>
                  <a:srgbClr val="FF0000"/>
                </a:solidFill>
              </a:rPr>
              <a:t>)</a:t>
            </a:r>
            <a:r>
              <a:rPr lang="ko-KR" dirty="0">
                <a:solidFill>
                  <a:schemeClr val="dk1"/>
                </a:solidFill>
              </a:rPr>
              <a:t>일 때에는 </a:t>
            </a:r>
            <a:r>
              <a:rPr lang="ko-KR" dirty="0" err="1">
                <a:solidFill>
                  <a:srgbClr val="FF0000"/>
                </a:solidFill>
              </a:rPr>
              <a:t>따릉이</a:t>
            </a:r>
            <a:r>
              <a:rPr lang="ko-KR" dirty="0">
                <a:solidFill>
                  <a:srgbClr val="FF0000"/>
                </a:solidFill>
              </a:rPr>
              <a:t> </a:t>
            </a:r>
            <a:r>
              <a:rPr lang="ko-KR" dirty="0" err="1">
                <a:solidFill>
                  <a:srgbClr val="FF0000"/>
                </a:solidFill>
              </a:rPr>
              <a:t>대여량</a:t>
            </a:r>
            <a:r>
              <a:rPr lang="ko-KR" dirty="0">
                <a:solidFill>
                  <a:srgbClr val="FF0000"/>
                </a:solidFill>
              </a:rPr>
              <a:t>(</a:t>
            </a:r>
            <a:r>
              <a:rPr lang="ko-KR" dirty="0" err="1">
                <a:solidFill>
                  <a:srgbClr val="FF0000"/>
                </a:solidFill>
              </a:rPr>
              <a:t>y</a:t>
            </a:r>
            <a:r>
              <a:rPr lang="ko-KR" dirty="0">
                <a:solidFill>
                  <a:srgbClr val="FF0000"/>
                </a:solidFill>
              </a:rPr>
              <a:t>)</a:t>
            </a:r>
            <a:r>
              <a:rPr lang="ko-KR" dirty="0">
                <a:solidFill>
                  <a:schemeClr val="dk1"/>
                </a:solidFill>
              </a:rPr>
              <a:t> 사이에 </a:t>
            </a:r>
            <a:r>
              <a:rPr lang="ko-KR" dirty="0">
                <a:solidFill>
                  <a:schemeClr val="accent1"/>
                </a:solidFill>
              </a:rPr>
              <a:t>상관관계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ko-KR" sz="1800" dirty="0">
                <a:solidFill>
                  <a:schemeClr val="dk1"/>
                </a:solidFill>
              </a:rPr>
              <a:t>약한 상관관계 존재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dk1"/>
                </a:solidFill>
              </a:rPr>
              <a:t>	</a:t>
            </a:r>
            <a:r>
              <a:rPr lang="ko-KR" dirty="0">
                <a:solidFill>
                  <a:srgbClr val="FF0000"/>
                </a:solidFill>
              </a:rPr>
              <a:t>불쾌지수(</a:t>
            </a:r>
            <a:r>
              <a:rPr lang="ko-KR" dirty="0" err="1">
                <a:solidFill>
                  <a:srgbClr val="FF0000"/>
                </a:solidFill>
              </a:rPr>
              <a:t>x</a:t>
            </a:r>
            <a:r>
              <a:rPr lang="ko-KR" dirty="0">
                <a:solidFill>
                  <a:srgbClr val="FF0000"/>
                </a:solidFill>
              </a:rPr>
              <a:t>)</a:t>
            </a:r>
            <a:r>
              <a:rPr lang="ko-KR" dirty="0">
                <a:solidFill>
                  <a:schemeClr val="dk1"/>
                </a:solidFill>
              </a:rPr>
              <a:t>와 </a:t>
            </a:r>
            <a:r>
              <a:rPr lang="ko-KR" dirty="0" err="1">
                <a:solidFill>
                  <a:srgbClr val="FF0000"/>
                </a:solidFill>
              </a:rPr>
              <a:t>따릉이</a:t>
            </a:r>
            <a:r>
              <a:rPr lang="ko-KR" dirty="0">
                <a:solidFill>
                  <a:srgbClr val="FF0000"/>
                </a:solidFill>
              </a:rPr>
              <a:t> </a:t>
            </a:r>
            <a:r>
              <a:rPr lang="ko-KR" dirty="0" err="1">
                <a:solidFill>
                  <a:srgbClr val="FF0000"/>
                </a:solidFill>
              </a:rPr>
              <a:t>대여량</a:t>
            </a:r>
            <a:r>
              <a:rPr lang="ko-KR" dirty="0">
                <a:solidFill>
                  <a:srgbClr val="FF0000"/>
                </a:solidFill>
              </a:rPr>
              <a:t>(</a:t>
            </a:r>
            <a:r>
              <a:rPr lang="ko-KR" dirty="0" err="1">
                <a:solidFill>
                  <a:srgbClr val="FF0000"/>
                </a:solidFill>
              </a:rPr>
              <a:t>y</a:t>
            </a:r>
            <a:r>
              <a:rPr lang="ko-KR" dirty="0">
                <a:solidFill>
                  <a:srgbClr val="FF0000"/>
                </a:solidFill>
              </a:rPr>
              <a:t>)</a:t>
            </a:r>
            <a:r>
              <a:rPr lang="ko-KR" dirty="0">
                <a:solidFill>
                  <a:schemeClr val="dk1"/>
                </a:solidFill>
              </a:rPr>
              <a:t> 사이에 </a:t>
            </a:r>
            <a:r>
              <a:rPr lang="ko-KR" dirty="0">
                <a:solidFill>
                  <a:schemeClr val="accent1"/>
                </a:solidFill>
              </a:rPr>
              <a:t>양의 상관관계(+)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ko-KR" dirty="0">
                <a:solidFill>
                  <a:srgbClr val="FF0000"/>
                </a:solidFill>
              </a:rPr>
              <a:t>온도(</a:t>
            </a:r>
            <a:r>
              <a:rPr lang="ko-KR" dirty="0" err="1">
                <a:solidFill>
                  <a:srgbClr val="FF0000"/>
                </a:solidFill>
              </a:rPr>
              <a:t>x</a:t>
            </a:r>
            <a:r>
              <a:rPr lang="ko-KR" dirty="0">
                <a:solidFill>
                  <a:srgbClr val="FF0000"/>
                </a:solidFill>
              </a:rPr>
              <a:t>)</a:t>
            </a:r>
            <a:r>
              <a:rPr lang="ko-KR" dirty="0">
                <a:solidFill>
                  <a:schemeClr val="dk1"/>
                </a:solidFill>
              </a:rPr>
              <a:t>와 </a:t>
            </a:r>
            <a:r>
              <a:rPr lang="ko-KR" dirty="0" err="1">
                <a:solidFill>
                  <a:srgbClr val="FF0000"/>
                </a:solidFill>
              </a:rPr>
              <a:t>따릉이</a:t>
            </a:r>
            <a:r>
              <a:rPr lang="ko-KR" dirty="0">
                <a:solidFill>
                  <a:srgbClr val="FF0000"/>
                </a:solidFill>
              </a:rPr>
              <a:t> </a:t>
            </a:r>
            <a:r>
              <a:rPr lang="ko-KR" dirty="0" err="1">
                <a:solidFill>
                  <a:srgbClr val="FF0000"/>
                </a:solidFill>
              </a:rPr>
              <a:t>대여량</a:t>
            </a:r>
            <a:r>
              <a:rPr lang="ko-KR" dirty="0">
                <a:solidFill>
                  <a:srgbClr val="FF0000"/>
                </a:solidFill>
              </a:rPr>
              <a:t>(</a:t>
            </a:r>
            <a:r>
              <a:rPr lang="ko-KR" dirty="0" err="1">
                <a:solidFill>
                  <a:srgbClr val="FF0000"/>
                </a:solidFill>
              </a:rPr>
              <a:t>y</a:t>
            </a:r>
            <a:r>
              <a:rPr lang="ko-KR" dirty="0">
                <a:solidFill>
                  <a:srgbClr val="FF0000"/>
                </a:solidFill>
              </a:rPr>
              <a:t>) </a:t>
            </a:r>
            <a:r>
              <a:rPr lang="ko-KR" dirty="0">
                <a:solidFill>
                  <a:schemeClr val="dk1"/>
                </a:solidFill>
              </a:rPr>
              <a:t>사이에 </a:t>
            </a:r>
            <a:r>
              <a:rPr lang="ko-KR" dirty="0">
                <a:solidFill>
                  <a:schemeClr val="accent1"/>
                </a:solidFill>
              </a:rPr>
              <a:t>양의 상관관계(+)</a:t>
            </a:r>
            <a:endParaRPr dirty="0">
              <a:solidFill>
                <a:schemeClr val="accen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ko-KR" dirty="0">
                <a:solidFill>
                  <a:srgbClr val="FF0000"/>
                </a:solidFill>
              </a:rPr>
              <a:t>풍속(</a:t>
            </a:r>
            <a:r>
              <a:rPr lang="ko-KR" dirty="0" err="1">
                <a:solidFill>
                  <a:srgbClr val="FF0000"/>
                </a:solidFill>
              </a:rPr>
              <a:t>x</a:t>
            </a:r>
            <a:r>
              <a:rPr lang="ko-KR" dirty="0">
                <a:solidFill>
                  <a:srgbClr val="FF0000"/>
                </a:solidFill>
              </a:rPr>
              <a:t>)</a:t>
            </a:r>
            <a:r>
              <a:rPr lang="ko-KR" dirty="0">
                <a:solidFill>
                  <a:schemeClr val="dk1"/>
                </a:solidFill>
              </a:rPr>
              <a:t>와 </a:t>
            </a:r>
            <a:r>
              <a:rPr lang="ko-KR" dirty="0" err="1">
                <a:solidFill>
                  <a:srgbClr val="FF0000"/>
                </a:solidFill>
              </a:rPr>
              <a:t>따릉이</a:t>
            </a:r>
            <a:r>
              <a:rPr lang="ko-KR" dirty="0">
                <a:solidFill>
                  <a:srgbClr val="FF0000"/>
                </a:solidFill>
              </a:rPr>
              <a:t> </a:t>
            </a:r>
            <a:r>
              <a:rPr lang="ko-KR" dirty="0" err="1">
                <a:solidFill>
                  <a:srgbClr val="FF0000"/>
                </a:solidFill>
              </a:rPr>
              <a:t>대여량</a:t>
            </a:r>
            <a:r>
              <a:rPr lang="ko-KR" dirty="0">
                <a:solidFill>
                  <a:srgbClr val="FF0000"/>
                </a:solidFill>
              </a:rPr>
              <a:t>(</a:t>
            </a:r>
            <a:r>
              <a:rPr lang="ko-KR" dirty="0" err="1">
                <a:solidFill>
                  <a:srgbClr val="FF0000"/>
                </a:solidFill>
              </a:rPr>
              <a:t>y</a:t>
            </a:r>
            <a:r>
              <a:rPr lang="ko-KR" dirty="0">
                <a:solidFill>
                  <a:srgbClr val="FF0000"/>
                </a:solidFill>
              </a:rPr>
              <a:t>)</a:t>
            </a:r>
            <a:r>
              <a:rPr lang="ko-KR" dirty="0">
                <a:solidFill>
                  <a:schemeClr val="dk1"/>
                </a:solidFill>
              </a:rPr>
              <a:t> 사이에 </a:t>
            </a:r>
            <a:r>
              <a:rPr lang="ko-KR" dirty="0">
                <a:solidFill>
                  <a:schemeClr val="accent1"/>
                </a:solidFill>
              </a:rPr>
              <a:t>양의 상관관계(+)</a:t>
            </a:r>
            <a:endParaRPr dirty="0">
              <a:solidFill>
                <a:schemeClr val="accen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ko-KR" dirty="0">
                <a:solidFill>
                  <a:srgbClr val="FF0000"/>
                </a:solidFill>
              </a:rPr>
              <a:t>시정(</a:t>
            </a:r>
            <a:r>
              <a:rPr lang="ko-KR" dirty="0" err="1">
                <a:solidFill>
                  <a:srgbClr val="FF0000"/>
                </a:solidFill>
              </a:rPr>
              <a:t>x</a:t>
            </a:r>
            <a:r>
              <a:rPr lang="ko-KR" dirty="0">
                <a:solidFill>
                  <a:srgbClr val="FF0000"/>
                </a:solidFill>
              </a:rPr>
              <a:t>)</a:t>
            </a:r>
            <a:r>
              <a:rPr lang="ko-KR" dirty="0">
                <a:solidFill>
                  <a:schemeClr val="dk1"/>
                </a:solidFill>
              </a:rPr>
              <a:t>와 </a:t>
            </a:r>
            <a:r>
              <a:rPr lang="ko-KR" dirty="0" err="1">
                <a:solidFill>
                  <a:srgbClr val="FF0000"/>
                </a:solidFill>
              </a:rPr>
              <a:t>따릉이</a:t>
            </a:r>
            <a:r>
              <a:rPr lang="ko-KR" dirty="0">
                <a:solidFill>
                  <a:srgbClr val="FF0000"/>
                </a:solidFill>
              </a:rPr>
              <a:t> </a:t>
            </a:r>
            <a:r>
              <a:rPr lang="ko-KR" dirty="0" err="1">
                <a:solidFill>
                  <a:srgbClr val="FF0000"/>
                </a:solidFill>
              </a:rPr>
              <a:t>대여량</a:t>
            </a:r>
            <a:r>
              <a:rPr lang="ko-KR" dirty="0">
                <a:solidFill>
                  <a:srgbClr val="FF0000"/>
                </a:solidFill>
              </a:rPr>
              <a:t>(</a:t>
            </a:r>
            <a:r>
              <a:rPr lang="ko-KR" dirty="0" err="1">
                <a:solidFill>
                  <a:srgbClr val="FF0000"/>
                </a:solidFill>
              </a:rPr>
              <a:t>y</a:t>
            </a:r>
            <a:r>
              <a:rPr lang="ko-KR" dirty="0">
                <a:solidFill>
                  <a:srgbClr val="FF0000"/>
                </a:solidFill>
              </a:rPr>
              <a:t>)</a:t>
            </a:r>
            <a:r>
              <a:rPr lang="ko-KR" dirty="0">
                <a:solidFill>
                  <a:schemeClr val="dk1"/>
                </a:solidFill>
              </a:rPr>
              <a:t> 사이에 </a:t>
            </a:r>
            <a:r>
              <a:rPr lang="ko-KR" dirty="0">
                <a:solidFill>
                  <a:schemeClr val="accent1"/>
                </a:solidFill>
              </a:rPr>
              <a:t>양의 상관관계(+)</a:t>
            </a:r>
            <a:endParaRPr dirty="0">
              <a:solidFill>
                <a:schemeClr val="accen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ko-KR" dirty="0">
                <a:solidFill>
                  <a:srgbClr val="FF0000"/>
                </a:solidFill>
              </a:rPr>
              <a:t>습도(</a:t>
            </a:r>
            <a:r>
              <a:rPr lang="ko-KR" dirty="0" err="1">
                <a:solidFill>
                  <a:srgbClr val="FF0000"/>
                </a:solidFill>
              </a:rPr>
              <a:t>x</a:t>
            </a:r>
            <a:r>
              <a:rPr lang="ko-KR" dirty="0">
                <a:solidFill>
                  <a:srgbClr val="FF0000"/>
                </a:solidFill>
              </a:rPr>
              <a:t>)</a:t>
            </a:r>
            <a:r>
              <a:rPr lang="ko-KR" dirty="0">
                <a:solidFill>
                  <a:schemeClr val="dk1"/>
                </a:solidFill>
              </a:rPr>
              <a:t>와 </a:t>
            </a:r>
            <a:r>
              <a:rPr lang="ko-KR" dirty="0" err="1">
                <a:solidFill>
                  <a:srgbClr val="FF0000"/>
                </a:solidFill>
              </a:rPr>
              <a:t>따릉이</a:t>
            </a:r>
            <a:r>
              <a:rPr lang="ko-KR" dirty="0">
                <a:solidFill>
                  <a:srgbClr val="FF0000"/>
                </a:solidFill>
              </a:rPr>
              <a:t> </a:t>
            </a:r>
            <a:r>
              <a:rPr lang="ko-KR" dirty="0" err="1">
                <a:solidFill>
                  <a:srgbClr val="FF0000"/>
                </a:solidFill>
              </a:rPr>
              <a:t>대여량</a:t>
            </a:r>
            <a:r>
              <a:rPr lang="ko-KR" dirty="0">
                <a:solidFill>
                  <a:srgbClr val="FF0000"/>
                </a:solidFill>
              </a:rPr>
              <a:t>(</a:t>
            </a:r>
            <a:r>
              <a:rPr lang="ko-KR" dirty="0" err="1">
                <a:solidFill>
                  <a:srgbClr val="FF0000"/>
                </a:solidFill>
              </a:rPr>
              <a:t>y</a:t>
            </a:r>
            <a:r>
              <a:rPr lang="ko-KR" dirty="0">
                <a:solidFill>
                  <a:srgbClr val="FF0000"/>
                </a:solidFill>
              </a:rPr>
              <a:t>)</a:t>
            </a:r>
            <a:r>
              <a:rPr lang="ko-KR" dirty="0">
                <a:solidFill>
                  <a:schemeClr val="dk1"/>
                </a:solidFill>
              </a:rPr>
              <a:t> 사이에 </a:t>
            </a:r>
            <a:r>
              <a:rPr lang="ko-KR" dirty="0">
                <a:solidFill>
                  <a:schemeClr val="accent1"/>
                </a:solidFill>
              </a:rPr>
              <a:t>음의 상관관계(-)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432632" y="510875"/>
            <a:ext cx="75969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이변량 분석(가설1)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404275" y="1214425"/>
            <a:ext cx="8139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/>
              <a:t>대립가설1 : 1시간전 강우 여부와 따릉이 대여량 간에는 연관성이 있다. (범주형 -&gt; 숫자형)</a:t>
            </a:r>
            <a:endParaRPr sz="1500" b="1"/>
          </a:p>
        </p:txBody>
      </p:sp>
      <p:pic>
        <p:nvPicPr>
          <p:cNvPr id="131" name="Google Shape;13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25" y="2248079"/>
            <a:ext cx="4591650" cy="303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 txBox="1"/>
          <p:nvPr/>
        </p:nvSpPr>
        <p:spPr>
          <a:xfrm>
            <a:off x="432625" y="5358325"/>
            <a:ext cx="44766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5275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-KR" sz="1050">
                <a:solidFill>
                  <a:schemeClr val="dk1"/>
                </a:solidFill>
                <a:highlight>
                  <a:srgbClr val="FFFFFF"/>
                </a:highlight>
              </a:rPr>
              <a:t>1시간 전 강수여부에 따른 따릉이 대여량의 평균이 차이가 매우 많이 난다.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-KR" sz="1050">
                <a:solidFill>
                  <a:schemeClr val="dk1"/>
                </a:solidFill>
                <a:highlight>
                  <a:srgbClr val="FFFFFF"/>
                </a:highlight>
              </a:rPr>
              <a:t>신뢰구간도 전혀 겹치지 않음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0388" y="2340950"/>
            <a:ext cx="485775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4200" y="3182125"/>
            <a:ext cx="5067300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 txBox="1"/>
          <p:nvPr/>
        </p:nvSpPr>
        <p:spPr>
          <a:xfrm>
            <a:off x="4805350" y="3508950"/>
            <a:ext cx="30000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5275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-KR" sz="1050">
                <a:solidFill>
                  <a:schemeClr val="dk1"/>
                </a:solidFill>
                <a:highlight>
                  <a:srgbClr val="FFFFFF"/>
                </a:highlight>
              </a:rPr>
              <a:t>t통계량의 절댓값이 2보다 많이 큼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-KR" sz="1050">
                <a:solidFill>
                  <a:schemeClr val="dk1"/>
                </a:solidFill>
                <a:highlight>
                  <a:srgbClr val="FFFFFF"/>
                </a:highlight>
              </a:rPr>
              <a:t>p-value 역시 0에 가까운 값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4909225" y="5525025"/>
            <a:ext cx="4734000" cy="5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ko-KR" sz="1250" b="1">
                <a:solidFill>
                  <a:schemeClr val="dk1"/>
                </a:solidFill>
                <a:highlight>
                  <a:srgbClr val="FFFFFF"/>
                </a:highlight>
              </a:rPr>
              <a:t>1시간전 강우 여부와 따릉이 대여량 간에는 강한 연관성이 있다. ===&gt; [ 대립가설 참 ]</a:t>
            </a:r>
            <a:endParaRPr sz="1250" b="1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484725" y="1858525"/>
            <a:ext cx="2875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/>
              <a:t>[ 평균비교 Bar plot으로 시각화 ]</a:t>
            </a:r>
            <a:endParaRPr sz="1300" b="1"/>
          </a:p>
        </p:txBody>
      </p:sp>
      <p:sp>
        <p:nvSpPr>
          <p:cNvPr id="138" name="Google Shape;138;p17"/>
          <p:cNvSpPr txBox="1"/>
          <p:nvPr/>
        </p:nvSpPr>
        <p:spPr>
          <a:xfrm>
            <a:off x="4867438" y="1819263"/>
            <a:ext cx="2875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chemeClr val="dk1"/>
                </a:solidFill>
              </a:rPr>
              <a:t>[ t-test 수행 (범주값 2개) ]</a:t>
            </a:r>
            <a:endParaRPr sz="13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1075</Words>
  <Application>Microsoft Office PowerPoint</Application>
  <PresentationFormat>A4 용지(210x297mm)</PresentationFormat>
  <Paragraphs>169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Noto Sans Symbols</vt:lpstr>
      <vt:lpstr>Malgun Gothic</vt:lpstr>
      <vt:lpstr>Arial</vt:lpstr>
      <vt:lpstr>Calibri</vt:lpstr>
      <vt:lpstr>Office 테마</vt:lpstr>
      <vt:lpstr>PowerPoint 프레젠테이션</vt:lpstr>
      <vt:lpstr>PowerPoint 프레젠테이션</vt:lpstr>
      <vt:lpstr>가설 수립</vt:lpstr>
      <vt:lpstr>단변량 분석(가설1) - 1시간 전 강우여부</vt:lpstr>
      <vt:lpstr>단변량 분석(가설2) - 불쾌지수 연산 및 시각화</vt:lpstr>
      <vt:lpstr>단변량 분석(가설3) - 평일 출퇴근시간 강우여부 </vt:lpstr>
      <vt:lpstr>단변량 분석(가설4) - 적당한 풍속(4m/s이하)</vt:lpstr>
      <vt:lpstr>이변량 분석</vt:lpstr>
      <vt:lpstr>이변량 분석(가설1) </vt:lpstr>
      <vt:lpstr>이변량 분석(가설2) </vt:lpstr>
      <vt:lpstr>이변량 분석(가설2) - 불쾌지수 범주화 </vt:lpstr>
      <vt:lpstr>이변량 분석(가설3)</vt:lpstr>
      <vt:lpstr>이변량 분석(가설4) </vt:lpstr>
      <vt:lpstr>결 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최희연</cp:lastModifiedBy>
  <cp:revision>6</cp:revision>
  <dcterms:modified xsi:type="dcterms:W3CDTF">2022-08-19T07:52:58Z</dcterms:modified>
</cp:coreProperties>
</file>