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60" r:id="rId11"/>
    <p:sldId id="261" r:id="rId12"/>
    <p:sldId id="262" r:id="rId13"/>
    <p:sldId id="263" r:id="rId14"/>
    <p:sldId id="276" r:id="rId15"/>
    <p:sldId id="277" r:id="rId16"/>
    <p:sldId id="270" r:id="rId1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77" y="58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809eee672_3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불쾌지수</a:t>
            </a:r>
            <a:endParaRPr/>
          </a:p>
        </p:txBody>
      </p:sp>
      <p:sp>
        <p:nvSpPr>
          <p:cNvPr id="88" name="Google Shape;88;g13809eee672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09eee672_3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3809eee672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09eee672_6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13809eee672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387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1202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809eee67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3809eee67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1시간전 강우여부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불쾌지수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평일출퇴근시간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적당한 풍속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따릉이 대여량</a:t>
            </a:r>
            <a:endParaRPr sz="700"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1시간전 강우여부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불쾌지수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평일출퇴근시간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적당한 풍속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따릉이 대여량</a:t>
            </a:r>
            <a:endParaRPr sz="700"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146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1시간전 강우여부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불쾌지수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평일출퇴근시간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적당한 풍속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따릉이 대여량</a:t>
            </a:r>
            <a:endParaRPr sz="700"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631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1시간전 강우여부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불쾌지수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평일출퇴근시간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적당한 풍속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따릉이 대여량</a:t>
            </a:r>
            <a:endParaRPr sz="700"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620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1시간전 강우여부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불쾌지수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평일출퇴근시간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적당한 풍속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따릉이 대여량</a:t>
            </a:r>
            <a:endParaRPr sz="700"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10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1시간전 강우여부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불쾌지수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평일출퇴근시간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적당한 풍속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따릉이 대여량</a:t>
            </a:r>
            <a:endParaRPr sz="700"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56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59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1334161" y="2897681"/>
            <a:ext cx="8870058" cy="67710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blurRad="6350" stA="50000" endA="300" endPos="90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개별 프로젝트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9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9" name="Google Shape;49;p9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/>
          <p:nvPr/>
        </p:nvSpPr>
        <p:spPr>
          <a:xfrm>
            <a:off x="5769190" y="3161769"/>
            <a:ext cx="36576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A021053 </a:t>
            </a:r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최희연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432625" y="510875"/>
            <a:ext cx="8103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441613-35C6-4608-B4C8-51FAEC43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20" y="1247484"/>
            <a:ext cx="6809403" cy="4975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DAE760-08AF-43A1-9754-CBB758DF2AA3}"/>
              </a:ext>
            </a:extLst>
          </p:cNvPr>
          <p:cNvSpPr txBox="1"/>
          <p:nvPr/>
        </p:nvSpPr>
        <p:spPr>
          <a:xfrm>
            <a:off x="6568752" y="124748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</a:rPr>
              <a:t>Under_per_length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라는 변수명으로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</a:rPr>
              <a:t>url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길이 대비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</a:rPr>
              <a:t>언더바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 길이를 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B5E0C8-F689-41B6-A76B-DD517AD7A21B}"/>
              </a:ext>
            </a:extLst>
          </p:cNvPr>
          <p:cNvSpPr/>
          <p:nvPr/>
        </p:nvSpPr>
        <p:spPr>
          <a:xfrm>
            <a:off x="1324947" y="1315616"/>
            <a:ext cx="5243805" cy="32657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9CF459-EFDF-43A3-BE0A-64E261A543EB}"/>
              </a:ext>
            </a:extLst>
          </p:cNvPr>
          <p:cNvSpPr/>
          <p:nvPr/>
        </p:nvSpPr>
        <p:spPr>
          <a:xfrm>
            <a:off x="1277228" y="3769285"/>
            <a:ext cx="5243805" cy="32657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5665B-7A5C-4C6F-A41A-3D2388A0D192}"/>
              </a:ext>
            </a:extLst>
          </p:cNvPr>
          <p:cNvSpPr txBox="1"/>
          <p:nvPr/>
        </p:nvSpPr>
        <p:spPr>
          <a:xfrm>
            <a:off x="6600486" y="3670961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</a:rPr>
              <a:t>hyphen_per_len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라는 변수명으로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</a:rPr>
              <a:t>url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길이 대비 하이픈 길이를 저장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32623" y="510875"/>
            <a:ext cx="84882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데이터 분할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E18211-A563-4BF4-96A9-83C1564AD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35" y="2270060"/>
            <a:ext cx="7800975" cy="201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58C42-A350-499C-92D3-DDAF32561874}"/>
              </a:ext>
            </a:extLst>
          </p:cNvPr>
          <p:cNvSpPr txBox="1"/>
          <p:nvPr/>
        </p:nvSpPr>
        <p:spPr>
          <a:xfrm>
            <a:off x="7265632" y="2407298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</a:rPr>
              <a:t>타겟변수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 지정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3247A-4D9E-4032-B6DB-80640EB67F81}"/>
              </a:ext>
            </a:extLst>
          </p:cNvPr>
          <p:cNvSpPr txBox="1"/>
          <p:nvPr/>
        </p:nvSpPr>
        <p:spPr>
          <a:xfrm>
            <a:off x="6727024" y="2978997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</a:rPr>
              <a:t>타겟변수를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 중심으로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x, y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를 나눔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29F60-F26F-4E37-8AFF-2EEF81D1E9C1}"/>
              </a:ext>
            </a:extLst>
          </p:cNvPr>
          <p:cNvSpPr txBox="1"/>
          <p:nvPr/>
        </p:nvSpPr>
        <p:spPr>
          <a:xfrm>
            <a:off x="5373585" y="4159711"/>
            <a:ext cx="3272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0.3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비율로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train, validation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데이터 나눔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432624" y="510875"/>
            <a:ext cx="7968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모델링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랜덤 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포레스트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82141A-3DBB-4D3A-8730-B697E3DC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5" y="1296851"/>
            <a:ext cx="5100429" cy="38072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18DB09-3092-4D6B-B228-2C0AF5B319DE}"/>
              </a:ext>
            </a:extLst>
          </p:cNvPr>
          <p:cNvSpPr txBox="1"/>
          <p:nvPr/>
        </p:nvSpPr>
        <p:spPr>
          <a:xfrm>
            <a:off x="4416774" y="5271719"/>
            <a:ext cx="49343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랜덤포레스트</a:t>
            </a:r>
            <a:r>
              <a:rPr lang="ko-KR" altLang="en-US" dirty="0"/>
              <a:t> 분류 모델을 이용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하이퍼</a:t>
            </a:r>
            <a:r>
              <a:rPr lang="ko-KR" altLang="en-US" dirty="0"/>
              <a:t> 파라미터 조정으로는 </a:t>
            </a:r>
            <a:r>
              <a:rPr lang="en-US" altLang="ko-KR" dirty="0"/>
              <a:t>grid search </a:t>
            </a:r>
            <a:r>
              <a:rPr lang="ko-KR" altLang="en-US" dirty="0"/>
              <a:t>이용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하이퍼</a:t>
            </a:r>
            <a:r>
              <a:rPr lang="ko-KR" altLang="en-US" dirty="0"/>
              <a:t> 파라미터로 </a:t>
            </a:r>
            <a:r>
              <a:rPr lang="en-US" altLang="ko-KR" dirty="0"/>
              <a:t>estimator </a:t>
            </a:r>
            <a:r>
              <a:rPr lang="ko-KR" altLang="en-US" dirty="0"/>
              <a:t>로는 </a:t>
            </a:r>
            <a:r>
              <a:rPr lang="en-US" altLang="ko-KR" dirty="0"/>
              <a:t>100, 150, 200</a:t>
            </a:r>
            <a:r>
              <a:rPr lang="ko-KR" altLang="en-US" dirty="0"/>
              <a:t>을 주고</a:t>
            </a:r>
            <a:r>
              <a:rPr lang="en-US" altLang="ko-KR" dirty="0"/>
              <a:t>,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Max_features</a:t>
            </a:r>
            <a:r>
              <a:rPr lang="en-US" altLang="ko-KR" dirty="0"/>
              <a:t> </a:t>
            </a:r>
            <a:r>
              <a:rPr lang="ko-KR" altLang="en-US" dirty="0"/>
              <a:t>로는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20</a:t>
            </a:r>
            <a:r>
              <a:rPr lang="ko-KR" altLang="en-US" dirty="0"/>
              <a:t>까지 정수를 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Cv</a:t>
            </a:r>
            <a:r>
              <a:rPr lang="en-US" altLang="ko-KR" dirty="0"/>
              <a:t> </a:t>
            </a:r>
            <a:r>
              <a:rPr lang="ko-KR" altLang="en-US" dirty="0"/>
              <a:t>값은 </a:t>
            </a:r>
            <a:r>
              <a:rPr lang="en-US" altLang="ko-KR" dirty="0"/>
              <a:t>5</a:t>
            </a:r>
            <a:r>
              <a:rPr lang="ko-KR" altLang="en-US" dirty="0"/>
              <a:t>로 설정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모델링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제출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A829CA-B105-438D-882A-51834A928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0" y="1568223"/>
            <a:ext cx="6991350" cy="3590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07F5BE-9105-4CE6-AC3A-615E2E27CADB}"/>
              </a:ext>
            </a:extLst>
          </p:cNvPr>
          <p:cNvSpPr txBox="1"/>
          <p:nvPr/>
        </p:nvSpPr>
        <p:spPr>
          <a:xfrm>
            <a:off x="6433129" y="1698852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최적일 때의 정확도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DA787-8F07-46BB-9201-0295345799F5}"/>
              </a:ext>
            </a:extLst>
          </p:cNvPr>
          <p:cNvSpPr txBox="1"/>
          <p:nvPr/>
        </p:nvSpPr>
        <p:spPr>
          <a:xfrm>
            <a:off x="6146328" y="4697483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Kaggle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제출을 위해 파일로 저장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87812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모델링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변수 중요도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C9262B-297B-43EE-A96C-50A7D94E2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650" y="1841716"/>
            <a:ext cx="5585844" cy="37753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C1A83A-1585-4BF3-AEA3-8E2844E34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97" y="1192860"/>
            <a:ext cx="2383384" cy="499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5930858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모델링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하이퍼파라미터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살펴보기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7DECD-1441-4472-B9D4-B2886CEE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010" y="1266437"/>
            <a:ext cx="6544745" cy="486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7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/>
        </p:nvSpPr>
        <p:spPr>
          <a:xfrm>
            <a:off x="685642" y="348267"/>
            <a:ext cx="279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106650" rIns="106650" bIns="1066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/>
              <a:t>목차</a:t>
            </a:r>
            <a:endParaRPr sz="1600" b="1"/>
          </a:p>
        </p:txBody>
      </p:sp>
      <p:sp>
        <p:nvSpPr>
          <p:cNvPr id="58" name="Google Shape;58;p10"/>
          <p:cNvSpPr txBox="1"/>
          <p:nvPr/>
        </p:nvSpPr>
        <p:spPr>
          <a:xfrm>
            <a:off x="946833" y="1218900"/>
            <a:ext cx="4168200" cy="4278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106650" rIns="106650" bIns="106650" anchor="t" anchorCtr="0">
            <a:spAutoFit/>
          </a:bodyPr>
          <a:lstStyle/>
          <a:p>
            <a:pPr marL="5334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sz="2200" b="1" dirty="0"/>
              <a:t>가설 수립</a:t>
            </a:r>
            <a:endParaRPr sz="2200" b="1" dirty="0"/>
          </a:p>
          <a:p>
            <a:pPr marL="5334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altLang="en-US" sz="2200" b="1" dirty="0"/>
              <a:t>각 가설에 대해 </a:t>
            </a:r>
            <a:br>
              <a:rPr lang="en-US" altLang="ko-KR" sz="2200" b="1" dirty="0"/>
            </a:br>
            <a:r>
              <a:rPr lang="ko-KR" altLang="en-US" sz="2200" b="1" dirty="0" err="1"/>
              <a:t>단변량</a:t>
            </a:r>
            <a:r>
              <a:rPr lang="ko-KR" altLang="en-US" sz="2200" b="1" dirty="0"/>
              <a:t> 분석 및 </a:t>
            </a:r>
            <a:r>
              <a:rPr lang="ko-KR" sz="2200" b="1" dirty="0" err="1"/>
              <a:t>이변량</a:t>
            </a:r>
            <a:r>
              <a:rPr lang="ko-KR" sz="2200" b="1" dirty="0"/>
              <a:t> 분석</a:t>
            </a:r>
            <a:endParaRPr sz="2200" b="1" dirty="0"/>
          </a:p>
          <a:p>
            <a:pPr marL="5334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b="1" dirty="0"/>
              <a:t>Feature Engineering</a:t>
            </a:r>
          </a:p>
          <a:p>
            <a:pPr marL="5334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altLang="en-US" sz="2200" b="1" dirty="0"/>
              <a:t>데이터 분할</a:t>
            </a:r>
            <a:endParaRPr lang="en-US" altLang="ko-KR" sz="2200" b="1" dirty="0"/>
          </a:p>
          <a:p>
            <a:pPr marL="5334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-KR" altLang="en-US" sz="2200" b="1" dirty="0"/>
              <a:t>모델링</a:t>
            </a:r>
            <a:endParaRPr sz="2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수립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432670" y="1654404"/>
            <a:ext cx="9168530" cy="346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2109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1600" dirty="0" err="1"/>
              <a:t>url</a:t>
            </a:r>
            <a:r>
              <a:rPr lang="ko-KR" altLang="en-US" sz="1600" dirty="0"/>
              <a:t>의 </a:t>
            </a:r>
            <a:r>
              <a:rPr lang="en-US" altLang="ko-KR" sz="1600" dirty="0"/>
              <a:t>hostname </a:t>
            </a:r>
            <a:r>
              <a:rPr lang="ko-KR" altLang="en-US" sz="1600" dirty="0"/>
              <a:t>길이와 </a:t>
            </a:r>
            <a:r>
              <a:rPr lang="en-US" altLang="ko-KR" sz="1600" dirty="0"/>
              <a:t>domain</a:t>
            </a:r>
            <a:r>
              <a:rPr lang="ko-KR" altLang="en-US" sz="1600" dirty="0"/>
              <a:t>길이는 관련 있을 것이다</a:t>
            </a:r>
            <a:r>
              <a:rPr lang="en-US" altLang="ko-KR" sz="1600" dirty="0"/>
              <a:t>.</a:t>
            </a:r>
          </a:p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endParaRPr lang="en-US" altLang="ko-KR" sz="1600" dirty="0"/>
          </a:p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endParaRPr lang="en-US" altLang="ko-KR" sz="1600" dirty="0"/>
          </a:p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endParaRPr lang="en-US" altLang="ko-KR" sz="1600" dirty="0"/>
          </a:p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endParaRPr lang="en-US" altLang="ko-KR" sz="1600" dirty="0"/>
          </a:p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endParaRPr lang="en-US" altLang="ko-KR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dirty="0"/>
              <a:t>길이 대비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내 </a:t>
            </a:r>
            <a:r>
              <a:rPr lang="ko-KR" altLang="en-US" sz="1600" dirty="0" err="1"/>
              <a:t>언더바</a:t>
            </a:r>
            <a:r>
              <a:rPr lang="ko-KR" altLang="en-US" sz="1600" dirty="0"/>
              <a:t> 개수</a:t>
            </a:r>
            <a:r>
              <a:rPr lang="en-US" altLang="ko-KR" sz="1600" dirty="0"/>
              <a:t>(</a:t>
            </a:r>
            <a:r>
              <a:rPr lang="en-US" altLang="ko-KR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ko-KR" alt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언더바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개수를 </a:t>
            </a:r>
            <a:r>
              <a:rPr lang="en-US" altLang="ko-KR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길이로 나눈 값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600" dirty="0"/>
              <a:t>는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결과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(Result_v1)</a:t>
            </a:r>
            <a:r>
              <a:rPr lang="ko-KR" alt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영향을 줄 것이다</a:t>
            </a:r>
            <a:r>
              <a:rPr lang="en-US" altLang="ko-K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endParaRPr lang="en-US" altLang="ko-KR" sz="1600" dirty="0"/>
          </a:p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endParaRPr lang="en-US" altLang="ko-KR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endParaRPr lang="en-US" altLang="ko-KR" sz="1600" dirty="0"/>
          </a:p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endParaRPr lang="en-US" altLang="ko-KR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</a:pPr>
            <a:endParaRPr lang="en-US" altLang="ko-KR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sz="1600" dirty="0" err="1"/>
              <a:t>url</a:t>
            </a:r>
            <a:r>
              <a:rPr lang="en-US" sz="1600" dirty="0"/>
              <a:t> </a:t>
            </a:r>
            <a:r>
              <a:rPr lang="ko-KR" altLang="en-US" sz="1600" dirty="0"/>
              <a:t>길이 대비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내 하이픈 개수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의 하이픈 개수를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길이로 나눈 값</a:t>
            </a:r>
            <a:r>
              <a:rPr lang="en-US" altLang="ko-KR" sz="1600" dirty="0"/>
              <a:t>)</a:t>
            </a:r>
            <a:r>
              <a:rPr lang="ko-KR" altLang="en-US" sz="1600" dirty="0"/>
              <a:t>는 결과</a:t>
            </a:r>
            <a:r>
              <a:rPr lang="en-US" altLang="ko-KR" sz="1600" dirty="0"/>
              <a:t>(Result_v1)</a:t>
            </a:r>
            <a:r>
              <a:rPr lang="ko-KR" altLang="en-US" sz="1600" dirty="0"/>
              <a:t>에 영향을 줄 것이다</a:t>
            </a:r>
            <a:r>
              <a:rPr lang="en-US" altLang="ko-KR" sz="1600" dirty="0"/>
              <a:t>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32624" y="510875"/>
            <a:ext cx="6865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첫번째 가설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단변량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이변량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분석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-3171825" y="1071575"/>
            <a:ext cx="17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90D932-C2EE-42AB-9041-1EF07B37D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1" y="2084371"/>
            <a:ext cx="3950885" cy="26892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8D57D1-89EB-420E-9CB7-163A93B88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004" y="2084371"/>
            <a:ext cx="4112598" cy="2689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63ED3F-3EAA-4191-8F56-8CC01679B944}"/>
              </a:ext>
            </a:extLst>
          </p:cNvPr>
          <p:cNvSpPr txBox="1"/>
          <p:nvPr/>
        </p:nvSpPr>
        <p:spPr>
          <a:xfrm>
            <a:off x="671804" y="1399592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</a:rPr>
              <a:t>url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내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domain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길이와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hostname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길이 비교해보기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A2214-D453-4A1B-AE90-20140E2F5859}"/>
              </a:ext>
            </a:extLst>
          </p:cNvPr>
          <p:cNvSpPr txBox="1"/>
          <p:nvPr/>
        </p:nvSpPr>
        <p:spPr>
          <a:xfrm>
            <a:off x="3168301" y="5089076"/>
            <a:ext cx="3355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단변량</a:t>
            </a:r>
            <a:r>
              <a:rPr lang="ko-KR" altLang="en-US" dirty="0"/>
              <a:t> 분석 시 그래프 모양이 비슷하다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32624" y="510875"/>
            <a:ext cx="6865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첫번째 가설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단변량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이변량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분석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-3171825" y="1071575"/>
            <a:ext cx="17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3ED3F-3EAA-4191-8F56-8CC01679B944}"/>
              </a:ext>
            </a:extLst>
          </p:cNvPr>
          <p:cNvSpPr txBox="1"/>
          <p:nvPr/>
        </p:nvSpPr>
        <p:spPr>
          <a:xfrm>
            <a:off x="671804" y="1399592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</a:rPr>
              <a:t>url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내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domain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길이와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hostname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길이 비교해보기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7B7767-72A1-4353-94F5-9A66333E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04" y="1884978"/>
            <a:ext cx="5498161" cy="3967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C0F00-28B8-4360-A06F-2C2EC6B4DA11}"/>
              </a:ext>
            </a:extLst>
          </p:cNvPr>
          <p:cNvSpPr txBox="1"/>
          <p:nvPr/>
        </p:nvSpPr>
        <p:spPr>
          <a:xfrm>
            <a:off x="5870663" y="4873632"/>
            <a:ext cx="36311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Scatter </a:t>
            </a:r>
            <a:r>
              <a:rPr lang="ko-KR" altLang="en-US" dirty="0"/>
              <a:t>그래프가 거의 일직선에 일치하고</a:t>
            </a:r>
            <a:endParaRPr lang="en-US" altLang="ko-KR" dirty="0"/>
          </a:p>
          <a:p>
            <a:r>
              <a:rPr lang="en-US" altLang="ko-KR" dirty="0"/>
              <a:t>P-value</a:t>
            </a:r>
            <a:r>
              <a:rPr lang="ko-KR" altLang="en-US" dirty="0"/>
              <a:t>값이 </a:t>
            </a:r>
            <a:r>
              <a:rPr lang="en-US" altLang="ko-KR" dirty="0"/>
              <a:t>0.0</a:t>
            </a:r>
            <a:r>
              <a:rPr lang="ko-KR" altLang="en-US" dirty="0"/>
              <a:t>인 것을 보아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Domain </a:t>
            </a:r>
            <a:r>
              <a:rPr lang="ko-KR" altLang="en-US" dirty="0"/>
              <a:t>길이와 </a:t>
            </a:r>
            <a:r>
              <a:rPr lang="en-US" altLang="ko-KR" dirty="0"/>
              <a:t>hostname </a:t>
            </a:r>
            <a:r>
              <a:rPr lang="ko-KR" altLang="en-US" dirty="0"/>
              <a:t>길이가 관련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가설</a:t>
            </a:r>
            <a:r>
              <a:rPr lang="en-US" altLang="ko-KR" dirty="0"/>
              <a:t>1 </a:t>
            </a:r>
            <a:r>
              <a:rPr lang="ko-KR" altLang="en-US" dirty="0"/>
              <a:t>대립가설 채택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435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32624" y="510875"/>
            <a:ext cx="6865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두번째 가설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단변량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이변량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분석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-3171825" y="1071575"/>
            <a:ext cx="17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3ED3F-3EAA-4191-8F56-8CC01679B944}"/>
              </a:ext>
            </a:extLst>
          </p:cNvPr>
          <p:cNvSpPr txBox="1"/>
          <p:nvPr/>
        </p:nvSpPr>
        <p:spPr>
          <a:xfrm>
            <a:off x="671804" y="1399592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(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</a:rPr>
              <a:t>url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내 </a:t>
            </a:r>
            <a:r>
              <a:rPr lang="ko-KR" altLang="en-US" sz="1800" dirty="0" err="1">
                <a:solidFill>
                  <a:schemeClr val="accent3">
                    <a:lumMod val="75000"/>
                  </a:schemeClr>
                </a:solidFill>
              </a:rPr>
              <a:t>언더바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 개수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/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</a:rPr>
              <a:t>url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길이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컬럼 추가 생성하여 </a:t>
            </a:r>
            <a:r>
              <a:rPr lang="ko-KR" altLang="en-US" sz="1800" dirty="0" err="1">
                <a:solidFill>
                  <a:schemeClr val="accent3">
                    <a:lumMod val="75000"/>
                  </a:schemeClr>
                </a:solidFill>
              </a:rPr>
              <a:t>단변량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1E6D01-43B5-46D4-B120-D0182C08B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4" y="2218417"/>
            <a:ext cx="4795636" cy="3087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2378EF-896C-4F53-93DB-A57201D7C1B6}"/>
              </a:ext>
            </a:extLst>
          </p:cNvPr>
          <p:cNvSpPr txBox="1"/>
          <p:nvPr/>
        </p:nvSpPr>
        <p:spPr>
          <a:xfrm>
            <a:off x="5224641" y="5089077"/>
            <a:ext cx="4523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p.s. </a:t>
            </a:r>
          </a:p>
          <a:p>
            <a:r>
              <a:rPr lang="en-US" altLang="ko-KR" sz="1200" dirty="0"/>
              <a:t>Result_v1</a:t>
            </a:r>
            <a:r>
              <a:rPr lang="ko-KR" altLang="en-US" sz="1200" dirty="0"/>
              <a:t>과 </a:t>
            </a:r>
            <a:r>
              <a:rPr lang="ko-KR" altLang="en-US" sz="1200" dirty="0" err="1"/>
              <a:t>관련있는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 err="1"/>
              <a:t>이변량</a:t>
            </a:r>
            <a:r>
              <a:rPr lang="ko-KR" altLang="en-US" sz="1200" dirty="0"/>
              <a:t> 분석 시 </a:t>
            </a:r>
            <a:r>
              <a:rPr lang="en-US" altLang="ko-KR" sz="1200" dirty="0"/>
              <a:t>p-value</a:t>
            </a:r>
            <a:r>
              <a:rPr lang="ko-KR" altLang="en-US" sz="1200" dirty="0"/>
              <a:t>값이 거의 </a:t>
            </a:r>
            <a:r>
              <a:rPr lang="en-US" altLang="ko-KR" sz="1200" dirty="0"/>
              <a:t>0</a:t>
            </a:r>
            <a:r>
              <a:rPr lang="ko-KR" altLang="en-US" sz="1200" dirty="0"/>
              <a:t>과 일치하는</a:t>
            </a:r>
            <a:r>
              <a:rPr lang="en-US" altLang="ko-KR" sz="1200" dirty="0"/>
              <a:t>) </a:t>
            </a:r>
            <a:r>
              <a:rPr lang="ko-KR" altLang="en-US" sz="1200" dirty="0"/>
              <a:t>변수는</a:t>
            </a:r>
            <a:endParaRPr lang="en-US" altLang="ko-KR" sz="1200" dirty="0"/>
          </a:p>
          <a:p>
            <a:r>
              <a:rPr lang="ko-KR" altLang="en-US" sz="1200" dirty="0"/>
              <a:t>왼쪽 그래프와 같은 모양을 나타냈다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값 하나에 데이터가 거의 치우치고</a:t>
            </a:r>
            <a:r>
              <a:rPr lang="en-US" altLang="ko-KR" sz="1200" dirty="0"/>
              <a:t>, </a:t>
            </a:r>
            <a:r>
              <a:rPr lang="ko-KR" altLang="en-US" sz="1200" dirty="0"/>
              <a:t>몇몇은 분산되어 있는 모양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382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32624" y="510875"/>
            <a:ext cx="6865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두번째 가설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단변량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이변량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분석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-3171825" y="1071575"/>
            <a:ext cx="17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3ED3F-3EAA-4191-8F56-8CC01679B944}"/>
              </a:ext>
            </a:extLst>
          </p:cNvPr>
          <p:cNvSpPr txBox="1"/>
          <p:nvPr/>
        </p:nvSpPr>
        <p:spPr>
          <a:xfrm>
            <a:off x="671804" y="1399592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(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</a:rPr>
              <a:t>url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내 </a:t>
            </a:r>
            <a:r>
              <a:rPr lang="ko-KR" altLang="en-US" sz="1800" dirty="0" err="1">
                <a:solidFill>
                  <a:schemeClr val="accent3">
                    <a:lumMod val="75000"/>
                  </a:schemeClr>
                </a:solidFill>
              </a:rPr>
              <a:t>언더바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 개수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/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</a:rPr>
              <a:t>url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길이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컬럼 추가 생성하여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Result_v1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과 </a:t>
            </a:r>
            <a:r>
              <a:rPr lang="ko-KR" altLang="en-US" sz="1800" dirty="0" err="1">
                <a:solidFill>
                  <a:schemeClr val="accent3">
                    <a:lumMod val="75000"/>
                  </a:schemeClr>
                </a:solidFill>
              </a:rPr>
              <a:t>이변량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C0F00-28B8-4360-A06F-2C2EC6B4DA11}"/>
              </a:ext>
            </a:extLst>
          </p:cNvPr>
          <p:cNvSpPr txBox="1"/>
          <p:nvPr/>
        </p:nvSpPr>
        <p:spPr>
          <a:xfrm>
            <a:off x="5482563" y="4288857"/>
            <a:ext cx="3344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P-value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에 거의 가까운 값이 나옴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가설</a:t>
            </a:r>
            <a:r>
              <a:rPr lang="en-US" altLang="ko-KR" dirty="0"/>
              <a:t>2 </a:t>
            </a:r>
            <a:r>
              <a:rPr lang="ko-KR" altLang="en-US" dirty="0"/>
              <a:t>대립가설 채택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78F595-182B-4403-A12F-ECB06A5F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12" y="1843962"/>
            <a:ext cx="4318088" cy="39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2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32624" y="510875"/>
            <a:ext cx="6865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세번째 가설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단변량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이변량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분석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-3171825" y="1071575"/>
            <a:ext cx="17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3ED3F-3EAA-4191-8F56-8CC01679B944}"/>
              </a:ext>
            </a:extLst>
          </p:cNvPr>
          <p:cNvSpPr txBox="1"/>
          <p:nvPr/>
        </p:nvSpPr>
        <p:spPr>
          <a:xfrm>
            <a:off x="671804" y="1399592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(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</a:rPr>
              <a:t>url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내 하이픈 개수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/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</a:rPr>
              <a:t>url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길이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컬럼 추가 생성하여 </a:t>
            </a:r>
            <a:r>
              <a:rPr lang="ko-KR" altLang="en-US" sz="1800" dirty="0" err="1">
                <a:solidFill>
                  <a:schemeClr val="accent3">
                    <a:lumMod val="75000"/>
                  </a:schemeClr>
                </a:solidFill>
              </a:rPr>
              <a:t>단변량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FB9E15-B91A-463D-A5AA-BC8461FD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04" y="2204357"/>
            <a:ext cx="5565808" cy="34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8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32624" y="510875"/>
            <a:ext cx="6865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세번째 가설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단변량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dirty="0" err="1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이변량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분석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-3171825" y="1071575"/>
            <a:ext cx="17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C0F00-28B8-4360-A06F-2C2EC6B4DA11}"/>
              </a:ext>
            </a:extLst>
          </p:cNvPr>
          <p:cNvSpPr txBox="1"/>
          <p:nvPr/>
        </p:nvSpPr>
        <p:spPr>
          <a:xfrm>
            <a:off x="5482563" y="4288857"/>
            <a:ext cx="3344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P-value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에 거의 가까운 값이 나옴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가설</a:t>
            </a:r>
            <a:r>
              <a:rPr lang="en-US" altLang="ko-KR" dirty="0"/>
              <a:t>3 </a:t>
            </a:r>
            <a:r>
              <a:rPr lang="ko-KR" altLang="en-US" dirty="0"/>
              <a:t>대립가설 채택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CFCC3-AC77-4359-B148-CDC2733514D5}"/>
              </a:ext>
            </a:extLst>
          </p:cNvPr>
          <p:cNvSpPr txBox="1"/>
          <p:nvPr/>
        </p:nvSpPr>
        <p:spPr>
          <a:xfrm>
            <a:off x="671804" y="1399592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(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</a:rPr>
              <a:t>url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내 하이픈 개수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/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</a:rPr>
              <a:t>url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길이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컬럼 추가 생성하여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</a:rPr>
              <a:t>Result_v1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과 </a:t>
            </a:r>
            <a:r>
              <a:rPr lang="ko-KR" altLang="en-US" sz="1800" dirty="0" err="1">
                <a:solidFill>
                  <a:schemeClr val="accent3">
                    <a:lumMod val="75000"/>
                  </a:schemeClr>
                </a:solidFill>
              </a:rPr>
              <a:t>이변량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</a:rPr>
              <a:t>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A15D33-D148-4071-87F5-ED6D96A7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98" y="1899933"/>
            <a:ext cx="4520930" cy="43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5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477</Words>
  <Application>Microsoft Office PowerPoint</Application>
  <PresentationFormat>A4 용지(210x297mm)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Symbols</vt:lpstr>
      <vt:lpstr>Malgun Gothic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가설 수립</vt:lpstr>
      <vt:lpstr>첫번째 가설 – 단변량/이변량 분석</vt:lpstr>
      <vt:lpstr>첫번째 가설 – 단변량/이변량 분석</vt:lpstr>
      <vt:lpstr>두번째 가설 – 단변량/이변량 분석</vt:lpstr>
      <vt:lpstr>두번째 가설 – 단변량/이변량 분석</vt:lpstr>
      <vt:lpstr>세번째 가설 – 단변량/이변량 분석</vt:lpstr>
      <vt:lpstr>세번째 가설 – 단변량/이변량 분석</vt:lpstr>
      <vt:lpstr>Feature Engineering</vt:lpstr>
      <vt:lpstr>데이터 분할</vt:lpstr>
      <vt:lpstr>모델링 - 랜덤 포레스트</vt:lpstr>
      <vt:lpstr>모델링 - 제출</vt:lpstr>
      <vt:lpstr>모델링 – 변수 중요도</vt:lpstr>
      <vt:lpstr>모델링 – 하이퍼파라미터 살펴보기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최희연</cp:lastModifiedBy>
  <cp:revision>13</cp:revision>
  <dcterms:modified xsi:type="dcterms:W3CDTF">2022-08-31T06:48:58Z</dcterms:modified>
</cp:coreProperties>
</file>