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0" r:id="rId1"/>
  </p:sldMasterIdLst>
  <p:notesMasterIdLst>
    <p:notesMasterId r:id="rId36"/>
  </p:notesMasterIdLst>
  <p:sldIdLst>
    <p:sldId id="456" r:id="rId2"/>
    <p:sldId id="457" r:id="rId3"/>
    <p:sldId id="421" r:id="rId4"/>
    <p:sldId id="422" r:id="rId5"/>
    <p:sldId id="423" r:id="rId6"/>
    <p:sldId id="424" r:id="rId7"/>
    <p:sldId id="425" r:id="rId8"/>
    <p:sldId id="496"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86" r:id="rId22"/>
    <p:sldId id="487" r:id="rId23"/>
    <p:sldId id="488" r:id="rId24"/>
    <p:sldId id="489" r:id="rId25"/>
    <p:sldId id="490" r:id="rId26"/>
    <p:sldId id="491" r:id="rId27"/>
    <p:sldId id="492" r:id="rId28"/>
    <p:sldId id="445" r:id="rId29"/>
    <p:sldId id="493" r:id="rId30"/>
    <p:sldId id="494" r:id="rId31"/>
    <p:sldId id="448" r:id="rId32"/>
    <p:sldId id="495" r:id="rId33"/>
    <p:sldId id="450" r:id="rId34"/>
    <p:sldId id="451" r:id="rId3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3481" autoAdjust="0"/>
  </p:normalViewPr>
  <p:slideViewPr>
    <p:cSldViewPr>
      <p:cViewPr varScale="1">
        <p:scale>
          <a:sx n="70" d="100"/>
          <a:sy n="70" d="100"/>
        </p:scale>
        <p:origin x="1197" y="87"/>
      </p:cViewPr>
      <p:guideLst>
        <p:guide orient="horz" pos="2159"/>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AE55F73-EA57-432F-A4D2-595AAFF0D23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ea typeface="宋体" pitchFamily="2" charset="-122"/>
              </a:defRPr>
            </a:lvl1pPr>
          </a:lstStyle>
          <a:p>
            <a:pPr>
              <a:defRPr/>
            </a:pPr>
            <a:endParaRPr lang="en-US"/>
          </a:p>
        </p:txBody>
      </p:sp>
      <p:sp>
        <p:nvSpPr>
          <p:cNvPr id="2051" name="Rectangle 3">
            <a:extLst>
              <a:ext uri="{FF2B5EF4-FFF2-40B4-BE49-F238E27FC236}">
                <a16:creationId xmlns:a16="http://schemas.microsoft.com/office/drawing/2014/main" id="{3BCA3D7E-5882-4961-874D-4E914BDCCEA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63C4B05B-179B-4143-8520-7DE7DF9A6B2A}"/>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EE8C894C-167A-4CE8-9F26-3AA27FB96C0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316B4B9E-DCC5-4A50-9F2A-40A6047FA98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ea typeface="宋体" pitchFamily="2" charset="-122"/>
              </a:defRPr>
            </a:lvl1pPr>
          </a:lstStyle>
          <a:p>
            <a:pPr>
              <a:defRPr/>
            </a:pPr>
            <a:endParaRPr lang="en-US"/>
          </a:p>
        </p:txBody>
      </p:sp>
      <p:sp>
        <p:nvSpPr>
          <p:cNvPr id="2055" name="Rectangle 7">
            <a:extLst>
              <a:ext uri="{FF2B5EF4-FFF2-40B4-BE49-F238E27FC236}">
                <a16:creationId xmlns:a16="http://schemas.microsoft.com/office/drawing/2014/main" id="{693BD117-7AF7-402C-9A3A-91E2D0B863B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99364A9F-E4F7-48CF-8577-1A283147AEE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D7E235E-90C7-4F06-A2F3-EFCF905EB4DF}"/>
              </a:ext>
            </a:extLst>
          </p:cNvPr>
          <p:cNvSpPr>
            <a:spLocks noGrp="1" noRot="1" noChangeAspect="1" noChangeArrowheads="1" noTextEdit="1"/>
          </p:cNvSpPr>
          <p:nvPr>
            <p:ph type="sldImg"/>
          </p:nvPr>
        </p:nvSpPr>
        <p:spPr/>
      </p:sp>
      <p:sp>
        <p:nvSpPr>
          <p:cNvPr id="5123" name="Rectangle 3">
            <a:extLst>
              <a:ext uri="{FF2B5EF4-FFF2-40B4-BE49-F238E27FC236}">
                <a16:creationId xmlns:a16="http://schemas.microsoft.com/office/drawing/2014/main" id="{BE0A2C5D-CA3D-408B-A92E-C931EF755E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9F0D5AA-A5C8-4004-BC40-2BF8AC8E689B}"/>
              </a:ext>
            </a:extLst>
          </p:cNvPr>
          <p:cNvSpPr>
            <a:spLocks noGrp="1" noRot="1" noChangeAspect="1" noChangeArrowheads="1" noTextEdit="1"/>
          </p:cNvSpPr>
          <p:nvPr>
            <p:ph type="sldImg"/>
          </p:nvPr>
        </p:nvSpPr>
        <p:spPr/>
      </p:sp>
      <p:sp>
        <p:nvSpPr>
          <p:cNvPr id="7171" name="Rectangle 3">
            <a:extLst>
              <a:ext uri="{FF2B5EF4-FFF2-40B4-BE49-F238E27FC236}">
                <a16:creationId xmlns:a16="http://schemas.microsoft.com/office/drawing/2014/main" id="{19D6339A-8207-42C2-BF41-32232CE9F5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大数据技术原理与应用（第</a:t>
            </a:r>
            <a:r>
              <a:rPr lang="en-US" altLang="zh-CN"/>
              <a:t>3</a:t>
            </a:r>
            <a:r>
              <a:rPr lang="zh-CN" altLang="en-US"/>
              <a:t>版）</a:t>
            </a:r>
            <a:r>
              <a:rPr lang="en-US" altLang="zh-CN"/>
              <a:t>》</a:t>
            </a:r>
            <a:br>
              <a:rPr lang="en-US" altLang="zh-CN"/>
            </a:br>
            <a:r>
              <a:rPr lang="zh-CN" altLang="en-US"/>
              <a:t>欢迎访问</a:t>
            </a:r>
            <a:r>
              <a:rPr lang="en-US" altLang="zh-CN"/>
              <a:t>《</a:t>
            </a:r>
            <a:r>
              <a:rPr lang="zh-CN" altLang="en-US"/>
              <a:t>大数据技术原理与应用</a:t>
            </a:r>
            <a:r>
              <a:rPr lang="en-US" altLang="zh-CN"/>
              <a:t>》</a:t>
            </a:r>
            <a:r>
              <a:rPr lang="zh-CN" altLang="en-US"/>
              <a:t>教材官方网站：</a:t>
            </a:r>
            <a:endParaRPr lang="en-US" altLang="zh-CN"/>
          </a:p>
          <a:p>
            <a:r>
              <a:rPr lang="en-US" altLang="zh-CN"/>
              <a:t>http://dblab.xmu.edu.cn/post/bigdata3</a:t>
            </a:r>
            <a:endParaRPr lang="zh-CN" altLang="en-US"/>
          </a:p>
          <a:p>
            <a:pPr eaLnBrk="1" hangingPunct="1">
              <a:spcBef>
                <a:spcPct val="0"/>
              </a:spcBef>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49F39361-07E0-4762-9E1C-8603E271AC97}"/>
              </a:ext>
            </a:extLst>
          </p:cNvPr>
          <p:cNvGrpSpPr>
            <a:grpSpLocks/>
          </p:cNvGrpSpPr>
          <p:nvPr/>
        </p:nvGrpSpPr>
        <p:grpSpPr bwMode="auto">
          <a:xfrm>
            <a:off x="0" y="-1676400"/>
            <a:ext cx="9144000" cy="6858000"/>
            <a:chOff x="0" y="0"/>
            <a:chExt cx="5760" cy="4320"/>
          </a:xfrm>
        </p:grpSpPr>
        <p:sp>
          <p:nvSpPr>
            <p:cNvPr id="3" name="Rectangle 3">
              <a:extLst>
                <a:ext uri="{FF2B5EF4-FFF2-40B4-BE49-F238E27FC236}">
                  <a16:creationId xmlns:a16="http://schemas.microsoft.com/office/drawing/2014/main" id="{2E913E1B-C4A1-4E4F-BE5D-FB0CCDBE15F9}"/>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defRPr/>
              </a:pPr>
              <a:endParaRPr lang="zh-CN" altLang="en-US" sz="2400">
                <a:latin typeface="Times New Roman" panose="02020603050405020304" pitchFamily="18" charset="0"/>
              </a:endParaRPr>
            </a:p>
          </p:txBody>
        </p:sp>
        <p:sp>
          <p:nvSpPr>
            <p:cNvPr id="4" name="Rectangle 4">
              <a:extLst>
                <a:ext uri="{FF2B5EF4-FFF2-40B4-BE49-F238E27FC236}">
                  <a16:creationId xmlns:a16="http://schemas.microsoft.com/office/drawing/2014/main" id="{847F5AF3-B291-4C97-AEFF-62A297B73084}"/>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z="2400">
                <a:latin typeface="Times New Roman" panose="02020603050405020304" pitchFamily="18" charset="0"/>
              </a:endParaRPr>
            </a:p>
          </p:txBody>
        </p:sp>
        <p:grpSp>
          <p:nvGrpSpPr>
            <p:cNvPr id="5" name="Group 5">
              <a:extLst>
                <a:ext uri="{FF2B5EF4-FFF2-40B4-BE49-F238E27FC236}">
                  <a16:creationId xmlns:a16="http://schemas.microsoft.com/office/drawing/2014/main" id="{288B1770-8A0C-4D58-B68C-A3EF7DF11CCA}"/>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1C785400-1BE1-4131-98D1-4179535FBBC2}"/>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z="2400">
                  <a:latin typeface="Times New Roman" panose="02020603050405020304" pitchFamily="18" charset="0"/>
                </a:endParaRPr>
              </a:p>
            </p:txBody>
          </p:sp>
          <p:sp>
            <p:nvSpPr>
              <p:cNvPr id="7" name="Rectangle 7">
                <a:extLst>
                  <a:ext uri="{FF2B5EF4-FFF2-40B4-BE49-F238E27FC236}">
                    <a16:creationId xmlns:a16="http://schemas.microsoft.com/office/drawing/2014/main" id="{97E0F760-811C-477C-85EB-C45DD1A5E8D1}"/>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z="2400">
                  <a:latin typeface="Times New Roman" panose="02020603050405020304" pitchFamily="18" charset="0"/>
                </a:endParaRPr>
              </a:p>
            </p:txBody>
          </p:sp>
          <p:sp>
            <p:nvSpPr>
              <p:cNvPr id="8" name="Rectangle 8">
                <a:extLst>
                  <a:ext uri="{FF2B5EF4-FFF2-40B4-BE49-F238E27FC236}">
                    <a16:creationId xmlns:a16="http://schemas.microsoft.com/office/drawing/2014/main" id="{23602F8A-9B9D-452A-8387-657680A76EF1}"/>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z="2400">
                  <a:latin typeface="Times New Roman" panose="02020603050405020304" pitchFamily="18" charset="0"/>
                </a:endParaRPr>
              </a:p>
            </p:txBody>
          </p:sp>
          <p:sp>
            <p:nvSpPr>
              <p:cNvPr id="9" name="Rectangle 9">
                <a:extLst>
                  <a:ext uri="{FF2B5EF4-FFF2-40B4-BE49-F238E27FC236}">
                    <a16:creationId xmlns:a16="http://schemas.microsoft.com/office/drawing/2014/main" id="{A1B8FA88-2342-4BBA-9AA6-821ECD03CED0}"/>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z="2400">
                  <a:latin typeface="Times New Roman" panose="02020603050405020304" pitchFamily="18" charset="0"/>
                </a:endParaRPr>
              </a:p>
            </p:txBody>
          </p:sp>
          <p:sp>
            <p:nvSpPr>
              <p:cNvPr id="10" name="Rectangle 10">
                <a:extLst>
                  <a:ext uri="{FF2B5EF4-FFF2-40B4-BE49-F238E27FC236}">
                    <a16:creationId xmlns:a16="http://schemas.microsoft.com/office/drawing/2014/main" id="{0413F2A0-1C90-4DED-B951-898DFE24B287}"/>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z="2400">
                  <a:latin typeface="Times New Roman" panose="02020603050405020304" pitchFamily="18" charset="0"/>
                </a:endParaRPr>
              </a:p>
            </p:txBody>
          </p:sp>
          <p:sp>
            <p:nvSpPr>
              <p:cNvPr id="11" name="Rectangle 11">
                <a:extLst>
                  <a:ext uri="{FF2B5EF4-FFF2-40B4-BE49-F238E27FC236}">
                    <a16:creationId xmlns:a16="http://schemas.microsoft.com/office/drawing/2014/main" id="{8378FB04-95DE-4F34-89FC-0A536387C16E}"/>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z="2400">
                  <a:latin typeface="Times New Roman" panose="02020603050405020304" pitchFamily="18" charset="0"/>
                </a:endParaRPr>
              </a:p>
            </p:txBody>
          </p:sp>
          <p:sp>
            <p:nvSpPr>
              <p:cNvPr id="12" name="Rectangle 12">
                <a:extLst>
                  <a:ext uri="{FF2B5EF4-FFF2-40B4-BE49-F238E27FC236}">
                    <a16:creationId xmlns:a16="http://schemas.microsoft.com/office/drawing/2014/main" id="{19CDF390-D7DC-4D23-AF79-F52A3DD01FA2}"/>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z="2400">
                  <a:latin typeface="Times New Roman" panose="02020603050405020304" pitchFamily="18" charset="0"/>
                </a:endParaRPr>
              </a:p>
            </p:txBody>
          </p:sp>
          <p:sp>
            <p:nvSpPr>
              <p:cNvPr id="13" name="Rectangle 13">
                <a:extLst>
                  <a:ext uri="{FF2B5EF4-FFF2-40B4-BE49-F238E27FC236}">
                    <a16:creationId xmlns:a16="http://schemas.microsoft.com/office/drawing/2014/main" id="{65BE3A53-3CA5-4DC9-83C8-BA77236AE8AB}"/>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z="2400">
                  <a:latin typeface="Times New Roman" panose="02020603050405020304" pitchFamily="18" charset="0"/>
                </a:endParaRPr>
              </a:p>
            </p:txBody>
          </p:sp>
          <p:sp>
            <p:nvSpPr>
              <p:cNvPr id="14" name="Rectangle 14">
                <a:extLst>
                  <a:ext uri="{FF2B5EF4-FFF2-40B4-BE49-F238E27FC236}">
                    <a16:creationId xmlns:a16="http://schemas.microsoft.com/office/drawing/2014/main" id="{9CA92318-737E-472D-B666-C8AB0101A371}"/>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z="2400">
                  <a:latin typeface="Times New Roman" panose="02020603050405020304" pitchFamily="18" charset="0"/>
                </a:endParaRPr>
              </a:p>
            </p:txBody>
          </p:sp>
          <p:sp>
            <p:nvSpPr>
              <p:cNvPr id="15" name="Rectangle 15">
                <a:extLst>
                  <a:ext uri="{FF2B5EF4-FFF2-40B4-BE49-F238E27FC236}">
                    <a16:creationId xmlns:a16="http://schemas.microsoft.com/office/drawing/2014/main" id="{8BCD3737-7B1F-445B-ACDF-17A93081F410}"/>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defRPr/>
                </a:pPr>
                <a:endParaRPr lang="zh-CN" altLang="en-US" sz="2400">
                  <a:latin typeface="Times New Roman" panose="02020603050405020304" pitchFamily="18" charset="0"/>
                </a:endParaRPr>
              </a:p>
            </p:txBody>
          </p:sp>
        </p:grpSp>
      </p:grpSp>
    </p:spTree>
    <p:extLst>
      <p:ext uri="{BB962C8B-B14F-4D97-AF65-F5344CB8AC3E}">
        <p14:creationId xmlns:p14="http://schemas.microsoft.com/office/powerpoint/2010/main" val="4170644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01AFA91-DD18-4EF8-B1FE-03737694C370}"/>
              </a:ext>
            </a:extLst>
          </p:cNvPr>
          <p:cNvSpPr>
            <a:spLocks noGrp="1" noChangeArrowheads="1"/>
          </p:cNvSpPr>
          <p:nvPr>
            <p:ph type="dt" sz="half" idx="10"/>
          </p:nvPr>
        </p:nvSpPr>
        <p:spPr>
          <a:ln/>
        </p:spPr>
        <p:txBody>
          <a:bodyPr/>
          <a:lstStyle>
            <a:lvl1pPr>
              <a:defRPr/>
            </a:lvl1pPr>
          </a:lstStyle>
          <a:p>
            <a:pPr>
              <a:defRPr/>
            </a:pPr>
            <a:r>
              <a:rPr lang="en-US" altLang="zh-CN"/>
              <a:t>2024-05-03</a:t>
            </a:r>
          </a:p>
        </p:txBody>
      </p:sp>
      <p:sp>
        <p:nvSpPr>
          <p:cNvPr id="3" name="Rectangle 7">
            <a:extLst>
              <a:ext uri="{FF2B5EF4-FFF2-40B4-BE49-F238E27FC236}">
                <a16:creationId xmlns:a16="http://schemas.microsoft.com/office/drawing/2014/main" id="{DD5D8983-5C17-496F-9000-1D3209C5C45A}"/>
              </a:ext>
            </a:extLst>
          </p:cNvPr>
          <p:cNvSpPr>
            <a:spLocks noGrp="1" noChangeArrowheads="1"/>
          </p:cNvSpPr>
          <p:nvPr>
            <p:ph type="ftr" sz="quarter" idx="11"/>
          </p:nvPr>
        </p:nvSpPr>
        <p:spPr>
          <a:ln/>
        </p:spPr>
        <p:txBody>
          <a:bodyPr/>
          <a:lstStyle>
            <a:lvl1pPr>
              <a:defRPr/>
            </a:lvl1pPr>
          </a:lstStyle>
          <a:p>
            <a:pPr>
              <a:defRPr/>
            </a:pPr>
            <a:r>
              <a:rPr lang="en-US" altLang="zh-CN"/>
              <a:t>10.Spark</a:t>
            </a:r>
            <a:r>
              <a:rPr lang="zh-CN" altLang="en-US"/>
              <a:t>安装与基础编程</a:t>
            </a:r>
            <a:endParaRPr lang="en-US" altLang="zh-CN"/>
          </a:p>
        </p:txBody>
      </p:sp>
      <p:sp>
        <p:nvSpPr>
          <p:cNvPr id="4" name="Rectangle 8">
            <a:extLst>
              <a:ext uri="{FF2B5EF4-FFF2-40B4-BE49-F238E27FC236}">
                <a16:creationId xmlns:a16="http://schemas.microsoft.com/office/drawing/2014/main" id="{DB8E288A-AF75-4AA3-AB5E-B666D46A3EC0}"/>
              </a:ext>
            </a:extLst>
          </p:cNvPr>
          <p:cNvSpPr>
            <a:spLocks noGrp="1" noChangeArrowheads="1"/>
          </p:cNvSpPr>
          <p:nvPr>
            <p:ph type="sldNum" sz="quarter" idx="12"/>
          </p:nvPr>
        </p:nvSpPr>
        <p:spPr>
          <a:ln/>
        </p:spPr>
        <p:txBody>
          <a:bodyPr/>
          <a:lstStyle>
            <a:lvl1pPr>
              <a:defRPr/>
            </a:lvl1pPr>
          </a:lstStyle>
          <a:p>
            <a:pPr>
              <a:defRPr/>
            </a:pPr>
            <a:fld id="{C90E6C3E-23A5-47D7-9870-3C7D8FC0BFC9}" type="slidenum">
              <a:rPr lang="en-US" altLang="zh-CN"/>
              <a:pPr>
                <a:defRPr/>
              </a:pPr>
              <a:t>‹#›</a:t>
            </a:fld>
            <a:endParaRPr lang="en-US" altLang="zh-CN"/>
          </a:p>
        </p:txBody>
      </p:sp>
    </p:spTree>
    <p:extLst>
      <p:ext uri="{BB962C8B-B14F-4D97-AF65-F5344CB8AC3E}">
        <p14:creationId xmlns:p14="http://schemas.microsoft.com/office/powerpoint/2010/main" val="387938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a:t>单击此处编辑母版标题样式</a:t>
            </a:r>
          </a:p>
        </p:txBody>
      </p:sp>
    </p:spTree>
    <p:extLst>
      <p:ext uri="{BB962C8B-B14F-4D97-AF65-F5344CB8AC3E}">
        <p14:creationId xmlns:p14="http://schemas.microsoft.com/office/powerpoint/2010/main" val="2332142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F40D4A8-236A-4261-9B1F-7027BD660096}"/>
              </a:ext>
            </a:extLst>
          </p:cNvPr>
          <p:cNvSpPr>
            <a:spLocks noGrp="1" noChangeArrowheads="1"/>
          </p:cNvSpPr>
          <p:nvPr>
            <p:ph type="title"/>
          </p:nvPr>
        </p:nvSpPr>
        <p:spPr bwMode="auto">
          <a:xfrm>
            <a:off x="914400" y="25146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51725A7-7FF0-4310-889B-9305EB69CEAC}"/>
              </a:ext>
            </a:extLst>
          </p:cNvPr>
          <p:cNvSpPr>
            <a:spLocks noGrp="1" noChangeArrowheads="1"/>
          </p:cNvSpPr>
          <p:nvPr>
            <p:ph type="body" idx="1"/>
          </p:nvPr>
        </p:nvSpPr>
        <p:spPr bwMode="auto">
          <a:xfrm>
            <a:off x="152400" y="990600"/>
            <a:ext cx="8686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23C48C09-0244-44E5-A47A-8CBCA3C513CD}"/>
              </a:ext>
            </a:extLst>
          </p:cNvPr>
          <p:cNvSpPr>
            <a:spLocks noChangeArrowheads="1"/>
          </p:cNvSpPr>
          <p:nvPr userDrawn="1"/>
        </p:nvSpPr>
        <p:spPr bwMode="auto">
          <a:xfrm>
            <a:off x="457200" y="652463"/>
            <a:ext cx="8382000" cy="109537"/>
          </a:xfrm>
          <a:custGeom>
            <a:avLst/>
            <a:gdLst>
              <a:gd name="T0" fmla="*/ 0 w 1000"/>
              <a:gd name="T1" fmla="*/ 0 h 1000"/>
              <a:gd name="T2" fmla="*/ 2147483646 w 1000"/>
              <a:gd name="T3" fmla="*/ 0 h 1000"/>
              <a:gd name="T4" fmla="*/ 2147483646 w 1000"/>
              <a:gd name="T5" fmla="*/ 1314263702 h 1000"/>
              <a:gd name="T6" fmla="*/ 0 w 1000"/>
              <a:gd name="T7" fmla="*/ 1314263702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333399"/>
          </a:solidFill>
          <a:ln w="9525">
            <a:solidFill>
              <a:srgbClr val="333399"/>
            </a:solidFill>
            <a:round/>
            <a:headEnd/>
            <a:tailEnd/>
          </a:ln>
        </p:spPr>
        <p:txBody>
          <a:bodyPr/>
          <a:lstStyle/>
          <a:p>
            <a:endParaRPr lang="zh-CN" altLang="en-US"/>
          </a:p>
        </p:txBody>
      </p:sp>
      <p:sp>
        <p:nvSpPr>
          <p:cNvPr id="1029" name="Line 5">
            <a:extLst>
              <a:ext uri="{FF2B5EF4-FFF2-40B4-BE49-F238E27FC236}">
                <a16:creationId xmlns:a16="http://schemas.microsoft.com/office/drawing/2014/main" id="{C73DA76B-C02B-45F5-A014-5CDE41BEA4AE}"/>
              </a:ext>
            </a:extLst>
          </p:cNvPr>
          <p:cNvSpPr>
            <a:spLocks noChangeShapeType="1"/>
          </p:cNvSpPr>
          <p:nvPr userDrawn="1"/>
        </p:nvSpPr>
        <p:spPr bwMode="auto">
          <a:xfrm>
            <a:off x="457200" y="6629400"/>
            <a:ext cx="8229600"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86" name="Rectangle 6">
            <a:extLst>
              <a:ext uri="{FF2B5EF4-FFF2-40B4-BE49-F238E27FC236}">
                <a16:creationId xmlns:a16="http://schemas.microsoft.com/office/drawing/2014/main" id="{65B834F5-012C-4680-A927-C238A91B02DA}"/>
              </a:ext>
            </a:extLst>
          </p:cNvPr>
          <p:cNvSpPr>
            <a:spLocks noGrp="1" noChangeArrowheads="1"/>
          </p:cNvSpPr>
          <p:nvPr>
            <p:ph type="dt" sz="half" idx="2"/>
          </p:nvPr>
        </p:nvSpPr>
        <p:spPr bwMode="auto">
          <a:xfrm>
            <a:off x="457200" y="6613525"/>
            <a:ext cx="1981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Tx/>
              <a:buNone/>
              <a:defRPr sz="1200">
                <a:solidFill>
                  <a:schemeClr val="bg2"/>
                </a:solidFill>
                <a:latin typeface="Verdana" panose="020B0604030504040204" pitchFamily="34" charset="0"/>
              </a:defRPr>
            </a:lvl1pPr>
          </a:lstStyle>
          <a:p>
            <a:pPr>
              <a:defRPr/>
            </a:pPr>
            <a:r>
              <a:rPr lang="en-US" altLang="zh-CN"/>
              <a:t>2024-05-03</a:t>
            </a:r>
          </a:p>
        </p:txBody>
      </p:sp>
      <p:sp>
        <p:nvSpPr>
          <p:cNvPr id="71687" name="Rectangle 7">
            <a:extLst>
              <a:ext uri="{FF2B5EF4-FFF2-40B4-BE49-F238E27FC236}">
                <a16:creationId xmlns:a16="http://schemas.microsoft.com/office/drawing/2014/main" id="{69EA2FE3-92C6-4C44-B75D-EF6F628155CD}"/>
              </a:ext>
            </a:extLst>
          </p:cNvPr>
          <p:cNvSpPr>
            <a:spLocks noGrp="1" noChangeArrowheads="1"/>
          </p:cNvSpPr>
          <p:nvPr>
            <p:ph type="ftr" sz="quarter" idx="3"/>
          </p:nvPr>
        </p:nvSpPr>
        <p:spPr bwMode="auto">
          <a:xfrm>
            <a:off x="3124200" y="6613525"/>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FontTx/>
              <a:buNone/>
              <a:defRPr sz="1200">
                <a:solidFill>
                  <a:schemeClr val="bg2"/>
                </a:solidFill>
                <a:latin typeface="Verdana" panose="020B0604030504040204" pitchFamily="34" charset="0"/>
              </a:defRPr>
            </a:lvl1pPr>
          </a:lstStyle>
          <a:p>
            <a:pPr>
              <a:defRPr/>
            </a:pPr>
            <a:r>
              <a:rPr lang="en-US" altLang="zh-CN"/>
              <a:t>10.Spark</a:t>
            </a:r>
            <a:r>
              <a:rPr lang="zh-CN" altLang="en-US"/>
              <a:t>安装与基础编程</a:t>
            </a:r>
            <a:endParaRPr lang="en-US" altLang="zh-CN"/>
          </a:p>
        </p:txBody>
      </p:sp>
      <p:sp>
        <p:nvSpPr>
          <p:cNvPr id="71688" name="Rectangle 8">
            <a:extLst>
              <a:ext uri="{FF2B5EF4-FFF2-40B4-BE49-F238E27FC236}">
                <a16:creationId xmlns:a16="http://schemas.microsoft.com/office/drawing/2014/main" id="{CB6EC0EB-C978-4E45-9E87-AF8A631F5222}"/>
              </a:ext>
            </a:extLst>
          </p:cNvPr>
          <p:cNvSpPr>
            <a:spLocks noGrp="1" noChangeArrowheads="1"/>
          </p:cNvSpPr>
          <p:nvPr>
            <p:ph type="sldNum" sz="quarter" idx="4"/>
          </p:nvPr>
        </p:nvSpPr>
        <p:spPr bwMode="auto">
          <a:xfrm>
            <a:off x="6705600" y="6613525"/>
            <a:ext cx="1981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200">
                <a:solidFill>
                  <a:schemeClr val="bg2"/>
                </a:solidFill>
                <a:latin typeface="Verdana" panose="020B0604030504040204" pitchFamily="34" charset="0"/>
              </a:defRPr>
            </a:lvl1pPr>
          </a:lstStyle>
          <a:p>
            <a:pPr>
              <a:defRPr/>
            </a:pPr>
            <a:fld id="{28A6410C-F33F-4896-95BA-2F60F3440E3F}" type="slidenum">
              <a:rPr lang="en-US" altLang="zh-CN"/>
              <a:pPr>
                <a:defRPr/>
              </a:pPr>
              <a:t>‹#›</a:t>
            </a:fld>
            <a:endParaRPr lang="en-US" altLang="zh-CN"/>
          </a:p>
        </p:txBody>
      </p:sp>
      <p:pic>
        <p:nvPicPr>
          <p:cNvPr id="1033" name="Picture 9" descr="xiaohui">
            <a:extLst>
              <a:ext uri="{FF2B5EF4-FFF2-40B4-BE49-F238E27FC236}">
                <a16:creationId xmlns:a16="http://schemas.microsoft.com/office/drawing/2014/main" id="{9DCD500E-7457-437E-AE5D-ED33FBFA3F2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0"/>
            <a:ext cx="762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902" r:id="rId2"/>
    <p:sldLayoutId id="2147483908" r:id="rId3"/>
  </p:sldLayoutIdLst>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27F88D2-3ECC-4E5B-BEE0-31455DB64B49}"/>
              </a:ext>
            </a:extLst>
          </p:cNvPr>
          <p:cNvSpPr>
            <a:spLocks noGrp="1" noChangeArrowheads="1"/>
          </p:cNvSpPr>
          <p:nvPr>
            <p:ph type="subTitle" idx="4294967295"/>
          </p:nvPr>
        </p:nvSpPr>
        <p:spPr>
          <a:xfrm>
            <a:off x="2452717" y="3429000"/>
            <a:ext cx="6629400" cy="7620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Wingdings" panose="05000000000000000000" pitchFamily="2" charset="2"/>
              <a:buNone/>
            </a:pPr>
            <a:r>
              <a:rPr lang="zh-CN" altLang="en-US" sz="3600" b="1" dirty="0">
                <a:solidFill>
                  <a:schemeClr val="bg2"/>
                </a:solidFill>
                <a:latin typeface="华文中宋" panose="02010600040101010101" pitchFamily="2" charset="-122"/>
                <a:ea typeface="华文中宋" panose="02010600040101010101" pitchFamily="2" charset="-122"/>
              </a:rPr>
              <a:t> </a:t>
            </a:r>
            <a:r>
              <a:rPr lang="en-US" altLang="zh-CN" sz="4000" b="1" dirty="0">
                <a:solidFill>
                  <a:schemeClr val="bg2"/>
                </a:solidFill>
                <a:latin typeface="华文中宋" panose="02010600040101010101" pitchFamily="2" charset="-122"/>
                <a:ea typeface="华文中宋" panose="02010600040101010101" pitchFamily="2" charset="-122"/>
              </a:rPr>
              <a:t>10. Spark</a:t>
            </a:r>
            <a:r>
              <a:rPr lang="zh-CN" altLang="en-US" sz="4000" b="1" dirty="0">
                <a:solidFill>
                  <a:schemeClr val="bg2"/>
                </a:solidFill>
                <a:latin typeface="华文中宋" panose="02010600040101010101" pitchFamily="2" charset="-122"/>
                <a:ea typeface="华文中宋" panose="02010600040101010101" pitchFamily="2" charset="-122"/>
              </a:rPr>
              <a:t>安装与基础编程</a:t>
            </a:r>
          </a:p>
        </p:txBody>
      </p:sp>
      <p:sp>
        <p:nvSpPr>
          <p:cNvPr id="4099" name="Rectangle 3">
            <a:extLst>
              <a:ext uri="{FF2B5EF4-FFF2-40B4-BE49-F238E27FC236}">
                <a16:creationId xmlns:a16="http://schemas.microsoft.com/office/drawing/2014/main" id="{F0CD196E-3799-485F-AD3B-A5A378B77C7F}"/>
              </a:ext>
            </a:extLst>
          </p:cNvPr>
          <p:cNvSpPr>
            <a:spLocks noGrp="1" noChangeArrowheads="1"/>
          </p:cNvSpPr>
          <p:nvPr>
            <p:ph type="ctrTitle" idx="4294967295"/>
          </p:nvPr>
        </p:nvSpPr>
        <p:spPr>
          <a:xfrm>
            <a:off x="2667000" y="838200"/>
            <a:ext cx="6477000" cy="1470025"/>
          </a:xfrm>
          <a:noFill/>
        </p:spPr>
        <p:txBody>
          <a:bodyPr/>
          <a:lstStyle/>
          <a:p>
            <a:pPr eaLnBrk="1" hangingPunct="1"/>
            <a:r>
              <a:rPr lang="zh-CN" altLang="en-US" sz="5000">
                <a:solidFill>
                  <a:srgbClr val="FFFFFF"/>
                </a:solidFill>
              </a:rPr>
              <a:t> </a:t>
            </a:r>
          </a:p>
        </p:txBody>
      </p:sp>
      <p:sp>
        <p:nvSpPr>
          <p:cNvPr id="4100" name="Rectangle 4">
            <a:extLst>
              <a:ext uri="{FF2B5EF4-FFF2-40B4-BE49-F238E27FC236}">
                <a16:creationId xmlns:a16="http://schemas.microsoft.com/office/drawing/2014/main" id="{7538157A-BEBC-4B81-B8B3-4288B7A0EB3A}"/>
              </a:ext>
            </a:extLst>
          </p:cNvPr>
          <p:cNvSpPr>
            <a:spLocks noChangeArrowheads="1"/>
          </p:cNvSpPr>
          <p:nvPr/>
        </p:nvSpPr>
        <p:spPr bwMode="auto">
          <a:xfrm>
            <a:off x="2667000" y="1066800"/>
            <a:ext cx="6477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4800" b="1">
                <a:solidFill>
                  <a:schemeClr val="bg1"/>
                </a:solidFill>
                <a:latin typeface="Verdana" panose="020B0604030504040204" pitchFamily="34" charset="0"/>
              </a:rPr>
              <a:t>大数据技术原理与应用</a:t>
            </a:r>
          </a:p>
        </p:txBody>
      </p:sp>
      <p:sp>
        <p:nvSpPr>
          <p:cNvPr id="4101" name="Rectangle 5">
            <a:extLst>
              <a:ext uri="{FF2B5EF4-FFF2-40B4-BE49-F238E27FC236}">
                <a16:creationId xmlns:a16="http://schemas.microsoft.com/office/drawing/2014/main" id="{EB0F0994-1F67-4F5A-81A0-562F7790E41B}"/>
              </a:ext>
            </a:extLst>
          </p:cNvPr>
          <p:cNvSpPr>
            <a:spLocks noChangeArrowheads="1"/>
          </p:cNvSpPr>
          <p:nvPr/>
        </p:nvSpPr>
        <p:spPr bwMode="auto">
          <a:xfrm>
            <a:off x="4495800" y="4953000"/>
            <a:ext cx="4572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zh-CN" altLang="en-US" b="1">
                <a:solidFill>
                  <a:schemeClr val="bg2"/>
                </a:solidFill>
              </a:rPr>
              <a:t>陈建文 </a:t>
            </a:r>
          </a:p>
          <a:p>
            <a:pPr eaLnBrk="1" hangingPunct="1">
              <a:lnSpc>
                <a:spcPct val="90000"/>
              </a:lnSpc>
              <a:buFont typeface="Wingdings" panose="05000000000000000000" pitchFamily="2" charset="2"/>
              <a:buNone/>
            </a:pPr>
            <a:r>
              <a:rPr lang="zh-CN" altLang="en-US" b="1">
                <a:solidFill>
                  <a:schemeClr val="bg2"/>
                </a:solidFill>
              </a:rPr>
              <a:t>电子信息与通信学院</a:t>
            </a:r>
          </a:p>
          <a:p>
            <a:pPr eaLnBrk="1" hangingPunct="1">
              <a:lnSpc>
                <a:spcPct val="90000"/>
              </a:lnSpc>
              <a:buFont typeface="Wingdings" panose="05000000000000000000" pitchFamily="2" charset="2"/>
              <a:buNone/>
            </a:pPr>
            <a:r>
              <a:rPr lang="en-US" altLang="zh-CN" b="1">
                <a:solidFill>
                  <a:schemeClr val="bg2"/>
                </a:solidFill>
              </a:rPr>
              <a:t>chenjw@hust.edu.cn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D444134A-1A7D-413A-B4C1-07733059C182}"/>
              </a:ext>
            </a:extLst>
          </p:cNvPr>
          <p:cNvSpPr>
            <a:spLocks noGrp="1"/>
          </p:cNvSpPr>
          <p:nvPr>
            <p:ph type="title" idx="4294967295"/>
          </p:nvPr>
        </p:nvSpPr>
        <p:spPr>
          <a:xfrm>
            <a:off x="363794" y="-57810"/>
            <a:ext cx="8001000" cy="914400"/>
          </a:xfrm>
        </p:spPr>
        <p:txBody>
          <a:bodyPr/>
          <a:lstStyle/>
          <a:p>
            <a:r>
              <a:rPr lang="en-US" altLang="zh-CN" sz="2800" b="1" dirty="0">
                <a:solidFill>
                  <a:schemeClr val="bg2"/>
                </a:solidFill>
              </a:rPr>
              <a:t>10.3.1 </a:t>
            </a:r>
            <a:r>
              <a:rPr lang="zh-CN" altLang="zh-CN" sz="2800" b="1" dirty="0">
                <a:solidFill>
                  <a:schemeClr val="bg2"/>
                </a:solidFill>
              </a:rPr>
              <a:t>启动</a:t>
            </a:r>
            <a:r>
              <a:rPr lang="en-US" altLang="zh-CN" sz="2800" b="1" dirty="0">
                <a:solidFill>
                  <a:schemeClr val="bg2"/>
                </a:solidFill>
              </a:rPr>
              <a:t>Spark Shell</a:t>
            </a:r>
            <a:endParaRPr lang="zh-CN" altLang="en-US" sz="2800" b="1" dirty="0">
              <a:solidFill>
                <a:schemeClr val="bg2"/>
              </a:solidFill>
            </a:endParaRPr>
          </a:p>
        </p:txBody>
      </p:sp>
      <p:sp>
        <p:nvSpPr>
          <p:cNvPr id="12291" name="TextBox 2">
            <a:extLst>
              <a:ext uri="{FF2B5EF4-FFF2-40B4-BE49-F238E27FC236}">
                <a16:creationId xmlns:a16="http://schemas.microsoft.com/office/drawing/2014/main" id="{7E3EC4C6-E508-47B1-9E0D-EAA275285332}"/>
              </a:ext>
            </a:extLst>
          </p:cNvPr>
          <p:cNvSpPr txBox="1">
            <a:spLocks noChangeArrowheads="1"/>
          </p:cNvSpPr>
          <p:nvPr/>
        </p:nvSpPr>
        <p:spPr bwMode="auto">
          <a:xfrm>
            <a:off x="381110" y="986901"/>
            <a:ext cx="66479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可以通过下面命令启动</a:t>
            </a:r>
            <a:r>
              <a:rPr lang="en-US" altLang="zh-CN" sz="2400"/>
              <a:t>Spark Shell</a:t>
            </a:r>
            <a:r>
              <a:rPr lang="zh-CN" altLang="zh-CN" sz="2400"/>
              <a:t>环境：</a:t>
            </a:r>
            <a:r>
              <a:rPr lang="en-US" altLang="zh-CN" sz="2400"/>
              <a:t>	</a:t>
            </a:r>
            <a:endParaRPr lang="zh-CN" altLang="en-US" sz="2400"/>
          </a:p>
        </p:txBody>
      </p:sp>
      <p:sp>
        <p:nvSpPr>
          <p:cNvPr id="12292" name="TextBox 3">
            <a:extLst>
              <a:ext uri="{FF2B5EF4-FFF2-40B4-BE49-F238E27FC236}">
                <a16:creationId xmlns:a16="http://schemas.microsoft.com/office/drawing/2014/main" id="{1A66F5DE-460A-4BBF-ADEB-1DB5898623DD}"/>
              </a:ext>
            </a:extLst>
          </p:cNvPr>
          <p:cNvSpPr txBox="1">
            <a:spLocks noChangeArrowheads="1"/>
          </p:cNvSpPr>
          <p:nvPr/>
        </p:nvSpPr>
        <p:spPr bwMode="auto">
          <a:xfrm>
            <a:off x="538667" y="1709188"/>
            <a:ext cx="8258976" cy="8309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bg1"/>
                </a:solidFill>
              </a:rPr>
              <a:t>$ cd /usr/local/spark</a:t>
            </a:r>
            <a:endParaRPr lang="zh-CN" altLang="zh-CN" sz="2400">
              <a:solidFill>
                <a:schemeClr val="bg1"/>
              </a:solidFill>
            </a:endParaRPr>
          </a:p>
          <a:p>
            <a:pPr eaLnBrk="1" hangingPunct="1"/>
            <a:r>
              <a:rPr lang="en-US" altLang="zh-CN" sz="2400">
                <a:solidFill>
                  <a:schemeClr val="bg1"/>
                </a:solidFill>
              </a:rPr>
              <a:t>$ ./bin/spark-shell</a:t>
            </a:r>
            <a:endParaRPr lang="zh-CN" altLang="en-US" sz="2400">
              <a:solidFill>
                <a:schemeClr val="bg1"/>
              </a:solidFill>
            </a:endParaRPr>
          </a:p>
        </p:txBody>
      </p:sp>
      <p:sp>
        <p:nvSpPr>
          <p:cNvPr id="12293" name="TextBox 4">
            <a:extLst>
              <a:ext uri="{FF2B5EF4-FFF2-40B4-BE49-F238E27FC236}">
                <a16:creationId xmlns:a16="http://schemas.microsoft.com/office/drawing/2014/main" id="{F70D2DFA-32EB-43BD-8850-D3B423BB822C}"/>
              </a:ext>
            </a:extLst>
          </p:cNvPr>
          <p:cNvSpPr txBox="1">
            <a:spLocks noChangeArrowheads="1"/>
          </p:cNvSpPr>
          <p:nvPr/>
        </p:nvSpPr>
        <p:spPr bwMode="auto">
          <a:xfrm>
            <a:off x="363794" y="2800807"/>
            <a:ext cx="7806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启动</a:t>
            </a:r>
            <a:r>
              <a:rPr lang="en-US" altLang="zh-CN" sz="2400" dirty="0"/>
              <a:t>spark-shell</a:t>
            </a:r>
            <a:r>
              <a:rPr lang="zh-CN" altLang="zh-CN" sz="2400" dirty="0"/>
              <a:t>后，就会进入“</a:t>
            </a:r>
            <a:r>
              <a:rPr lang="en-US" altLang="zh-CN" sz="2400" dirty="0" err="1"/>
              <a:t>scala</a:t>
            </a:r>
            <a:r>
              <a:rPr lang="en-US" altLang="zh-CN" sz="2400" dirty="0"/>
              <a:t>&gt;</a:t>
            </a:r>
            <a:r>
              <a:rPr lang="zh-CN" altLang="zh-CN" sz="2400" dirty="0"/>
              <a:t>”命令提示符状态</a:t>
            </a:r>
            <a:endParaRPr lang="zh-CN" altLang="en-US" sz="2400" dirty="0"/>
          </a:p>
        </p:txBody>
      </p:sp>
      <p:pic>
        <p:nvPicPr>
          <p:cNvPr id="12294" name="图片 5">
            <a:extLst>
              <a:ext uri="{FF2B5EF4-FFF2-40B4-BE49-F238E27FC236}">
                <a16:creationId xmlns:a16="http://schemas.microsoft.com/office/drawing/2014/main" id="{1656BC14-AB92-48BD-9AD7-A94688B24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667" y="3523094"/>
            <a:ext cx="8206404" cy="2612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a:extLst>
              <a:ext uri="{FF2B5EF4-FFF2-40B4-BE49-F238E27FC236}">
                <a16:creationId xmlns:a16="http://schemas.microsoft.com/office/drawing/2014/main" id="{044CE4B0-70F0-49F9-8B4F-EB55CEB24B2E}"/>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1B16634D-823C-4532-A1A0-7DB221BF975C}"/>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328E7974-0669-42FE-ABB1-6513D202FEDE}"/>
              </a:ext>
            </a:extLst>
          </p:cNvPr>
          <p:cNvSpPr>
            <a:spLocks noGrp="1"/>
          </p:cNvSpPr>
          <p:nvPr>
            <p:ph type="sldNum" sz="quarter" idx="12"/>
          </p:nvPr>
        </p:nvSpPr>
        <p:spPr/>
        <p:txBody>
          <a:bodyPr/>
          <a:lstStyle/>
          <a:p>
            <a:pPr>
              <a:defRPr/>
            </a:pPr>
            <a:fld id="{C90E6C3E-23A5-47D7-9870-3C7D8FC0BFC9}"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2">
            <a:extLst>
              <a:ext uri="{FF2B5EF4-FFF2-40B4-BE49-F238E27FC236}">
                <a16:creationId xmlns:a16="http://schemas.microsoft.com/office/drawing/2014/main" id="{737A4BFE-8DF3-47F9-81FB-9DDE4D91D033}"/>
              </a:ext>
            </a:extLst>
          </p:cNvPr>
          <p:cNvSpPr txBox="1">
            <a:spLocks noChangeArrowheads="1"/>
          </p:cNvSpPr>
          <p:nvPr/>
        </p:nvSpPr>
        <p:spPr bwMode="auto">
          <a:xfrm>
            <a:off x="476968" y="990664"/>
            <a:ext cx="81900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现在，就可以在里面输入</a:t>
            </a:r>
            <a:r>
              <a:rPr lang="en-US" altLang="zh-CN" sz="2400" dirty="0"/>
              <a:t>Scala</a:t>
            </a:r>
            <a:r>
              <a:rPr lang="zh-CN" altLang="zh-CN" sz="2400" dirty="0"/>
              <a:t>代码进行调试了。比如，下面在</a:t>
            </a:r>
            <a:r>
              <a:rPr lang="en-US" altLang="zh-CN" sz="2400" dirty="0"/>
              <a:t>Scala</a:t>
            </a:r>
            <a:r>
              <a:rPr lang="zh-CN" altLang="zh-CN" sz="2400" dirty="0"/>
              <a:t>命令提示符“</a:t>
            </a:r>
            <a:r>
              <a:rPr lang="en-US" altLang="zh-CN" sz="2400" dirty="0" err="1"/>
              <a:t>scala</a:t>
            </a:r>
            <a:r>
              <a:rPr lang="en-US" altLang="zh-CN" sz="2400" dirty="0"/>
              <a:t>&gt;</a:t>
            </a:r>
            <a:r>
              <a:rPr lang="zh-CN" altLang="zh-CN" sz="2400" dirty="0"/>
              <a:t>”后面输入一个表达式“</a:t>
            </a:r>
            <a:r>
              <a:rPr lang="en-US" altLang="zh-CN" sz="2400" dirty="0"/>
              <a:t>8 * 2 + 5</a:t>
            </a:r>
            <a:r>
              <a:rPr lang="zh-CN" altLang="zh-CN" sz="2400" dirty="0"/>
              <a:t>”，然后回车，就会立即得到结果：</a:t>
            </a:r>
            <a:endParaRPr lang="zh-CN" altLang="en-US" sz="2400" dirty="0"/>
          </a:p>
        </p:txBody>
      </p:sp>
      <p:sp>
        <p:nvSpPr>
          <p:cNvPr id="13316" name="TextBox 3">
            <a:extLst>
              <a:ext uri="{FF2B5EF4-FFF2-40B4-BE49-F238E27FC236}">
                <a16:creationId xmlns:a16="http://schemas.microsoft.com/office/drawing/2014/main" id="{1E2B7E1F-9317-400A-9994-D8AFC534D96C}"/>
              </a:ext>
            </a:extLst>
          </p:cNvPr>
          <p:cNvSpPr txBox="1">
            <a:spLocks noChangeArrowheads="1"/>
          </p:cNvSpPr>
          <p:nvPr/>
        </p:nvSpPr>
        <p:spPr bwMode="auto">
          <a:xfrm>
            <a:off x="609705" y="2590800"/>
            <a:ext cx="8057326" cy="8309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bg1"/>
                </a:solidFill>
              </a:rPr>
              <a:t>scala&gt; 8*2+5</a:t>
            </a:r>
            <a:endParaRPr lang="zh-CN" altLang="zh-CN" sz="2400">
              <a:solidFill>
                <a:schemeClr val="bg1"/>
              </a:solidFill>
            </a:endParaRPr>
          </a:p>
          <a:p>
            <a:pPr eaLnBrk="1" hangingPunct="1"/>
            <a:r>
              <a:rPr lang="en-US" altLang="zh-CN" sz="2400">
                <a:solidFill>
                  <a:schemeClr val="bg1"/>
                </a:solidFill>
              </a:rPr>
              <a:t>res0: Int = 21</a:t>
            </a:r>
            <a:endParaRPr lang="zh-CN" altLang="en-US" sz="2400">
              <a:solidFill>
                <a:schemeClr val="bg1"/>
              </a:solidFill>
            </a:endParaRPr>
          </a:p>
        </p:txBody>
      </p:sp>
      <p:sp>
        <p:nvSpPr>
          <p:cNvPr id="13317" name="TextBox 4">
            <a:extLst>
              <a:ext uri="{FF2B5EF4-FFF2-40B4-BE49-F238E27FC236}">
                <a16:creationId xmlns:a16="http://schemas.microsoft.com/office/drawing/2014/main" id="{852EF7B8-C334-4E8F-8C21-6D2A9E277581}"/>
              </a:ext>
            </a:extLst>
          </p:cNvPr>
          <p:cNvSpPr txBox="1">
            <a:spLocks noChangeArrowheads="1"/>
          </p:cNvSpPr>
          <p:nvPr/>
        </p:nvSpPr>
        <p:spPr bwMode="auto">
          <a:xfrm>
            <a:off x="490675" y="3697972"/>
            <a:ext cx="8190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最后，可以使用命令“</a:t>
            </a:r>
            <a:r>
              <a:rPr lang="en-US" altLang="zh-CN" sz="2400"/>
              <a:t>:quit</a:t>
            </a:r>
            <a:r>
              <a:rPr lang="zh-CN" altLang="zh-CN" sz="2400"/>
              <a:t>”退出</a:t>
            </a:r>
            <a:r>
              <a:rPr lang="en-US" altLang="zh-CN" sz="2400"/>
              <a:t>Spark Shell</a:t>
            </a:r>
            <a:r>
              <a:rPr lang="zh-CN" altLang="zh-CN" sz="2400"/>
              <a:t>，如下所示：</a:t>
            </a:r>
            <a:endParaRPr lang="zh-CN" altLang="en-US" sz="2400"/>
          </a:p>
        </p:txBody>
      </p:sp>
      <p:sp>
        <p:nvSpPr>
          <p:cNvPr id="13318" name="TextBox 5">
            <a:extLst>
              <a:ext uri="{FF2B5EF4-FFF2-40B4-BE49-F238E27FC236}">
                <a16:creationId xmlns:a16="http://schemas.microsoft.com/office/drawing/2014/main" id="{EDE47C49-1BB9-4FED-A945-559931E61DD6}"/>
              </a:ext>
            </a:extLst>
          </p:cNvPr>
          <p:cNvSpPr txBox="1">
            <a:spLocks noChangeArrowheads="1"/>
          </p:cNvSpPr>
          <p:nvPr/>
        </p:nvSpPr>
        <p:spPr bwMode="auto">
          <a:xfrm>
            <a:off x="609704" y="4495772"/>
            <a:ext cx="8057325"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bg1"/>
                </a:solidFill>
              </a:rPr>
              <a:t>scala&gt;:quit</a:t>
            </a:r>
            <a:endParaRPr lang="zh-CN" altLang="en-US" sz="2400">
              <a:solidFill>
                <a:schemeClr val="bg1"/>
              </a:solidFill>
            </a:endParaRPr>
          </a:p>
        </p:txBody>
      </p:sp>
      <p:sp>
        <p:nvSpPr>
          <p:cNvPr id="5" name="日期占位符 4">
            <a:extLst>
              <a:ext uri="{FF2B5EF4-FFF2-40B4-BE49-F238E27FC236}">
                <a16:creationId xmlns:a16="http://schemas.microsoft.com/office/drawing/2014/main" id="{E9F09D05-0436-4112-AF5A-27EB718622C4}"/>
              </a:ext>
            </a:extLst>
          </p:cNvPr>
          <p:cNvSpPr>
            <a:spLocks noGrp="1"/>
          </p:cNvSpPr>
          <p:nvPr>
            <p:ph type="dt" sz="half" idx="10"/>
          </p:nvPr>
        </p:nvSpPr>
        <p:spPr/>
        <p:txBody>
          <a:bodyPr/>
          <a:lstStyle/>
          <a:p>
            <a:pPr>
              <a:defRPr/>
            </a:pPr>
            <a:r>
              <a:rPr lang="en-US" altLang="zh-CN"/>
              <a:t>2024-05-03</a:t>
            </a:r>
          </a:p>
        </p:txBody>
      </p:sp>
      <p:sp>
        <p:nvSpPr>
          <p:cNvPr id="6" name="页脚占位符 5">
            <a:extLst>
              <a:ext uri="{FF2B5EF4-FFF2-40B4-BE49-F238E27FC236}">
                <a16:creationId xmlns:a16="http://schemas.microsoft.com/office/drawing/2014/main" id="{433374C4-5B0F-4547-933B-FC1BD9ACC830}"/>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7" name="灯片编号占位符 6">
            <a:extLst>
              <a:ext uri="{FF2B5EF4-FFF2-40B4-BE49-F238E27FC236}">
                <a16:creationId xmlns:a16="http://schemas.microsoft.com/office/drawing/2014/main" id="{D14459D3-FEA6-4A1E-9802-5622DAB721B8}"/>
              </a:ext>
            </a:extLst>
          </p:cNvPr>
          <p:cNvSpPr>
            <a:spLocks noGrp="1"/>
          </p:cNvSpPr>
          <p:nvPr>
            <p:ph type="sldNum" sz="quarter" idx="12"/>
          </p:nvPr>
        </p:nvSpPr>
        <p:spPr/>
        <p:txBody>
          <a:bodyPr/>
          <a:lstStyle/>
          <a:p>
            <a:pPr>
              <a:defRPr/>
            </a:pPr>
            <a:fld id="{C90E6C3E-23A5-47D7-9870-3C7D8FC0BFC9}" type="slidenum">
              <a:rPr lang="en-US" altLang="zh-CN"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0BAF2B45-089A-4059-AE58-97595E34E32F}"/>
              </a:ext>
            </a:extLst>
          </p:cNvPr>
          <p:cNvSpPr>
            <a:spLocks noGrp="1"/>
          </p:cNvSpPr>
          <p:nvPr>
            <p:ph type="title" idx="4294967295"/>
          </p:nvPr>
        </p:nvSpPr>
        <p:spPr>
          <a:xfrm>
            <a:off x="381110" y="-26632"/>
            <a:ext cx="8001000" cy="914400"/>
          </a:xfrm>
        </p:spPr>
        <p:txBody>
          <a:bodyPr/>
          <a:lstStyle/>
          <a:p>
            <a:r>
              <a:rPr lang="en-US" altLang="zh-CN" sz="2800" b="1" dirty="0">
                <a:solidFill>
                  <a:schemeClr val="bg2"/>
                </a:solidFill>
              </a:rPr>
              <a:t>10.3.2 </a:t>
            </a:r>
            <a:r>
              <a:rPr lang="zh-CN" altLang="zh-CN" sz="2800" b="1" dirty="0">
                <a:solidFill>
                  <a:schemeClr val="bg2"/>
                </a:solidFill>
              </a:rPr>
              <a:t>读取文件</a:t>
            </a:r>
            <a:endParaRPr lang="zh-CN" altLang="en-US" sz="2800" b="1" dirty="0">
              <a:solidFill>
                <a:schemeClr val="bg2"/>
              </a:solidFill>
            </a:endParaRPr>
          </a:p>
        </p:txBody>
      </p:sp>
      <p:sp>
        <p:nvSpPr>
          <p:cNvPr id="14339" name="TextBox 2">
            <a:extLst>
              <a:ext uri="{FF2B5EF4-FFF2-40B4-BE49-F238E27FC236}">
                <a16:creationId xmlns:a16="http://schemas.microsoft.com/office/drawing/2014/main" id="{546C94E2-E6E9-4257-96E0-37B58B461BDE}"/>
              </a:ext>
            </a:extLst>
          </p:cNvPr>
          <p:cNvSpPr txBox="1">
            <a:spLocks noChangeArrowheads="1"/>
          </p:cNvSpPr>
          <p:nvPr/>
        </p:nvSpPr>
        <p:spPr bwMode="auto">
          <a:xfrm>
            <a:off x="457308" y="1062335"/>
            <a:ext cx="2297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2"/>
                </a:solidFill>
              </a:rPr>
              <a:t>1.</a:t>
            </a:r>
            <a:r>
              <a:rPr lang="zh-CN" altLang="zh-CN" sz="2400" b="1" dirty="0">
                <a:solidFill>
                  <a:schemeClr val="bg2"/>
                </a:solidFill>
              </a:rPr>
              <a:t>读取本地文件</a:t>
            </a:r>
            <a:endParaRPr lang="zh-CN" altLang="en-US" sz="2400" dirty="0">
              <a:solidFill>
                <a:schemeClr val="bg2"/>
              </a:solidFill>
            </a:endParaRPr>
          </a:p>
        </p:txBody>
      </p:sp>
      <p:sp>
        <p:nvSpPr>
          <p:cNvPr id="14340" name="TextBox 3">
            <a:extLst>
              <a:ext uri="{FF2B5EF4-FFF2-40B4-BE49-F238E27FC236}">
                <a16:creationId xmlns:a16="http://schemas.microsoft.com/office/drawing/2014/main" id="{8B6AE7A7-7271-4608-A2FF-031D79CD1EFA}"/>
              </a:ext>
            </a:extLst>
          </p:cNvPr>
          <p:cNvSpPr txBox="1">
            <a:spLocks noChangeArrowheads="1"/>
          </p:cNvSpPr>
          <p:nvPr/>
        </p:nvSpPr>
        <p:spPr bwMode="auto">
          <a:xfrm>
            <a:off x="652146" y="1556479"/>
            <a:ext cx="81445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读取</a:t>
            </a:r>
            <a:r>
              <a:rPr lang="en-US" altLang="zh-CN" sz="2400" dirty="0"/>
              <a:t>Linux</a:t>
            </a:r>
            <a:r>
              <a:rPr lang="zh-CN" altLang="zh-CN" sz="2400" dirty="0"/>
              <a:t>本地文件系统中的文件“</a:t>
            </a:r>
            <a:r>
              <a:rPr lang="en-US" altLang="zh-CN" sz="2400" dirty="0"/>
              <a:t>/usr/local/spark/README.md</a:t>
            </a:r>
            <a:r>
              <a:rPr lang="zh-CN" altLang="zh-CN" sz="2400" dirty="0"/>
              <a:t>”，并显示第一行的内容，命令如下：</a:t>
            </a:r>
            <a:endParaRPr lang="zh-CN" altLang="en-US" sz="2400" dirty="0"/>
          </a:p>
        </p:txBody>
      </p:sp>
      <p:sp>
        <p:nvSpPr>
          <p:cNvPr id="14341" name="TextBox 4">
            <a:extLst>
              <a:ext uri="{FF2B5EF4-FFF2-40B4-BE49-F238E27FC236}">
                <a16:creationId xmlns:a16="http://schemas.microsoft.com/office/drawing/2014/main" id="{BD62CF2A-43D0-49DD-932A-721B59612E2A}"/>
              </a:ext>
            </a:extLst>
          </p:cNvPr>
          <p:cNvSpPr txBox="1">
            <a:spLocks noChangeArrowheads="1"/>
          </p:cNvSpPr>
          <p:nvPr/>
        </p:nvSpPr>
        <p:spPr bwMode="auto">
          <a:xfrm>
            <a:off x="533506" y="3105943"/>
            <a:ext cx="8305582"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err="1">
                <a:solidFill>
                  <a:schemeClr val="bg1"/>
                </a:solidFill>
              </a:rPr>
              <a:t>scala</a:t>
            </a:r>
            <a:r>
              <a:rPr lang="en-US" altLang="zh-CN" dirty="0">
                <a:solidFill>
                  <a:schemeClr val="bg1"/>
                </a:solidFill>
              </a:rPr>
              <a:t>&gt; </a:t>
            </a:r>
            <a:r>
              <a:rPr lang="en-US" altLang="zh-CN" dirty="0" err="1">
                <a:solidFill>
                  <a:schemeClr val="bg1"/>
                </a:solidFill>
              </a:rPr>
              <a:t>val</a:t>
            </a:r>
            <a:r>
              <a:rPr lang="en-US" altLang="zh-CN" dirty="0">
                <a:solidFill>
                  <a:schemeClr val="bg1"/>
                </a:solidFill>
              </a:rPr>
              <a:t> </a:t>
            </a:r>
            <a:r>
              <a:rPr lang="en-US" altLang="zh-CN" dirty="0" err="1">
                <a:solidFill>
                  <a:schemeClr val="bg1"/>
                </a:solidFill>
              </a:rPr>
              <a:t>textFile</a:t>
            </a:r>
            <a:r>
              <a:rPr lang="en-US" altLang="zh-CN" dirty="0">
                <a:solidFill>
                  <a:schemeClr val="bg1"/>
                </a:solidFill>
              </a:rPr>
              <a:t> = </a:t>
            </a:r>
            <a:r>
              <a:rPr lang="en-US" altLang="zh-CN" dirty="0" err="1">
                <a:solidFill>
                  <a:schemeClr val="bg1"/>
                </a:solidFill>
              </a:rPr>
              <a:t>sc.textFile</a:t>
            </a:r>
            <a:r>
              <a:rPr lang="en-US" altLang="zh-CN" dirty="0">
                <a:solidFill>
                  <a:schemeClr val="bg1"/>
                </a:solidFill>
              </a:rPr>
              <a:t>("file:///usr/local/spark/README.md")</a:t>
            </a:r>
            <a:endParaRPr lang="zh-CN" altLang="zh-CN" dirty="0">
              <a:solidFill>
                <a:schemeClr val="bg1"/>
              </a:solidFill>
            </a:endParaRPr>
          </a:p>
          <a:p>
            <a:pPr eaLnBrk="1" hangingPunct="1"/>
            <a:r>
              <a:rPr lang="en-US" altLang="zh-CN" dirty="0" err="1">
                <a:solidFill>
                  <a:schemeClr val="bg1"/>
                </a:solidFill>
              </a:rPr>
              <a:t>scala</a:t>
            </a:r>
            <a:r>
              <a:rPr lang="en-US" altLang="zh-CN" dirty="0">
                <a:solidFill>
                  <a:schemeClr val="bg1"/>
                </a:solidFill>
              </a:rPr>
              <a:t>&gt; </a:t>
            </a:r>
            <a:r>
              <a:rPr lang="en-US" altLang="zh-CN" dirty="0" err="1">
                <a:solidFill>
                  <a:schemeClr val="bg1"/>
                </a:solidFill>
              </a:rPr>
              <a:t>textFile.first</a:t>
            </a:r>
            <a:r>
              <a:rPr lang="en-US" altLang="zh-CN" dirty="0">
                <a:solidFill>
                  <a:schemeClr val="bg1"/>
                </a:solidFill>
              </a:rPr>
              <a:t>()</a:t>
            </a:r>
            <a:endParaRPr lang="zh-CN" altLang="en-US" dirty="0">
              <a:solidFill>
                <a:schemeClr val="bg1"/>
              </a:solidFill>
            </a:endParaRPr>
          </a:p>
        </p:txBody>
      </p:sp>
      <p:sp>
        <p:nvSpPr>
          <p:cNvPr id="3" name="日期占位符 2">
            <a:extLst>
              <a:ext uri="{FF2B5EF4-FFF2-40B4-BE49-F238E27FC236}">
                <a16:creationId xmlns:a16="http://schemas.microsoft.com/office/drawing/2014/main" id="{37920D74-9483-4D56-B7F1-C074E39CF6A5}"/>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FA2B8B75-F6A7-4025-BA08-16014E9CD7B7}"/>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EDB0BA34-0094-41CD-B67B-60AD80F877B0}"/>
              </a:ext>
            </a:extLst>
          </p:cNvPr>
          <p:cNvSpPr>
            <a:spLocks noGrp="1"/>
          </p:cNvSpPr>
          <p:nvPr>
            <p:ph type="sldNum" sz="quarter" idx="12"/>
          </p:nvPr>
        </p:nvSpPr>
        <p:spPr/>
        <p:txBody>
          <a:bodyPr/>
          <a:lstStyle/>
          <a:p>
            <a:pPr>
              <a:defRPr/>
            </a:pPr>
            <a:fld id="{C90E6C3E-23A5-47D7-9870-3C7D8FC0BFC9}" type="slidenum">
              <a:rPr lang="en-US" altLang="zh-CN"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矩形 2">
            <a:extLst>
              <a:ext uri="{FF2B5EF4-FFF2-40B4-BE49-F238E27FC236}">
                <a16:creationId xmlns:a16="http://schemas.microsoft.com/office/drawing/2014/main" id="{821929D6-64AB-47B0-BAF3-07A0AE00B09F}"/>
              </a:ext>
            </a:extLst>
          </p:cNvPr>
          <p:cNvSpPr>
            <a:spLocks noChangeArrowheads="1"/>
          </p:cNvSpPr>
          <p:nvPr/>
        </p:nvSpPr>
        <p:spPr bwMode="auto">
          <a:xfrm>
            <a:off x="457308" y="887859"/>
            <a:ext cx="25170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2"/>
                </a:solidFill>
              </a:rPr>
              <a:t>2.</a:t>
            </a:r>
            <a:r>
              <a:rPr lang="zh-CN" altLang="zh-CN" sz="2400" b="1" dirty="0">
                <a:solidFill>
                  <a:schemeClr val="bg2"/>
                </a:solidFill>
              </a:rPr>
              <a:t>读取</a:t>
            </a:r>
            <a:r>
              <a:rPr lang="en-US" altLang="zh-CN" sz="2400" b="1" dirty="0">
                <a:solidFill>
                  <a:schemeClr val="bg2"/>
                </a:solidFill>
              </a:rPr>
              <a:t>HDFS</a:t>
            </a:r>
            <a:r>
              <a:rPr lang="zh-CN" altLang="zh-CN" sz="2400" b="1" dirty="0">
                <a:solidFill>
                  <a:schemeClr val="bg2"/>
                </a:solidFill>
              </a:rPr>
              <a:t>文件</a:t>
            </a:r>
            <a:endParaRPr lang="zh-CN" altLang="en-US" sz="2400" dirty="0">
              <a:solidFill>
                <a:schemeClr val="bg2"/>
              </a:solidFill>
            </a:endParaRPr>
          </a:p>
        </p:txBody>
      </p:sp>
      <p:sp>
        <p:nvSpPr>
          <p:cNvPr id="15364" name="TextBox 3">
            <a:extLst>
              <a:ext uri="{FF2B5EF4-FFF2-40B4-BE49-F238E27FC236}">
                <a16:creationId xmlns:a16="http://schemas.microsoft.com/office/drawing/2014/main" id="{323EC8FC-1BC2-400A-938E-3004CD3F8324}"/>
              </a:ext>
            </a:extLst>
          </p:cNvPr>
          <p:cNvSpPr txBox="1">
            <a:spLocks noChangeArrowheads="1"/>
          </p:cNvSpPr>
          <p:nvPr/>
        </p:nvSpPr>
        <p:spPr bwMode="auto">
          <a:xfrm>
            <a:off x="685902" y="1428345"/>
            <a:ext cx="81531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在</a:t>
            </a:r>
            <a:r>
              <a:rPr lang="en-US" altLang="zh-CN" sz="2400"/>
              <a:t>Spark</a:t>
            </a:r>
            <a:r>
              <a:rPr lang="zh-CN" altLang="zh-CN" sz="2400"/>
              <a:t>读取</a:t>
            </a:r>
            <a:r>
              <a:rPr lang="en-US" altLang="zh-CN" sz="2400"/>
              <a:t>HDFS</a:t>
            </a:r>
            <a:r>
              <a:rPr lang="zh-CN" altLang="zh-CN" sz="2400"/>
              <a:t>文件之前，需要首先启动</a:t>
            </a:r>
            <a:r>
              <a:rPr lang="en-US" altLang="zh-CN" sz="2400"/>
              <a:t>Hadoop</a:t>
            </a:r>
            <a:r>
              <a:rPr lang="zh-CN" altLang="zh-CN" sz="2400"/>
              <a:t>，请新建一个</a:t>
            </a:r>
            <a:r>
              <a:rPr lang="en-US" altLang="zh-CN" sz="2400"/>
              <a:t>Linux</a:t>
            </a:r>
            <a:r>
              <a:rPr lang="zh-CN" altLang="zh-CN" sz="2400"/>
              <a:t>终端，执行如下命令：</a:t>
            </a:r>
            <a:endParaRPr lang="zh-CN" altLang="en-US" sz="2400"/>
          </a:p>
        </p:txBody>
      </p:sp>
      <p:sp>
        <p:nvSpPr>
          <p:cNvPr id="15365" name="TextBox 4">
            <a:extLst>
              <a:ext uri="{FF2B5EF4-FFF2-40B4-BE49-F238E27FC236}">
                <a16:creationId xmlns:a16="http://schemas.microsoft.com/office/drawing/2014/main" id="{4AB6C7F0-6F9E-46E9-82FE-68BB7B95E47D}"/>
              </a:ext>
            </a:extLst>
          </p:cNvPr>
          <p:cNvSpPr txBox="1">
            <a:spLocks noChangeArrowheads="1"/>
          </p:cNvSpPr>
          <p:nvPr/>
        </p:nvSpPr>
        <p:spPr bwMode="auto">
          <a:xfrm>
            <a:off x="685901" y="2374362"/>
            <a:ext cx="8000790"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rPr>
              <a:t>$ cd /usr/local/hadoop</a:t>
            </a:r>
            <a:endParaRPr lang="zh-CN" altLang="zh-CN">
              <a:solidFill>
                <a:schemeClr val="bg1"/>
              </a:solidFill>
            </a:endParaRPr>
          </a:p>
          <a:p>
            <a:pPr eaLnBrk="1" hangingPunct="1"/>
            <a:r>
              <a:rPr lang="en-US" altLang="zh-CN">
                <a:solidFill>
                  <a:schemeClr val="bg1"/>
                </a:solidFill>
              </a:rPr>
              <a:t>$ ./sbin/start-dfs.sh</a:t>
            </a:r>
            <a:endParaRPr lang="zh-CN" altLang="en-US">
              <a:solidFill>
                <a:schemeClr val="bg1"/>
              </a:solidFill>
            </a:endParaRPr>
          </a:p>
        </p:txBody>
      </p:sp>
      <p:sp>
        <p:nvSpPr>
          <p:cNvPr id="15366" name="TextBox 5">
            <a:extLst>
              <a:ext uri="{FF2B5EF4-FFF2-40B4-BE49-F238E27FC236}">
                <a16:creationId xmlns:a16="http://schemas.microsoft.com/office/drawing/2014/main" id="{D74D806B-3259-406F-B72B-5A210A72A658}"/>
              </a:ext>
            </a:extLst>
          </p:cNvPr>
          <p:cNvSpPr txBox="1">
            <a:spLocks noChangeArrowheads="1"/>
          </p:cNvSpPr>
          <p:nvPr/>
        </p:nvSpPr>
        <p:spPr bwMode="auto">
          <a:xfrm>
            <a:off x="571605" y="3191412"/>
            <a:ext cx="80007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现在，可以把本地文件“</a:t>
            </a:r>
            <a:r>
              <a:rPr lang="en-US" altLang="zh-CN" sz="2400" dirty="0"/>
              <a:t>/usr/local/spark/README.md</a:t>
            </a:r>
            <a:r>
              <a:rPr lang="zh-CN" altLang="zh-CN" sz="2400" dirty="0"/>
              <a:t>”上传到</a:t>
            </a:r>
            <a:r>
              <a:rPr lang="en-US" altLang="zh-CN" sz="2400" dirty="0"/>
              <a:t>HDFS</a:t>
            </a:r>
            <a:r>
              <a:rPr lang="zh-CN" altLang="zh-CN" sz="2400" dirty="0"/>
              <a:t>的“</a:t>
            </a:r>
            <a:r>
              <a:rPr lang="en-US" altLang="zh-CN" sz="2400" dirty="0"/>
              <a:t>/user/</a:t>
            </a:r>
            <a:r>
              <a:rPr lang="en-US" altLang="zh-CN" sz="2400" dirty="0" err="1"/>
              <a:t>hadoop</a:t>
            </a:r>
            <a:r>
              <a:rPr lang="zh-CN" altLang="zh-CN" sz="2400" dirty="0"/>
              <a:t>”目录下，命令如下：</a:t>
            </a:r>
            <a:endParaRPr lang="zh-CN" altLang="en-US" sz="2400" dirty="0"/>
          </a:p>
        </p:txBody>
      </p:sp>
      <p:sp>
        <p:nvSpPr>
          <p:cNvPr id="15367" name="TextBox 6">
            <a:extLst>
              <a:ext uri="{FF2B5EF4-FFF2-40B4-BE49-F238E27FC236}">
                <a16:creationId xmlns:a16="http://schemas.microsoft.com/office/drawing/2014/main" id="{935E04DF-2451-495E-AD5D-01CA3DEA3221}"/>
              </a:ext>
            </a:extLst>
          </p:cNvPr>
          <p:cNvSpPr txBox="1">
            <a:spLocks noChangeArrowheads="1"/>
          </p:cNvSpPr>
          <p:nvPr/>
        </p:nvSpPr>
        <p:spPr bwMode="auto">
          <a:xfrm>
            <a:off x="685901" y="4216250"/>
            <a:ext cx="8000789"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 cd /</a:t>
            </a:r>
            <a:r>
              <a:rPr lang="en-US" altLang="zh-CN" dirty="0" err="1">
                <a:solidFill>
                  <a:schemeClr val="bg1"/>
                </a:solidFill>
              </a:rPr>
              <a:t>usr</a:t>
            </a:r>
            <a:r>
              <a:rPr lang="en-US" altLang="zh-CN" dirty="0">
                <a:solidFill>
                  <a:schemeClr val="bg1"/>
                </a:solidFill>
              </a:rPr>
              <a:t>/local/</a:t>
            </a:r>
            <a:r>
              <a:rPr lang="en-US" altLang="zh-CN" dirty="0" err="1">
                <a:solidFill>
                  <a:schemeClr val="bg1"/>
                </a:solidFill>
              </a:rPr>
              <a:t>hadoop</a:t>
            </a:r>
            <a:endParaRPr lang="zh-CN" altLang="zh-CN" dirty="0">
              <a:solidFill>
                <a:schemeClr val="bg1"/>
              </a:solidFill>
            </a:endParaRPr>
          </a:p>
          <a:p>
            <a:pPr eaLnBrk="1" hangingPunct="1"/>
            <a:r>
              <a:rPr lang="en-US" altLang="zh-CN" dirty="0">
                <a:solidFill>
                  <a:schemeClr val="bg1"/>
                </a:solidFill>
              </a:rPr>
              <a:t>$ ./bin/</a:t>
            </a:r>
            <a:r>
              <a:rPr lang="en-US" altLang="zh-CN" dirty="0" err="1">
                <a:solidFill>
                  <a:schemeClr val="bg1"/>
                </a:solidFill>
              </a:rPr>
              <a:t>hdfs</a:t>
            </a:r>
            <a:r>
              <a:rPr lang="en-US" altLang="zh-CN" dirty="0">
                <a:solidFill>
                  <a:schemeClr val="bg1"/>
                </a:solidFill>
              </a:rPr>
              <a:t> </a:t>
            </a:r>
            <a:r>
              <a:rPr lang="en-US" altLang="zh-CN" dirty="0" err="1">
                <a:solidFill>
                  <a:schemeClr val="bg1"/>
                </a:solidFill>
              </a:rPr>
              <a:t>dfs</a:t>
            </a:r>
            <a:r>
              <a:rPr lang="en-US" altLang="zh-CN" dirty="0">
                <a:solidFill>
                  <a:schemeClr val="bg1"/>
                </a:solidFill>
              </a:rPr>
              <a:t> –put /usr/local/spark/README.md .</a:t>
            </a:r>
            <a:endParaRPr lang="zh-CN" altLang="en-US" dirty="0">
              <a:solidFill>
                <a:schemeClr val="bg1"/>
              </a:solidFill>
            </a:endParaRPr>
          </a:p>
        </p:txBody>
      </p:sp>
      <p:sp>
        <p:nvSpPr>
          <p:cNvPr id="15368" name="TextBox 7">
            <a:extLst>
              <a:ext uri="{FF2B5EF4-FFF2-40B4-BE49-F238E27FC236}">
                <a16:creationId xmlns:a16="http://schemas.microsoft.com/office/drawing/2014/main" id="{B435435C-65B1-4B99-BE96-5B0DA552995B}"/>
              </a:ext>
            </a:extLst>
          </p:cNvPr>
          <p:cNvSpPr txBox="1">
            <a:spLocks noChangeArrowheads="1"/>
          </p:cNvSpPr>
          <p:nvPr/>
        </p:nvSpPr>
        <p:spPr bwMode="auto">
          <a:xfrm>
            <a:off x="570334" y="5033300"/>
            <a:ext cx="723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上传成功以后，可以使用</a:t>
            </a:r>
            <a:r>
              <a:rPr lang="en-US" altLang="zh-CN" sz="2400" dirty="0"/>
              <a:t>cat</a:t>
            </a:r>
            <a:r>
              <a:rPr lang="zh-CN" altLang="zh-CN" sz="2400" dirty="0"/>
              <a:t>命令输出</a:t>
            </a:r>
            <a:r>
              <a:rPr lang="en-US" altLang="zh-CN" sz="2400" dirty="0"/>
              <a:t>HDFS</a:t>
            </a:r>
            <a:r>
              <a:rPr lang="zh-CN" altLang="zh-CN" sz="2400" dirty="0"/>
              <a:t>中的</a:t>
            </a:r>
            <a:r>
              <a:rPr lang="en-US" altLang="zh-CN" sz="2400" dirty="0"/>
              <a:t>README.md</a:t>
            </a:r>
            <a:r>
              <a:rPr lang="zh-CN" altLang="zh-CN" sz="2400" dirty="0"/>
              <a:t>中的内容，命令如下：</a:t>
            </a:r>
            <a:endParaRPr lang="zh-CN" altLang="en-US" sz="2400" dirty="0"/>
          </a:p>
        </p:txBody>
      </p:sp>
      <p:sp>
        <p:nvSpPr>
          <p:cNvPr id="15369" name="TextBox 8">
            <a:extLst>
              <a:ext uri="{FF2B5EF4-FFF2-40B4-BE49-F238E27FC236}">
                <a16:creationId xmlns:a16="http://schemas.microsoft.com/office/drawing/2014/main" id="{6EEE6D5B-51CA-4274-8F50-DD530A5D2DF5}"/>
              </a:ext>
            </a:extLst>
          </p:cNvPr>
          <p:cNvSpPr txBox="1">
            <a:spLocks noChangeArrowheads="1"/>
          </p:cNvSpPr>
          <p:nvPr/>
        </p:nvSpPr>
        <p:spPr bwMode="auto">
          <a:xfrm>
            <a:off x="685901" y="6058138"/>
            <a:ext cx="8000789"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 ./bin/</a:t>
            </a:r>
            <a:r>
              <a:rPr lang="en-US" altLang="zh-CN" dirty="0" err="1">
                <a:solidFill>
                  <a:schemeClr val="bg1"/>
                </a:solidFill>
              </a:rPr>
              <a:t>hdfs</a:t>
            </a:r>
            <a:r>
              <a:rPr lang="en-US" altLang="zh-CN" dirty="0">
                <a:solidFill>
                  <a:schemeClr val="bg1"/>
                </a:solidFill>
              </a:rPr>
              <a:t> </a:t>
            </a:r>
            <a:r>
              <a:rPr lang="en-US" altLang="zh-CN" dirty="0" err="1">
                <a:solidFill>
                  <a:schemeClr val="bg1"/>
                </a:solidFill>
              </a:rPr>
              <a:t>dfs</a:t>
            </a:r>
            <a:r>
              <a:rPr lang="en-US" altLang="zh-CN" dirty="0">
                <a:solidFill>
                  <a:schemeClr val="bg1"/>
                </a:solidFill>
              </a:rPr>
              <a:t> –cat README.md</a:t>
            </a:r>
            <a:endParaRPr lang="zh-CN" altLang="en-US" dirty="0">
              <a:solidFill>
                <a:schemeClr val="bg1"/>
              </a:solidFill>
            </a:endParaRPr>
          </a:p>
        </p:txBody>
      </p:sp>
      <p:sp>
        <p:nvSpPr>
          <p:cNvPr id="5" name="日期占位符 4">
            <a:extLst>
              <a:ext uri="{FF2B5EF4-FFF2-40B4-BE49-F238E27FC236}">
                <a16:creationId xmlns:a16="http://schemas.microsoft.com/office/drawing/2014/main" id="{A78475C5-64FC-4587-B1C8-185D3A1E7664}"/>
              </a:ext>
            </a:extLst>
          </p:cNvPr>
          <p:cNvSpPr>
            <a:spLocks noGrp="1"/>
          </p:cNvSpPr>
          <p:nvPr>
            <p:ph type="dt" sz="half" idx="10"/>
          </p:nvPr>
        </p:nvSpPr>
        <p:spPr/>
        <p:txBody>
          <a:bodyPr/>
          <a:lstStyle/>
          <a:p>
            <a:pPr>
              <a:defRPr/>
            </a:pPr>
            <a:r>
              <a:rPr lang="en-US" altLang="zh-CN"/>
              <a:t>2024-05-03</a:t>
            </a:r>
          </a:p>
        </p:txBody>
      </p:sp>
      <p:sp>
        <p:nvSpPr>
          <p:cNvPr id="6" name="页脚占位符 5">
            <a:extLst>
              <a:ext uri="{FF2B5EF4-FFF2-40B4-BE49-F238E27FC236}">
                <a16:creationId xmlns:a16="http://schemas.microsoft.com/office/drawing/2014/main" id="{E4C22F88-EF94-4BF6-87C2-6EC328997216}"/>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7" name="灯片编号占位符 6">
            <a:extLst>
              <a:ext uri="{FF2B5EF4-FFF2-40B4-BE49-F238E27FC236}">
                <a16:creationId xmlns:a16="http://schemas.microsoft.com/office/drawing/2014/main" id="{482F414B-0633-4C85-876A-B9CB3274B74C}"/>
              </a:ext>
            </a:extLst>
          </p:cNvPr>
          <p:cNvSpPr>
            <a:spLocks noGrp="1"/>
          </p:cNvSpPr>
          <p:nvPr>
            <p:ph type="sldNum" sz="quarter" idx="12"/>
          </p:nvPr>
        </p:nvSpPr>
        <p:spPr/>
        <p:txBody>
          <a:bodyPr/>
          <a:lstStyle/>
          <a:p>
            <a:pPr>
              <a:defRPr/>
            </a:pPr>
            <a:fld id="{C90E6C3E-23A5-47D7-9870-3C7D8FC0BFC9}" type="slidenum">
              <a:rPr lang="en-US" altLang="zh-CN"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2">
            <a:extLst>
              <a:ext uri="{FF2B5EF4-FFF2-40B4-BE49-F238E27FC236}">
                <a16:creationId xmlns:a16="http://schemas.microsoft.com/office/drawing/2014/main" id="{F80C2916-7186-473A-990B-BDDE0B58AE05}"/>
              </a:ext>
            </a:extLst>
          </p:cNvPr>
          <p:cNvSpPr txBox="1">
            <a:spLocks noChangeArrowheads="1"/>
          </p:cNvSpPr>
          <p:nvPr/>
        </p:nvSpPr>
        <p:spPr bwMode="auto">
          <a:xfrm>
            <a:off x="419209" y="916414"/>
            <a:ext cx="8305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现在请切换回到之前已经打开的</a:t>
            </a:r>
            <a:r>
              <a:rPr lang="en-US" altLang="zh-CN" sz="2400" dirty="0"/>
              <a:t>Spark Shell</a:t>
            </a:r>
            <a:r>
              <a:rPr lang="zh-CN" altLang="zh-CN" sz="2400" dirty="0"/>
              <a:t>窗口，编写语句从</a:t>
            </a:r>
            <a:r>
              <a:rPr lang="en-US" altLang="zh-CN" sz="2400" dirty="0"/>
              <a:t>HDFS</a:t>
            </a:r>
            <a:r>
              <a:rPr lang="zh-CN" altLang="zh-CN" sz="2400" dirty="0"/>
              <a:t>中加载</a:t>
            </a:r>
            <a:r>
              <a:rPr lang="en-US" altLang="zh-CN" sz="2400" dirty="0"/>
              <a:t>README.md</a:t>
            </a:r>
            <a:r>
              <a:rPr lang="zh-CN" altLang="zh-CN" sz="2400" dirty="0"/>
              <a:t>文件，并显示第一行文本内容：</a:t>
            </a:r>
            <a:endParaRPr lang="zh-CN" altLang="en-US" sz="2400" dirty="0"/>
          </a:p>
        </p:txBody>
      </p:sp>
      <p:sp>
        <p:nvSpPr>
          <p:cNvPr id="16388" name="TextBox 3">
            <a:extLst>
              <a:ext uri="{FF2B5EF4-FFF2-40B4-BE49-F238E27FC236}">
                <a16:creationId xmlns:a16="http://schemas.microsoft.com/office/drawing/2014/main" id="{72C5F846-A44B-46F7-9D5A-567F526F1ED8}"/>
              </a:ext>
            </a:extLst>
          </p:cNvPr>
          <p:cNvSpPr txBox="1">
            <a:spLocks noChangeArrowheads="1"/>
          </p:cNvSpPr>
          <p:nvPr/>
        </p:nvSpPr>
        <p:spPr bwMode="auto">
          <a:xfrm>
            <a:off x="324643" y="2041421"/>
            <a:ext cx="8734424"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err="1">
                <a:solidFill>
                  <a:schemeClr val="bg1"/>
                </a:solidFill>
              </a:rPr>
              <a:t>scala</a:t>
            </a:r>
            <a:r>
              <a:rPr lang="en-US" altLang="zh-CN" dirty="0">
                <a:solidFill>
                  <a:schemeClr val="bg1"/>
                </a:solidFill>
              </a:rPr>
              <a:t>&gt; </a:t>
            </a:r>
            <a:r>
              <a:rPr lang="en-US" altLang="zh-CN" dirty="0" err="1">
                <a:solidFill>
                  <a:schemeClr val="bg1"/>
                </a:solidFill>
              </a:rPr>
              <a:t>val</a:t>
            </a:r>
            <a:r>
              <a:rPr lang="en-US" altLang="zh-CN" dirty="0">
                <a:solidFill>
                  <a:schemeClr val="bg1"/>
                </a:solidFill>
              </a:rPr>
              <a:t> </a:t>
            </a:r>
            <a:r>
              <a:rPr lang="en-US" altLang="zh-CN" dirty="0" err="1">
                <a:solidFill>
                  <a:schemeClr val="bg1"/>
                </a:solidFill>
              </a:rPr>
              <a:t>textFile</a:t>
            </a:r>
            <a:r>
              <a:rPr lang="en-US" altLang="zh-CN" dirty="0">
                <a:solidFill>
                  <a:schemeClr val="bg1"/>
                </a:solidFill>
              </a:rPr>
              <a:t> = </a:t>
            </a:r>
            <a:r>
              <a:rPr lang="en-US" altLang="zh-CN" dirty="0" err="1">
                <a:solidFill>
                  <a:schemeClr val="bg1"/>
                </a:solidFill>
              </a:rPr>
              <a:t>sc.textFile</a:t>
            </a:r>
            <a:r>
              <a:rPr lang="en-US" altLang="zh-CN" dirty="0">
                <a:solidFill>
                  <a:schemeClr val="bg1"/>
                </a:solidFill>
              </a:rPr>
              <a:t>("</a:t>
            </a:r>
            <a:r>
              <a:rPr lang="en-US" altLang="zh-CN" dirty="0" err="1">
                <a:solidFill>
                  <a:schemeClr val="bg1"/>
                </a:solidFill>
              </a:rPr>
              <a:t>hdfs</a:t>
            </a:r>
            <a:r>
              <a:rPr lang="en-US" altLang="zh-CN" dirty="0">
                <a:solidFill>
                  <a:schemeClr val="bg1"/>
                </a:solidFill>
              </a:rPr>
              <a:t>://localhost:9000/user/</a:t>
            </a:r>
            <a:r>
              <a:rPr lang="en-US" altLang="zh-CN" dirty="0" err="1">
                <a:solidFill>
                  <a:schemeClr val="bg1"/>
                </a:solidFill>
              </a:rPr>
              <a:t>hadoop</a:t>
            </a:r>
            <a:r>
              <a:rPr lang="en-US" altLang="zh-CN" dirty="0">
                <a:solidFill>
                  <a:schemeClr val="bg1"/>
                </a:solidFill>
              </a:rPr>
              <a:t>/README.md")</a:t>
            </a:r>
            <a:endParaRPr lang="zh-CN" altLang="zh-CN" dirty="0">
              <a:solidFill>
                <a:schemeClr val="bg1"/>
              </a:solidFill>
            </a:endParaRPr>
          </a:p>
          <a:p>
            <a:pPr eaLnBrk="1" hangingPunct="1"/>
            <a:r>
              <a:rPr lang="en-US" altLang="zh-CN" dirty="0" err="1">
                <a:solidFill>
                  <a:schemeClr val="bg1"/>
                </a:solidFill>
              </a:rPr>
              <a:t>scala</a:t>
            </a:r>
            <a:r>
              <a:rPr lang="en-US" altLang="zh-CN" dirty="0">
                <a:solidFill>
                  <a:schemeClr val="bg1"/>
                </a:solidFill>
              </a:rPr>
              <a:t>&gt; </a:t>
            </a:r>
            <a:r>
              <a:rPr lang="en-US" altLang="zh-CN" dirty="0" err="1">
                <a:solidFill>
                  <a:schemeClr val="bg1"/>
                </a:solidFill>
              </a:rPr>
              <a:t>textFile.first</a:t>
            </a:r>
            <a:r>
              <a:rPr lang="en-US" altLang="zh-CN" dirty="0">
                <a:solidFill>
                  <a:schemeClr val="bg1"/>
                </a:solidFill>
              </a:rPr>
              <a:t>()</a:t>
            </a:r>
            <a:endParaRPr lang="zh-CN" altLang="en-US" dirty="0">
              <a:solidFill>
                <a:schemeClr val="bg1"/>
              </a:solidFill>
            </a:endParaRPr>
          </a:p>
        </p:txBody>
      </p:sp>
      <p:sp>
        <p:nvSpPr>
          <p:cNvPr id="16389" name="TextBox 4">
            <a:extLst>
              <a:ext uri="{FF2B5EF4-FFF2-40B4-BE49-F238E27FC236}">
                <a16:creationId xmlns:a16="http://schemas.microsoft.com/office/drawing/2014/main" id="{6738806D-A956-42BF-9385-BE8A903E9510}"/>
              </a:ext>
            </a:extLst>
          </p:cNvPr>
          <p:cNvSpPr txBox="1">
            <a:spLocks noChangeArrowheads="1"/>
          </p:cNvSpPr>
          <p:nvPr/>
        </p:nvSpPr>
        <p:spPr bwMode="auto">
          <a:xfrm>
            <a:off x="533506" y="3048010"/>
            <a:ext cx="38779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如下三条语句都是等价的：</a:t>
            </a:r>
            <a:endParaRPr lang="zh-CN" altLang="en-US" sz="2400" dirty="0"/>
          </a:p>
        </p:txBody>
      </p:sp>
      <p:sp>
        <p:nvSpPr>
          <p:cNvPr id="16390" name="TextBox 5">
            <a:extLst>
              <a:ext uri="{FF2B5EF4-FFF2-40B4-BE49-F238E27FC236}">
                <a16:creationId xmlns:a16="http://schemas.microsoft.com/office/drawing/2014/main" id="{B6222AF5-CFBB-4FE2-9F99-44732092999B}"/>
              </a:ext>
            </a:extLst>
          </p:cNvPr>
          <p:cNvSpPr txBox="1">
            <a:spLocks noChangeArrowheads="1"/>
          </p:cNvSpPr>
          <p:nvPr/>
        </p:nvSpPr>
        <p:spPr bwMode="auto">
          <a:xfrm>
            <a:off x="332234" y="3870151"/>
            <a:ext cx="8734425" cy="9239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err="1">
                <a:solidFill>
                  <a:schemeClr val="bg1"/>
                </a:solidFill>
              </a:rPr>
              <a:t>scala</a:t>
            </a:r>
            <a:r>
              <a:rPr lang="en-US" altLang="zh-CN" dirty="0">
                <a:solidFill>
                  <a:schemeClr val="bg1"/>
                </a:solidFill>
              </a:rPr>
              <a:t>&gt;  </a:t>
            </a:r>
            <a:r>
              <a:rPr lang="en-US" altLang="zh-CN" dirty="0" err="1">
                <a:solidFill>
                  <a:schemeClr val="bg1"/>
                </a:solidFill>
              </a:rPr>
              <a:t>val</a:t>
            </a:r>
            <a:r>
              <a:rPr lang="en-US" altLang="zh-CN" dirty="0">
                <a:solidFill>
                  <a:schemeClr val="bg1"/>
                </a:solidFill>
              </a:rPr>
              <a:t> </a:t>
            </a:r>
            <a:r>
              <a:rPr lang="en-US" altLang="zh-CN" dirty="0" err="1">
                <a:solidFill>
                  <a:schemeClr val="bg1"/>
                </a:solidFill>
              </a:rPr>
              <a:t>textFile</a:t>
            </a:r>
            <a:r>
              <a:rPr lang="en-US" altLang="zh-CN" dirty="0">
                <a:solidFill>
                  <a:schemeClr val="bg1"/>
                </a:solidFill>
              </a:rPr>
              <a:t> = </a:t>
            </a:r>
            <a:r>
              <a:rPr lang="en-US" altLang="zh-CN" dirty="0" err="1">
                <a:solidFill>
                  <a:schemeClr val="bg1"/>
                </a:solidFill>
              </a:rPr>
              <a:t>sc.textFile</a:t>
            </a:r>
            <a:r>
              <a:rPr lang="en-US" altLang="zh-CN" dirty="0">
                <a:solidFill>
                  <a:schemeClr val="bg1"/>
                </a:solidFill>
              </a:rPr>
              <a:t>("</a:t>
            </a:r>
            <a:r>
              <a:rPr lang="en-US" altLang="zh-CN" dirty="0" err="1">
                <a:solidFill>
                  <a:schemeClr val="bg1"/>
                </a:solidFill>
              </a:rPr>
              <a:t>hdfs</a:t>
            </a:r>
            <a:r>
              <a:rPr lang="en-US" altLang="zh-CN" dirty="0">
                <a:solidFill>
                  <a:schemeClr val="bg1"/>
                </a:solidFill>
              </a:rPr>
              <a:t>://localhost:9000/user/</a:t>
            </a:r>
            <a:r>
              <a:rPr lang="en-US" altLang="zh-CN" dirty="0" err="1">
                <a:solidFill>
                  <a:schemeClr val="bg1"/>
                </a:solidFill>
              </a:rPr>
              <a:t>hadoop</a:t>
            </a:r>
            <a:r>
              <a:rPr lang="en-US" altLang="zh-CN" dirty="0">
                <a:solidFill>
                  <a:schemeClr val="bg1"/>
                </a:solidFill>
              </a:rPr>
              <a:t>/ README.md ")</a:t>
            </a:r>
            <a:endParaRPr lang="zh-CN" altLang="zh-CN" dirty="0">
              <a:solidFill>
                <a:schemeClr val="bg1"/>
              </a:solidFill>
            </a:endParaRPr>
          </a:p>
          <a:p>
            <a:pPr eaLnBrk="1" hangingPunct="1"/>
            <a:r>
              <a:rPr lang="en-US" altLang="zh-CN" dirty="0" err="1">
                <a:solidFill>
                  <a:schemeClr val="bg1"/>
                </a:solidFill>
              </a:rPr>
              <a:t>scala</a:t>
            </a:r>
            <a:r>
              <a:rPr lang="en-US" altLang="zh-CN" dirty="0">
                <a:solidFill>
                  <a:schemeClr val="bg1"/>
                </a:solidFill>
              </a:rPr>
              <a:t>&gt;  </a:t>
            </a:r>
            <a:r>
              <a:rPr lang="en-US" altLang="zh-CN" dirty="0" err="1">
                <a:solidFill>
                  <a:schemeClr val="bg1"/>
                </a:solidFill>
              </a:rPr>
              <a:t>val</a:t>
            </a:r>
            <a:r>
              <a:rPr lang="en-US" altLang="zh-CN" dirty="0">
                <a:solidFill>
                  <a:schemeClr val="bg1"/>
                </a:solidFill>
              </a:rPr>
              <a:t> </a:t>
            </a:r>
            <a:r>
              <a:rPr lang="en-US" altLang="zh-CN" dirty="0" err="1">
                <a:solidFill>
                  <a:schemeClr val="bg1"/>
                </a:solidFill>
              </a:rPr>
              <a:t>textFile</a:t>
            </a:r>
            <a:r>
              <a:rPr lang="en-US" altLang="zh-CN" dirty="0">
                <a:solidFill>
                  <a:schemeClr val="bg1"/>
                </a:solidFill>
              </a:rPr>
              <a:t> = </a:t>
            </a:r>
            <a:r>
              <a:rPr lang="en-US" altLang="zh-CN" dirty="0" err="1">
                <a:solidFill>
                  <a:schemeClr val="bg1"/>
                </a:solidFill>
              </a:rPr>
              <a:t>sc.textFile</a:t>
            </a:r>
            <a:r>
              <a:rPr lang="en-US" altLang="zh-CN" dirty="0">
                <a:solidFill>
                  <a:schemeClr val="bg1"/>
                </a:solidFill>
              </a:rPr>
              <a:t>("/user/</a:t>
            </a:r>
            <a:r>
              <a:rPr lang="en-US" altLang="zh-CN" dirty="0" err="1">
                <a:solidFill>
                  <a:schemeClr val="bg1"/>
                </a:solidFill>
              </a:rPr>
              <a:t>hadoop</a:t>
            </a:r>
            <a:r>
              <a:rPr lang="en-US" altLang="zh-CN" dirty="0">
                <a:solidFill>
                  <a:schemeClr val="bg1"/>
                </a:solidFill>
              </a:rPr>
              <a:t>/ README.md ")</a:t>
            </a:r>
            <a:endParaRPr lang="zh-CN" altLang="zh-CN" dirty="0">
              <a:solidFill>
                <a:schemeClr val="bg1"/>
              </a:solidFill>
            </a:endParaRPr>
          </a:p>
          <a:p>
            <a:pPr eaLnBrk="1" hangingPunct="1"/>
            <a:r>
              <a:rPr lang="en-US" altLang="zh-CN" dirty="0" err="1">
                <a:solidFill>
                  <a:schemeClr val="bg1"/>
                </a:solidFill>
              </a:rPr>
              <a:t>scala</a:t>
            </a:r>
            <a:r>
              <a:rPr lang="en-US" altLang="zh-CN" dirty="0">
                <a:solidFill>
                  <a:schemeClr val="bg1"/>
                </a:solidFill>
              </a:rPr>
              <a:t>&gt;  </a:t>
            </a:r>
            <a:r>
              <a:rPr lang="en-US" altLang="zh-CN" dirty="0" err="1">
                <a:solidFill>
                  <a:schemeClr val="bg1"/>
                </a:solidFill>
              </a:rPr>
              <a:t>val</a:t>
            </a:r>
            <a:r>
              <a:rPr lang="en-US" altLang="zh-CN" dirty="0">
                <a:solidFill>
                  <a:schemeClr val="bg1"/>
                </a:solidFill>
              </a:rPr>
              <a:t> </a:t>
            </a:r>
            <a:r>
              <a:rPr lang="en-US" altLang="zh-CN" dirty="0" err="1">
                <a:solidFill>
                  <a:schemeClr val="bg1"/>
                </a:solidFill>
              </a:rPr>
              <a:t>textFile</a:t>
            </a:r>
            <a:r>
              <a:rPr lang="en-US" altLang="zh-CN" dirty="0">
                <a:solidFill>
                  <a:schemeClr val="bg1"/>
                </a:solidFill>
              </a:rPr>
              <a:t> = </a:t>
            </a:r>
            <a:r>
              <a:rPr lang="en-US" altLang="zh-CN" dirty="0" err="1">
                <a:solidFill>
                  <a:schemeClr val="bg1"/>
                </a:solidFill>
              </a:rPr>
              <a:t>sc.textFile</a:t>
            </a:r>
            <a:r>
              <a:rPr lang="en-US" altLang="zh-CN" dirty="0">
                <a:solidFill>
                  <a:schemeClr val="bg1"/>
                </a:solidFill>
              </a:rPr>
              <a:t>("README.md ")</a:t>
            </a:r>
            <a:endParaRPr lang="zh-CN" altLang="en-US" dirty="0">
              <a:solidFill>
                <a:schemeClr val="bg1"/>
              </a:solidFill>
            </a:endParaRPr>
          </a:p>
        </p:txBody>
      </p:sp>
      <p:sp>
        <p:nvSpPr>
          <p:cNvPr id="5" name="日期占位符 4">
            <a:extLst>
              <a:ext uri="{FF2B5EF4-FFF2-40B4-BE49-F238E27FC236}">
                <a16:creationId xmlns:a16="http://schemas.microsoft.com/office/drawing/2014/main" id="{A379306A-8550-4976-899B-6EAA49A12223}"/>
              </a:ext>
            </a:extLst>
          </p:cNvPr>
          <p:cNvSpPr>
            <a:spLocks noGrp="1"/>
          </p:cNvSpPr>
          <p:nvPr>
            <p:ph type="dt" sz="half" idx="10"/>
          </p:nvPr>
        </p:nvSpPr>
        <p:spPr/>
        <p:txBody>
          <a:bodyPr/>
          <a:lstStyle/>
          <a:p>
            <a:pPr>
              <a:defRPr/>
            </a:pPr>
            <a:r>
              <a:rPr lang="en-US" altLang="zh-CN"/>
              <a:t>2024-05-03</a:t>
            </a:r>
          </a:p>
        </p:txBody>
      </p:sp>
      <p:sp>
        <p:nvSpPr>
          <p:cNvPr id="6" name="页脚占位符 5">
            <a:extLst>
              <a:ext uri="{FF2B5EF4-FFF2-40B4-BE49-F238E27FC236}">
                <a16:creationId xmlns:a16="http://schemas.microsoft.com/office/drawing/2014/main" id="{434BDE64-FE2E-4467-9749-D7BCB2CE9B64}"/>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7" name="灯片编号占位符 6">
            <a:extLst>
              <a:ext uri="{FF2B5EF4-FFF2-40B4-BE49-F238E27FC236}">
                <a16:creationId xmlns:a16="http://schemas.microsoft.com/office/drawing/2014/main" id="{70BABC6A-8000-4EA9-8D40-58CB6050C605}"/>
              </a:ext>
            </a:extLst>
          </p:cNvPr>
          <p:cNvSpPr>
            <a:spLocks noGrp="1"/>
          </p:cNvSpPr>
          <p:nvPr>
            <p:ph type="sldNum" sz="quarter" idx="12"/>
          </p:nvPr>
        </p:nvSpPr>
        <p:spPr/>
        <p:txBody>
          <a:bodyPr/>
          <a:lstStyle/>
          <a:p>
            <a:pPr>
              <a:defRPr/>
            </a:pPr>
            <a:fld id="{C90E6C3E-23A5-47D7-9870-3C7D8FC0BFC9}"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A27A3EFE-3560-42A1-984A-33B5935B752A}"/>
              </a:ext>
            </a:extLst>
          </p:cNvPr>
          <p:cNvSpPr>
            <a:spLocks noGrp="1"/>
          </p:cNvSpPr>
          <p:nvPr>
            <p:ph type="title" idx="4294967295"/>
          </p:nvPr>
        </p:nvSpPr>
        <p:spPr>
          <a:xfrm>
            <a:off x="381110" y="137196"/>
            <a:ext cx="8001000" cy="533322"/>
          </a:xfrm>
        </p:spPr>
        <p:txBody>
          <a:bodyPr/>
          <a:lstStyle/>
          <a:p>
            <a:r>
              <a:rPr lang="en-US" altLang="zh-CN" sz="2800" b="1" dirty="0">
                <a:solidFill>
                  <a:schemeClr val="bg2"/>
                </a:solidFill>
              </a:rPr>
              <a:t>10.3.3 </a:t>
            </a:r>
            <a:r>
              <a:rPr lang="zh-CN" altLang="zh-CN" sz="2800" b="1" dirty="0">
                <a:solidFill>
                  <a:schemeClr val="bg2"/>
                </a:solidFill>
              </a:rPr>
              <a:t>编写词频统计程序</a:t>
            </a:r>
            <a:endParaRPr lang="zh-CN" altLang="en-US" sz="2800" b="1" dirty="0">
              <a:solidFill>
                <a:schemeClr val="bg2"/>
              </a:solidFill>
            </a:endParaRPr>
          </a:p>
        </p:txBody>
      </p:sp>
      <p:sp>
        <p:nvSpPr>
          <p:cNvPr id="17411" name="TextBox 2">
            <a:extLst>
              <a:ext uri="{FF2B5EF4-FFF2-40B4-BE49-F238E27FC236}">
                <a16:creationId xmlns:a16="http://schemas.microsoft.com/office/drawing/2014/main" id="{3F9E8F5F-5BFC-47C0-A361-3CC307B10245}"/>
              </a:ext>
            </a:extLst>
          </p:cNvPr>
          <p:cNvSpPr txBox="1">
            <a:spLocks noChangeArrowheads="1"/>
          </p:cNvSpPr>
          <p:nvPr/>
        </p:nvSpPr>
        <p:spPr bwMode="auto">
          <a:xfrm>
            <a:off x="533506" y="1066862"/>
            <a:ext cx="83056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前面我们已经打开了多个</a:t>
            </a:r>
            <a:r>
              <a:rPr lang="en-US" altLang="zh-CN" sz="2400" dirty="0"/>
              <a:t>Linux</a:t>
            </a:r>
            <a:r>
              <a:rPr lang="zh-CN" altLang="zh-CN" sz="2400" dirty="0"/>
              <a:t>终端，现在请切换回到</a:t>
            </a:r>
            <a:r>
              <a:rPr lang="en-US" altLang="zh-CN" sz="2400" dirty="0"/>
              <a:t>Spark Shell</a:t>
            </a:r>
            <a:r>
              <a:rPr lang="zh-CN" altLang="zh-CN" sz="2400" dirty="0"/>
              <a:t>窗口，在“</a:t>
            </a:r>
            <a:r>
              <a:rPr lang="en-US" altLang="zh-CN" sz="2400" dirty="0" err="1"/>
              <a:t>scala</a:t>
            </a:r>
            <a:r>
              <a:rPr lang="en-US" altLang="zh-CN" sz="2400" dirty="0"/>
              <a:t>&gt;</a:t>
            </a:r>
            <a:r>
              <a:rPr lang="zh-CN" altLang="zh-CN" sz="2400" dirty="0"/>
              <a:t>”命令提示符后面输入以下代码：</a:t>
            </a:r>
            <a:endParaRPr lang="zh-CN" altLang="en-US" sz="2400" dirty="0"/>
          </a:p>
        </p:txBody>
      </p:sp>
      <p:sp>
        <p:nvSpPr>
          <p:cNvPr id="17412" name="TextBox 3">
            <a:extLst>
              <a:ext uri="{FF2B5EF4-FFF2-40B4-BE49-F238E27FC236}">
                <a16:creationId xmlns:a16="http://schemas.microsoft.com/office/drawing/2014/main" id="{71838706-1185-4FF8-A01C-7297DFC84C49}"/>
              </a:ext>
            </a:extLst>
          </p:cNvPr>
          <p:cNvSpPr txBox="1">
            <a:spLocks noChangeArrowheads="1"/>
          </p:cNvSpPr>
          <p:nvPr/>
        </p:nvSpPr>
        <p:spPr bwMode="auto">
          <a:xfrm>
            <a:off x="533446" y="2362228"/>
            <a:ext cx="8305690"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err="1">
                <a:solidFill>
                  <a:schemeClr val="bg1"/>
                </a:solidFill>
              </a:rPr>
              <a:t>scala</a:t>
            </a:r>
            <a:r>
              <a:rPr lang="en-US" altLang="zh-CN" dirty="0">
                <a:solidFill>
                  <a:schemeClr val="bg1"/>
                </a:solidFill>
              </a:rPr>
              <a:t>&gt; </a:t>
            </a:r>
            <a:r>
              <a:rPr lang="en-US" altLang="zh-CN" dirty="0" err="1">
                <a:solidFill>
                  <a:schemeClr val="bg1"/>
                </a:solidFill>
              </a:rPr>
              <a:t>val</a:t>
            </a:r>
            <a:r>
              <a:rPr lang="en-US" altLang="zh-CN" dirty="0">
                <a:solidFill>
                  <a:schemeClr val="bg1"/>
                </a:solidFill>
              </a:rPr>
              <a:t> </a:t>
            </a:r>
            <a:r>
              <a:rPr lang="en-US" altLang="zh-CN" dirty="0" err="1">
                <a:solidFill>
                  <a:schemeClr val="bg1"/>
                </a:solidFill>
              </a:rPr>
              <a:t>textFile</a:t>
            </a:r>
            <a:r>
              <a:rPr lang="en-US" altLang="zh-CN" dirty="0">
                <a:solidFill>
                  <a:schemeClr val="bg1"/>
                </a:solidFill>
              </a:rPr>
              <a:t> = </a:t>
            </a:r>
            <a:r>
              <a:rPr lang="en-US" altLang="zh-CN" dirty="0" err="1">
                <a:solidFill>
                  <a:schemeClr val="bg1"/>
                </a:solidFill>
              </a:rPr>
              <a:t>sc.textFile</a:t>
            </a:r>
            <a:r>
              <a:rPr lang="en-US" altLang="zh-CN" dirty="0">
                <a:solidFill>
                  <a:schemeClr val="bg1"/>
                </a:solidFill>
              </a:rPr>
              <a:t>("file:///usr/local/spark/ README.md ")</a:t>
            </a:r>
            <a:endParaRPr lang="zh-CN" altLang="zh-CN" dirty="0">
              <a:solidFill>
                <a:schemeClr val="bg1"/>
              </a:solidFill>
            </a:endParaRPr>
          </a:p>
          <a:p>
            <a:pPr eaLnBrk="1" hangingPunct="1"/>
            <a:r>
              <a:rPr lang="en-US" altLang="zh-CN" dirty="0" err="1">
                <a:solidFill>
                  <a:schemeClr val="bg1"/>
                </a:solidFill>
              </a:rPr>
              <a:t>scala</a:t>
            </a:r>
            <a:r>
              <a:rPr lang="en-US" altLang="zh-CN" dirty="0">
                <a:solidFill>
                  <a:schemeClr val="bg1"/>
                </a:solidFill>
              </a:rPr>
              <a:t>&gt; </a:t>
            </a:r>
            <a:r>
              <a:rPr lang="en-US" altLang="zh-CN" dirty="0" err="1">
                <a:solidFill>
                  <a:schemeClr val="bg1"/>
                </a:solidFill>
              </a:rPr>
              <a:t>val</a:t>
            </a:r>
            <a:r>
              <a:rPr lang="en-US" altLang="zh-CN" dirty="0">
                <a:solidFill>
                  <a:schemeClr val="bg1"/>
                </a:solidFill>
              </a:rPr>
              <a:t> </a:t>
            </a:r>
            <a:r>
              <a:rPr lang="en-US" altLang="zh-CN" dirty="0" err="1">
                <a:solidFill>
                  <a:schemeClr val="bg1"/>
                </a:solidFill>
              </a:rPr>
              <a:t>wordCount</a:t>
            </a:r>
            <a:r>
              <a:rPr lang="en-US" altLang="zh-CN" dirty="0">
                <a:solidFill>
                  <a:schemeClr val="bg1"/>
                </a:solidFill>
              </a:rPr>
              <a:t> = </a:t>
            </a:r>
            <a:r>
              <a:rPr lang="en-US" altLang="zh-CN" dirty="0" err="1">
                <a:solidFill>
                  <a:schemeClr val="bg1"/>
                </a:solidFill>
              </a:rPr>
              <a:t>textFile.flatMap</a:t>
            </a:r>
            <a:r>
              <a:rPr lang="en-US" altLang="zh-CN" dirty="0">
                <a:solidFill>
                  <a:schemeClr val="bg1"/>
                </a:solidFill>
              </a:rPr>
              <a:t>(line =&gt; </a:t>
            </a:r>
            <a:r>
              <a:rPr lang="en-US" altLang="zh-CN" dirty="0" err="1">
                <a:solidFill>
                  <a:schemeClr val="bg1"/>
                </a:solidFill>
              </a:rPr>
              <a:t>line.split</a:t>
            </a:r>
            <a:r>
              <a:rPr lang="en-US" altLang="zh-CN" dirty="0">
                <a:solidFill>
                  <a:schemeClr val="bg1"/>
                </a:solidFill>
              </a:rPr>
              <a:t>(" ")).map(word =&gt; (word, 1)).</a:t>
            </a:r>
            <a:r>
              <a:rPr lang="en-US" altLang="zh-CN" dirty="0" err="1">
                <a:solidFill>
                  <a:schemeClr val="bg1"/>
                </a:solidFill>
              </a:rPr>
              <a:t>reduceByKey</a:t>
            </a:r>
            <a:r>
              <a:rPr lang="en-US" altLang="zh-CN" dirty="0">
                <a:solidFill>
                  <a:schemeClr val="bg1"/>
                </a:solidFill>
              </a:rPr>
              <a:t>((a, b) =&gt; a + b)</a:t>
            </a:r>
            <a:endParaRPr lang="zh-CN" altLang="zh-CN" dirty="0">
              <a:solidFill>
                <a:schemeClr val="bg1"/>
              </a:solidFill>
            </a:endParaRPr>
          </a:p>
          <a:p>
            <a:pPr eaLnBrk="1" hangingPunct="1"/>
            <a:r>
              <a:rPr lang="en-US" altLang="zh-CN" dirty="0" err="1">
                <a:solidFill>
                  <a:schemeClr val="bg1"/>
                </a:solidFill>
              </a:rPr>
              <a:t>scala</a:t>
            </a:r>
            <a:r>
              <a:rPr lang="en-US" altLang="zh-CN" dirty="0">
                <a:solidFill>
                  <a:schemeClr val="bg1"/>
                </a:solidFill>
              </a:rPr>
              <a:t>&gt; </a:t>
            </a:r>
            <a:r>
              <a:rPr lang="en-US" altLang="zh-CN" dirty="0" err="1">
                <a:solidFill>
                  <a:schemeClr val="bg1"/>
                </a:solidFill>
              </a:rPr>
              <a:t>wordCount.collect</a:t>
            </a:r>
            <a:r>
              <a:rPr lang="en-US" altLang="zh-CN" dirty="0">
                <a:solidFill>
                  <a:schemeClr val="bg1"/>
                </a:solidFill>
              </a:rPr>
              <a:t>()</a:t>
            </a:r>
            <a:endParaRPr lang="zh-CN" altLang="en-US" dirty="0">
              <a:solidFill>
                <a:schemeClr val="bg1"/>
              </a:solidFill>
            </a:endParaRPr>
          </a:p>
        </p:txBody>
      </p:sp>
      <p:sp>
        <p:nvSpPr>
          <p:cNvPr id="3" name="日期占位符 2">
            <a:extLst>
              <a:ext uri="{FF2B5EF4-FFF2-40B4-BE49-F238E27FC236}">
                <a16:creationId xmlns:a16="http://schemas.microsoft.com/office/drawing/2014/main" id="{83078ECD-623C-4AD4-A47E-E92FDEF5553B}"/>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BC3A64EC-1BC0-4F15-9F25-0C4FD2211F97}"/>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45C4B28B-9516-4C07-96F7-7AE2ED1563D0}"/>
              </a:ext>
            </a:extLst>
          </p:cNvPr>
          <p:cNvSpPr>
            <a:spLocks noGrp="1"/>
          </p:cNvSpPr>
          <p:nvPr>
            <p:ph type="sldNum" sz="quarter" idx="12"/>
          </p:nvPr>
        </p:nvSpPr>
        <p:spPr/>
        <p:txBody>
          <a:bodyPr/>
          <a:lstStyle/>
          <a:p>
            <a:pPr>
              <a:defRPr/>
            </a:pPr>
            <a:fld id="{C90E6C3E-23A5-47D7-9870-3C7D8FC0BFC9}"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9EC5F133-A459-49E4-9DA0-0A70BC6F189A}"/>
              </a:ext>
            </a:extLst>
          </p:cNvPr>
          <p:cNvSpPr>
            <a:spLocks noGrp="1"/>
          </p:cNvSpPr>
          <p:nvPr>
            <p:ph type="title" idx="4294967295"/>
          </p:nvPr>
        </p:nvSpPr>
        <p:spPr>
          <a:xfrm>
            <a:off x="381110" y="-76108"/>
            <a:ext cx="8001000" cy="914400"/>
          </a:xfrm>
        </p:spPr>
        <p:txBody>
          <a:bodyPr/>
          <a:lstStyle/>
          <a:p>
            <a:r>
              <a:rPr lang="en-US" altLang="zh-CN" sz="3200" b="1" dirty="0">
                <a:solidFill>
                  <a:schemeClr val="bg2"/>
                </a:solidFill>
              </a:rPr>
              <a:t>10.4 </a:t>
            </a:r>
            <a:r>
              <a:rPr lang="zh-CN" altLang="zh-CN" sz="3200" b="1" dirty="0">
                <a:solidFill>
                  <a:schemeClr val="bg2"/>
                </a:solidFill>
              </a:rPr>
              <a:t>编写</a:t>
            </a:r>
            <a:r>
              <a:rPr lang="en-US" altLang="zh-CN" sz="3200" b="1" dirty="0">
                <a:solidFill>
                  <a:schemeClr val="bg2"/>
                </a:solidFill>
              </a:rPr>
              <a:t>Spark</a:t>
            </a:r>
            <a:r>
              <a:rPr lang="zh-CN" altLang="zh-CN" sz="3200" b="1" dirty="0">
                <a:solidFill>
                  <a:schemeClr val="bg2"/>
                </a:solidFill>
              </a:rPr>
              <a:t>独立应用程序</a:t>
            </a:r>
            <a:endParaRPr lang="zh-CN" altLang="en-US" sz="3200" b="1" dirty="0">
              <a:solidFill>
                <a:schemeClr val="bg2"/>
              </a:solidFill>
            </a:endParaRPr>
          </a:p>
        </p:txBody>
      </p:sp>
      <p:sp>
        <p:nvSpPr>
          <p:cNvPr id="18435" name="TextBox 2">
            <a:extLst>
              <a:ext uri="{FF2B5EF4-FFF2-40B4-BE49-F238E27FC236}">
                <a16:creationId xmlns:a16="http://schemas.microsoft.com/office/drawing/2014/main" id="{709596DF-6D27-4D22-8C5D-50CDFA929676}"/>
              </a:ext>
            </a:extLst>
          </p:cNvPr>
          <p:cNvSpPr txBox="1">
            <a:spLocks noChangeArrowheads="1"/>
          </p:cNvSpPr>
          <p:nvPr/>
        </p:nvSpPr>
        <p:spPr bwMode="auto">
          <a:xfrm>
            <a:off x="533506" y="1371654"/>
            <a:ext cx="792469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n"/>
            </a:pPr>
            <a:r>
              <a:rPr lang="en-US" altLang="zh-CN" sz="2800" b="1" dirty="0">
                <a:solidFill>
                  <a:schemeClr val="bg2"/>
                </a:solidFill>
              </a:rPr>
              <a:t>10.4.1 </a:t>
            </a:r>
            <a:r>
              <a:rPr lang="zh-CN" altLang="zh-CN" sz="2800" b="1" dirty="0">
                <a:solidFill>
                  <a:schemeClr val="bg2"/>
                </a:solidFill>
              </a:rPr>
              <a:t>用</a:t>
            </a:r>
            <a:r>
              <a:rPr lang="en-US" altLang="zh-CN" sz="2800" b="1" dirty="0">
                <a:solidFill>
                  <a:schemeClr val="bg2"/>
                </a:solidFill>
              </a:rPr>
              <a:t>Scala</a:t>
            </a:r>
            <a:r>
              <a:rPr lang="zh-CN" altLang="zh-CN" sz="2800" b="1" dirty="0">
                <a:solidFill>
                  <a:schemeClr val="bg2"/>
                </a:solidFill>
              </a:rPr>
              <a:t>语言编写</a:t>
            </a:r>
            <a:r>
              <a:rPr lang="en-US" altLang="zh-CN" sz="2800" b="1" dirty="0">
                <a:solidFill>
                  <a:schemeClr val="bg2"/>
                </a:solidFill>
              </a:rPr>
              <a:t>Spark</a:t>
            </a:r>
            <a:r>
              <a:rPr lang="zh-CN" altLang="zh-CN" sz="2800" b="1" dirty="0">
                <a:solidFill>
                  <a:schemeClr val="bg2"/>
                </a:solidFill>
              </a:rPr>
              <a:t>独立应用程序</a:t>
            </a:r>
            <a:endParaRPr lang="en-US" altLang="zh-CN" sz="2800" b="1" dirty="0">
              <a:solidFill>
                <a:schemeClr val="bg2"/>
              </a:solidFill>
            </a:endParaRPr>
          </a:p>
          <a:p>
            <a:pPr marL="457200" indent="-457200" eaLnBrk="1" hangingPunct="1">
              <a:buFont typeface="Wingdings" panose="05000000000000000000" pitchFamily="2" charset="2"/>
              <a:buChar char="n"/>
            </a:pPr>
            <a:r>
              <a:rPr lang="en-US" altLang="zh-CN" sz="2800" b="1" dirty="0">
                <a:solidFill>
                  <a:schemeClr val="bg2"/>
                </a:solidFill>
              </a:rPr>
              <a:t>10.4.2 </a:t>
            </a:r>
            <a:r>
              <a:rPr lang="zh-CN" altLang="zh-CN" sz="2800" b="1" dirty="0">
                <a:solidFill>
                  <a:schemeClr val="bg2"/>
                </a:solidFill>
              </a:rPr>
              <a:t>用</a:t>
            </a:r>
            <a:r>
              <a:rPr lang="en-US" altLang="zh-CN" sz="2800" b="1" dirty="0">
                <a:solidFill>
                  <a:schemeClr val="bg2"/>
                </a:solidFill>
              </a:rPr>
              <a:t>Java</a:t>
            </a:r>
            <a:r>
              <a:rPr lang="zh-CN" altLang="zh-CN" sz="2800" b="1" dirty="0">
                <a:solidFill>
                  <a:schemeClr val="bg2"/>
                </a:solidFill>
              </a:rPr>
              <a:t>语言编写</a:t>
            </a:r>
            <a:r>
              <a:rPr lang="en-US" altLang="zh-CN" sz="2800" b="1" dirty="0">
                <a:solidFill>
                  <a:schemeClr val="bg2"/>
                </a:solidFill>
              </a:rPr>
              <a:t>Spark</a:t>
            </a:r>
            <a:r>
              <a:rPr lang="zh-CN" altLang="zh-CN" sz="2800" b="1" dirty="0">
                <a:solidFill>
                  <a:schemeClr val="bg2"/>
                </a:solidFill>
              </a:rPr>
              <a:t>独立应用程序</a:t>
            </a:r>
            <a:endParaRPr lang="zh-CN" altLang="en-US" sz="2800" b="1" dirty="0">
              <a:solidFill>
                <a:schemeClr val="bg2"/>
              </a:solidFill>
            </a:endParaRPr>
          </a:p>
        </p:txBody>
      </p:sp>
      <p:sp>
        <p:nvSpPr>
          <p:cNvPr id="3" name="日期占位符 2">
            <a:extLst>
              <a:ext uri="{FF2B5EF4-FFF2-40B4-BE49-F238E27FC236}">
                <a16:creationId xmlns:a16="http://schemas.microsoft.com/office/drawing/2014/main" id="{DB304771-003B-464B-8FCA-13EACE166C1A}"/>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37D79F1F-5404-4F35-8E0C-3F1B904DD3B9}"/>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DE37FF99-ECAB-4AD5-97DF-2C25800BE4C4}"/>
              </a:ext>
            </a:extLst>
          </p:cNvPr>
          <p:cNvSpPr>
            <a:spLocks noGrp="1"/>
          </p:cNvSpPr>
          <p:nvPr>
            <p:ph type="sldNum" sz="quarter" idx="12"/>
          </p:nvPr>
        </p:nvSpPr>
        <p:spPr/>
        <p:txBody>
          <a:bodyPr/>
          <a:lstStyle/>
          <a:p>
            <a:pPr>
              <a:defRPr/>
            </a:pPr>
            <a:fld id="{C90E6C3E-23A5-47D7-9870-3C7D8FC0BFC9}"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8287FEB6-A619-4132-86E8-513F014D77E5}"/>
              </a:ext>
            </a:extLst>
          </p:cNvPr>
          <p:cNvSpPr>
            <a:spLocks noGrp="1"/>
          </p:cNvSpPr>
          <p:nvPr>
            <p:ph type="title" idx="4294967295"/>
          </p:nvPr>
        </p:nvSpPr>
        <p:spPr>
          <a:xfrm>
            <a:off x="356162" y="136444"/>
            <a:ext cx="8001000" cy="609520"/>
          </a:xfrm>
        </p:spPr>
        <p:txBody>
          <a:bodyPr/>
          <a:lstStyle/>
          <a:p>
            <a:r>
              <a:rPr lang="en-US" altLang="zh-CN" sz="2800" b="1" dirty="0">
                <a:solidFill>
                  <a:schemeClr val="bg2"/>
                </a:solidFill>
              </a:rPr>
              <a:t>10.4.1 </a:t>
            </a:r>
            <a:r>
              <a:rPr lang="zh-CN" altLang="zh-CN" sz="2800" b="1" dirty="0">
                <a:solidFill>
                  <a:schemeClr val="bg2"/>
                </a:solidFill>
              </a:rPr>
              <a:t>用</a:t>
            </a:r>
            <a:r>
              <a:rPr lang="en-US" altLang="zh-CN" sz="2800" b="1" dirty="0">
                <a:solidFill>
                  <a:schemeClr val="bg2"/>
                </a:solidFill>
              </a:rPr>
              <a:t>Scala</a:t>
            </a:r>
            <a:r>
              <a:rPr lang="zh-CN" altLang="zh-CN" sz="2800" b="1" dirty="0">
                <a:solidFill>
                  <a:schemeClr val="bg2"/>
                </a:solidFill>
              </a:rPr>
              <a:t>语言编写</a:t>
            </a:r>
            <a:r>
              <a:rPr lang="en-US" altLang="zh-CN" sz="2800" b="1" dirty="0">
                <a:solidFill>
                  <a:schemeClr val="bg2"/>
                </a:solidFill>
              </a:rPr>
              <a:t>Spark</a:t>
            </a:r>
            <a:r>
              <a:rPr lang="zh-CN" altLang="zh-CN" sz="2800" b="1" dirty="0">
                <a:solidFill>
                  <a:schemeClr val="bg2"/>
                </a:solidFill>
              </a:rPr>
              <a:t>独立应用程序</a:t>
            </a:r>
            <a:endParaRPr lang="zh-CN" altLang="en-US" sz="2800" b="1" dirty="0">
              <a:solidFill>
                <a:schemeClr val="bg2"/>
              </a:solidFill>
            </a:endParaRPr>
          </a:p>
        </p:txBody>
      </p:sp>
      <p:sp>
        <p:nvSpPr>
          <p:cNvPr id="19459" name="矩形 2">
            <a:extLst>
              <a:ext uri="{FF2B5EF4-FFF2-40B4-BE49-F238E27FC236}">
                <a16:creationId xmlns:a16="http://schemas.microsoft.com/office/drawing/2014/main" id="{6D8FD655-198C-49DD-ABFD-AA8641405E7F}"/>
              </a:ext>
            </a:extLst>
          </p:cNvPr>
          <p:cNvSpPr>
            <a:spLocks noChangeArrowheads="1"/>
          </p:cNvSpPr>
          <p:nvPr/>
        </p:nvSpPr>
        <p:spPr bwMode="auto">
          <a:xfrm>
            <a:off x="457200" y="970191"/>
            <a:ext cx="2667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2"/>
                </a:solidFill>
              </a:rPr>
              <a:t>1.</a:t>
            </a:r>
            <a:r>
              <a:rPr lang="zh-CN" altLang="zh-CN" sz="2400" b="1" dirty="0">
                <a:solidFill>
                  <a:schemeClr val="bg2"/>
                </a:solidFill>
              </a:rPr>
              <a:t>安装</a:t>
            </a:r>
            <a:r>
              <a:rPr lang="en-US" altLang="zh-CN" sz="2400" b="1" dirty="0" err="1">
                <a:solidFill>
                  <a:schemeClr val="bg2"/>
                </a:solidFill>
              </a:rPr>
              <a:t>sbt</a:t>
            </a:r>
            <a:endParaRPr lang="zh-CN" altLang="en-US" sz="2400" b="1" dirty="0">
              <a:solidFill>
                <a:schemeClr val="bg2"/>
              </a:solidFill>
            </a:endParaRPr>
          </a:p>
        </p:txBody>
      </p:sp>
      <p:sp>
        <p:nvSpPr>
          <p:cNvPr id="19460" name="TextBox 3">
            <a:extLst>
              <a:ext uri="{FF2B5EF4-FFF2-40B4-BE49-F238E27FC236}">
                <a16:creationId xmlns:a16="http://schemas.microsoft.com/office/drawing/2014/main" id="{B1AE17EA-73A5-42B7-8CC7-9CC2E17F8A7F}"/>
              </a:ext>
            </a:extLst>
          </p:cNvPr>
          <p:cNvSpPr txBox="1">
            <a:spLocks noChangeArrowheads="1"/>
          </p:cNvSpPr>
          <p:nvPr/>
        </p:nvSpPr>
        <p:spPr bwMode="auto">
          <a:xfrm>
            <a:off x="533506" y="1487363"/>
            <a:ext cx="8264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使用</a:t>
            </a:r>
            <a:r>
              <a:rPr lang="en-US" altLang="zh-CN" sz="2400" dirty="0"/>
              <a:t>Scala</a:t>
            </a:r>
            <a:r>
              <a:rPr lang="zh-CN" altLang="zh-CN" sz="2400" dirty="0"/>
              <a:t>语言编写的</a:t>
            </a:r>
            <a:r>
              <a:rPr lang="en-US" altLang="zh-CN" sz="2400" dirty="0"/>
              <a:t>Spark</a:t>
            </a:r>
            <a:r>
              <a:rPr lang="zh-CN" altLang="zh-CN" sz="2400" dirty="0"/>
              <a:t>程序，需要使用</a:t>
            </a:r>
            <a:r>
              <a:rPr lang="en-US" altLang="zh-CN" sz="2400" dirty="0" err="1"/>
              <a:t>sbt</a:t>
            </a:r>
            <a:r>
              <a:rPr lang="zh-CN" altLang="zh-CN" sz="2400" dirty="0"/>
              <a:t>进行编译打包。</a:t>
            </a:r>
            <a:r>
              <a:rPr lang="en-US" altLang="zh-CN" sz="2400" dirty="0"/>
              <a:t>Spark</a:t>
            </a:r>
            <a:r>
              <a:rPr lang="zh-CN" altLang="zh-CN" sz="2400" dirty="0"/>
              <a:t>中没有自带</a:t>
            </a:r>
            <a:r>
              <a:rPr lang="en-US" altLang="zh-CN" sz="2400" dirty="0" err="1"/>
              <a:t>sbt</a:t>
            </a:r>
            <a:r>
              <a:rPr lang="zh-CN" altLang="zh-CN" sz="2400" dirty="0"/>
              <a:t>，需要单独安装。可以到“</a:t>
            </a:r>
            <a:r>
              <a:rPr lang="en-US" altLang="zh-CN" sz="2400" dirty="0"/>
              <a:t>http://www.scala-sbt.org</a:t>
            </a:r>
            <a:r>
              <a:rPr lang="zh-CN" altLang="zh-CN" sz="2400" dirty="0"/>
              <a:t>”下载</a:t>
            </a:r>
            <a:r>
              <a:rPr lang="en-US" altLang="zh-CN" sz="2400" dirty="0" err="1"/>
              <a:t>sbt</a:t>
            </a:r>
            <a:r>
              <a:rPr lang="zh-CN" altLang="zh-CN" sz="2400" dirty="0"/>
              <a:t>安装文件</a:t>
            </a:r>
            <a:r>
              <a:rPr lang="en-US" altLang="zh-CN" sz="2400" dirty="0"/>
              <a:t>sbt-1.3.8.tgz</a:t>
            </a:r>
            <a:r>
              <a:rPr lang="zh-CN" altLang="zh-CN" sz="2400" dirty="0"/>
              <a:t>。</a:t>
            </a:r>
            <a:endParaRPr lang="zh-CN" altLang="en-US" sz="2400" dirty="0"/>
          </a:p>
        </p:txBody>
      </p:sp>
      <p:sp>
        <p:nvSpPr>
          <p:cNvPr id="19461" name="TextBox 4">
            <a:extLst>
              <a:ext uri="{FF2B5EF4-FFF2-40B4-BE49-F238E27FC236}">
                <a16:creationId xmlns:a16="http://schemas.microsoft.com/office/drawing/2014/main" id="{332E313D-4EDB-4E38-AF98-FF602C2152BD}"/>
              </a:ext>
            </a:extLst>
          </p:cNvPr>
          <p:cNvSpPr txBox="1">
            <a:spLocks noChangeArrowheads="1"/>
          </p:cNvSpPr>
          <p:nvPr/>
        </p:nvSpPr>
        <p:spPr bwMode="auto">
          <a:xfrm>
            <a:off x="533506" y="2896224"/>
            <a:ext cx="6029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新建一个终端，在终端中执行如下命令：</a:t>
            </a:r>
            <a:endParaRPr lang="zh-CN" altLang="en-US" sz="2400" dirty="0"/>
          </a:p>
        </p:txBody>
      </p:sp>
      <p:sp>
        <p:nvSpPr>
          <p:cNvPr id="19462" name="TextBox 5">
            <a:extLst>
              <a:ext uri="{FF2B5EF4-FFF2-40B4-BE49-F238E27FC236}">
                <a16:creationId xmlns:a16="http://schemas.microsoft.com/office/drawing/2014/main" id="{C2DEBBC1-BE57-4B72-B43E-46F00F78F26E}"/>
              </a:ext>
            </a:extLst>
          </p:cNvPr>
          <p:cNvSpPr txBox="1">
            <a:spLocks noChangeArrowheads="1"/>
          </p:cNvSpPr>
          <p:nvPr/>
        </p:nvSpPr>
        <p:spPr bwMode="auto">
          <a:xfrm>
            <a:off x="378671" y="3521439"/>
            <a:ext cx="8574194" cy="17541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 </a:t>
            </a:r>
            <a:r>
              <a:rPr lang="en-US" altLang="zh-CN" dirty="0" err="1">
                <a:solidFill>
                  <a:schemeClr val="bg1"/>
                </a:solidFill>
              </a:rPr>
              <a:t>sudo</a:t>
            </a:r>
            <a:r>
              <a:rPr lang="en-US" altLang="zh-CN" dirty="0">
                <a:solidFill>
                  <a:schemeClr val="bg1"/>
                </a:solidFill>
              </a:rPr>
              <a:t> </a:t>
            </a:r>
            <a:r>
              <a:rPr lang="en-US" altLang="zh-CN" dirty="0" err="1">
                <a:solidFill>
                  <a:schemeClr val="bg1"/>
                </a:solidFill>
              </a:rPr>
              <a:t>mkdir</a:t>
            </a:r>
            <a:r>
              <a:rPr lang="en-US" altLang="zh-CN" dirty="0">
                <a:solidFill>
                  <a:schemeClr val="bg1"/>
                </a:solidFill>
              </a:rPr>
              <a:t> /</a:t>
            </a:r>
            <a:r>
              <a:rPr lang="en-US" altLang="zh-CN" dirty="0" err="1">
                <a:solidFill>
                  <a:schemeClr val="bg1"/>
                </a:solidFill>
              </a:rPr>
              <a:t>usr</a:t>
            </a:r>
            <a:r>
              <a:rPr lang="en-US" altLang="zh-CN" dirty="0">
                <a:solidFill>
                  <a:schemeClr val="bg1"/>
                </a:solidFill>
              </a:rPr>
              <a:t>/local/</a:t>
            </a:r>
            <a:r>
              <a:rPr lang="en-US" altLang="zh-CN" dirty="0" err="1">
                <a:solidFill>
                  <a:schemeClr val="bg1"/>
                </a:solidFill>
              </a:rPr>
              <a:t>sbt</a:t>
            </a:r>
            <a:r>
              <a:rPr lang="en-US" altLang="zh-CN" dirty="0">
                <a:solidFill>
                  <a:schemeClr val="bg1"/>
                </a:solidFill>
              </a:rPr>
              <a:t>             </a:t>
            </a:r>
            <a:r>
              <a:rPr lang="zh-CN" altLang="zh-CN" dirty="0">
                <a:solidFill>
                  <a:schemeClr val="bg1"/>
                </a:solidFill>
              </a:rPr>
              <a:t>　　　</a:t>
            </a:r>
            <a:r>
              <a:rPr lang="en-US" altLang="zh-CN" dirty="0">
                <a:solidFill>
                  <a:schemeClr val="bg1"/>
                </a:solidFill>
              </a:rPr>
              <a:t># </a:t>
            </a:r>
            <a:r>
              <a:rPr lang="zh-CN" altLang="zh-CN" dirty="0">
                <a:solidFill>
                  <a:schemeClr val="bg1"/>
                </a:solidFill>
              </a:rPr>
              <a:t>创建安装目录</a:t>
            </a:r>
          </a:p>
          <a:p>
            <a:pPr eaLnBrk="1" hangingPunct="1"/>
            <a:r>
              <a:rPr lang="en-US" altLang="zh-CN" dirty="0">
                <a:solidFill>
                  <a:schemeClr val="bg1"/>
                </a:solidFill>
              </a:rPr>
              <a:t>$ cd ~/Downloads </a:t>
            </a:r>
            <a:endParaRPr lang="zh-CN" altLang="zh-CN" dirty="0">
              <a:solidFill>
                <a:schemeClr val="bg1"/>
              </a:solidFill>
            </a:endParaRPr>
          </a:p>
          <a:p>
            <a:pPr eaLnBrk="1" hangingPunct="1"/>
            <a:r>
              <a:rPr lang="en-US" altLang="zh-CN" dirty="0">
                <a:solidFill>
                  <a:schemeClr val="bg1"/>
                </a:solidFill>
              </a:rPr>
              <a:t>$ </a:t>
            </a:r>
            <a:r>
              <a:rPr lang="en-US" altLang="zh-CN" dirty="0" err="1">
                <a:solidFill>
                  <a:schemeClr val="bg1"/>
                </a:solidFill>
              </a:rPr>
              <a:t>sudo</a:t>
            </a:r>
            <a:r>
              <a:rPr lang="en-US" altLang="zh-CN" dirty="0">
                <a:solidFill>
                  <a:schemeClr val="bg1"/>
                </a:solidFill>
              </a:rPr>
              <a:t> tar -</a:t>
            </a:r>
            <a:r>
              <a:rPr lang="en-US" altLang="zh-CN" dirty="0" err="1">
                <a:solidFill>
                  <a:schemeClr val="bg1"/>
                </a:solidFill>
              </a:rPr>
              <a:t>zxvf</a:t>
            </a:r>
            <a:r>
              <a:rPr lang="en-US" altLang="zh-CN" dirty="0">
                <a:solidFill>
                  <a:schemeClr val="bg1"/>
                </a:solidFill>
              </a:rPr>
              <a:t> ./sbt-1.3.8.tgz -C /</a:t>
            </a:r>
            <a:r>
              <a:rPr lang="en-US" altLang="zh-CN" dirty="0" err="1">
                <a:solidFill>
                  <a:schemeClr val="bg1"/>
                </a:solidFill>
              </a:rPr>
              <a:t>usr</a:t>
            </a:r>
            <a:r>
              <a:rPr lang="en-US" altLang="zh-CN" dirty="0">
                <a:solidFill>
                  <a:schemeClr val="bg1"/>
                </a:solidFill>
              </a:rPr>
              <a:t>/local </a:t>
            </a:r>
            <a:endParaRPr lang="zh-CN" altLang="zh-CN" dirty="0">
              <a:solidFill>
                <a:schemeClr val="bg1"/>
              </a:solidFill>
            </a:endParaRPr>
          </a:p>
          <a:p>
            <a:pPr eaLnBrk="1" hangingPunct="1"/>
            <a:r>
              <a:rPr lang="en-US" altLang="zh-CN" dirty="0">
                <a:solidFill>
                  <a:schemeClr val="bg1"/>
                </a:solidFill>
              </a:rPr>
              <a:t>$ cd /</a:t>
            </a:r>
            <a:r>
              <a:rPr lang="en-US" altLang="zh-CN" dirty="0" err="1">
                <a:solidFill>
                  <a:schemeClr val="bg1"/>
                </a:solidFill>
              </a:rPr>
              <a:t>usr</a:t>
            </a:r>
            <a:r>
              <a:rPr lang="en-US" altLang="zh-CN" dirty="0">
                <a:solidFill>
                  <a:schemeClr val="bg1"/>
                </a:solidFill>
              </a:rPr>
              <a:t>/local/</a:t>
            </a:r>
            <a:r>
              <a:rPr lang="en-US" altLang="zh-CN" dirty="0" err="1">
                <a:solidFill>
                  <a:schemeClr val="bg1"/>
                </a:solidFill>
              </a:rPr>
              <a:t>sbt</a:t>
            </a:r>
            <a:endParaRPr lang="zh-CN" altLang="zh-CN" dirty="0">
              <a:solidFill>
                <a:schemeClr val="bg1"/>
              </a:solidFill>
            </a:endParaRPr>
          </a:p>
          <a:p>
            <a:pPr eaLnBrk="1" hangingPunct="1"/>
            <a:r>
              <a:rPr lang="en-US" altLang="zh-CN" dirty="0">
                <a:solidFill>
                  <a:schemeClr val="bg1"/>
                </a:solidFill>
              </a:rPr>
              <a:t>$ </a:t>
            </a:r>
            <a:r>
              <a:rPr lang="en-US" altLang="zh-CN" dirty="0" err="1">
                <a:solidFill>
                  <a:schemeClr val="bg1"/>
                </a:solidFill>
              </a:rPr>
              <a:t>sudo</a:t>
            </a:r>
            <a:r>
              <a:rPr lang="en-US" altLang="zh-CN" dirty="0">
                <a:solidFill>
                  <a:schemeClr val="bg1"/>
                </a:solidFill>
              </a:rPr>
              <a:t> </a:t>
            </a:r>
            <a:r>
              <a:rPr lang="en-US" altLang="zh-CN" dirty="0" err="1">
                <a:solidFill>
                  <a:schemeClr val="bg1"/>
                </a:solidFill>
              </a:rPr>
              <a:t>chown</a:t>
            </a:r>
            <a:r>
              <a:rPr lang="en-US" altLang="zh-CN" dirty="0">
                <a:solidFill>
                  <a:schemeClr val="bg1"/>
                </a:solidFill>
              </a:rPr>
              <a:t> -R </a:t>
            </a:r>
            <a:r>
              <a:rPr lang="en-US" altLang="zh-CN" dirty="0" err="1">
                <a:solidFill>
                  <a:schemeClr val="bg1"/>
                </a:solidFill>
              </a:rPr>
              <a:t>hadoop</a:t>
            </a:r>
            <a:r>
              <a:rPr lang="en-US" altLang="zh-CN" dirty="0">
                <a:solidFill>
                  <a:schemeClr val="bg1"/>
                </a:solidFill>
              </a:rPr>
              <a:t> /</a:t>
            </a:r>
            <a:r>
              <a:rPr lang="en-US" altLang="zh-CN" dirty="0" err="1">
                <a:solidFill>
                  <a:schemeClr val="bg1"/>
                </a:solidFill>
              </a:rPr>
              <a:t>usr</a:t>
            </a:r>
            <a:r>
              <a:rPr lang="en-US" altLang="zh-CN" dirty="0">
                <a:solidFill>
                  <a:schemeClr val="bg1"/>
                </a:solidFill>
              </a:rPr>
              <a:t>/local/</a:t>
            </a:r>
            <a:r>
              <a:rPr lang="en-US" altLang="zh-CN" dirty="0" err="1">
                <a:solidFill>
                  <a:schemeClr val="bg1"/>
                </a:solidFill>
              </a:rPr>
              <a:t>sbt</a:t>
            </a:r>
            <a:r>
              <a:rPr lang="en-US" altLang="zh-CN" dirty="0">
                <a:solidFill>
                  <a:schemeClr val="bg1"/>
                </a:solidFill>
              </a:rPr>
              <a:t>  </a:t>
            </a:r>
            <a:r>
              <a:rPr lang="zh-CN" altLang="zh-CN" dirty="0">
                <a:solidFill>
                  <a:schemeClr val="bg1"/>
                </a:solidFill>
              </a:rPr>
              <a:t>　　</a:t>
            </a:r>
            <a:r>
              <a:rPr lang="en-US" altLang="zh-CN" dirty="0">
                <a:solidFill>
                  <a:schemeClr val="bg1"/>
                </a:solidFill>
              </a:rPr>
              <a:t> # </a:t>
            </a:r>
            <a:r>
              <a:rPr lang="zh-CN" altLang="zh-CN" dirty="0">
                <a:solidFill>
                  <a:schemeClr val="bg1"/>
                </a:solidFill>
              </a:rPr>
              <a:t>此处的</a:t>
            </a:r>
            <a:r>
              <a:rPr lang="en-US" altLang="zh-CN" dirty="0" err="1">
                <a:solidFill>
                  <a:schemeClr val="bg1"/>
                </a:solidFill>
              </a:rPr>
              <a:t>hadoop</a:t>
            </a:r>
            <a:r>
              <a:rPr lang="zh-CN" altLang="zh-CN" dirty="0">
                <a:solidFill>
                  <a:schemeClr val="bg1"/>
                </a:solidFill>
              </a:rPr>
              <a:t>为系统当前用户名</a:t>
            </a:r>
          </a:p>
          <a:p>
            <a:pPr eaLnBrk="1" hangingPunct="1"/>
            <a:r>
              <a:rPr lang="en-US" altLang="zh-CN" dirty="0">
                <a:solidFill>
                  <a:schemeClr val="bg1"/>
                </a:solidFill>
              </a:rPr>
              <a:t>$ cp ./bin/sbt-launch.jar ./  #</a:t>
            </a:r>
            <a:r>
              <a:rPr lang="zh-CN" altLang="zh-CN" dirty="0">
                <a:solidFill>
                  <a:schemeClr val="bg1"/>
                </a:solidFill>
              </a:rPr>
              <a:t>把</a:t>
            </a:r>
            <a:r>
              <a:rPr lang="en-US" altLang="zh-CN" dirty="0">
                <a:solidFill>
                  <a:schemeClr val="bg1"/>
                </a:solidFill>
              </a:rPr>
              <a:t>bin</a:t>
            </a:r>
            <a:r>
              <a:rPr lang="zh-CN" altLang="zh-CN" dirty="0">
                <a:solidFill>
                  <a:schemeClr val="bg1"/>
                </a:solidFill>
              </a:rPr>
              <a:t>目录下的</a:t>
            </a:r>
            <a:r>
              <a:rPr lang="en-US" altLang="zh-CN" dirty="0">
                <a:solidFill>
                  <a:schemeClr val="bg1"/>
                </a:solidFill>
              </a:rPr>
              <a:t>sbt-launch.jar</a:t>
            </a:r>
            <a:r>
              <a:rPr lang="zh-CN" altLang="zh-CN" dirty="0">
                <a:solidFill>
                  <a:schemeClr val="bg1"/>
                </a:solidFill>
              </a:rPr>
              <a:t>复制到</a:t>
            </a:r>
            <a:r>
              <a:rPr lang="en-US" altLang="zh-CN" dirty="0" err="1">
                <a:solidFill>
                  <a:schemeClr val="bg1"/>
                </a:solidFill>
              </a:rPr>
              <a:t>sbt</a:t>
            </a:r>
            <a:r>
              <a:rPr lang="zh-CN" altLang="zh-CN" dirty="0">
                <a:solidFill>
                  <a:schemeClr val="bg1"/>
                </a:solidFill>
              </a:rPr>
              <a:t>安装目录下</a:t>
            </a:r>
            <a:endParaRPr lang="zh-CN" altLang="en-US" dirty="0">
              <a:solidFill>
                <a:schemeClr val="bg1"/>
              </a:solidFill>
            </a:endParaRPr>
          </a:p>
        </p:txBody>
      </p:sp>
      <p:sp>
        <p:nvSpPr>
          <p:cNvPr id="3" name="日期占位符 2">
            <a:extLst>
              <a:ext uri="{FF2B5EF4-FFF2-40B4-BE49-F238E27FC236}">
                <a16:creationId xmlns:a16="http://schemas.microsoft.com/office/drawing/2014/main" id="{DF6B9620-6516-4F4D-99C7-CA75B75AFD4B}"/>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723EC23C-E7EB-4E64-AC4C-99BBFF7B5660}"/>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464253EA-00D5-4D3B-9F58-15892B5C6A94}"/>
              </a:ext>
            </a:extLst>
          </p:cNvPr>
          <p:cNvSpPr>
            <a:spLocks noGrp="1"/>
          </p:cNvSpPr>
          <p:nvPr>
            <p:ph type="sldNum" sz="quarter" idx="12"/>
          </p:nvPr>
        </p:nvSpPr>
        <p:spPr/>
        <p:txBody>
          <a:bodyPr/>
          <a:lstStyle/>
          <a:p>
            <a:pPr>
              <a:defRPr/>
            </a:pPr>
            <a:fld id="{C90E6C3E-23A5-47D7-9870-3C7D8FC0BFC9}" type="slidenum">
              <a:rPr lang="en-US" altLang="zh-CN" smtClean="0"/>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Box 2">
            <a:extLst>
              <a:ext uri="{FF2B5EF4-FFF2-40B4-BE49-F238E27FC236}">
                <a16:creationId xmlns:a16="http://schemas.microsoft.com/office/drawing/2014/main" id="{9CA998B2-C12B-48B4-A69B-16295C0F8576}"/>
              </a:ext>
            </a:extLst>
          </p:cNvPr>
          <p:cNvSpPr txBox="1">
            <a:spLocks noChangeArrowheads="1"/>
          </p:cNvSpPr>
          <p:nvPr/>
        </p:nvSpPr>
        <p:spPr bwMode="auto">
          <a:xfrm>
            <a:off x="571553" y="986691"/>
            <a:ext cx="78484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接着在安装目录中使用下面命令创建一个</a:t>
            </a:r>
            <a:r>
              <a:rPr lang="en-US" altLang="zh-CN" sz="2400" dirty="0"/>
              <a:t>Shell</a:t>
            </a:r>
            <a:r>
              <a:rPr lang="zh-CN" altLang="zh-CN" sz="2400" dirty="0"/>
              <a:t>脚本文件，用于启动</a:t>
            </a:r>
            <a:r>
              <a:rPr lang="en-US" altLang="zh-CN" sz="2400" dirty="0" err="1"/>
              <a:t>sbt</a:t>
            </a:r>
            <a:r>
              <a:rPr lang="zh-CN" altLang="zh-CN" sz="2400" dirty="0"/>
              <a:t>：</a:t>
            </a:r>
            <a:endParaRPr lang="zh-CN" altLang="en-US" sz="2400" dirty="0"/>
          </a:p>
        </p:txBody>
      </p:sp>
      <p:sp>
        <p:nvSpPr>
          <p:cNvPr id="20484" name="TextBox 3">
            <a:extLst>
              <a:ext uri="{FF2B5EF4-FFF2-40B4-BE49-F238E27FC236}">
                <a16:creationId xmlns:a16="http://schemas.microsoft.com/office/drawing/2014/main" id="{73A6F763-4D06-4B0A-AECF-D7982370F71D}"/>
              </a:ext>
            </a:extLst>
          </p:cNvPr>
          <p:cNvSpPr txBox="1">
            <a:spLocks noChangeArrowheads="1"/>
          </p:cNvSpPr>
          <p:nvPr/>
        </p:nvSpPr>
        <p:spPr bwMode="auto">
          <a:xfrm>
            <a:off x="571552" y="2013744"/>
            <a:ext cx="8343733"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rPr>
              <a:t>$ vim /usr/local/sbt/sbt</a:t>
            </a:r>
            <a:endParaRPr lang="zh-CN" altLang="en-US">
              <a:solidFill>
                <a:schemeClr val="bg1"/>
              </a:solidFill>
            </a:endParaRPr>
          </a:p>
        </p:txBody>
      </p:sp>
      <p:sp>
        <p:nvSpPr>
          <p:cNvPr id="20485" name="矩形 4">
            <a:extLst>
              <a:ext uri="{FF2B5EF4-FFF2-40B4-BE49-F238E27FC236}">
                <a16:creationId xmlns:a16="http://schemas.microsoft.com/office/drawing/2014/main" id="{2C4F4AA1-09A1-4A0C-BBFA-67927C4AA76C}"/>
              </a:ext>
            </a:extLst>
          </p:cNvPr>
          <p:cNvSpPr>
            <a:spLocks noChangeArrowheads="1"/>
          </p:cNvSpPr>
          <p:nvPr/>
        </p:nvSpPr>
        <p:spPr bwMode="auto">
          <a:xfrm>
            <a:off x="558221" y="2579688"/>
            <a:ext cx="38779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该脚本文件中的代码如下：</a:t>
            </a:r>
            <a:endParaRPr lang="zh-CN" altLang="en-US" sz="2400" dirty="0"/>
          </a:p>
        </p:txBody>
      </p:sp>
      <p:sp>
        <p:nvSpPr>
          <p:cNvPr id="20486" name="TextBox 5">
            <a:extLst>
              <a:ext uri="{FF2B5EF4-FFF2-40B4-BE49-F238E27FC236}">
                <a16:creationId xmlns:a16="http://schemas.microsoft.com/office/drawing/2014/main" id="{190B3546-56F6-4B6A-AF25-CE11EA474F75}"/>
              </a:ext>
            </a:extLst>
          </p:cNvPr>
          <p:cNvSpPr txBox="1">
            <a:spLocks noChangeArrowheads="1"/>
          </p:cNvSpPr>
          <p:nvPr/>
        </p:nvSpPr>
        <p:spPr bwMode="auto">
          <a:xfrm>
            <a:off x="596579" y="3205179"/>
            <a:ext cx="8318704"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#!/bin/bash</a:t>
            </a:r>
            <a:endParaRPr lang="zh-CN" altLang="zh-CN" dirty="0">
              <a:solidFill>
                <a:schemeClr val="bg1"/>
              </a:solidFill>
            </a:endParaRPr>
          </a:p>
          <a:p>
            <a:pPr eaLnBrk="1" hangingPunct="1"/>
            <a:r>
              <a:rPr lang="en-US" altLang="zh-CN" dirty="0">
                <a:solidFill>
                  <a:schemeClr val="bg1"/>
                </a:solidFill>
              </a:rPr>
              <a:t>SBT_OPTS="-Xms512M -Xmx1536M -Xss1M -XX:+</a:t>
            </a:r>
            <a:r>
              <a:rPr lang="en-US" altLang="zh-CN" dirty="0" err="1">
                <a:solidFill>
                  <a:schemeClr val="bg1"/>
                </a:solidFill>
              </a:rPr>
              <a:t>CMSClassUnloadingEnabled</a:t>
            </a:r>
            <a:r>
              <a:rPr lang="en-US" altLang="zh-CN" dirty="0">
                <a:solidFill>
                  <a:schemeClr val="bg1"/>
                </a:solidFill>
              </a:rPr>
              <a:t> -</a:t>
            </a:r>
            <a:r>
              <a:rPr lang="en-US" altLang="zh-CN" dirty="0" err="1">
                <a:solidFill>
                  <a:schemeClr val="bg1"/>
                </a:solidFill>
              </a:rPr>
              <a:t>XX:MaxPermSize</a:t>
            </a:r>
            <a:r>
              <a:rPr lang="en-US" altLang="zh-CN" dirty="0">
                <a:solidFill>
                  <a:schemeClr val="bg1"/>
                </a:solidFill>
              </a:rPr>
              <a:t>=256M"</a:t>
            </a:r>
            <a:endParaRPr lang="zh-CN" altLang="zh-CN" dirty="0">
              <a:solidFill>
                <a:schemeClr val="bg1"/>
              </a:solidFill>
            </a:endParaRPr>
          </a:p>
          <a:p>
            <a:pPr eaLnBrk="1" hangingPunct="1"/>
            <a:r>
              <a:rPr lang="en-US" altLang="zh-CN" dirty="0">
                <a:solidFill>
                  <a:schemeClr val="bg1"/>
                </a:solidFill>
              </a:rPr>
              <a:t>java $SBT_OPTS -jar `</a:t>
            </a:r>
            <a:r>
              <a:rPr lang="en-US" altLang="zh-CN" dirty="0" err="1">
                <a:solidFill>
                  <a:schemeClr val="bg1"/>
                </a:solidFill>
              </a:rPr>
              <a:t>dirname</a:t>
            </a:r>
            <a:r>
              <a:rPr lang="en-US" altLang="zh-CN" dirty="0">
                <a:solidFill>
                  <a:schemeClr val="bg1"/>
                </a:solidFill>
              </a:rPr>
              <a:t> $0`/sbt-launch.jar "$@"</a:t>
            </a:r>
            <a:endParaRPr lang="zh-CN" altLang="en-US" dirty="0">
              <a:solidFill>
                <a:schemeClr val="bg1"/>
              </a:solidFill>
            </a:endParaRPr>
          </a:p>
        </p:txBody>
      </p:sp>
      <p:sp>
        <p:nvSpPr>
          <p:cNvPr id="20487" name="TextBox 6">
            <a:extLst>
              <a:ext uri="{FF2B5EF4-FFF2-40B4-BE49-F238E27FC236}">
                <a16:creationId xmlns:a16="http://schemas.microsoft.com/office/drawing/2014/main" id="{A1E8A9C2-D337-4B88-996E-DD4C00271E04}"/>
              </a:ext>
            </a:extLst>
          </p:cNvPr>
          <p:cNvSpPr txBox="1">
            <a:spLocks noChangeArrowheads="1"/>
          </p:cNvSpPr>
          <p:nvPr/>
        </p:nvSpPr>
        <p:spPr bwMode="auto">
          <a:xfrm>
            <a:off x="571552" y="4841965"/>
            <a:ext cx="7734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保存后，还需要为该</a:t>
            </a:r>
            <a:r>
              <a:rPr lang="en-US" altLang="zh-CN" sz="2400" dirty="0"/>
              <a:t>Shell</a:t>
            </a:r>
            <a:r>
              <a:rPr lang="zh-CN" altLang="zh-CN" sz="2400" dirty="0"/>
              <a:t>脚本文件增加可执行权限：</a:t>
            </a:r>
            <a:endParaRPr lang="zh-CN" altLang="en-US" sz="2400" dirty="0"/>
          </a:p>
        </p:txBody>
      </p:sp>
      <p:sp>
        <p:nvSpPr>
          <p:cNvPr id="20488" name="TextBox 7">
            <a:extLst>
              <a:ext uri="{FF2B5EF4-FFF2-40B4-BE49-F238E27FC236}">
                <a16:creationId xmlns:a16="http://schemas.microsoft.com/office/drawing/2014/main" id="{E20F15B4-A313-43F6-A2E1-1EF56ABFC96C}"/>
              </a:ext>
            </a:extLst>
          </p:cNvPr>
          <p:cNvSpPr txBox="1">
            <a:spLocks noChangeArrowheads="1"/>
          </p:cNvSpPr>
          <p:nvPr/>
        </p:nvSpPr>
        <p:spPr bwMode="auto">
          <a:xfrm>
            <a:off x="596579" y="5638742"/>
            <a:ext cx="8318705"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 </a:t>
            </a:r>
            <a:r>
              <a:rPr lang="en-US" altLang="zh-CN" dirty="0" err="1">
                <a:solidFill>
                  <a:schemeClr val="bg1"/>
                </a:solidFill>
              </a:rPr>
              <a:t>chmod</a:t>
            </a:r>
            <a:r>
              <a:rPr lang="en-US" altLang="zh-CN" dirty="0">
                <a:solidFill>
                  <a:schemeClr val="bg1"/>
                </a:solidFill>
              </a:rPr>
              <a:t> </a:t>
            </a:r>
            <a:r>
              <a:rPr lang="en-US" altLang="zh-CN" dirty="0" err="1">
                <a:solidFill>
                  <a:schemeClr val="bg1"/>
                </a:solidFill>
              </a:rPr>
              <a:t>u+x</a:t>
            </a:r>
            <a:r>
              <a:rPr lang="en-US" altLang="zh-CN" dirty="0">
                <a:solidFill>
                  <a:schemeClr val="bg1"/>
                </a:solidFill>
              </a:rPr>
              <a:t> /</a:t>
            </a:r>
            <a:r>
              <a:rPr lang="en-US" altLang="zh-CN" dirty="0" err="1">
                <a:solidFill>
                  <a:schemeClr val="bg1"/>
                </a:solidFill>
              </a:rPr>
              <a:t>usr</a:t>
            </a:r>
            <a:r>
              <a:rPr lang="en-US" altLang="zh-CN" dirty="0">
                <a:solidFill>
                  <a:schemeClr val="bg1"/>
                </a:solidFill>
              </a:rPr>
              <a:t>/local/</a:t>
            </a:r>
            <a:r>
              <a:rPr lang="en-US" altLang="zh-CN" dirty="0" err="1">
                <a:solidFill>
                  <a:schemeClr val="bg1"/>
                </a:solidFill>
              </a:rPr>
              <a:t>sbt</a:t>
            </a:r>
            <a:r>
              <a:rPr lang="en-US" altLang="zh-CN" dirty="0">
                <a:solidFill>
                  <a:schemeClr val="bg1"/>
                </a:solidFill>
              </a:rPr>
              <a:t>/</a:t>
            </a:r>
            <a:r>
              <a:rPr lang="en-US" altLang="zh-CN" dirty="0" err="1">
                <a:solidFill>
                  <a:schemeClr val="bg1"/>
                </a:solidFill>
              </a:rPr>
              <a:t>sbt</a:t>
            </a:r>
            <a:endParaRPr lang="zh-CN" altLang="en-US" dirty="0">
              <a:solidFill>
                <a:schemeClr val="bg1"/>
              </a:solidFill>
            </a:endParaRPr>
          </a:p>
        </p:txBody>
      </p:sp>
      <p:sp>
        <p:nvSpPr>
          <p:cNvPr id="5" name="日期占位符 4">
            <a:extLst>
              <a:ext uri="{FF2B5EF4-FFF2-40B4-BE49-F238E27FC236}">
                <a16:creationId xmlns:a16="http://schemas.microsoft.com/office/drawing/2014/main" id="{CE17B78D-FC9A-4159-83AD-BB5D14ACB873}"/>
              </a:ext>
            </a:extLst>
          </p:cNvPr>
          <p:cNvSpPr>
            <a:spLocks noGrp="1"/>
          </p:cNvSpPr>
          <p:nvPr>
            <p:ph type="dt" sz="half" idx="10"/>
          </p:nvPr>
        </p:nvSpPr>
        <p:spPr/>
        <p:txBody>
          <a:bodyPr/>
          <a:lstStyle/>
          <a:p>
            <a:pPr>
              <a:defRPr/>
            </a:pPr>
            <a:r>
              <a:rPr lang="en-US" altLang="zh-CN"/>
              <a:t>2024-05-03</a:t>
            </a:r>
          </a:p>
        </p:txBody>
      </p:sp>
      <p:sp>
        <p:nvSpPr>
          <p:cNvPr id="6" name="页脚占位符 5">
            <a:extLst>
              <a:ext uri="{FF2B5EF4-FFF2-40B4-BE49-F238E27FC236}">
                <a16:creationId xmlns:a16="http://schemas.microsoft.com/office/drawing/2014/main" id="{11167C0E-E19A-4341-A789-8180C0586B1D}"/>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7" name="灯片编号占位符 6">
            <a:extLst>
              <a:ext uri="{FF2B5EF4-FFF2-40B4-BE49-F238E27FC236}">
                <a16:creationId xmlns:a16="http://schemas.microsoft.com/office/drawing/2014/main" id="{980FDAFD-E0BC-4A42-877C-774F56E151B6}"/>
              </a:ext>
            </a:extLst>
          </p:cNvPr>
          <p:cNvSpPr>
            <a:spLocks noGrp="1"/>
          </p:cNvSpPr>
          <p:nvPr>
            <p:ph type="sldNum" sz="quarter" idx="12"/>
          </p:nvPr>
        </p:nvSpPr>
        <p:spPr/>
        <p:txBody>
          <a:bodyPr/>
          <a:lstStyle/>
          <a:p>
            <a:pPr>
              <a:defRPr/>
            </a:pPr>
            <a:fld id="{C90E6C3E-23A5-47D7-9870-3C7D8FC0BFC9}" type="slidenum">
              <a:rPr lang="en-US" altLang="zh-CN"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2">
            <a:extLst>
              <a:ext uri="{FF2B5EF4-FFF2-40B4-BE49-F238E27FC236}">
                <a16:creationId xmlns:a16="http://schemas.microsoft.com/office/drawing/2014/main" id="{FCF14B8A-9314-400B-9F7C-E412DF361EB5}"/>
              </a:ext>
            </a:extLst>
          </p:cNvPr>
          <p:cNvSpPr txBox="1">
            <a:spLocks noChangeArrowheads="1"/>
          </p:cNvSpPr>
          <p:nvPr/>
        </p:nvSpPr>
        <p:spPr bwMode="auto">
          <a:xfrm>
            <a:off x="457308" y="1066862"/>
            <a:ext cx="61350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然后，可以使用如下命令查看</a:t>
            </a:r>
            <a:r>
              <a:rPr lang="en-US" altLang="zh-CN" sz="2400" dirty="0" err="1"/>
              <a:t>sbt</a:t>
            </a:r>
            <a:r>
              <a:rPr lang="zh-CN" altLang="zh-CN" sz="2400" dirty="0"/>
              <a:t>版本信息：</a:t>
            </a:r>
            <a:endParaRPr lang="zh-CN" altLang="en-US" sz="2400" dirty="0"/>
          </a:p>
        </p:txBody>
      </p:sp>
      <p:sp>
        <p:nvSpPr>
          <p:cNvPr id="21508" name="TextBox 3">
            <a:extLst>
              <a:ext uri="{FF2B5EF4-FFF2-40B4-BE49-F238E27FC236}">
                <a16:creationId xmlns:a16="http://schemas.microsoft.com/office/drawing/2014/main" id="{96B55FF8-26F3-42BF-AFA1-C6241962885E}"/>
              </a:ext>
            </a:extLst>
          </p:cNvPr>
          <p:cNvSpPr txBox="1">
            <a:spLocks noChangeArrowheads="1"/>
          </p:cNvSpPr>
          <p:nvPr/>
        </p:nvSpPr>
        <p:spPr bwMode="auto">
          <a:xfrm>
            <a:off x="533506" y="1981238"/>
            <a:ext cx="8305582" cy="20313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rPr>
              <a:t>$ cd /usr/local/sbt</a:t>
            </a:r>
            <a:endParaRPr lang="zh-CN" altLang="zh-CN">
              <a:solidFill>
                <a:schemeClr val="bg1"/>
              </a:solidFill>
            </a:endParaRPr>
          </a:p>
          <a:p>
            <a:pPr eaLnBrk="1" hangingPunct="1"/>
            <a:r>
              <a:rPr lang="en-US" altLang="zh-CN">
                <a:solidFill>
                  <a:schemeClr val="bg1"/>
                </a:solidFill>
              </a:rPr>
              <a:t>$ ./sbt sbtVersion</a:t>
            </a:r>
            <a:endParaRPr lang="zh-CN" altLang="zh-CN">
              <a:solidFill>
                <a:schemeClr val="bg1"/>
              </a:solidFill>
            </a:endParaRPr>
          </a:p>
          <a:p>
            <a:pPr eaLnBrk="1" hangingPunct="1"/>
            <a:r>
              <a:rPr lang="en-US" altLang="zh-CN">
                <a:solidFill>
                  <a:schemeClr val="bg1"/>
                </a:solidFill>
              </a:rPr>
              <a:t>Java HotSpot(TM) 64-Bit Server VM warning: ignoring option MaxPermSize=256M; support was removed in 8.0</a:t>
            </a:r>
            <a:endParaRPr lang="zh-CN" altLang="zh-CN">
              <a:solidFill>
                <a:schemeClr val="bg1"/>
              </a:solidFill>
            </a:endParaRPr>
          </a:p>
          <a:p>
            <a:pPr eaLnBrk="1" hangingPunct="1"/>
            <a:r>
              <a:rPr lang="en-US" altLang="zh-CN">
                <a:solidFill>
                  <a:schemeClr val="bg1"/>
                </a:solidFill>
              </a:rPr>
              <a:t>[warn] No sbt.version set in project/build.properties, base directory: /usr/local/sbt</a:t>
            </a:r>
            <a:endParaRPr lang="zh-CN" altLang="zh-CN">
              <a:solidFill>
                <a:schemeClr val="bg1"/>
              </a:solidFill>
            </a:endParaRPr>
          </a:p>
          <a:p>
            <a:pPr eaLnBrk="1" hangingPunct="1"/>
            <a:r>
              <a:rPr lang="en-US" altLang="zh-CN">
                <a:solidFill>
                  <a:schemeClr val="bg1"/>
                </a:solidFill>
              </a:rPr>
              <a:t>[info] Set current project to sbt (in build file:/usr/local/sbt/)</a:t>
            </a:r>
            <a:endParaRPr lang="zh-CN" altLang="zh-CN">
              <a:solidFill>
                <a:schemeClr val="bg1"/>
              </a:solidFill>
            </a:endParaRPr>
          </a:p>
          <a:p>
            <a:pPr eaLnBrk="1" hangingPunct="1"/>
            <a:r>
              <a:rPr lang="en-US" altLang="zh-CN">
                <a:solidFill>
                  <a:schemeClr val="bg1"/>
                </a:solidFill>
              </a:rPr>
              <a:t>[info] 1.3.8</a:t>
            </a:r>
            <a:endParaRPr lang="zh-CN" altLang="en-US">
              <a:solidFill>
                <a:schemeClr val="bg1"/>
              </a:solidFill>
            </a:endParaRPr>
          </a:p>
        </p:txBody>
      </p:sp>
      <p:sp>
        <p:nvSpPr>
          <p:cNvPr id="5" name="日期占位符 4">
            <a:extLst>
              <a:ext uri="{FF2B5EF4-FFF2-40B4-BE49-F238E27FC236}">
                <a16:creationId xmlns:a16="http://schemas.microsoft.com/office/drawing/2014/main" id="{0171AAB5-EB7E-437B-A1D3-377CCB1FB9DA}"/>
              </a:ext>
            </a:extLst>
          </p:cNvPr>
          <p:cNvSpPr>
            <a:spLocks noGrp="1"/>
          </p:cNvSpPr>
          <p:nvPr>
            <p:ph type="dt" sz="half" idx="10"/>
          </p:nvPr>
        </p:nvSpPr>
        <p:spPr/>
        <p:txBody>
          <a:bodyPr/>
          <a:lstStyle/>
          <a:p>
            <a:pPr>
              <a:defRPr/>
            </a:pPr>
            <a:r>
              <a:rPr lang="en-US" altLang="zh-CN"/>
              <a:t>2024-05-03</a:t>
            </a:r>
          </a:p>
        </p:txBody>
      </p:sp>
      <p:sp>
        <p:nvSpPr>
          <p:cNvPr id="6" name="页脚占位符 5">
            <a:extLst>
              <a:ext uri="{FF2B5EF4-FFF2-40B4-BE49-F238E27FC236}">
                <a16:creationId xmlns:a16="http://schemas.microsoft.com/office/drawing/2014/main" id="{52050B5B-5700-4A8A-BA48-5DBF1995267C}"/>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7" name="灯片编号占位符 6">
            <a:extLst>
              <a:ext uri="{FF2B5EF4-FFF2-40B4-BE49-F238E27FC236}">
                <a16:creationId xmlns:a16="http://schemas.microsoft.com/office/drawing/2014/main" id="{23531AE0-A55F-4ECC-AA9E-BF6D1FA6607E}"/>
              </a:ext>
            </a:extLst>
          </p:cNvPr>
          <p:cNvSpPr>
            <a:spLocks noGrp="1"/>
          </p:cNvSpPr>
          <p:nvPr>
            <p:ph type="sldNum" sz="quarter" idx="12"/>
          </p:nvPr>
        </p:nvSpPr>
        <p:spPr/>
        <p:txBody>
          <a:bodyPr/>
          <a:lstStyle/>
          <a:p>
            <a:pPr>
              <a:defRPr/>
            </a:pPr>
            <a:fld id="{C90E6C3E-23A5-47D7-9870-3C7D8FC0BFC9}" type="slidenum">
              <a:rPr lang="en-US" altLang="zh-CN"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1">
            <a:extLst>
              <a:ext uri="{FF2B5EF4-FFF2-40B4-BE49-F238E27FC236}">
                <a16:creationId xmlns:a16="http://schemas.microsoft.com/office/drawing/2014/main" id="{2DD54B1C-2C44-4D0A-8FD6-B4038D5F16B6}"/>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latin typeface="Verdana" panose="020B0604030504040204" pitchFamily="34" charset="0"/>
              </a:rPr>
              <a:t>2024-05-03</a:t>
            </a:r>
          </a:p>
        </p:txBody>
      </p:sp>
      <p:sp>
        <p:nvSpPr>
          <p:cNvPr id="6147" name="页脚占位符 2">
            <a:extLst>
              <a:ext uri="{FF2B5EF4-FFF2-40B4-BE49-F238E27FC236}">
                <a16:creationId xmlns:a16="http://schemas.microsoft.com/office/drawing/2014/main" id="{3C8AB9E4-E1BC-44BA-8D0E-02AEA46771D0}"/>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latin typeface="Verdana" panose="020B0604030504040204" pitchFamily="34" charset="0"/>
              </a:rPr>
              <a:t>10.Spark</a:t>
            </a:r>
            <a:r>
              <a:rPr lang="zh-CN" altLang="en-US" sz="1200">
                <a:solidFill>
                  <a:schemeClr val="bg2"/>
                </a:solidFill>
                <a:latin typeface="Verdana" panose="020B0604030504040204" pitchFamily="34" charset="0"/>
              </a:rPr>
              <a:t>安装与基础编程</a:t>
            </a:r>
            <a:endParaRPr lang="en-US" altLang="zh-CN" sz="1200">
              <a:solidFill>
                <a:schemeClr val="bg2"/>
              </a:solidFill>
              <a:latin typeface="Verdana" panose="020B0604030504040204" pitchFamily="34" charset="0"/>
            </a:endParaRPr>
          </a:p>
        </p:txBody>
      </p:sp>
      <p:sp>
        <p:nvSpPr>
          <p:cNvPr id="6148" name="灯片编号占位符 3">
            <a:extLst>
              <a:ext uri="{FF2B5EF4-FFF2-40B4-BE49-F238E27FC236}">
                <a16:creationId xmlns:a16="http://schemas.microsoft.com/office/drawing/2014/main" id="{E621F590-02B7-4273-8C8C-02CE3F4B855A}"/>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8EE5FB-9467-4616-933E-6C779DB2D4AF}" type="slidenum">
              <a:rPr lang="en-US" altLang="zh-CN" sz="1200" smtClean="0">
                <a:solidFill>
                  <a:schemeClr val="bg2"/>
                </a:solidFill>
                <a:latin typeface="Verdana" panose="020B0604030504040204" pitchFamily="34" charset="0"/>
              </a:rPr>
              <a:pPr>
                <a:spcBef>
                  <a:spcPct val="0"/>
                </a:spcBef>
                <a:buClrTx/>
                <a:buSzTx/>
                <a:buFontTx/>
                <a:buNone/>
              </a:pPr>
              <a:t>2</a:t>
            </a:fld>
            <a:endParaRPr lang="en-US" altLang="zh-CN" sz="1200">
              <a:solidFill>
                <a:schemeClr val="bg2"/>
              </a:solidFill>
              <a:latin typeface="Verdana" panose="020B0604030504040204" pitchFamily="34" charset="0"/>
            </a:endParaRPr>
          </a:p>
        </p:txBody>
      </p:sp>
      <p:sp>
        <p:nvSpPr>
          <p:cNvPr id="6149" name="Rectangle 2">
            <a:extLst>
              <a:ext uri="{FF2B5EF4-FFF2-40B4-BE49-F238E27FC236}">
                <a16:creationId xmlns:a16="http://schemas.microsoft.com/office/drawing/2014/main" id="{91C6B9F4-FF8B-4A83-99EF-CCD0ADFA45C9}"/>
              </a:ext>
            </a:extLst>
          </p:cNvPr>
          <p:cNvSpPr>
            <a:spLocks noChangeArrowheads="1"/>
          </p:cNvSpPr>
          <p:nvPr/>
        </p:nvSpPr>
        <p:spPr bwMode="auto">
          <a:xfrm>
            <a:off x="457200" y="-15875"/>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000" b="1" dirty="0">
                <a:solidFill>
                  <a:schemeClr val="bg2"/>
                </a:solidFill>
                <a:latin typeface="Verdana" panose="020B0604030504040204" pitchFamily="34" charset="0"/>
              </a:rPr>
              <a:t>10. Spark</a:t>
            </a:r>
            <a:r>
              <a:rPr lang="zh-CN" altLang="en-US" sz="4000" b="1" dirty="0">
                <a:solidFill>
                  <a:schemeClr val="bg2"/>
                </a:solidFill>
                <a:latin typeface="Verdana" panose="020B0604030504040204" pitchFamily="34" charset="0"/>
              </a:rPr>
              <a:t>安装与基础编程</a:t>
            </a:r>
            <a:endParaRPr lang="en-US" altLang="zh-CN" sz="4000" b="1" dirty="0">
              <a:solidFill>
                <a:schemeClr val="bg2"/>
              </a:solidFill>
              <a:latin typeface="Verdana" panose="020B0604030504040204" pitchFamily="34" charset="0"/>
            </a:endParaRPr>
          </a:p>
        </p:txBody>
      </p:sp>
      <p:sp>
        <p:nvSpPr>
          <p:cNvPr id="6150" name="Rectangle 5">
            <a:extLst>
              <a:ext uri="{FF2B5EF4-FFF2-40B4-BE49-F238E27FC236}">
                <a16:creationId xmlns:a16="http://schemas.microsoft.com/office/drawing/2014/main" id="{29619AD0-E9CD-406A-8FC8-9112A1A8CE92}"/>
              </a:ext>
            </a:extLst>
          </p:cNvPr>
          <p:cNvSpPr>
            <a:spLocks noChangeArrowheads="1"/>
          </p:cNvSpPr>
          <p:nvPr/>
        </p:nvSpPr>
        <p:spPr bwMode="auto">
          <a:xfrm>
            <a:off x="457200" y="1292094"/>
            <a:ext cx="6049256" cy="235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None/>
            </a:pPr>
            <a:r>
              <a:rPr lang="en-US" altLang="zh-CN" b="1" dirty="0">
                <a:solidFill>
                  <a:schemeClr val="bg2"/>
                </a:solidFill>
                <a:ea typeface="黑体" panose="02010609060101010101" pitchFamily="49" charset="-122"/>
              </a:rPr>
              <a:t>10.1 </a:t>
            </a:r>
            <a:r>
              <a:rPr lang="zh-CN" altLang="en-US" b="1" dirty="0">
                <a:solidFill>
                  <a:schemeClr val="bg2"/>
                </a:solidFill>
                <a:ea typeface="黑体" panose="02010609060101010101" pitchFamily="49" charset="-122"/>
              </a:rPr>
              <a:t>基础环境</a:t>
            </a:r>
            <a:endParaRPr lang="en-US" altLang="zh-CN" b="1" dirty="0">
              <a:solidFill>
                <a:schemeClr val="bg2"/>
              </a:solidFill>
              <a:ea typeface="黑体" panose="02010609060101010101" pitchFamily="49" charset="-122"/>
            </a:endParaRPr>
          </a:p>
          <a:p>
            <a:pPr eaLnBrk="1" hangingPunct="1">
              <a:buNone/>
            </a:pPr>
            <a:r>
              <a:rPr lang="en-US" altLang="zh-CN" b="1" dirty="0">
                <a:solidFill>
                  <a:schemeClr val="bg2"/>
                </a:solidFill>
                <a:ea typeface="黑体" panose="02010609060101010101" pitchFamily="49" charset="-122"/>
              </a:rPr>
              <a:t>10.2 </a:t>
            </a:r>
            <a:r>
              <a:rPr lang="zh-CN" altLang="en-US" b="1" dirty="0">
                <a:solidFill>
                  <a:schemeClr val="bg2"/>
                </a:solidFill>
                <a:ea typeface="黑体" panose="02010609060101010101" pitchFamily="49" charset="-122"/>
              </a:rPr>
              <a:t>安装</a:t>
            </a:r>
            <a:r>
              <a:rPr lang="en-US" altLang="zh-CN" b="1" dirty="0">
                <a:solidFill>
                  <a:schemeClr val="bg2"/>
                </a:solidFill>
                <a:ea typeface="黑体" panose="02010609060101010101" pitchFamily="49" charset="-122"/>
              </a:rPr>
              <a:t>Spark</a:t>
            </a:r>
          </a:p>
          <a:p>
            <a:pPr eaLnBrk="1" hangingPunct="1">
              <a:buNone/>
            </a:pPr>
            <a:r>
              <a:rPr lang="en-US" altLang="zh-CN" b="1" dirty="0">
                <a:solidFill>
                  <a:schemeClr val="bg2"/>
                </a:solidFill>
                <a:ea typeface="黑体" panose="02010609060101010101" pitchFamily="49" charset="-122"/>
              </a:rPr>
              <a:t>10.3 </a:t>
            </a:r>
            <a:r>
              <a:rPr lang="zh-CN" altLang="en-US" b="1" dirty="0">
                <a:solidFill>
                  <a:schemeClr val="bg2"/>
                </a:solidFill>
                <a:ea typeface="黑体" panose="02010609060101010101" pitchFamily="49" charset="-122"/>
              </a:rPr>
              <a:t>使用 </a:t>
            </a:r>
            <a:r>
              <a:rPr lang="en-US" altLang="zh-CN" b="1" dirty="0">
                <a:solidFill>
                  <a:schemeClr val="bg2"/>
                </a:solidFill>
                <a:ea typeface="黑体" panose="02010609060101010101" pitchFamily="49" charset="-122"/>
              </a:rPr>
              <a:t>Spark Shell</a:t>
            </a:r>
            <a:r>
              <a:rPr lang="zh-CN" altLang="en-US" b="1" dirty="0">
                <a:solidFill>
                  <a:schemeClr val="bg2"/>
                </a:solidFill>
                <a:ea typeface="黑体" panose="02010609060101010101" pitchFamily="49" charset="-122"/>
              </a:rPr>
              <a:t>编写代码</a:t>
            </a:r>
            <a:endParaRPr lang="en-US" altLang="zh-CN" b="1" dirty="0">
              <a:solidFill>
                <a:schemeClr val="bg2"/>
              </a:solidFill>
              <a:ea typeface="黑体" panose="02010609060101010101" pitchFamily="49" charset="-122"/>
            </a:endParaRPr>
          </a:p>
          <a:p>
            <a:pPr eaLnBrk="1" hangingPunct="1">
              <a:buNone/>
            </a:pPr>
            <a:r>
              <a:rPr lang="en-US" altLang="zh-CN" b="1" dirty="0">
                <a:solidFill>
                  <a:schemeClr val="bg2"/>
                </a:solidFill>
                <a:ea typeface="黑体" panose="02010609060101010101" pitchFamily="49" charset="-122"/>
              </a:rPr>
              <a:t>10.4 </a:t>
            </a:r>
            <a:r>
              <a:rPr lang="zh-CN" altLang="en-US" b="1" dirty="0">
                <a:solidFill>
                  <a:schemeClr val="bg2"/>
                </a:solidFill>
                <a:ea typeface="黑体" panose="02010609060101010101" pitchFamily="49" charset="-122"/>
              </a:rPr>
              <a:t>编写</a:t>
            </a:r>
            <a:r>
              <a:rPr lang="en-US" altLang="zh-CN" b="1" dirty="0">
                <a:solidFill>
                  <a:schemeClr val="bg2"/>
                </a:solidFill>
                <a:ea typeface="黑体" panose="02010609060101010101" pitchFamily="49" charset="-122"/>
              </a:rPr>
              <a:t>Spark</a:t>
            </a:r>
            <a:r>
              <a:rPr lang="zh-CN" altLang="en-US" b="1" dirty="0">
                <a:solidFill>
                  <a:schemeClr val="bg2"/>
                </a:solidFill>
                <a:ea typeface="黑体" panose="02010609060101010101" pitchFamily="49" charset="-122"/>
              </a:rPr>
              <a:t>独立应用程序</a:t>
            </a:r>
          </a:p>
        </p:txBody>
      </p:sp>
      <p:pic>
        <p:nvPicPr>
          <p:cNvPr id="6152" name="Picture 7" descr="Spark%E7%BC%96%E7%A8%8B%E5%9F%BA%E7%A1%80Scala%E7%89%88%E6%95%99%E6%9D%90%E5%B0%81%E9%9D%A2%E8%AE%BE%E8%AE%A1">
            <a:extLst>
              <a:ext uri="{FF2B5EF4-FFF2-40B4-BE49-F238E27FC236}">
                <a16:creationId xmlns:a16="http://schemas.microsoft.com/office/drawing/2014/main" id="{8331F9AD-7635-48F2-AA9B-0BC8B3C5D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692" y="3583261"/>
            <a:ext cx="2272790" cy="2624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http://dblab.xmu.edu.cn/wp-content/uploads/2020/09/%E5%B0%81%E9%9D%A2-%E5%A4%A7%E6%95%B0%E6%8D%AE%E5%AE%9E%E9%AA%8C%E6%95%99%E7%A8%8B%E7%AC%AC2%E7%89%88.jpg">
            <a:extLst>
              <a:ext uri="{FF2B5EF4-FFF2-40B4-BE49-F238E27FC236}">
                <a16:creationId xmlns:a16="http://schemas.microsoft.com/office/drawing/2014/main" id="{373FFDFC-3BED-4A9D-9573-F9472D385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4472" y="992597"/>
            <a:ext cx="2514534" cy="2514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2">
            <a:extLst>
              <a:ext uri="{FF2B5EF4-FFF2-40B4-BE49-F238E27FC236}">
                <a16:creationId xmlns:a16="http://schemas.microsoft.com/office/drawing/2014/main" id="{5DF33C8F-AE46-497F-90E9-E5BA25E086B7}"/>
              </a:ext>
            </a:extLst>
          </p:cNvPr>
          <p:cNvSpPr txBox="1">
            <a:spLocks noChangeArrowheads="1"/>
          </p:cNvSpPr>
          <p:nvPr/>
        </p:nvSpPr>
        <p:spPr bwMode="auto">
          <a:xfrm>
            <a:off x="457308" y="948035"/>
            <a:ext cx="37208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2"/>
                </a:solidFill>
              </a:rPr>
              <a:t>2.</a:t>
            </a:r>
            <a:r>
              <a:rPr lang="zh-CN" altLang="zh-CN" sz="2400" b="1" dirty="0">
                <a:solidFill>
                  <a:schemeClr val="bg2"/>
                </a:solidFill>
              </a:rPr>
              <a:t>编写</a:t>
            </a:r>
            <a:r>
              <a:rPr lang="en-US" altLang="zh-CN" sz="2400" b="1" dirty="0">
                <a:solidFill>
                  <a:schemeClr val="bg2"/>
                </a:solidFill>
              </a:rPr>
              <a:t>Scala</a:t>
            </a:r>
            <a:r>
              <a:rPr lang="zh-CN" altLang="zh-CN" sz="2400" b="1" dirty="0">
                <a:solidFill>
                  <a:schemeClr val="bg2"/>
                </a:solidFill>
              </a:rPr>
              <a:t>应用程序代码</a:t>
            </a:r>
            <a:endParaRPr lang="zh-CN" altLang="en-US" sz="2400" dirty="0">
              <a:solidFill>
                <a:schemeClr val="bg2"/>
              </a:solidFill>
            </a:endParaRPr>
          </a:p>
        </p:txBody>
      </p:sp>
      <p:sp>
        <p:nvSpPr>
          <p:cNvPr id="22532" name="TextBox 3">
            <a:extLst>
              <a:ext uri="{FF2B5EF4-FFF2-40B4-BE49-F238E27FC236}">
                <a16:creationId xmlns:a16="http://schemas.microsoft.com/office/drawing/2014/main" id="{658CD935-9ADC-46BC-B311-485966AA8722}"/>
              </a:ext>
            </a:extLst>
          </p:cNvPr>
          <p:cNvSpPr txBox="1">
            <a:spLocks noChangeArrowheads="1"/>
          </p:cNvSpPr>
          <p:nvPr/>
        </p:nvSpPr>
        <p:spPr bwMode="auto">
          <a:xfrm>
            <a:off x="458519" y="1484236"/>
            <a:ext cx="76595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在终端中执行如下命令创建一个文件夹</a:t>
            </a:r>
            <a:r>
              <a:rPr lang="en-US" altLang="zh-CN" sz="2400" dirty="0"/>
              <a:t> </a:t>
            </a:r>
            <a:r>
              <a:rPr lang="en-US" altLang="zh-CN" sz="2400" dirty="0" err="1"/>
              <a:t>sparkapp</a:t>
            </a:r>
            <a:r>
              <a:rPr lang="zh-CN" altLang="zh-CN" sz="2400" dirty="0"/>
              <a:t>作为应用程序根目录：</a:t>
            </a:r>
            <a:endParaRPr lang="zh-CN" altLang="en-US" sz="2400" dirty="0"/>
          </a:p>
        </p:txBody>
      </p:sp>
      <p:sp>
        <p:nvSpPr>
          <p:cNvPr id="22533" name="TextBox 4">
            <a:extLst>
              <a:ext uri="{FF2B5EF4-FFF2-40B4-BE49-F238E27FC236}">
                <a16:creationId xmlns:a16="http://schemas.microsoft.com/office/drawing/2014/main" id="{77D3F9FC-6AF9-4900-BC04-B747598F1101}"/>
              </a:ext>
            </a:extLst>
          </p:cNvPr>
          <p:cNvSpPr txBox="1">
            <a:spLocks noChangeArrowheads="1"/>
          </p:cNvSpPr>
          <p:nvPr/>
        </p:nvSpPr>
        <p:spPr bwMode="auto">
          <a:xfrm>
            <a:off x="533506" y="2599531"/>
            <a:ext cx="8381780" cy="9239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 cd ~           # </a:t>
            </a:r>
            <a:r>
              <a:rPr lang="zh-CN" altLang="zh-CN" dirty="0">
                <a:solidFill>
                  <a:schemeClr val="bg1"/>
                </a:solidFill>
              </a:rPr>
              <a:t>进入用户主文件夹</a:t>
            </a:r>
          </a:p>
          <a:p>
            <a:pPr eaLnBrk="1" hangingPunct="1"/>
            <a:r>
              <a:rPr lang="en-US" altLang="zh-CN" dirty="0">
                <a:solidFill>
                  <a:schemeClr val="bg1"/>
                </a:solidFill>
              </a:rPr>
              <a:t>$ </a:t>
            </a:r>
            <a:r>
              <a:rPr lang="en-US" altLang="zh-CN" dirty="0" err="1">
                <a:solidFill>
                  <a:schemeClr val="bg1"/>
                </a:solidFill>
              </a:rPr>
              <a:t>mkdir</a:t>
            </a:r>
            <a:r>
              <a:rPr lang="en-US" altLang="zh-CN" dirty="0">
                <a:solidFill>
                  <a:schemeClr val="bg1"/>
                </a:solidFill>
              </a:rPr>
              <a:t> ./</a:t>
            </a:r>
            <a:r>
              <a:rPr lang="en-US" altLang="zh-CN" dirty="0" err="1">
                <a:solidFill>
                  <a:schemeClr val="bg1"/>
                </a:solidFill>
              </a:rPr>
              <a:t>sparkapp</a:t>
            </a:r>
            <a:r>
              <a:rPr lang="en-US" altLang="zh-CN" dirty="0">
                <a:solidFill>
                  <a:schemeClr val="bg1"/>
                </a:solidFill>
              </a:rPr>
              <a:t>        # </a:t>
            </a:r>
            <a:r>
              <a:rPr lang="zh-CN" altLang="zh-CN" dirty="0">
                <a:solidFill>
                  <a:schemeClr val="bg1"/>
                </a:solidFill>
              </a:rPr>
              <a:t>创建应用程序根目录</a:t>
            </a:r>
          </a:p>
          <a:p>
            <a:pPr eaLnBrk="1" hangingPunct="1"/>
            <a:r>
              <a:rPr lang="en-US" altLang="zh-CN" dirty="0">
                <a:solidFill>
                  <a:schemeClr val="bg1"/>
                </a:solidFill>
              </a:rPr>
              <a:t>$ </a:t>
            </a:r>
            <a:r>
              <a:rPr lang="en-US" altLang="zh-CN" dirty="0" err="1">
                <a:solidFill>
                  <a:schemeClr val="bg1"/>
                </a:solidFill>
              </a:rPr>
              <a:t>mkdir</a:t>
            </a:r>
            <a:r>
              <a:rPr lang="en-US" altLang="zh-CN" dirty="0">
                <a:solidFill>
                  <a:schemeClr val="bg1"/>
                </a:solidFill>
              </a:rPr>
              <a:t> -p ./</a:t>
            </a:r>
            <a:r>
              <a:rPr lang="en-US" altLang="zh-CN" dirty="0" err="1">
                <a:solidFill>
                  <a:schemeClr val="bg1"/>
                </a:solidFill>
              </a:rPr>
              <a:t>sparkapp</a:t>
            </a:r>
            <a:r>
              <a:rPr lang="en-US" altLang="zh-CN" dirty="0">
                <a:solidFill>
                  <a:schemeClr val="bg1"/>
                </a:solidFill>
              </a:rPr>
              <a:t>/</a:t>
            </a:r>
            <a:r>
              <a:rPr lang="en-US" altLang="zh-CN" dirty="0" err="1">
                <a:solidFill>
                  <a:schemeClr val="bg1"/>
                </a:solidFill>
              </a:rPr>
              <a:t>src</a:t>
            </a:r>
            <a:r>
              <a:rPr lang="en-US" altLang="zh-CN" dirty="0">
                <a:solidFill>
                  <a:schemeClr val="bg1"/>
                </a:solidFill>
              </a:rPr>
              <a:t>/main/</a:t>
            </a:r>
            <a:r>
              <a:rPr lang="en-US" altLang="zh-CN" dirty="0" err="1">
                <a:solidFill>
                  <a:schemeClr val="bg1"/>
                </a:solidFill>
              </a:rPr>
              <a:t>scala</a:t>
            </a:r>
            <a:r>
              <a:rPr lang="en-US" altLang="zh-CN" dirty="0">
                <a:solidFill>
                  <a:schemeClr val="bg1"/>
                </a:solidFill>
              </a:rPr>
              <a:t>     # </a:t>
            </a:r>
            <a:r>
              <a:rPr lang="zh-CN" altLang="zh-CN" dirty="0">
                <a:solidFill>
                  <a:schemeClr val="bg1"/>
                </a:solidFill>
              </a:rPr>
              <a:t>创建所需的文件夹结构</a:t>
            </a:r>
            <a:endParaRPr lang="zh-CN" altLang="en-US" dirty="0">
              <a:solidFill>
                <a:schemeClr val="bg1"/>
              </a:solidFill>
            </a:endParaRPr>
          </a:p>
        </p:txBody>
      </p:sp>
      <p:sp>
        <p:nvSpPr>
          <p:cNvPr id="22534" name="TextBox 5">
            <a:extLst>
              <a:ext uri="{FF2B5EF4-FFF2-40B4-BE49-F238E27FC236}">
                <a16:creationId xmlns:a16="http://schemas.microsoft.com/office/drawing/2014/main" id="{1D6749E6-CCB6-4BA5-9CF3-D2DF726658B7}"/>
              </a:ext>
            </a:extLst>
          </p:cNvPr>
          <p:cNvSpPr txBox="1">
            <a:spLocks noChangeArrowheads="1"/>
          </p:cNvSpPr>
          <p:nvPr/>
        </p:nvSpPr>
        <p:spPr bwMode="auto">
          <a:xfrm>
            <a:off x="381110" y="3849979"/>
            <a:ext cx="83817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下面使用</a:t>
            </a:r>
            <a:r>
              <a:rPr lang="en-US" altLang="zh-CN" sz="2400" dirty="0"/>
              <a:t>vim</a:t>
            </a:r>
            <a:r>
              <a:rPr lang="zh-CN" altLang="zh-CN" sz="2400" dirty="0"/>
              <a:t>编辑器在“</a:t>
            </a:r>
            <a:r>
              <a:rPr lang="en-US" altLang="zh-CN" sz="2400" dirty="0"/>
              <a:t>~/</a:t>
            </a:r>
            <a:r>
              <a:rPr lang="en-US" altLang="zh-CN" sz="2400" dirty="0" err="1"/>
              <a:t>sparkapp</a:t>
            </a:r>
            <a:r>
              <a:rPr lang="en-US" altLang="zh-CN" sz="2400" dirty="0"/>
              <a:t>/</a:t>
            </a:r>
            <a:r>
              <a:rPr lang="en-US" altLang="zh-CN" sz="2400" dirty="0" err="1"/>
              <a:t>src</a:t>
            </a:r>
            <a:r>
              <a:rPr lang="en-US" altLang="zh-CN" sz="2400" dirty="0"/>
              <a:t>/main/</a:t>
            </a:r>
            <a:r>
              <a:rPr lang="en-US" altLang="zh-CN" sz="2400" dirty="0" err="1"/>
              <a:t>scala</a:t>
            </a:r>
            <a:r>
              <a:rPr lang="zh-CN" altLang="zh-CN" sz="2400" dirty="0"/>
              <a:t>”下建立一个名为</a:t>
            </a:r>
            <a:r>
              <a:rPr lang="en-US" altLang="zh-CN" sz="2400" dirty="0"/>
              <a:t> </a:t>
            </a:r>
            <a:r>
              <a:rPr lang="en-US" altLang="zh-CN" sz="2400" dirty="0" err="1"/>
              <a:t>SimpleApp.scala</a:t>
            </a:r>
            <a:r>
              <a:rPr lang="zh-CN" altLang="zh-CN" sz="2400" dirty="0"/>
              <a:t>的</a:t>
            </a:r>
            <a:r>
              <a:rPr lang="en-US" altLang="zh-CN" sz="2400" dirty="0"/>
              <a:t>Scala</a:t>
            </a:r>
            <a:r>
              <a:rPr lang="zh-CN" altLang="zh-CN" sz="2400" dirty="0"/>
              <a:t>代码文件，命令如下：</a:t>
            </a:r>
            <a:endParaRPr lang="zh-CN" altLang="en-US" sz="2400" dirty="0"/>
          </a:p>
        </p:txBody>
      </p:sp>
      <p:sp>
        <p:nvSpPr>
          <p:cNvPr id="22535" name="TextBox 6">
            <a:extLst>
              <a:ext uri="{FF2B5EF4-FFF2-40B4-BE49-F238E27FC236}">
                <a16:creationId xmlns:a16="http://schemas.microsoft.com/office/drawing/2014/main" id="{BEE25CBA-59E8-461E-9A39-DF1E356ABADC}"/>
              </a:ext>
            </a:extLst>
          </p:cNvPr>
          <p:cNvSpPr txBox="1">
            <a:spLocks noChangeArrowheads="1"/>
          </p:cNvSpPr>
          <p:nvPr/>
        </p:nvSpPr>
        <p:spPr bwMode="auto">
          <a:xfrm>
            <a:off x="533506" y="5058202"/>
            <a:ext cx="8381780"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rPr>
              <a:t>$ cd ~</a:t>
            </a:r>
            <a:endParaRPr lang="zh-CN" altLang="zh-CN">
              <a:solidFill>
                <a:schemeClr val="bg1"/>
              </a:solidFill>
            </a:endParaRPr>
          </a:p>
          <a:p>
            <a:pPr eaLnBrk="1" hangingPunct="1"/>
            <a:r>
              <a:rPr lang="en-US" altLang="zh-CN">
                <a:solidFill>
                  <a:schemeClr val="bg1"/>
                </a:solidFill>
              </a:rPr>
              <a:t>$ vim ./sparkapp/src/main/scala/SimpleApp.scala</a:t>
            </a:r>
            <a:endParaRPr lang="zh-CN" altLang="en-US">
              <a:solidFill>
                <a:schemeClr val="bg1"/>
              </a:solidFill>
            </a:endParaRPr>
          </a:p>
        </p:txBody>
      </p:sp>
      <p:sp>
        <p:nvSpPr>
          <p:cNvPr id="5" name="日期占位符 4">
            <a:extLst>
              <a:ext uri="{FF2B5EF4-FFF2-40B4-BE49-F238E27FC236}">
                <a16:creationId xmlns:a16="http://schemas.microsoft.com/office/drawing/2014/main" id="{CD41FBFE-5041-45EA-8F1E-36E530ED6C2A}"/>
              </a:ext>
            </a:extLst>
          </p:cNvPr>
          <p:cNvSpPr>
            <a:spLocks noGrp="1"/>
          </p:cNvSpPr>
          <p:nvPr>
            <p:ph type="dt" sz="half" idx="10"/>
          </p:nvPr>
        </p:nvSpPr>
        <p:spPr/>
        <p:txBody>
          <a:bodyPr/>
          <a:lstStyle/>
          <a:p>
            <a:pPr>
              <a:defRPr/>
            </a:pPr>
            <a:r>
              <a:rPr lang="en-US" altLang="zh-CN"/>
              <a:t>2024-05-03</a:t>
            </a:r>
          </a:p>
        </p:txBody>
      </p:sp>
      <p:sp>
        <p:nvSpPr>
          <p:cNvPr id="6" name="页脚占位符 5">
            <a:extLst>
              <a:ext uri="{FF2B5EF4-FFF2-40B4-BE49-F238E27FC236}">
                <a16:creationId xmlns:a16="http://schemas.microsoft.com/office/drawing/2014/main" id="{48C8F70D-800B-472C-96B9-6B698BE1926D}"/>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7" name="灯片编号占位符 6">
            <a:extLst>
              <a:ext uri="{FF2B5EF4-FFF2-40B4-BE49-F238E27FC236}">
                <a16:creationId xmlns:a16="http://schemas.microsoft.com/office/drawing/2014/main" id="{89978941-DC06-4024-AC8E-EC5B30B5030B}"/>
              </a:ext>
            </a:extLst>
          </p:cNvPr>
          <p:cNvSpPr>
            <a:spLocks noGrp="1"/>
          </p:cNvSpPr>
          <p:nvPr>
            <p:ph type="sldNum" sz="quarter" idx="12"/>
          </p:nvPr>
        </p:nvSpPr>
        <p:spPr/>
        <p:txBody>
          <a:bodyPr/>
          <a:lstStyle/>
          <a:p>
            <a:pPr>
              <a:defRPr/>
            </a:pPr>
            <a:fld id="{C90E6C3E-23A5-47D7-9870-3C7D8FC0BFC9}" type="slidenum">
              <a:rPr lang="en-US" altLang="zh-CN"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A8838EFC-1D7C-4C41-813F-27329D799460}"/>
              </a:ext>
            </a:extLst>
          </p:cNvPr>
          <p:cNvGraphicFramePr>
            <a:graphicFrameLocks noGrp="1"/>
          </p:cNvGraphicFramePr>
          <p:nvPr>
            <p:extLst>
              <p:ext uri="{D42A27DB-BD31-4B8C-83A1-F6EECF244321}">
                <p14:modId xmlns:p14="http://schemas.microsoft.com/office/powerpoint/2010/main" val="2456344867"/>
              </p:ext>
            </p:extLst>
          </p:nvPr>
        </p:nvGraphicFramePr>
        <p:xfrm>
          <a:off x="419209" y="1127760"/>
          <a:ext cx="8305582" cy="4602480"/>
        </p:xfrm>
        <a:graphic>
          <a:graphicData uri="http://schemas.openxmlformats.org/drawingml/2006/table">
            <a:tbl>
              <a:tblPr/>
              <a:tblGrid>
                <a:gridCol w="8305582">
                  <a:extLst>
                    <a:ext uri="{9D8B030D-6E8A-4147-A177-3AD203B41FA5}">
                      <a16:colId xmlns:a16="http://schemas.microsoft.com/office/drawing/2014/main" val="20000"/>
                    </a:ext>
                  </a:extLst>
                </a:gridCol>
              </a:tblGrid>
              <a:tr h="4144963">
                <a:tc>
                  <a:txBody>
                    <a:bodyPr/>
                    <a:lstStyle/>
                    <a:p>
                      <a:pPr algn="just">
                        <a:spcAft>
                          <a:spcPts val="0"/>
                        </a:spcAft>
                      </a:pPr>
                      <a:r>
                        <a:rPr lang="en-US" sz="1800" kern="100" dirty="0">
                          <a:latin typeface="Times New Roman"/>
                          <a:ea typeface="宋体"/>
                          <a:cs typeface="Times New Roman"/>
                        </a:rPr>
                        <a:t>/* </a:t>
                      </a:r>
                      <a:r>
                        <a:rPr lang="en-US" sz="1800" kern="100" dirty="0" err="1">
                          <a:latin typeface="Times New Roman"/>
                          <a:ea typeface="宋体"/>
                          <a:cs typeface="Times New Roman"/>
                        </a:rPr>
                        <a:t>SimpleApp.scala</a:t>
                      </a:r>
                      <a:r>
                        <a:rPr lang="en-US" sz="1800" kern="100" dirty="0">
                          <a:latin typeface="Times New Roman"/>
                          <a:ea typeface="宋体"/>
                          <a:cs typeface="Times New Roman"/>
                        </a:rPr>
                        <a:t> */</a:t>
                      </a:r>
                      <a:endParaRPr lang="zh-CN" sz="1800" kern="100" dirty="0">
                        <a:latin typeface="Calibri"/>
                        <a:ea typeface="宋体"/>
                        <a:cs typeface="Times New Roman"/>
                      </a:endParaRPr>
                    </a:p>
                    <a:p>
                      <a:pPr algn="just">
                        <a:spcAft>
                          <a:spcPts val="0"/>
                        </a:spcAft>
                      </a:pPr>
                      <a:r>
                        <a:rPr lang="en-US" sz="1800" kern="100" dirty="0">
                          <a:latin typeface="Times New Roman"/>
                          <a:ea typeface="宋体"/>
                          <a:cs typeface="Times New Roman"/>
                        </a:rPr>
                        <a:t>import </a:t>
                      </a:r>
                      <a:r>
                        <a:rPr lang="en-US" sz="1800" kern="100" dirty="0" err="1">
                          <a:latin typeface="Times New Roman"/>
                          <a:ea typeface="宋体"/>
                          <a:cs typeface="Times New Roman"/>
                        </a:rPr>
                        <a:t>org.apache.spark.SparkContext</a:t>
                      </a:r>
                      <a:endParaRPr lang="zh-CN" sz="1800" kern="100" dirty="0">
                        <a:latin typeface="Calibri"/>
                        <a:ea typeface="宋体"/>
                        <a:cs typeface="Times New Roman"/>
                      </a:endParaRPr>
                    </a:p>
                    <a:p>
                      <a:pPr algn="just">
                        <a:spcAft>
                          <a:spcPts val="0"/>
                        </a:spcAft>
                      </a:pPr>
                      <a:r>
                        <a:rPr lang="en-US" sz="1800" kern="100" dirty="0">
                          <a:latin typeface="Times New Roman"/>
                          <a:ea typeface="宋体"/>
                          <a:cs typeface="Times New Roman"/>
                        </a:rPr>
                        <a:t>import </a:t>
                      </a:r>
                      <a:r>
                        <a:rPr lang="en-US" sz="1800" kern="100" dirty="0" err="1">
                          <a:latin typeface="Times New Roman"/>
                          <a:ea typeface="宋体"/>
                          <a:cs typeface="Times New Roman"/>
                        </a:rPr>
                        <a:t>org.apache.spark.SparkContext</a:t>
                      </a:r>
                      <a:r>
                        <a:rPr lang="en-US" sz="1800" kern="100" dirty="0">
                          <a:latin typeface="Times New Roman"/>
                          <a:ea typeface="宋体"/>
                          <a:cs typeface="Times New Roman"/>
                        </a:rPr>
                        <a:t>._</a:t>
                      </a:r>
                      <a:endParaRPr lang="zh-CN" sz="1800" kern="100" dirty="0">
                        <a:latin typeface="Calibri"/>
                        <a:ea typeface="宋体"/>
                        <a:cs typeface="Times New Roman"/>
                      </a:endParaRPr>
                    </a:p>
                    <a:p>
                      <a:pPr algn="just">
                        <a:spcAft>
                          <a:spcPts val="0"/>
                        </a:spcAft>
                      </a:pPr>
                      <a:r>
                        <a:rPr lang="en-US" sz="1800" kern="100" dirty="0">
                          <a:latin typeface="Times New Roman"/>
                          <a:ea typeface="宋体"/>
                          <a:cs typeface="Times New Roman"/>
                        </a:rPr>
                        <a:t>import </a:t>
                      </a:r>
                      <a:r>
                        <a:rPr lang="en-US" sz="1800" kern="100" dirty="0" err="1">
                          <a:latin typeface="Times New Roman"/>
                          <a:ea typeface="宋体"/>
                          <a:cs typeface="Times New Roman"/>
                        </a:rPr>
                        <a:t>org.apache.spark.SparkConf</a:t>
                      </a:r>
                      <a:endParaRPr lang="zh-CN" sz="1800" kern="100" dirty="0">
                        <a:latin typeface="Calibri"/>
                        <a:ea typeface="宋体"/>
                        <a:cs typeface="Times New Roman"/>
                      </a:endParaRPr>
                    </a:p>
                    <a:p>
                      <a:pPr algn="just">
                        <a:spcAft>
                          <a:spcPts val="0"/>
                        </a:spcAft>
                      </a:pPr>
                      <a:r>
                        <a:rPr lang="en-US" sz="1800" kern="100" dirty="0">
                          <a:latin typeface="Times New Roman"/>
                          <a:ea typeface="宋体"/>
                          <a:cs typeface="Times New Roman"/>
                        </a:rPr>
                        <a:t> </a:t>
                      </a:r>
                      <a:endParaRPr lang="zh-CN" sz="1800" kern="100" dirty="0">
                        <a:latin typeface="Calibri"/>
                        <a:ea typeface="宋体"/>
                        <a:cs typeface="Times New Roman"/>
                      </a:endParaRPr>
                    </a:p>
                    <a:p>
                      <a:pPr algn="just">
                        <a:spcAft>
                          <a:spcPts val="0"/>
                        </a:spcAft>
                      </a:pPr>
                      <a:r>
                        <a:rPr lang="en-US" sz="1800" kern="100" dirty="0">
                          <a:latin typeface="Times New Roman"/>
                          <a:ea typeface="宋体"/>
                          <a:cs typeface="Times New Roman"/>
                        </a:rPr>
                        <a:t>object </a:t>
                      </a:r>
                      <a:r>
                        <a:rPr lang="en-US" sz="1800" kern="100" dirty="0" err="1">
                          <a:latin typeface="Times New Roman"/>
                          <a:ea typeface="宋体"/>
                          <a:cs typeface="Times New Roman"/>
                        </a:rPr>
                        <a:t>SimpleApp</a:t>
                      </a:r>
                      <a:r>
                        <a:rPr lang="en-US" sz="1800" kern="100" dirty="0">
                          <a:latin typeface="Times New Roman"/>
                          <a:ea typeface="宋体"/>
                          <a:cs typeface="Times New Roman"/>
                        </a:rPr>
                        <a:t> {</a:t>
                      </a:r>
                      <a:endParaRPr lang="zh-CN" sz="1800" kern="100" dirty="0">
                        <a:latin typeface="Calibri"/>
                        <a:ea typeface="宋体"/>
                        <a:cs typeface="Times New Roman"/>
                      </a:endParaRPr>
                    </a:p>
                    <a:p>
                      <a:pPr algn="just">
                        <a:spcAft>
                          <a:spcPts val="0"/>
                        </a:spcAft>
                      </a:pPr>
                      <a:r>
                        <a:rPr lang="en-US" sz="1800" kern="100" dirty="0">
                          <a:latin typeface="Times New Roman"/>
                          <a:ea typeface="宋体"/>
                          <a:cs typeface="Times New Roman"/>
                        </a:rPr>
                        <a:t>    def main(</a:t>
                      </a:r>
                      <a:r>
                        <a:rPr lang="en-US" sz="1800" kern="100" dirty="0" err="1">
                          <a:latin typeface="Times New Roman"/>
                          <a:ea typeface="宋体"/>
                          <a:cs typeface="Times New Roman"/>
                        </a:rPr>
                        <a:t>args</a:t>
                      </a:r>
                      <a:r>
                        <a:rPr lang="en-US" sz="1800" kern="100" dirty="0">
                          <a:latin typeface="Times New Roman"/>
                          <a:ea typeface="宋体"/>
                          <a:cs typeface="Times New Roman"/>
                        </a:rPr>
                        <a:t>: Array[String]) {</a:t>
                      </a:r>
                      <a:endParaRPr lang="zh-CN" sz="1800" kern="100" dirty="0">
                        <a:latin typeface="Calibri"/>
                        <a:ea typeface="宋体"/>
                        <a:cs typeface="Times New Roman"/>
                      </a:endParaRPr>
                    </a:p>
                    <a:p>
                      <a:pPr algn="just">
                        <a:spcAft>
                          <a:spcPts val="0"/>
                        </a:spcAft>
                      </a:pPr>
                      <a:r>
                        <a:rPr lang="en-US" sz="1800" kern="100" dirty="0">
                          <a:latin typeface="Times New Roman"/>
                          <a:ea typeface="宋体"/>
                          <a:cs typeface="Times New Roman"/>
                        </a:rPr>
                        <a:t>        </a:t>
                      </a:r>
                      <a:r>
                        <a:rPr lang="en-US" sz="1800" kern="100" dirty="0" err="1">
                          <a:latin typeface="Times New Roman"/>
                          <a:ea typeface="宋体"/>
                          <a:cs typeface="Times New Roman"/>
                        </a:rPr>
                        <a:t>val</a:t>
                      </a:r>
                      <a:r>
                        <a:rPr lang="en-US" sz="1800" kern="100" dirty="0">
                          <a:latin typeface="Times New Roman"/>
                          <a:ea typeface="宋体"/>
                          <a:cs typeface="Times New Roman"/>
                        </a:rPr>
                        <a:t> </a:t>
                      </a:r>
                      <a:r>
                        <a:rPr lang="en-US" sz="1800" kern="100" dirty="0" err="1">
                          <a:latin typeface="Times New Roman"/>
                          <a:ea typeface="宋体"/>
                          <a:cs typeface="Times New Roman"/>
                        </a:rPr>
                        <a:t>logFile</a:t>
                      </a:r>
                      <a:r>
                        <a:rPr lang="en-US" sz="1800" kern="100" dirty="0">
                          <a:latin typeface="Times New Roman"/>
                          <a:ea typeface="宋体"/>
                          <a:cs typeface="Times New Roman"/>
                        </a:rPr>
                        <a:t> = "file:///usr/local/spark/README.md" // Should be some file on your system</a:t>
                      </a:r>
                      <a:endParaRPr lang="zh-CN" sz="1800" kern="100" dirty="0">
                        <a:latin typeface="Calibri"/>
                        <a:ea typeface="宋体"/>
                        <a:cs typeface="Times New Roman"/>
                      </a:endParaRPr>
                    </a:p>
                    <a:p>
                      <a:pPr algn="just">
                        <a:spcAft>
                          <a:spcPts val="0"/>
                        </a:spcAft>
                      </a:pPr>
                      <a:r>
                        <a:rPr lang="en-US" sz="1800" kern="100" dirty="0">
                          <a:latin typeface="Times New Roman"/>
                          <a:ea typeface="宋体"/>
                          <a:cs typeface="Times New Roman"/>
                        </a:rPr>
                        <a:t>        </a:t>
                      </a:r>
                      <a:r>
                        <a:rPr lang="en-US" sz="1800" kern="100" dirty="0" err="1">
                          <a:latin typeface="Times New Roman"/>
                          <a:ea typeface="宋体"/>
                          <a:cs typeface="Times New Roman"/>
                        </a:rPr>
                        <a:t>val</a:t>
                      </a:r>
                      <a:r>
                        <a:rPr lang="en-US" sz="1800" kern="100" dirty="0">
                          <a:latin typeface="Times New Roman"/>
                          <a:ea typeface="宋体"/>
                          <a:cs typeface="Times New Roman"/>
                        </a:rPr>
                        <a:t> conf = new </a:t>
                      </a:r>
                      <a:r>
                        <a:rPr lang="en-US" sz="1800" kern="100" dirty="0" err="1">
                          <a:latin typeface="Times New Roman"/>
                          <a:ea typeface="宋体"/>
                          <a:cs typeface="Times New Roman"/>
                        </a:rPr>
                        <a:t>SparkConf</a:t>
                      </a:r>
                      <a:r>
                        <a:rPr lang="en-US" sz="1800" kern="100" dirty="0">
                          <a:latin typeface="Times New Roman"/>
                          <a:ea typeface="宋体"/>
                          <a:cs typeface="Times New Roman"/>
                        </a:rPr>
                        <a:t>().</a:t>
                      </a:r>
                      <a:r>
                        <a:rPr lang="en-US" sz="1800" kern="100" dirty="0" err="1">
                          <a:latin typeface="Times New Roman"/>
                          <a:ea typeface="宋体"/>
                          <a:cs typeface="Times New Roman"/>
                        </a:rPr>
                        <a:t>setAppName</a:t>
                      </a:r>
                      <a:r>
                        <a:rPr lang="en-US" sz="1800" kern="100" dirty="0">
                          <a:latin typeface="Times New Roman"/>
                          <a:ea typeface="宋体"/>
                          <a:cs typeface="Times New Roman"/>
                        </a:rPr>
                        <a:t>("Simple Application")</a:t>
                      </a:r>
                      <a:endParaRPr lang="zh-CN" sz="1800" kern="100" dirty="0">
                        <a:latin typeface="Calibri"/>
                        <a:ea typeface="宋体"/>
                        <a:cs typeface="Times New Roman"/>
                      </a:endParaRPr>
                    </a:p>
                    <a:p>
                      <a:pPr algn="just">
                        <a:spcAft>
                          <a:spcPts val="0"/>
                        </a:spcAft>
                      </a:pPr>
                      <a:r>
                        <a:rPr lang="en-US" sz="1800" kern="100" dirty="0">
                          <a:latin typeface="Times New Roman"/>
                          <a:ea typeface="宋体"/>
                          <a:cs typeface="Times New Roman"/>
                        </a:rPr>
                        <a:t>        </a:t>
                      </a:r>
                      <a:r>
                        <a:rPr lang="en-US" sz="1800" kern="100" dirty="0" err="1">
                          <a:latin typeface="Times New Roman"/>
                          <a:ea typeface="宋体"/>
                          <a:cs typeface="Times New Roman"/>
                        </a:rPr>
                        <a:t>val</a:t>
                      </a:r>
                      <a:r>
                        <a:rPr lang="en-US" sz="1800" kern="100" dirty="0">
                          <a:latin typeface="Times New Roman"/>
                          <a:ea typeface="宋体"/>
                          <a:cs typeface="Times New Roman"/>
                        </a:rPr>
                        <a:t> sc = new </a:t>
                      </a:r>
                      <a:r>
                        <a:rPr lang="en-US" sz="1800" kern="100" dirty="0" err="1">
                          <a:latin typeface="Times New Roman"/>
                          <a:ea typeface="宋体"/>
                          <a:cs typeface="Times New Roman"/>
                        </a:rPr>
                        <a:t>SparkContext</a:t>
                      </a:r>
                      <a:r>
                        <a:rPr lang="en-US" sz="1800" kern="100" dirty="0">
                          <a:latin typeface="Times New Roman"/>
                          <a:ea typeface="宋体"/>
                          <a:cs typeface="Times New Roman"/>
                        </a:rPr>
                        <a:t>(conf)</a:t>
                      </a:r>
                      <a:endParaRPr lang="zh-CN" sz="1800" kern="100" dirty="0">
                        <a:latin typeface="Calibri"/>
                        <a:ea typeface="宋体"/>
                        <a:cs typeface="Times New Roman"/>
                      </a:endParaRPr>
                    </a:p>
                    <a:p>
                      <a:pPr algn="just">
                        <a:spcAft>
                          <a:spcPts val="0"/>
                        </a:spcAft>
                      </a:pPr>
                      <a:r>
                        <a:rPr lang="en-US" sz="1800" kern="100" dirty="0">
                          <a:latin typeface="Times New Roman"/>
                          <a:ea typeface="宋体"/>
                          <a:cs typeface="Times New Roman"/>
                        </a:rPr>
                        <a:t>        </a:t>
                      </a:r>
                      <a:r>
                        <a:rPr lang="en-US" sz="1800" kern="100" dirty="0" err="1">
                          <a:latin typeface="Times New Roman"/>
                          <a:ea typeface="宋体"/>
                          <a:cs typeface="Times New Roman"/>
                        </a:rPr>
                        <a:t>val</a:t>
                      </a:r>
                      <a:r>
                        <a:rPr lang="en-US" sz="1800" kern="100" dirty="0">
                          <a:latin typeface="Times New Roman"/>
                          <a:ea typeface="宋体"/>
                          <a:cs typeface="Times New Roman"/>
                        </a:rPr>
                        <a:t> </a:t>
                      </a:r>
                      <a:r>
                        <a:rPr lang="en-US" sz="1800" kern="100" dirty="0" err="1">
                          <a:latin typeface="Times New Roman"/>
                          <a:ea typeface="宋体"/>
                          <a:cs typeface="Times New Roman"/>
                        </a:rPr>
                        <a:t>logData</a:t>
                      </a:r>
                      <a:r>
                        <a:rPr lang="en-US" sz="1800" kern="100" dirty="0">
                          <a:latin typeface="Times New Roman"/>
                          <a:ea typeface="宋体"/>
                          <a:cs typeface="Times New Roman"/>
                        </a:rPr>
                        <a:t> = </a:t>
                      </a:r>
                      <a:r>
                        <a:rPr lang="en-US" sz="1800" kern="100" dirty="0" err="1">
                          <a:latin typeface="Times New Roman"/>
                          <a:ea typeface="宋体"/>
                          <a:cs typeface="Times New Roman"/>
                        </a:rPr>
                        <a:t>sc.textFile</a:t>
                      </a:r>
                      <a:r>
                        <a:rPr lang="en-US" sz="1800" kern="100" dirty="0">
                          <a:latin typeface="Times New Roman"/>
                          <a:ea typeface="宋体"/>
                          <a:cs typeface="Times New Roman"/>
                        </a:rPr>
                        <a:t>(</a:t>
                      </a:r>
                      <a:r>
                        <a:rPr lang="en-US" sz="1800" kern="100" dirty="0" err="1">
                          <a:latin typeface="Times New Roman"/>
                          <a:ea typeface="宋体"/>
                          <a:cs typeface="Times New Roman"/>
                        </a:rPr>
                        <a:t>logFile</a:t>
                      </a:r>
                      <a:r>
                        <a:rPr lang="en-US" sz="1800" kern="100" dirty="0">
                          <a:latin typeface="Times New Roman"/>
                          <a:ea typeface="宋体"/>
                          <a:cs typeface="Times New Roman"/>
                        </a:rPr>
                        <a:t>, 2).cache()</a:t>
                      </a:r>
                      <a:endParaRPr lang="zh-CN" sz="1800" kern="100" dirty="0">
                        <a:latin typeface="Calibri"/>
                        <a:ea typeface="宋体"/>
                        <a:cs typeface="Times New Roman"/>
                      </a:endParaRPr>
                    </a:p>
                    <a:p>
                      <a:pPr algn="just">
                        <a:spcAft>
                          <a:spcPts val="0"/>
                        </a:spcAft>
                      </a:pPr>
                      <a:r>
                        <a:rPr lang="en-US" sz="1800" kern="100" dirty="0">
                          <a:latin typeface="Times New Roman"/>
                          <a:ea typeface="宋体"/>
                          <a:cs typeface="Times New Roman"/>
                        </a:rPr>
                        <a:t>        </a:t>
                      </a:r>
                      <a:r>
                        <a:rPr lang="en-US" sz="1800" kern="100" dirty="0" err="1">
                          <a:latin typeface="Times New Roman"/>
                          <a:ea typeface="宋体"/>
                          <a:cs typeface="Times New Roman"/>
                        </a:rPr>
                        <a:t>val</a:t>
                      </a:r>
                      <a:r>
                        <a:rPr lang="en-US" sz="1800" kern="100" dirty="0">
                          <a:latin typeface="Times New Roman"/>
                          <a:ea typeface="宋体"/>
                          <a:cs typeface="Times New Roman"/>
                        </a:rPr>
                        <a:t> </a:t>
                      </a:r>
                      <a:r>
                        <a:rPr lang="en-US" sz="1800" kern="100" dirty="0" err="1">
                          <a:latin typeface="Times New Roman"/>
                          <a:ea typeface="宋体"/>
                          <a:cs typeface="Times New Roman"/>
                        </a:rPr>
                        <a:t>numAs</a:t>
                      </a:r>
                      <a:r>
                        <a:rPr lang="en-US" sz="1800" kern="100" dirty="0">
                          <a:latin typeface="Times New Roman"/>
                          <a:ea typeface="宋体"/>
                          <a:cs typeface="Times New Roman"/>
                        </a:rPr>
                        <a:t> = </a:t>
                      </a:r>
                      <a:r>
                        <a:rPr lang="en-US" sz="1800" kern="100" dirty="0" err="1">
                          <a:latin typeface="Times New Roman"/>
                          <a:ea typeface="宋体"/>
                          <a:cs typeface="Times New Roman"/>
                        </a:rPr>
                        <a:t>logData.filter</a:t>
                      </a:r>
                      <a:r>
                        <a:rPr lang="en-US" sz="1800" kern="100" dirty="0">
                          <a:latin typeface="Times New Roman"/>
                          <a:ea typeface="宋体"/>
                          <a:cs typeface="Times New Roman"/>
                        </a:rPr>
                        <a:t>(line =&gt; </a:t>
                      </a:r>
                      <a:r>
                        <a:rPr lang="en-US" sz="1800" kern="100" dirty="0" err="1">
                          <a:latin typeface="Times New Roman"/>
                          <a:ea typeface="宋体"/>
                          <a:cs typeface="Times New Roman"/>
                        </a:rPr>
                        <a:t>line.contains</a:t>
                      </a:r>
                      <a:r>
                        <a:rPr lang="en-US" sz="1800" kern="100" dirty="0">
                          <a:latin typeface="Times New Roman"/>
                          <a:ea typeface="宋体"/>
                          <a:cs typeface="Times New Roman"/>
                        </a:rPr>
                        <a:t>("a")).count()</a:t>
                      </a:r>
                      <a:endParaRPr lang="zh-CN" sz="1800" kern="100" dirty="0">
                        <a:latin typeface="Calibri"/>
                        <a:ea typeface="宋体"/>
                        <a:cs typeface="Times New Roman"/>
                      </a:endParaRPr>
                    </a:p>
                    <a:p>
                      <a:pPr algn="just">
                        <a:spcAft>
                          <a:spcPts val="0"/>
                        </a:spcAft>
                      </a:pPr>
                      <a:r>
                        <a:rPr lang="en-US" sz="1800" kern="100" dirty="0">
                          <a:latin typeface="Times New Roman"/>
                          <a:ea typeface="宋体"/>
                          <a:cs typeface="Times New Roman"/>
                        </a:rPr>
                        <a:t>        </a:t>
                      </a:r>
                      <a:r>
                        <a:rPr lang="en-US" sz="1800" kern="100" dirty="0" err="1">
                          <a:latin typeface="Times New Roman"/>
                          <a:ea typeface="宋体"/>
                          <a:cs typeface="Times New Roman"/>
                        </a:rPr>
                        <a:t>val</a:t>
                      </a:r>
                      <a:r>
                        <a:rPr lang="en-US" sz="1800" kern="100" dirty="0">
                          <a:latin typeface="Times New Roman"/>
                          <a:ea typeface="宋体"/>
                          <a:cs typeface="Times New Roman"/>
                        </a:rPr>
                        <a:t> </a:t>
                      </a:r>
                      <a:r>
                        <a:rPr lang="en-US" sz="1800" kern="100" dirty="0" err="1">
                          <a:latin typeface="Times New Roman"/>
                          <a:ea typeface="宋体"/>
                          <a:cs typeface="Times New Roman"/>
                        </a:rPr>
                        <a:t>numBs</a:t>
                      </a:r>
                      <a:r>
                        <a:rPr lang="en-US" sz="1800" kern="100" dirty="0">
                          <a:latin typeface="Times New Roman"/>
                          <a:ea typeface="宋体"/>
                          <a:cs typeface="Times New Roman"/>
                        </a:rPr>
                        <a:t> = </a:t>
                      </a:r>
                      <a:r>
                        <a:rPr lang="en-US" sz="1800" kern="100" dirty="0" err="1">
                          <a:latin typeface="Times New Roman"/>
                          <a:ea typeface="宋体"/>
                          <a:cs typeface="Times New Roman"/>
                        </a:rPr>
                        <a:t>logData.filter</a:t>
                      </a:r>
                      <a:r>
                        <a:rPr lang="en-US" sz="1800" kern="100" dirty="0">
                          <a:latin typeface="Times New Roman"/>
                          <a:ea typeface="宋体"/>
                          <a:cs typeface="Times New Roman"/>
                        </a:rPr>
                        <a:t>(line =&gt; </a:t>
                      </a:r>
                      <a:r>
                        <a:rPr lang="en-US" sz="1800" kern="100" dirty="0" err="1">
                          <a:latin typeface="Times New Roman"/>
                          <a:ea typeface="宋体"/>
                          <a:cs typeface="Times New Roman"/>
                        </a:rPr>
                        <a:t>line.contains</a:t>
                      </a:r>
                      <a:r>
                        <a:rPr lang="en-US" sz="1800" kern="100" dirty="0">
                          <a:latin typeface="Times New Roman"/>
                          <a:ea typeface="宋体"/>
                          <a:cs typeface="Times New Roman"/>
                        </a:rPr>
                        <a:t>("b")).count()</a:t>
                      </a:r>
                      <a:endParaRPr lang="zh-CN" sz="1800" kern="100" dirty="0">
                        <a:latin typeface="Calibri"/>
                        <a:ea typeface="宋体"/>
                        <a:cs typeface="Times New Roman"/>
                      </a:endParaRPr>
                    </a:p>
                    <a:p>
                      <a:pPr algn="just">
                        <a:spcAft>
                          <a:spcPts val="0"/>
                        </a:spcAft>
                      </a:pPr>
                      <a:r>
                        <a:rPr lang="en-US" sz="1800" kern="100" dirty="0">
                          <a:latin typeface="Times New Roman"/>
                          <a:ea typeface="宋体"/>
                          <a:cs typeface="Times New Roman"/>
                        </a:rPr>
                        <a:t>        </a:t>
                      </a:r>
                      <a:r>
                        <a:rPr lang="en-US" sz="1800" kern="100" dirty="0" err="1">
                          <a:latin typeface="Times New Roman"/>
                          <a:ea typeface="宋体"/>
                          <a:cs typeface="Times New Roman"/>
                        </a:rPr>
                        <a:t>println</a:t>
                      </a:r>
                      <a:r>
                        <a:rPr lang="en-US" sz="1800" kern="100" dirty="0">
                          <a:latin typeface="Times New Roman"/>
                          <a:ea typeface="宋体"/>
                          <a:cs typeface="Times New Roman"/>
                        </a:rPr>
                        <a:t>("Lines with a: %s, Lines with b: %</a:t>
                      </a:r>
                      <a:r>
                        <a:rPr lang="en-US" sz="1800" kern="100" dirty="0" err="1">
                          <a:latin typeface="Times New Roman"/>
                          <a:ea typeface="宋体"/>
                          <a:cs typeface="Times New Roman"/>
                        </a:rPr>
                        <a:t>s".format</a:t>
                      </a:r>
                      <a:r>
                        <a:rPr lang="en-US" sz="1800" kern="100" dirty="0">
                          <a:latin typeface="Times New Roman"/>
                          <a:ea typeface="宋体"/>
                          <a:cs typeface="Times New Roman"/>
                        </a:rPr>
                        <a:t>(</a:t>
                      </a:r>
                      <a:r>
                        <a:rPr lang="en-US" sz="1800" kern="100" dirty="0" err="1">
                          <a:latin typeface="Times New Roman"/>
                          <a:ea typeface="宋体"/>
                          <a:cs typeface="Times New Roman"/>
                        </a:rPr>
                        <a:t>numAs</a:t>
                      </a:r>
                      <a:r>
                        <a:rPr lang="en-US" sz="1800" kern="100" dirty="0">
                          <a:latin typeface="Times New Roman"/>
                          <a:ea typeface="宋体"/>
                          <a:cs typeface="Times New Roman"/>
                        </a:rPr>
                        <a:t>, </a:t>
                      </a:r>
                      <a:r>
                        <a:rPr lang="en-US" sz="1800" kern="100" dirty="0" err="1">
                          <a:latin typeface="Times New Roman"/>
                          <a:ea typeface="宋体"/>
                          <a:cs typeface="Times New Roman"/>
                        </a:rPr>
                        <a:t>numBs</a:t>
                      </a:r>
                      <a:r>
                        <a:rPr lang="en-US" sz="1800" kern="100" dirty="0">
                          <a:latin typeface="Times New Roman"/>
                          <a:ea typeface="宋体"/>
                          <a:cs typeface="Times New Roman"/>
                        </a:rPr>
                        <a:t>))</a:t>
                      </a:r>
                      <a:endParaRPr lang="zh-CN" sz="1800" kern="100" dirty="0">
                        <a:latin typeface="Calibri"/>
                        <a:ea typeface="宋体"/>
                        <a:cs typeface="Times New Roman"/>
                      </a:endParaRPr>
                    </a:p>
                    <a:p>
                      <a:pPr algn="just">
                        <a:spcAft>
                          <a:spcPts val="0"/>
                        </a:spcAft>
                      </a:pPr>
                      <a:r>
                        <a:rPr lang="en-US" sz="1600" kern="100" dirty="0">
                          <a:latin typeface="Times New Roman"/>
                          <a:ea typeface="宋体"/>
                          <a:cs typeface="Times New Roman"/>
                        </a:rPr>
                        <a:t>    }</a:t>
                      </a:r>
                      <a:endParaRPr lang="zh-CN" sz="1600" kern="100" dirty="0">
                        <a:latin typeface="Calibri"/>
                        <a:ea typeface="宋体"/>
                        <a:cs typeface="Times New Roman"/>
                      </a:endParaRPr>
                    </a:p>
                    <a:p>
                      <a:pPr algn="just">
                        <a:spcAft>
                          <a:spcPts val="0"/>
                        </a:spcAft>
                      </a:pPr>
                      <a:r>
                        <a:rPr lang="en-US" sz="1600" kern="100" dirty="0">
                          <a:latin typeface="Times New Roman"/>
                          <a:ea typeface="宋体"/>
                          <a:cs typeface="Times New Roman"/>
                        </a:rPr>
                        <a:t>}</a:t>
                      </a:r>
                      <a:endParaRPr lang="zh-CN" sz="1600" kern="100" dirty="0">
                        <a:latin typeface="Calibri"/>
                        <a:ea typeface="宋体"/>
                        <a:cs typeface="Times New Roma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日期占位符 5">
            <a:extLst>
              <a:ext uri="{FF2B5EF4-FFF2-40B4-BE49-F238E27FC236}">
                <a16:creationId xmlns:a16="http://schemas.microsoft.com/office/drawing/2014/main" id="{2605A058-1361-4B1F-AF79-F1F619E95F9D}"/>
              </a:ext>
            </a:extLst>
          </p:cNvPr>
          <p:cNvSpPr>
            <a:spLocks noGrp="1"/>
          </p:cNvSpPr>
          <p:nvPr>
            <p:ph type="dt" sz="half" idx="10"/>
          </p:nvPr>
        </p:nvSpPr>
        <p:spPr/>
        <p:txBody>
          <a:bodyPr/>
          <a:lstStyle/>
          <a:p>
            <a:pPr>
              <a:defRPr/>
            </a:pPr>
            <a:r>
              <a:rPr lang="en-US" altLang="zh-CN"/>
              <a:t>2024-05-03</a:t>
            </a:r>
          </a:p>
        </p:txBody>
      </p:sp>
      <p:sp>
        <p:nvSpPr>
          <p:cNvPr id="7" name="页脚占位符 6">
            <a:extLst>
              <a:ext uri="{FF2B5EF4-FFF2-40B4-BE49-F238E27FC236}">
                <a16:creationId xmlns:a16="http://schemas.microsoft.com/office/drawing/2014/main" id="{11E06359-0801-43CB-AE32-595611CBF718}"/>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8" name="灯片编号占位符 7">
            <a:extLst>
              <a:ext uri="{FF2B5EF4-FFF2-40B4-BE49-F238E27FC236}">
                <a16:creationId xmlns:a16="http://schemas.microsoft.com/office/drawing/2014/main" id="{631470C0-CC6F-4305-9B26-2D31B5C3B182}"/>
              </a:ext>
            </a:extLst>
          </p:cNvPr>
          <p:cNvSpPr>
            <a:spLocks noGrp="1"/>
          </p:cNvSpPr>
          <p:nvPr>
            <p:ph type="sldNum" sz="quarter" idx="12"/>
          </p:nvPr>
        </p:nvSpPr>
        <p:spPr/>
        <p:txBody>
          <a:bodyPr/>
          <a:lstStyle/>
          <a:p>
            <a:pPr>
              <a:defRPr/>
            </a:pPr>
            <a:fld id="{C90E6C3E-23A5-47D7-9870-3C7D8FC0BFC9}" type="slidenum">
              <a:rPr lang="en-US" altLang="zh-CN" smtClean="0"/>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Box 2">
            <a:extLst>
              <a:ext uri="{FF2B5EF4-FFF2-40B4-BE49-F238E27FC236}">
                <a16:creationId xmlns:a16="http://schemas.microsoft.com/office/drawing/2014/main" id="{C5ADDF5E-DAB8-448E-9A40-2A218CA225F1}"/>
              </a:ext>
            </a:extLst>
          </p:cNvPr>
          <p:cNvSpPr txBox="1">
            <a:spLocks noChangeArrowheads="1"/>
          </p:cNvSpPr>
          <p:nvPr/>
        </p:nvSpPr>
        <p:spPr bwMode="auto">
          <a:xfrm>
            <a:off x="457308" y="947876"/>
            <a:ext cx="38731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2"/>
                </a:solidFill>
              </a:rPr>
              <a:t>3.</a:t>
            </a:r>
            <a:r>
              <a:rPr lang="zh-CN" altLang="zh-CN" sz="2400" b="1" dirty="0">
                <a:solidFill>
                  <a:schemeClr val="bg2"/>
                </a:solidFill>
              </a:rPr>
              <a:t>用</a:t>
            </a:r>
            <a:r>
              <a:rPr lang="en-US" altLang="zh-CN" sz="2400" b="1" dirty="0" err="1">
                <a:solidFill>
                  <a:schemeClr val="bg2"/>
                </a:solidFill>
              </a:rPr>
              <a:t>sbt</a:t>
            </a:r>
            <a:r>
              <a:rPr lang="zh-CN" altLang="zh-CN" sz="2400" b="1" dirty="0">
                <a:solidFill>
                  <a:schemeClr val="bg2"/>
                </a:solidFill>
              </a:rPr>
              <a:t>打包</a:t>
            </a:r>
            <a:r>
              <a:rPr lang="en-US" altLang="zh-CN" sz="2400" b="1" dirty="0">
                <a:solidFill>
                  <a:schemeClr val="bg2"/>
                </a:solidFill>
              </a:rPr>
              <a:t>Scala</a:t>
            </a:r>
            <a:r>
              <a:rPr lang="zh-CN" altLang="zh-CN" sz="2400" b="1" dirty="0">
                <a:solidFill>
                  <a:schemeClr val="bg2"/>
                </a:solidFill>
              </a:rPr>
              <a:t>应用程序</a:t>
            </a:r>
            <a:endParaRPr lang="zh-CN" altLang="en-US" sz="2400" dirty="0">
              <a:solidFill>
                <a:schemeClr val="bg2"/>
              </a:solidFill>
            </a:endParaRPr>
          </a:p>
        </p:txBody>
      </p:sp>
      <p:sp>
        <p:nvSpPr>
          <p:cNvPr id="24580" name="TextBox 3">
            <a:extLst>
              <a:ext uri="{FF2B5EF4-FFF2-40B4-BE49-F238E27FC236}">
                <a16:creationId xmlns:a16="http://schemas.microsoft.com/office/drawing/2014/main" id="{701ECF31-314E-4D6E-830A-273ADF1DB89B}"/>
              </a:ext>
            </a:extLst>
          </p:cNvPr>
          <p:cNvSpPr txBox="1">
            <a:spLocks noChangeArrowheads="1"/>
          </p:cNvSpPr>
          <p:nvPr/>
        </p:nvSpPr>
        <p:spPr bwMode="auto">
          <a:xfrm>
            <a:off x="419212" y="1503184"/>
            <a:ext cx="853417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err="1"/>
              <a:t>SimpleApp.scala</a:t>
            </a:r>
            <a:r>
              <a:rPr lang="zh-CN" altLang="zh-CN" sz="2400" dirty="0"/>
              <a:t>程序依赖于</a:t>
            </a:r>
            <a:r>
              <a:rPr lang="en-US" altLang="zh-CN" sz="2400" dirty="0"/>
              <a:t>Spark API</a:t>
            </a:r>
            <a:r>
              <a:rPr lang="zh-CN" altLang="zh-CN" sz="2400" dirty="0"/>
              <a:t>，因此，需要通过</a:t>
            </a:r>
            <a:r>
              <a:rPr lang="en-US" altLang="zh-CN" sz="2400" dirty="0" err="1"/>
              <a:t>sbt</a:t>
            </a:r>
            <a:r>
              <a:rPr lang="zh-CN" altLang="zh-CN" sz="2400" dirty="0"/>
              <a:t>进行编译打包。 首先，需要使用</a:t>
            </a:r>
            <a:r>
              <a:rPr lang="en-US" altLang="zh-CN" sz="2400" dirty="0"/>
              <a:t>vim</a:t>
            </a:r>
            <a:r>
              <a:rPr lang="zh-CN" altLang="zh-CN" sz="2400" dirty="0"/>
              <a:t>编辑器在“</a:t>
            </a:r>
            <a:r>
              <a:rPr lang="en-US" altLang="zh-CN" sz="2400" dirty="0"/>
              <a:t>~/</a:t>
            </a:r>
            <a:r>
              <a:rPr lang="en-US" altLang="zh-CN" sz="2400" dirty="0" err="1"/>
              <a:t>sparkapp</a:t>
            </a:r>
            <a:r>
              <a:rPr lang="zh-CN" altLang="zh-CN" sz="2400" dirty="0"/>
              <a:t>”目录下新建文件</a:t>
            </a:r>
            <a:r>
              <a:rPr lang="en-US" altLang="zh-CN" sz="2400" dirty="0" err="1"/>
              <a:t>simple.sbt</a:t>
            </a:r>
            <a:r>
              <a:rPr lang="zh-CN" altLang="zh-CN" sz="2400" dirty="0"/>
              <a:t>，命令如下：</a:t>
            </a:r>
            <a:endParaRPr lang="zh-CN" altLang="en-US" sz="2400" dirty="0"/>
          </a:p>
        </p:txBody>
      </p:sp>
      <p:sp>
        <p:nvSpPr>
          <p:cNvPr id="24581" name="TextBox 4">
            <a:extLst>
              <a:ext uri="{FF2B5EF4-FFF2-40B4-BE49-F238E27FC236}">
                <a16:creationId xmlns:a16="http://schemas.microsoft.com/office/drawing/2014/main" id="{12687859-5E41-4B5C-92F3-0849F98F08B4}"/>
              </a:ext>
            </a:extLst>
          </p:cNvPr>
          <p:cNvSpPr txBox="1">
            <a:spLocks noChangeArrowheads="1"/>
          </p:cNvSpPr>
          <p:nvPr/>
        </p:nvSpPr>
        <p:spPr bwMode="auto">
          <a:xfrm>
            <a:off x="493572" y="2936715"/>
            <a:ext cx="8345516"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rPr>
              <a:t>$ cd ~</a:t>
            </a:r>
            <a:endParaRPr lang="zh-CN" altLang="zh-CN">
              <a:solidFill>
                <a:schemeClr val="bg1"/>
              </a:solidFill>
            </a:endParaRPr>
          </a:p>
          <a:p>
            <a:pPr eaLnBrk="1" hangingPunct="1"/>
            <a:r>
              <a:rPr lang="en-US" altLang="zh-CN">
                <a:solidFill>
                  <a:schemeClr val="bg1"/>
                </a:solidFill>
              </a:rPr>
              <a:t>$ vim ./sparkapp/simple.sbt</a:t>
            </a:r>
            <a:endParaRPr lang="zh-CN" altLang="en-US">
              <a:solidFill>
                <a:schemeClr val="bg1"/>
              </a:solidFill>
            </a:endParaRPr>
          </a:p>
        </p:txBody>
      </p:sp>
      <p:sp>
        <p:nvSpPr>
          <p:cNvPr id="24582" name="TextBox 5">
            <a:extLst>
              <a:ext uri="{FF2B5EF4-FFF2-40B4-BE49-F238E27FC236}">
                <a16:creationId xmlns:a16="http://schemas.microsoft.com/office/drawing/2014/main" id="{E6D3D3A1-6008-4DE5-A97C-7CEBAB716D87}"/>
              </a:ext>
            </a:extLst>
          </p:cNvPr>
          <p:cNvSpPr txBox="1">
            <a:spLocks noChangeArrowheads="1"/>
          </p:cNvSpPr>
          <p:nvPr/>
        </p:nvSpPr>
        <p:spPr bwMode="auto">
          <a:xfrm>
            <a:off x="445498" y="3816030"/>
            <a:ext cx="8393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err="1"/>
              <a:t>simple.sbt</a:t>
            </a:r>
            <a:r>
              <a:rPr lang="zh-CN" altLang="zh-CN" sz="2400" dirty="0"/>
              <a:t>文件用于声明该独立应用程序的信息以及与</a:t>
            </a:r>
            <a:r>
              <a:rPr lang="en-US" altLang="zh-CN" sz="2400" dirty="0"/>
              <a:t> Spark</a:t>
            </a:r>
            <a:r>
              <a:rPr lang="zh-CN" altLang="zh-CN" sz="2400" dirty="0"/>
              <a:t>的依赖关系，需要在</a:t>
            </a:r>
            <a:r>
              <a:rPr lang="en-US" altLang="zh-CN" sz="2400" dirty="0" err="1"/>
              <a:t>simple.sbt</a:t>
            </a:r>
            <a:r>
              <a:rPr lang="zh-CN" altLang="zh-CN" sz="2400" dirty="0"/>
              <a:t>文件中输入以下内容：</a:t>
            </a:r>
            <a:endParaRPr lang="zh-CN" altLang="en-US" sz="2400" dirty="0"/>
          </a:p>
        </p:txBody>
      </p:sp>
      <p:sp>
        <p:nvSpPr>
          <p:cNvPr id="24583" name="TextBox 6">
            <a:extLst>
              <a:ext uri="{FF2B5EF4-FFF2-40B4-BE49-F238E27FC236}">
                <a16:creationId xmlns:a16="http://schemas.microsoft.com/office/drawing/2014/main" id="{1A05C371-E979-430A-A394-2ADC80C1FAD1}"/>
              </a:ext>
            </a:extLst>
          </p:cNvPr>
          <p:cNvSpPr txBox="1">
            <a:spLocks noChangeArrowheads="1"/>
          </p:cNvSpPr>
          <p:nvPr/>
        </p:nvSpPr>
        <p:spPr bwMode="auto">
          <a:xfrm>
            <a:off x="493571" y="5029158"/>
            <a:ext cx="8345515"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name := "Simple Project"</a:t>
            </a:r>
            <a:endParaRPr lang="zh-CN" altLang="zh-CN" dirty="0">
              <a:solidFill>
                <a:schemeClr val="bg1"/>
              </a:solidFill>
            </a:endParaRPr>
          </a:p>
          <a:p>
            <a:pPr eaLnBrk="1" hangingPunct="1"/>
            <a:r>
              <a:rPr lang="en-US" altLang="zh-CN" dirty="0">
                <a:solidFill>
                  <a:schemeClr val="bg1"/>
                </a:solidFill>
              </a:rPr>
              <a:t>version := "1.0"</a:t>
            </a:r>
            <a:endParaRPr lang="zh-CN" altLang="zh-CN" dirty="0">
              <a:solidFill>
                <a:schemeClr val="bg1"/>
              </a:solidFill>
            </a:endParaRPr>
          </a:p>
          <a:p>
            <a:pPr eaLnBrk="1" hangingPunct="1"/>
            <a:r>
              <a:rPr lang="en-US" altLang="zh-CN" dirty="0" err="1">
                <a:solidFill>
                  <a:schemeClr val="bg1"/>
                </a:solidFill>
              </a:rPr>
              <a:t>scalaVersion</a:t>
            </a:r>
            <a:r>
              <a:rPr lang="en-US" altLang="zh-CN" dirty="0">
                <a:solidFill>
                  <a:schemeClr val="bg1"/>
                </a:solidFill>
              </a:rPr>
              <a:t> := "2.11.12"</a:t>
            </a:r>
            <a:endParaRPr lang="zh-CN" altLang="zh-CN" dirty="0">
              <a:solidFill>
                <a:schemeClr val="bg1"/>
              </a:solidFill>
            </a:endParaRPr>
          </a:p>
          <a:p>
            <a:pPr eaLnBrk="1" hangingPunct="1"/>
            <a:r>
              <a:rPr lang="en-US" altLang="zh-CN" dirty="0" err="1">
                <a:solidFill>
                  <a:schemeClr val="bg1"/>
                </a:solidFill>
              </a:rPr>
              <a:t>libraryDependencies</a:t>
            </a:r>
            <a:r>
              <a:rPr lang="en-US" altLang="zh-CN" dirty="0">
                <a:solidFill>
                  <a:schemeClr val="bg1"/>
                </a:solidFill>
              </a:rPr>
              <a:t> += "</a:t>
            </a:r>
            <a:r>
              <a:rPr lang="en-US" altLang="zh-CN" dirty="0" err="1">
                <a:solidFill>
                  <a:schemeClr val="bg1"/>
                </a:solidFill>
              </a:rPr>
              <a:t>org.apache.spark</a:t>
            </a:r>
            <a:r>
              <a:rPr lang="en-US" altLang="zh-CN" dirty="0">
                <a:solidFill>
                  <a:schemeClr val="bg1"/>
                </a:solidFill>
              </a:rPr>
              <a:t>" %% "spark-core" % "2.4.0"</a:t>
            </a:r>
            <a:endParaRPr lang="zh-CN" altLang="en-US" dirty="0">
              <a:solidFill>
                <a:schemeClr val="bg1"/>
              </a:solidFill>
            </a:endParaRPr>
          </a:p>
        </p:txBody>
      </p:sp>
      <p:sp>
        <p:nvSpPr>
          <p:cNvPr id="5" name="日期占位符 4">
            <a:extLst>
              <a:ext uri="{FF2B5EF4-FFF2-40B4-BE49-F238E27FC236}">
                <a16:creationId xmlns:a16="http://schemas.microsoft.com/office/drawing/2014/main" id="{44C2B193-0694-4A9A-B9DE-E6D8840A401A}"/>
              </a:ext>
            </a:extLst>
          </p:cNvPr>
          <p:cNvSpPr>
            <a:spLocks noGrp="1"/>
          </p:cNvSpPr>
          <p:nvPr>
            <p:ph type="dt" sz="half" idx="10"/>
          </p:nvPr>
        </p:nvSpPr>
        <p:spPr/>
        <p:txBody>
          <a:bodyPr/>
          <a:lstStyle/>
          <a:p>
            <a:pPr>
              <a:defRPr/>
            </a:pPr>
            <a:r>
              <a:rPr lang="en-US" altLang="zh-CN"/>
              <a:t>2024-05-03</a:t>
            </a:r>
          </a:p>
        </p:txBody>
      </p:sp>
      <p:sp>
        <p:nvSpPr>
          <p:cNvPr id="6" name="页脚占位符 5">
            <a:extLst>
              <a:ext uri="{FF2B5EF4-FFF2-40B4-BE49-F238E27FC236}">
                <a16:creationId xmlns:a16="http://schemas.microsoft.com/office/drawing/2014/main" id="{2A02C774-9DB0-4B5D-91A5-014DAD4AD19A}"/>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7" name="灯片编号占位符 6">
            <a:extLst>
              <a:ext uri="{FF2B5EF4-FFF2-40B4-BE49-F238E27FC236}">
                <a16:creationId xmlns:a16="http://schemas.microsoft.com/office/drawing/2014/main" id="{F125C413-CBFF-493E-BC36-F2493F2FFF56}"/>
              </a:ext>
            </a:extLst>
          </p:cNvPr>
          <p:cNvSpPr>
            <a:spLocks noGrp="1"/>
          </p:cNvSpPr>
          <p:nvPr>
            <p:ph type="sldNum" sz="quarter" idx="12"/>
          </p:nvPr>
        </p:nvSpPr>
        <p:spPr/>
        <p:txBody>
          <a:bodyPr/>
          <a:lstStyle/>
          <a:p>
            <a:pPr>
              <a:defRPr/>
            </a:pPr>
            <a:fld id="{C90E6C3E-23A5-47D7-9870-3C7D8FC0BFC9}" type="slidenum">
              <a:rPr lang="en-US" altLang="zh-CN"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Box 2">
            <a:extLst>
              <a:ext uri="{FF2B5EF4-FFF2-40B4-BE49-F238E27FC236}">
                <a16:creationId xmlns:a16="http://schemas.microsoft.com/office/drawing/2014/main" id="{8BB4DA53-86EA-4A29-987B-98D23D5A08F7}"/>
              </a:ext>
            </a:extLst>
          </p:cNvPr>
          <p:cNvSpPr txBox="1">
            <a:spLocks noChangeArrowheads="1"/>
          </p:cNvSpPr>
          <p:nvPr/>
        </p:nvSpPr>
        <p:spPr bwMode="auto">
          <a:xfrm>
            <a:off x="464748" y="926229"/>
            <a:ext cx="82145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为了保证</a:t>
            </a:r>
            <a:r>
              <a:rPr lang="en-US" altLang="zh-CN" sz="2400" dirty="0" err="1"/>
              <a:t>sbt</a:t>
            </a:r>
            <a:r>
              <a:rPr lang="zh-CN" altLang="zh-CN" sz="2400" dirty="0"/>
              <a:t>能够正常运行，先执行如下命令检查整个应用程序的文件结构：</a:t>
            </a:r>
            <a:endParaRPr lang="zh-CN" altLang="en-US" sz="2400" dirty="0"/>
          </a:p>
        </p:txBody>
      </p:sp>
      <p:sp>
        <p:nvSpPr>
          <p:cNvPr id="25604" name="TextBox 3">
            <a:extLst>
              <a:ext uri="{FF2B5EF4-FFF2-40B4-BE49-F238E27FC236}">
                <a16:creationId xmlns:a16="http://schemas.microsoft.com/office/drawing/2014/main" id="{450307CA-ED14-43F9-AE2C-318782AB0204}"/>
              </a:ext>
            </a:extLst>
          </p:cNvPr>
          <p:cNvSpPr txBox="1">
            <a:spLocks noChangeArrowheads="1"/>
          </p:cNvSpPr>
          <p:nvPr/>
        </p:nvSpPr>
        <p:spPr bwMode="auto">
          <a:xfrm>
            <a:off x="685902" y="1981238"/>
            <a:ext cx="7924592" cy="8309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bg1"/>
                </a:solidFill>
              </a:rPr>
              <a:t>$ cd ~/sparkapp</a:t>
            </a:r>
            <a:endParaRPr lang="zh-CN" altLang="zh-CN" sz="2400">
              <a:solidFill>
                <a:schemeClr val="bg1"/>
              </a:solidFill>
            </a:endParaRPr>
          </a:p>
          <a:p>
            <a:pPr eaLnBrk="1" hangingPunct="1"/>
            <a:r>
              <a:rPr lang="en-US" altLang="zh-CN" sz="2400">
                <a:solidFill>
                  <a:schemeClr val="bg1"/>
                </a:solidFill>
              </a:rPr>
              <a:t>$ find .</a:t>
            </a:r>
            <a:endParaRPr lang="zh-CN" altLang="en-US" sz="2400">
              <a:solidFill>
                <a:schemeClr val="bg1"/>
              </a:solidFill>
            </a:endParaRPr>
          </a:p>
        </p:txBody>
      </p:sp>
      <p:sp>
        <p:nvSpPr>
          <p:cNvPr id="25605" name="TextBox 4">
            <a:extLst>
              <a:ext uri="{FF2B5EF4-FFF2-40B4-BE49-F238E27FC236}">
                <a16:creationId xmlns:a16="http://schemas.microsoft.com/office/drawing/2014/main" id="{277EBAA3-99A4-41FC-895A-2232BF19E462}"/>
              </a:ext>
            </a:extLst>
          </p:cNvPr>
          <p:cNvSpPr txBox="1">
            <a:spLocks noChangeArrowheads="1"/>
          </p:cNvSpPr>
          <p:nvPr/>
        </p:nvSpPr>
        <p:spPr bwMode="auto">
          <a:xfrm>
            <a:off x="489740" y="3124208"/>
            <a:ext cx="54168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文件结构应该是类似如下所示的内容：</a:t>
            </a:r>
            <a:endParaRPr lang="zh-CN" altLang="en-US" sz="2400" dirty="0"/>
          </a:p>
        </p:txBody>
      </p:sp>
      <p:sp>
        <p:nvSpPr>
          <p:cNvPr id="25606" name="TextBox 5">
            <a:extLst>
              <a:ext uri="{FF2B5EF4-FFF2-40B4-BE49-F238E27FC236}">
                <a16:creationId xmlns:a16="http://schemas.microsoft.com/office/drawing/2014/main" id="{02714446-7CA0-4A8B-B5DF-A6CD42E327CD}"/>
              </a:ext>
            </a:extLst>
          </p:cNvPr>
          <p:cNvSpPr txBox="1">
            <a:spLocks noChangeArrowheads="1"/>
          </p:cNvSpPr>
          <p:nvPr/>
        </p:nvSpPr>
        <p:spPr bwMode="auto">
          <a:xfrm>
            <a:off x="714586" y="3733792"/>
            <a:ext cx="7819709" cy="230832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a:t>
            </a:r>
            <a:endParaRPr lang="zh-CN" altLang="zh-CN" sz="2400" dirty="0"/>
          </a:p>
          <a:p>
            <a:pPr eaLnBrk="1" hangingPunct="1"/>
            <a:r>
              <a:rPr lang="en-US" altLang="zh-CN" sz="2400" dirty="0"/>
              <a:t>./</a:t>
            </a:r>
            <a:r>
              <a:rPr lang="en-US" altLang="zh-CN" sz="2400" dirty="0" err="1"/>
              <a:t>src</a:t>
            </a:r>
            <a:endParaRPr lang="zh-CN" altLang="zh-CN" sz="2400" dirty="0"/>
          </a:p>
          <a:p>
            <a:pPr eaLnBrk="1" hangingPunct="1"/>
            <a:r>
              <a:rPr lang="en-US" altLang="zh-CN" sz="2400" dirty="0"/>
              <a:t>./</a:t>
            </a:r>
            <a:r>
              <a:rPr lang="en-US" altLang="zh-CN" sz="2400" dirty="0" err="1"/>
              <a:t>src</a:t>
            </a:r>
            <a:r>
              <a:rPr lang="en-US" altLang="zh-CN" sz="2400" dirty="0"/>
              <a:t>/main</a:t>
            </a:r>
            <a:endParaRPr lang="zh-CN" altLang="zh-CN" sz="2400" dirty="0"/>
          </a:p>
          <a:p>
            <a:pPr eaLnBrk="1" hangingPunct="1"/>
            <a:r>
              <a:rPr lang="en-US" altLang="zh-CN" sz="2400" dirty="0"/>
              <a:t>./</a:t>
            </a:r>
            <a:r>
              <a:rPr lang="en-US" altLang="zh-CN" sz="2400" dirty="0" err="1"/>
              <a:t>src</a:t>
            </a:r>
            <a:r>
              <a:rPr lang="en-US" altLang="zh-CN" sz="2400" dirty="0"/>
              <a:t>/main/</a:t>
            </a:r>
            <a:r>
              <a:rPr lang="en-US" altLang="zh-CN" sz="2400" dirty="0" err="1"/>
              <a:t>scala</a:t>
            </a:r>
            <a:endParaRPr lang="zh-CN" altLang="zh-CN" sz="2400" dirty="0"/>
          </a:p>
          <a:p>
            <a:pPr eaLnBrk="1" hangingPunct="1"/>
            <a:r>
              <a:rPr lang="en-US" altLang="zh-CN" sz="2400" dirty="0"/>
              <a:t>./</a:t>
            </a:r>
            <a:r>
              <a:rPr lang="en-US" altLang="zh-CN" sz="2400" dirty="0" err="1"/>
              <a:t>src</a:t>
            </a:r>
            <a:r>
              <a:rPr lang="en-US" altLang="zh-CN" sz="2400" dirty="0"/>
              <a:t>/main/</a:t>
            </a:r>
            <a:r>
              <a:rPr lang="en-US" altLang="zh-CN" sz="2400" dirty="0" err="1"/>
              <a:t>scala</a:t>
            </a:r>
            <a:r>
              <a:rPr lang="en-US" altLang="zh-CN" sz="2400" dirty="0"/>
              <a:t>/</a:t>
            </a:r>
            <a:r>
              <a:rPr lang="en-US" altLang="zh-CN" sz="2400" dirty="0" err="1"/>
              <a:t>SimpleApp.scala</a:t>
            </a:r>
            <a:endParaRPr lang="zh-CN" altLang="zh-CN" sz="2400" dirty="0"/>
          </a:p>
          <a:p>
            <a:pPr eaLnBrk="1" hangingPunct="1"/>
            <a:r>
              <a:rPr lang="en-US" altLang="zh-CN" sz="2400" dirty="0"/>
              <a:t>./</a:t>
            </a:r>
            <a:r>
              <a:rPr lang="en-US" altLang="zh-CN" sz="2400" dirty="0" err="1"/>
              <a:t>simple.sbt</a:t>
            </a:r>
            <a:endParaRPr lang="zh-CN" altLang="en-US" sz="2400" dirty="0"/>
          </a:p>
        </p:txBody>
      </p:sp>
      <p:sp>
        <p:nvSpPr>
          <p:cNvPr id="5" name="日期占位符 4">
            <a:extLst>
              <a:ext uri="{FF2B5EF4-FFF2-40B4-BE49-F238E27FC236}">
                <a16:creationId xmlns:a16="http://schemas.microsoft.com/office/drawing/2014/main" id="{F7B613D7-0610-468E-8D6F-854D74FFB03B}"/>
              </a:ext>
            </a:extLst>
          </p:cNvPr>
          <p:cNvSpPr>
            <a:spLocks noGrp="1"/>
          </p:cNvSpPr>
          <p:nvPr>
            <p:ph type="dt" sz="half" idx="10"/>
          </p:nvPr>
        </p:nvSpPr>
        <p:spPr/>
        <p:txBody>
          <a:bodyPr/>
          <a:lstStyle/>
          <a:p>
            <a:pPr>
              <a:defRPr/>
            </a:pPr>
            <a:r>
              <a:rPr lang="en-US" altLang="zh-CN"/>
              <a:t>2024-05-03</a:t>
            </a:r>
          </a:p>
        </p:txBody>
      </p:sp>
      <p:sp>
        <p:nvSpPr>
          <p:cNvPr id="6" name="页脚占位符 5">
            <a:extLst>
              <a:ext uri="{FF2B5EF4-FFF2-40B4-BE49-F238E27FC236}">
                <a16:creationId xmlns:a16="http://schemas.microsoft.com/office/drawing/2014/main" id="{5A999AC1-11F1-4858-9276-F63F38F6AF7A}"/>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7" name="灯片编号占位符 6">
            <a:extLst>
              <a:ext uri="{FF2B5EF4-FFF2-40B4-BE49-F238E27FC236}">
                <a16:creationId xmlns:a16="http://schemas.microsoft.com/office/drawing/2014/main" id="{5859E295-5DC7-4626-853B-B2788D60B219}"/>
              </a:ext>
            </a:extLst>
          </p:cNvPr>
          <p:cNvSpPr>
            <a:spLocks noGrp="1"/>
          </p:cNvSpPr>
          <p:nvPr>
            <p:ph type="sldNum" sz="quarter" idx="12"/>
          </p:nvPr>
        </p:nvSpPr>
        <p:spPr/>
        <p:txBody>
          <a:bodyPr/>
          <a:lstStyle/>
          <a:p>
            <a:pPr>
              <a:defRPr/>
            </a:pPr>
            <a:fld id="{C90E6C3E-23A5-47D7-9870-3C7D8FC0BFC9}" type="slidenum">
              <a:rPr lang="en-US" altLang="zh-CN"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Box 2">
            <a:extLst>
              <a:ext uri="{FF2B5EF4-FFF2-40B4-BE49-F238E27FC236}">
                <a16:creationId xmlns:a16="http://schemas.microsoft.com/office/drawing/2014/main" id="{E087435E-DDF8-4194-A649-73FCA865360C}"/>
              </a:ext>
            </a:extLst>
          </p:cNvPr>
          <p:cNvSpPr txBox="1">
            <a:spLocks noChangeArrowheads="1"/>
          </p:cNvSpPr>
          <p:nvPr/>
        </p:nvSpPr>
        <p:spPr bwMode="auto">
          <a:xfrm>
            <a:off x="457308" y="1092259"/>
            <a:ext cx="84579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接下来，可以通过如下代码将整个应用程序打包成</a:t>
            </a:r>
            <a:r>
              <a:rPr lang="en-US" altLang="zh-CN" sz="2400"/>
              <a:t> JAR</a:t>
            </a:r>
            <a:r>
              <a:rPr lang="zh-CN" altLang="zh-CN" sz="2400"/>
              <a:t>（首次运行时，</a:t>
            </a:r>
            <a:r>
              <a:rPr lang="en-US" altLang="zh-CN" sz="2400"/>
              <a:t>sbt</a:t>
            </a:r>
            <a:r>
              <a:rPr lang="zh-CN" altLang="zh-CN" sz="2400"/>
              <a:t>会自动下载相关的依赖包）：</a:t>
            </a:r>
            <a:endParaRPr lang="zh-CN" altLang="en-US" sz="2400"/>
          </a:p>
        </p:txBody>
      </p:sp>
      <p:sp>
        <p:nvSpPr>
          <p:cNvPr id="26628" name="TextBox 3">
            <a:extLst>
              <a:ext uri="{FF2B5EF4-FFF2-40B4-BE49-F238E27FC236}">
                <a16:creationId xmlns:a16="http://schemas.microsoft.com/office/drawing/2014/main" id="{2139D834-5085-4C19-B710-33986718FE36}"/>
              </a:ext>
            </a:extLst>
          </p:cNvPr>
          <p:cNvSpPr txBox="1">
            <a:spLocks noChangeArrowheads="1"/>
          </p:cNvSpPr>
          <p:nvPr/>
        </p:nvSpPr>
        <p:spPr bwMode="auto">
          <a:xfrm>
            <a:off x="533506" y="2300058"/>
            <a:ext cx="8305582"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 cd ~/</a:t>
            </a:r>
            <a:r>
              <a:rPr lang="en-US" altLang="zh-CN" dirty="0" err="1">
                <a:solidFill>
                  <a:schemeClr val="bg1"/>
                </a:solidFill>
              </a:rPr>
              <a:t>sparkapp</a:t>
            </a:r>
            <a:r>
              <a:rPr lang="en-US" altLang="zh-CN" dirty="0">
                <a:solidFill>
                  <a:schemeClr val="bg1"/>
                </a:solidFill>
              </a:rPr>
              <a:t>  #</a:t>
            </a:r>
            <a:r>
              <a:rPr lang="zh-CN" altLang="zh-CN" dirty="0">
                <a:solidFill>
                  <a:schemeClr val="bg1"/>
                </a:solidFill>
              </a:rPr>
              <a:t>一定把这个目录设置为当前目录</a:t>
            </a:r>
          </a:p>
          <a:p>
            <a:pPr eaLnBrk="1" hangingPunct="1"/>
            <a:r>
              <a:rPr lang="en-US" altLang="zh-CN" dirty="0">
                <a:solidFill>
                  <a:schemeClr val="bg1"/>
                </a:solidFill>
              </a:rPr>
              <a:t>$ /</a:t>
            </a:r>
            <a:r>
              <a:rPr lang="en-US" altLang="zh-CN" dirty="0" err="1">
                <a:solidFill>
                  <a:schemeClr val="bg1"/>
                </a:solidFill>
              </a:rPr>
              <a:t>usr</a:t>
            </a:r>
            <a:r>
              <a:rPr lang="en-US" altLang="zh-CN" dirty="0">
                <a:solidFill>
                  <a:schemeClr val="bg1"/>
                </a:solidFill>
              </a:rPr>
              <a:t>/local/</a:t>
            </a:r>
            <a:r>
              <a:rPr lang="en-US" altLang="zh-CN" dirty="0" err="1">
                <a:solidFill>
                  <a:schemeClr val="bg1"/>
                </a:solidFill>
              </a:rPr>
              <a:t>sbt</a:t>
            </a:r>
            <a:r>
              <a:rPr lang="en-US" altLang="zh-CN" dirty="0">
                <a:solidFill>
                  <a:schemeClr val="bg1"/>
                </a:solidFill>
              </a:rPr>
              <a:t>/</a:t>
            </a:r>
            <a:r>
              <a:rPr lang="en-US" altLang="zh-CN" dirty="0" err="1">
                <a:solidFill>
                  <a:schemeClr val="bg1"/>
                </a:solidFill>
              </a:rPr>
              <a:t>sbt</a:t>
            </a:r>
            <a:r>
              <a:rPr lang="en-US" altLang="zh-CN" dirty="0">
                <a:solidFill>
                  <a:schemeClr val="bg1"/>
                </a:solidFill>
              </a:rPr>
              <a:t> package</a:t>
            </a:r>
            <a:endParaRPr lang="zh-CN" altLang="en-US" dirty="0">
              <a:solidFill>
                <a:schemeClr val="bg1"/>
              </a:solidFill>
            </a:endParaRPr>
          </a:p>
        </p:txBody>
      </p:sp>
      <p:sp>
        <p:nvSpPr>
          <p:cNvPr id="26629" name="TextBox 4">
            <a:extLst>
              <a:ext uri="{FF2B5EF4-FFF2-40B4-BE49-F238E27FC236}">
                <a16:creationId xmlns:a16="http://schemas.microsoft.com/office/drawing/2014/main" id="{64E7AAB4-E339-4C6E-A356-4F56F7BD963E}"/>
              </a:ext>
            </a:extLst>
          </p:cNvPr>
          <p:cNvSpPr txBox="1">
            <a:spLocks noChangeArrowheads="1"/>
          </p:cNvSpPr>
          <p:nvPr/>
        </p:nvSpPr>
        <p:spPr bwMode="auto">
          <a:xfrm>
            <a:off x="457308" y="3092140"/>
            <a:ext cx="66479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执行上述命令后，屏幕上会返回如下类似信息：</a:t>
            </a:r>
            <a:endParaRPr lang="zh-CN" altLang="en-US" sz="2400" dirty="0"/>
          </a:p>
        </p:txBody>
      </p:sp>
      <p:sp>
        <p:nvSpPr>
          <p:cNvPr id="26630" name="TextBox 5">
            <a:extLst>
              <a:ext uri="{FF2B5EF4-FFF2-40B4-BE49-F238E27FC236}">
                <a16:creationId xmlns:a16="http://schemas.microsoft.com/office/drawing/2014/main" id="{CE7FC21E-0F7A-461F-880A-64C01062EAC5}"/>
              </a:ext>
            </a:extLst>
          </p:cNvPr>
          <p:cNvSpPr txBox="1">
            <a:spLocks noChangeArrowheads="1"/>
          </p:cNvSpPr>
          <p:nvPr/>
        </p:nvSpPr>
        <p:spPr bwMode="auto">
          <a:xfrm>
            <a:off x="533506" y="3657600"/>
            <a:ext cx="8305582" cy="23082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a:t>
            </a:r>
            <a:r>
              <a:rPr lang="en-US" altLang="zh-CN" dirty="0" err="1">
                <a:solidFill>
                  <a:schemeClr val="bg1"/>
                </a:solidFill>
              </a:rPr>
              <a:t>sparkapp</a:t>
            </a:r>
            <a:r>
              <a:rPr lang="en-US" altLang="zh-CN" dirty="0">
                <a:solidFill>
                  <a:schemeClr val="bg1"/>
                </a:solidFill>
              </a:rPr>
              <a:t>$ /</a:t>
            </a:r>
            <a:r>
              <a:rPr lang="en-US" altLang="zh-CN" dirty="0" err="1">
                <a:solidFill>
                  <a:schemeClr val="bg1"/>
                </a:solidFill>
              </a:rPr>
              <a:t>usr</a:t>
            </a:r>
            <a:r>
              <a:rPr lang="en-US" altLang="zh-CN" dirty="0">
                <a:solidFill>
                  <a:schemeClr val="bg1"/>
                </a:solidFill>
              </a:rPr>
              <a:t>/local/</a:t>
            </a:r>
            <a:r>
              <a:rPr lang="en-US" altLang="zh-CN" dirty="0" err="1">
                <a:solidFill>
                  <a:schemeClr val="bg1"/>
                </a:solidFill>
              </a:rPr>
              <a:t>sbt</a:t>
            </a:r>
            <a:r>
              <a:rPr lang="en-US" altLang="zh-CN" dirty="0">
                <a:solidFill>
                  <a:schemeClr val="bg1"/>
                </a:solidFill>
              </a:rPr>
              <a:t>/</a:t>
            </a:r>
            <a:r>
              <a:rPr lang="en-US" altLang="zh-CN" dirty="0" err="1">
                <a:solidFill>
                  <a:schemeClr val="bg1"/>
                </a:solidFill>
              </a:rPr>
              <a:t>sbt</a:t>
            </a:r>
            <a:r>
              <a:rPr lang="en-US" altLang="zh-CN" dirty="0">
                <a:solidFill>
                  <a:schemeClr val="bg1"/>
                </a:solidFill>
              </a:rPr>
              <a:t> package</a:t>
            </a:r>
            <a:endParaRPr lang="zh-CN" altLang="zh-CN" dirty="0">
              <a:solidFill>
                <a:schemeClr val="bg1"/>
              </a:solidFill>
            </a:endParaRPr>
          </a:p>
          <a:p>
            <a:pPr eaLnBrk="1" hangingPunct="1"/>
            <a:r>
              <a:rPr lang="en-US" altLang="zh-CN" dirty="0">
                <a:solidFill>
                  <a:schemeClr val="bg1"/>
                </a:solidFill>
              </a:rPr>
              <a:t>[info] Set current project to Simple Project</a:t>
            </a:r>
            <a:endParaRPr lang="zh-CN" altLang="zh-CN" dirty="0">
              <a:solidFill>
                <a:schemeClr val="bg1"/>
              </a:solidFill>
            </a:endParaRPr>
          </a:p>
          <a:p>
            <a:pPr eaLnBrk="1" hangingPunct="1"/>
            <a:r>
              <a:rPr lang="en-US" altLang="zh-CN" dirty="0">
                <a:solidFill>
                  <a:schemeClr val="bg1"/>
                </a:solidFill>
              </a:rPr>
              <a:t>[info] Updating {file:/home/hadoop/sparkapp/}sparkapp...</a:t>
            </a:r>
            <a:endParaRPr lang="zh-CN" altLang="zh-CN" dirty="0">
              <a:solidFill>
                <a:schemeClr val="bg1"/>
              </a:solidFill>
            </a:endParaRPr>
          </a:p>
          <a:p>
            <a:pPr eaLnBrk="1" hangingPunct="1"/>
            <a:r>
              <a:rPr lang="en-US" altLang="zh-CN" dirty="0">
                <a:solidFill>
                  <a:schemeClr val="bg1"/>
                </a:solidFill>
              </a:rPr>
              <a:t>[info] Done updating.</a:t>
            </a:r>
            <a:endParaRPr lang="zh-CN" altLang="zh-CN" dirty="0">
              <a:solidFill>
                <a:schemeClr val="bg1"/>
              </a:solidFill>
            </a:endParaRPr>
          </a:p>
          <a:p>
            <a:pPr eaLnBrk="1" hangingPunct="1"/>
            <a:r>
              <a:rPr lang="en-US" altLang="zh-CN" dirty="0">
                <a:solidFill>
                  <a:schemeClr val="bg1"/>
                </a:solidFill>
              </a:rPr>
              <a:t>[info] Compiling 1 Scala source to /home/</a:t>
            </a:r>
            <a:r>
              <a:rPr lang="en-US" altLang="zh-CN" dirty="0" err="1">
                <a:solidFill>
                  <a:schemeClr val="bg1"/>
                </a:solidFill>
              </a:rPr>
              <a:t>hadoop</a:t>
            </a:r>
            <a:r>
              <a:rPr lang="en-US" altLang="zh-CN" dirty="0">
                <a:solidFill>
                  <a:schemeClr val="bg1"/>
                </a:solidFill>
              </a:rPr>
              <a:t>/</a:t>
            </a:r>
            <a:r>
              <a:rPr lang="en-US" altLang="zh-CN" dirty="0" err="1">
                <a:solidFill>
                  <a:schemeClr val="bg1"/>
                </a:solidFill>
              </a:rPr>
              <a:t>sparkapp</a:t>
            </a:r>
            <a:r>
              <a:rPr lang="en-US" altLang="zh-CN" dirty="0">
                <a:solidFill>
                  <a:schemeClr val="bg1"/>
                </a:solidFill>
              </a:rPr>
              <a:t>/target/...</a:t>
            </a:r>
            <a:endParaRPr lang="zh-CN" altLang="zh-CN" dirty="0">
              <a:solidFill>
                <a:schemeClr val="bg1"/>
              </a:solidFill>
            </a:endParaRPr>
          </a:p>
          <a:p>
            <a:pPr eaLnBrk="1" hangingPunct="1"/>
            <a:r>
              <a:rPr lang="en-US" altLang="zh-CN" dirty="0">
                <a:solidFill>
                  <a:schemeClr val="bg1"/>
                </a:solidFill>
              </a:rPr>
              <a:t>[info] Packaging /home/</a:t>
            </a:r>
            <a:r>
              <a:rPr lang="en-US" altLang="zh-CN" dirty="0" err="1">
                <a:solidFill>
                  <a:schemeClr val="bg1"/>
                </a:solidFill>
              </a:rPr>
              <a:t>hadoop</a:t>
            </a:r>
            <a:r>
              <a:rPr lang="en-US" altLang="zh-CN" dirty="0">
                <a:solidFill>
                  <a:schemeClr val="bg1"/>
                </a:solidFill>
              </a:rPr>
              <a:t>/</a:t>
            </a:r>
            <a:r>
              <a:rPr lang="en-US" altLang="zh-CN" dirty="0" err="1">
                <a:solidFill>
                  <a:schemeClr val="bg1"/>
                </a:solidFill>
              </a:rPr>
              <a:t>sparkapp</a:t>
            </a:r>
            <a:r>
              <a:rPr lang="en-US" altLang="zh-CN" dirty="0">
                <a:solidFill>
                  <a:schemeClr val="bg1"/>
                </a:solidFill>
              </a:rPr>
              <a:t>/target/scala-2.11/...</a:t>
            </a:r>
            <a:endParaRPr lang="zh-CN" altLang="zh-CN" dirty="0">
              <a:solidFill>
                <a:schemeClr val="bg1"/>
              </a:solidFill>
            </a:endParaRPr>
          </a:p>
          <a:p>
            <a:pPr eaLnBrk="1" hangingPunct="1"/>
            <a:r>
              <a:rPr lang="en-US" altLang="zh-CN" dirty="0">
                <a:solidFill>
                  <a:schemeClr val="bg1"/>
                </a:solidFill>
              </a:rPr>
              <a:t>[info] Done packaging.</a:t>
            </a:r>
            <a:endParaRPr lang="zh-CN" altLang="zh-CN" dirty="0">
              <a:solidFill>
                <a:schemeClr val="bg1"/>
              </a:solidFill>
            </a:endParaRPr>
          </a:p>
          <a:p>
            <a:pPr eaLnBrk="1" hangingPunct="1"/>
            <a:r>
              <a:rPr lang="en-US" altLang="zh-CN" dirty="0">
                <a:solidFill>
                  <a:schemeClr val="bg1"/>
                </a:solidFill>
              </a:rPr>
              <a:t>[success] Total time: 17 s, completed 2020-1-27 16:13:56</a:t>
            </a:r>
            <a:endParaRPr lang="zh-CN" altLang="zh-CN" dirty="0">
              <a:solidFill>
                <a:schemeClr val="bg1"/>
              </a:solidFill>
            </a:endParaRPr>
          </a:p>
        </p:txBody>
      </p:sp>
      <p:sp>
        <p:nvSpPr>
          <p:cNvPr id="26631" name="TextBox 6">
            <a:extLst>
              <a:ext uri="{FF2B5EF4-FFF2-40B4-BE49-F238E27FC236}">
                <a16:creationId xmlns:a16="http://schemas.microsoft.com/office/drawing/2014/main" id="{96830714-5843-43E9-8B01-6EC0C8EF94E2}"/>
              </a:ext>
            </a:extLst>
          </p:cNvPr>
          <p:cNvSpPr txBox="1">
            <a:spLocks noChangeArrowheads="1"/>
          </p:cNvSpPr>
          <p:nvPr/>
        </p:nvSpPr>
        <p:spPr bwMode="auto">
          <a:xfrm>
            <a:off x="260347" y="6095930"/>
            <a:ext cx="8851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dirty="0">
                <a:solidFill>
                  <a:schemeClr val="bg2"/>
                </a:solidFill>
              </a:rPr>
              <a:t>生成的</a:t>
            </a:r>
            <a:r>
              <a:rPr lang="en-US" altLang="zh-CN" dirty="0">
                <a:solidFill>
                  <a:schemeClr val="bg2"/>
                </a:solidFill>
              </a:rPr>
              <a:t>JAR</a:t>
            </a:r>
            <a:r>
              <a:rPr lang="zh-CN" altLang="zh-CN" dirty="0">
                <a:solidFill>
                  <a:schemeClr val="bg2"/>
                </a:solidFill>
              </a:rPr>
              <a:t>包的位置为“</a:t>
            </a:r>
            <a:r>
              <a:rPr lang="en-US" altLang="zh-CN" dirty="0">
                <a:solidFill>
                  <a:schemeClr val="bg2"/>
                </a:solidFill>
              </a:rPr>
              <a:t>~/</a:t>
            </a:r>
            <a:r>
              <a:rPr lang="en-US" altLang="zh-CN" dirty="0" err="1">
                <a:solidFill>
                  <a:schemeClr val="bg2"/>
                </a:solidFill>
              </a:rPr>
              <a:t>sparkapp</a:t>
            </a:r>
            <a:r>
              <a:rPr lang="en-US" altLang="zh-CN" dirty="0">
                <a:solidFill>
                  <a:schemeClr val="bg2"/>
                </a:solidFill>
              </a:rPr>
              <a:t>/target/scala-2.11/simple-project_2.11-1.0.jar</a:t>
            </a:r>
            <a:r>
              <a:rPr lang="zh-CN" altLang="zh-CN" dirty="0">
                <a:solidFill>
                  <a:schemeClr val="bg2"/>
                </a:solidFill>
              </a:rPr>
              <a:t>”。</a:t>
            </a:r>
            <a:endParaRPr lang="zh-CN" altLang="en-US" dirty="0">
              <a:solidFill>
                <a:schemeClr val="bg2"/>
              </a:solidFill>
            </a:endParaRPr>
          </a:p>
        </p:txBody>
      </p:sp>
      <p:sp>
        <p:nvSpPr>
          <p:cNvPr id="5" name="日期占位符 4">
            <a:extLst>
              <a:ext uri="{FF2B5EF4-FFF2-40B4-BE49-F238E27FC236}">
                <a16:creationId xmlns:a16="http://schemas.microsoft.com/office/drawing/2014/main" id="{AFA86E35-3D3B-430E-8F11-D03558B31890}"/>
              </a:ext>
            </a:extLst>
          </p:cNvPr>
          <p:cNvSpPr>
            <a:spLocks noGrp="1"/>
          </p:cNvSpPr>
          <p:nvPr>
            <p:ph type="dt" sz="half" idx="10"/>
          </p:nvPr>
        </p:nvSpPr>
        <p:spPr/>
        <p:txBody>
          <a:bodyPr/>
          <a:lstStyle/>
          <a:p>
            <a:pPr>
              <a:defRPr/>
            </a:pPr>
            <a:r>
              <a:rPr lang="en-US" altLang="zh-CN"/>
              <a:t>2024-05-03</a:t>
            </a:r>
          </a:p>
        </p:txBody>
      </p:sp>
      <p:sp>
        <p:nvSpPr>
          <p:cNvPr id="6" name="页脚占位符 5">
            <a:extLst>
              <a:ext uri="{FF2B5EF4-FFF2-40B4-BE49-F238E27FC236}">
                <a16:creationId xmlns:a16="http://schemas.microsoft.com/office/drawing/2014/main" id="{5E44B4AA-4532-4443-824E-FEA59DF7B84C}"/>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7" name="灯片编号占位符 6">
            <a:extLst>
              <a:ext uri="{FF2B5EF4-FFF2-40B4-BE49-F238E27FC236}">
                <a16:creationId xmlns:a16="http://schemas.microsoft.com/office/drawing/2014/main" id="{AD9937EE-2EDD-4E1D-8617-05E73D810C3B}"/>
              </a:ext>
            </a:extLst>
          </p:cNvPr>
          <p:cNvSpPr>
            <a:spLocks noGrp="1"/>
          </p:cNvSpPr>
          <p:nvPr>
            <p:ph type="sldNum" sz="quarter" idx="12"/>
          </p:nvPr>
        </p:nvSpPr>
        <p:spPr/>
        <p:txBody>
          <a:bodyPr/>
          <a:lstStyle/>
          <a:p>
            <a:pPr>
              <a:defRPr/>
            </a:pPr>
            <a:fld id="{C90E6C3E-23A5-47D7-9870-3C7D8FC0BFC9}"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Box 2">
            <a:extLst>
              <a:ext uri="{FF2B5EF4-FFF2-40B4-BE49-F238E27FC236}">
                <a16:creationId xmlns:a16="http://schemas.microsoft.com/office/drawing/2014/main" id="{EA5CEA7F-CD58-4918-96D2-9E5FEBE633C0}"/>
              </a:ext>
            </a:extLst>
          </p:cNvPr>
          <p:cNvSpPr txBox="1">
            <a:spLocks noChangeArrowheads="1"/>
          </p:cNvSpPr>
          <p:nvPr/>
        </p:nvSpPr>
        <p:spPr bwMode="auto">
          <a:xfrm>
            <a:off x="381110" y="914466"/>
            <a:ext cx="42306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2"/>
                </a:solidFill>
              </a:rPr>
              <a:t>4.</a:t>
            </a:r>
            <a:r>
              <a:rPr lang="zh-CN" altLang="zh-CN" sz="2400" b="1" dirty="0">
                <a:solidFill>
                  <a:schemeClr val="bg2"/>
                </a:solidFill>
              </a:rPr>
              <a:t>通过</a:t>
            </a:r>
            <a:r>
              <a:rPr lang="en-US" altLang="zh-CN" sz="2400" b="1" dirty="0">
                <a:solidFill>
                  <a:schemeClr val="bg2"/>
                </a:solidFill>
              </a:rPr>
              <a:t>spark-submit</a:t>
            </a:r>
            <a:r>
              <a:rPr lang="zh-CN" altLang="zh-CN" sz="2400" b="1" dirty="0">
                <a:solidFill>
                  <a:schemeClr val="bg2"/>
                </a:solidFill>
              </a:rPr>
              <a:t>运行程序</a:t>
            </a:r>
            <a:endParaRPr lang="zh-CN" altLang="en-US" sz="2400" dirty="0">
              <a:solidFill>
                <a:schemeClr val="bg2"/>
              </a:solidFill>
            </a:endParaRPr>
          </a:p>
        </p:txBody>
      </p:sp>
      <p:sp>
        <p:nvSpPr>
          <p:cNvPr id="27652" name="TextBox 3">
            <a:extLst>
              <a:ext uri="{FF2B5EF4-FFF2-40B4-BE49-F238E27FC236}">
                <a16:creationId xmlns:a16="http://schemas.microsoft.com/office/drawing/2014/main" id="{21E22A91-4096-4D8D-98C0-84B41D659417}"/>
              </a:ext>
            </a:extLst>
          </p:cNvPr>
          <p:cNvSpPr txBox="1">
            <a:spLocks noChangeArrowheads="1"/>
          </p:cNvSpPr>
          <p:nvPr/>
        </p:nvSpPr>
        <p:spPr bwMode="auto">
          <a:xfrm>
            <a:off x="381110" y="1413362"/>
            <a:ext cx="80769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最后，可以将生成的</a:t>
            </a:r>
            <a:r>
              <a:rPr lang="en-US" altLang="zh-CN" sz="2400" dirty="0"/>
              <a:t>JAR</a:t>
            </a:r>
            <a:r>
              <a:rPr lang="zh-CN" altLang="zh-CN" sz="2400" dirty="0"/>
              <a:t>包通过</a:t>
            </a:r>
            <a:r>
              <a:rPr lang="en-US" altLang="zh-CN" sz="2400" dirty="0"/>
              <a:t>spark-submit</a:t>
            </a:r>
            <a:r>
              <a:rPr lang="zh-CN" altLang="zh-CN" sz="2400" dirty="0"/>
              <a:t>提交到</a:t>
            </a:r>
            <a:r>
              <a:rPr lang="en-US" altLang="zh-CN" sz="2400" dirty="0"/>
              <a:t>Spark</a:t>
            </a:r>
            <a:r>
              <a:rPr lang="zh-CN" altLang="zh-CN" sz="2400" dirty="0"/>
              <a:t>中运行，命令如下：</a:t>
            </a:r>
            <a:endParaRPr lang="zh-CN" altLang="en-US" sz="2400" dirty="0"/>
          </a:p>
        </p:txBody>
      </p:sp>
      <p:sp>
        <p:nvSpPr>
          <p:cNvPr id="27653" name="TextBox 4">
            <a:extLst>
              <a:ext uri="{FF2B5EF4-FFF2-40B4-BE49-F238E27FC236}">
                <a16:creationId xmlns:a16="http://schemas.microsoft.com/office/drawing/2014/main" id="{6C3B202F-0B70-41CD-AA4C-F1EDA9EFB36A}"/>
              </a:ext>
            </a:extLst>
          </p:cNvPr>
          <p:cNvSpPr txBox="1">
            <a:spLocks noChangeArrowheads="1"/>
          </p:cNvSpPr>
          <p:nvPr/>
        </p:nvSpPr>
        <p:spPr bwMode="auto">
          <a:xfrm>
            <a:off x="495302" y="2426921"/>
            <a:ext cx="8496181"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a:t>
            </a:r>
            <a:r>
              <a:rPr lang="en-US" altLang="zh-CN" dirty="0" err="1">
                <a:solidFill>
                  <a:schemeClr val="bg1"/>
                </a:solidFill>
              </a:rPr>
              <a:t>usr</a:t>
            </a:r>
            <a:r>
              <a:rPr lang="en-US" altLang="zh-CN" dirty="0">
                <a:solidFill>
                  <a:schemeClr val="bg1"/>
                </a:solidFill>
              </a:rPr>
              <a:t>/local/spark/bin/spark-submit --class "</a:t>
            </a:r>
            <a:r>
              <a:rPr lang="en-US" altLang="zh-CN" dirty="0" err="1">
                <a:solidFill>
                  <a:schemeClr val="bg1"/>
                </a:solidFill>
              </a:rPr>
              <a:t>SimpleApp</a:t>
            </a:r>
            <a:r>
              <a:rPr lang="en-US" altLang="zh-CN" dirty="0">
                <a:solidFill>
                  <a:schemeClr val="bg1"/>
                </a:solidFill>
              </a:rPr>
              <a:t>" ~/</a:t>
            </a:r>
            <a:r>
              <a:rPr lang="en-US" altLang="zh-CN" dirty="0" err="1">
                <a:solidFill>
                  <a:schemeClr val="bg1"/>
                </a:solidFill>
              </a:rPr>
              <a:t>sparkapp</a:t>
            </a:r>
            <a:r>
              <a:rPr lang="en-US" altLang="zh-CN" dirty="0">
                <a:solidFill>
                  <a:schemeClr val="bg1"/>
                </a:solidFill>
              </a:rPr>
              <a:t>/target/scala-2.11/simple-project_2.11-1.0.jar</a:t>
            </a:r>
            <a:endParaRPr lang="zh-CN" altLang="en-US" dirty="0">
              <a:solidFill>
                <a:schemeClr val="bg1"/>
              </a:solidFill>
            </a:endParaRPr>
          </a:p>
        </p:txBody>
      </p:sp>
      <p:sp>
        <p:nvSpPr>
          <p:cNvPr id="27654" name="TextBox 5">
            <a:extLst>
              <a:ext uri="{FF2B5EF4-FFF2-40B4-BE49-F238E27FC236}">
                <a16:creationId xmlns:a16="http://schemas.microsoft.com/office/drawing/2014/main" id="{43035F48-5265-4679-8065-52F5D32D50C9}"/>
              </a:ext>
            </a:extLst>
          </p:cNvPr>
          <p:cNvSpPr txBox="1">
            <a:spLocks noChangeArrowheads="1"/>
          </p:cNvSpPr>
          <p:nvPr/>
        </p:nvSpPr>
        <p:spPr bwMode="auto">
          <a:xfrm>
            <a:off x="379790" y="3287097"/>
            <a:ext cx="86103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上面命令执行后会输出太多信息，可以不使用上面命令，而使用下面命令运行程序，这样就可以直接得到想要的结果：</a:t>
            </a:r>
            <a:endParaRPr lang="zh-CN" altLang="en-US" sz="2400" dirty="0"/>
          </a:p>
        </p:txBody>
      </p:sp>
      <p:sp>
        <p:nvSpPr>
          <p:cNvPr id="27655" name="TextBox 6">
            <a:extLst>
              <a:ext uri="{FF2B5EF4-FFF2-40B4-BE49-F238E27FC236}">
                <a16:creationId xmlns:a16="http://schemas.microsoft.com/office/drawing/2014/main" id="{7B00965E-8A26-476D-940C-EEC706D47C26}"/>
              </a:ext>
            </a:extLst>
          </p:cNvPr>
          <p:cNvSpPr txBox="1">
            <a:spLocks noChangeArrowheads="1"/>
          </p:cNvSpPr>
          <p:nvPr/>
        </p:nvSpPr>
        <p:spPr bwMode="auto">
          <a:xfrm>
            <a:off x="533402" y="4302184"/>
            <a:ext cx="8381883" cy="64633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 /</a:t>
            </a:r>
            <a:r>
              <a:rPr lang="en-US" altLang="zh-CN" dirty="0" err="1">
                <a:solidFill>
                  <a:schemeClr val="bg1"/>
                </a:solidFill>
              </a:rPr>
              <a:t>usr</a:t>
            </a:r>
            <a:r>
              <a:rPr lang="en-US" altLang="zh-CN" dirty="0">
                <a:solidFill>
                  <a:schemeClr val="bg1"/>
                </a:solidFill>
              </a:rPr>
              <a:t>/local/spark/bin/spark-submit --class "</a:t>
            </a:r>
            <a:r>
              <a:rPr lang="en-US" altLang="zh-CN" dirty="0" err="1">
                <a:solidFill>
                  <a:schemeClr val="bg1"/>
                </a:solidFill>
              </a:rPr>
              <a:t>SimpleApp</a:t>
            </a:r>
            <a:r>
              <a:rPr lang="en-US" altLang="zh-CN" dirty="0">
                <a:solidFill>
                  <a:schemeClr val="bg1"/>
                </a:solidFill>
              </a:rPr>
              <a:t>" ~/</a:t>
            </a:r>
            <a:r>
              <a:rPr lang="en-US" altLang="zh-CN" dirty="0" err="1">
                <a:solidFill>
                  <a:schemeClr val="bg1"/>
                </a:solidFill>
              </a:rPr>
              <a:t>sparkapp</a:t>
            </a:r>
            <a:r>
              <a:rPr lang="en-US" altLang="zh-CN" dirty="0">
                <a:solidFill>
                  <a:schemeClr val="bg1"/>
                </a:solidFill>
              </a:rPr>
              <a:t>/target/scala-2.11/simple-project_2.11-1.0.jar 2&gt;&amp;1 | grep "Lines with a:"</a:t>
            </a:r>
            <a:endParaRPr lang="zh-CN" altLang="en-US" dirty="0">
              <a:solidFill>
                <a:schemeClr val="bg1"/>
              </a:solidFill>
            </a:endParaRPr>
          </a:p>
        </p:txBody>
      </p:sp>
      <p:sp>
        <p:nvSpPr>
          <p:cNvPr id="27656" name="矩形 7">
            <a:extLst>
              <a:ext uri="{FF2B5EF4-FFF2-40B4-BE49-F238E27FC236}">
                <a16:creationId xmlns:a16="http://schemas.microsoft.com/office/drawing/2014/main" id="{B73B23CD-2F53-4BF4-A1C4-B4E634BA4D71}"/>
              </a:ext>
            </a:extLst>
          </p:cNvPr>
          <p:cNvSpPr>
            <a:spLocks noChangeArrowheads="1"/>
          </p:cNvSpPr>
          <p:nvPr/>
        </p:nvSpPr>
        <p:spPr bwMode="auto">
          <a:xfrm>
            <a:off x="406089" y="5333950"/>
            <a:ext cx="3262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最终得到的结果如下：</a:t>
            </a:r>
            <a:endParaRPr lang="zh-CN" altLang="en-US" sz="2400" dirty="0"/>
          </a:p>
        </p:txBody>
      </p:sp>
      <p:sp>
        <p:nvSpPr>
          <p:cNvPr id="27657" name="TextBox 8">
            <a:extLst>
              <a:ext uri="{FF2B5EF4-FFF2-40B4-BE49-F238E27FC236}">
                <a16:creationId xmlns:a16="http://schemas.microsoft.com/office/drawing/2014/main" id="{BF26C6BD-1BC9-4FC2-8084-5E1AAE939784}"/>
              </a:ext>
            </a:extLst>
          </p:cNvPr>
          <p:cNvSpPr txBox="1">
            <a:spLocks noChangeArrowheads="1"/>
          </p:cNvSpPr>
          <p:nvPr/>
        </p:nvSpPr>
        <p:spPr bwMode="auto">
          <a:xfrm>
            <a:off x="571446" y="5996106"/>
            <a:ext cx="8267641"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Lines with a: 62, Lines with b: 31</a:t>
            </a:r>
            <a:endParaRPr lang="zh-CN" altLang="en-US" dirty="0">
              <a:solidFill>
                <a:schemeClr val="bg1"/>
              </a:solidFill>
            </a:endParaRPr>
          </a:p>
        </p:txBody>
      </p:sp>
      <p:sp>
        <p:nvSpPr>
          <p:cNvPr id="3" name="日期占位符 2">
            <a:extLst>
              <a:ext uri="{FF2B5EF4-FFF2-40B4-BE49-F238E27FC236}">
                <a16:creationId xmlns:a16="http://schemas.microsoft.com/office/drawing/2014/main" id="{189F91CA-FD50-4045-869C-76F39F1B54F6}"/>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84A6F0D8-E1DB-4839-8A27-7F56835D48AB}"/>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805095FE-F736-48E7-8497-0597BD2C1319}"/>
              </a:ext>
            </a:extLst>
          </p:cNvPr>
          <p:cNvSpPr>
            <a:spLocks noGrp="1"/>
          </p:cNvSpPr>
          <p:nvPr>
            <p:ph type="sldNum" sz="quarter" idx="12"/>
          </p:nvPr>
        </p:nvSpPr>
        <p:spPr/>
        <p:txBody>
          <a:bodyPr/>
          <a:lstStyle/>
          <a:p>
            <a:pPr>
              <a:defRPr/>
            </a:pPr>
            <a:fld id="{C90E6C3E-23A5-47D7-9870-3C7D8FC0BFC9}" type="slidenum">
              <a:rPr lang="en-US" altLang="zh-CN"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A4C61F27-1F5F-464E-B74C-1416C4AC96C0}"/>
              </a:ext>
            </a:extLst>
          </p:cNvPr>
          <p:cNvSpPr>
            <a:spLocks noGrp="1"/>
          </p:cNvSpPr>
          <p:nvPr>
            <p:ph type="title" idx="4294967295"/>
          </p:nvPr>
        </p:nvSpPr>
        <p:spPr>
          <a:xfrm>
            <a:off x="457308" y="59532"/>
            <a:ext cx="8001000" cy="620712"/>
          </a:xfrm>
        </p:spPr>
        <p:txBody>
          <a:bodyPr/>
          <a:lstStyle/>
          <a:p>
            <a:r>
              <a:rPr lang="en-US" altLang="zh-CN" sz="2800" b="1" dirty="0">
                <a:solidFill>
                  <a:schemeClr val="bg2"/>
                </a:solidFill>
              </a:rPr>
              <a:t>9.4.2</a:t>
            </a:r>
            <a:r>
              <a:rPr lang="zh-CN" altLang="zh-CN" sz="2800" b="1" dirty="0">
                <a:solidFill>
                  <a:schemeClr val="bg2"/>
                </a:solidFill>
              </a:rPr>
              <a:t>用</a:t>
            </a:r>
            <a:r>
              <a:rPr lang="en-US" altLang="zh-CN" sz="2800" b="1" dirty="0">
                <a:solidFill>
                  <a:schemeClr val="bg2"/>
                </a:solidFill>
              </a:rPr>
              <a:t>Java</a:t>
            </a:r>
            <a:r>
              <a:rPr lang="zh-CN" altLang="zh-CN" sz="2800" b="1" dirty="0">
                <a:solidFill>
                  <a:schemeClr val="bg2"/>
                </a:solidFill>
              </a:rPr>
              <a:t>语言编写</a:t>
            </a:r>
            <a:r>
              <a:rPr lang="en-US" altLang="zh-CN" sz="2800" b="1" dirty="0">
                <a:solidFill>
                  <a:schemeClr val="bg2"/>
                </a:solidFill>
              </a:rPr>
              <a:t>Spark</a:t>
            </a:r>
            <a:r>
              <a:rPr lang="zh-CN" altLang="zh-CN" sz="2800" b="1" dirty="0">
                <a:solidFill>
                  <a:schemeClr val="bg2"/>
                </a:solidFill>
              </a:rPr>
              <a:t>独立应用程序</a:t>
            </a:r>
            <a:endParaRPr lang="zh-CN" altLang="en-US" sz="2800" b="1" dirty="0">
              <a:solidFill>
                <a:schemeClr val="bg2"/>
              </a:solidFill>
            </a:endParaRPr>
          </a:p>
        </p:txBody>
      </p:sp>
      <p:sp>
        <p:nvSpPr>
          <p:cNvPr id="28675" name="TextBox 2">
            <a:extLst>
              <a:ext uri="{FF2B5EF4-FFF2-40B4-BE49-F238E27FC236}">
                <a16:creationId xmlns:a16="http://schemas.microsoft.com/office/drawing/2014/main" id="{6A0A78D2-522E-4F50-8734-9121E3A79A32}"/>
              </a:ext>
            </a:extLst>
          </p:cNvPr>
          <p:cNvSpPr txBox="1">
            <a:spLocks noChangeArrowheads="1"/>
          </p:cNvSpPr>
          <p:nvPr/>
        </p:nvSpPr>
        <p:spPr bwMode="auto">
          <a:xfrm>
            <a:off x="426140" y="955530"/>
            <a:ext cx="2103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2"/>
                </a:solidFill>
              </a:rPr>
              <a:t>1. </a:t>
            </a:r>
            <a:r>
              <a:rPr lang="zh-CN" altLang="zh-CN" sz="2400" b="1" dirty="0">
                <a:solidFill>
                  <a:schemeClr val="bg2"/>
                </a:solidFill>
              </a:rPr>
              <a:t>安装</a:t>
            </a:r>
            <a:r>
              <a:rPr lang="en-US" altLang="zh-CN" sz="2400" b="1" dirty="0">
                <a:solidFill>
                  <a:schemeClr val="bg2"/>
                </a:solidFill>
              </a:rPr>
              <a:t>Maven</a:t>
            </a:r>
            <a:endParaRPr lang="zh-CN" altLang="en-US" sz="2400" dirty="0">
              <a:solidFill>
                <a:schemeClr val="bg2"/>
              </a:solidFill>
            </a:endParaRPr>
          </a:p>
        </p:txBody>
      </p:sp>
      <p:sp>
        <p:nvSpPr>
          <p:cNvPr id="28676" name="TextBox 3">
            <a:extLst>
              <a:ext uri="{FF2B5EF4-FFF2-40B4-BE49-F238E27FC236}">
                <a16:creationId xmlns:a16="http://schemas.microsoft.com/office/drawing/2014/main" id="{8BBE71BB-6F90-4307-9C33-E96D31328697}"/>
              </a:ext>
            </a:extLst>
          </p:cNvPr>
          <p:cNvSpPr txBox="1">
            <a:spLocks noChangeArrowheads="1"/>
          </p:cNvSpPr>
          <p:nvPr/>
        </p:nvSpPr>
        <p:spPr bwMode="auto">
          <a:xfrm>
            <a:off x="533506" y="1424398"/>
            <a:ext cx="83818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Ubuntu</a:t>
            </a:r>
            <a:r>
              <a:rPr lang="zh-CN" altLang="zh-CN" sz="2400" dirty="0"/>
              <a:t>中没有自带安装</a:t>
            </a:r>
            <a:r>
              <a:rPr lang="en-US" altLang="zh-CN" sz="2400" dirty="0"/>
              <a:t>Maven</a:t>
            </a:r>
            <a:r>
              <a:rPr lang="zh-CN" altLang="zh-CN" sz="2400" dirty="0"/>
              <a:t>，需要手动安装</a:t>
            </a:r>
            <a:r>
              <a:rPr lang="en-US" altLang="zh-CN" sz="2400" dirty="0"/>
              <a:t>Maven</a:t>
            </a:r>
            <a:r>
              <a:rPr lang="zh-CN" altLang="zh-CN" sz="2400" dirty="0"/>
              <a:t>。可以访问</a:t>
            </a:r>
            <a:r>
              <a:rPr lang="en-US" altLang="zh-CN" sz="2400" dirty="0"/>
              <a:t>Maven</a:t>
            </a:r>
            <a:r>
              <a:rPr lang="zh-CN" altLang="zh-CN" sz="2400" dirty="0"/>
              <a:t>官网下载安装文件，下载地址如下：</a:t>
            </a:r>
            <a:endParaRPr lang="zh-CN" altLang="en-US" sz="2400" dirty="0"/>
          </a:p>
        </p:txBody>
      </p:sp>
      <p:sp>
        <p:nvSpPr>
          <p:cNvPr id="28677" name="TextBox 4">
            <a:extLst>
              <a:ext uri="{FF2B5EF4-FFF2-40B4-BE49-F238E27FC236}">
                <a16:creationId xmlns:a16="http://schemas.microsoft.com/office/drawing/2014/main" id="{5DCD8020-0870-409A-A679-237DD9CEEF17}"/>
              </a:ext>
            </a:extLst>
          </p:cNvPr>
          <p:cNvSpPr txBox="1">
            <a:spLocks noChangeArrowheads="1"/>
          </p:cNvSpPr>
          <p:nvPr/>
        </p:nvSpPr>
        <p:spPr bwMode="auto">
          <a:xfrm>
            <a:off x="533506" y="2445603"/>
            <a:ext cx="83818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https://downloads.apache.org/maven/maven-3/3.6.3/binaries/apache-maven-3.6.3-bin.zip</a:t>
            </a:r>
            <a:endParaRPr lang="zh-CN" altLang="en-US" sz="2400" dirty="0"/>
          </a:p>
        </p:txBody>
      </p:sp>
      <p:sp>
        <p:nvSpPr>
          <p:cNvPr id="28678" name="TextBox 5">
            <a:extLst>
              <a:ext uri="{FF2B5EF4-FFF2-40B4-BE49-F238E27FC236}">
                <a16:creationId xmlns:a16="http://schemas.microsoft.com/office/drawing/2014/main" id="{E637FAF2-332A-4053-BE93-65B7234B995B}"/>
              </a:ext>
            </a:extLst>
          </p:cNvPr>
          <p:cNvSpPr txBox="1">
            <a:spLocks noChangeArrowheads="1"/>
          </p:cNvSpPr>
          <p:nvPr/>
        </p:nvSpPr>
        <p:spPr bwMode="auto">
          <a:xfrm>
            <a:off x="511057" y="3503035"/>
            <a:ext cx="779464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然后，可以选择安装在“</a:t>
            </a:r>
            <a:r>
              <a:rPr lang="en-US" altLang="zh-CN" sz="2400"/>
              <a:t>/usr/local/maven</a:t>
            </a:r>
            <a:r>
              <a:rPr lang="zh-CN" altLang="zh-CN" sz="2400"/>
              <a:t>”目录中，命令如下：</a:t>
            </a:r>
            <a:endParaRPr lang="zh-CN" altLang="en-US" sz="2400"/>
          </a:p>
        </p:txBody>
      </p:sp>
      <p:sp>
        <p:nvSpPr>
          <p:cNvPr id="28679" name="TextBox 6">
            <a:extLst>
              <a:ext uri="{FF2B5EF4-FFF2-40B4-BE49-F238E27FC236}">
                <a16:creationId xmlns:a16="http://schemas.microsoft.com/office/drawing/2014/main" id="{1299AF65-86D9-486D-A706-6A00CA485089}"/>
              </a:ext>
            </a:extLst>
          </p:cNvPr>
          <p:cNvSpPr txBox="1">
            <a:spLocks noChangeArrowheads="1"/>
          </p:cNvSpPr>
          <p:nvPr/>
        </p:nvSpPr>
        <p:spPr bwMode="auto">
          <a:xfrm>
            <a:off x="685902" y="4702320"/>
            <a:ext cx="8076988"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 </a:t>
            </a:r>
            <a:r>
              <a:rPr lang="en-US" altLang="zh-CN" dirty="0" err="1">
                <a:solidFill>
                  <a:schemeClr val="bg1"/>
                </a:solidFill>
              </a:rPr>
              <a:t>sudo</a:t>
            </a:r>
            <a:r>
              <a:rPr lang="en-US" altLang="zh-CN" dirty="0">
                <a:solidFill>
                  <a:schemeClr val="bg1"/>
                </a:solidFill>
              </a:rPr>
              <a:t> unzip ~/</a:t>
            </a:r>
            <a:r>
              <a:rPr lang="zh-CN" altLang="zh-CN" dirty="0">
                <a:solidFill>
                  <a:schemeClr val="bg1"/>
                </a:solidFill>
              </a:rPr>
              <a:t>下载</a:t>
            </a:r>
            <a:r>
              <a:rPr lang="en-US" altLang="zh-CN" dirty="0">
                <a:solidFill>
                  <a:schemeClr val="bg1"/>
                </a:solidFill>
              </a:rPr>
              <a:t>/apache-maven-3.6.3-bin.zip -d /</a:t>
            </a:r>
            <a:r>
              <a:rPr lang="en-US" altLang="zh-CN" dirty="0" err="1">
                <a:solidFill>
                  <a:schemeClr val="bg1"/>
                </a:solidFill>
              </a:rPr>
              <a:t>usr</a:t>
            </a:r>
            <a:r>
              <a:rPr lang="en-US" altLang="zh-CN" dirty="0">
                <a:solidFill>
                  <a:schemeClr val="bg1"/>
                </a:solidFill>
              </a:rPr>
              <a:t>/local</a:t>
            </a:r>
            <a:endParaRPr lang="zh-CN" altLang="zh-CN" dirty="0">
              <a:solidFill>
                <a:schemeClr val="bg1"/>
              </a:solidFill>
            </a:endParaRPr>
          </a:p>
          <a:p>
            <a:pPr eaLnBrk="1" hangingPunct="1"/>
            <a:r>
              <a:rPr lang="en-US" altLang="zh-CN" dirty="0">
                <a:solidFill>
                  <a:schemeClr val="bg1"/>
                </a:solidFill>
              </a:rPr>
              <a:t>$ cd /</a:t>
            </a:r>
            <a:r>
              <a:rPr lang="en-US" altLang="zh-CN" dirty="0" err="1">
                <a:solidFill>
                  <a:schemeClr val="bg1"/>
                </a:solidFill>
              </a:rPr>
              <a:t>usr</a:t>
            </a:r>
            <a:r>
              <a:rPr lang="en-US" altLang="zh-CN" dirty="0">
                <a:solidFill>
                  <a:schemeClr val="bg1"/>
                </a:solidFill>
              </a:rPr>
              <a:t>/local</a:t>
            </a:r>
            <a:endParaRPr lang="zh-CN" altLang="zh-CN" dirty="0">
              <a:solidFill>
                <a:schemeClr val="bg1"/>
              </a:solidFill>
            </a:endParaRPr>
          </a:p>
          <a:p>
            <a:pPr eaLnBrk="1" hangingPunct="1"/>
            <a:r>
              <a:rPr lang="en-US" altLang="zh-CN" dirty="0">
                <a:solidFill>
                  <a:schemeClr val="bg1"/>
                </a:solidFill>
              </a:rPr>
              <a:t>$ </a:t>
            </a:r>
            <a:r>
              <a:rPr lang="en-US" altLang="zh-CN" dirty="0" err="1">
                <a:solidFill>
                  <a:schemeClr val="bg1"/>
                </a:solidFill>
              </a:rPr>
              <a:t>sudo</a:t>
            </a:r>
            <a:r>
              <a:rPr lang="en-US" altLang="zh-CN" dirty="0">
                <a:solidFill>
                  <a:schemeClr val="bg1"/>
                </a:solidFill>
              </a:rPr>
              <a:t> mv apache-maven-3.6.3/ ./maven</a:t>
            </a:r>
            <a:endParaRPr lang="zh-CN" altLang="zh-CN" dirty="0">
              <a:solidFill>
                <a:schemeClr val="bg1"/>
              </a:solidFill>
            </a:endParaRPr>
          </a:p>
          <a:p>
            <a:pPr eaLnBrk="1" hangingPunct="1"/>
            <a:r>
              <a:rPr lang="en-US" altLang="zh-CN" dirty="0">
                <a:solidFill>
                  <a:schemeClr val="bg1"/>
                </a:solidFill>
              </a:rPr>
              <a:t>$ </a:t>
            </a:r>
            <a:r>
              <a:rPr lang="en-US" altLang="zh-CN" dirty="0" err="1">
                <a:solidFill>
                  <a:schemeClr val="bg1"/>
                </a:solidFill>
              </a:rPr>
              <a:t>sudo</a:t>
            </a:r>
            <a:r>
              <a:rPr lang="en-US" altLang="zh-CN" dirty="0">
                <a:solidFill>
                  <a:schemeClr val="bg1"/>
                </a:solidFill>
              </a:rPr>
              <a:t> </a:t>
            </a:r>
            <a:r>
              <a:rPr lang="en-US" altLang="zh-CN" dirty="0" err="1">
                <a:solidFill>
                  <a:schemeClr val="bg1"/>
                </a:solidFill>
              </a:rPr>
              <a:t>chown</a:t>
            </a:r>
            <a:r>
              <a:rPr lang="en-US" altLang="zh-CN" dirty="0">
                <a:solidFill>
                  <a:schemeClr val="bg1"/>
                </a:solidFill>
              </a:rPr>
              <a:t> -R </a:t>
            </a:r>
            <a:r>
              <a:rPr lang="en-US" altLang="zh-CN" dirty="0" err="1">
                <a:solidFill>
                  <a:schemeClr val="bg1"/>
                </a:solidFill>
              </a:rPr>
              <a:t>hadoop</a:t>
            </a:r>
            <a:r>
              <a:rPr lang="en-US" altLang="zh-CN" dirty="0">
                <a:solidFill>
                  <a:schemeClr val="bg1"/>
                </a:solidFill>
              </a:rPr>
              <a:t> ./maven</a:t>
            </a:r>
            <a:endParaRPr lang="zh-CN" altLang="en-US" dirty="0">
              <a:solidFill>
                <a:schemeClr val="bg1"/>
              </a:solidFill>
            </a:endParaRPr>
          </a:p>
        </p:txBody>
      </p:sp>
      <p:sp>
        <p:nvSpPr>
          <p:cNvPr id="3" name="日期占位符 2">
            <a:extLst>
              <a:ext uri="{FF2B5EF4-FFF2-40B4-BE49-F238E27FC236}">
                <a16:creationId xmlns:a16="http://schemas.microsoft.com/office/drawing/2014/main" id="{1E36DD85-0D86-4831-B26E-5E151C20FCAE}"/>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A4DB51DA-5644-415D-8AE8-BA9A82D15A82}"/>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422EA841-FEE9-4C6F-9CC5-D6E0365B57D8}"/>
              </a:ext>
            </a:extLst>
          </p:cNvPr>
          <p:cNvSpPr>
            <a:spLocks noGrp="1"/>
          </p:cNvSpPr>
          <p:nvPr>
            <p:ph type="sldNum" sz="quarter" idx="12"/>
          </p:nvPr>
        </p:nvSpPr>
        <p:spPr/>
        <p:txBody>
          <a:bodyPr/>
          <a:lstStyle/>
          <a:p>
            <a:pPr>
              <a:defRPr/>
            </a:pPr>
            <a:fld id="{C90E6C3E-23A5-47D7-9870-3C7D8FC0BFC9}" type="slidenum">
              <a:rPr lang="en-US" altLang="zh-CN"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Box 2">
            <a:extLst>
              <a:ext uri="{FF2B5EF4-FFF2-40B4-BE49-F238E27FC236}">
                <a16:creationId xmlns:a16="http://schemas.microsoft.com/office/drawing/2014/main" id="{802BCA05-0A48-48F7-A40C-7B3B3F97FDEC}"/>
              </a:ext>
            </a:extLst>
          </p:cNvPr>
          <p:cNvSpPr txBox="1">
            <a:spLocks noChangeArrowheads="1"/>
          </p:cNvSpPr>
          <p:nvPr/>
        </p:nvSpPr>
        <p:spPr bwMode="auto">
          <a:xfrm>
            <a:off x="427037" y="1052899"/>
            <a:ext cx="3602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2"/>
                </a:solidFill>
              </a:rPr>
              <a:t>2.</a:t>
            </a:r>
            <a:r>
              <a:rPr lang="zh-CN" altLang="zh-CN" sz="2400" b="1" dirty="0">
                <a:solidFill>
                  <a:schemeClr val="bg2"/>
                </a:solidFill>
              </a:rPr>
              <a:t>编写</a:t>
            </a:r>
            <a:r>
              <a:rPr lang="en-US" altLang="zh-CN" sz="2400" b="1" dirty="0">
                <a:solidFill>
                  <a:schemeClr val="bg2"/>
                </a:solidFill>
              </a:rPr>
              <a:t>Java</a:t>
            </a:r>
            <a:r>
              <a:rPr lang="zh-CN" altLang="zh-CN" sz="2400" b="1" dirty="0">
                <a:solidFill>
                  <a:schemeClr val="bg2"/>
                </a:solidFill>
              </a:rPr>
              <a:t>应用程序代码</a:t>
            </a:r>
            <a:endParaRPr lang="zh-CN" altLang="en-US" sz="2400" dirty="0">
              <a:solidFill>
                <a:schemeClr val="bg2"/>
              </a:solidFill>
            </a:endParaRPr>
          </a:p>
        </p:txBody>
      </p:sp>
      <p:sp>
        <p:nvSpPr>
          <p:cNvPr id="29700" name="TextBox 3">
            <a:extLst>
              <a:ext uri="{FF2B5EF4-FFF2-40B4-BE49-F238E27FC236}">
                <a16:creationId xmlns:a16="http://schemas.microsoft.com/office/drawing/2014/main" id="{79FBD92A-D69F-4EA6-A0B0-2167D87EAE75}"/>
              </a:ext>
            </a:extLst>
          </p:cNvPr>
          <p:cNvSpPr txBox="1">
            <a:spLocks noChangeArrowheads="1"/>
          </p:cNvSpPr>
          <p:nvPr/>
        </p:nvSpPr>
        <p:spPr bwMode="auto">
          <a:xfrm>
            <a:off x="440828" y="1751483"/>
            <a:ext cx="82458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在</a:t>
            </a:r>
            <a:r>
              <a:rPr lang="en-US" altLang="zh-CN" sz="2400" dirty="0"/>
              <a:t>Linux</a:t>
            </a:r>
            <a:r>
              <a:rPr lang="zh-CN" altLang="zh-CN" sz="2400" dirty="0"/>
              <a:t>终端中执行如下命令，在用户主文件夹下创建一个文件夹</a:t>
            </a:r>
            <a:r>
              <a:rPr lang="en-US" altLang="zh-CN" sz="2400" dirty="0"/>
              <a:t>sparkapp2</a:t>
            </a:r>
            <a:r>
              <a:rPr lang="zh-CN" altLang="zh-CN" sz="2400" dirty="0"/>
              <a:t>作为应用程序根目录：</a:t>
            </a:r>
            <a:endParaRPr lang="zh-CN" altLang="en-US" sz="2400" dirty="0"/>
          </a:p>
        </p:txBody>
      </p:sp>
      <p:sp>
        <p:nvSpPr>
          <p:cNvPr id="29701" name="TextBox 4">
            <a:extLst>
              <a:ext uri="{FF2B5EF4-FFF2-40B4-BE49-F238E27FC236}">
                <a16:creationId xmlns:a16="http://schemas.microsoft.com/office/drawing/2014/main" id="{B504D913-BDC7-46E0-B773-DC143326D1D8}"/>
              </a:ext>
            </a:extLst>
          </p:cNvPr>
          <p:cNvSpPr txBox="1">
            <a:spLocks noChangeArrowheads="1"/>
          </p:cNvSpPr>
          <p:nvPr/>
        </p:nvSpPr>
        <p:spPr bwMode="auto">
          <a:xfrm>
            <a:off x="533506" y="2828143"/>
            <a:ext cx="8245864" cy="8309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bg1"/>
                </a:solidFill>
              </a:rPr>
              <a:t>$ cd ~ #</a:t>
            </a:r>
            <a:r>
              <a:rPr lang="zh-CN" altLang="zh-CN" sz="2400">
                <a:solidFill>
                  <a:schemeClr val="bg1"/>
                </a:solidFill>
              </a:rPr>
              <a:t>进入用户主文件夹</a:t>
            </a:r>
          </a:p>
          <a:p>
            <a:pPr eaLnBrk="1" hangingPunct="1"/>
            <a:r>
              <a:rPr lang="en-US" altLang="zh-CN" sz="2400">
                <a:solidFill>
                  <a:schemeClr val="bg1"/>
                </a:solidFill>
              </a:rPr>
              <a:t>$ mkdir -p ./sparkapp2/src/main/java</a:t>
            </a:r>
            <a:endParaRPr lang="zh-CN" altLang="en-US" sz="2400">
              <a:solidFill>
                <a:schemeClr val="bg1"/>
              </a:solidFill>
            </a:endParaRPr>
          </a:p>
        </p:txBody>
      </p:sp>
      <p:sp>
        <p:nvSpPr>
          <p:cNvPr id="29702" name="TextBox 5">
            <a:extLst>
              <a:ext uri="{FF2B5EF4-FFF2-40B4-BE49-F238E27FC236}">
                <a16:creationId xmlns:a16="http://schemas.microsoft.com/office/drawing/2014/main" id="{6DCC3752-05CC-4A35-B8AE-C7A3E8379612}"/>
              </a:ext>
            </a:extLst>
          </p:cNvPr>
          <p:cNvSpPr txBox="1">
            <a:spLocks noChangeArrowheads="1"/>
          </p:cNvSpPr>
          <p:nvPr/>
        </p:nvSpPr>
        <p:spPr bwMode="auto">
          <a:xfrm>
            <a:off x="454523" y="3907301"/>
            <a:ext cx="8305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然后，使用</a:t>
            </a:r>
            <a:r>
              <a:rPr lang="en-US" altLang="zh-CN" sz="2400" dirty="0"/>
              <a:t>vim</a:t>
            </a:r>
            <a:r>
              <a:rPr lang="zh-CN" altLang="zh-CN" sz="2400" dirty="0"/>
              <a:t>编辑器在“</a:t>
            </a:r>
            <a:r>
              <a:rPr lang="en-US" altLang="zh-CN" sz="2400" dirty="0"/>
              <a:t>./sparkapp2/</a:t>
            </a:r>
            <a:r>
              <a:rPr lang="en-US" altLang="zh-CN" sz="2400" dirty="0" err="1"/>
              <a:t>src</a:t>
            </a:r>
            <a:r>
              <a:rPr lang="en-US" altLang="zh-CN" sz="2400" dirty="0"/>
              <a:t>/main/java</a:t>
            </a:r>
            <a:r>
              <a:rPr lang="zh-CN" altLang="zh-CN" sz="2400" dirty="0"/>
              <a:t>”目录下建立一个名为</a:t>
            </a:r>
            <a:r>
              <a:rPr lang="en-US" altLang="zh-CN" sz="2400" dirty="0"/>
              <a:t> SimpleApp.java</a:t>
            </a:r>
            <a:r>
              <a:rPr lang="zh-CN" altLang="zh-CN" sz="2400" dirty="0"/>
              <a:t>的文件，命令如下：</a:t>
            </a:r>
            <a:endParaRPr lang="zh-CN" altLang="en-US" sz="2400" dirty="0"/>
          </a:p>
        </p:txBody>
      </p:sp>
      <p:sp>
        <p:nvSpPr>
          <p:cNvPr id="29703" name="TextBox 6">
            <a:extLst>
              <a:ext uri="{FF2B5EF4-FFF2-40B4-BE49-F238E27FC236}">
                <a16:creationId xmlns:a16="http://schemas.microsoft.com/office/drawing/2014/main" id="{359051EA-7DAD-4437-8265-D65FF762011F}"/>
              </a:ext>
            </a:extLst>
          </p:cNvPr>
          <p:cNvSpPr txBox="1">
            <a:spLocks noChangeArrowheads="1"/>
          </p:cNvSpPr>
          <p:nvPr/>
        </p:nvSpPr>
        <p:spPr bwMode="auto">
          <a:xfrm>
            <a:off x="533506" y="5181554"/>
            <a:ext cx="8169666"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bg1"/>
                </a:solidFill>
              </a:rPr>
              <a:t>$ vim ./sparkapp2/src/main/java/SimpleApp.java</a:t>
            </a:r>
            <a:endParaRPr lang="zh-CN" altLang="en-US" sz="2400">
              <a:solidFill>
                <a:schemeClr val="bg1"/>
              </a:solidFill>
            </a:endParaRPr>
          </a:p>
        </p:txBody>
      </p:sp>
      <p:sp>
        <p:nvSpPr>
          <p:cNvPr id="3" name="日期占位符 2">
            <a:extLst>
              <a:ext uri="{FF2B5EF4-FFF2-40B4-BE49-F238E27FC236}">
                <a16:creationId xmlns:a16="http://schemas.microsoft.com/office/drawing/2014/main" id="{2FB2EE99-3414-4120-99D6-6AD0C80E8AD2}"/>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EA46878A-32C8-4EFD-9693-A9F258075751}"/>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43935ABF-10C2-4D90-9112-0890D8CB251F}"/>
              </a:ext>
            </a:extLst>
          </p:cNvPr>
          <p:cNvSpPr>
            <a:spLocks noGrp="1"/>
          </p:cNvSpPr>
          <p:nvPr>
            <p:ph type="sldNum" sz="quarter" idx="12"/>
          </p:nvPr>
        </p:nvSpPr>
        <p:spPr/>
        <p:txBody>
          <a:bodyPr/>
          <a:lstStyle/>
          <a:p>
            <a:pPr>
              <a:defRPr/>
            </a:pPr>
            <a:fld id="{C90E6C3E-23A5-47D7-9870-3C7D8FC0BFC9}" type="slidenum">
              <a:rPr lang="en-US" altLang="zh-CN"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Box 2">
            <a:extLst>
              <a:ext uri="{FF2B5EF4-FFF2-40B4-BE49-F238E27FC236}">
                <a16:creationId xmlns:a16="http://schemas.microsoft.com/office/drawing/2014/main" id="{2FB6F17E-7B91-41CB-A963-33D146226542}"/>
              </a:ext>
            </a:extLst>
          </p:cNvPr>
          <p:cNvSpPr txBox="1">
            <a:spLocks noChangeArrowheads="1"/>
          </p:cNvSpPr>
          <p:nvPr/>
        </p:nvSpPr>
        <p:spPr bwMode="auto">
          <a:xfrm>
            <a:off x="381110" y="990664"/>
            <a:ext cx="5711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在</a:t>
            </a:r>
            <a:r>
              <a:rPr lang="en-US" altLang="zh-CN" sz="2400" dirty="0"/>
              <a:t>SimpleApp.java</a:t>
            </a:r>
            <a:r>
              <a:rPr lang="zh-CN" altLang="zh-CN" sz="2400" dirty="0"/>
              <a:t>文件中输入如下代码：</a:t>
            </a:r>
            <a:endParaRPr lang="zh-CN" altLang="en-US" sz="2400" dirty="0"/>
          </a:p>
        </p:txBody>
      </p:sp>
      <p:graphicFrame>
        <p:nvGraphicFramePr>
          <p:cNvPr id="4" name="表格 3">
            <a:extLst>
              <a:ext uri="{FF2B5EF4-FFF2-40B4-BE49-F238E27FC236}">
                <a16:creationId xmlns:a16="http://schemas.microsoft.com/office/drawing/2014/main" id="{EDDA0342-6703-4F59-8FFD-BA1DBD218A56}"/>
              </a:ext>
            </a:extLst>
          </p:cNvPr>
          <p:cNvGraphicFramePr>
            <a:graphicFrameLocks noGrp="1"/>
          </p:cNvGraphicFramePr>
          <p:nvPr>
            <p:extLst>
              <p:ext uri="{D42A27DB-BD31-4B8C-83A1-F6EECF244321}">
                <p14:modId xmlns:p14="http://schemas.microsoft.com/office/powerpoint/2010/main" val="1657265865"/>
              </p:ext>
            </p:extLst>
          </p:nvPr>
        </p:nvGraphicFramePr>
        <p:xfrm>
          <a:off x="533506" y="1600248"/>
          <a:ext cx="8381780" cy="4876800"/>
        </p:xfrm>
        <a:graphic>
          <a:graphicData uri="http://schemas.openxmlformats.org/drawingml/2006/table">
            <a:tbl>
              <a:tblPr/>
              <a:tblGrid>
                <a:gridCol w="8381780">
                  <a:extLst>
                    <a:ext uri="{9D8B030D-6E8A-4147-A177-3AD203B41FA5}">
                      <a16:colId xmlns:a16="http://schemas.microsoft.com/office/drawing/2014/main" val="20000"/>
                    </a:ext>
                  </a:extLst>
                </a:gridCol>
              </a:tblGrid>
              <a:tr h="0">
                <a:tc>
                  <a:txBody>
                    <a:bodyPr/>
                    <a:lstStyle/>
                    <a:p>
                      <a:pPr algn="just">
                        <a:spcAft>
                          <a:spcPts val="0"/>
                        </a:spcAft>
                      </a:pPr>
                      <a:r>
                        <a:rPr lang="en-US" sz="1600" kern="100" dirty="0">
                          <a:latin typeface="Calibri"/>
                          <a:ea typeface="宋体"/>
                          <a:cs typeface="Times New Roman"/>
                        </a:rPr>
                        <a:t>/*** SimpleApp.java ***/</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import </a:t>
                      </a:r>
                      <a:r>
                        <a:rPr lang="en-US" sz="1600" kern="100" dirty="0" err="1">
                          <a:latin typeface="Calibri"/>
                          <a:ea typeface="宋体"/>
                          <a:cs typeface="Times New Roman"/>
                        </a:rPr>
                        <a:t>org.apache.spark.api.java</a:t>
                      </a:r>
                      <a:r>
                        <a:rPr lang="en-US" sz="1600" kern="100" dirty="0">
                          <a:latin typeface="Calibri"/>
                          <a:ea typeface="宋体"/>
                          <a:cs typeface="Times New Roman"/>
                        </a:rPr>
                        <a:t>.*;</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import </a:t>
                      </a:r>
                      <a:r>
                        <a:rPr lang="en-US" sz="1600" kern="100" dirty="0" err="1">
                          <a:latin typeface="Calibri"/>
                          <a:ea typeface="宋体"/>
                          <a:cs typeface="Times New Roman"/>
                        </a:rPr>
                        <a:t>org.apache.spark.api.java.function.Function</a:t>
                      </a:r>
                      <a:r>
                        <a:rPr lang="en-US" sz="1600" kern="100" dirty="0">
                          <a:latin typeface="Calibri"/>
                          <a:ea typeface="宋体"/>
                          <a:cs typeface="Times New Roman"/>
                        </a:rPr>
                        <a:t>;</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import </a:t>
                      </a:r>
                      <a:r>
                        <a:rPr lang="en-US" sz="1600" kern="100" dirty="0" err="1">
                          <a:latin typeface="Calibri"/>
                          <a:ea typeface="宋体"/>
                          <a:cs typeface="Times New Roman"/>
                        </a:rPr>
                        <a:t>org.apache.spark.SparkConf</a:t>
                      </a:r>
                      <a:r>
                        <a:rPr lang="en-US" sz="1600" kern="100" dirty="0">
                          <a:latin typeface="Calibri"/>
                          <a:ea typeface="宋体"/>
                          <a:cs typeface="Times New Roman"/>
                        </a:rPr>
                        <a:t>;</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 </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public class </a:t>
                      </a:r>
                      <a:r>
                        <a:rPr lang="en-US" sz="1600" kern="100" dirty="0" err="1">
                          <a:latin typeface="Calibri"/>
                          <a:ea typeface="宋体"/>
                          <a:cs typeface="Times New Roman"/>
                        </a:rPr>
                        <a:t>SimpleApp</a:t>
                      </a:r>
                      <a:r>
                        <a:rPr lang="en-US" sz="1600" kern="100" dirty="0">
                          <a:latin typeface="Calibri"/>
                          <a:ea typeface="宋体"/>
                          <a:cs typeface="Times New Roman"/>
                        </a:rPr>
                        <a:t> {</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    public static void main(String[] </a:t>
                      </a:r>
                      <a:r>
                        <a:rPr lang="en-US" sz="1600" kern="100" dirty="0" err="1">
                          <a:latin typeface="Calibri"/>
                          <a:ea typeface="宋体"/>
                          <a:cs typeface="Times New Roman"/>
                        </a:rPr>
                        <a:t>args</a:t>
                      </a:r>
                      <a:r>
                        <a:rPr lang="en-US" sz="1600" kern="100" dirty="0">
                          <a:latin typeface="Calibri"/>
                          <a:ea typeface="宋体"/>
                          <a:cs typeface="Times New Roman"/>
                        </a:rPr>
                        <a:t>) {</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        String </a:t>
                      </a:r>
                      <a:r>
                        <a:rPr lang="en-US" sz="1600" kern="100" dirty="0" err="1">
                          <a:latin typeface="Calibri"/>
                          <a:ea typeface="宋体"/>
                          <a:cs typeface="Times New Roman"/>
                        </a:rPr>
                        <a:t>logFile</a:t>
                      </a:r>
                      <a:r>
                        <a:rPr lang="en-US" sz="1600" kern="100" dirty="0">
                          <a:latin typeface="Calibri"/>
                          <a:ea typeface="宋体"/>
                          <a:cs typeface="Times New Roman"/>
                        </a:rPr>
                        <a:t> = "file:///usr/local/spark/README.md"; // Should be some file on your system</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        </a:t>
                      </a:r>
                      <a:r>
                        <a:rPr lang="en-US" sz="1600" kern="100" dirty="0" err="1">
                          <a:latin typeface="Calibri"/>
                          <a:ea typeface="宋体"/>
                          <a:cs typeface="Times New Roman"/>
                        </a:rPr>
                        <a:t>SparkConf</a:t>
                      </a:r>
                      <a:r>
                        <a:rPr lang="en-US" sz="1600" kern="100" dirty="0">
                          <a:latin typeface="Calibri"/>
                          <a:ea typeface="宋体"/>
                          <a:cs typeface="Times New Roman"/>
                        </a:rPr>
                        <a:t> conf=new </a:t>
                      </a:r>
                      <a:r>
                        <a:rPr lang="en-US" sz="1600" kern="100" dirty="0" err="1">
                          <a:latin typeface="Calibri"/>
                          <a:ea typeface="宋体"/>
                          <a:cs typeface="Times New Roman"/>
                        </a:rPr>
                        <a:t>SparkConf</a:t>
                      </a:r>
                      <a:r>
                        <a:rPr lang="en-US" sz="1600" kern="100" dirty="0">
                          <a:latin typeface="Calibri"/>
                          <a:ea typeface="宋体"/>
                          <a:cs typeface="Times New Roman"/>
                        </a:rPr>
                        <a:t>().</a:t>
                      </a:r>
                      <a:r>
                        <a:rPr lang="en-US" sz="1600" kern="100" dirty="0" err="1">
                          <a:latin typeface="Calibri"/>
                          <a:ea typeface="宋体"/>
                          <a:cs typeface="Times New Roman"/>
                        </a:rPr>
                        <a:t>setMaster</a:t>
                      </a:r>
                      <a:r>
                        <a:rPr lang="en-US" sz="1600" kern="100" dirty="0">
                          <a:latin typeface="Calibri"/>
                          <a:ea typeface="宋体"/>
                          <a:cs typeface="Times New Roman"/>
                        </a:rPr>
                        <a:t>("local").</a:t>
                      </a:r>
                      <a:r>
                        <a:rPr lang="en-US" sz="1600" kern="100" dirty="0" err="1">
                          <a:latin typeface="Calibri"/>
                          <a:ea typeface="宋体"/>
                          <a:cs typeface="Times New Roman"/>
                        </a:rPr>
                        <a:t>setAppName</a:t>
                      </a:r>
                      <a:r>
                        <a:rPr lang="en-US" sz="1600" kern="100" dirty="0">
                          <a:latin typeface="Calibri"/>
                          <a:ea typeface="宋体"/>
                          <a:cs typeface="Times New Roman"/>
                        </a:rPr>
                        <a:t>("</a:t>
                      </a:r>
                      <a:r>
                        <a:rPr lang="en-US" sz="1600" kern="100" dirty="0" err="1">
                          <a:latin typeface="Calibri"/>
                          <a:ea typeface="宋体"/>
                          <a:cs typeface="Times New Roman"/>
                        </a:rPr>
                        <a:t>SimpleApp</a:t>
                      </a:r>
                      <a:r>
                        <a:rPr lang="en-US" sz="1600" kern="100" dirty="0">
                          <a:latin typeface="Calibri"/>
                          <a:ea typeface="宋体"/>
                          <a:cs typeface="Times New Roman"/>
                        </a:rPr>
                        <a:t>");</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	    </a:t>
                      </a:r>
                      <a:r>
                        <a:rPr lang="en-US" sz="1600" kern="100" dirty="0" err="1">
                          <a:latin typeface="Calibri"/>
                          <a:ea typeface="宋体"/>
                          <a:cs typeface="Times New Roman"/>
                        </a:rPr>
                        <a:t>JavaSparkContext</a:t>
                      </a:r>
                      <a:r>
                        <a:rPr lang="en-US" sz="1600" kern="100" dirty="0">
                          <a:latin typeface="Calibri"/>
                          <a:ea typeface="宋体"/>
                          <a:cs typeface="Times New Roman"/>
                        </a:rPr>
                        <a:t> sc=new </a:t>
                      </a:r>
                      <a:r>
                        <a:rPr lang="en-US" sz="1600" kern="100" dirty="0" err="1">
                          <a:latin typeface="Calibri"/>
                          <a:ea typeface="宋体"/>
                          <a:cs typeface="Times New Roman"/>
                        </a:rPr>
                        <a:t>JavaSparkContext</a:t>
                      </a:r>
                      <a:r>
                        <a:rPr lang="en-US" sz="1600" kern="100" dirty="0">
                          <a:latin typeface="Calibri"/>
                          <a:ea typeface="宋体"/>
                          <a:cs typeface="Times New Roman"/>
                        </a:rPr>
                        <a:t>(conf);</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        </a:t>
                      </a:r>
                      <a:r>
                        <a:rPr lang="en-US" sz="1600" kern="100" dirty="0" err="1">
                          <a:latin typeface="Calibri"/>
                          <a:ea typeface="宋体"/>
                          <a:cs typeface="Times New Roman"/>
                        </a:rPr>
                        <a:t>JavaRDD</a:t>
                      </a:r>
                      <a:r>
                        <a:rPr lang="en-US" sz="1600" kern="100" dirty="0">
                          <a:latin typeface="Calibri"/>
                          <a:ea typeface="宋体"/>
                          <a:cs typeface="Times New Roman"/>
                        </a:rPr>
                        <a:t>&lt;String&gt; </a:t>
                      </a:r>
                      <a:r>
                        <a:rPr lang="en-US" sz="1600" kern="100" dirty="0" err="1">
                          <a:latin typeface="Calibri"/>
                          <a:ea typeface="宋体"/>
                          <a:cs typeface="Times New Roman"/>
                        </a:rPr>
                        <a:t>logData</a:t>
                      </a:r>
                      <a:r>
                        <a:rPr lang="en-US" sz="1600" kern="100" dirty="0">
                          <a:latin typeface="Calibri"/>
                          <a:ea typeface="宋体"/>
                          <a:cs typeface="Times New Roman"/>
                        </a:rPr>
                        <a:t> = </a:t>
                      </a:r>
                      <a:r>
                        <a:rPr lang="en-US" sz="1600" kern="100" dirty="0" err="1">
                          <a:latin typeface="Calibri"/>
                          <a:ea typeface="宋体"/>
                          <a:cs typeface="Times New Roman"/>
                        </a:rPr>
                        <a:t>sc.textFile</a:t>
                      </a:r>
                      <a:r>
                        <a:rPr lang="en-US" sz="1600" kern="100" dirty="0">
                          <a:latin typeface="Calibri"/>
                          <a:ea typeface="宋体"/>
                          <a:cs typeface="Times New Roman"/>
                        </a:rPr>
                        <a:t>(</a:t>
                      </a:r>
                      <a:r>
                        <a:rPr lang="en-US" sz="1600" kern="100" dirty="0" err="1">
                          <a:latin typeface="Calibri"/>
                          <a:ea typeface="宋体"/>
                          <a:cs typeface="Times New Roman"/>
                        </a:rPr>
                        <a:t>logFile</a:t>
                      </a:r>
                      <a:r>
                        <a:rPr lang="en-US" sz="1600" kern="100" dirty="0">
                          <a:latin typeface="Calibri"/>
                          <a:ea typeface="宋体"/>
                          <a:cs typeface="Times New Roman"/>
                        </a:rPr>
                        <a:t>).cache(); </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        long </a:t>
                      </a:r>
                      <a:r>
                        <a:rPr lang="en-US" sz="1600" kern="100" dirty="0" err="1">
                          <a:latin typeface="Calibri"/>
                          <a:ea typeface="宋体"/>
                          <a:cs typeface="Times New Roman"/>
                        </a:rPr>
                        <a:t>numAs</a:t>
                      </a:r>
                      <a:r>
                        <a:rPr lang="en-US" sz="1600" kern="100" dirty="0">
                          <a:latin typeface="Calibri"/>
                          <a:ea typeface="宋体"/>
                          <a:cs typeface="Times New Roman"/>
                        </a:rPr>
                        <a:t> = </a:t>
                      </a:r>
                      <a:r>
                        <a:rPr lang="en-US" sz="1600" kern="100" dirty="0" err="1">
                          <a:latin typeface="Calibri"/>
                          <a:ea typeface="宋体"/>
                          <a:cs typeface="Times New Roman"/>
                        </a:rPr>
                        <a:t>logData.filter</a:t>
                      </a:r>
                      <a:r>
                        <a:rPr lang="en-US" sz="1600" kern="100" dirty="0">
                          <a:latin typeface="Calibri"/>
                          <a:ea typeface="宋体"/>
                          <a:cs typeface="Times New Roman"/>
                        </a:rPr>
                        <a:t>(new Function&lt;String, Boolean&gt;() {</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            public Boolean call(String s) { return </a:t>
                      </a:r>
                      <a:r>
                        <a:rPr lang="en-US" sz="1600" kern="100" dirty="0" err="1">
                          <a:latin typeface="Calibri"/>
                          <a:ea typeface="宋体"/>
                          <a:cs typeface="Times New Roman"/>
                        </a:rPr>
                        <a:t>s.contains</a:t>
                      </a:r>
                      <a:r>
                        <a:rPr lang="en-US" sz="1600" kern="100" dirty="0">
                          <a:latin typeface="Calibri"/>
                          <a:ea typeface="宋体"/>
                          <a:cs typeface="Times New Roman"/>
                        </a:rPr>
                        <a:t>("a"); }</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        }).count(); </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        long </a:t>
                      </a:r>
                      <a:r>
                        <a:rPr lang="en-US" sz="1600" kern="100" dirty="0" err="1">
                          <a:latin typeface="Calibri"/>
                          <a:ea typeface="宋体"/>
                          <a:cs typeface="Times New Roman"/>
                        </a:rPr>
                        <a:t>numBs</a:t>
                      </a:r>
                      <a:r>
                        <a:rPr lang="en-US" sz="1600" kern="100" dirty="0">
                          <a:latin typeface="Calibri"/>
                          <a:ea typeface="宋体"/>
                          <a:cs typeface="Times New Roman"/>
                        </a:rPr>
                        <a:t> = </a:t>
                      </a:r>
                      <a:r>
                        <a:rPr lang="en-US" sz="1600" kern="100" dirty="0" err="1">
                          <a:latin typeface="Calibri"/>
                          <a:ea typeface="宋体"/>
                          <a:cs typeface="Times New Roman"/>
                        </a:rPr>
                        <a:t>logData.filter</a:t>
                      </a:r>
                      <a:r>
                        <a:rPr lang="en-US" sz="1600" kern="100" dirty="0">
                          <a:latin typeface="Calibri"/>
                          <a:ea typeface="宋体"/>
                          <a:cs typeface="Times New Roman"/>
                        </a:rPr>
                        <a:t>(new Function&lt;String, Boolean&gt;() {</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            public Boolean call(String s) { return </a:t>
                      </a:r>
                      <a:r>
                        <a:rPr lang="en-US" sz="1600" kern="100" dirty="0" err="1">
                          <a:latin typeface="Calibri"/>
                          <a:ea typeface="宋体"/>
                          <a:cs typeface="Times New Roman"/>
                        </a:rPr>
                        <a:t>s.contains</a:t>
                      </a:r>
                      <a:r>
                        <a:rPr lang="en-US" sz="1600" kern="100" dirty="0">
                          <a:latin typeface="Calibri"/>
                          <a:ea typeface="宋体"/>
                          <a:cs typeface="Times New Roman"/>
                        </a:rPr>
                        <a:t>("b"); }</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        }).count(); </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        </a:t>
                      </a:r>
                      <a:r>
                        <a:rPr lang="en-US" sz="1600" kern="100" dirty="0" err="1">
                          <a:latin typeface="Calibri"/>
                          <a:ea typeface="宋体"/>
                          <a:cs typeface="Times New Roman"/>
                        </a:rPr>
                        <a:t>System.out.println</a:t>
                      </a:r>
                      <a:r>
                        <a:rPr lang="en-US" sz="1600" kern="100" dirty="0">
                          <a:latin typeface="Calibri"/>
                          <a:ea typeface="宋体"/>
                          <a:cs typeface="Times New Roman"/>
                        </a:rPr>
                        <a:t>("Lines with a: " + </a:t>
                      </a:r>
                      <a:r>
                        <a:rPr lang="en-US" sz="1600" kern="100" dirty="0" err="1">
                          <a:latin typeface="Calibri"/>
                          <a:ea typeface="宋体"/>
                          <a:cs typeface="Times New Roman"/>
                        </a:rPr>
                        <a:t>numAs</a:t>
                      </a:r>
                      <a:r>
                        <a:rPr lang="en-US" sz="1600" kern="100" dirty="0">
                          <a:latin typeface="Calibri"/>
                          <a:ea typeface="宋体"/>
                          <a:cs typeface="Times New Roman"/>
                        </a:rPr>
                        <a:t> + ", lines with b: " + </a:t>
                      </a:r>
                      <a:r>
                        <a:rPr lang="en-US" sz="1600" kern="100" dirty="0" err="1">
                          <a:latin typeface="Calibri"/>
                          <a:ea typeface="宋体"/>
                          <a:cs typeface="Times New Roman"/>
                        </a:rPr>
                        <a:t>numBs</a:t>
                      </a:r>
                      <a:r>
                        <a:rPr lang="en-US" sz="1600" kern="100" dirty="0">
                          <a:latin typeface="Calibri"/>
                          <a:ea typeface="宋体"/>
                          <a:cs typeface="Times New Roman"/>
                        </a:rPr>
                        <a:t>);</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    }</a:t>
                      </a:r>
                      <a:endParaRPr lang="zh-CN" sz="1600" kern="100" dirty="0">
                        <a:latin typeface="Calibri"/>
                        <a:ea typeface="宋体"/>
                        <a:cs typeface="Times New Roman"/>
                      </a:endParaRPr>
                    </a:p>
                    <a:p>
                      <a:pPr algn="just">
                        <a:spcAft>
                          <a:spcPts val="0"/>
                        </a:spcAft>
                      </a:pPr>
                      <a:r>
                        <a:rPr lang="en-US" sz="1600" kern="100" dirty="0">
                          <a:latin typeface="Calibri"/>
                          <a:ea typeface="宋体"/>
                          <a:cs typeface="Times New Roman"/>
                        </a:rPr>
                        <a:t>}</a:t>
                      </a:r>
                      <a:endParaRPr lang="zh-CN" sz="1600" kern="100" dirty="0">
                        <a:latin typeface="Calibri"/>
                        <a:ea typeface="宋体"/>
                        <a:cs typeface="Times New Roma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日期占位符 2">
            <a:extLst>
              <a:ext uri="{FF2B5EF4-FFF2-40B4-BE49-F238E27FC236}">
                <a16:creationId xmlns:a16="http://schemas.microsoft.com/office/drawing/2014/main" id="{2A5D6C4E-3E8E-40BF-AFC1-23C4494E3BA2}"/>
              </a:ext>
            </a:extLst>
          </p:cNvPr>
          <p:cNvSpPr>
            <a:spLocks noGrp="1"/>
          </p:cNvSpPr>
          <p:nvPr>
            <p:ph type="dt" sz="half" idx="10"/>
          </p:nvPr>
        </p:nvSpPr>
        <p:spPr/>
        <p:txBody>
          <a:bodyPr/>
          <a:lstStyle/>
          <a:p>
            <a:pPr>
              <a:defRPr/>
            </a:pPr>
            <a:r>
              <a:rPr lang="en-US" altLang="zh-CN"/>
              <a:t>2024-05-03</a:t>
            </a:r>
          </a:p>
        </p:txBody>
      </p:sp>
      <p:sp>
        <p:nvSpPr>
          <p:cNvPr id="5" name="页脚占位符 4">
            <a:extLst>
              <a:ext uri="{FF2B5EF4-FFF2-40B4-BE49-F238E27FC236}">
                <a16:creationId xmlns:a16="http://schemas.microsoft.com/office/drawing/2014/main" id="{9EC83919-B40F-4E67-AE24-BE5FDE1F6038}"/>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6" name="灯片编号占位符 5">
            <a:extLst>
              <a:ext uri="{FF2B5EF4-FFF2-40B4-BE49-F238E27FC236}">
                <a16:creationId xmlns:a16="http://schemas.microsoft.com/office/drawing/2014/main" id="{0F5FE8FB-846D-42F6-BFA5-9BAB9940CCC4}"/>
              </a:ext>
            </a:extLst>
          </p:cNvPr>
          <p:cNvSpPr>
            <a:spLocks noGrp="1"/>
          </p:cNvSpPr>
          <p:nvPr>
            <p:ph type="sldNum" sz="quarter" idx="12"/>
          </p:nvPr>
        </p:nvSpPr>
        <p:spPr/>
        <p:txBody>
          <a:bodyPr/>
          <a:lstStyle/>
          <a:p>
            <a:pPr>
              <a:defRPr/>
            </a:pPr>
            <a:fld id="{C90E6C3E-23A5-47D7-9870-3C7D8FC0BFC9}" type="slidenum">
              <a:rPr lang="en-US" altLang="zh-CN"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Box 2">
            <a:extLst>
              <a:ext uri="{FF2B5EF4-FFF2-40B4-BE49-F238E27FC236}">
                <a16:creationId xmlns:a16="http://schemas.microsoft.com/office/drawing/2014/main" id="{4F846A93-EBF2-4252-BA19-E1C61F7F4E80}"/>
              </a:ext>
            </a:extLst>
          </p:cNvPr>
          <p:cNvSpPr txBox="1">
            <a:spLocks noChangeArrowheads="1"/>
          </p:cNvSpPr>
          <p:nvPr/>
        </p:nvSpPr>
        <p:spPr bwMode="auto">
          <a:xfrm>
            <a:off x="457308" y="914466"/>
            <a:ext cx="838178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该程序依赖</a:t>
            </a:r>
            <a:r>
              <a:rPr lang="en-US" altLang="zh-CN" sz="2400" dirty="0"/>
              <a:t>Spark Java API</a:t>
            </a:r>
            <a:r>
              <a:rPr lang="zh-CN" altLang="zh-CN" sz="2400" dirty="0"/>
              <a:t>，因此，我们需要通过</a:t>
            </a:r>
            <a:r>
              <a:rPr lang="en-US" altLang="zh-CN" sz="2400" dirty="0"/>
              <a:t>Maven</a:t>
            </a:r>
            <a:r>
              <a:rPr lang="zh-CN" altLang="zh-CN" sz="2400" dirty="0"/>
              <a:t>进行编译打包。需要使用</a:t>
            </a:r>
            <a:r>
              <a:rPr lang="en-US" altLang="zh-CN" sz="2400" dirty="0"/>
              <a:t>vim</a:t>
            </a:r>
            <a:r>
              <a:rPr lang="zh-CN" altLang="zh-CN" sz="2400" dirty="0"/>
              <a:t>编辑器在“</a:t>
            </a:r>
            <a:r>
              <a:rPr lang="en-US" altLang="zh-CN" sz="2400" dirty="0"/>
              <a:t>~/sparkapp2</a:t>
            </a:r>
            <a:r>
              <a:rPr lang="zh-CN" altLang="zh-CN" sz="2400" dirty="0"/>
              <a:t>”目录中新建文件</a:t>
            </a:r>
            <a:r>
              <a:rPr lang="en-US" altLang="zh-CN" sz="2400" dirty="0"/>
              <a:t>pom.xml</a:t>
            </a:r>
            <a:r>
              <a:rPr lang="zh-CN" altLang="zh-CN" sz="2400" dirty="0"/>
              <a:t>，命令如下：</a:t>
            </a:r>
            <a:endParaRPr lang="zh-CN" altLang="en-US" sz="2400" dirty="0"/>
          </a:p>
        </p:txBody>
      </p:sp>
      <p:sp>
        <p:nvSpPr>
          <p:cNvPr id="31748" name="TextBox 3">
            <a:extLst>
              <a:ext uri="{FF2B5EF4-FFF2-40B4-BE49-F238E27FC236}">
                <a16:creationId xmlns:a16="http://schemas.microsoft.com/office/drawing/2014/main" id="{A32CEBDC-C1CA-4D2E-9B48-1D2E84583005}"/>
              </a:ext>
            </a:extLst>
          </p:cNvPr>
          <p:cNvSpPr txBox="1">
            <a:spLocks noChangeArrowheads="1"/>
          </p:cNvSpPr>
          <p:nvPr/>
        </p:nvSpPr>
        <p:spPr bwMode="auto">
          <a:xfrm>
            <a:off x="609704" y="2362228"/>
            <a:ext cx="8229384" cy="8309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bg1"/>
                </a:solidFill>
              </a:rPr>
              <a:t>$ cd ~</a:t>
            </a:r>
            <a:endParaRPr lang="zh-CN" altLang="zh-CN" sz="2400" dirty="0">
              <a:solidFill>
                <a:schemeClr val="bg1"/>
              </a:solidFill>
            </a:endParaRPr>
          </a:p>
          <a:p>
            <a:pPr eaLnBrk="1" hangingPunct="1"/>
            <a:r>
              <a:rPr lang="en-US" altLang="zh-CN" sz="2400" dirty="0">
                <a:solidFill>
                  <a:schemeClr val="bg1"/>
                </a:solidFill>
              </a:rPr>
              <a:t>$ vim ./sparkapp2/pom.xml</a:t>
            </a:r>
            <a:endParaRPr lang="zh-CN" altLang="en-US" sz="2400" dirty="0">
              <a:solidFill>
                <a:schemeClr val="bg1"/>
              </a:solidFill>
            </a:endParaRPr>
          </a:p>
        </p:txBody>
      </p:sp>
      <p:sp>
        <p:nvSpPr>
          <p:cNvPr id="3" name="日期占位符 2">
            <a:extLst>
              <a:ext uri="{FF2B5EF4-FFF2-40B4-BE49-F238E27FC236}">
                <a16:creationId xmlns:a16="http://schemas.microsoft.com/office/drawing/2014/main" id="{7C17F271-EF09-4AE8-89D9-D4A532530156}"/>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DC40E01B-546F-4EBB-B7E7-E08B12046330}"/>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D995DD66-7868-4250-BA4F-85B5C8C29734}"/>
              </a:ext>
            </a:extLst>
          </p:cNvPr>
          <p:cNvSpPr>
            <a:spLocks noGrp="1"/>
          </p:cNvSpPr>
          <p:nvPr>
            <p:ph type="sldNum" sz="quarter" idx="12"/>
          </p:nvPr>
        </p:nvSpPr>
        <p:spPr/>
        <p:txBody>
          <a:bodyPr/>
          <a:lstStyle/>
          <a:p>
            <a:pPr>
              <a:defRPr/>
            </a:pPr>
            <a:fld id="{C90E6C3E-23A5-47D7-9870-3C7D8FC0BFC9}" type="slidenum">
              <a:rPr lang="en-US" altLang="zh-CN"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1C7DA271-C669-4B3A-9E5E-F858F74795F6}"/>
              </a:ext>
            </a:extLst>
          </p:cNvPr>
          <p:cNvSpPr>
            <a:spLocks noGrp="1"/>
          </p:cNvSpPr>
          <p:nvPr>
            <p:ph type="title" idx="4294967295"/>
          </p:nvPr>
        </p:nvSpPr>
        <p:spPr>
          <a:xfrm>
            <a:off x="381110" y="-76108"/>
            <a:ext cx="8001000" cy="914400"/>
          </a:xfrm>
        </p:spPr>
        <p:txBody>
          <a:bodyPr/>
          <a:lstStyle/>
          <a:p>
            <a:r>
              <a:rPr lang="en-US" altLang="zh-CN" sz="3200" b="1" dirty="0">
                <a:solidFill>
                  <a:schemeClr val="bg2"/>
                </a:solidFill>
              </a:rPr>
              <a:t>10.1</a:t>
            </a:r>
            <a:r>
              <a:rPr lang="zh-CN" altLang="en-US" sz="3200" b="1" dirty="0">
                <a:solidFill>
                  <a:schemeClr val="bg2"/>
                </a:solidFill>
              </a:rPr>
              <a:t>基础环境</a:t>
            </a:r>
          </a:p>
        </p:txBody>
      </p:sp>
      <p:sp>
        <p:nvSpPr>
          <p:cNvPr id="6147" name="TextBox 2">
            <a:extLst>
              <a:ext uri="{FF2B5EF4-FFF2-40B4-BE49-F238E27FC236}">
                <a16:creationId xmlns:a16="http://schemas.microsoft.com/office/drawing/2014/main" id="{222DAC71-D618-49C4-B19F-6930DF3A792F}"/>
              </a:ext>
            </a:extLst>
          </p:cNvPr>
          <p:cNvSpPr txBox="1">
            <a:spLocks noChangeArrowheads="1"/>
          </p:cNvSpPr>
          <p:nvPr/>
        </p:nvSpPr>
        <p:spPr bwMode="auto">
          <a:xfrm>
            <a:off x="381110" y="1143060"/>
            <a:ext cx="849607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dirty="0">
                <a:solidFill>
                  <a:schemeClr val="bg2"/>
                </a:solidFill>
              </a:rPr>
              <a:t>本教程采用如下环境配置</a:t>
            </a:r>
            <a:r>
              <a:rPr lang="zh-CN" altLang="en-US" sz="2400" b="1" dirty="0">
                <a:solidFill>
                  <a:schemeClr val="bg2"/>
                </a:solidFill>
              </a:rPr>
              <a:t>：</a:t>
            </a:r>
            <a:endParaRPr lang="zh-CN" altLang="zh-CN" sz="2400" b="1" dirty="0">
              <a:solidFill>
                <a:schemeClr val="bg2"/>
              </a:solidFill>
            </a:endParaRPr>
          </a:p>
          <a:p>
            <a:pPr eaLnBrk="1" hangingPunct="1"/>
            <a:r>
              <a:rPr lang="zh-CN" altLang="zh-CN" sz="2400" dirty="0"/>
              <a:t>（</a:t>
            </a:r>
            <a:r>
              <a:rPr lang="en-US" altLang="zh-CN" sz="2400" dirty="0"/>
              <a:t>1</a:t>
            </a:r>
            <a:r>
              <a:rPr lang="zh-CN" altLang="zh-CN" sz="2400" dirty="0"/>
              <a:t>）</a:t>
            </a:r>
            <a:r>
              <a:rPr lang="en-US" altLang="zh-CN" sz="2400" dirty="0"/>
              <a:t>Linux</a:t>
            </a:r>
            <a:r>
              <a:rPr lang="zh-CN" altLang="zh-CN" sz="2400" dirty="0"/>
              <a:t>系统：</a:t>
            </a:r>
            <a:r>
              <a:rPr lang="en-US" altLang="zh-CN" sz="2400" dirty="0"/>
              <a:t>Ubuntu16.04</a:t>
            </a:r>
            <a:r>
              <a:rPr lang="zh-CN" altLang="zh-CN" sz="2400" dirty="0"/>
              <a:t>（或</a:t>
            </a:r>
            <a:r>
              <a:rPr lang="en-US" altLang="zh-CN" sz="2400" dirty="0"/>
              <a:t>Ubuntu18.04</a:t>
            </a:r>
            <a:r>
              <a:rPr lang="zh-CN" altLang="zh-CN" sz="2400" dirty="0"/>
              <a:t>）。</a:t>
            </a:r>
          </a:p>
          <a:p>
            <a:pPr eaLnBrk="1" hangingPunct="1"/>
            <a:r>
              <a:rPr lang="zh-CN" altLang="zh-CN" sz="2400" dirty="0"/>
              <a:t>（</a:t>
            </a:r>
            <a:r>
              <a:rPr lang="en-US" altLang="zh-CN" sz="2400" dirty="0"/>
              <a:t>2</a:t>
            </a:r>
            <a:r>
              <a:rPr lang="zh-CN" altLang="zh-CN" sz="2400" dirty="0"/>
              <a:t>）</a:t>
            </a:r>
            <a:r>
              <a:rPr lang="en-US" altLang="zh-CN" sz="2400" dirty="0"/>
              <a:t>Hadoop</a:t>
            </a:r>
            <a:r>
              <a:rPr lang="zh-CN" altLang="zh-CN" sz="2400" dirty="0"/>
              <a:t>：</a:t>
            </a:r>
            <a:r>
              <a:rPr lang="en-US" altLang="zh-CN" sz="2400" dirty="0"/>
              <a:t>3.1.3</a:t>
            </a:r>
            <a:r>
              <a:rPr lang="zh-CN" altLang="zh-CN" sz="2400" dirty="0"/>
              <a:t>版本。</a:t>
            </a:r>
          </a:p>
          <a:p>
            <a:pPr eaLnBrk="1" hangingPunct="1"/>
            <a:r>
              <a:rPr lang="zh-CN" altLang="zh-CN" sz="2400" dirty="0"/>
              <a:t>（</a:t>
            </a:r>
            <a:r>
              <a:rPr lang="en-US" altLang="zh-CN" sz="2400" dirty="0"/>
              <a:t>3</a:t>
            </a:r>
            <a:r>
              <a:rPr lang="zh-CN" altLang="zh-CN" sz="2400" dirty="0"/>
              <a:t>）</a:t>
            </a:r>
            <a:r>
              <a:rPr lang="en-US" altLang="zh-CN" sz="2400" dirty="0"/>
              <a:t>JDK</a:t>
            </a:r>
            <a:r>
              <a:rPr lang="zh-CN" altLang="zh-CN" sz="2400" dirty="0"/>
              <a:t>：</a:t>
            </a:r>
            <a:r>
              <a:rPr lang="en-US" altLang="zh-CN" sz="2400" dirty="0"/>
              <a:t>1.8</a:t>
            </a:r>
            <a:r>
              <a:rPr lang="zh-CN" altLang="zh-CN" sz="2400" dirty="0"/>
              <a:t>版本。</a:t>
            </a:r>
          </a:p>
          <a:p>
            <a:pPr eaLnBrk="1" hangingPunct="1"/>
            <a:r>
              <a:rPr lang="zh-CN" altLang="zh-CN" sz="2400" dirty="0"/>
              <a:t>（</a:t>
            </a:r>
            <a:r>
              <a:rPr lang="en-US" altLang="zh-CN" sz="2400" dirty="0"/>
              <a:t>4</a:t>
            </a:r>
            <a:r>
              <a:rPr lang="zh-CN" altLang="zh-CN" sz="2400" dirty="0"/>
              <a:t>）</a:t>
            </a:r>
            <a:r>
              <a:rPr lang="en-US" altLang="zh-CN" sz="2400" dirty="0"/>
              <a:t>Spark</a:t>
            </a:r>
            <a:r>
              <a:rPr lang="zh-CN" altLang="zh-CN" sz="2400" dirty="0"/>
              <a:t>：</a:t>
            </a:r>
            <a:r>
              <a:rPr lang="en-US" altLang="zh-CN" sz="2400" dirty="0"/>
              <a:t>2.4.0</a:t>
            </a:r>
            <a:r>
              <a:rPr lang="zh-CN" altLang="zh-CN" sz="2400" dirty="0"/>
              <a:t>版本。</a:t>
            </a:r>
          </a:p>
          <a:p>
            <a:pPr eaLnBrk="1" hangingPunct="1"/>
            <a:r>
              <a:rPr lang="zh-CN" altLang="zh-CN" sz="2400" dirty="0">
                <a:solidFill>
                  <a:schemeClr val="bg2"/>
                </a:solidFill>
              </a:rPr>
              <a:t>请参照“第</a:t>
            </a:r>
            <a:r>
              <a:rPr lang="en-US" altLang="zh-CN" sz="2400" dirty="0">
                <a:solidFill>
                  <a:schemeClr val="bg2"/>
                </a:solidFill>
              </a:rPr>
              <a:t>2</a:t>
            </a:r>
            <a:r>
              <a:rPr lang="zh-CN" altLang="zh-CN" sz="2400" dirty="0">
                <a:solidFill>
                  <a:schemeClr val="bg2"/>
                </a:solidFill>
              </a:rPr>
              <a:t>章</a:t>
            </a:r>
            <a:r>
              <a:rPr lang="en-US" altLang="zh-CN" sz="2400" dirty="0">
                <a:solidFill>
                  <a:schemeClr val="bg2"/>
                </a:solidFill>
              </a:rPr>
              <a:t> Linux</a:t>
            </a:r>
            <a:r>
              <a:rPr lang="zh-CN" altLang="zh-CN" sz="2400" dirty="0">
                <a:solidFill>
                  <a:schemeClr val="bg2"/>
                </a:solidFill>
              </a:rPr>
              <a:t>系统的安装和使用”完成</a:t>
            </a:r>
            <a:r>
              <a:rPr lang="en-US" altLang="zh-CN" sz="2400" dirty="0">
                <a:solidFill>
                  <a:schemeClr val="bg2"/>
                </a:solidFill>
              </a:rPr>
              <a:t>Linux</a:t>
            </a:r>
            <a:r>
              <a:rPr lang="zh-CN" altLang="zh-CN" sz="2400" dirty="0">
                <a:solidFill>
                  <a:schemeClr val="bg2"/>
                </a:solidFill>
              </a:rPr>
              <a:t>系统的安装，参照“第</a:t>
            </a:r>
            <a:r>
              <a:rPr lang="en-US" altLang="zh-CN" sz="2400" dirty="0">
                <a:solidFill>
                  <a:schemeClr val="bg2"/>
                </a:solidFill>
              </a:rPr>
              <a:t>3</a:t>
            </a:r>
            <a:r>
              <a:rPr lang="zh-CN" altLang="zh-CN" sz="2400" dirty="0">
                <a:solidFill>
                  <a:schemeClr val="bg2"/>
                </a:solidFill>
              </a:rPr>
              <a:t>章</a:t>
            </a:r>
            <a:r>
              <a:rPr lang="en-US" altLang="zh-CN" sz="2400" dirty="0">
                <a:solidFill>
                  <a:schemeClr val="bg2"/>
                </a:solidFill>
              </a:rPr>
              <a:t> Hadoop</a:t>
            </a:r>
            <a:r>
              <a:rPr lang="zh-CN" altLang="zh-CN" sz="2400" dirty="0">
                <a:solidFill>
                  <a:schemeClr val="bg2"/>
                </a:solidFill>
              </a:rPr>
              <a:t>的安装和使用”完成</a:t>
            </a:r>
            <a:r>
              <a:rPr lang="en-US" altLang="zh-CN" sz="2400" dirty="0">
                <a:solidFill>
                  <a:schemeClr val="bg2"/>
                </a:solidFill>
              </a:rPr>
              <a:t>Hadoop</a:t>
            </a:r>
            <a:r>
              <a:rPr lang="zh-CN" altLang="zh-CN" sz="2400" dirty="0">
                <a:solidFill>
                  <a:schemeClr val="bg2"/>
                </a:solidFill>
              </a:rPr>
              <a:t>和</a:t>
            </a:r>
            <a:r>
              <a:rPr lang="en-US" altLang="zh-CN" sz="2400" dirty="0">
                <a:solidFill>
                  <a:schemeClr val="bg2"/>
                </a:solidFill>
              </a:rPr>
              <a:t>JDK</a:t>
            </a:r>
            <a:r>
              <a:rPr lang="zh-CN" altLang="zh-CN" sz="2400" dirty="0">
                <a:solidFill>
                  <a:schemeClr val="bg2"/>
                </a:solidFill>
              </a:rPr>
              <a:t>的安装。</a:t>
            </a:r>
            <a:r>
              <a:rPr lang="en-US" altLang="zh-CN" sz="2400" b="1" dirty="0">
                <a:solidFill>
                  <a:schemeClr val="bg2"/>
                </a:solidFill>
              </a:rPr>
              <a:t>	</a:t>
            </a:r>
            <a:endParaRPr lang="zh-CN" altLang="en-US" sz="2400" b="1" dirty="0">
              <a:solidFill>
                <a:schemeClr val="bg2"/>
              </a:solidFill>
            </a:endParaRPr>
          </a:p>
        </p:txBody>
      </p:sp>
      <p:sp>
        <p:nvSpPr>
          <p:cNvPr id="3" name="日期占位符 2">
            <a:extLst>
              <a:ext uri="{FF2B5EF4-FFF2-40B4-BE49-F238E27FC236}">
                <a16:creationId xmlns:a16="http://schemas.microsoft.com/office/drawing/2014/main" id="{5A753441-FA48-49FD-BB13-397E8E76FBC5}"/>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AE3BA9C6-A72D-451C-83AC-B267274267E1}"/>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872DB707-3E43-41A6-83A2-A044B4B8A9A3}"/>
              </a:ext>
            </a:extLst>
          </p:cNvPr>
          <p:cNvSpPr>
            <a:spLocks noGrp="1"/>
          </p:cNvSpPr>
          <p:nvPr>
            <p:ph type="sldNum" sz="quarter" idx="12"/>
          </p:nvPr>
        </p:nvSpPr>
        <p:spPr/>
        <p:txBody>
          <a:bodyPr/>
          <a:lstStyle/>
          <a:p>
            <a:pPr>
              <a:defRPr/>
            </a:pPr>
            <a:fld id="{C90E6C3E-23A5-47D7-9870-3C7D8FC0BFC9}" type="slidenum">
              <a:rPr lang="en-US" altLang="zh-CN"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Box 2">
            <a:extLst>
              <a:ext uri="{FF2B5EF4-FFF2-40B4-BE49-F238E27FC236}">
                <a16:creationId xmlns:a16="http://schemas.microsoft.com/office/drawing/2014/main" id="{1D64BA58-5F24-4039-B995-930502ABF0FC}"/>
              </a:ext>
            </a:extLst>
          </p:cNvPr>
          <p:cNvSpPr txBox="1">
            <a:spLocks noChangeArrowheads="1"/>
          </p:cNvSpPr>
          <p:nvPr/>
        </p:nvSpPr>
        <p:spPr bwMode="auto">
          <a:xfrm>
            <a:off x="457308" y="914466"/>
            <a:ext cx="83817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然后，在</a:t>
            </a:r>
            <a:r>
              <a:rPr lang="en-US" altLang="zh-CN" sz="2400" dirty="0"/>
              <a:t>pom.xml</a:t>
            </a:r>
            <a:r>
              <a:rPr lang="zh-CN" altLang="zh-CN" sz="2400" dirty="0"/>
              <a:t>文件中添加如下内容，用来声明该独立应用程序的信息以及与</a:t>
            </a:r>
            <a:r>
              <a:rPr lang="en-US" altLang="zh-CN" sz="2400" dirty="0"/>
              <a:t>Spark</a:t>
            </a:r>
            <a:r>
              <a:rPr lang="zh-CN" altLang="zh-CN" sz="2400" dirty="0"/>
              <a:t>的依赖关系：</a:t>
            </a:r>
            <a:endParaRPr lang="zh-CN" altLang="en-US" sz="2400" dirty="0"/>
          </a:p>
        </p:txBody>
      </p:sp>
      <p:sp>
        <p:nvSpPr>
          <p:cNvPr id="32772" name="TextBox 3">
            <a:extLst>
              <a:ext uri="{FF2B5EF4-FFF2-40B4-BE49-F238E27FC236}">
                <a16:creationId xmlns:a16="http://schemas.microsoft.com/office/drawing/2014/main" id="{933646FA-495E-453F-A747-90FEA2663429}"/>
              </a:ext>
            </a:extLst>
          </p:cNvPr>
          <p:cNvSpPr txBox="1">
            <a:spLocks noChangeArrowheads="1"/>
          </p:cNvSpPr>
          <p:nvPr/>
        </p:nvSpPr>
        <p:spPr bwMode="auto">
          <a:xfrm>
            <a:off x="762052" y="1905040"/>
            <a:ext cx="7619896" cy="441956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dirty="0"/>
              <a:t>&lt;project&gt;</a:t>
            </a:r>
            <a:endParaRPr lang="zh-CN" altLang="zh-CN" sz="1200" dirty="0"/>
          </a:p>
          <a:p>
            <a:pPr eaLnBrk="1" hangingPunct="1"/>
            <a:r>
              <a:rPr lang="en-US" altLang="zh-CN" sz="1200" dirty="0"/>
              <a:t>    &lt;</a:t>
            </a:r>
            <a:r>
              <a:rPr lang="en-US" altLang="zh-CN" sz="1200" dirty="0" err="1"/>
              <a:t>groupId</a:t>
            </a:r>
            <a:r>
              <a:rPr lang="en-US" altLang="zh-CN" sz="1200" dirty="0"/>
              <a:t>&gt;</a:t>
            </a:r>
            <a:r>
              <a:rPr lang="en-US" altLang="zh-CN" sz="1200" dirty="0" err="1"/>
              <a:t>cn.edu.xmu</a:t>
            </a:r>
            <a:r>
              <a:rPr lang="en-US" altLang="zh-CN" sz="1200" dirty="0"/>
              <a:t>&lt;/</a:t>
            </a:r>
            <a:r>
              <a:rPr lang="en-US" altLang="zh-CN" sz="1200" dirty="0" err="1"/>
              <a:t>groupId</a:t>
            </a:r>
            <a:r>
              <a:rPr lang="en-US" altLang="zh-CN" sz="1200" dirty="0"/>
              <a:t>&gt;</a:t>
            </a:r>
            <a:endParaRPr lang="zh-CN" altLang="zh-CN" sz="1200" dirty="0"/>
          </a:p>
          <a:p>
            <a:pPr eaLnBrk="1" hangingPunct="1"/>
            <a:r>
              <a:rPr lang="en-US" altLang="zh-CN" sz="1200" dirty="0"/>
              <a:t>    &lt;</a:t>
            </a:r>
            <a:r>
              <a:rPr lang="en-US" altLang="zh-CN" sz="1200" dirty="0" err="1"/>
              <a:t>artifactId</a:t>
            </a:r>
            <a:r>
              <a:rPr lang="en-US" altLang="zh-CN" sz="1200" dirty="0"/>
              <a:t>&gt;simple-project&lt;/</a:t>
            </a:r>
            <a:r>
              <a:rPr lang="en-US" altLang="zh-CN" sz="1200" dirty="0" err="1"/>
              <a:t>artifactId</a:t>
            </a:r>
            <a:r>
              <a:rPr lang="en-US" altLang="zh-CN" sz="1200" dirty="0"/>
              <a:t>&gt;</a:t>
            </a:r>
            <a:endParaRPr lang="zh-CN" altLang="zh-CN" sz="1200" dirty="0"/>
          </a:p>
          <a:p>
            <a:pPr eaLnBrk="1" hangingPunct="1"/>
            <a:r>
              <a:rPr lang="en-US" altLang="zh-CN" sz="1200" dirty="0"/>
              <a:t>    &lt;</a:t>
            </a:r>
            <a:r>
              <a:rPr lang="en-US" altLang="zh-CN" sz="1200" dirty="0" err="1"/>
              <a:t>modelVersion</a:t>
            </a:r>
            <a:r>
              <a:rPr lang="en-US" altLang="zh-CN" sz="1200" dirty="0"/>
              <a:t>&gt;4.0.0&lt;/</a:t>
            </a:r>
            <a:r>
              <a:rPr lang="en-US" altLang="zh-CN" sz="1200" dirty="0" err="1"/>
              <a:t>modelVersion</a:t>
            </a:r>
            <a:r>
              <a:rPr lang="en-US" altLang="zh-CN" sz="1200" dirty="0"/>
              <a:t>&gt;</a:t>
            </a:r>
            <a:endParaRPr lang="zh-CN" altLang="zh-CN" sz="1200" dirty="0"/>
          </a:p>
          <a:p>
            <a:pPr eaLnBrk="1" hangingPunct="1"/>
            <a:r>
              <a:rPr lang="en-US" altLang="zh-CN" sz="1200" dirty="0"/>
              <a:t>    &lt;name&gt;Simple Project&lt;/name&gt;</a:t>
            </a:r>
            <a:endParaRPr lang="zh-CN" altLang="zh-CN" sz="1200" dirty="0"/>
          </a:p>
          <a:p>
            <a:pPr eaLnBrk="1" hangingPunct="1"/>
            <a:r>
              <a:rPr lang="en-US" altLang="zh-CN" sz="1200" dirty="0"/>
              <a:t>    &lt;packaging&gt;jar&lt;/packaging&gt;</a:t>
            </a:r>
            <a:endParaRPr lang="zh-CN" altLang="zh-CN" sz="1200" dirty="0"/>
          </a:p>
          <a:p>
            <a:pPr eaLnBrk="1" hangingPunct="1"/>
            <a:r>
              <a:rPr lang="en-US" altLang="zh-CN" sz="1200" dirty="0"/>
              <a:t>    &lt;version&gt;1.0&lt;/version&gt;</a:t>
            </a:r>
            <a:endParaRPr lang="zh-CN" altLang="zh-CN" sz="1200" dirty="0"/>
          </a:p>
          <a:p>
            <a:pPr eaLnBrk="1" hangingPunct="1"/>
            <a:r>
              <a:rPr lang="en-US" altLang="zh-CN" sz="1200" dirty="0"/>
              <a:t>    &lt;repositories&gt;</a:t>
            </a:r>
            <a:endParaRPr lang="zh-CN" altLang="zh-CN" sz="1200" dirty="0"/>
          </a:p>
          <a:p>
            <a:pPr eaLnBrk="1" hangingPunct="1"/>
            <a:r>
              <a:rPr lang="en-US" altLang="zh-CN" sz="1200" dirty="0"/>
              <a:t>        &lt;repository&gt;</a:t>
            </a:r>
            <a:endParaRPr lang="zh-CN" altLang="zh-CN" sz="1200" dirty="0"/>
          </a:p>
          <a:p>
            <a:pPr eaLnBrk="1" hangingPunct="1"/>
            <a:r>
              <a:rPr lang="en-US" altLang="zh-CN" sz="1200" dirty="0"/>
              <a:t>            &lt;id&gt;</a:t>
            </a:r>
            <a:r>
              <a:rPr lang="en-US" altLang="zh-CN" sz="1200" dirty="0" err="1"/>
              <a:t>jboss</a:t>
            </a:r>
            <a:r>
              <a:rPr lang="en-US" altLang="zh-CN" sz="1200" dirty="0"/>
              <a:t>&lt;/id&gt;</a:t>
            </a:r>
            <a:endParaRPr lang="zh-CN" altLang="zh-CN" sz="1200" dirty="0"/>
          </a:p>
          <a:p>
            <a:pPr eaLnBrk="1" hangingPunct="1"/>
            <a:r>
              <a:rPr lang="en-US" altLang="zh-CN" sz="1200" dirty="0"/>
              <a:t>            &lt;name&gt;JBoss Repository&lt;/name&gt;</a:t>
            </a:r>
            <a:endParaRPr lang="zh-CN" altLang="zh-CN" sz="1200" dirty="0"/>
          </a:p>
          <a:p>
            <a:pPr eaLnBrk="1" hangingPunct="1"/>
            <a:r>
              <a:rPr lang="en-US" altLang="zh-CN" sz="1200" dirty="0"/>
              <a:t>            &lt;</a:t>
            </a:r>
            <a:r>
              <a:rPr lang="en-US" altLang="zh-CN" sz="1200" dirty="0" err="1"/>
              <a:t>url</a:t>
            </a:r>
            <a:r>
              <a:rPr lang="en-US" altLang="zh-CN" sz="1200" dirty="0"/>
              <a:t>&gt;http://repository.jboss.com/maven2/&lt;/url&gt;</a:t>
            </a:r>
            <a:endParaRPr lang="zh-CN" altLang="zh-CN" sz="1200" dirty="0"/>
          </a:p>
          <a:p>
            <a:pPr eaLnBrk="1" hangingPunct="1"/>
            <a:r>
              <a:rPr lang="en-US" altLang="zh-CN" sz="1200" dirty="0"/>
              <a:t>        &lt;/repository&gt;</a:t>
            </a:r>
            <a:endParaRPr lang="zh-CN" altLang="zh-CN" sz="1200" dirty="0"/>
          </a:p>
          <a:p>
            <a:pPr eaLnBrk="1" hangingPunct="1"/>
            <a:r>
              <a:rPr lang="en-US" altLang="zh-CN" sz="1200" dirty="0"/>
              <a:t>    &lt;/repositories&gt;</a:t>
            </a:r>
            <a:endParaRPr lang="zh-CN" altLang="zh-CN" sz="1200" dirty="0"/>
          </a:p>
          <a:p>
            <a:pPr eaLnBrk="1" hangingPunct="1"/>
            <a:r>
              <a:rPr lang="en-US" altLang="zh-CN" sz="1200" dirty="0"/>
              <a:t>    &lt;dependencies&gt;</a:t>
            </a:r>
            <a:endParaRPr lang="zh-CN" altLang="zh-CN" sz="1200" dirty="0"/>
          </a:p>
          <a:p>
            <a:pPr eaLnBrk="1" hangingPunct="1"/>
            <a:r>
              <a:rPr lang="en-US" altLang="zh-CN" sz="1200" dirty="0"/>
              <a:t>        &lt;dependency&gt; &lt;!-- Spark dependency --&gt;</a:t>
            </a:r>
            <a:endParaRPr lang="zh-CN" altLang="zh-CN" sz="1200" dirty="0"/>
          </a:p>
          <a:p>
            <a:pPr eaLnBrk="1" hangingPunct="1"/>
            <a:r>
              <a:rPr lang="en-US" altLang="zh-CN" sz="1200" dirty="0"/>
              <a:t>            &lt;</a:t>
            </a:r>
            <a:r>
              <a:rPr lang="en-US" altLang="zh-CN" sz="1200" dirty="0" err="1"/>
              <a:t>groupId</a:t>
            </a:r>
            <a:r>
              <a:rPr lang="en-US" altLang="zh-CN" sz="1200" dirty="0"/>
              <a:t>&gt;</a:t>
            </a:r>
            <a:r>
              <a:rPr lang="en-US" altLang="zh-CN" sz="1200" dirty="0" err="1"/>
              <a:t>org.apache.spark</a:t>
            </a:r>
            <a:r>
              <a:rPr lang="en-US" altLang="zh-CN" sz="1200" dirty="0"/>
              <a:t>&lt;/</a:t>
            </a:r>
            <a:r>
              <a:rPr lang="en-US" altLang="zh-CN" sz="1200" dirty="0" err="1"/>
              <a:t>groupId</a:t>
            </a:r>
            <a:r>
              <a:rPr lang="en-US" altLang="zh-CN" sz="1200" dirty="0"/>
              <a:t>&gt;</a:t>
            </a:r>
            <a:endParaRPr lang="zh-CN" altLang="zh-CN" sz="1200" dirty="0"/>
          </a:p>
          <a:p>
            <a:pPr eaLnBrk="1" hangingPunct="1"/>
            <a:r>
              <a:rPr lang="en-US" altLang="zh-CN" sz="1200" dirty="0"/>
              <a:t>            &lt;</a:t>
            </a:r>
            <a:r>
              <a:rPr lang="en-US" altLang="zh-CN" sz="1200" dirty="0" err="1"/>
              <a:t>artifactId</a:t>
            </a:r>
            <a:r>
              <a:rPr lang="en-US" altLang="zh-CN" sz="1200" dirty="0"/>
              <a:t>&gt;spark-core_2.11&lt;/</a:t>
            </a:r>
            <a:r>
              <a:rPr lang="en-US" altLang="zh-CN" sz="1200" dirty="0" err="1"/>
              <a:t>artifactId</a:t>
            </a:r>
            <a:r>
              <a:rPr lang="en-US" altLang="zh-CN" sz="1200" dirty="0"/>
              <a:t>&gt;</a:t>
            </a:r>
            <a:endParaRPr lang="zh-CN" altLang="zh-CN" sz="1200" dirty="0"/>
          </a:p>
          <a:p>
            <a:pPr eaLnBrk="1" hangingPunct="1"/>
            <a:r>
              <a:rPr lang="en-US" altLang="zh-CN" sz="1200" dirty="0"/>
              <a:t>            &lt;version&gt;2.4.0&lt;/version&gt;</a:t>
            </a:r>
            <a:endParaRPr lang="zh-CN" altLang="zh-CN" sz="1200" dirty="0"/>
          </a:p>
          <a:p>
            <a:pPr eaLnBrk="1" hangingPunct="1"/>
            <a:r>
              <a:rPr lang="en-US" altLang="zh-CN" sz="1200" dirty="0"/>
              <a:t>        &lt;/dependency&gt;</a:t>
            </a:r>
            <a:endParaRPr lang="zh-CN" altLang="zh-CN" sz="1200" dirty="0"/>
          </a:p>
          <a:p>
            <a:pPr eaLnBrk="1" hangingPunct="1"/>
            <a:r>
              <a:rPr lang="en-US" altLang="zh-CN" sz="1200" dirty="0"/>
              <a:t>    &lt;/dependencies&gt;</a:t>
            </a:r>
            <a:endParaRPr lang="zh-CN" altLang="zh-CN" sz="1200" dirty="0"/>
          </a:p>
          <a:p>
            <a:pPr eaLnBrk="1" hangingPunct="1"/>
            <a:r>
              <a:rPr lang="en-US" altLang="zh-CN" sz="1200" dirty="0"/>
              <a:t>&lt;/project&gt;</a:t>
            </a:r>
            <a:endParaRPr lang="zh-CN" altLang="zh-CN" sz="1200" dirty="0"/>
          </a:p>
          <a:p>
            <a:pPr eaLnBrk="1" hangingPunct="1"/>
            <a:endParaRPr lang="zh-CN" altLang="en-US" sz="1200" dirty="0"/>
          </a:p>
        </p:txBody>
      </p:sp>
      <p:sp>
        <p:nvSpPr>
          <p:cNvPr id="3" name="日期占位符 2">
            <a:extLst>
              <a:ext uri="{FF2B5EF4-FFF2-40B4-BE49-F238E27FC236}">
                <a16:creationId xmlns:a16="http://schemas.microsoft.com/office/drawing/2014/main" id="{30CC929D-A35B-41CB-AE48-F8C486C16508}"/>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6F0CBA83-50A1-4512-B538-24988E678F50}"/>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287BB376-3F00-4C97-99D2-58FA5EF158AB}"/>
              </a:ext>
            </a:extLst>
          </p:cNvPr>
          <p:cNvSpPr>
            <a:spLocks noGrp="1"/>
          </p:cNvSpPr>
          <p:nvPr>
            <p:ph type="sldNum" sz="quarter" idx="12"/>
          </p:nvPr>
        </p:nvSpPr>
        <p:spPr/>
        <p:txBody>
          <a:bodyPr/>
          <a:lstStyle/>
          <a:p>
            <a:pPr>
              <a:defRPr/>
            </a:pPr>
            <a:fld id="{C90E6C3E-23A5-47D7-9870-3C7D8FC0BFC9}" type="slidenum">
              <a:rPr lang="en-US" altLang="zh-CN" smtClean="0"/>
              <a:pPr>
                <a:defRPr/>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矩形 2">
            <a:extLst>
              <a:ext uri="{FF2B5EF4-FFF2-40B4-BE49-F238E27FC236}">
                <a16:creationId xmlns:a16="http://schemas.microsoft.com/office/drawing/2014/main" id="{C652076F-BD8C-4BF6-B932-85B83B9D7C03}"/>
              </a:ext>
            </a:extLst>
          </p:cNvPr>
          <p:cNvSpPr>
            <a:spLocks noChangeArrowheads="1"/>
          </p:cNvSpPr>
          <p:nvPr/>
        </p:nvSpPr>
        <p:spPr bwMode="auto">
          <a:xfrm>
            <a:off x="381110" y="990600"/>
            <a:ext cx="39421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2"/>
                </a:solidFill>
              </a:rPr>
              <a:t>3.</a:t>
            </a:r>
            <a:r>
              <a:rPr lang="zh-CN" altLang="zh-CN" sz="2400" b="1" dirty="0">
                <a:solidFill>
                  <a:schemeClr val="bg2"/>
                </a:solidFill>
              </a:rPr>
              <a:t>使用</a:t>
            </a:r>
            <a:r>
              <a:rPr lang="en-US" altLang="zh-CN" sz="2400" b="1" dirty="0">
                <a:solidFill>
                  <a:schemeClr val="bg2"/>
                </a:solidFill>
              </a:rPr>
              <a:t>Maven</a:t>
            </a:r>
            <a:r>
              <a:rPr lang="zh-CN" altLang="zh-CN" sz="2400" b="1" dirty="0">
                <a:solidFill>
                  <a:schemeClr val="bg2"/>
                </a:solidFill>
              </a:rPr>
              <a:t>打包</a:t>
            </a:r>
            <a:r>
              <a:rPr lang="en-US" altLang="zh-CN" sz="2400" b="1" dirty="0">
                <a:solidFill>
                  <a:schemeClr val="bg2"/>
                </a:solidFill>
              </a:rPr>
              <a:t>Java</a:t>
            </a:r>
            <a:r>
              <a:rPr lang="zh-CN" altLang="zh-CN" sz="2400" b="1" dirty="0">
                <a:solidFill>
                  <a:schemeClr val="bg2"/>
                </a:solidFill>
              </a:rPr>
              <a:t>程序</a:t>
            </a:r>
            <a:endParaRPr lang="zh-CN" altLang="en-US" sz="2400" dirty="0">
              <a:solidFill>
                <a:schemeClr val="bg2"/>
              </a:solidFill>
            </a:endParaRPr>
          </a:p>
        </p:txBody>
      </p:sp>
      <p:sp>
        <p:nvSpPr>
          <p:cNvPr id="33796" name="TextBox 3">
            <a:extLst>
              <a:ext uri="{FF2B5EF4-FFF2-40B4-BE49-F238E27FC236}">
                <a16:creationId xmlns:a16="http://schemas.microsoft.com/office/drawing/2014/main" id="{15C501F6-E4EB-4329-AE59-C1BDAFEA2041}"/>
              </a:ext>
            </a:extLst>
          </p:cNvPr>
          <p:cNvSpPr txBox="1">
            <a:spLocks noChangeArrowheads="1"/>
          </p:cNvSpPr>
          <p:nvPr/>
        </p:nvSpPr>
        <p:spPr bwMode="auto">
          <a:xfrm>
            <a:off x="592157" y="1555655"/>
            <a:ext cx="76960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为了保证</a:t>
            </a:r>
            <a:r>
              <a:rPr lang="en-US" altLang="zh-CN" sz="2400" dirty="0"/>
              <a:t>Maven</a:t>
            </a:r>
            <a:r>
              <a:rPr lang="zh-CN" altLang="zh-CN" sz="2400" dirty="0"/>
              <a:t>能够正常运行，先执行如下命令检查整个应用程序的文件结构：</a:t>
            </a:r>
            <a:endParaRPr lang="zh-CN" altLang="en-US" sz="2400" dirty="0"/>
          </a:p>
        </p:txBody>
      </p:sp>
      <p:sp>
        <p:nvSpPr>
          <p:cNvPr id="33797" name="TextBox 4">
            <a:extLst>
              <a:ext uri="{FF2B5EF4-FFF2-40B4-BE49-F238E27FC236}">
                <a16:creationId xmlns:a16="http://schemas.microsoft.com/office/drawing/2014/main" id="{66BAF02D-3776-4AA4-8BF4-DBBEE8A73A1B}"/>
              </a:ext>
            </a:extLst>
          </p:cNvPr>
          <p:cNvSpPr txBox="1">
            <a:spLocks noChangeArrowheads="1"/>
          </p:cNvSpPr>
          <p:nvPr/>
        </p:nvSpPr>
        <p:spPr bwMode="auto">
          <a:xfrm>
            <a:off x="592157" y="2437565"/>
            <a:ext cx="8170732" cy="8309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bg1"/>
                </a:solidFill>
              </a:rPr>
              <a:t>$ cd ~/sparkapp2</a:t>
            </a:r>
            <a:endParaRPr lang="zh-CN" altLang="zh-CN" sz="2400" dirty="0">
              <a:solidFill>
                <a:schemeClr val="bg1"/>
              </a:solidFill>
            </a:endParaRPr>
          </a:p>
          <a:p>
            <a:pPr eaLnBrk="1" hangingPunct="1"/>
            <a:r>
              <a:rPr lang="en-US" altLang="zh-CN" sz="2400" dirty="0">
                <a:solidFill>
                  <a:schemeClr val="bg1"/>
                </a:solidFill>
              </a:rPr>
              <a:t>$ find .</a:t>
            </a:r>
            <a:endParaRPr lang="zh-CN" altLang="en-US" sz="2400" dirty="0">
              <a:solidFill>
                <a:schemeClr val="bg1"/>
              </a:solidFill>
            </a:endParaRPr>
          </a:p>
        </p:txBody>
      </p:sp>
      <p:sp>
        <p:nvSpPr>
          <p:cNvPr id="33798" name="TextBox 5">
            <a:extLst>
              <a:ext uri="{FF2B5EF4-FFF2-40B4-BE49-F238E27FC236}">
                <a16:creationId xmlns:a16="http://schemas.microsoft.com/office/drawing/2014/main" id="{692FCBB1-822E-47E5-901A-58271DBA1289}"/>
              </a:ext>
            </a:extLst>
          </p:cNvPr>
          <p:cNvSpPr txBox="1">
            <a:spLocks noChangeArrowheads="1"/>
          </p:cNvSpPr>
          <p:nvPr/>
        </p:nvSpPr>
        <p:spPr bwMode="auto">
          <a:xfrm>
            <a:off x="457308" y="3422740"/>
            <a:ext cx="48013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文件结构应该是类似如下的内容：</a:t>
            </a:r>
            <a:endParaRPr lang="zh-CN" altLang="en-US" sz="2400" dirty="0"/>
          </a:p>
        </p:txBody>
      </p:sp>
      <p:sp>
        <p:nvSpPr>
          <p:cNvPr id="33799" name="TextBox 6">
            <a:extLst>
              <a:ext uri="{FF2B5EF4-FFF2-40B4-BE49-F238E27FC236}">
                <a16:creationId xmlns:a16="http://schemas.microsoft.com/office/drawing/2014/main" id="{637F2685-9D9A-4863-8206-8E8E95CA5CFB}"/>
              </a:ext>
            </a:extLst>
          </p:cNvPr>
          <p:cNvSpPr txBox="1">
            <a:spLocks noChangeArrowheads="1"/>
          </p:cNvSpPr>
          <p:nvPr/>
        </p:nvSpPr>
        <p:spPr bwMode="auto">
          <a:xfrm>
            <a:off x="592158" y="4038584"/>
            <a:ext cx="8170732" cy="230832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bg1"/>
                </a:solidFill>
              </a:rPr>
              <a:t>.</a:t>
            </a:r>
            <a:endParaRPr lang="zh-CN" altLang="zh-CN" sz="2400" dirty="0">
              <a:solidFill>
                <a:schemeClr val="bg1"/>
              </a:solidFill>
            </a:endParaRPr>
          </a:p>
          <a:p>
            <a:pPr eaLnBrk="1" hangingPunct="1"/>
            <a:r>
              <a:rPr lang="en-US" altLang="zh-CN" sz="2400" dirty="0">
                <a:solidFill>
                  <a:schemeClr val="bg1"/>
                </a:solidFill>
              </a:rPr>
              <a:t>./pom.xml</a:t>
            </a:r>
            <a:endParaRPr lang="zh-CN" altLang="zh-CN" sz="2400" dirty="0">
              <a:solidFill>
                <a:schemeClr val="bg1"/>
              </a:solidFill>
            </a:endParaRPr>
          </a:p>
          <a:p>
            <a:pPr eaLnBrk="1" hangingPunct="1"/>
            <a:r>
              <a:rPr lang="en-US" altLang="zh-CN" sz="2400" dirty="0">
                <a:solidFill>
                  <a:schemeClr val="bg1"/>
                </a:solidFill>
              </a:rPr>
              <a:t>./</a:t>
            </a:r>
            <a:r>
              <a:rPr lang="en-US" altLang="zh-CN" sz="2400" dirty="0" err="1">
                <a:solidFill>
                  <a:schemeClr val="bg1"/>
                </a:solidFill>
              </a:rPr>
              <a:t>src</a:t>
            </a:r>
            <a:endParaRPr lang="zh-CN" altLang="zh-CN" sz="2400" dirty="0">
              <a:solidFill>
                <a:schemeClr val="bg1"/>
              </a:solidFill>
            </a:endParaRPr>
          </a:p>
          <a:p>
            <a:pPr eaLnBrk="1" hangingPunct="1"/>
            <a:r>
              <a:rPr lang="en-US" altLang="zh-CN" sz="2400" dirty="0">
                <a:solidFill>
                  <a:schemeClr val="bg1"/>
                </a:solidFill>
              </a:rPr>
              <a:t>./</a:t>
            </a:r>
            <a:r>
              <a:rPr lang="en-US" altLang="zh-CN" sz="2400" dirty="0" err="1">
                <a:solidFill>
                  <a:schemeClr val="bg1"/>
                </a:solidFill>
              </a:rPr>
              <a:t>src</a:t>
            </a:r>
            <a:r>
              <a:rPr lang="en-US" altLang="zh-CN" sz="2400" dirty="0">
                <a:solidFill>
                  <a:schemeClr val="bg1"/>
                </a:solidFill>
              </a:rPr>
              <a:t>/main</a:t>
            </a:r>
            <a:endParaRPr lang="zh-CN" altLang="zh-CN" sz="2400" dirty="0">
              <a:solidFill>
                <a:schemeClr val="bg1"/>
              </a:solidFill>
            </a:endParaRPr>
          </a:p>
          <a:p>
            <a:pPr eaLnBrk="1" hangingPunct="1"/>
            <a:r>
              <a:rPr lang="en-US" altLang="zh-CN" sz="2400" dirty="0">
                <a:solidFill>
                  <a:schemeClr val="bg1"/>
                </a:solidFill>
              </a:rPr>
              <a:t>./</a:t>
            </a:r>
            <a:r>
              <a:rPr lang="en-US" altLang="zh-CN" sz="2400" dirty="0" err="1">
                <a:solidFill>
                  <a:schemeClr val="bg1"/>
                </a:solidFill>
              </a:rPr>
              <a:t>src</a:t>
            </a:r>
            <a:r>
              <a:rPr lang="en-US" altLang="zh-CN" sz="2400" dirty="0">
                <a:solidFill>
                  <a:schemeClr val="bg1"/>
                </a:solidFill>
              </a:rPr>
              <a:t>/main/java</a:t>
            </a:r>
            <a:endParaRPr lang="zh-CN" altLang="zh-CN" sz="2400" dirty="0">
              <a:solidFill>
                <a:schemeClr val="bg1"/>
              </a:solidFill>
            </a:endParaRPr>
          </a:p>
          <a:p>
            <a:pPr eaLnBrk="1" hangingPunct="1"/>
            <a:r>
              <a:rPr lang="en-US" altLang="zh-CN" sz="2400" dirty="0">
                <a:solidFill>
                  <a:schemeClr val="bg1"/>
                </a:solidFill>
              </a:rPr>
              <a:t>./</a:t>
            </a:r>
            <a:r>
              <a:rPr lang="en-US" altLang="zh-CN" sz="2400" dirty="0" err="1">
                <a:solidFill>
                  <a:schemeClr val="bg1"/>
                </a:solidFill>
              </a:rPr>
              <a:t>src</a:t>
            </a:r>
            <a:r>
              <a:rPr lang="en-US" altLang="zh-CN" sz="2400" dirty="0">
                <a:solidFill>
                  <a:schemeClr val="bg1"/>
                </a:solidFill>
              </a:rPr>
              <a:t>/main/java/SimpleApp.java</a:t>
            </a:r>
            <a:endParaRPr lang="zh-CN" altLang="en-US" sz="2400" dirty="0">
              <a:solidFill>
                <a:schemeClr val="bg1"/>
              </a:solidFill>
            </a:endParaRPr>
          </a:p>
        </p:txBody>
      </p:sp>
      <p:sp>
        <p:nvSpPr>
          <p:cNvPr id="3" name="日期占位符 2">
            <a:extLst>
              <a:ext uri="{FF2B5EF4-FFF2-40B4-BE49-F238E27FC236}">
                <a16:creationId xmlns:a16="http://schemas.microsoft.com/office/drawing/2014/main" id="{2F238CBB-EE3C-40D6-A5E8-1BBFE23A08D5}"/>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9A1910B1-EF76-4C50-9536-6A6E904B1772}"/>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2D872DB0-D61E-4CDC-869E-7A2C7695C54A}"/>
              </a:ext>
            </a:extLst>
          </p:cNvPr>
          <p:cNvSpPr>
            <a:spLocks noGrp="1"/>
          </p:cNvSpPr>
          <p:nvPr>
            <p:ph type="sldNum" sz="quarter" idx="12"/>
          </p:nvPr>
        </p:nvSpPr>
        <p:spPr/>
        <p:txBody>
          <a:bodyPr/>
          <a:lstStyle/>
          <a:p>
            <a:pPr>
              <a:defRPr/>
            </a:pPr>
            <a:fld id="{C90E6C3E-23A5-47D7-9870-3C7D8FC0BFC9}" type="slidenum">
              <a:rPr lang="en-US" altLang="zh-CN"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Box 2">
            <a:extLst>
              <a:ext uri="{FF2B5EF4-FFF2-40B4-BE49-F238E27FC236}">
                <a16:creationId xmlns:a16="http://schemas.microsoft.com/office/drawing/2014/main" id="{F5856FE5-6030-420F-A949-1807EA145269}"/>
              </a:ext>
            </a:extLst>
          </p:cNvPr>
          <p:cNvSpPr txBox="1">
            <a:spLocks noChangeArrowheads="1"/>
          </p:cNvSpPr>
          <p:nvPr/>
        </p:nvSpPr>
        <p:spPr bwMode="auto">
          <a:xfrm>
            <a:off x="312515" y="977333"/>
            <a:ext cx="860277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接下来，我们可以通过如下代码将整个应用程序打包成</a:t>
            </a:r>
            <a:r>
              <a:rPr lang="en-US" altLang="zh-CN" sz="2400" dirty="0"/>
              <a:t>JAR</a:t>
            </a:r>
            <a:r>
              <a:rPr lang="zh-CN" altLang="zh-CN" sz="2400" dirty="0"/>
              <a:t>包（注意：计算机需要保持连接网络的状态，而且首次运行打包命令时，</a:t>
            </a:r>
            <a:r>
              <a:rPr lang="en-US" altLang="zh-CN" sz="2400" dirty="0"/>
              <a:t>Maven</a:t>
            </a:r>
            <a:r>
              <a:rPr lang="zh-CN" altLang="zh-CN" sz="2400" dirty="0"/>
              <a:t>会自动下载依赖包，需要消耗几分钟的时间）：</a:t>
            </a:r>
            <a:endParaRPr lang="zh-CN" altLang="en-US" sz="2400" dirty="0"/>
          </a:p>
        </p:txBody>
      </p:sp>
      <p:sp>
        <p:nvSpPr>
          <p:cNvPr id="34820" name="TextBox 3">
            <a:extLst>
              <a:ext uri="{FF2B5EF4-FFF2-40B4-BE49-F238E27FC236}">
                <a16:creationId xmlns:a16="http://schemas.microsoft.com/office/drawing/2014/main" id="{2791EB31-CD3F-4FF3-A01C-C5561A6CA1DA}"/>
              </a:ext>
            </a:extLst>
          </p:cNvPr>
          <p:cNvSpPr txBox="1">
            <a:spLocks noChangeArrowheads="1"/>
          </p:cNvSpPr>
          <p:nvPr/>
        </p:nvSpPr>
        <p:spPr bwMode="auto">
          <a:xfrm>
            <a:off x="423010" y="2614417"/>
            <a:ext cx="8381780"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rPr>
              <a:t>$ cd ~/sparkapp2    #</a:t>
            </a:r>
            <a:r>
              <a:rPr lang="zh-CN" altLang="zh-CN">
                <a:solidFill>
                  <a:schemeClr val="bg1"/>
                </a:solidFill>
              </a:rPr>
              <a:t>一定把这个目录设置为当前目录</a:t>
            </a:r>
          </a:p>
          <a:p>
            <a:pPr eaLnBrk="1" hangingPunct="1"/>
            <a:r>
              <a:rPr lang="en-US" altLang="zh-CN">
                <a:solidFill>
                  <a:schemeClr val="bg1"/>
                </a:solidFill>
              </a:rPr>
              <a:t>$ /usr/local/maven/bin/mvn package</a:t>
            </a:r>
            <a:endParaRPr lang="zh-CN" altLang="en-US">
              <a:solidFill>
                <a:schemeClr val="bg1"/>
              </a:solidFill>
            </a:endParaRPr>
          </a:p>
        </p:txBody>
      </p:sp>
      <p:sp>
        <p:nvSpPr>
          <p:cNvPr id="34821" name="TextBox 4">
            <a:extLst>
              <a:ext uri="{FF2B5EF4-FFF2-40B4-BE49-F238E27FC236}">
                <a16:creationId xmlns:a16="http://schemas.microsoft.com/office/drawing/2014/main" id="{CAA9F903-DB82-462A-9A10-CCAB293DE803}"/>
              </a:ext>
            </a:extLst>
          </p:cNvPr>
          <p:cNvSpPr txBox="1">
            <a:spLocks noChangeArrowheads="1"/>
          </p:cNvSpPr>
          <p:nvPr/>
        </p:nvSpPr>
        <p:spPr bwMode="auto">
          <a:xfrm>
            <a:off x="423010" y="3644651"/>
            <a:ext cx="692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如果屏幕返回如下信息，则说明生成</a:t>
            </a:r>
            <a:r>
              <a:rPr lang="en-US" altLang="zh-CN" sz="2400" dirty="0"/>
              <a:t>JAR</a:t>
            </a:r>
            <a:r>
              <a:rPr lang="zh-CN" altLang="zh-CN" sz="2400" dirty="0"/>
              <a:t>包成功：</a:t>
            </a:r>
            <a:endParaRPr lang="zh-CN" altLang="en-US" sz="2400" dirty="0"/>
          </a:p>
        </p:txBody>
      </p:sp>
      <p:sp>
        <p:nvSpPr>
          <p:cNvPr id="34822" name="TextBox 5">
            <a:extLst>
              <a:ext uri="{FF2B5EF4-FFF2-40B4-BE49-F238E27FC236}">
                <a16:creationId xmlns:a16="http://schemas.microsoft.com/office/drawing/2014/main" id="{52D140A9-EF2A-4A85-A20C-2A5D3D5E33ED}"/>
              </a:ext>
            </a:extLst>
          </p:cNvPr>
          <p:cNvSpPr txBox="1">
            <a:spLocks noChangeArrowheads="1"/>
          </p:cNvSpPr>
          <p:nvPr/>
        </p:nvSpPr>
        <p:spPr bwMode="auto">
          <a:xfrm>
            <a:off x="533506" y="4343400"/>
            <a:ext cx="8229384" cy="2032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[INFO]----------------------------------------</a:t>
            </a:r>
            <a:endParaRPr lang="zh-CN" altLang="zh-CN" dirty="0">
              <a:solidFill>
                <a:schemeClr val="bg1"/>
              </a:solidFill>
            </a:endParaRPr>
          </a:p>
          <a:p>
            <a:pPr eaLnBrk="1" hangingPunct="1"/>
            <a:r>
              <a:rPr lang="en-US" altLang="zh-CN" dirty="0">
                <a:solidFill>
                  <a:schemeClr val="bg1"/>
                </a:solidFill>
              </a:rPr>
              <a:t>[INFO] BUILD SUCCESS</a:t>
            </a:r>
            <a:endParaRPr lang="zh-CN" altLang="zh-CN" dirty="0">
              <a:solidFill>
                <a:schemeClr val="bg1"/>
              </a:solidFill>
            </a:endParaRPr>
          </a:p>
          <a:p>
            <a:pPr eaLnBrk="1" hangingPunct="1"/>
            <a:r>
              <a:rPr lang="en-US" altLang="zh-CN" dirty="0">
                <a:solidFill>
                  <a:schemeClr val="bg1"/>
                </a:solidFill>
              </a:rPr>
              <a:t>[INFO]----------------------------------------</a:t>
            </a:r>
            <a:endParaRPr lang="zh-CN" altLang="zh-CN" dirty="0">
              <a:solidFill>
                <a:schemeClr val="bg1"/>
              </a:solidFill>
            </a:endParaRPr>
          </a:p>
          <a:p>
            <a:pPr eaLnBrk="1" hangingPunct="1"/>
            <a:r>
              <a:rPr lang="en-US" altLang="zh-CN" dirty="0">
                <a:solidFill>
                  <a:schemeClr val="bg1"/>
                </a:solidFill>
              </a:rPr>
              <a:t>[INFO] Total time: 10.847 s</a:t>
            </a:r>
            <a:endParaRPr lang="zh-CN" altLang="zh-CN" dirty="0">
              <a:solidFill>
                <a:schemeClr val="bg1"/>
              </a:solidFill>
            </a:endParaRPr>
          </a:p>
          <a:p>
            <a:pPr eaLnBrk="1" hangingPunct="1"/>
            <a:r>
              <a:rPr lang="en-US" altLang="zh-CN" dirty="0">
                <a:solidFill>
                  <a:schemeClr val="bg1"/>
                </a:solidFill>
              </a:rPr>
              <a:t>[INFO] Finished at: 2020-01-07T 16:33:33+08:00</a:t>
            </a:r>
            <a:endParaRPr lang="zh-CN" altLang="zh-CN" dirty="0">
              <a:solidFill>
                <a:schemeClr val="bg1"/>
              </a:solidFill>
            </a:endParaRPr>
          </a:p>
          <a:p>
            <a:pPr eaLnBrk="1" hangingPunct="1"/>
            <a:r>
              <a:rPr lang="en-US" altLang="zh-CN" dirty="0">
                <a:solidFill>
                  <a:schemeClr val="bg1"/>
                </a:solidFill>
              </a:rPr>
              <a:t>[INFO] Final Memory: 30M/132M</a:t>
            </a:r>
            <a:endParaRPr lang="zh-CN" altLang="zh-CN" dirty="0">
              <a:solidFill>
                <a:schemeClr val="bg1"/>
              </a:solidFill>
            </a:endParaRPr>
          </a:p>
          <a:p>
            <a:pPr eaLnBrk="1" hangingPunct="1"/>
            <a:r>
              <a:rPr lang="en-US" altLang="zh-CN" dirty="0">
                <a:solidFill>
                  <a:schemeClr val="bg1"/>
                </a:solidFill>
              </a:rPr>
              <a:t>[INFO]----------------------------------------</a:t>
            </a:r>
            <a:endParaRPr lang="zh-CN" altLang="en-US" dirty="0">
              <a:solidFill>
                <a:schemeClr val="bg1"/>
              </a:solidFill>
            </a:endParaRPr>
          </a:p>
        </p:txBody>
      </p:sp>
      <p:sp>
        <p:nvSpPr>
          <p:cNvPr id="3" name="日期占位符 2">
            <a:extLst>
              <a:ext uri="{FF2B5EF4-FFF2-40B4-BE49-F238E27FC236}">
                <a16:creationId xmlns:a16="http://schemas.microsoft.com/office/drawing/2014/main" id="{DA40216B-86C7-487B-BB7D-B7DA0D566CC0}"/>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3AC74053-1853-4622-9B2B-43D52F769796}"/>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45BE720C-CAA2-4960-AA4B-224C61000E22}"/>
              </a:ext>
            </a:extLst>
          </p:cNvPr>
          <p:cNvSpPr>
            <a:spLocks noGrp="1"/>
          </p:cNvSpPr>
          <p:nvPr>
            <p:ph type="sldNum" sz="quarter" idx="12"/>
          </p:nvPr>
        </p:nvSpPr>
        <p:spPr/>
        <p:txBody>
          <a:bodyPr/>
          <a:lstStyle/>
          <a:p>
            <a:pPr>
              <a:defRPr/>
            </a:pPr>
            <a:fld id="{C90E6C3E-23A5-47D7-9870-3C7D8FC0BFC9}" type="slidenum">
              <a:rPr lang="en-US" altLang="zh-CN"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8225F177-C3A8-41D4-B4BC-A0B7F47F20FB}"/>
              </a:ext>
            </a:extLst>
          </p:cNvPr>
          <p:cNvSpPr>
            <a:spLocks noGrp="1"/>
          </p:cNvSpPr>
          <p:nvPr>
            <p:ph type="title" idx="4294967295"/>
          </p:nvPr>
        </p:nvSpPr>
        <p:spPr>
          <a:xfrm>
            <a:off x="419210" y="949804"/>
            <a:ext cx="4606107" cy="453231"/>
          </a:xfrm>
        </p:spPr>
        <p:txBody>
          <a:bodyPr/>
          <a:lstStyle/>
          <a:p>
            <a:r>
              <a:rPr lang="en-US" altLang="zh-CN" sz="2400" b="1" dirty="0">
                <a:solidFill>
                  <a:schemeClr val="bg2"/>
                </a:solidFill>
              </a:rPr>
              <a:t>4.</a:t>
            </a:r>
            <a:r>
              <a:rPr lang="zh-CN" altLang="zh-CN" sz="2400" b="1" dirty="0">
                <a:solidFill>
                  <a:schemeClr val="bg2"/>
                </a:solidFill>
              </a:rPr>
              <a:t>通过</a:t>
            </a:r>
            <a:r>
              <a:rPr lang="en-US" altLang="zh-CN" sz="2400" b="1" dirty="0">
                <a:solidFill>
                  <a:schemeClr val="bg2"/>
                </a:solidFill>
              </a:rPr>
              <a:t>spark-submit </a:t>
            </a:r>
            <a:r>
              <a:rPr lang="zh-CN" altLang="zh-CN" sz="2400" b="1" dirty="0">
                <a:solidFill>
                  <a:schemeClr val="bg2"/>
                </a:solidFill>
              </a:rPr>
              <a:t>运行程序</a:t>
            </a:r>
            <a:endParaRPr lang="zh-CN" altLang="en-US" sz="2400" b="1" dirty="0">
              <a:solidFill>
                <a:schemeClr val="bg2"/>
              </a:solidFill>
            </a:endParaRPr>
          </a:p>
        </p:txBody>
      </p:sp>
      <p:sp>
        <p:nvSpPr>
          <p:cNvPr id="35843" name="TextBox 2">
            <a:extLst>
              <a:ext uri="{FF2B5EF4-FFF2-40B4-BE49-F238E27FC236}">
                <a16:creationId xmlns:a16="http://schemas.microsoft.com/office/drawing/2014/main" id="{51034A93-EEB5-4A67-8998-869BE42F9BF8}"/>
              </a:ext>
            </a:extLst>
          </p:cNvPr>
          <p:cNvSpPr txBox="1">
            <a:spLocks noChangeArrowheads="1"/>
          </p:cNvSpPr>
          <p:nvPr/>
        </p:nvSpPr>
        <p:spPr bwMode="auto">
          <a:xfrm>
            <a:off x="533457" y="1460937"/>
            <a:ext cx="80770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最后，可以将生成的</a:t>
            </a:r>
            <a:r>
              <a:rPr lang="en-US" altLang="zh-CN" sz="2400" dirty="0"/>
              <a:t>JAR</a:t>
            </a:r>
            <a:r>
              <a:rPr lang="zh-CN" altLang="zh-CN" sz="2400" dirty="0"/>
              <a:t>包通过</a:t>
            </a:r>
            <a:r>
              <a:rPr lang="en-US" altLang="zh-CN" sz="2400" dirty="0"/>
              <a:t>spark-submit</a:t>
            </a:r>
            <a:r>
              <a:rPr lang="zh-CN" altLang="zh-CN" sz="2400" dirty="0"/>
              <a:t>提交到</a:t>
            </a:r>
            <a:r>
              <a:rPr lang="en-US" altLang="zh-CN" sz="2400" dirty="0"/>
              <a:t>Spark</a:t>
            </a:r>
            <a:r>
              <a:rPr lang="zh-CN" altLang="zh-CN" sz="2400" dirty="0"/>
              <a:t>中运行，命令如下：</a:t>
            </a:r>
            <a:endParaRPr lang="zh-CN" altLang="en-US" sz="2400" dirty="0"/>
          </a:p>
        </p:txBody>
      </p:sp>
      <p:sp>
        <p:nvSpPr>
          <p:cNvPr id="35844" name="TextBox 3">
            <a:extLst>
              <a:ext uri="{FF2B5EF4-FFF2-40B4-BE49-F238E27FC236}">
                <a16:creationId xmlns:a16="http://schemas.microsoft.com/office/drawing/2014/main" id="{597C4B6D-B2E6-4EA1-BB1F-0BC06E254416}"/>
              </a:ext>
            </a:extLst>
          </p:cNvPr>
          <p:cNvSpPr txBox="1">
            <a:spLocks noChangeArrowheads="1"/>
          </p:cNvSpPr>
          <p:nvPr/>
        </p:nvSpPr>
        <p:spPr bwMode="auto">
          <a:xfrm>
            <a:off x="577204" y="2454327"/>
            <a:ext cx="8338080"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 /</a:t>
            </a:r>
            <a:r>
              <a:rPr lang="en-US" altLang="zh-CN" dirty="0" err="1">
                <a:solidFill>
                  <a:schemeClr val="bg1"/>
                </a:solidFill>
              </a:rPr>
              <a:t>usr</a:t>
            </a:r>
            <a:r>
              <a:rPr lang="en-US" altLang="zh-CN" dirty="0">
                <a:solidFill>
                  <a:schemeClr val="bg1"/>
                </a:solidFill>
              </a:rPr>
              <a:t>/local/spark/bin/spark-submit --class "</a:t>
            </a:r>
            <a:r>
              <a:rPr lang="en-US" altLang="zh-CN" dirty="0" err="1">
                <a:solidFill>
                  <a:schemeClr val="bg1"/>
                </a:solidFill>
              </a:rPr>
              <a:t>SimpleApp</a:t>
            </a:r>
            <a:r>
              <a:rPr lang="en-US" altLang="zh-CN" dirty="0">
                <a:solidFill>
                  <a:schemeClr val="bg1"/>
                </a:solidFill>
              </a:rPr>
              <a:t>" ~/sparkapp2/target/simple-project-1.0.jar</a:t>
            </a:r>
            <a:endParaRPr lang="zh-CN" altLang="en-US" dirty="0">
              <a:solidFill>
                <a:schemeClr val="bg1"/>
              </a:solidFill>
            </a:endParaRPr>
          </a:p>
        </p:txBody>
      </p:sp>
      <p:sp>
        <p:nvSpPr>
          <p:cNvPr id="35845" name="矩形 4">
            <a:extLst>
              <a:ext uri="{FF2B5EF4-FFF2-40B4-BE49-F238E27FC236}">
                <a16:creationId xmlns:a16="http://schemas.microsoft.com/office/drawing/2014/main" id="{3CF6DA0F-762D-4CDD-BBE0-3D77375E853E}"/>
              </a:ext>
            </a:extLst>
          </p:cNvPr>
          <p:cNvSpPr>
            <a:spLocks noChangeArrowheads="1"/>
          </p:cNvSpPr>
          <p:nvPr/>
        </p:nvSpPr>
        <p:spPr bwMode="auto">
          <a:xfrm>
            <a:off x="419209" y="3342062"/>
            <a:ext cx="83055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上面命令执行后会输出太多信息，可以不使用上面命令，而使用下面命令运行程序，这样就可以直接得到想要的结果：</a:t>
            </a:r>
            <a:endParaRPr lang="zh-CN" altLang="en-US" sz="2400" dirty="0"/>
          </a:p>
        </p:txBody>
      </p:sp>
      <p:sp>
        <p:nvSpPr>
          <p:cNvPr id="35846" name="TextBox 5">
            <a:extLst>
              <a:ext uri="{FF2B5EF4-FFF2-40B4-BE49-F238E27FC236}">
                <a16:creationId xmlns:a16="http://schemas.microsoft.com/office/drawing/2014/main" id="{72E028BD-B379-4A06-B029-D0254944A5DD}"/>
              </a:ext>
            </a:extLst>
          </p:cNvPr>
          <p:cNvSpPr txBox="1">
            <a:spLocks noChangeArrowheads="1"/>
          </p:cNvSpPr>
          <p:nvPr/>
        </p:nvSpPr>
        <p:spPr bwMode="auto">
          <a:xfrm>
            <a:off x="533457" y="4339454"/>
            <a:ext cx="8305581"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 /</a:t>
            </a:r>
            <a:r>
              <a:rPr lang="en-US" altLang="zh-CN" dirty="0" err="1">
                <a:solidFill>
                  <a:schemeClr val="bg1"/>
                </a:solidFill>
              </a:rPr>
              <a:t>usr</a:t>
            </a:r>
            <a:r>
              <a:rPr lang="en-US" altLang="zh-CN" dirty="0">
                <a:solidFill>
                  <a:schemeClr val="bg1"/>
                </a:solidFill>
              </a:rPr>
              <a:t>/local/spark/bin/spark-submit --class "</a:t>
            </a:r>
            <a:r>
              <a:rPr lang="en-US" altLang="zh-CN" dirty="0" err="1">
                <a:solidFill>
                  <a:schemeClr val="bg1"/>
                </a:solidFill>
              </a:rPr>
              <a:t>SimpleApp</a:t>
            </a:r>
            <a:r>
              <a:rPr lang="en-US" altLang="zh-CN" dirty="0">
                <a:solidFill>
                  <a:schemeClr val="bg1"/>
                </a:solidFill>
              </a:rPr>
              <a:t>" ~/sparkapp2/target/simple-project-1.0.jar 2&gt;&amp;1 | grep "Lines with a"</a:t>
            </a:r>
            <a:endParaRPr lang="zh-CN" altLang="en-US" dirty="0">
              <a:solidFill>
                <a:schemeClr val="bg1"/>
              </a:solidFill>
            </a:endParaRPr>
          </a:p>
        </p:txBody>
      </p:sp>
      <p:sp>
        <p:nvSpPr>
          <p:cNvPr id="35847" name="矩形 6">
            <a:extLst>
              <a:ext uri="{FF2B5EF4-FFF2-40B4-BE49-F238E27FC236}">
                <a16:creationId xmlns:a16="http://schemas.microsoft.com/office/drawing/2014/main" id="{042C46A2-4D48-4A65-B3AA-1641C72FC030}"/>
              </a:ext>
            </a:extLst>
          </p:cNvPr>
          <p:cNvSpPr>
            <a:spLocks noChangeArrowheads="1"/>
          </p:cNvSpPr>
          <p:nvPr/>
        </p:nvSpPr>
        <p:spPr bwMode="auto">
          <a:xfrm>
            <a:off x="533457" y="5257752"/>
            <a:ext cx="3262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最终得到的结果如下：</a:t>
            </a:r>
            <a:endParaRPr lang="zh-CN" altLang="en-US" sz="2400" dirty="0"/>
          </a:p>
        </p:txBody>
      </p:sp>
      <p:sp>
        <p:nvSpPr>
          <p:cNvPr id="35848" name="TextBox 7">
            <a:extLst>
              <a:ext uri="{FF2B5EF4-FFF2-40B4-BE49-F238E27FC236}">
                <a16:creationId xmlns:a16="http://schemas.microsoft.com/office/drawing/2014/main" id="{03E9EFEC-B4F3-427E-8CC0-860A53D472DA}"/>
              </a:ext>
            </a:extLst>
          </p:cNvPr>
          <p:cNvSpPr txBox="1">
            <a:spLocks noChangeArrowheads="1"/>
          </p:cNvSpPr>
          <p:nvPr/>
        </p:nvSpPr>
        <p:spPr bwMode="auto">
          <a:xfrm>
            <a:off x="533457" y="5867336"/>
            <a:ext cx="8305581"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Lines with a: 62, Lines with b: 31</a:t>
            </a:r>
            <a:endParaRPr lang="zh-CN" altLang="en-US" dirty="0">
              <a:solidFill>
                <a:schemeClr val="bg1"/>
              </a:solidFill>
            </a:endParaRPr>
          </a:p>
        </p:txBody>
      </p:sp>
      <p:sp>
        <p:nvSpPr>
          <p:cNvPr id="3" name="日期占位符 2">
            <a:extLst>
              <a:ext uri="{FF2B5EF4-FFF2-40B4-BE49-F238E27FC236}">
                <a16:creationId xmlns:a16="http://schemas.microsoft.com/office/drawing/2014/main" id="{DFD165EB-03DE-4D22-A4D3-A250B56811DC}"/>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ACE7DA62-0C25-4E9D-86A7-C830616915E9}"/>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AFFA91C9-7A7B-4F9D-9738-97BB3B8BD980}"/>
              </a:ext>
            </a:extLst>
          </p:cNvPr>
          <p:cNvSpPr>
            <a:spLocks noGrp="1"/>
          </p:cNvSpPr>
          <p:nvPr>
            <p:ph type="sldNum" sz="quarter" idx="12"/>
          </p:nvPr>
        </p:nvSpPr>
        <p:spPr/>
        <p:txBody>
          <a:bodyPr/>
          <a:lstStyle/>
          <a:p>
            <a:pPr>
              <a:defRPr/>
            </a:pPr>
            <a:fld id="{C90E6C3E-23A5-47D7-9870-3C7D8FC0BFC9}" type="slidenum">
              <a:rPr lang="en-US" altLang="zh-CN" smtClean="0"/>
              <a:pPr>
                <a:defRPr/>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3CCA5E25-7D66-4671-931A-EF07E5C41704}"/>
              </a:ext>
            </a:extLst>
          </p:cNvPr>
          <p:cNvSpPr>
            <a:spLocks noGrp="1"/>
          </p:cNvSpPr>
          <p:nvPr>
            <p:ph type="title" idx="4294967295"/>
          </p:nvPr>
        </p:nvSpPr>
        <p:spPr>
          <a:xfrm>
            <a:off x="3962416" y="990664"/>
            <a:ext cx="2895614" cy="457124"/>
          </a:xfrm>
        </p:spPr>
        <p:txBody>
          <a:bodyPr/>
          <a:lstStyle/>
          <a:p>
            <a:r>
              <a:rPr lang="zh-CN" altLang="zh-CN" sz="2800" b="1" dirty="0">
                <a:solidFill>
                  <a:schemeClr val="bg2"/>
                </a:solidFill>
              </a:rPr>
              <a:t>本章小结</a:t>
            </a:r>
            <a:endParaRPr lang="zh-CN" altLang="en-US" sz="2800" b="1" dirty="0">
              <a:solidFill>
                <a:schemeClr val="bg2"/>
              </a:solidFill>
            </a:endParaRPr>
          </a:p>
        </p:txBody>
      </p:sp>
      <p:sp>
        <p:nvSpPr>
          <p:cNvPr id="36867" name="TextBox 2">
            <a:extLst>
              <a:ext uri="{FF2B5EF4-FFF2-40B4-BE49-F238E27FC236}">
                <a16:creationId xmlns:a16="http://schemas.microsoft.com/office/drawing/2014/main" id="{D7F9AE01-71EB-47CC-8DB7-B07420CFE43E}"/>
              </a:ext>
            </a:extLst>
          </p:cNvPr>
          <p:cNvSpPr txBox="1">
            <a:spLocks noChangeArrowheads="1"/>
          </p:cNvSpPr>
          <p:nvPr/>
        </p:nvSpPr>
        <p:spPr bwMode="auto">
          <a:xfrm>
            <a:off x="381110" y="1676446"/>
            <a:ext cx="838178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eaLnBrk="1" hangingPunct="1">
              <a:buClr>
                <a:schemeClr val="bg2"/>
              </a:buClr>
              <a:buFont typeface="Wingdings" panose="05000000000000000000" pitchFamily="2" charset="2"/>
              <a:buChar char="n"/>
            </a:pPr>
            <a:r>
              <a:rPr lang="en-US" altLang="zh-CN" sz="2000" dirty="0">
                <a:solidFill>
                  <a:schemeClr val="bg2"/>
                </a:solidFill>
              </a:rPr>
              <a:t>Spark</a:t>
            </a:r>
            <a:r>
              <a:rPr lang="zh-CN" altLang="zh-CN" sz="2000" dirty="0">
                <a:solidFill>
                  <a:schemeClr val="bg2"/>
                </a:solidFill>
              </a:rPr>
              <a:t>是基于内存的分布式计算框架，减少了迭代计算时的</a:t>
            </a:r>
            <a:r>
              <a:rPr lang="en-US" altLang="zh-CN" sz="2000" dirty="0">
                <a:solidFill>
                  <a:schemeClr val="bg2"/>
                </a:solidFill>
              </a:rPr>
              <a:t>IO</a:t>
            </a:r>
            <a:r>
              <a:rPr lang="zh-CN" altLang="zh-CN" sz="2000" dirty="0">
                <a:solidFill>
                  <a:schemeClr val="bg2"/>
                </a:solidFill>
              </a:rPr>
              <a:t>开销。虽然，</a:t>
            </a:r>
            <a:r>
              <a:rPr lang="en-US" altLang="zh-CN" sz="2000" dirty="0">
                <a:solidFill>
                  <a:schemeClr val="bg2"/>
                </a:solidFill>
              </a:rPr>
              <a:t>Hadoop</a:t>
            </a:r>
            <a:r>
              <a:rPr lang="zh-CN" altLang="zh-CN" sz="2000" dirty="0">
                <a:solidFill>
                  <a:schemeClr val="bg2"/>
                </a:solidFill>
              </a:rPr>
              <a:t>已成为大数据的事实标准，但是</a:t>
            </a:r>
            <a:r>
              <a:rPr lang="en-US" altLang="zh-CN" sz="2000" dirty="0">
                <a:solidFill>
                  <a:schemeClr val="bg2"/>
                </a:solidFill>
              </a:rPr>
              <a:t>MapReduce</a:t>
            </a:r>
            <a:r>
              <a:rPr lang="zh-CN" altLang="zh-CN" sz="2000" dirty="0">
                <a:solidFill>
                  <a:schemeClr val="bg2"/>
                </a:solidFill>
              </a:rPr>
              <a:t>分布式计算模型仍存在诸多缺陷，而</a:t>
            </a:r>
            <a:r>
              <a:rPr lang="en-US" altLang="zh-CN" sz="2000" dirty="0">
                <a:solidFill>
                  <a:schemeClr val="bg2"/>
                </a:solidFill>
              </a:rPr>
              <a:t>Spark</a:t>
            </a:r>
            <a:r>
              <a:rPr lang="zh-CN" altLang="zh-CN" sz="2000" dirty="0">
                <a:solidFill>
                  <a:schemeClr val="bg2"/>
                </a:solidFill>
              </a:rPr>
              <a:t>不仅具备了</a:t>
            </a:r>
            <a:r>
              <a:rPr lang="en-US" altLang="zh-CN" sz="2000" dirty="0">
                <a:solidFill>
                  <a:schemeClr val="bg2"/>
                </a:solidFill>
              </a:rPr>
              <a:t>Hadoop MapReduce</a:t>
            </a:r>
            <a:r>
              <a:rPr lang="zh-CN" altLang="zh-CN" sz="2000" dirty="0">
                <a:solidFill>
                  <a:schemeClr val="bg2"/>
                </a:solidFill>
              </a:rPr>
              <a:t>的优点，而且解决了</a:t>
            </a:r>
            <a:r>
              <a:rPr lang="en-US" altLang="zh-CN" sz="2000" dirty="0">
                <a:solidFill>
                  <a:schemeClr val="bg2"/>
                </a:solidFill>
              </a:rPr>
              <a:t>Hadoop MapReduce</a:t>
            </a:r>
            <a:r>
              <a:rPr lang="zh-CN" altLang="zh-CN" sz="2000" dirty="0">
                <a:solidFill>
                  <a:schemeClr val="bg2"/>
                </a:solidFill>
              </a:rPr>
              <a:t>的缺陷。</a:t>
            </a:r>
            <a:r>
              <a:rPr lang="en-US" altLang="zh-CN" sz="2000" dirty="0">
                <a:solidFill>
                  <a:schemeClr val="bg2"/>
                </a:solidFill>
              </a:rPr>
              <a:t>Spark</a:t>
            </a:r>
            <a:r>
              <a:rPr lang="zh-CN" altLang="zh-CN" sz="2000" dirty="0">
                <a:solidFill>
                  <a:schemeClr val="bg2"/>
                </a:solidFill>
              </a:rPr>
              <a:t>正以其结构一体化、功能多元化的优势逐渐成为当今大数据领域最热门的大数据计算平台。</a:t>
            </a:r>
          </a:p>
          <a:p>
            <a:pPr marL="342900" indent="-342900" eaLnBrk="1" hangingPunct="1">
              <a:buClr>
                <a:schemeClr val="bg2"/>
              </a:buClr>
              <a:buFont typeface="Wingdings" panose="05000000000000000000" pitchFamily="2" charset="2"/>
              <a:buChar char="n"/>
            </a:pPr>
            <a:r>
              <a:rPr lang="zh-CN" altLang="zh-CN" sz="2000" dirty="0">
                <a:solidFill>
                  <a:schemeClr val="bg2"/>
                </a:solidFill>
              </a:rPr>
              <a:t>本章详细介绍了</a:t>
            </a:r>
            <a:r>
              <a:rPr lang="en-US" altLang="zh-CN" sz="2000" dirty="0">
                <a:solidFill>
                  <a:schemeClr val="bg2"/>
                </a:solidFill>
              </a:rPr>
              <a:t>Spark</a:t>
            </a:r>
            <a:r>
              <a:rPr lang="zh-CN" altLang="zh-CN" sz="2000" dirty="0">
                <a:solidFill>
                  <a:schemeClr val="bg2"/>
                </a:solidFill>
              </a:rPr>
              <a:t>的安装配置方法，并且把</a:t>
            </a:r>
            <a:r>
              <a:rPr lang="en-US" altLang="zh-CN" sz="2000" dirty="0">
                <a:solidFill>
                  <a:schemeClr val="bg2"/>
                </a:solidFill>
              </a:rPr>
              <a:t>Spark</a:t>
            </a:r>
            <a:r>
              <a:rPr lang="zh-CN" altLang="zh-CN" sz="2000" dirty="0">
                <a:solidFill>
                  <a:schemeClr val="bg2"/>
                </a:solidFill>
              </a:rPr>
              <a:t>配置为和</a:t>
            </a:r>
            <a:r>
              <a:rPr lang="en-US" altLang="zh-CN" sz="2000" dirty="0">
                <a:solidFill>
                  <a:schemeClr val="bg2"/>
                </a:solidFill>
              </a:rPr>
              <a:t>Hadoop</a:t>
            </a:r>
            <a:r>
              <a:rPr lang="zh-CN" altLang="zh-CN" sz="2000" dirty="0">
                <a:solidFill>
                  <a:schemeClr val="bg2"/>
                </a:solidFill>
              </a:rPr>
              <a:t>一起使用，可以让</a:t>
            </a:r>
            <a:r>
              <a:rPr lang="en-US" altLang="zh-CN" sz="2000" dirty="0">
                <a:solidFill>
                  <a:schemeClr val="bg2"/>
                </a:solidFill>
              </a:rPr>
              <a:t> Spark</a:t>
            </a:r>
            <a:r>
              <a:rPr lang="zh-CN" altLang="zh-CN" sz="2000" dirty="0">
                <a:solidFill>
                  <a:schemeClr val="bg2"/>
                </a:solidFill>
              </a:rPr>
              <a:t>访问</a:t>
            </a:r>
            <a:r>
              <a:rPr lang="en-US" altLang="zh-CN" sz="2000" dirty="0">
                <a:solidFill>
                  <a:schemeClr val="bg2"/>
                </a:solidFill>
              </a:rPr>
              <a:t>HDFS</a:t>
            </a:r>
            <a:r>
              <a:rPr lang="zh-CN" altLang="zh-CN" sz="2000" dirty="0">
                <a:solidFill>
                  <a:schemeClr val="bg2"/>
                </a:solidFill>
              </a:rPr>
              <a:t>中的数据。</a:t>
            </a:r>
          </a:p>
          <a:p>
            <a:pPr marL="342900" indent="-342900" eaLnBrk="1" hangingPunct="1">
              <a:buClr>
                <a:schemeClr val="bg2"/>
              </a:buClr>
              <a:buFont typeface="Wingdings" panose="05000000000000000000" pitchFamily="2" charset="2"/>
              <a:buChar char="n"/>
            </a:pPr>
            <a:r>
              <a:rPr lang="en-US" altLang="zh-CN" sz="2000" dirty="0">
                <a:solidFill>
                  <a:schemeClr val="bg2"/>
                </a:solidFill>
              </a:rPr>
              <a:t>Spark Shell</a:t>
            </a:r>
            <a:r>
              <a:rPr lang="zh-CN" altLang="zh-CN" sz="2000" dirty="0">
                <a:solidFill>
                  <a:schemeClr val="bg2"/>
                </a:solidFill>
              </a:rPr>
              <a:t>提供了简单的方式来学习</a:t>
            </a:r>
            <a:r>
              <a:rPr lang="en-US" altLang="zh-CN" sz="2000" dirty="0">
                <a:solidFill>
                  <a:schemeClr val="bg2"/>
                </a:solidFill>
              </a:rPr>
              <a:t> API</a:t>
            </a:r>
            <a:r>
              <a:rPr lang="zh-CN" altLang="zh-CN" sz="2000" dirty="0">
                <a:solidFill>
                  <a:schemeClr val="bg2"/>
                </a:solidFill>
              </a:rPr>
              <a:t>，并且提供了交互的方式来分析数据。本章详细介绍了如何启动</a:t>
            </a:r>
            <a:r>
              <a:rPr lang="en-US" altLang="zh-CN" sz="2000" dirty="0">
                <a:solidFill>
                  <a:schemeClr val="bg2"/>
                </a:solidFill>
              </a:rPr>
              <a:t>Spark Shell</a:t>
            </a:r>
            <a:r>
              <a:rPr lang="zh-CN" altLang="zh-CN" sz="2000" dirty="0">
                <a:solidFill>
                  <a:schemeClr val="bg2"/>
                </a:solidFill>
              </a:rPr>
              <a:t>、读取文件以及如何编写词频统计程序。</a:t>
            </a:r>
          </a:p>
          <a:p>
            <a:pPr marL="342900" indent="-342900" eaLnBrk="1" hangingPunct="1">
              <a:buClr>
                <a:schemeClr val="bg2"/>
              </a:buClr>
              <a:buFont typeface="Wingdings" panose="05000000000000000000" pitchFamily="2" charset="2"/>
              <a:buChar char="n"/>
            </a:pPr>
            <a:r>
              <a:rPr lang="zh-CN" altLang="zh-CN" sz="2000" dirty="0">
                <a:solidFill>
                  <a:schemeClr val="bg2"/>
                </a:solidFill>
              </a:rPr>
              <a:t>可以使用</a:t>
            </a:r>
            <a:r>
              <a:rPr lang="en-US" altLang="zh-CN" sz="2000" dirty="0">
                <a:solidFill>
                  <a:schemeClr val="bg2"/>
                </a:solidFill>
              </a:rPr>
              <a:t>Spark API</a:t>
            </a:r>
            <a:r>
              <a:rPr lang="zh-CN" altLang="zh-CN" sz="2000" dirty="0">
                <a:solidFill>
                  <a:schemeClr val="bg2"/>
                </a:solidFill>
              </a:rPr>
              <a:t>编写独立应用程序。使用</a:t>
            </a:r>
            <a:r>
              <a:rPr lang="en-US" altLang="zh-CN" sz="2000" dirty="0">
                <a:solidFill>
                  <a:schemeClr val="bg2"/>
                </a:solidFill>
              </a:rPr>
              <a:t>Scala</a:t>
            </a:r>
            <a:r>
              <a:rPr lang="zh-CN" altLang="zh-CN" sz="2000" dirty="0">
                <a:solidFill>
                  <a:schemeClr val="bg2"/>
                </a:solidFill>
              </a:rPr>
              <a:t>语言编写的程序需要使用</a:t>
            </a:r>
            <a:r>
              <a:rPr lang="en-US" altLang="zh-CN" sz="2000" dirty="0" err="1">
                <a:solidFill>
                  <a:schemeClr val="bg2"/>
                </a:solidFill>
              </a:rPr>
              <a:t>sbt</a:t>
            </a:r>
            <a:r>
              <a:rPr lang="zh-CN" altLang="zh-CN" sz="2000" dirty="0">
                <a:solidFill>
                  <a:schemeClr val="bg2"/>
                </a:solidFill>
              </a:rPr>
              <a:t>进行编译打包，相应地，使用</a:t>
            </a:r>
            <a:r>
              <a:rPr lang="en-US" altLang="zh-CN" sz="2000" dirty="0">
                <a:solidFill>
                  <a:schemeClr val="bg2"/>
                </a:solidFill>
              </a:rPr>
              <a:t>Java</a:t>
            </a:r>
            <a:r>
              <a:rPr lang="zh-CN" altLang="zh-CN" sz="2000" dirty="0">
                <a:solidFill>
                  <a:schemeClr val="bg2"/>
                </a:solidFill>
              </a:rPr>
              <a:t>语言编写的</a:t>
            </a:r>
            <a:r>
              <a:rPr lang="en-US" altLang="zh-CN" sz="2000" dirty="0">
                <a:solidFill>
                  <a:schemeClr val="bg2"/>
                </a:solidFill>
              </a:rPr>
              <a:t>Spark</a:t>
            </a:r>
            <a:r>
              <a:rPr lang="zh-CN" altLang="zh-CN" sz="2000" dirty="0">
                <a:solidFill>
                  <a:schemeClr val="bg2"/>
                </a:solidFill>
              </a:rPr>
              <a:t>程序需要使用</a:t>
            </a:r>
            <a:r>
              <a:rPr lang="en-US" altLang="zh-CN" sz="2000" dirty="0">
                <a:solidFill>
                  <a:schemeClr val="bg2"/>
                </a:solidFill>
              </a:rPr>
              <a:t>Maven</a:t>
            </a:r>
            <a:r>
              <a:rPr lang="zh-CN" altLang="zh-CN" sz="2000" dirty="0">
                <a:solidFill>
                  <a:schemeClr val="bg2"/>
                </a:solidFill>
              </a:rPr>
              <a:t>进行编译打包。本章最后分别介绍了如何使用</a:t>
            </a:r>
            <a:r>
              <a:rPr lang="en-US" altLang="zh-CN" sz="2000" dirty="0">
                <a:solidFill>
                  <a:schemeClr val="bg2"/>
                </a:solidFill>
              </a:rPr>
              <a:t>Scala</a:t>
            </a:r>
            <a:r>
              <a:rPr lang="zh-CN" altLang="zh-CN" sz="2000" dirty="0">
                <a:solidFill>
                  <a:schemeClr val="bg2"/>
                </a:solidFill>
              </a:rPr>
              <a:t>和</a:t>
            </a:r>
            <a:r>
              <a:rPr lang="en-US" altLang="zh-CN" sz="2000" dirty="0">
                <a:solidFill>
                  <a:schemeClr val="bg2"/>
                </a:solidFill>
              </a:rPr>
              <a:t>Java</a:t>
            </a:r>
            <a:r>
              <a:rPr lang="zh-CN" altLang="zh-CN" sz="2000" dirty="0">
                <a:solidFill>
                  <a:schemeClr val="bg2"/>
                </a:solidFill>
              </a:rPr>
              <a:t>两种语言编译运行</a:t>
            </a:r>
            <a:r>
              <a:rPr lang="en-US" altLang="zh-CN" sz="2000" dirty="0">
                <a:solidFill>
                  <a:schemeClr val="bg2"/>
                </a:solidFill>
              </a:rPr>
              <a:t>Spark</a:t>
            </a:r>
            <a:r>
              <a:rPr lang="zh-CN" altLang="zh-CN" sz="2000" dirty="0">
                <a:solidFill>
                  <a:schemeClr val="bg2"/>
                </a:solidFill>
              </a:rPr>
              <a:t>独立应用程序。</a:t>
            </a:r>
            <a:endParaRPr lang="zh-CN" altLang="en-US" sz="2000" dirty="0">
              <a:solidFill>
                <a:schemeClr val="bg2"/>
              </a:solidFill>
            </a:endParaRPr>
          </a:p>
        </p:txBody>
      </p:sp>
      <p:sp>
        <p:nvSpPr>
          <p:cNvPr id="3" name="日期占位符 2">
            <a:extLst>
              <a:ext uri="{FF2B5EF4-FFF2-40B4-BE49-F238E27FC236}">
                <a16:creationId xmlns:a16="http://schemas.microsoft.com/office/drawing/2014/main" id="{2E39F863-F3F5-4A60-8C47-97BFE9669891}"/>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9EDDD3A5-84F9-4250-9F99-152D191EF130}"/>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90351097-DA54-4969-A48D-2CCD4D42ABDE}"/>
              </a:ext>
            </a:extLst>
          </p:cNvPr>
          <p:cNvSpPr>
            <a:spLocks noGrp="1"/>
          </p:cNvSpPr>
          <p:nvPr>
            <p:ph type="sldNum" sz="quarter" idx="12"/>
          </p:nvPr>
        </p:nvSpPr>
        <p:spPr/>
        <p:txBody>
          <a:bodyPr/>
          <a:lstStyle/>
          <a:p>
            <a:pPr>
              <a:defRPr/>
            </a:pPr>
            <a:fld id="{C90E6C3E-23A5-47D7-9870-3C7D8FC0BFC9}" type="slidenum">
              <a:rPr lang="en-US" altLang="zh-CN" smtClean="0"/>
              <a:pPr>
                <a:defRPr/>
              </a:pPr>
              <a:t>34</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08F3EB1A-975D-4B5D-8B40-209BE68E1A94}"/>
              </a:ext>
            </a:extLst>
          </p:cNvPr>
          <p:cNvSpPr>
            <a:spLocks noGrp="1"/>
          </p:cNvSpPr>
          <p:nvPr>
            <p:ph type="title" idx="4294967295"/>
          </p:nvPr>
        </p:nvSpPr>
        <p:spPr>
          <a:xfrm>
            <a:off x="304912" y="-76108"/>
            <a:ext cx="8001000" cy="914400"/>
          </a:xfrm>
        </p:spPr>
        <p:txBody>
          <a:bodyPr/>
          <a:lstStyle/>
          <a:p>
            <a:r>
              <a:rPr lang="en-US" altLang="zh-CN" sz="3200" b="1" dirty="0">
                <a:solidFill>
                  <a:schemeClr val="bg2"/>
                </a:solidFill>
              </a:rPr>
              <a:t>10.2 </a:t>
            </a:r>
            <a:r>
              <a:rPr lang="zh-CN" altLang="en-US" sz="3200" b="1" dirty="0">
                <a:solidFill>
                  <a:schemeClr val="bg2"/>
                </a:solidFill>
              </a:rPr>
              <a:t>安装</a:t>
            </a:r>
            <a:r>
              <a:rPr lang="en-US" altLang="zh-CN" sz="3200" b="1" dirty="0">
                <a:solidFill>
                  <a:schemeClr val="bg2"/>
                </a:solidFill>
              </a:rPr>
              <a:t>Spark</a:t>
            </a:r>
            <a:endParaRPr lang="zh-CN" altLang="en-US" sz="3200" b="1" dirty="0">
              <a:solidFill>
                <a:schemeClr val="bg2"/>
              </a:solidFill>
            </a:endParaRPr>
          </a:p>
        </p:txBody>
      </p:sp>
      <p:sp>
        <p:nvSpPr>
          <p:cNvPr id="7171" name="TextBox 2">
            <a:extLst>
              <a:ext uri="{FF2B5EF4-FFF2-40B4-BE49-F238E27FC236}">
                <a16:creationId xmlns:a16="http://schemas.microsoft.com/office/drawing/2014/main" id="{7C09D8EE-2EEF-4735-91F6-7156EE0652EF}"/>
              </a:ext>
            </a:extLst>
          </p:cNvPr>
          <p:cNvSpPr txBox="1">
            <a:spLocks noChangeArrowheads="1"/>
          </p:cNvSpPr>
          <p:nvPr/>
        </p:nvSpPr>
        <p:spPr bwMode="auto">
          <a:xfrm>
            <a:off x="990694" y="1371654"/>
            <a:ext cx="391004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n"/>
            </a:pPr>
            <a:r>
              <a:rPr lang="en-US" altLang="zh-CN" sz="2800" b="1" dirty="0">
                <a:solidFill>
                  <a:schemeClr val="bg2"/>
                </a:solidFill>
              </a:rPr>
              <a:t>10.2.1 </a:t>
            </a:r>
            <a:r>
              <a:rPr lang="zh-CN" altLang="zh-CN" sz="2800" b="1" dirty="0">
                <a:solidFill>
                  <a:schemeClr val="bg2"/>
                </a:solidFill>
              </a:rPr>
              <a:t>下载安装文件</a:t>
            </a:r>
            <a:endParaRPr lang="en-US" altLang="zh-CN" sz="2800" b="1" dirty="0">
              <a:solidFill>
                <a:schemeClr val="bg2"/>
              </a:solidFill>
            </a:endParaRPr>
          </a:p>
          <a:p>
            <a:pPr marL="457200" indent="-457200" eaLnBrk="1" hangingPunct="1">
              <a:buFont typeface="Wingdings" panose="05000000000000000000" pitchFamily="2" charset="2"/>
              <a:buChar char="n"/>
            </a:pPr>
            <a:r>
              <a:rPr lang="en-US" altLang="zh-CN" sz="2800" b="1" dirty="0">
                <a:solidFill>
                  <a:schemeClr val="bg2"/>
                </a:solidFill>
              </a:rPr>
              <a:t>10.2.2 </a:t>
            </a:r>
            <a:r>
              <a:rPr lang="zh-CN" altLang="zh-CN" sz="2800" b="1" dirty="0">
                <a:solidFill>
                  <a:schemeClr val="bg2"/>
                </a:solidFill>
              </a:rPr>
              <a:t>配置相关文件</a:t>
            </a:r>
            <a:endParaRPr lang="zh-CN" altLang="en-US" sz="2800" b="1" dirty="0">
              <a:solidFill>
                <a:schemeClr val="bg2"/>
              </a:solidFill>
            </a:endParaRPr>
          </a:p>
        </p:txBody>
      </p:sp>
      <p:sp>
        <p:nvSpPr>
          <p:cNvPr id="3" name="日期占位符 2">
            <a:extLst>
              <a:ext uri="{FF2B5EF4-FFF2-40B4-BE49-F238E27FC236}">
                <a16:creationId xmlns:a16="http://schemas.microsoft.com/office/drawing/2014/main" id="{3BD91ACA-D08A-4099-A148-B053E6BA02E9}"/>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313427D7-F4E8-4DD9-8F37-569E94E136CA}"/>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EA22D83E-F823-43F2-8506-A9DE4F5D8C02}"/>
              </a:ext>
            </a:extLst>
          </p:cNvPr>
          <p:cNvSpPr>
            <a:spLocks noGrp="1"/>
          </p:cNvSpPr>
          <p:nvPr>
            <p:ph type="sldNum" sz="quarter" idx="12"/>
          </p:nvPr>
        </p:nvSpPr>
        <p:spPr/>
        <p:txBody>
          <a:bodyPr/>
          <a:lstStyle/>
          <a:p>
            <a:pPr>
              <a:defRPr/>
            </a:pPr>
            <a:fld id="{C90E6C3E-23A5-47D7-9870-3C7D8FC0BFC9}" type="slidenum">
              <a:rPr lang="en-US" altLang="zh-CN" smtClean="0"/>
              <a:pPr>
                <a:defRPr/>
              </a:pPr>
              <a:t>4</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20F59F40-D87A-45E3-9C9B-6F3EBF776722}"/>
              </a:ext>
            </a:extLst>
          </p:cNvPr>
          <p:cNvSpPr>
            <a:spLocks noGrp="1"/>
          </p:cNvSpPr>
          <p:nvPr>
            <p:ph type="title" idx="4294967295"/>
          </p:nvPr>
        </p:nvSpPr>
        <p:spPr>
          <a:xfrm>
            <a:off x="372344" y="123550"/>
            <a:ext cx="8001000" cy="533322"/>
          </a:xfrm>
        </p:spPr>
        <p:txBody>
          <a:bodyPr/>
          <a:lstStyle/>
          <a:p>
            <a:r>
              <a:rPr lang="en-US" altLang="zh-CN" sz="2800" b="1" dirty="0">
                <a:solidFill>
                  <a:schemeClr val="bg2"/>
                </a:solidFill>
              </a:rPr>
              <a:t>10.2.1 </a:t>
            </a:r>
            <a:r>
              <a:rPr lang="zh-CN" altLang="zh-CN" sz="2800" b="1" dirty="0">
                <a:solidFill>
                  <a:schemeClr val="bg2"/>
                </a:solidFill>
              </a:rPr>
              <a:t>下载安装文件</a:t>
            </a:r>
            <a:endParaRPr lang="zh-CN" altLang="en-US" sz="2800" b="1" dirty="0">
              <a:solidFill>
                <a:schemeClr val="bg2"/>
              </a:solidFill>
            </a:endParaRPr>
          </a:p>
        </p:txBody>
      </p:sp>
      <p:sp>
        <p:nvSpPr>
          <p:cNvPr id="8195" name="TextBox 2">
            <a:extLst>
              <a:ext uri="{FF2B5EF4-FFF2-40B4-BE49-F238E27FC236}">
                <a16:creationId xmlns:a16="http://schemas.microsoft.com/office/drawing/2014/main" id="{D185FF09-1105-452B-9535-DC9418F45444}"/>
              </a:ext>
            </a:extLst>
          </p:cNvPr>
          <p:cNvSpPr txBox="1">
            <a:spLocks noChangeArrowheads="1"/>
          </p:cNvSpPr>
          <p:nvPr/>
        </p:nvSpPr>
        <p:spPr bwMode="auto">
          <a:xfrm>
            <a:off x="427316" y="997982"/>
            <a:ext cx="822938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访问</a:t>
            </a:r>
            <a:r>
              <a:rPr lang="en-US" altLang="zh-CN" sz="2400" dirty="0"/>
              <a:t>Spark</a:t>
            </a:r>
            <a:r>
              <a:rPr lang="zh-CN" altLang="zh-CN" sz="2400" dirty="0"/>
              <a:t>官网（</a:t>
            </a:r>
            <a:r>
              <a:rPr lang="en-US" altLang="zh-CN" sz="2400" dirty="0"/>
              <a:t>https://archive.apache.org/dist/spark/spark-2.4.0/</a:t>
            </a:r>
            <a:r>
              <a:rPr lang="zh-CN" altLang="zh-CN" sz="2400" dirty="0"/>
              <a:t>在页面中选择下载“</a:t>
            </a:r>
            <a:r>
              <a:rPr lang="en-US" altLang="zh-CN" sz="2400" dirty="0"/>
              <a:t>spark-2.4.0-bin-without-hadoop.tgz</a:t>
            </a:r>
            <a:r>
              <a:rPr lang="zh-CN" altLang="zh-CN" sz="2400" dirty="0"/>
              <a:t>”</a:t>
            </a:r>
            <a:endParaRPr lang="zh-CN" altLang="en-US" sz="2400" dirty="0"/>
          </a:p>
        </p:txBody>
      </p:sp>
      <p:sp>
        <p:nvSpPr>
          <p:cNvPr id="8196" name="TextBox 3">
            <a:extLst>
              <a:ext uri="{FF2B5EF4-FFF2-40B4-BE49-F238E27FC236}">
                <a16:creationId xmlns:a16="http://schemas.microsoft.com/office/drawing/2014/main" id="{2CD9281A-8426-4159-B562-A747F1E20F89}"/>
              </a:ext>
            </a:extLst>
          </p:cNvPr>
          <p:cNvSpPr txBox="1">
            <a:spLocks noChangeArrowheads="1"/>
          </p:cNvSpPr>
          <p:nvPr/>
        </p:nvSpPr>
        <p:spPr bwMode="auto">
          <a:xfrm>
            <a:off x="495407" y="2398157"/>
            <a:ext cx="79248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t>请使用</a:t>
            </a:r>
            <a:r>
              <a:rPr lang="en-US" altLang="zh-CN" sz="2400" dirty="0" err="1"/>
              <a:t>hadoop</a:t>
            </a:r>
            <a:r>
              <a:rPr lang="zh-CN" altLang="zh-CN" sz="2400" dirty="0"/>
              <a:t>用户登录</a:t>
            </a:r>
            <a:r>
              <a:rPr lang="en-US" altLang="zh-CN" sz="2400" dirty="0"/>
              <a:t>Linux</a:t>
            </a:r>
            <a:r>
              <a:rPr lang="zh-CN" altLang="zh-CN" sz="2400" dirty="0"/>
              <a:t>系统，打开一个终端，执行如下命令：</a:t>
            </a:r>
            <a:endParaRPr lang="zh-CN" altLang="en-US" sz="2400" dirty="0"/>
          </a:p>
        </p:txBody>
      </p:sp>
      <p:sp>
        <p:nvSpPr>
          <p:cNvPr id="8197" name="TextBox 4">
            <a:extLst>
              <a:ext uri="{FF2B5EF4-FFF2-40B4-BE49-F238E27FC236}">
                <a16:creationId xmlns:a16="http://schemas.microsoft.com/office/drawing/2014/main" id="{1D0C5F12-8E4A-4DC7-B888-45745863BBD2}"/>
              </a:ext>
            </a:extLst>
          </p:cNvPr>
          <p:cNvSpPr txBox="1">
            <a:spLocks noChangeArrowheads="1"/>
          </p:cNvSpPr>
          <p:nvPr/>
        </p:nvSpPr>
        <p:spPr bwMode="auto">
          <a:xfrm>
            <a:off x="381110" y="3429000"/>
            <a:ext cx="8686572" cy="14779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$cd ~</a:t>
            </a:r>
            <a:endParaRPr lang="zh-CN" altLang="zh-CN" dirty="0">
              <a:solidFill>
                <a:schemeClr val="bg1"/>
              </a:solidFill>
            </a:endParaRPr>
          </a:p>
          <a:p>
            <a:pPr eaLnBrk="1" hangingPunct="1"/>
            <a:r>
              <a:rPr lang="en-US" altLang="zh-CN" dirty="0">
                <a:solidFill>
                  <a:schemeClr val="bg1"/>
                </a:solidFill>
              </a:rPr>
              <a:t>$ </a:t>
            </a:r>
            <a:r>
              <a:rPr lang="en-US" altLang="zh-CN" dirty="0" err="1">
                <a:solidFill>
                  <a:schemeClr val="bg1"/>
                </a:solidFill>
              </a:rPr>
              <a:t>sudo</a:t>
            </a:r>
            <a:r>
              <a:rPr lang="en-US" altLang="zh-CN" dirty="0">
                <a:solidFill>
                  <a:schemeClr val="bg1"/>
                </a:solidFill>
              </a:rPr>
              <a:t> tar -</a:t>
            </a:r>
            <a:r>
              <a:rPr lang="en-US" altLang="zh-CN" dirty="0" err="1">
                <a:solidFill>
                  <a:schemeClr val="bg1"/>
                </a:solidFill>
              </a:rPr>
              <a:t>zxvf</a:t>
            </a:r>
            <a:r>
              <a:rPr lang="en-US" altLang="zh-CN" dirty="0">
                <a:solidFill>
                  <a:schemeClr val="bg1"/>
                </a:solidFill>
              </a:rPr>
              <a:t> ~/Downloads/spark-2.4.0-bin-without-hadoop.tgz -C /</a:t>
            </a:r>
            <a:r>
              <a:rPr lang="en-US" altLang="zh-CN" dirty="0" err="1">
                <a:solidFill>
                  <a:schemeClr val="bg1"/>
                </a:solidFill>
              </a:rPr>
              <a:t>usr</a:t>
            </a:r>
            <a:r>
              <a:rPr lang="en-US" altLang="zh-CN" dirty="0">
                <a:solidFill>
                  <a:schemeClr val="bg1"/>
                </a:solidFill>
              </a:rPr>
              <a:t>/local/</a:t>
            </a:r>
            <a:endParaRPr lang="zh-CN" altLang="zh-CN" dirty="0">
              <a:solidFill>
                <a:schemeClr val="bg1"/>
              </a:solidFill>
            </a:endParaRPr>
          </a:p>
          <a:p>
            <a:pPr eaLnBrk="1" hangingPunct="1"/>
            <a:r>
              <a:rPr lang="en-US" altLang="zh-CN" dirty="0">
                <a:solidFill>
                  <a:schemeClr val="bg1"/>
                </a:solidFill>
              </a:rPr>
              <a:t>$ cd /</a:t>
            </a:r>
            <a:r>
              <a:rPr lang="en-US" altLang="zh-CN" dirty="0" err="1">
                <a:solidFill>
                  <a:schemeClr val="bg1"/>
                </a:solidFill>
              </a:rPr>
              <a:t>usr</a:t>
            </a:r>
            <a:r>
              <a:rPr lang="en-US" altLang="zh-CN" dirty="0">
                <a:solidFill>
                  <a:schemeClr val="bg1"/>
                </a:solidFill>
              </a:rPr>
              <a:t>/local</a:t>
            </a:r>
            <a:endParaRPr lang="zh-CN" altLang="zh-CN" dirty="0">
              <a:solidFill>
                <a:schemeClr val="bg1"/>
              </a:solidFill>
            </a:endParaRPr>
          </a:p>
          <a:p>
            <a:pPr eaLnBrk="1" hangingPunct="1"/>
            <a:r>
              <a:rPr lang="en-US" altLang="zh-CN" dirty="0">
                <a:solidFill>
                  <a:schemeClr val="bg1"/>
                </a:solidFill>
              </a:rPr>
              <a:t>$ </a:t>
            </a:r>
            <a:r>
              <a:rPr lang="en-US" altLang="zh-CN" dirty="0" err="1">
                <a:solidFill>
                  <a:schemeClr val="bg1"/>
                </a:solidFill>
              </a:rPr>
              <a:t>sudo</a:t>
            </a:r>
            <a:r>
              <a:rPr lang="en-US" altLang="zh-CN" dirty="0">
                <a:solidFill>
                  <a:schemeClr val="bg1"/>
                </a:solidFill>
              </a:rPr>
              <a:t> mv ./spark-2.4.0-bin-without-hadoop/ ./spark</a:t>
            </a:r>
            <a:endParaRPr lang="zh-CN" altLang="zh-CN" dirty="0">
              <a:solidFill>
                <a:schemeClr val="bg1"/>
              </a:solidFill>
            </a:endParaRPr>
          </a:p>
          <a:p>
            <a:pPr eaLnBrk="1" hangingPunct="1"/>
            <a:r>
              <a:rPr lang="en-US" altLang="zh-CN" dirty="0">
                <a:solidFill>
                  <a:schemeClr val="bg1"/>
                </a:solidFill>
              </a:rPr>
              <a:t>$ </a:t>
            </a:r>
            <a:r>
              <a:rPr lang="en-US" altLang="zh-CN" dirty="0" err="1">
                <a:solidFill>
                  <a:schemeClr val="bg1"/>
                </a:solidFill>
              </a:rPr>
              <a:t>sudo</a:t>
            </a:r>
            <a:r>
              <a:rPr lang="en-US" altLang="zh-CN" dirty="0">
                <a:solidFill>
                  <a:schemeClr val="bg1"/>
                </a:solidFill>
              </a:rPr>
              <a:t> </a:t>
            </a:r>
            <a:r>
              <a:rPr lang="en-US" altLang="zh-CN" dirty="0" err="1">
                <a:solidFill>
                  <a:schemeClr val="bg1"/>
                </a:solidFill>
              </a:rPr>
              <a:t>chown</a:t>
            </a:r>
            <a:r>
              <a:rPr lang="en-US" altLang="zh-CN" dirty="0">
                <a:solidFill>
                  <a:schemeClr val="bg1"/>
                </a:solidFill>
              </a:rPr>
              <a:t> -R </a:t>
            </a:r>
            <a:r>
              <a:rPr lang="en-US" altLang="zh-CN" dirty="0" err="1">
                <a:solidFill>
                  <a:schemeClr val="bg1"/>
                </a:solidFill>
              </a:rPr>
              <a:t>hadoop:hadoop</a:t>
            </a:r>
            <a:r>
              <a:rPr lang="en-US" altLang="zh-CN" dirty="0">
                <a:solidFill>
                  <a:schemeClr val="bg1"/>
                </a:solidFill>
              </a:rPr>
              <a:t> ./spark    # </a:t>
            </a:r>
            <a:r>
              <a:rPr lang="en-US" altLang="zh-CN" dirty="0" err="1">
                <a:solidFill>
                  <a:schemeClr val="bg1"/>
                </a:solidFill>
              </a:rPr>
              <a:t>hadoop</a:t>
            </a:r>
            <a:r>
              <a:rPr lang="zh-CN" altLang="zh-CN" dirty="0">
                <a:solidFill>
                  <a:schemeClr val="bg1"/>
                </a:solidFill>
              </a:rPr>
              <a:t>是当前登录</a:t>
            </a:r>
            <a:r>
              <a:rPr lang="en-US" altLang="zh-CN" dirty="0">
                <a:solidFill>
                  <a:schemeClr val="bg1"/>
                </a:solidFill>
              </a:rPr>
              <a:t>Linux</a:t>
            </a:r>
            <a:r>
              <a:rPr lang="zh-CN" altLang="zh-CN" dirty="0">
                <a:solidFill>
                  <a:schemeClr val="bg1"/>
                </a:solidFill>
              </a:rPr>
              <a:t>系统的用户名</a:t>
            </a:r>
            <a:endParaRPr lang="zh-CN" altLang="en-US" dirty="0">
              <a:solidFill>
                <a:schemeClr val="bg1"/>
              </a:solidFill>
            </a:endParaRPr>
          </a:p>
        </p:txBody>
      </p:sp>
      <p:sp>
        <p:nvSpPr>
          <p:cNvPr id="3" name="日期占位符 2">
            <a:extLst>
              <a:ext uri="{FF2B5EF4-FFF2-40B4-BE49-F238E27FC236}">
                <a16:creationId xmlns:a16="http://schemas.microsoft.com/office/drawing/2014/main" id="{F10FF8C2-20F2-47C0-93F9-6620658983A9}"/>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B90A62BB-DDA7-4556-9D60-C978A7D1340E}"/>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E38273FF-57EF-4498-BE85-F531EBCE0E86}"/>
              </a:ext>
            </a:extLst>
          </p:cNvPr>
          <p:cNvSpPr>
            <a:spLocks noGrp="1"/>
          </p:cNvSpPr>
          <p:nvPr>
            <p:ph type="sldNum" sz="quarter" idx="12"/>
          </p:nvPr>
        </p:nvSpPr>
        <p:spPr/>
        <p:txBody>
          <a:bodyPr/>
          <a:lstStyle/>
          <a:p>
            <a:pPr>
              <a:defRPr/>
            </a:pPr>
            <a:fld id="{C90E6C3E-23A5-47D7-9870-3C7D8FC0BFC9}" type="slidenum">
              <a:rPr lang="en-US" altLang="zh-CN" smtClean="0"/>
              <a:pPr>
                <a:defRPr/>
              </a:pPr>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C80B9E0A-A592-4EAC-AAEA-01B737BF002B}"/>
              </a:ext>
            </a:extLst>
          </p:cNvPr>
          <p:cNvSpPr>
            <a:spLocks noGrp="1"/>
          </p:cNvSpPr>
          <p:nvPr>
            <p:ph type="title" idx="4294967295"/>
          </p:nvPr>
        </p:nvSpPr>
        <p:spPr>
          <a:xfrm>
            <a:off x="390445" y="-32435"/>
            <a:ext cx="8001000" cy="914400"/>
          </a:xfrm>
        </p:spPr>
        <p:txBody>
          <a:bodyPr/>
          <a:lstStyle/>
          <a:p>
            <a:r>
              <a:rPr lang="en-US" altLang="zh-CN" sz="2800" b="1" dirty="0">
                <a:solidFill>
                  <a:schemeClr val="bg2"/>
                </a:solidFill>
              </a:rPr>
              <a:t>10.2.2 </a:t>
            </a:r>
            <a:r>
              <a:rPr lang="zh-CN" altLang="zh-CN" sz="2800" b="1" dirty="0">
                <a:solidFill>
                  <a:schemeClr val="bg2"/>
                </a:solidFill>
              </a:rPr>
              <a:t>配置相关文件</a:t>
            </a:r>
            <a:endParaRPr lang="zh-CN" altLang="en-US" sz="2800" b="1" dirty="0">
              <a:solidFill>
                <a:schemeClr val="bg2"/>
              </a:solidFill>
            </a:endParaRPr>
          </a:p>
        </p:txBody>
      </p:sp>
      <p:sp>
        <p:nvSpPr>
          <p:cNvPr id="9219" name="TextBox 2">
            <a:extLst>
              <a:ext uri="{FF2B5EF4-FFF2-40B4-BE49-F238E27FC236}">
                <a16:creationId xmlns:a16="http://schemas.microsoft.com/office/drawing/2014/main" id="{D2DE8AA8-FEFF-4C7F-9F56-073335351663}"/>
              </a:ext>
            </a:extLst>
          </p:cNvPr>
          <p:cNvSpPr txBox="1">
            <a:spLocks noChangeArrowheads="1"/>
          </p:cNvSpPr>
          <p:nvPr/>
        </p:nvSpPr>
        <p:spPr bwMode="auto">
          <a:xfrm>
            <a:off x="439667" y="985087"/>
            <a:ext cx="8147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安装文件解压缩以后，还需要修改</a:t>
            </a:r>
            <a:r>
              <a:rPr lang="en-US" altLang="zh-CN" sz="2000" dirty="0"/>
              <a:t>Spark</a:t>
            </a:r>
            <a:r>
              <a:rPr lang="zh-CN" altLang="zh-CN" sz="2000" dirty="0"/>
              <a:t>的配置文件</a:t>
            </a:r>
            <a:r>
              <a:rPr lang="en-US" altLang="zh-CN" sz="2000" dirty="0"/>
              <a:t>spark-env.sh</a:t>
            </a:r>
            <a:r>
              <a:rPr lang="zh-CN" altLang="zh-CN" sz="2000" dirty="0"/>
              <a:t>。首先，可以复制一份由</a:t>
            </a:r>
            <a:r>
              <a:rPr lang="en-US" altLang="zh-CN" sz="2000" dirty="0"/>
              <a:t>Spark</a:t>
            </a:r>
            <a:r>
              <a:rPr lang="zh-CN" altLang="zh-CN" sz="2000" dirty="0"/>
              <a:t>安装文件自带的配置文件模板，命令如下：</a:t>
            </a:r>
            <a:endParaRPr lang="zh-CN" altLang="en-US" sz="2000" dirty="0"/>
          </a:p>
        </p:txBody>
      </p:sp>
      <p:sp>
        <p:nvSpPr>
          <p:cNvPr id="9220" name="TextBox 3">
            <a:extLst>
              <a:ext uri="{FF2B5EF4-FFF2-40B4-BE49-F238E27FC236}">
                <a16:creationId xmlns:a16="http://schemas.microsoft.com/office/drawing/2014/main" id="{59738A83-51D7-432F-AFF7-B1207483DA85}"/>
              </a:ext>
            </a:extLst>
          </p:cNvPr>
          <p:cNvSpPr txBox="1">
            <a:spLocks noChangeArrowheads="1"/>
          </p:cNvSpPr>
          <p:nvPr/>
        </p:nvSpPr>
        <p:spPr bwMode="auto">
          <a:xfrm>
            <a:off x="498495" y="2120228"/>
            <a:ext cx="8323223" cy="70788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1"/>
                </a:solidFill>
              </a:rPr>
              <a:t>$ cd /usr/local/spark</a:t>
            </a:r>
            <a:endParaRPr lang="zh-CN" altLang="zh-CN" sz="2000">
              <a:solidFill>
                <a:schemeClr val="bg1"/>
              </a:solidFill>
            </a:endParaRPr>
          </a:p>
          <a:p>
            <a:pPr eaLnBrk="1" hangingPunct="1"/>
            <a:r>
              <a:rPr lang="en-US" altLang="zh-CN" sz="2000">
                <a:solidFill>
                  <a:schemeClr val="bg1"/>
                </a:solidFill>
              </a:rPr>
              <a:t>$ cp ./conf/spark-env.sh.template ./conf/spark-env.sh</a:t>
            </a:r>
            <a:endParaRPr lang="zh-CN" altLang="en-US" sz="2000">
              <a:solidFill>
                <a:schemeClr val="bg1"/>
              </a:solidFill>
            </a:endParaRPr>
          </a:p>
        </p:txBody>
      </p:sp>
      <p:sp>
        <p:nvSpPr>
          <p:cNvPr id="9221" name="TextBox 4">
            <a:extLst>
              <a:ext uri="{FF2B5EF4-FFF2-40B4-BE49-F238E27FC236}">
                <a16:creationId xmlns:a16="http://schemas.microsoft.com/office/drawing/2014/main" id="{12FD74D3-9743-4A4E-9DE3-965624B20D9D}"/>
              </a:ext>
            </a:extLst>
          </p:cNvPr>
          <p:cNvSpPr txBox="1">
            <a:spLocks noChangeArrowheads="1"/>
          </p:cNvSpPr>
          <p:nvPr/>
        </p:nvSpPr>
        <p:spPr bwMode="auto">
          <a:xfrm>
            <a:off x="410388" y="3140839"/>
            <a:ext cx="8323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然后，使用</a:t>
            </a:r>
            <a:r>
              <a:rPr lang="en-US" altLang="zh-CN" sz="2000" dirty="0"/>
              <a:t>vim</a:t>
            </a:r>
            <a:r>
              <a:rPr lang="zh-CN" altLang="zh-CN" sz="2000" dirty="0"/>
              <a:t>编辑器打开</a:t>
            </a:r>
            <a:r>
              <a:rPr lang="en-US" altLang="zh-CN" sz="2000" dirty="0"/>
              <a:t>spark-env.sh</a:t>
            </a:r>
            <a:r>
              <a:rPr lang="zh-CN" altLang="zh-CN" sz="2000" dirty="0"/>
              <a:t>文件进行编辑，在该文件的第一行添加以下配置信息：</a:t>
            </a:r>
            <a:endParaRPr lang="zh-CN" altLang="en-US" sz="2000" dirty="0"/>
          </a:p>
        </p:txBody>
      </p:sp>
      <p:sp>
        <p:nvSpPr>
          <p:cNvPr id="9222" name="TextBox 5">
            <a:extLst>
              <a:ext uri="{FF2B5EF4-FFF2-40B4-BE49-F238E27FC236}">
                <a16:creationId xmlns:a16="http://schemas.microsoft.com/office/drawing/2014/main" id="{5ECB9DCC-FC7D-4051-BA15-83421E686A3D}"/>
              </a:ext>
            </a:extLst>
          </p:cNvPr>
          <p:cNvSpPr txBox="1">
            <a:spLocks noChangeArrowheads="1"/>
          </p:cNvSpPr>
          <p:nvPr/>
        </p:nvSpPr>
        <p:spPr bwMode="auto">
          <a:xfrm>
            <a:off x="27038" y="4013366"/>
            <a:ext cx="9089924" cy="40011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1"/>
                </a:solidFill>
              </a:rPr>
              <a:t>export SPARK_DIST_CLASSPATH=$(/usr/local/hadoop/bin/hadoop classpath)</a:t>
            </a:r>
            <a:endParaRPr lang="zh-CN" altLang="en-US" sz="2000">
              <a:solidFill>
                <a:schemeClr val="bg1"/>
              </a:solidFill>
            </a:endParaRPr>
          </a:p>
        </p:txBody>
      </p:sp>
      <p:sp>
        <p:nvSpPr>
          <p:cNvPr id="9223" name="TextBox 6">
            <a:extLst>
              <a:ext uri="{FF2B5EF4-FFF2-40B4-BE49-F238E27FC236}">
                <a16:creationId xmlns:a16="http://schemas.microsoft.com/office/drawing/2014/main" id="{B64141AC-BEC1-491A-A514-369AFCF60307}"/>
              </a:ext>
            </a:extLst>
          </p:cNvPr>
          <p:cNvSpPr txBox="1">
            <a:spLocks noChangeArrowheads="1"/>
          </p:cNvSpPr>
          <p:nvPr/>
        </p:nvSpPr>
        <p:spPr bwMode="auto">
          <a:xfrm>
            <a:off x="452235" y="4821286"/>
            <a:ext cx="81932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t>通过运行</a:t>
            </a:r>
            <a:r>
              <a:rPr lang="en-US" altLang="zh-CN" sz="2000" dirty="0"/>
              <a:t>Spark</a:t>
            </a:r>
            <a:r>
              <a:rPr lang="zh-CN" altLang="zh-CN" sz="2000" dirty="0"/>
              <a:t>自带的实例，可以验证</a:t>
            </a:r>
            <a:r>
              <a:rPr lang="en-US" altLang="zh-CN" sz="2000" dirty="0"/>
              <a:t>Spark</a:t>
            </a:r>
            <a:r>
              <a:rPr lang="zh-CN" altLang="zh-CN" sz="2000" dirty="0"/>
              <a:t>是否安装成功，命令如下：</a:t>
            </a:r>
            <a:endParaRPr lang="zh-CN" altLang="en-US" sz="2000" dirty="0"/>
          </a:p>
        </p:txBody>
      </p:sp>
      <p:sp>
        <p:nvSpPr>
          <p:cNvPr id="9224" name="TextBox 7">
            <a:extLst>
              <a:ext uri="{FF2B5EF4-FFF2-40B4-BE49-F238E27FC236}">
                <a16:creationId xmlns:a16="http://schemas.microsoft.com/office/drawing/2014/main" id="{A8A85C83-B986-4CAD-8B8D-29D98E8B7418}"/>
              </a:ext>
            </a:extLst>
          </p:cNvPr>
          <p:cNvSpPr txBox="1">
            <a:spLocks noChangeArrowheads="1"/>
          </p:cNvSpPr>
          <p:nvPr/>
        </p:nvSpPr>
        <p:spPr bwMode="auto">
          <a:xfrm>
            <a:off x="498496" y="5534121"/>
            <a:ext cx="8340592" cy="70788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1"/>
                </a:solidFill>
              </a:rPr>
              <a:t>$ cd /usr/local/spark</a:t>
            </a:r>
            <a:endParaRPr lang="zh-CN" altLang="zh-CN" sz="2000">
              <a:solidFill>
                <a:schemeClr val="bg1"/>
              </a:solidFill>
            </a:endParaRPr>
          </a:p>
          <a:p>
            <a:pPr eaLnBrk="1" hangingPunct="1"/>
            <a:r>
              <a:rPr lang="en-US" altLang="zh-CN" sz="2000">
                <a:solidFill>
                  <a:schemeClr val="bg1"/>
                </a:solidFill>
              </a:rPr>
              <a:t>$ bin/run-example SparkPi</a:t>
            </a:r>
            <a:endParaRPr lang="zh-CN" altLang="en-US" sz="2000">
              <a:solidFill>
                <a:schemeClr val="bg1"/>
              </a:solidFill>
            </a:endParaRPr>
          </a:p>
        </p:txBody>
      </p:sp>
      <p:sp>
        <p:nvSpPr>
          <p:cNvPr id="3" name="日期占位符 2">
            <a:extLst>
              <a:ext uri="{FF2B5EF4-FFF2-40B4-BE49-F238E27FC236}">
                <a16:creationId xmlns:a16="http://schemas.microsoft.com/office/drawing/2014/main" id="{D0FE8D43-7786-4947-8FD0-A0BEF8CEEC8B}"/>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6989B48A-2109-40A8-996F-09E6E6BA0AA2}"/>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664639D3-FC6F-4F69-A4B7-20133EB64194}"/>
              </a:ext>
            </a:extLst>
          </p:cNvPr>
          <p:cNvSpPr>
            <a:spLocks noGrp="1"/>
          </p:cNvSpPr>
          <p:nvPr>
            <p:ph type="sldNum" sz="quarter" idx="12"/>
          </p:nvPr>
        </p:nvSpPr>
        <p:spPr/>
        <p:txBody>
          <a:bodyPr/>
          <a:lstStyle/>
          <a:p>
            <a:pPr>
              <a:defRPr/>
            </a:pPr>
            <a:fld id="{C90E6C3E-23A5-47D7-9870-3C7D8FC0BFC9}" type="slidenum">
              <a:rPr lang="en-US" altLang="zh-CN" smtClean="0"/>
              <a:pPr>
                <a:defRPr/>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Box 2">
            <a:extLst>
              <a:ext uri="{FF2B5EF4-FFF2-40B4-BE49-F238E27FC236}">
                <a16:creationId xmlns:a16="http://schemas.microsoft.com/office/drawing/2014/main" id="{AC0D3981-AC51-45B9-81DB-E0CC4C93632B}"/>
              </a:ext>
            </a:extLst>
          </p:cNvPr>
          <p:cNvSpPr txBox="1">
            <a:spLocks noChangeArrowheads="1"/>
          </p:cNvSpPr>
          <p:nvPr/>
        </p:nvSpPr>
        <p:spPr bwMode="auto">
          <a:xfrm>
            <a:off x="602221" y="1066862"/>
            <a:ext cx="83055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      </a:t>
            </a:r>
            <a:r>
              <a:rPr lang="zh-CN" altLang="zh-CN" sz="2400" dirty="0"/>
              <a:t>执行时会输出很多屏幕信息，不容易找到最终的输出结果，为了从大量的输出信息中快速找到我们想要的执行结果，可以通过</a:t>
            </a:r>
            <a:r>
              <a:rPr lang="en-US" altLang="zh-CN" sz="2400" dirty="0"/>
              <a:t> grep </a:t>
            </a:r>
            <a:r>
              <a:rPr lang="zh-CN" altLang="zh-CN" sz="2400" dirty="0"/>
              <a:t>命令进行过滤</a:t>
            </a:r>
            <a:r>
              <a:rPr lang="en-US" altLang="zh-CN" sz="2400" dirty="0"/>
              <a:t>:</a:t>
            </a:r>
            <a:endParaRPr lang="zh-CN" altLang="en-US" sz="2400" dirty="0"/>
          </a:p>
        </p:txBody>
      </p:sp>
      <p:pic>
        <p:nvPicPr>
          <p:cNvPr id="10244" name="图片 3" descr="spark-quick-start-guide-02-sparkpi.png">
            <a:extLst>
              <a:ext uri="{FF2B5EF4-FFF2-40B4-BE49-F238E27FC236}">
                <a16:creationId xmlns:a16="http://schemas.microsoft.com/office/drawing/2014/main" id="{66502A2C-EA7A-4EB8-B822-41503EB9F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001" y="2813601"/>
            <a:ext cx="7695998" cy="1212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a:extLst>
              <a:ext uri="{FF2B5EF4-FFF2-40B4-BE49-F238E27FC236}">
                <a16:creationId xmlns:a16="http://schemas.microsoft.com/office/drawing/2014/main" id="{A78B6E24-B40C-4FA7-A7D5-C748AF20DEA3}"/>
              </a:ext>
            </a:extLst>
          </p:cNvPr>
          <p:cNvSpPr>
            <a:spLocks noGrp="1"/>
          </p:cNvSpPr>
          <p:nvPr>
            <p:ph type="dt" sz="half" idx="10"/>
          </p:nvPr>
        </p:nvSpPr>
        <p:spPr/>
        <p:txBody>
          <a:bodyPr/>
          <a:lstStyle/>
          <a:p>
            <a:pPr>
              <a:defRPr/>
            </a:pPr>
            <a:r>
              <a:rPr lang="en-US" altLang="zh-CN"/>
              <a:t>2024-05-03</a:t>
            </a:r>
          </a:p>
        </p:txBody>
      </p:sp>
      <p:sp>
        <p:nvSpPr>
          <p:cNvPr id="6" name="页脚占位符 5">
            <a:extLst>
              <a:ext uri="{FF2B5EF4-FFF2-40B4-BE49-F238E27FC236}">
                <a16:creationId xmlns:a16="http://schemas.microsoft.com/office/drawing/2014/main" id="{116A630C-079C-4698-8739-557539E312BC}"/>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7" name="灯片编号占位符 6">
            <a:extLst>
              <a:ext uri="{FF2B5EF4-FFF2-40B4-BE49-F238E27FC236}">
                <a16:creationId xmlns:a16="http://schemas.microsoft.com/office/drawing/2014/main" id="{D5AA10D8-EC0A-48E3-9734-13A061130331}"/>
              </a:ext>
            </a:extLst>
          </p:cNvPr>
          <p:cNvSpPr>
            <a:spLocks noGrp="1"/>
          </p:cNvSpPr>
          <p:nvPr>
            <p:ph type="sldNum" sz="quarter" idx="12"/>
          </p:nvPr>
        </p:nvSpPr>
        <p:spPr/>
        <p:txBody>
          <a:bodyPr/>
          <a:lstStyle/>
          <a:p>
            <a:pPr>
              <a:defRPr/>
            </a:pPr>
            <a:fld id="{C90E6C3E-23A5-47D7-9870-3C7D8FC0BFC9}" type="slidenum">
              <a:rPr lang="en-US" altLang="zh-CN" smtClean="0"/>
              <a:pPr>
                <a:defRPr/>
              </a:pPr>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08F3EB1A-975D-4B5D-8B40-209BE68E1A94}"/>
              </a:ext>
            </a:extLst>
          </p:cNvPr>
          <p:cNvSpPr>
            <a:spLocks noGrp="1"/>
          </p:cNvSpPr>
          <p:nvPr>
            <p:ph type="title" idx="4294967295"/>
          </p:nvPr>
        </p:nvSpPr>
        <p:spPr>
          <a:xfrm>
            <a:off x="304912" y="-76108"/>
            <a:ext cx="8001000" cy="914400"/>
          </a:xfrm>
        </p:spPr>
        <p:txBody>
          <a:bodyPr/>
          <a:lstStyle/>
          <a:p>
            <a:r>
              <a:rPr lang="en-US" altLang="zh-CN" sz="3200" b="1" dirty="0">
                <a:solidFill>
                  <a:schemeClr val="bg2"/>
                </a:solidFill>
              </a:rPr>
              <a:t>10.3 </a:t>
            </a:r>
            <a:r>
              <a:rPr lang="zh-CN" altLang="zh-CN" sz="3200" b="1" dirty="0">
                <a:solidFill>
                  <a:schemeClr val="bg2"/>
                </a:solidFill>
              </a:rPr>
              <a:t>使用</a:t>
            </a:r>
            <a:r>
              <a:rPr lang="en-US" altLang="zh-CN" sz="3200" b="1" dirty="0">
                <a:solidFill>
                  <a:schemeClr val="bg2"/>
                </a:solidFill>
              </a:rPr>
              <a:t> Spark Shell</a:t>
            </a:r>
            <a:r>
              <a:rPr lang="zh-CN" altLang="zh-CN" sz="3200" b="1" dirty="0">
                <a:solidFill>
                  <a:schemeClr val="bg2"/>
                </a:solidFill>
              </a:rPr>
              <a:t>编写代码</a:t>
            </a:r>
            <a:endParaRPr lang="zh-CN" altLang="en-US" sz="3200" b="1" dirty="0">
              <a:solidFill>
                <a:schemeClr val="bg2"/>
              </a:solidFill>
            </a:endParaRPr>
          </a:p>
        </p:txBody>
      </p:sp>
      <p:sp>
        <p:nvSpPr>
          <p:cNvPr id="7171" name="TextBox 2">
            <a:extLst>
              <a:ext uri="{FF2B5EF4-FFF2-40B4-BE49-F238E27FC236}">
                <a16:creationId xmlns:a16="http://schemas.microsoft.com/office/drawing/2014/main" id="{7C09D8EE-2EEF-4735-91F6-7156EE0652EF}"/>
              </a:ext>
            </a:extLst>
          </p:cNvPr>
          <p:cNvSpPr txBox="1">
            <a:spLocks noChangeArrowheads="1"/>
          </p:cNvSpPr>
          <p:nvPr/>
        </p:nvSpPr>
        <p:spPr bwMode="auto">
          <a:xfrm>
            <a:off x="990694" y="1371654"/>
            <a:ext cx="463139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n"/>
            </a:pPr>
            <a:r>
              <a:rPr lang="en-US" altLang="zh-CN" sz="2800" b="1" dirty="0">
                <a:solidFill>
                  <a:schemeClr val="bg2"/>
                </a:solidFill>
              </a:rPr>
              <a:t>10.3.1 </a:t>
            </a:r>
            <a:r>
              <a:rPr lang="zh-CN" altLang="zh-CN" sz="2800" b="1" dirty="0">
                <a:solidFill>
                  <a:schemeClr val="bg2"/>
                </a:solidFill>
              </a:rPr>
              <a:t>启动</a:t>
            </a:r>
            <a:r>
              <a:rPr lang="en-US" altLang="zh-CN" sz="2800" b="1" dirty="0">
                <a:solidFill>
                  <a:schemeClr val="bg2"/>
                </a:solidFill>
              </a:rPr>
              <a:t>Spark Shell</a:t>
            </a:r>
          </a:p>
          <a:p>
            <a:pPr marL="457200" indent="-457200" eaLnBrk="1" hangingPunct="1">
              <a:buFont typeface="Wingdings" panose="05000000000000000000" pitchFamily="2" charset="2"/>
              <a:buChar char="n"/>
            </a:pPr>
            <a:r>
              <a:rPr lang="en-US" altLang="zh-CN" sz="2800" b="1" dirty="0">
                <a:solidFill>
                  <a:schemeClr val="bg2"/>
                </a:solidFill>
              </a:rPr>
              <a:t>10.3.2 </a:t>
            </a:r>
            <a:r>
              <a:rPr lang="zh-CN" altLang="zh-CN" sz="2800" b="1" dirty="0">
                <a:solidFill>
                  <a:schemeClr val="bg2"/>
                </a:solidFill>
              </a:rPr>
              <a:t>读取文件</a:t>
            </a:r>
            <a:endParaRPr lang="en-US" altLang="zh-CN" sz="2800" b="1" dirty="0">
              <a:solidFill>
                <a:schemeClr val="bg2"/>
              </a:solidFill>
            </a:endParaRPr>
          </a:p>
          <a:p>
            <a:pPr marL="457200" indent="-457200" eaLnBrk="1" hangingPunct="1">
              <a:buFont typeface="Wingdings" panose="05000000000000000000" pitchFamily="2" charset="2"/>
              <a:buChar char="n"/>
            </a:pPr>
            <a:r>
              <a:rPr lang="en-US" altLang="zh-CN" sz="2800" b="1" dirty="0">
                <a:solidFill>
                  <a:schemeClr val="bg2"/>
                </a:solidFill>
              </a:rPr>
              <a:t>10.3.3 </a:t>
            </a:r>
            <a:r>
              <a:rPr lang="zh-CN" altLang="zh-CN" sz="2800" b="1" dirty="0">
                <a:solidFill>
                  <a:schemeClr val="bg2"/>
                </a:solidFill>
              </a:rPr>
              <a:t>编写词频统计程序</a:t>
            </a:r>
            <a:endParaRPr lang="zh-CN" altLang="en-US" sz="2800" b="1" dirty="0">
              <a:solidFill>
                <a:schemeClr val="bg2"/>
              </a:solidFill>
            </a:endParaRPr>
          </a:p>
        </p:txBody>
      </p:sp>
      <p:sp>
        <p:nvSpPr>
          <p:cNvPr id="3" name="日期占位符 2">
            <a:extLst>
              <a:ext uri="{FF2B5EF4-FFF2-40B4-BE49-F238E27FC236}">
                <a16:creationId xmlns:a16="http://schemas.microsoft.com/office/drawing/2014/main" id="{3BD91ACA-D08A-4099-A148-B053E6BA02E9}"/>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313427D7-F4E8-4DD9-8F37-569E94E136CA}"/>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EA22D83E-F823-43F2-8506-A9DE4F5D8C02}"/>
              </a:ext>
            </a:extLst>
          </p:cNvPr>
          <p:cNvSpPr>
            <a:spLocks noGrp="1"/>
          </p:cNvSpPr>
          <p:nvPr>
            <p:ph type="sldNum" sz="quarter" idx="12"/>
          </p:nvPr>
        </p:nvSpPr>
        <p:spPr/>
        <p:txBody>
          <a:bodyPr/>
          <a:lstStyle/>
          <a:p>
            <a:pPr>
              <a:defRPr/>
            </a:pPr>
            <a:fld id="{C90E6C3E-23A5-47D7-9870-3C7D8FC0BFC9}" type="slidenum">
              <a:rPr lang="en-US" altLang="zh-CN" smtClean="0"/>
              <a:pPr>
                <a:defRPr/>
              </a:pPr>
              <a:t>8</a:t>
            </a:fld>
            <a:endParaRPr lang="en-US" altLang="zh-CN"/>
          </a:p>
        </p:txBody>
      </p:sp>
    </p:spTree>
    <p:extLst>
      <p:ext uri="{BB962C8B-B14F-4D97-AF65-F5344CB8AC3E}">
        <p14:creationId xmlns:p14="http://schemas.microsoft.com/office/powerpoint/2010/main" val="1765537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Box 2">
            <a:extLst>
              <a:ext uri="{FF2B5EF4-FFF2-40B4-BE49-F238E27FC236}">
                <a16:creationId xmlns:a16="http://schemas.microsoft.com/office/drawing/2014/main" id="{857BCF6E-59A2-4704-939D-DC8C32C608EC}"/>
              </a:ext>
            </a:extLst>
          </p:cNvPr>
          <p:cNvSpPr txBox="1">
            <a:spLocks noChangeArrowheads="1"/>
          </p:cNvSpPr>
          <p:nvPr/>
        </p:nvSpPr>
        <p:spPr bwMode="auto">
          <a:xfrm>
            <a:off x="357244" y="990664"/>
            <a:ext cx="8381778"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eaLnBrk="1" hangingPunct="1">
              <a:buClr>
                <a:schemeClr val="bg2"/>
              </a:buClr>
              <a:buFont typeface="Wingdings" panose="05000000000000000000" pitchFamily="2" charset="2"/>
              <a:buChar char="n"/>
            </a:pPr>
            <a:r>
              <a:rPr lang="zh-CN" altLang="zh-CN" sz="2400" dirty="0"/>
              <a:t>学习</a:t>
            </a:r>
            <a:r>
              <a:rPr lang="en-US" altLang="zh-CN" sz="2400" dirty="0"/>
              <a:t>Spark</a:t>
            </a:r>
            <a:r>
              <a:rPr lang="zh-CN" altLang="zh-CN" sz="2400" dirty="0"/>
              <a:t>程序开发，建议首先通过</a:t>
            </a:r>
            <a:r>
              <a:rPr lang="en-US" altLang="zh-CN" sz="2400" dirty="0"/>
              <a:t>Spark Shell</a:t>
            </a:r>
            <a:r>
              <a:rPr lang="zh-CN" altLang="zh-CN" sz="2400" dirty="0"/>
              <a:t>进行交互式编程，加深</a:t>
            </a:r>
            <a:r>
              <a:rPr lang="en-US" altLang="zh-CN" sz="2400" dirty="0"/>
              <a:t>Spark</a:t>
            </a:r>
            <a:r>
              <a:rPr lang="zh-CN" altLang="zh-CN" sz="2400" dirty="0"/>
              <a:t>程序开发的理解。</a:t>
            </a:r>
            <a:r>
              <a:rPr lang="en-US" altLang="zh-CN" sz="2400" dirty="0"/>
              <a:t>Spark Shell</a:t>
            </a:r>
            <a:r>
              <a:rPr lang="zh-CN" altLang="zh-CN" sz="2400" dirty="0"/>
              <a:t>提供了简单的方式来学习</a:t>
            </a:r>
            <a:r>
              <a:rPr lang="en-US" altLang="zh-CN" sz="2400" dirty="0"/>
              <a:t> API</a:t>
            </a:r>
            <a:r>
              <a:rPr lang="zh-CN" altLang="zh-CN" sz="2400" dirty="0"/>
              <a:t>，并且提供了交互的方式来分析数据。你可以输入一条语句，</a:t>
            </a:r>
            <a:r>
              <a:rPr lang="en-US" altLang="zh-CN" sz="2400" dirty="0"/>
              <a:t>Spark Shell</a:t>
            </a:r>
            <a:r>
              <a:rPr lang="zh-CN" altLang="zh-CN" sz="2400" dirty="0"/>
              <a:t>会立即执行语句并返回结果，这就是我们所说的</a:t>
            </a:r>
            <a:r>
              <a:rPr lang="en-US" altLang="zh-CN" sz="2400" dirty="0"/>
              <a:t>REPL</a:t>
            </a:r>
            <a:r>
              <a:rPr lang="zh-CN" altLang="zh-CN" sz="2400" dirty="0"/>
              <a:t>（</a:t>
            </a:r>
            <a:r>
              <a:rPr lang="en-US" altLang="zh-CN" sz="2400" dirty="0"/>
              <a:t>Read-Eval-Print Loop</a:t>
            </a:r>
            <a:r>
              <a:rPr lang="zh-CN" altLang="zh-CN" sz="2400" dirty="0"/>
              <a:t>，交互式解释器），它为我们提供了交互式执行环境，表达式计算完成就会输出结果，而不必等到整个程序运行完毕，因此可即时查看中间结果，并对程序进行修改，这样可以在很大程度上提升开发效率。</a:t>
            </a:r>
            <a:endParaRPr lang="en-US" altLang="zh-CN" sz="2400" dirty="0"/>
          </a:p>
          <a:p>
            <a:pPr marL="342900" indent="-342900" eaLnBrk="1" hangingPunct="1">
              <a:buClr>
                <a:schemeClr val="bg2"/>
              </a:buClr>
              <a:buFont typeface="Wingdings" panose="05000000000000000000" pitchFamily="2" charset="2"/>
              <a:buChar char="n"/>
            </a:pPr>
            <a:r>
              <a:rPr lang="en-US" altLang="zh-CN" sz="2400" dirty="0"/>
              <a:t>Spark Shell</a:t>
            </a:r>
            <a:r>
              <a:rPr lang="zh-CN" altLang="zh-CN" sz="2400" dirty="0"/>
              <a:t>支持</a:t>
            </a:r>
            <a:r>
              <a:rPr lang="en-US" altLang="zh-CN" sz="2400" dirty="0"/>
              <a:t>Scala</a:t>
            </a:r>
            <a:r>
              <a:rPr lang="zh-CN" altLang="zh-CN" sz="2400" dirty="0"/>
              <a:t>和</a:t>
            </a:r>
            <a:r>
              <a:rPr lang="en-US" altLang="zh-CN" sz="2400" dirty="0"/>
              <a:t>Python</a:t>
            </a:r>
            <a:r>
              <a:rPr lang="zh-CN" altLang="zh-CN" sz="2400" dirty="0"/>
              <a:t>，这里使用</a:t>
            </a:r>
            <a:r>
              <a:rPr lang="en-US" altLang="zh-CN" sz="2400" dirty="0"/>
              <a:t> Scala </a:t>
            </a:r>
            <a:r>
              <a:rPr lang="zh-CN" altLang="zh-CN" sz="2400" dirty="0"/>
              <a:t>来进行介绍。</a:t>
            </a:r>
            <a:r>
              <a:rPr lang="en-US" altLang="zh-CN" sz="2400" dirty="0"/>
              <a:t>Scala</a:t>
            </a:r>
            <a:r>
              <a:rPr lang="zh-CN" altLang="zh-CN" sz="2400" dirty="0"/>
              <a:t>是一门现代的多范式编程语言，旨在以简练、优雅及类型安全的方式来表达常用编程模式，它平滑地集成了面向对象和函数语言的特性，运行在</a:t>
            </a:r>
            <a:r>
              <a:rPr lang="en-US" altLang="zh-CN" sz="2400" dirty="0"/>
              <a:t>JVM</a:t>
            </a:r>
            <a:r>
              <a:rPr lang="zh-CN" altLang="zh-CN" sz="2400" dirty="0"/>
              <a:t>（</a:t>
            </a:r>
            <a:r>
              <a:rPr lang="en-US" altLang="zh-CN" sz="2400" dirty="0"/>
              <a:t>Java </a:t>
            </a:r>
            <a:r>
              <a:rPr lang="zh-CN" altLang="zh-CN" sz="2400" dirty="0"/>
              <a:t>虚拟机）上，并兼容现有的</a:t>
            </a:r>
            <a:r>
              <a:rPr lang="en-US" altLang="zh-CN" sz="2400" dirty="0"/>
              <a:t> Java </a:t>
            </a:r>
            <a:r>
              <a:rPr lang="zh-CN" altLang="zh-CN" sz="2400" dirty="0"/>
              <a:t>程序。</a:t>
            </a:r>
            <a:endParaRPr lang="zh-CN" altLang="en-US" sz="2400" dirty="0"/>
          </a:p>
        </p:txBody>
      </p:sp>
      <p:sp>
        <p:nvSpPr>
          <p:cNvPr id="3" name="日期占位符 2">
            <a:extLst>
              <a:ext uri="{FF2B5EF4-FFF2-40B4-BE49-F238E27FC236}">
                <a16:creationId xmlns:a16="http://schemas.microsoft.com/office/drawing/2014/main" id="{4701F877-412B-4AED-BEE7-6C9A945049E0}"/>
              </a:ext>
            </a:extLst>
          </p:cNvPr>
          <p:cNvSpPr>
            <a:spLocks noGrp="1"/>
          </p:cNvSpPr>
          <p:nvPr>
            <p:ph type="dt" sz="half" idx="10"/>
          </p:nvPr>
        </p:nvSpPr>
        <p:spPr/>
        <p:txBody>
          <a:bodyPr/>
          <a:lstStyle/>
          <a:p>
            <a:pPr>
              <a:defRPr/>
            </a:pPr>
            <a:r>
              <a:rPr lang="en-US" altLang="zh-CN"/>
              <a:t>2024-05-03</a:t>
            </a:r>
          </a:p>
        </p:txBody>
      </p:sp>
      <p:sp>
        <p:nvSpPr>
          <p:cNvPr id="4" name="页脚占位符 3">
            <a:extLst>
              <a:ext uri="{FF2B5EF4-FFF2-40B4-BE49-F238E27FC236}">
                <a16:creationId xmlns:a16="http://schemas.microsoft.com/office/drawing/2014/main" id="{9AE427C5-11C5-4F69-B483-05D12B7D690A}"/>
              </a:ext>
            </a:extLst>
          </p:cNvPr>
          <p:cNvSpPr>
            <a:spLocks noGrp="1"/>
          </p:cNvSpPr>
          <p:nvPr>
            <p:ph type="ftr" sz="quarter" idx="11"/>
          </p:nvPr>
        </p:nvSpPr>
        <p:spPr/>
        <p:txBody>
          <a:bodyPr/>
          <a:lstStyle/>
          <a:p>
            <a:pPr>
              <a:defRPr/>
            </a:pPr>
            <a:r>
              <a:rPr lang="en-US" altLang="zh-CN"/>
              <a:t>10.Spark</a:t>
            </a:r>
            <a:r>
              <a:rPr lang="zh-CN" altLang="en-US"/>
              <a:t>安装与基础编程</a:t>
            </a:r>
            <a:endParaRPr lang="en-US" altLang="zh-CN"/>
          </a:p>
        </p:txBody>
      </p:sp>
      <p:sp>
        <p:nvSpPr>
          <p:cNvPr id="5" name="灯片编号占位符 4">
            <a:extLst>
              <a:ext uri="{FF2B5EF4-FFF2-40B4-BE49-F238E27FC236}">
                <a16:creationId xmlns:a16="http://schemas.microsoft.com/office/drawing/2014/main" id="{96470722-B393-4B9B-BB2B-80921764DFF5}"/>
              </a:ext>
            </a:extLst>
          </p:cNvPr>
          <p:cNvSpPr>
            <a:spLocks noGrp="1"/>
          </p:cNvSpPr>
          <p:nvPr>
            <p:ph type="sldNum" sz="quarter" idx="12"/>
          </p:nvPr>
        </p:nvSpPr>
        <p:spPr/>
        <p:txBody>
          <a:bodyPr/>
          <a:lstStyle/>
          <a:p>
            <a:pPr>
              <a:defRPr/>
            </a:pPr>
            <a:fld id="{C90E6C3E-23A5-47D7-9870-3C7D8FC0BFC9}" type="slidenum">
              <a:rPr lang="en-US" altLang="zh-CN" smtClean="0"/>
              <a:pPr>
                <a:defRPr/>
              </a:pPr>
              <a:t>9</a:t>
            </a:fld>
            <a:endParaRPr lang="en-US" altLang="zh-CN"/>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12003</TotalTime>
  <Words>3618</Words>
  <Application>Microsoft Office PowerPoint</Application>
  <PresentationFormat>全屏显示(4:3)</PresentationFormat>
  <Paragraphs>369</Paragraphs>
  <Slides>34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黑体</vt:lpstr>
      <vt:lpstr>华文中宋</vt:lpstr>
      <vt:lpstr>宋体</vt:lpstr>
      <vt:lpstr>Arial</vt:lpstr>
      <vt:lpstr>Calibri</vt:lpstr>
      <vt:lpstr>Times New Roman</vt:lpstr>
      <vt:lpstr>Verdana</vt:lpstr>
      <vt:lpstr>Wingdings</vt:lpstr>
      <vt:lpstr>Pixel</vt:lpstr>
      <vt:lpstr> </vt:lpstr>
      <vt:lpstr>PowerPoint 演示文稿</vt:lpstr>
      <vt:lpstr>10.1基础环境</vt:lpstr>
      <vt:lpstr>10.2 安装Spark</vt:lpstr>
      <vt:lpstr>10.2.1 下载安装文件</vt:lpstr>
      <vt:lpstr>10.2.2 配置相关文件</vt:lpstr>
      <vt:lpstr>PowerPoint 演示文稿</vt:lpstr>
      <vt:lpstr>10.3 使用 Spark Shell编写代码</vt:lpstr>
      <vt:lpstr>PowerPoint 演示文稿</vt:lpstr>
      <vt:lpstr>10.3.1 启动Spark Shell</vt:lpstr>
      <vt:lpstr>PowerPoint 演示文稿</vt:lpstr>
      <vt:lpstr>10.3.2 读取文件</vt:lpstr>
      <vt:lpstr>PowerPoint 演示文稿</vt:lpstr>
      <vt:lpstr>PowerPoint 演示文稿</vt:lpstr>
      <vt:lpstr>10.3.3 编写词频统计程序</vt:lpstr>
      <vt:lpstr>10.4 编写Spark独立应用程序</vt:lpstr>
      <vt:lpstr>10.4.1 用Scala语言编写Spark独立应用程序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9.4.2用Java语言编写Spark独立应用程序</vt:lpstr>
      <vt:lpstr>PowerPoint 演示文稿</vt:lpstr>
      <vt:lpstr>PowerPoint 演示文稿</vt:lpstr>
      <vt:lpstr>PowerPoint 演示文稿</vt:lpstr>
      <vt:lpstr>PowerPoint 演示文稿</vt:lpstr>
      <vt:lpstr>PowerPoint 演示文稿</vt:lpstr>
      <vt:lpstr>PowerPoint 演示文稿</vt:lpstr>
      <vt:lpstr>4.通过spark-submit 运行程序</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Chen Hans</cp:lastModifiedBy>
  <cp:revision>628</cp:revision>
  <dcterms:modified xsi:type="dcterms:W3CDTF">2024-02-22T12:01:59Z</dcterms:modified>
</cp:coreProperties>
</file>