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7"/>
  </p:notesMasterIdLst>
  <p:sldIdLst>
    <p:sldId id="465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96" r:id="rId11"/>
    <p:sldId id="497" r:id="rId12"/>
    <p:sldId id="498" r:id="rId13"/>
    <p:sldId id="499" r:id="rId14"/>
    <p:sldId id="500" r:id="rId15"/>
    <p:sldId id="501" r:id="rId16"/>
    <p:sldId id="428" r:id="rId17"/>
    <p:sldId id="474" r:id="rId18"/>
    <p:sldId id="430" r:id="rId19"/>
    <p:sldId id="475" r:id="rId20"/>
    <p:sldId id="476" r:id="rId21"/>
    <p:sldId id="433" r:id="rId22"/>
    <p:sldId id="434" r:id="rId23"/>
    <p:sldId id="495" r:id="rId24"/>
    <p:sldId id="435" r:id="rId25"/>
    <p:sldId id="477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59" r:id="rId49"/>
    <p:sldId id="460" r:id="rId50"/>
    <p:sldId id="461" r:id="rId51"/>
    <p:sldId id="462" r:id="rId52"/>
    <p:sldId id="463" r:id="rId53"/>
    <p:sldId id="464" r:id="rId54"/>
    <p:sldId id="493" r:id="rId55"/>
    <p:sldId id="494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3481" autoAdjust="0"/>
  </p:normalViewPr>
  <p:slideViewPr>
    <p:cSldViewPr>
      <p:cViewPr varScale="1">
        <p:scale>
          <a:sx n="65" d="100"/>
          <a:sy n="65" d="100"/>
        </p:scale>
        <p:origin x="1581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EE9E7AE-CB1E-4BA9-9CDB-4545111B0A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8518596-8448-4BCF-8AED-231FA29DE2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E5D220D-E6E2-4708-80C4-4E7D347EA3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DFA6A05-6791-4D41-B036-820D8488A72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F14C943-041B-4DE3-AC8D-968329D9DB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03B0DD5-C71C-4BB7-BF0C-4995F7A7D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ADBC377-C5CE-4DE6-9C0E-F6CBDA0803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4B7AFFD-14B9-4039-AF39-1A890A89A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D7BE3D4-A9EF-4271-A515-505931B55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33E721E-D3EB-46BC-A774-8F2BE0AD94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5585C97-DA18-4AE4-B3BD-5A7F2608D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大数据技术原理与应用（第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版）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br>
              <a:rPr lang="en-US" altLang="zh-CN">
                <a:latin typeface="Arial" panose="020B0604020202020204" pitchFamily="34" charset="0"/>
              </a:rPr>
            </a:b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第</a:t>
            </a:r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</a:rPr>
              <a:t>章 分布式数据库</a:t>
            </a:r>
            <a:r>
              <a:rPr lang="en-US" altLang="zh-CN">
                <a:latin typeface="Arial" panose="020B0604020202020204" pitchFamily="34" charset="0"/>
              </a:rPr>
              <a:t>HBase》</a:t>
            </a:r>
            <a:r>
              <a:rPr lang="zh-CN" altLang="en-US">
                <a:latin typeface="Arial" panose="020B0604020202020204" pitchFamily="34" charset="0"/>
              </a:rPr>
              <a:t>在线视频观看地址：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Arial" panose="020B0604020202020204" pitchFamily="34" charset="0"/>
              </a:rPr>
              <a:t>http://dblab.xmu.edu.cn/post/bigdata-online-course/#lesson4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1BCDCEA-400A-4F1B-A77C-AA3B27131060}"/>
              </a:ext>
            </a:extLst>
          </p:cNvPr>
          <p:cNvGrpSpPr>
            <a:grpSpLocks/>
          </p:cNvGrpSpPr>
          <p:nvPr/>
        </p:nvGrpSpPr>
        <p:grpSpPr bwMode="auto">
          <a:xfrm>
            <a:off x="0" y="-167640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E9D2D8EC-4316-43DA-903A-ED95D30C99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FF9504B8-ABE0-4F12-982F-E1FF44E0DC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732B6959-B05E-4873-90E8-C9321918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BA0B6816-E84D-423D-9850-0B86DDDBDAE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35A4ACB2-0633-425A-9CBC-A27DA2668B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22291AE4-6DFC-450E-BEB4-8673A827CA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D6908EBE-888B-481A-9250-AE256AC5932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402246A5-5BB3-4569-A841-367B666AB4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F56E613C-B7C8-40AA-8204-ABDABD90243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4B069C8A-01ED-413E-B5E6-4447E67BC0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832C4226-BAC2-43F5-8D54-953A7DD73C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74AB2D1D-7F74-4F4C-B0A1-B66C9C0E9E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57AA3376-8F76-4680-BEB2-A063340DCE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120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14A1740-087E-4914-A59E-9A83A5B826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1DA03A-923D-4AD5-A8EA-3E5A8C172B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EE66A76-C0A8-4F7E-AFF1-052D8201FB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8EF2F-9E4E-444B-95AE-59FDB692A8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8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361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E4568A-2AA4-4AFC-B1F1-DF426CEAF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5146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DB7C992-37A9-4835-A8AF-47EECB14B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275F5F4D-3AD7-46E2-9567-2B1BBB6CAC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652463"/>
            <a:ext cx="83820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3399"/>
          </a:solidFill>
          <a:ln w="952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8B2D44F-F923-4189-A813-7500DEDBD6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8919339E-78DB-4EB7-956A-6F5C0D93FB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5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7978FCF0-1245-4720-A7CF-8A50AFEE78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96264" name="Rectangle 8">
            <a:extLst>
              <a:ext uri="{FF2B5EF4-FFF2-40B4-BE49-F238E27FC236}">
                <a16:creationId xmlns:a16="http://schemas.microsoft.com/office/drawing/2014/main" id="{0A44B202-3732-4CB0-8150-4E38A4EBF0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613525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79DA314-04E0-486A-903C-6BA02F00C5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9" descr="xiaohui">
            <a:extLst>
              <a:ext uri="{FF2B5EF4-FFF2-40B4-BE49-F238E27FC236}">
                <a16:creationId xmlns:a16="http://schemas.microsoft.com/office/drawing/2014/main" id="{EFAC5180-EE64-4197-AA82-2CBDE1C9AB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762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1" r:id="rId2"/>
    <p:sldLayoutId id="2147483697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0E5C035-B4A0-4E3A-8BFC-AF177DBD96F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133600" y="3352800"/>
            <a:ext cx="6858000" cy="762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 HBase </a:t>
            </a:r>
            <a:r>
              <a:rPr lang="zh-CN" altLang="en-US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安装和基础编程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5BC36DE-4EC1-40E2-9028-0ADC677ED5C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667000" y="838200"/>
            <a:ext cx="6477000" cy="1470025"/>
          </a:xfrm>
          <a:noFill/>
        </p:spPr>
        <p:txBody>
          <a:bodyPr/>
          <a:lstStyle/>
          <a:p>
            <a:pPr eaLnBrk="1" hangingPunct="1"/>
            <a:r>
              <a:rPr lang="zh-CN" altLang="en-US" sz="5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26A99C4-5179-4726-8E6E-497D434E5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6477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1"/>
                </a:solidFill>
                <a:latin typeface="Verdana" panose="020B0604030504040204" pitchFamily="34" charset="0"/>
              </a:rPr>
              <a:t>大数据技术原理与应用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0F37CB3-DBB9-43EC-8DBC-2615D174A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953000"/>
            <a:ext cx="4572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</a:rPr>
              <a:t>陈建文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</a:rPr>
              <a:t>电子信息与通信学院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2"/>
                </a:solidFill>
              </a:rPr>
              <a:t>chenjw@hust.edu.cn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4382D475-9EC6-4D32-82B1-307BB369D4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843" y="-58737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5.2.1 </a:t>
            </a:r>
            <a:r>
              <a:rPr lang="zh-CN" altLang="zh-CN" sz="2800" b="1" dirty="0">
                <a:solidFill>
                  <a:schemeClr val="bg2"/>
                </a:solidFill>
              </a:rPr>
              <a:t>单机模式配置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3315" name="TextBox 2">
            <a:extLst>
              <a:ext uri="{FF2B5EF4-FFF2-40B4-BE49-F238E27FC236}">
                <a16:creationId xmlns:a16="http://schemas.microsoft.com/office/drawing/2014/main" id="{423B5EF4-B5A7-4269-8BD8-FFD9211E1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17" y="870345"/>
            <a:ext cx="370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 </a:t>
            </a:r>
            <a:r>
              <a:rPr lang="zh-CN" altLang="zh-CN" sz="2400" b="1" dirty="0">
                <a:solidFill>
                  <a:schemeClr val="bg2"/>
                </a:solidFill>
              </a:rPr>
              <a:t>配置</a:t>
            </a:r>
            <a:r>
              <a:rPr lang="en-US" altLang="zh-CN" sz="2400" b="1" dirty="0">
                <a:solidFill>
                  <a:schemeClr val="bg2"/>
                </a:solidFill>
              </a:rPr>
              <a:t>hbase-env.sh</a:t>
            </a:r>
            <a:r>
              <a:rPr lang="zh-CN" altLang="zh-CN" sz="2400" b="1" dirty="0">
                <a:solidFill>
                  <a:schemeClr val="bg2"/>
                </a:solidFill>
              </a:rPr>
              <a:t>文件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3316" name="TextBox 3">
            <a:extLst>
              <a:ext uri="{FF2B5EF4-FFF2-40B4-BE49-F238E27FC236}">
                <a16:creationId xmlns:a16="http://schemas.microsoft.com/office/drawing/2014/main" id="{6D48DD78-6FD3-4044-A038-D93B223F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45" y="1402331"/>
            <a:ext cx="81022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使用</a:t>
            </a:r>
            <a:r>
              <a:rPr lang="en-US" altLang="zh-CN" sz="2400" dirty="0"/>
              <a:t>vim</a:t>
            </a:r>
            <a:r>
              <a:rPr lang="zh-CN" altLang="zh-CN" sz="2400" dirty="0"/>
              <a:t>编辑器打开</a:t>
            </a:r>
            <a:r>
              <a:rPr lang="en-US" altLang="zh-CN" sz="2400" dirty="0"/>
              <a:t>“/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/conf/hbase-env.sh”</a:t>
            </a:r>
            <a:r>
              <a:rPr lang="zh-CN" altLang="zh-CN" sz="2400" dirty="0"/>
              <a:t>，配置</a:t>
            </a:r>
            <a:r>
              <a:rPr lang="en-US" altLang="zh-CN" sz="2400" dirty="0"/>
              <a:t>JAVA</a:t>
            </a:r>
            <a:r>
              <a:rPr lang="zh-CN" altLang="zh-CN" sz="2400" dirty="0"/>
              <a:t>环境变量，并添加配置</a:t>
            </a:r>
            <a:r>
              <a:rPr lang="en-US" altLang="zh-CN" sz="2400" dirty="0"/>
              <a:t>HBASE_MANAGES_ZK</a:t>
            </a:r>
            <a:r>
              <a:rPr lang="zh-CN" altLang="zh-CN" sz="2400" dirty="0"/>
              <a:t>为</a:t>
            </a:r>
            <a:r>
              <a:rPr lang="en-US" altLang="zh-CN" sz="2400" dirty="0"/>
              <a:t>true</a:t>
            </a:r>
            <a:r>
              <a:rPr lang="zh-CN" altLang="en-US" sz="2400" dirty="0"/>
              <a:t>，</a:t>
            </a:r>
            <a:r>
              <a:rPr lang="zh-CN" altLang="zh-CN" sz="2400" dirty="0"/>
              <a:t>命令如下：</a:t>
            </a:r>
            <a:endParaRPr lang="zh-CN" altLang="en-US" sz="2400" dirty="0"/>
          </a:p>
        </p:txBody>
      </p:sp>
      <p:sp>
        <p:nvSpPr>
          <p:cNvPr id="13317" name="TextBox 4">
            <a:extLst>
              <a:ext uri="{FF2B5EF4-FFF2-40B4-BE49-F238E27FC236}">
                <a16:creationId xmlns:a16="http://schemas.microsoft.com/office/drawing/2014/main" id="{254D2612-34DC-480E-BC6A-71C55961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44" y="2750545"/>
            <a:ext cx="7924799" cy="458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vim /usr/local/hbase/conf/hbase-env.sh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318" name="TextBox 5">
            <a:extLst>
              <a:ext uri="{FF2B5EF4-FFF2-40B4-BE49-F238E27FC236}">
                <a16:creationId xmlns:a16="http://schemas.microsoft.com/office/drawing/2014/main" id="{115B26D5-0A43-438E-AD4E-C5EB33F9E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25" y="3435934"/>
            <a:ext cx="853574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打开</a:t>
            </a:r>
            <a:r>
              <a:rPr lang="en-US" altLang="zh-CN" sz="2400" dirty="0"/>
              <a:t>hbase-env.sh</a:t>
            </a:r>
            <a:r>
              <a:rPr lang="zh-CN" altLang="zh-CN" sz="2400" dirty="0"/>
              <a:t>文件以后，需要在</a:t>
            </a:r>
            <a:r>
              <a:rPr lang="en-US" altLang="zh-CN" sz="2400" dirty="0"/>
              <a:t>hbase-env.sh</a:t>
            </a:r>
            <a:r>
              <a:rPr lang="zh-CN" altLang="zh-CN" sz="2400" dirty="0"/>
              <a:t>文件中配置</a:t>
            </a:r>
            <a:r>
              <a:rPr lang="en-US" altLang="zh-CN" sz="2400" dirty="0"/>
              <a:t>JAVA_HOME</a:t>
            </a:r>
            <a:r>
              <a:rPr lang="zh-CN" altLang="zh-CN" sz="2400" dirty="0"/>
              <a:t>和</a:t>
            </a:r>
            <a:r>
              <a:rPr lang="en-US" altLang="zh-CN" sz="2400" dirty="0"/>
              <a:t>HBASE_MANAGES_ZK</a:t>
            </a:r>
            <a:r>
              <a:rPr lang="zh-CN" altLang="zh-CN" sz="2400" dirty="0"/>
              <a:t>。其中</a:t>
            </a:r>
            <a:r>
              <a:rPr lang="en-US" altLang="zh-CN" dirty="0"/>
              <a:t>JAVA _HOME =/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jvm</a:t>
            </a:r>
            <a:r>
              <a:rPr lang="en-US" altLang="zh-CN" dirty="0"/>
              <a:t>/jdk1.8.0_162</a:t>
            </a:r>
            <a:r>
              <a:rPr lang="zh-CN" altLang="zh-CN" sz="2400" dirty="0"/>
              <a:t>和</a:t>
            </a:r>
            <a:r>
              <a:rPr lang="en-US" altLang="zh-CN" sz="2400" dirty="0"/>
              <a:t>HBASE_MANAGES_ZK=true</a:t>
            </a:r>
            <a:r>
              <a:rPr lang="zh-CN" altLang="zh-CN" sz="2400" dirty="0"/>
              <a:t>。修改后的</a:t>
            </a:r>
            <a:r>
              <a:rPr lang="en-US" altLang="zh-CN" sz="2400" dirty="0"/>
              <a:t>hbase-env.sh</a:t>
            </a:r>
            <a:r>
              <a:rPr lang="zh-CN" altLang="zh-CN" sz="2400" dirty="0"/>
              <a:t>文件应该包含如下</a:t>
            </a:r>
            <a:r>
              <a:rPr lang="zh-CN" altLang="en-US" sz="2400" dirty="0"/>
              <a:t>二</a:t>
            </a:r>
            <a:r>
              <a:rPr lang="zh-CN" altLang="zh-CN" sz="2400" dirty="0"/>
              <a:t>行信息：</a:t>
            </a:r>
            <a:endParaRPr lang="zh-CN" altLang="en-US" sz="2400" dirty="0"/>
          </a:p>
        </p:txBody>
      </p:sp>
      <p:sp>
        <p:nvSpPr>
          <p:cNvPr id="13319" name="TextBox 6">
            <a:extLst>
              <a:ext uri="{FF2B5EF4-FFF2-40B4-BE49-F238E27FC236}">
                <a16:creationId xmlns:a16="http://schemas.microsoft.com/office/drawing/2014/main" id="{48FB171C-0002-4DD8-A2F6-CBACCC26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56" y="5491306"/>
            <a:ext cx="7904087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export JAVA_HOME=/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/lib/</a:t>
            </a:r>
            <a:r>
              <a:rPr lang="en-US" altLang="zh-CN" sz="2000" dirty="0" err="1">
                <a:solidFill>
                  <a:schemeClr val="bg1"/>
                </a:solidFill>
              </a:rPr>
              <a:t>jvm</a:t>
            </a:r>
            <a:r>
              <a:rPr lang="en-US" altLang="zh-CN" sz="2000" dirty="0">
                <a:solidFill>
                  <a:schemeClr val="bg1"/>
                </a:solidFill>
              </a:rPr>
              <a:t>/ jdk1.8.0_162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export HBASE_MANAGES_ZK=true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3C6F3C-1FE4-476F-AD25-770C8792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BFEB76-3AE3-4AFA-A2F1-866770F8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4520B3-DCBB-462C-8B9D-956B9DDD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23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>
            <a:extLst>
              <a:ext uri="{FF2B5EF4-FFF2-40B4-BE49-F238E27FC236}">
                <a16:creationId xmlns:a16="http://schemas.microsoft.com/office/drawing/2014/main" id="{5AA5E12B-44B8-48DC-AD19-79070F87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85" y="990600"/>
            <a:ext cx="39020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2. </a:t>
            </a:r>
            <a:r>
              <a:rPr lang="zh-CN" altLang="zh-CN" sz="2400" b="1" dirty="0">
                <a:solidFill>
                  <a:schemeClr val="bg2"/>
                </a:solidFill>
              </a:rPr>
              <a:t>配置</a:t>
            </a:r>
            <a:r>
              <a:rPr lang="en-US" altLang="zh-CN" sz="2400" b="1" dirty="0">
                <a:solidFill>
                  <a:schemeClr val="bg2"/>
                </a:solidFill>
              </a:rPr>
              <a:t>hbase-site.xml</a:t>
            </a:r>
            <a:r>
              <a:rPr lang="zh-CN" altLang="zh-CN" sz="2400" b="1" dirty="0">
                <a:solidFill>
                  <a:schemeClr val="bg2"/>
                </a:solidFill>
              </a:rPr>
              <a:t>文件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4340" name="TextBox 3">
            <a:extLst>
              <a:ext uri="{FF2B5EF4-FFF2-40B4-BE49-F238E27FC236}">
                <a16:creationId xmlns:a16="http://schemas.microsoft.com/office/drawing/2014/main" id="{5DEEB5EA-E44B-496E-941A-969DFF88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63" y="1782633"/>
            <a:ext cx="82512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使用</a:t>
            </a:r>
            <a:r>
              <a:rPr lang="en-US" altLang="zh-CN" sz="2400" dirty="0"/>
              <a:t>vim</a:t>
            </a:r>
            <a:r>
              <a:rPr lang="zh-CN" altLang="zh-CN" sz="2400" dirty="0"/>
              <a:t>编辑器打开并编辑</a:t>
            </a:r>
            <a:r>
              <a:rPr lang="en-US" altLang="zh-CN" sz="2400" dirty="0"/>
              <a:t>“/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/conf/hbase-site.xml”</a:t>
            </a:r>
            <a:r>
              <a:rPr lang="zh-CN" altLang="zh-CN" sz="2400" dirty="0"/>
              <a:t>文件，命令如下：</a:t>
            </a:r>
            <a:endParaRPr lang="zh-CN" altLang="en-US" sz="2400" dirty="0"/>
          </a:p>
        </p:txBody>
      </p:sp>
      <p:sp>
        <p:nvSpPr>
          <p:cNvPr id="14341" name="TextBox 4">
            <a:extLst>
              <a:ext uri="{FF2B5EF4-FFF2-40B4-BE49-F238E27FC236}">
                <a16:creationId xmlns:a16="http://schemas.microsoft.com/office/drawing/2014/main" id="{E5076936-4332-49A1-94A5-770699C91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2943999"/>
            <a:ext cx="8251201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vim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/conf/hbase-site.xml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89D726-0F1C-452E-952C-4B789872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74259-E867-4049-9663-1139862C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AD8233-BB2A-4915-984F-F060B371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83C8B1-16A1-4D87-BD08-F0E7AA57A6B5}"/>
              </a:ext>
            </a:extLst>
          </p:cNvPr>
          <p:cNvSpPr/>
          <p:nvPr/>
        </p:nvSpPr>
        <p:spPr>
          <a:xfrm>
            <a:off x="487385" y="3810000"/>
            <a:ext cx="83820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在启动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前需要设置属性</a:t>
            </a:r>
            <a:r>
              <a:rPr lang="en-US" altLang="zh-CN" sz="2400" dirty="0" err="1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hbase.rootdir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，用于指定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数据的存储位置，</a:t>
            </a:r>
            <a:r>
              <a:rPr lang="zh-CN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因为如果不设置的话，</a:t>
            </a:r>
            <a:r>
              <a:rPr lang="en-US" altLang="zh-CN" sz="2400" dirty="0" err="1">
                <a:solidFill>
                  <a:srgbClr val="FF0000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hbase.rootdir</a:t>
            </a:r>
            <a:r>
              <a:rPr lang="zh-CN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默认为</a:t>
            </a:r>
            <a:r>
              <a:rPr lang="en-US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tmp</a:t>
            </a:r>
            <a:r>
              <a:rPr lang="en-US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</a:t>
            </a:r>
            <a:r>
              <a:rPr lang="en-US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-${user.name},</a:t>
            </a:r>
            <a:r>
              <a:rPr lang="zh-CN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这意味着每次重启系统都会丢失数据。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此处设置为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安装目录下的</a:t>
            </a:r>
            <a:r>
              <a:rPr lang="en-US" altLang="zh-CN" sz="2400" dirty="0" err="1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hbase-tmp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文件夹即（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usr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/local/</a:t>
            </a:r>
            <a:r>
              <a:rPr lang="en-US" altLang="zh-CN" sz="2400" dirty="0" err="1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hbase-tmp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）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,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添加配置如下：</a:t>
            </a: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43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536F617-1F54-4179-ACFE-B788B228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31603"/>
              </p:ext>
            </p:extLst>
          </p:nvPr>
        </p:nvGraphicFramePr>
        <p:xfrm>
          <a:off x="723900" y="1143000"/>
          <a:ext cx="7696200" cy="2286000"/>
        </p:xfrm>
        <a:graphic>
          <a:graphicData uri="http://schemas.openxmlformats.org/drawingml/2006/table">
            <a:tbl>
              <a:tblPr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hbase.rootdir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file:///usr/local/hbase/hbase-tmp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&lt;/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value&gt;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860BA-6C3E-4808-8623-AF887CA7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14D5F-8061-4519-A0B1-DF7F590E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D8E68-8DF4-4092-AB74-17AF58C4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3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矩形 2">
            <a:extLst>
              <a:ext uri="{FF2B5EF4-FFF2-40B4-BE49-F238E27FC236}">
                <a16:creationId xmlns:a16="http://schemas.microsoft.com/office/drawing/2014/main" id="{C1B4FD6C-1721-4639-B6E7-2BF543DED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23925"/>
            <a:ext cx="2723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3. </a:t>
            </a:r>
            <a:r>
              <a:rPr lang="zh-CN" altLang="zh-CN" sz="2400" b="1" dirty="0">
                <a:solidFill>
                  <a:schemeClr val="bg2"/>
                </a:solidFill>
              </a:rPr>
              <a:t>启动运行</a:t>
            </a:r>
            <a:r>
              <a:rPr lang="en-US" altLang="zh-CN" sz="2400" b="1" dirty="0">
                <a:solidFill>
                  <a:schemeClr val="bg2"/>
                </a:solidFill>
              </a:rPr>
              <a:t>HBase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6388" name="TextBox 3">
            <a:extLst>
              <a:ext uri="{FF2B5EF4-FFF2-40B4-BE49-F238E27FC236}">
                <a16:creationId xmlns:a16="http://schemas.microsoft.com/office/drawing/2014/main" id="{5CF7AA46-A4B7-402B-8196-0C29C39F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837" y="1483335"/>
            <a:ext cx="82177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首先切换目录至</a:t>
            </a:r>
            <a:r>
              <a:rPr lang="en-US" altLang="zh-CN" sz="2400" dirty="0"/>
              <a:t>HBase</a:t>
            </a:r>
            <a:r>
              <a:rPr lang="zh-CN" altLang="zh-CN" sz="2400" dirty="0"/>
              <a:t>安装目录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hbase</a:t>
            </a:r>
            <a:r>
              <a:rPr lang="zh-CN" altLang="zh-CN" sz="2400" dirty="0"/>
              <a:t>；再启动</a:t>
            </a:r>
            <a:r>
              <a:rPr lang="en-US" altLang="zh-CN" sz="2400" dirty="0"/>
              <a:t>HBase</a:t>
            </a:r>
            <a:r>
              <a:rPr lang="zh-CN" altLang="zh-CN" sz="2400" dirty="0"/>
              <a:t>。命令如下：</a:t>
            </a:r>
          </a:p>
          <a:p>
            <a:pPr eaLnBrk="1" hangingPunct="1"/>
            <a:r>
              <a:rPr lang="zh-CN" altLang="zh-CN" sz="2400" dirty="0"/>
              <a:t>具体命令如下：</a:t>
            </a:r>
            <a:endParaRPr lang="zh-CN" altLang="en-US" sz="2400" dirty="0"/>
          </a:p>
        </p:txBody>
      </p:sp>
      <p:sp>
        <p:nvSpPr>
          <p:cNvPr id="16389" name="TextBox 4">
            <a:extLst>
              <a:ext uri="{FF2B5EF4-FFF2-40B4-BE49-F238E27FC236}">
                <a16:creationId xmlns:a16="http://schemas.microsoft.com/office/drawing/2014/main" id="{28917958-68CF-4F03-9166-4041FB238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34361"/>
            <a:ext cx="79248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./sbin/start-hbase.sh</a:t>
            </a: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bin/</a:t>
            </a:r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 shell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3B3A3-C3F3-4D65-9D37-7CD41C49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E6E816-8440-4F93-8ABC-F7E36933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0D5642-1D0F-4BFF-ACB8-4CD9C4EB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A28A17-47EC-4312-BC95-85838E8530B0}"/>
              </a:ext>
            </a:extLst>
          </p:cNvPr>
          <p:cNvSpPr/>
          <p:nvPr/>
        </p:nvSpPr>
        <p:spPr>
          <a:xfrm>
            <a:off x="457200" y="43434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上述三条命令中，</a:t>
            </a:r>
            <a:r>
              <a:rPr lang="en-US" altLang="zh-CN" sz="2400" dirty="0" err="1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sudo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 bin/start-hbase.sh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用于启动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bin/</a:t>
            </a:r>
            <a:r>
              <a:rPr lang="en-US" altLang="zh-CN" sz="2400" dirty="0" err="1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 shell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用于打开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shell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命令行模式，用户可以通过输入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shell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命令操作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数据库。</a:t>
            </a:r>
            <a:b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</a:b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成功启动</a:t>
            </a:r>
            <a:r>
              <a:rPr lang="en-US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</a:t>
            </a:r>
            <a:r>
              <a:rPr lang="zh-CN" altLang="zh-CN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，截图如下：</a:t>
            </a: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58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7C26D6-3CE8-41E1-960F-059BB9D5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66723-3FF8-4476-923D-3B33F89D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29FE19-3E73-498E-A76B-6EFC67DB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9" name="图片 8" descr="http://dblab.xmu.edu.cn/blog/wp-content/uploads/2020/01/HBASE-SHELL-2-2-2.jpg">
            <a:extLst>
              <a:ext uri="{FF2B5EF4-FFF2-40B4-BE49-F238E27FC236}">
                <a16:creationId xmlns:a16="http://schemas.microsoft.com/office/drawing/2014/main" id="{3EDAF5D4-88A4-4198-A8C4-FFB7B7E9C1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198822" cy="267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47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2">
            <a:extLst>
              <a:ext uri="{FF2B5EF4-FFF2-40B4-BE49-F238E27FC236}">
                <a16:creationId xmlns:a16="http://schemas.microsoft.com/office/drawing/2014/main" id="{7B528F20-2659-4921-A867-422BDE619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2723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4. </a:t>
            </a:r>
            <a:r>
              <a:rPr lang="zh-CN" altLang="zh-CN" sz="2400" b="1" dirty="0">
                <a:solidFill>
                  <a:schemeClr val="bg2"/>
                </a:solidFill>
              </a:rPr>
              <a:t>停止运行</a:t>
            </a:r>
            <a:r>
              <a:rPr lang="en-US" altLang="zh-CN" sz="2400" b="1" dirty="0">
                <a:solidFill>
                  <a:schemeClr val="bg2"/>
                </a:solidFill>
              </a:rPr>
              <a:t>HBase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8436" name="TextBox 3">
            <a:extLst>
              <a:ext uri="{FF2B5EF4-FFF2-40B4-BE49-F238E27FC236}">
                <a16:creationId xmlns:a16="http://schemas.microsoft.com/office/drawing/2014/main" id="{AFD3D70A-683C-4853-9215-A008D73C5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6034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最后，可以使用如下命令停止</a:t>
            </a:r>
            <a:r>
              <a:rPr lang="en-US" altLang="zh-CN" sz="2400" dirty="0"/>
              <a:t>HBase</a:t>
            </a:r>
            <a:r>
              <a:rPr lang="zh-CN" altLang="zh-CN" sz="2400" dirty="0"/>
              <a:t>运行：</a:t>
            </a:r>
            <a:endParaRPr lang="zh-CN" altLang="en-US" sz="2400" dirty="0"/>
          </a:p>
        </p:txBody>
      </p:sp>
      <p:sp>
        <p:nvSpPr>
          <p:cNvPr id="18437" name="TextBox 4">
            <a:extLst>
              <a:ext uri="{FF2B5EF4-FFF2-40B4-BE49-F238E27FC236}">
                <a16:creationId xmlns:a16="http://schemas.microsoft.com/office/drawing/2014/main" id="{C45505B1-9CCD-4B48-BFD7-EA356A16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83" y="2231364"/>
            <a:ext cx="78486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bin/stop-hbase.sh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B7A2F2-28A7-460A-8D93-C9883F3F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8BF8FE-38ED-4ABD-8F18-BE7ED4B1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457D83-478C-462C-84C5-C9207E5F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AA8D44-BC51-4796-9A1F-CF096B1CA159}"/>
              </a:ext>
            </a:extLst>
          </p:cNvPr>
          <p:cNvSpPr/>
          <p:nvPr/>
        </p:nvSpPr>
        <p:spPr>
          <a:xfrm>
            <a:off x="966020" y="3338374"/>
            <a:ext cx="770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zh-CN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注意：如果在操作</a:t>
            </a:r>
            <a:r>
              <a:rPr lang="en-US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</a:t>
            </a:r>
            <a:r>
              <a:rPr lang="zh-CN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的过程中发生错误，可以通过</a:t>
            </a:r>
            <a:r>
              <a:rPr lang="en-US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{HBASE_HOME}</a:t>
            </a:r>
            <a:r>
              <a:rPr lang="zh-CN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目录（</a:t>
            </a:r>
            <a:r>
              <a:rPr lang="en-US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usr</a:t>
            </a:r>
            <a:r>
              <a:rPr lang="en-US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/local/</a:t>
            </a:r>
            <a:r>
              <a:rPr lang="en-US" altLang="zh-CN" sz="2400" dirty="0" err="1">
                <a:solidFill>
                  <a:srgbClr val="FF0000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hbase</a:t>
            </a:r>
            <a:r>
              <a:rPr lang="zh-CN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）下的</a:t>
            </a:r>
            <a:r>
              <a:rPr lang="en-US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宋体" panose="02010600030101010101" pitchFamily="2" charset="-122"/>
              </a:rPr>
              <a:t>logs</a:t>
            </a:r>
            <a:r>
              <a:rPr lang="zh-CN" altLang="zh-CN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子目录中的日志文件查看错误原因。</a:t>
            </a: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39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4382D475-9EC6-4D32-82B1-307BB369D4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843" y="-58737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5.2.2 </a:t>
            </a:r>
            <a:r>
              <a:rPr lang="zh-CN" altLang="en-US" sz="2800" b="1" dirty="0">
                <a:solidFill>
                  <a:schemeClr val="bg2"/>
                </a:solidFill>
              </a:rPr>
              <a:t>伪分布式</a:t>
            </a:r>
            <a:r>
              <a:rPr lang="zh-CN" altLang="zh-CN" sz="2800" b="1" dirty="0">
                <a:solidFill>
                  <a:schemeClr val="bg2"/>
                </a:solidFill>
              </a:rPr>
              <a:t>模式配置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3315" name="TextBox 2">
            <a:extLst>
              <a:ext uri="{FF2B5EF4-FFF2-40B4-BE49-F238E27FC236}">
                <a16:creationId xmlns:a16="http://schemas.microsoft.com/office/drawing/2014/main" id="{423B5EF4-B5A7-4269-8BD8-FFD9211E1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17" y="870345"/>
            <a:ext cx="370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 </a:t>
            </a:r>
            <a:r>
              <a:rPr lang="zh-CN" altLang="zh-CN" sz="2400" b="1" dirty="0">
                <a:solidFill>
                  <a:schemeClr val="bg2"/>
                </a:solidFill>
              </a:rPr>
              <a:t>配置</a:t>
            </a:r>
            <a:r>
              <a:rPr lang="en-US" altLang="zh-CN" sz="2400" b="1" dirty="0">
                <a:solidFill>
                  <a:schemeClr val="bg2"/>
                </a:solidFill>
              </a:rPr>
              <a:t>hbase-env.sh</a:t>
            </a:r>
            <a:r>
              <a:rPr lang="zh-CN" altLang="zh-CN" sz="2400" b="1" dirty="0">
                <a:solidFill>
                  <a:schemeClr val="bg2"/>
                </a:solidFill>
              </a:rPr>
              <a:t>文件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3316" name="TextBox 3">
            <a:extLst>
              <a:ext uri="{FF2B5EF4-FFF2-40B4-BE49-F238E27FC236}">
                <a16:creationId xmlns:a16="http://schemas.microsoft.com/office/drawing/2014/main" id="{6D48DD78-6FD3-4044-A038-D93B223F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45" y="1402331"/>
            <a:ext cx="8102241" cy="82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使用</a:t>
            </a:r>
            <a:r>
              <a:rPr lang="en-US" altLang="zh-CN" sz="2400" dirty="0"/>
              <a:t>vim</a:t>
            </a:r>
            <a:r>
              <a:rPr lang="zh-CN" altLang="zh-CN" sz="2400" dirty="0"/>
              <a:t>编辑器打开</a:t>
            </a:r>
            <a:r>
              <a:rPr lang="en-US" altLang="zh-CN" sz="2400" dirty="0"/>
              <a:t>“/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/conf/hbase-env.sh”</a:t>
            </a:r>
            <a:r>
              <a:rPr lang="zh-CN" altLang="zh-CN" sz="2400" dirty="0"/>
              <a:t>，命令如下：</a:t>
            </a:r>
            <a:endParaRPr lang="zh-CN" altLang="en-US" sz="2400" dirty="0"/>
          </a:p>
        </p:txBody>
      </p:sp>
      <p:sp>
        <p:nvSpPr>
          <p:cNvPr id="13317" name="TextBox 4">
            <a:extLst>
              <a:ext uri="{FF2B5EF4-FFF2-40B4-BE49-F238E27FC236}">
                <a16:creationId xmlns:a16="http://schemas.microsoft.com/office/drawing/2014/main" id="{254D2612-34DC-480E-BC6A-71C55961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96717"/>
            <a:ext cx="7924799" cy="458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vim /usr/local/hbase/conf/hbase-env.sh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318" name="TextBox 5">
            <a:extLst>
              <a:ext uri="{FF2B5EF4-FFF2-40B4-BE49-F238E27FC236}">
                <a16:creationId xmlns:a16="http://schemas.microsoft.com/office/drawing/2014/main" id="{115B26D5-0A43-438E-AD4E-C5EB33F9E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64" y="2755505"/>
            <a:ext cx="8789635" cy="270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打开</a:t>
            </a:r>
            <a:r>
              <a:rPr lang="en-US" altLang="zh-CN" sz="2400" dirty="0"/>
              <a:t>hbase-env.sh</a:t>
            </a:r>
            <a:r>
              <a:rPr lang="zh-CN" altLang="zh-CN" sz="2400" dirty="0"/>
              <a:t>文件以后，需要在</a:t>
            </a:r>
            <a:r>
              <a:rPr lang="en-US" altLang="zh-CN" sz="2400" dirty="0"/>
              <a:t>hbase-env.sh</a:t>
            </a:r>
            <a:r>
              <a:rPr lang="zh-CN" altLang="zh-CN" sz="2400" dirty="0"/>
              <a:t>文件中配置</a:t>
            </a:r>
            <a:r>
              <a:rPr lang="en-US" altLang="zh-CN" sz="2400" dirty="0"/>
              <a:t>JAVA_HOME</a:t>
            </a:r>
            <a:r>
              <a:rPr lang="zh-CN" altLang="zh-CN" sz="2400" dirty="0"/>
              <a:t>、</a:t>
            </a:r>
            <a:r>
              <a:rPr lang="en-US" altLang="zh-CN" sz="2400" dirty="0"/>
              <a:t>HBASE_CLASSPATH</a:t>
            </a:r>
            <a:r>
              <a:rPr lang="zh-CN" altLang="zh-CN" sz="2400" dirty="0"/>
              <a:t>和</a:t>
            </a:r>
            <a:r>
              <a:rPr lang="en-US" altLang="zh-CN" sz="2400" dirty="0"/>
              <a:t>HBASE_MANAGES_ZK</a:t>
            </a:r>
            <a:r>
              <a:rPr lang="zh-CN" altLang="zh-CN" sz="2400" dirty="0"/>
              <a:t>。其中，</a:t>
            </a:r>
            <a:r>
              <a:rPr lang="en-US" altLang="zh-CN" sz="2400" dirty="0"/>
              <a:t>HBASE_CLASSPATH</a:t>
            </a:r>
            <a:r>
              <a:rPr lang="zh-CN" altLang="zh-CN" sz="2400" dirty="0"/>
              <a:t>设置为本机</a:t>
            </a:r>
            <a:r>
              <a:rPr lang="en-US" altLang="zh-CN" sz="2400" dirty="0"/>
              <a:t>Hadoop</a:t>
            </a:r>
            <a:r>
              <a:rPr lang="zh-CN" altLang="zh-CN" sz="2400" dirty="0"/>
              <a:t>安装目录下的</a:t>
            </a:r>
            <a:r>
              <a:rPr lang="en-US" altLang="zh-CN" sz="2400" dirty="0"/>
              <a:t>conf</a:t>
            </a:r>
            <a:r>
              <a:rPr lang="zh-CN" altLang="zh-CN" sz="2400" dirty="0"/>
              <a:t>目录（即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/conf</a:t>
            </a:r>
            <a:r>
              <a:rPr lang="zh-CN" altLang="zh-CN" sz="2400" dirty="0"/>
              <a:t>）。</a:t>
            </a:r>
            <a:r>
              <a:rPr lang="en-US" altLang="zh-CN" sz="2400" dirty="0"/>
              <a:t>JAVA_HOME</a:t>
            </a:r>
            <a:r>
              <a:rPr lang="zh-CN" altLang="zh-CN" sz="2400" dirty="0"/>
              <a:t>和</a:t>
            </a:r>
            <a:r>
              <a:rPr lang="en-US" altLang="zh-CN" sz="2400" dirty="0"/>
              <a:t>HBASE_MANAGES_ZK</a:t>
            </a:r>
            <a:r>
              <a:rPr lang="zh-CN" altLang="zh-CN" sz="2400" dirty="0"/>
              <a:t>的配置方法和上面单机模式的配置方法相同。修改后的</a:t>
            </a:r>
            <a:r>
              <a:rPr lang="en-US" altLang="zh-CN" sz="2400" dirty="0"/>
              <a:t>hbase-env.sh</a:t>
            </a:r>
            <a:r>
              <a:rPr lang="zh-CN" altLang="zh-CN" sz="2400" dirty="0"/>
              <a:t>文件应该包含如下三行信息：</a:t>
            </a:r>
            <a:endParaRPr lang="zh-CN" altLang="en-US" sz="2400" dirty="0"/>
          </a:p>
        </p:txBody>
      </p:sp>
      <p:sp>
        <p:nvSpPr>
          <p:cNvPr id="13319" name="TextBox 6">
            <a:extLst>
              <a:ext uri="{FF2B5EF4-FFF2-40B4-BE49-F238E27FC236}">
                <a16:creationId xmlns:a16="http://schemas.microsoft.com/office/drawing/2014/main" id="{48FB171C-0002-4DD8-A2F6-CBACCC26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56" y="5451571"/>
            <a:ext cx="7990643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export JAVA_HOME=/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/lib/</a:t>
            </a:r>
            <a:r>
              <a:rPr lang="en-US" altLang="zh-CN" sz="2000" dirty="0" err="1">
                <a:solidFill>
                  <a:schemeClr val="bg1"/>
                </a:solidFill>
              </a:rPr>
              <a:t>jvm</a:t>
            </a:r>
            <a:r>
              <a:rPr lang="en-US" altLang="zh-CN" sz="2000" dirty="0">
                <a:solidFill>
                  <a:schemeClr val="bg1"/>
                </a:solidFill>
              </a:rPr>
              <a:t>/ jdk1.8.0_162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export HBASE_CLASSPATH=/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</a:t>
            </a:r>
            <a:r>
              <a:rPr lang="en-US" altLang="zh-CN" sz="2000" dirty="0" err="1">
                <a:solidFill>
                  <a:schemeClr val="bg1"/>
                </a:solidFill>
              </a:rPr>
              <a:t>hbase</a:t>
            </a:r>
            <a:r>
              <a:rPr lang="en-US" altLang="zh-CN" sz="2000" dirty="0">
                <a:solidFill>
                  <a:schemeClr val="bg1"/>
                </a:solidFill>
              </a:rPr>
              <a:t>/conf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export HBASE_MANAGES_ZK=true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3C6F3C-1FE4-476F-AD25-770C8792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BFEB76-3AE3-4AFA-A2F1-866770F8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4520B3-DCBB-462C-8B9D-956B9DDD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>
            <a:extLst>
              <a:ext uri="{FF2B5EF4-FFF2-40B4-BE49-F238E27FC236}">
                <a16:creationId xmlns:a16="http://schemas.microsoft.com/office/drawing/2014/main" id="{5AA5E12B-44B8-48DC-AD19-79070F87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85" y="990600"/>
            <a:ext cx="39020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2. </a:t>
            </a:r>
            <a:r>
              <a:rPr lang="zh-CN" altLang="zh-CN" sz="2400" b="1" dirty="0">
                <a:solidFill>
                  <a:schemeClr val="bg2"/>
                </a:solidFill>
              </a:rPr>
              <a:t>配置</a:t>
            </a:r>
            <a:r>
              <a:rPr lang="en-US" altLang="zh-CN" sz="2400" b="1" dirty="0">
                <a:solidFill>
                  <a:schemeClr val="bg2"/>
                </a:solidFill>
              </a:rPr>
              <a:t>hbase-site.xml</a:t>
            </a:r>
            <a:r>
              <a:rPr lang="zh-CN" altLang="zh-CN" sz="2400" b="1" dirty="0">
                <a:solidFill>
                  <a:schemeClr val="bg2"/>
                </a:solidFill>
              </a:rPr>
              <a:t>文件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4340" name="TextBox 3">
            <a:extLst>
              <a:ext uri="{FF2B5EF4-FFF2-40B4-BE49-F238E27FC236}">
                <a16:creationId xmlns:a16="http://schemas.microsoft.com/office/drawing/2014/main" id="{5DEEB5EA-E44B-496E-941A-969DFF88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63" y="1782633"/>
            <a:ext cx="82512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使用</a:t>
            </a:r>
            <a:r>
              <a:rPr lang="en-US" altLang="zh-CN" sz="2400" dirty="0"/>
              <a:t>vim</a:t>
            </a:r>
            <a:r>
              <a:rPr lang="zh-CN" altLang="zh-CN" sz="2400" dirty="0"/>
              <a:t>编辑器打开并编辑</a:t>
            </a:r>
            <a:r>
              <a:rPr lang="en-US" altLang="zh-CN" sz="2400" dirty="0"/>
              <a:t>“/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/conf/hbase-site.xml”</a:t>
            </a:r>
            <a:r>
              <a:rPr lang="zh-CN" altLang="zh-CN" sz="2400" dirty="0"/>
              <a:t>文件，命令如下：</a:t>
            </a:r>
            <a:endParaRPr lang="zh-CN" altLang="en-US" sz="2400" dirty="0"/>
          </a:p>
        </p:txBody>
      </p:sp>
      <p:sp>
        <p:nvSpPr>
          <p:cNvPr id="14341" name="TextBox 4">
            <a:extLst>
              <a:ext uri="{FF2B5EF4-FFF2-40B4-BE49-F238E27FC236}">
                <a16:creationId xmlns:a16="http://schemas.microsoft.com/office/drawing/2014/main" id="{E5076936-4332-49A1-94A5-770699C91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2943999"/>
            <a:ext cx="8251201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vim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/conf/hbase-site.xml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89D726-0F1C-452E-952C-4B789872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74259-E867-4049-9663-1139862C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AD8233-BB2A-4915-984F-F060B371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536F617-1F54-4179-ACFE-B788B228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4530"/>
              </p:ext>
            </p:extLst>
          </p:nvPr>
        </p:nvGraphicFramePr>
        <p:xfrm>
          <a:off x="762000" y="1219200"/>
          <a:ext cx="7924800" cy="4893119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3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&lt;configuration&gt;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hbase.rootdir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&lt;value&gt;hdfs://localhost:9000/hbase&lt;/value&gt;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hbase.cluster.distributed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&lt;value&gt;true&lt;/value&gt;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&lt;property&gt;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&lt;name&gt;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hbase.unsafe.stream.capability.enforce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&lt;/name&gt;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&lt;value&gt;false&lt;/value&gt;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&lt;/property&gt;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&lt;/configuration&gt;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860BA-6C3E-4808-8623-AF887CA7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14D5F-8061-4519-A0B1-DF7F590E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D8E68-8DF4-4092-AB74-17AF58C4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矩形 2">
            <a:extLst>
              <a:ext uri="{FF2B5EF4-FFF2-40B4-BE49-F238E27FC236}">
                <a16:creationId xmlns:a16="http://schemas.microsoft.com/office/drawing/2014/main" id="{C1B4FD6C-1721-4639-B6E7-2BF543DED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23925"/>
            <a:ext cx="2723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3. </a:t>
            </a:r>
            <a:r>
              <a:rPr lang="zh-CN" altLang="zh-CN" sz="2400" b="1" dirty="0">
                <a:solidFill>
                  <a:schemeClr val="bg2"/>
                </a:solidFill>
              </a:rPr>
              <a:t>启动运行</a:t>
            </a:r>
            <a:r>
              <a:rPr lang="en-US" altLang="zh-CN" sz="2400" b="1" dirty="0">
                <a:solidFill>
                  <a:schemeClr val="bg2"/>
                </a:solidFill>
              </a:rPr>
              <a:t>HBase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6388" name="TextBox 3">
            <a:extLst>
              <a:ext uri="{FF2B5EF4-FFF2-40B4-BE49-F238E27FC236}">
                <a16:creationId xmlns:a16="http://schemas.microsoft.com/office/drawing/2014/main" id="{5CF7AA46-A4B7-402B-8196-0C29C39F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837" y="1483335"/>
            <a:ext cx="82177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首先登陆</a:t>
            </a:r>
            <a:r>
              <a:rPr lang="en-US" altLang="zh-CN" sz="2400" dirty="0"/>
              <a:t>SSH</a:t>
            </a:r>
            <a:r>
              <a:rPr lang="zh-CN" altLang="zh-CN" sz="2400" dirty="0"/>
              <a:t>，由于之前在“第</a:t>
            </a:r>
            <a:r>
              <a:rPr lang="en-US" altLang="zh-CN" sz="2400" dirty="0"/>
              <a:t>3</a:t>
            </a:r>
            <a:r>
              <a:rPr lang="zh-CN" altLang="zh-CN" sz="2400" dirty="0"/>
              <a:t>章</a:t>
            </a:r>
            <a:r>
              <a:rPr lang="en-US" altLang="zh-CN" sz="2400" dirty="0"/>
              <a:t> Hadoop</a:t>
            </a:r>
            <a:r>
              <a:rPr lang="zh-CN" altLang="zh-CN" sz="2400" dirty="0"/>
              <a:t>的安装和使用”中已经设置了无密码登录，因此这里不需要密码。然后，切换至</a:t>
            </a:r>
            <a:r>
              <a:rPr lang="en-US" altLang="zh-CN" sz="2400" dirty="0"/>
              <a:t>“/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”</a:t>
            </a:r>
            <a:r>
              <a:rPr lang="zh-CN" altLang="zh-CN" sz="2400" dirty="0"/>
              <a:t>，启动</a:t>
            </a:r>
            <a:r>
              <a:rPr lang="en-US" altLang="zh-CN" sz="2400" dirty="0"/>
              <a:t>Hadoop</a:t>
            </a:r>
            <a:r>
              <a:rPr lang="zh-CN" altLang="zh-CN" sz="2400" dirty="0"/>
              <a:t>，让</a:t>
            </a:r>
            <a:r>
              <a:rPr lang="en-US" altLang="zh-CN" sz="2400" dirty="0"/>
              <a:t>HDFS</a:t>
            </a:r>
            <a:r>
              <a:rPr lang="zh-CN" altLang="zh-CN" sz="2400" dirty="0"/>
              <a:t>进入运行状态，从而可以为</a:t>
            </a:r>
            <a:r>
              <a:rPr lang="en-US" altLang="zh-CN" sz="2400" dirty="0"/>
              <a:t>HBase</a:t>
            </a:r>
            <a:r>
              <a:rPr lang="zh-CN" altLang="zh-CN" sz="2400" dirty="0"/>
              <a:t>存储数据，具体命令如下：</a:t>
            </a:r>
            <a:endParaRPr lang="zh-CN" altLang="en-US" sz="2400" dirty="0"/>
          </a:p>
        </p:txBody>
      </p:sp>
      <p:sp>
        <p:nvSpPr>
          <p:cNvPr id="16389" name="TextBox 4">
            <a:extLst>
              <a:ext uri="{FF2B5EF4-FFF2-40B4-BE49-F238E27FC236}">
                <a16:creationId xmlns:a16="http://schemas.microsoft.com/office/drawing/2014/main" id="{28917958-68CF-4F03-9166-4041FB238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79248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ssh</a:t>
            </a:r>
            <a:r>
              <a:rPr lang="en-US" altLang="zh-CN" sz="2400" dirty="0">
                <a:solidFill>
                  <a:schemeClr val="bg1"/>
                </a:solidFill>
              </a:rPr>
              <a:t> localhost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./sbin/start-dfs.sh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390" name="TextBox 5">
            <a:extLst>
              <a:ext uri="{FF2B5EF4-FFF2-40B4-BE49-F238E27FC236}">
                <a16:creationId xmlns:a16="http://schemas.microsoft.com/office/drawing/2014/main" id="{1F81BCCC-9D73-41BA-8C1C-889D6F874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837" y="4727074"/>
            <a:ext cx="4495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然后，启动</a:t>
            </a:r>
            <a:r>
              <a:rPr lang="en-US" altLang="zh-CN" sz="2400" dirty="0"/>
              <a:t>HBase</a:t>
            </a:r>
            <a:r>
              <a:rPr lang="zh-CN" altLang="zh-CN" sz="2400" dirty="0"/>
              <a:t>，命令如下：</a:t>
            </a:r>
            <a:endParaRPr lang="zh-CN" altLang="en-US" sz="2400" dirty="0"/>
          </a:p>
        </p:txBody>
      </p:sp>
      <p:sp>
        <p:nvSpPr>
          <p:cNvPr id="16391" name="TextBox 6">
            <a:extLst>
              <a:ext uri="{FF2B5EF4-FFF2-40B4-BE49-F238E27FC236}">
                <a16:creationId xmlns:a16="http://schemas.microsoft.com/office/drawing/2014/main" id="{6A6F35FF-6951-49B4-8F04-650F65A55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1"/>
            <a:ext cx="79248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bin/start-hbase.sh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3B3A3-C3F3-4D65-9D37-7CD41C49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E6E816-8440-4F93-8ABC-F7E36933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0D5642-1D0F-4BFF-ACB8-4CD9C4EB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1">
            <a:extLst>
              <a:ext uri="{FF2B5EF4-FFF2-40B4-BE49-F238E27FC236}">
                <a16:creationId xmlns:a16="http://schemas.microsoft.com/office/drawing/2014/main" id="{A51367B6-CFAB-4066-8AAF-D907C6A5D3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Verdana" panose="020B0604030504040204" pitchFamily="34" charset="0"/>
              </a:rPr>
              <a:t>2024-03-17</a:t>
            </a:r>
          </a:p>
        </p:txBody>
      </p:sp>
      <p:sp>
        <p:nvSpPr>
          <p:cNvPr id="6147" name="页脚占位符 2">
            <a:extLst>
              <a:ext uri="{FF2B5EF4-FFF2-40B4-BE49-F238E27FC236}">
                <a16:creationId xmlns:a16="http://schemas.microsoft.com/office/drawing/2014/main" id="{6C23FCBB-C611-467D-91EA-A4EF61E6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Verdana" panose="020B0604030504040204" pitchFamily="34" charset="0"/>
              </a:rPr>
              <a:t>4.HBase</a:t>
            </a:r>
            <a:r>
              <a:rPr lang="zh-CN" altLang="en-US" sz="1200">
                <a:solidFill>
                  <a:schemeClr val="bg2"/>
                </a:solidFill>
                <a:latin typeface="Verdana" panose="020B0604030504040204" pitchFamily="34" charset="0"/>
              </a:rPr>
              <a:t>安装和基础编程</a:t>
            </a:r>
            <a:endParaRPr lang="en-US" altLang="zh-CN" sz="12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4F4FDC8B-0022-4A56-98EC-BDC94DB4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D9F95D-69F4-4CBC-A8A5-9C24B1780BDF}" type="slidenum">
              <a:rPr lang="en-US" altLang="zh-CN" sz="1200" smtClean="0">
                <a:solidFill>
                  <a:schemeClr val="bg2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315129A3-F1D5-4B4B-AB31-3CDBFAF7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15875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dirty="0">
                <a:solidFill>
                  <a:schemeClr val="bg2"/>
                </a:solidFill>
                <a:latin typeface="Verdana" panose="020B0604030504040204" pitchFamily="34" charset="0"/>
              </a:rPr>
              <a:t>5. </a:t>
            </a:r>
            <a:r>
              <a:rPr lang="en-US" altLang="zh-CN" sz="4000" b="1" dirty="0" err="1">
                <a:solidFill>
                  <a:schemeClr val="bg2"/>
                </a:solidFill>
                <a:latin typeface="Verdana" panose="020B0604030504040204" pitchFamily="34" charset="0"/>
              </a:rPr>
              <a:t>Hbase</a:t>
            </a:r>
            <a:r>
              <a:rPr lang="zh-CN" altLang="en-US" sz="4000" b="1" dirty="0">
                <a:solidFill>
                  <a:schemeClr val="bg2"/>
                </a:solidFill>
                <a:latin typeface="Verdana" panose="020B0604030504040204" pitchFamily="34" charset="0"/>
              </a:rPr>
              <a:t>安装和基础编程</a:t>
            </a:r>
            <a:endParaRPr lang="en-US" altLang="zh-CN" sz="4000" b="1" dirty="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BFFD6E1E-21B7-4E86-869B-77869455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4876800" cy="287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5.1 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安装</a:t>
            </a: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HBase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5.2 HBase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的配置</a:t>
            </a:r>
            <a:endParaRPr lang="en-US" altLang="zh-CN" b="1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5.3 HBase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常用</a:t>
            </a: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Shell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命令</a:t>
            </a:r>
            <a:endParaRPr lang="en-US" altLang="zh-CN" b="1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5.4 HBase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编程实践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b="1" dirty="0">
              <a:solidFill>
                <a:schemeClr val="bg2"/>
              </a:solidFill>
            </a:endParaRPr>
          </a:p>
        </p:txBody>
      </p:sp>
      <p:pic>
        <p:nvPicPr>
          <p:cNvPr id="8" name="Picture 2" descr="http://dblab.xmu.edu.cn/wp-content/uploads/2020/09/%E5%B0%81%E9%9D%A2-%E5%A4%A7%E6%95%B0%E6%8D%AE%E5%AE%9E%E9%AA%8C%E6%95%99%E7%A8%8B%E7%AC%AC2%E7%89%88.jpg">
            <a:extLst>
              <a:ext uri="{FF2B5EF4-FFF2-40B4-BE49-F238E27FC236}">
                <a16:creationId xmlns:a16="http://schemas.microsoft.com/office/drawing/2014/main" id="{57DBE172-CED7-4730-8CC8-1544D06B5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42620"/>
            <a:ext cx="3857008" cy="385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2">
            <a:extLst>
              <a:ext uri="{FF2B5EF4-FFF2-40B4-BE49-F238E27FC236}">
                <a16:creationId xmlns:a16="http://schemas.microsoft.com/office/drawing/2014/main" id="{4C77E199-D8FF-47C5-93A1-B1B344F65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4639"/>
            <a:ext cx="8275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输入命令</a:t>
            </a:r>
            <a:r>
              <a:rPr lang="en-US" altLang="zh-CN" sz="2400" dirty="0" err="1"/>
              <a:t>jps</a:t>
            </a:r>
            <a:r>
              <a:rPr lang="zh-CN" altLang="zh-CN" sz="2400" dirty="0"/>
              <a:t>，如果出现以下进程，则说明</a:t>
            </a:r>
            <a:r>
              <a:rPr lang="en-US" altLang="zh-CN" sz="2400" dirty="0"/>
              <a:t>HBase</a:t>
            </a:r>
            <a:r>
              <a:rPr lang="zh-CN" altLang="zh-CN" sz="2400" dirty="0"/>
              <a:t>启动成功：</a:t>
            </a:r>
            <a:endParaRPr lang="zh-CN" altLang="en-US" sz="2400" dirty="0"/>
          </a:p>
        </p:txBody>
      </p:sp>
      <p:sp>
        <p:nvSpPr>
          <p:cNvPr id="17412" name="TextBox 3">
            <a:extLst>
              <a:ext uri="{FF2B5EF4-FFF2-40B4-BE49-F238E27FC236}">
                <a16:creationId xmlns:a16="http://schemas.microsoft.com/office/drawing/2014/main" id="{5AE4A46E-BC40-4B6E-816A-CD5F6F6D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63801"/>
            <a:ext cx="8198822" cy="266877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jps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HMaster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HQuorumPeer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NameNode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HRegionServer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SecondaryNameNode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DataNode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413" name="TextBox 4">
            <a:extLst>
              <a:ext uri="{FF2B5EF4-FFF2-40B4-BE49-F238E27FC236}">
                <a16:creationId xmlns:a16="http://schemas.microsoft.com/office/drawing/2014/main" id="{FBB21DB7-2572-46EF-9506-6DE2EE592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89" y="4614357"/>
            <a:ext cx="6497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现在就可以进入</a:t>
            </a:r>
            <a:r>
              <a:rPr lang="en-US" altLang="zh-CN" sz="2400" dirty="0"/>
              <a:t>HBase Shell</a:t>
            </a:r>
            <a:r>
              <a:rPr lang="zh-CN" altLang="zh-CN" sz="2400" dirty="0"/>
              <a:t>模式，命令如下：</a:t>
            </a:r>
            <a:endParaRPr lang="zh-CN" altLang="en-US" sz="2400" dirty="0"/>
          </a:p>
        </p:txBody>
      </p:sp>
      <p:sp>
        <p:nvSpPr>
          <p:cNvPr id="17414" name="TextBox 5">
            <a:extLst>
              <a:ext uri="{FF2B5EF4-FFF2-40B4-BE49-F238E27FC236}">
                <a16:creationId xmlns:a16="http://schemas.microsoft.com/office/drawing/2014/main" id="{652F2E59-A943-4452-AED5-FC3B3F8FA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33" y="5257800"/>
            <a:ext cx="819882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bin/</a:t>
            </a:r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 shell          #</a:t>
            </a:r>
            <a:r>
              <a:rPr lang="zh-CN" altLang="zh-CN" sz="2400" dirty="0">
                <a:solidFill>
                  <a:schemeClr val="bg1"/>
                </a:solidFill>
              </a:rPr>
              <a:t>进入</a:t>
            </a:r>
            <a:r>
              <a:rPr lang="en-US" altLang="zh-CN" sz="2400" dirty="0">
                <a:solidFill>
                  <a:schemeClr val="bg1"/>
                </a:solidFill>
              </a:rPr>
              <a:t>HBase shell</a:t>
            </a:r>
            <a:r>
              <a:rPr lang="zh-CN" altLang="zh-CN" sz="2400" dirty="0">
                <a:solidFill>
                  <a:schemeClr val="bg1"/>
                </a:solidFill>
              </a:rPr>
              <a:t>命令行模式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7C26D6-3CE8-41E1-960F-059BB9D5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66723-3FF8-4476-923D-3B33F89D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29FE19-3E73-498E-A76B-6EFC67DB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2">
            <a:extLst>
              <a:ext uri="{FF2B5EF4-FFF2-40B4-BE49-F238E27FC236}">
                <a16:creationId xmlns:a16="http://schemas.microsoft.com/office/drawing/2014/main" id="{7B528F20-2659-4921-A867-422BDE619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2723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4. </a:t>
            </a:r>
            <a:r>
              <a:rPr lang="zh-CN" altLang="zh-CN" sz="2400" b="1" dirty="0">
                <a:solidFill>
                  <a:schemeClr val="bg2"/>
                </a:solidFill>
              </a:rPr>
              <a:t>停止运行</a:t>
            </a:r>
            <a:r>
              <a:rPr lang="en-US" altLang="zh-CN" sz="2400" b="1" dirty="0">
                <a:solidFill>
                  <a:schemeClr val="bg2"/>
                </a:solidFill>
              </a:rPr>
              <a:t>HBase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8436" name="TextBox 3">
            <a:extLst>
              <a:ext uri="{FF2B5EF4-FFF2-40B4-BE49-F238E27FC236}">
                <a16:creationId xmlns:a16="http://schemas.microsoft.com/office/drawing/2014/main" id="{AFD3D70A-683C-4853-9215-A008D73C5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6034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最后，可以使用如下命令停止</a:t>
            </a:r>
            <a:r>
              <a:rPr lang="en-US" altLang="zh-CN" sz="2400" dirty="0"/>
              <a:t>HBase</a:t>
            </a:r>
            <a:r>
              <a:rPr lang="zh-CN" altLang="zh-CN" sz="2400" dirty="0"/>
              <a:t>运行：</a:t>
            </a:r>
            <a:endParaRPr lang="zh-CN" altLang="en-US" sz="2400" dirty="0"/>
          </a:p>
        </p:txBody>
      </p:sp>
      <p:sp>
        <p:nvSpPr>
          <p:cNvPr id="18437" name="TextBox 4">
            <a:extLst>
              <a:ext uri="{FF2B5EF4-FFF2-40B4-BE49-F238E27FC236}">
                <a16:creationId xmlns:a16="http://schemas.microsoft.com/office/drawing/2014/main" id="{C45505B1-9CCD-4B48-BFD7-EA356A16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83" y="2231364"/>
            <a:ext cx="78486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bin/stop-hbase.sh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8438" name="TextBox 5">
            <a:extLst>
              <a:ext uri="{FF2B5EF4-FFF2-40B4-BE49-F238E27FC236}">
                <a16:creationId xmlns:a16="http://schemas.microsoft.com/office/drawing/2014/main" id="{379E3C59-DB95-417C-9A54-3EF52F20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93" y="3043535"/>
            <a:ext cx="106570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关闭</a:t>
            </a:r>
            <a:r>
              <a:rPr lang="en-US" altLang="zh-CN" sz="2400" dirty="0"/>
              <a:t>HBase</a:t>
            </a:r>
            <a:r>
              <a:rPr lang="zh-CN" altLang="zh-CN" sz="2400" dirty="0"/>
              <a:t>以后，如果不再使用</a:t>
            </a:r>
            <a:r>
              <a:rPr lang="en-US" altLang="zh-CN" sz="2400" dirty="0"/>
              <a:t>Hadoop</a:t>
            </a:r>
            <a:r>
              <a:rPr lang="zh-CN" altLang="zh-CN" sz="2400" dirty="0"/>
              <a:t>，就可以运行如下命令关闭</a:t>
            </a:r>
            <a:r>
              <a:rPr lang="en-US" altLang="zh-CN" sz="2400" dirty="0"/>
              <a:t>Hadoop</a:t>
            </a:r>
            <a:r>
              <a:rPr lang="zh-CN" altLang="zh-CN" sz="2400" dirty="0"/>
              <a:t>：</a:t>
            </a:r>
            <a:endParaRPr lang="zh-CN" altLang="en-US" sz="2400" dirty="0"/>
          </a:p>
        </p:txBody>
      </p:sp>
      <p:sp>
        <p:nvSpPr>
          <p:cNvPr id="18439" name="TextBox 6">
            <a:extLst>
              <a:ext uri="{FF2B5EF4-FFF2-40B4-BE49-F238E27FC236}">
                <a16:creationId xmlns:a16="http://schemas.microsoft.com/office/drawing/2014/main" id="{A038C242-55BB-41F9-A17A-F02D5D32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12867"/>
            <a:ext cx="77724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/usr/local/hadoop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./sbin/stop-dfs.sh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B7A2F2-28A7-460A-8D93-C9883F3F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8BF8FE-38ED-4ABD-8F18-BE7ED4B1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457D83-478C-462C-84C5-C9207E5F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7E4EF3BD-20C8-4B06-B5B5-1483CC273A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106362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5.3 HBase</a:t>
            </a:r>
            <a:r>
              <a:rPr lang="zh-CN" altLang="zh-CN" sz="3200" b="1" dirty="0">
                <a:solidFill>
                  <a:schemeClr val="bg2"/>
                </a:solidFill>
              </a:rPr>
              <a:t>常用</a:t>
            </a:r>
            <a:r>
              <a:rPr lang="en-US" altLang="zh-CN" sz="3200" b="1" dirty="0">
                <a:solidFill>
                  <a:schemeClr val="bg2"/>
                </a:solidFill>
              </a:rPr>
              <a:t>Shell</a:t>
            </a:r>
            <a:r>
              <a:rPr lang="zh-CN" altLang="zh-CN" sz="3200" b="1" dirty="0">
                <a:solidFill>
                  <a:schemeClr val="bg2"/>
                </a:solidFill>
              </a:rPr>
              <a:t>命令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9461" name="TextBox 4">
            <a:extLst>
              <a:ext uri="{FF2B5EF4-FFF2-40B4-BE49-F238E27FC236}">
                <a16:creationId xmlns:a16="http://schemas.microsoft.com/office/drawing/2014/main" id="{5843EEBE-65AE-47D3-8F7E-447B58284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657179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dirty="0"/>
              <a:t>5.3.1 </a:t>
            </a:r>
            <a:r>
              <a:rPr lang="zh-CN" altLang="zh-CN" sz="2800" dirty="0"/>
              <a:t>在</a:t>
            </a:r>
            <a:r>
              <a:rPr lang="en-US" altLang="zh-CN" sz="2800" dirty="0"/>
              <a:t>HBase</a:t>
            </a:r>
            <a:r>
              <a:rPr lang="zh-CN" altLang="zh-CN" sz="2800" dirty="0"/>
              <a:t>中创建表</a:t>
            </a:r>
            <a:endParaRPr lang="en-US" altLang="zh-CN" sz="2800" dirty="0"/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dirty="0"/>
              <a:t>5.3.2 </a:t>
            </a:r>
            <a:r>
              <a:rPr lang="zh-CN" altLang="zh-CN" sz="2800" dirty="0"/>
              <a:t>添加数据</a:t>
            </a:r>
            <a:endParaRPr lang="en-US" altLang="zh-CN" sz="2800" dirty="0"/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dirty="0"/>
              <a:t>5.3.3 </a:t>
            </a:r>
            <a:r>
              <a:rPr lang="zh-CN" altLang="zh-CN" sz="2800" dirty="0"/>
              <a:t>查看数据</a:t>
            </a:r>
            <a:endParaRPr lang="en-US" altLang="zh-CN" sz="2800" dirty="0"/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dirty="0"/>
              <a:t>5.3.4 </a:t>
            </a:r>
            <a:r>
              <a:rPr lang="zh-CN" altLang="zh-CN" sz="2800" dirty="0"/>
              <a:t>删除数据</a:t>
            </a:r>
            <a:endParaRPr lang="en-US" altLang="zh-CN" sz="2800" dirty="0"/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dirty="0"/>
              <a:t>5.3.5 </a:t>
            </a:r>
            <a:r>
              <a:rPr lang="zh-CN" altLang="zh-CN" sz="2800" dirty="0"/>
              <a:t>删除表</a:t>
            </a:r>
            <a:endParaRPr lang="en-US" altLang="zh-CN" sz="2800" dirty="0"/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dirty="0"/>
              <a:t>5.3.6 </a:t>
            </a:r>
            <a:r>
              <a:rPr lang="zh-CN" altLang="zh-CN" sz="2800" dirty="0"/>
              <a:t>查询历史数据</a:t>
            </a:r>
            <a:endParaRPr lang="en-US" altLang="zh-CN" sz="2800" dirty="0"/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dirty="0"/>
              <a:t>5.3.7 </a:t>
            </a:r>
            <a:r>
              <a:rPr lang="zh-CN" altLang="zh-CN" sz="2800" dirty="0"/>
              <a:t>退出</a:t>
            </a:r>
            <a:r>
              <a:rPr lang="en-US" altLang="zh-CN" sz="2800" dirty="0"/>
              <a:t>HBase</a:t>
            </a:r>
            <a:r>
              <a:rPr lang="zh-CN" altLang="zh-CN" sz="2800" dirty="0"/>
              <a:t>数据库</a:t>
            </a:r>
            <a:endParaRPr lang="zh-CN" altLang="en-US" sz="28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3A10FF-E5B1-4EED-9D65-A8574E13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FEA272-F03F-4EAC-9A42-21E4182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36E513-107C-476C-9F41-10C92540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>
            <a:extLst>
              <a:ext uri="{FF2B5EF4-FFF2-40B4-BE49-F238E27FC236}">
                <a16:creationId xmlns:a16="http://schemas.microsoft.com/office/drawing/2014/main" id="{0AAB6627-3003-4406-9B3D-E502127E6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87" y="1143000"/>
            <a:ext cx="80291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在使用具体的</a:t>
            </a:r>
            <a:r>
              <a:rPr lang="en-US" altLang="zh-CN" sz="2400" dirty="0"/>
              <a:t>Shell</a:t>
            </a:r>
            <a:r>
              <a:rPr lang="zh-CN" altLang="zh-CN" sz="2400" dirty="0"/>
              <a:t>命令操作</a:t>
            </a:r>
            <a:r>
              <a:rPr lang="en-US" altLang="zh-CN" sz="2400" dirty="0"/>
              <a:t>HBase</a:t>
            </a:r>
            <a:r>
              <a:rPr lang="zh-CN" altLang="zh-CN" sz="2400" dirty="0"/>
              <a:t>数据之前，需要首先启动</a:t>
            </a:r>
            <a:r>
              <a:rPr lang="en-US" altLang="zh-CN" sz="2400" dirty="0"/>
              <a:t>Hadoop</a:t>
            </a:r>
            <a:r>
              <a:rPr lang="zh-CN" altLang="zh-CN" sz="2400" dirty="0"/>
              <a:t>，然后再启动</a:t>
            </a:r>
            <a:r>
              <a:rPr lang="en-US" altLang="zh-CN" sz="2400" dirty="0"/>
              <a:t>HBase</a:t>
            </a:r>
            <a:r>
              <a:rPr lang="zh-CN" altLang="zh-CN" sz="2400" dirty="0"/>
              <a:t>，并且启动</a:t>
            </a:r>
            <a:r>
              <a:rPr lang="en-US" altLang="zh-CN" sz="2400" dirty="0"/>
              <a:t>HBase Shell</a:t>
            </a:r>
            <a:r>
              <a:rPr lang="zh-CN" altLang="zh-CN" sz="2400" dirty="0"/>
              <a:t>，进入</a:t>
            </a:r>
            <a:r>
              <a:rPr lang="en-US" altLang="zh-CN" sz="2400" dirty="0"/>
              <a:t>Shell</a:t>
            </a:r>
            <a:r>
              <a:rPr lang="zh-CN" altLang="zh-CN" sz="2400" dirty="0"/>
              <a:t>命令提示符状态，具体命令如下：</a:t>
            </a:r>
            <a:endParaRPr lang="zh-CN" altLang="en-US" sz="2400" dirty="0"/>
          </a:p>
        </p:txBody>
      </p:sp>
      <p:sp>
        <p:nvSpPr>
          <p:cNvPr id="19460" name="TextBox 3">
            <a:extLst>
              <a:ext uri="{FF2B5EF4-FFF2-40B4-BE49-F238E27FC236}">
                <a16:creationId xmlns:a16="http://schemas.microsoft.com/office/drawing/2014/main" id="{CB10EAC6-25B9-4646-B665-2D77E0C94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60" y="2971800"/>
            <a:ext cx="8029113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./sbin/start-dfs.sh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./bin/start-hbase.sh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./bin/</a:t>
            </a:r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 shell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3A10FF-E5B1-4EED-9D65-A8574E13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FEA272-F03F-4EAC-9A42-21E4182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36E513-107C-476C-9F41-10C92540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04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DD9B431F-49CF-4DBE-BFFA-8428A1CE4E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623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5.3.1 </a:t>
            </a:r>
            <a:r>
              <a:rPr lang="zh-CN" altLang="zh-CN" sz="2800" b="1" dirty="0">
                <a:solidFill>
                  <a:schemeClr val="bg2"/>
                </a:solidFill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</a:rPr>
              <a:t>HBase</a:t>
            </a:r>
            <a:r>
              <a:rPr lang="zh-CN" altLang="zh-CN" sz="2800" b="1" dirty="0">
                <a:solidFill>
                  <a:schemeClr val="bg2"/>
                </a:solidFill>
              </a:rPr>
              <a:t>中创建表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0483" name="TextBox 2">
            <a:extLst>
              <a:ext uri="{FF2B5EF4-FFF2-40B4-BE49-F238E27FC236}">
                <a16:creationId xmlns:a16="http://schemas.microsoft.com/office/drawing/2014/main" id="{C79D3EF3-BEDD-4772-B1FA-5E652015D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01" y="1120676"/>
            <a:ext cx="81570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假设这里要创建一个表</a:t>
            </a:r>
            <a:r>
              <a:rPr lang="en-US" altLang="zh-CN" sz="2400" dirty="0"/>
              <a:t>student</a:t>
            </a:r>
            <a:r>
              <a:rPr lang="zh-CN" altLang="zh-CN" sz="2400" dirty="0"/>
              <a:t>，该表包含</a:t>
            </a:r>
            <a:r>
              <a:rPr lang="en-US" altLang="zh-CN" sz="2400" dirty="0" err="1"/>
              <a:t>Sname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Ssex</a:t>
            </a:r>
            <a:r>
              <a:rPr lang="zh-CN" altLang="zh-CN" sz="2400" dirty="0"/>
              <a:t>、</a:t>
            </a:r>
            <a:r>
              <a:rPr lang="en-US" altLang="zh-CN" sz="2400" dirty="0"/>
              <a:t>Sage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Sdept</a:t>
            </a:r>
            <a:r>
              <a:rPr lang="zh-CN" altLang="zh-CN" sz="2400" dirty="0"/>
              <a:t>、</a:t>
            </a:r>
            <a:r>
              <a:rPr lang="en-US" altLang="zh-CN" sz="2400" dirty="0"/>
              <a:t>course</a:t>
            </a:r>
            <a:r>
              <a:rPr lang="zh-CN" altLang="zh-CN" sz="2400" dirty="0"/>
              <a:t>等字段。需要注意的是，在关系型数据库（比如</a:t>
            </a:r>
            <a:r>
              <a:rPr lang="en-US" altLang="zh-CN" sz="2400" dirty="0"/>
              <a:t>MySQL</a:t>
            </a:r>
            <a:r>
              <a:rPr lang="zh-CN" altLang="zh-CN" sz="2400" dirty="0"/>
              <a:t>）中，需要首先创建数据库，然后再创建表，但是，在</a:t>
            </a:r>
            <a:r>
              <a:rPr lang="en-US" altLang="zh-CN" sz="2400" dirty="0"/>
              <a:t>HBase</a:t>
            </a:r>
            <a:r>
              <a:rPr lang="zh-CN" altLang="zh-CN" sz="2400" dirty="0"/>
              <a:t>数据库中，不需要创建数据库，只要直接创建表就可以。在</a:t>
            </a:r>
            <a:r>
              <a:rPr lang="en-US" altLang="zh-CN" sz="2400" dirty="0"/>
              <a:t>HBase</a:t>
            </a:r>
            <a:r>
              <a:rPr lang="zh-CN" altLang="zh-CN" sz="2400" dirty="0"/>
              <a:t>中创建</a:t>
            </a:r>
            <a:r>
              <a:rPr lang="en-US" altLang="zh-CN" sz="2400" dirty="0"/>
              <a:t>student</a:t>
            </a:r>
            <a:r>
              <a:rPr lang="zh-CN" altLang="zh-CN" sz="2400" dirty="0"/>
              <a:t>表的</a:t>
            </a:r>
            <a:r>
              <a:rPr lang="en-US" altLang="zh-CN" sz="2400" dirty="0"/>
              <a:t>Shell</a:t>
            </a:r>
            <a:r>
              <a:rPr lang="zh-CN" altLang="zh-CN" sz="2400" dirty="0"/>
              <a:t>命令如下：</a:t>
            </a:r>
            <a:endParaRPr lang="zh-CN" altLang="en-US" sz="2400" dirty="0"/>
          </a:p>
        </p:txBody>
      </p:sp>
      <p:sp>
        <p:nvSpPr>
          <p:cNvPr id="20484" name="TextBox 3">
            <a:extLst>
              <a:ext uri="{FF2B5EF4-FFF2-40B4-BE49-F238E27FC236}">
                <a16:creationId xmlns:a16="http://schemas.microsoft.com/office/drawing/2014/main" id="{A9AC8D70-D618-4305-ACB9-171D581E8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24201"/>
            <a:ext cx="80772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create 'student','</a:t>
            </a:r>
            <a:r>
              <a:rPr lang="en-US" altLang="zh-CN" sz="2400" dirty="0" err="1">
                <a:solidFill>
                  <a:schemeClr val="bg1"/>
                </a:solidFill>
              </a:rPr>
              <a:t>Sname</a:t>
            </a:r>
            <a:r>
              <a:rPr lang="en-US" altLang="zh-CN" sz="2400" dirty="0">
                <a:solidFill>
                  <a:schemeClr val="bg1"/>
                </a:solidFill>
              </a:rPr>
              <a:t>','</a:t>
            </a:r>
            <a:r>
              <a:rPr lang="en-US" altLang="zh-CN" sz="2400" dirty="0" err="1">
                <a:solidFill>
                  <a:schemeClr val="bg1"/>
                </a:solidFill>
              </a:rPr>
              <a:t>Ssex</a:t>
            </a:r>
            <a:r>
              <a:rPr lang="en-US" altLang="zh-CN" sz="2400" dirty="0">
                <a:solidFill>
                  <a:schemeClr val="bg1"/>
                </a:solidFill>
              </a:rPr>
              <a:t>','Sage','</a:t>
            </a:r>
            <a:r>
              <a:rPr lang="en-US" altLang="zh-CN" sz="2400" dirty="0" err="1">
                <a:solidFill>
                  <a:schemeClr val="bg1"/>
                </a:solidFill>
              </a:rPr>
              <a:t>Sdept</a:t>
            </a:r>
            <a:r>
              <a:rPr lang="en-US" altLang="zh-CN" sz="2400" dirty="0">
                <a:solidFill>
                  <a:schemeClr val="bg1"/>
                </a:solidFill>
              </a:rPr>
              <a:t>','course'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52C5B0-4F32-47FE-BC45-273890C7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695E49-6E5C-49F8-81EB-F2DD386A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E64BF8-896F-45EF-BD7F-7731A04F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2">
            <a:extLst>
              <a:ext uri="{FF2B5EF4-FFF2-40B4-BE49-F238E27FC236}">
                <a16:creationId xmlns:a16="http://schemas.microsoft.com/office/drawing/2014/main" id="{7B3616BA-A272-4021-9BA4-8610CF331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2247"/>
            <a:ext cx="88526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创建完</a:t>
            </a:r>
            <a:r>
              <a:rPr lang="en-US" altLang="zh-CN" sz="2400" dirty="0"/>
              <a:t>“student”</a:t>
            </a:r>
            <a:r>
              <a:rPr lang="zh-CN" altLang="zh-CN" sz="2400" dirty="0"/>
              <a:t>表后，可通过</a:t>
            </a:r>
            <a:r>
              <a:rPr lang="en-US" altLang="zh-CN" sz="2400" dirty="0"/>
              <a:t>describe</a:t>
            </a:r>
            <a:r>
              <a:rPr lang="zh-CN" altLang="zh-CN" sz="2400" dirty="0"/>
              <a:t>命令查看</a:t>
            </a:r>
            <a:r>
              <a:rPr lang="en-US" altLang="zh-CN" sz="2400" dirty="0"/>
              <a:t>“student”</a:t>
            </a:r>
            <a:r>
              <a:rPr lang="zh-CN" altLang="zh-CN" sz="2400" dirty="0"/>
              <a:t>表的基本信息。</a:t>
            </a:r>
            <a:endParaRPr lang="zh-CN" altLang="en-US" sz="2400" dirty="0"/>
          </a:p>
        </p:txBody>
      </p:sp>
      <p:pic>
        <p:nvPicPr>
          <p:cNvPr id="21508" name="图片 3" descr="http://dblab.xmu.edu.cn/blog/wp-content/uploads/2015/09/%E9%80%89%E5%8C%BA_008.png">
            <a:extLst>
              <a:ext uri="{FF2B5EF4-FFF2-40B4-BE49-F238E27FC236}">
                <a16:creationId xmlns:a16="http://schemas.microsoft.com/office/drawing/2014/main" id="{9A4BB702-3F09-4A41-92C1-5FD8F306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866050"/>
            <a:ext cx="6934200" cy="342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">
            <a:extLst>
              <a:ext uri="{FF2B5EF4-FFF2-40B4-BE49-F238E27FC236}">
                <a16:creationId xmlns:a16="http://schemas.microsoft.com/office/drawing/2014/main" id="{05C4AC8F-C526-4A0B-A569-08641966A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04" y="5385672"/>
            <a:ext cx="92658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可以使用</a:t>
            </a:r>
            <a:r>
              <a:rPr lang="en-US" altLang="zh-CN" sz="2400" dirty="0"/>
              <a:t>list</a:t>
            </a:r>
            <a:r>
              <a:rPr lang="zh-CN" altLang="zh-CN" sz="2400" dirty="0"/>
              <a:t>命令查看当前</a:t>
            </a:r>
            <a:r>
              <a:rPr lang="en-US" altLang="zh-CN" sz="2400" dirty="0"/>
              <a:t>HBase</a:t>
            </a:r>
            <a:r>
              <a:rPr lang="zh-CN" altLang="zh-CN" sz="2400" dirty="0"/>
              <a:t>数据库中已经创建了哪些表，命令如下：</a:t>
            </a:r>
            <a:endParaRPr lang="zh-CN" altLang="en-US" sz="2400" dirty="0"/>
          </a:p>
        </p:txBody>
      </p:sp>
      <p:sp>
        <p:nvSpPr>
          <p:cNvPr id="21510" name="TextBox 5">
            <a:extLst>
              <a:ext uri="{FF2B5EF4-FFF2-40B4-BE49-F238E27FC236}">
                <a16:creationId xmlns:a16="http://schemas.microsoft.com/office/drawing/2014/main" id="{705D94ED-9461-41F0-9C75-375A36612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6216669"/>
            <a:ext cx="69342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list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B51CF8-A553-409F-857A-5C9F95F8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688B9-A2EA-4D10-A9E3-9CFF6A67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1F9EFD-0E76-48C5-A56C-167D0F0D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3421D65B-A05A-4189-B2BE-C0B55904AA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35718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5.3.2 </a:t>
            </a:r>
            <a:r>
              <a:rPr lang="zh-CN" altLang="zh-CN" sz="2800" b="1" dirty="0">
                <a:solidFill>
                  <a:schemeClr val="bg2"/>
                </a:solidFill>
              </a:rPr>
              <a:t>添加数据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2531" name="TextBox 2">
            <a:extLst>
              <a:ext uri="{FF2B5EF4-FFF2-40B4-BE49-F238E27FC236}">
                <a16:creationId xmlns:a16="http://schemas.microsoft.com/office/drawing/2014/main" id="{86FEE377-8437-4A88-A214-F3B465567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81107"/>
            <a:ext cx="6102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可以用</a:t>
            </a:r>
            <a:r>
              <a:rPr lang="en-US" altLang="zh-CN" sz="2400" dirty="0"/>
              <a:t>Shell</a:t>
            </a:r>
            <a:r>
              <a:rPr lang="zh-CN" altLang="zh-CN" sz="2400" dirty="0"/>
              <a:t>命令手工插入数据，命令如下：</a:t>
            </a:r>
            <a:endParaRPr lang="zh-CN" altLang="en-US" sz="2400" dirty="0"/>
          </a:p>
        </p:txBody>
      </p:sp>
      <p:sp>
        <p:nvSpPr>
          <p:cNvPr id="22532" name="TextBox 3">
            <a:extLst>
              <a:ext uri="{FF2B5EF4-FFF2-40B4-BE49-F238E27FC236}">
                <a16:creationId xmlns:a16="http://schemas.microsoft.com/office/drawing/2014/main" id="{B495A3C4-09E1-4F6A-AFDF-17DC817DD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382" y="1828800"/>
            <a:ext cx="787641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put 'student','95001','Sname','LiYing'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533" name="TextBox 4">
            <a:extLst>
              <a:ext uri="{FF2B5EF4-FFF2-40B4-BE49-F238E27FC236}">
                <a16:creationId xmlns:a16="http://schemas.microsoft.com/office/drawing/2014/main" id="{9B9876A8-4723-42E2-A70E-85961E0BD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73" y="2653357"/>
            <a:ext cx="10743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下面继续添加</a:t>
            </a:r>
            <a:r>
              <a:rPr lang="en-US" altLang="zh-CN" sz="2400" dirty="0"/>
              <a:t>4</a:t>
            </a:r>
            <a:r>
              <a:rPr lang="zh-CN" altLang="zh-CN" sz="2400" dirty="0"/>
              <a:t>个单元格的数据，用来记录</a:t>
            </a:r>
            <a:r>
              <a:rPr lang="en-US" altLang="zh-CN" sz="2400" dirty="0" err="1"/>
              <a:t>LiYing</a:t>
            </a:r>
            <a:r>
              <a:rPr lang="zh-CN" altLang="zh-CN" sz="2400" dirty="0"/>
              <a:t>同学的相关信息，命令如下：</a:t>
            </a:r>
            <a:endParaRPr lang="zh-CN" altLang="en-US" sz="2400" dirty="0"/>
          </a:p>
        </p:txBody>
      </p:sp>
      <p:sp>
        <p:nvSpPr>
          <p:cNvPr id="22534" name="TextBox 5">
            <a:extLst>
              <a:ext uri="{FF2B5EF4-FFF2-40B4-BE49-F238E27FC236}">
                <a16:creationId xmlns:a16="http://schemas.microsoft.com/office/drawing/2014/main" id="{BD4A77F5-8F07-4BBD-9059-2DFBECCA7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32" y="3581400"/>
            <a:ext cx="7840168" cy="158061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put 'student','95001','Ssex','male'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put 'student','95001','Sage','22'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put 'student','95001','Sdept','CS'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put 'student','95001','course:math','80'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18B540-4AAC-41FE-8740-89DA605F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050624-A190-4F76-8862-2A788889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52B57A-BD13-4B92-BBF0-D2DD2A8E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C465BE1-2BE4-40A3-B35B-2FC3CB45F5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104046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5.3.3 </a:t>
            </a:r>
            <a:r>
              <a:rPr lang="zh-CN" altLang="zh-CN" sz="2800" b="1" dirty="0">
                <a:solidFill>
                  <a:schemeClr val="bg2"/>
                </a:solidFill>
              </a:rPr>
              <a:t>查看数据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3555" name="TextBox 2">
            <a:extLst>
              <a:ext uri="{FF2B5EF4-FFF2-40B4-BE49-F238E27FC236}">
                <a16:creationId xmlns:a16="http://schemas.microsoft.com/office/drawing/2014/main" id="{3AD4A500-AAE2-43C0-8801-77551976C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72" y="1143000"/>
            <a:ext cx="820769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HBase</a:t>
            </a:r>
            <a:r>
              <a:rPr lang="zh-CN" altLang="zh-CN" sz="2400" dirty="0"/>
              <a:t>中有两个用于查看数据的命令：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get</a:t>
            </a:r>
            <a:r>
              <a:rPr lang="zh-CN" altLang="zh-CN" sz="2400" dirty="0"/>
              <a:t>命令：用于查看表的某一个单元格数据；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scan</a:t>
            </a:r>
            <a:r>
              <a:rPr lang="zh-CN" altLang="zh-CN" sz="2400" dirty="0"/>
              <a:t>命令：用于查看某个表的全部数据。</a:t>
            </a:r>
          </a:p>
          <a:p>
            <a:pPr eaLnBrk="1" hangingPunct="1"/>
            <a:r>
              <a:rPr lang="zh-CN" altLang="zh-CN" sz="2400" dirty="0"/>
              <a:t>比如，可以使用如下命令返回</a:t>
            </a:r>
            <a:r>
              <a:rPr lang="en-US" altLang="zh-CN" sz="2400" dirty="0"/>
              <a:t>student</a:t>
            </a:r>
            <a:r>
              <a:rPr lang="zh-CN" altLang="zh-CN" sz="2400" dirty="0"/>
              <a:t>表中</a:t>
            </a:r>
            <a:r>
              <a:rPr lang="en-US" altLang="zh-CN" sz="2400" dirty="0"/>
              <a:t>95001</a:t>
            </a:r>
            <a:r>
              <a:rPr lang="zh-CN" altLang="zh-CN" sz="2400" dirty="0"/>
              <a:t>行的数据：</a:t>
            </a:r>
            <a:endParaRPr lang="zh-CN" altLang="en-US" sz="2400" dirty="0"/>
          </a:p>
        </p:txBody>
      </p:sp>
      <p:pic>
        <p:nvPicPr>
          <p:cNvPr id="23556" name="图片 3" descr="http://dblab.xmu.edu.cn/blog/wp-content/uploads/2015/09/%E9%80%89%E5%8C%BA_012.png">
            <a:extLst>
              <a:ext uri="{FF2B5EF4-FFF2-40B4-BE49-F238E27FC236}">
                <a16:creationId xmlns:a16="http://schemas.microsoft.com/office/drawing/2014/main" id="{A1863CDC-5E92-485D-B912-80FBEBB2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2" y="3377953"/>
            <a:ext cx="8436075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AC1598-40C8-490B-9997-E7A4FB2A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0E7B49-DDE2-491F-9CBA-4EEDD223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461D4-9C0B-4944-909A-7032CD6D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矩形 2">
            <a:extLst>
              <a:ext uri="{FF2B5EF4-FFF2-40B4-BE49-F238E27FC236}">
                <a16:creationId xmlns:a16="http://schemas.microsoft.com/office/drawing/2014/main" id="{90996F42-34C6-4971-A79C-1381C356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40" y="1066800"/>
            <a:ext cx="7589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下面使用</a:t>
            </a:r>
            <a:r>
              <a:rPr lang="en-US" altLang="zh-CN" sz="2400" dirty="0"/>
              <a:t>scan</a:t>
            </a:r>
            <a:r>
              <a:rPr lang="zh-CN" altLang="zh-CN" sz="2400" dirty="0"/>
              <a:t>命令查询</a:t>
            </a:r>
            <a:r>
              <a:rPr lang="en-US" altLang="zh-CN" sz="2400" dirty="0"/>
              <a:t>student</a:t>
            </a:r>
            <a:r>
              <a:rPr lang="zh-CN" altLang="zh-CN" sz="2400" dirty="0"/>
              <a:t>表的全部数据：</a:t>
            </a:r>
            <a:endParaRPr lang="zh-CN" altLang="en-US" sz="2400" dirty="0"/>
          </a:p>
        </p:txBody>
      </p:sp>
      <p:pic>
        <p:nvPicPr>
          <p:cNvPr id="24580" name="图片 3" descr="http://dblab.xmu.edu.cn/blog/wp-content/uploads/2015/09/%E9%80%89%E5%8C%BA_013.png">
            <a:extLst>
              <a:ext uri="{FF2B5EF4-FFF2-40B4-BE49-F238E27FC236}">
                <a16:creationId xmlns:a16="http://schemas.microsoft.com/office/drawing/2014/main" id="{C8F89A47-EDEB-44F3-9F94-56B82CA9A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40" y="1981200"/>
            <a:ext cx="8038560" cy="156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685CCF-9DBB-47FE-95B7-29A997B0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E6D7F-0C51-46C4-B146-4A276C99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63C112-06BB-45CD-9693-DBC97D07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B1FB6E80-C64F-43C7-8999-68FEE73F3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0899" y="-73818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5.3.4 </a:t>
            </a:r>
            <a:r>
              <a:rPr lang="zh-CN" altLang="zh-CN" sz="2800" b="1" dirty="0">
                <a:solidFill>
                  <a:schemeClr val="bg2"/>
                </a:solidFill>
              </a:rPr>
              <a:t>删除数据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5603" name="矩形 2">
            <a:extLst>
              <a:ext uri="{FF2B5EF4-FFF2-40B4-BE49-F238E27FC236}">
                <a16:creationId xmlns:a16="http://schemas.microsoft.com/office/drawing/2014/main" id="{BDD96BB7-E852-4FB2-AFC9-ECEA586DC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50" y="1027380"/>
            <a:ext cx="78522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首先，使用</a:t>
            </a:r>
            <a:r>
              <a:rPr lang="en-US" altLang="zh-CN" sz="2400" dirty="0"/>
              <a:t>delete</a:t>
            </a:r>
            <a:r>
              <a:rPr lang="zh-CN" altLang="zh-CN" sz="2400" dirty="0"/>
              <a:t>命令删除</a:t>
            </a:r>
            <a:r>
              <a:rPr lang="en-US" altLang="zh-CN" sz="2400" dirty="0"/>
              <a:t>student</a:t>
            </a:r>
            <a:r>
              <a:rPr lang="zh-CN" altLang="zh-CN" sz="2400" dirty="0"/>
              <a:t>表中</a:t>
            </a:r>
            <a:r>
              <a:rPr lang="en-US" altLang="zh-CN" sz="2400" dirty="0"/>
              <a:t>95001</a:t>
            </a:r>
            <a:r>
              <a:rPr lang="zh-CN" altLang="zh-CN" sz="2400" dirty="0"/>
              <a:t>这行中的</a:t>
            </a:r>
            <a:r>
              <a:rPr lang="en-US" altLang="zh-CN" sz="2400" dirty="0" err="1"/>
              <a:t>Ssex</a:t>
            </a:r>
            <a:r>
              <a:rPr lang="zh-CN" altLang="zh-CN" sz="2400" dirty="0"/>
              <a:t>列的所有数据</a:t>
            </a:r>
            <a:endParaRPr lang="zh-CN" altLang="en-US" sz="2400" dirty="0"/>
          </a:p>
        </p:txBody>
      </p:sp>
      <p:pic>
        <p:nvPicPr>
          <p:cNvPr id="25604" name="图片 3" descr="http://dblab.xmu.edu.cn/blog/wp-content/uploads/2015/09/%E9%80%89%E5%8C%BA_014.png">
            <a:extLst>
              <a:ext uri="{FF2B5EF4-FFF2-40B4-BE49-F238E27FC236}">
                <a16:creationId xmlns:a16="http://schemas.microsoft.com/office/drawing/2014/main" id="{2453C1CD-12B2-4C11-A7BA-65A6274E0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6" y="1987505"/>
            <a:ext cx="7944374" cy="23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4">
            <a:extLst>
              <a:ext uri="{FF2B5EF4-FFF2-40B4-BE49-F238E27FC236}">
                <a16:creationId xmlns:a16="http://schemas.microsoft.com/office/drawing/2014/main" id="{31D3279C-E9EC-4AB0-8A5E-A02490EDA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75" y="4484722"/>
            <a:ext cx="79443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然后，使用</a:t>
            </a:r>
            <a:r>
              <a:rPr lang="en-US" altLang="zh-CN" sz="2400" dirty="0" err="1"/>
              <a:t>deleteall</a:t>
            </a:r>
            <a:r>
              <a:rPr lang="zh-CN" altLang="zh-CN" sz="2400" dirty="0"/>
              <a:t>命令删除</a:t>
            </a:r>
            <a:r>
              <a:rPr lang="en-US" altLang="zh-CN" sz="2400" dirty="0"/>
              <a:t>student</a:t>
            </a:r>
            <a:r>
              <a:rPr lang="zh-CN" altLang="zh-CN" sz="2400" dirty="0"/>
              <a:t>表中的</a:t>
            </a:r>
            <a:r>
              <a:rPr lang="en-US" altLang="zh-CN" sz="2400" dirty="0"/>
              <a:t>95001</a:t>
            </a:r>
            <a:r>
              <a:rPr lang="zh-CN" altLang="zh-CN" sz="2400" dirty="0"/>
              <a:t>行的全部数据，命令如下：</a:t>
            </a:r>
            <a:endParaRPr lang="zh-CN" altLang="en-US" sz="2400" dirty="0"/>
          </a:p>
        </p:txBody>
      </p:sp>
      <p:sp>
        <p:nvSpPr>
          <p:cNvPr id="25606" name="TextBox 5">
            <a:extLst>
              <a:ext uri="{FF2B5EF4-FFF2-40B4-BE49-F238E27FC236}">
                <a16:creationId xmlns:a16="http://schemas.microsoft.com/office/drawing/2014/main" id="{731A6D09-F8DF-4AB2-9400-96C44CF5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26" y="5535302"/>
            <a:ext cx="79443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</a:t>
            </a:r>
            <a:r>
              <a:rPr lang="en-US" altLang="zh-CN" sz="2400" dirty="0" err="1">
                <a:solidFill>
                  <a:schemeClr val="bg1"/>
                </a:solidFill>
              </a:rPr>
              <a:t>deleteall</a:t>
            </a:r>
            <a:r>
              <a:rPr lang="en-US" altLang="zh-CN" sz="2400" dirty="0">
                <a:solidFill>
                  <a:schemeClr val="bg1"/>
                </a:solidFill>
              </a:rPr>
              <a:t> 'student','95001'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CD0404-31E9-43EC-9C1F-F94D6F64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D9903E-A4CE-4042-B465-081FF248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F6BB64-E6A8-4301-A99B-08767DF2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2F74532-38E9-4DFC-9D2F-2B9C9CC82C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35511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5.1 </a:t>
            </a:r>
            <a:r>
              <a:rPr lang="zh-CN" altLang="en-US" sz="3200" b="1" dirty="0">
                <a:solidFill>
                  <a:schemeClr val="bg2"/>
                </a:solidFill>
              </a:rPr>
              <a:t>安装</a:t>
            </a:r>
            <a:r>
              <a:rPr lang="en-US" altLang="zh-CN" sz="3200" b="1" dirty="0">
                <a:solidFill>
                  <a:schemeClr val="bg2"/>
                </a:solidFill>
              </a:rPr>
              <a:t>HBase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6147" name="TextBox 2">
            <a:extLst>
              <a:ext uri="{FF2B5EF4-FFF2-40B4-BE49-F238E27FC236}">
                <a16:creationId xmlns:a16="http://schemas.microsoft.com/office/drawing/2014/main" id="{DB68E495-A41E-498F-810F-A7B0F49BB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32" y="1295400"/>
            <a:ext cx="483016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5.1.1 </a:t>
            </a:r>
            <a:r>
              <a:rPr lang="zh-CN" altLang="zh-CN" sz="2800" b="1" dirty="0">
                <a:solidFill>
                  <a:schemeClr val="bg2"/>
                </a:solidFill>
              </a:rPr>
              <a:t>下载安装文件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5.1.2 </a:t>
            </a:r>
            <a:r>
              <a:rPr lang="zh-CN" altLang="zh-CN" sz="2800" b="1" dirty="0">
                <a:solidFill>
                  <a:schemeClr val="bg2"/>
                </a:solidFill>
              </a:rPr>
              <a:t>配置环境变量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5.1.3 </a:t>
            </a:r>
            <a:r>
              <a:rPr lang="zh-CN" altLang="zh-CN" sz="2800" b="1" dirty="0">
                <a:solidFill>
                  <a:schemeClr val="bg2"/>
                </a:solidFill>
              </a:rPr>
              <a:t>添加用户权限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5.1.4 </a:t>
            </a:r>
            <a:r>
              <a:rPr lang="zh-CN" altLang="zh-CN" sz="2800" b="1" dirty="0">
                <a:solidFill>
                  <a:schemeClr val="bg2"/>
                </a:solidFill>
              </a:rPr>
              <a:t>查看</a:t>
            </a:r>
            <a:r>
              <a:rPr lang="en-US" altLang="zh-CN" sz="2800" b="1" dirty="0">
                <a:solidFill>
                  <a:schemeClr val="bg2"/>
                </a:solidFill>
              </a:rPr>
              <a:t>HBase</a:t>
            </a:r>
            <a:r>
              <a:rPr lang="zh-CN" altLang="zh-CN" sz="2800" b="1" dirty="0">
                <a:solidFill>
                  <a:schemeClr val="bg2"/>
                </a:solidFill>
              </a:rPr>
              <a:t>版本信息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0D1B2-B22D-4141-8A3A-4495C6B3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EBF2BA-7253-4FFC-9733-C4C6CA53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CE7569-B179-4496-A3BF-F91EF031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F316053F-A6D2-476E-9B9A-AD1C88D59F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0517" y="-52764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5.3.5 </a:t>
            </a:r>
            <a:r>
              <a:rPr lang="zh-CN" altLang="zh-CN" sz="2800" b="1" dirty="0">
                <a:solidFill>
                  <a:schemeClr val="bg2"/>
                </a:solidFill>
              </a:rPr>
              <a:t>删除表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6627" name="TextBox 2">
            <a:extLst>
              <a:ext uri="{FF2B5EF4-FFF2-40B4-BE49-F238E27FC236}">
                <a16:creationId xmlns:a16="http://schemas.microsoft.com/office/drawing/2014/main" id="{3B3A80B0-BE57-4D41-A767-3FFEA6D42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134" y="1237823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删除表需要分两步操作，第一步先让该表不可用，第二步删除表。比如，要删除</a:t>
            </a:r>
            <a:r>
              <a:rPr lang="en-US" altLang="zh-CN" sz="2400" dirty="0"/>
              <a:t>student</a:t>
            </a:r>
            <a:r>
              <a:rPr lang="zh-CN" altLang="zh-CN" sz="2400" dirty="0"/>
              <a:t>表，可以使用如下命令：</a:t>
            </a:r>
            <a:endParaRPr lang="zh-CN" altLang="en-US" sz="2400" dirty="0"/>
          </a:p>
        </p:txBody>
      </p:sp>
      <p:sp>
        <p:nvSpPr>
          <p:cNvPr id="26628" name="TextBox 3">
            <a:extLst>
              <a:ext uri="{FF2B5EF4-FFF2-40B4-BE49-F238E27FC236}">
                <a16:creationId xmlns:a16="http://schemas.microsoft.com/office/drawing/2014/main" id="{92DF7645-4673-4A37-97BC-3A00A0DB1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74" y="2437465"/>
            <a:ext cx="8053526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hbase&gt; disable 'student'  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hbase&gt; drop 'student'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8CEAD1-B85A-4958-A67A-673A55D1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6CD8C1-E43F-43F1-976D-51AE8850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77C558-1CE3-475D-ADDD-D2F1F695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859876B6-E5F1-464A-A232-FA8CD6A0DA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5006" y="-58737"/>
            <a:ext cx="8023194" cy="937626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5.3.6 </a:t>
            </a:r>
            <a:r>
              <a:rPr lang="zh-CN" altLang="zh-CN" sz="2800" b="1" dirty="0">
                <a:solidFill>
                  <a:schemeClr val="bg2"/>
                </a:solidFill>
              </a:rPr>
              <a:t>查询历史数据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7651" name="TextBox 2">
            <a:extLst>
              <a:ext uri="{FF2B5EF4-FFF2-40B4-BE49-F238E27FC236}">
                <a16:creationId xmlns:a16="http://schemas.microsoft.com/office/drawing/2014/main" id="{A202F4AE-59F2-4E6F-8784-ACCD6EDA1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01131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为了查询历史数据，这里创建一个</a:t>
            </a:r>
            <a:r>
              <a:rPr lang="en-US" altLang="zh-CN" sz="2400" dirty="0"/>
              <a:t>teacher</a:t>
            </a:r>
            <a:r>
              <a:rPr lang="zh-CN" altLang="zh-CN" sz="2400" dirty="0"/>
              <a:t>表，首先，在创建表的时候，需要指定保存的版本数（假设指定为</a:t>
            </a:r>
            <a:r>
              <a:rPr lang="en-US" altLang="zh-CN" sz="2400" dirty="0"/>
              <a:t>5</a:t>
            </a:r>
            <a:r>
              <a:rPr lang="zh-CN" altLang="zh-CN" sz="2400" dirty="0"/>
              <a:t>），命令如下：</a:t>
            </a:r>
            <a:endParaRPr lang="zh-CN" altLang="en-US" sz="2400" dirty="0"/>
          </a:p>
        </p:txBody>
      </p:sp>
      <p:sp>
        <p:nvSpPr>
          <p:cNvPr id="27652" name="TextBox 3">
            <a:extLst>
              <a:ext uri="{FF2B5EF4-FFF2-40B4-BE49-F238E27FC236}">
                <a16:creationId xmlns:a16="http://schemas.microsoft.com/office/drawing/2014/main" id="{ADCD7577-D4F0-426E-A58E-86EAB0731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30" y="2087295"/>
            <a:ext cx="8001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create 'teacher',{NAME=&gt;'</a:t>
            </a:r>
            <a:r>
              <a:rPr lang="en-US" altLang="zh-CN" sz="2400" dirty="0" err="1">
                <a:solidFill>
                  <a:schemeClr val="bg1"/>
                </a:solidFill>
              </a:rPr>
              <a:t>username',VERSIONS</a:t>
            </a:r>
            <a:r>
              <a:rPr lang="en-US" altLang="zh-CN" sz="2400" dirty="0">
                <a:solidFill>
                  <a:schemeClr val="bg1"/>
                </a:solidFill>
              </a:rPr>
              <a:t>=&gt;5}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653" name="TextBox 4">
            <a:extLst>
              <a:ext uri="{FF2B5EF4-FFF2-40B4-BE49-F238E27FC236}">
                <a16:creationId xmlns:a16="http://schemas.microsoft.com/office/drawing/2014/main" id="{BFB8A32B-1A5B-4AE8-9308-A4306322F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30" y="3132057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然后，插入数据，并更新数据，使其产生历史版本数据，需要注意的是，这里插入数据和更新数据都是使用</a:t>
            </a:r>
            <a:r>
              <a:rPr lang="en-US" altLang="zh-CN" sz="2400" dirty="0"/>
              <a:t>put</a:t>
            </a:r>
            <a:r>
              <a:rPr lang="zh-CN" altLang="zh-CN" sz="2400" dirty="0"/>
              <a:t>命令，具体如下：</a:t>
            </a:r>
            <a:endParaRPr lang="zh-CN" altLang="en-US" sz="2400" dirty="0"/>
          </a:p>
        </p:txBody>
      </p:sp>
      <p:sp>
        <p:nvSpPr>
          <p:cNvPr id="27654" name="TextBox 5">
            <a:extLst>
              <a:ext uri="{FF2B5EF4-FFF2-40B4-BE49-F238E27FC236}">
                <a16:creationId xmlns:a16="http://schemas.microsoft.com/office/drawing/2014/main" id="{7207CC3C-8635-4E6B-A5A3-0D679F758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30" y="4099629"/>
            <a:ext cx="8077200" cy="23773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put 'teacher','91001','username','Mary'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put 'teacher','91001','username','Mary1'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put 'teacher','91001','username','Mary2'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put 'teacher','91001','username','Mary3'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put 'teacher','91001','username','Mary4'  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&gt; put 'teacher','91001','username','Mary5'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E2A226-51D3-4CBD-81D2-224C9188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9E94D5-61D0-4FB4-BEFA-3C02333D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0A2062-44DE-4E17-A765-F871D6EB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矩形 2">
            <a:extLst>
              <a:ext uri="{FF2B5EF4-FFF2-40B4-BE49-F238E27FC236}">
                <a16:creationId xmlns:a16="http://schemas.microsoft.com/office/drawing/2014/main" id="{A578CD5F-313D-4C21-AB40-2CEBAD42B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17" y="960815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查询时，默认情况下回显示当前最新版本的数据，如果要查询历史数据，需要指定查询的历史版本数，由于上面设置了保存版本数为</a:t>
            </a:r>
            <a:r>
              <a:rPr lang="en-US" altLang="zh-CN" sz="2400" dirty="0"/>
              <a:t>5</a:t>
            </a:r>
            <a:r>
              <a:rPr lang="zh-CN" altLang="zh-CN" sz="2400" dirty="0"/>
              <a:t>，所以，在查询时制定的历史版本数的有效取值为</a:t>
            </a:r>
            <a:r>
              <a:rPr lang="en-US" altLang="zh-CN" sz="2400" dirty="0"/>
              <a:t>1</a:t>
            </a:r>
            <a:r>
              <a:rPr lang="zh-CN" altLang="zh-CN" sz="2400" dirty="0"/>
              <a:t>到</a:t>
            </a:r>
            <a:r>
              <a:rPr lang="en-US" altLang="zh-CN" sz="2400" dirty="0"/>
              <a:t>5</a:t>
            </a:r>
            <a:r>
              <a:rPr lang="zh-CN" altLang="zh-CN" sz="2400" dirty="0"/>
              <a:t>，具体命令如下：</a:t>
            </a:r>
            <a:endParaRPr lang="zh-CN" altLang="en-US" sz="2400" dirty="0"/>
          </a:p>
        </p:txBody>
      </p:sp>
      <p:pic>
        <p:nvPicPr>
          <p:cNvPr id="28676" name="图片 3" descr="http://dblab.xmu.edu.cn/blog/wp-content/uploads/2016/01/%E6%9F%A5%E7%9C%8B%E5%8E%86%E5%8F%B2%E6%95%B0%E6%8D%AE.png">
            <a:extLst>
              <a:ext uri="{FF2B5EF4-FFF2-40B4-BE49-F238E27FC236}">
                <a16:creationId xmlns:a16="http://schemas.microsoft.com/office/drawing/2014/main" id="{3E9E97DA-684D-4526-BE83-167A67B8A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9" y="2819400"/>
            <a:ext cx="86516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A414F0-0CC3-4E65-830B-6F9C1EFB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FE649C-5FB5-4967-9075-D43DD52E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DAA6D-4F27-4C4E-9AC6-89184362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7D609F1-864E-40F6-9A95-800D3DE09C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103" y="-43656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5.3.7 </a:t>
            </a:r>
            <a:r>
              <a:rPr lang="zh-CN" altLang="zh-CN" sz="2800" b="1" dirty="0">
                <a:solidFill>
                  <a:schemeClr val="bg2"/>
                </a:solidFill>
              </a:rPr>
              <a:t>退出</a:t>
            </a:r>
            <a:r>
              <a:rPr lang="en-US" altLang="zh-CN" sz="2800" b="1" dirty="0">
                <a:solidFill>
                  <a:schemeClr val="bg2"/>
                </a:solidFill>
              </a:rPr>
              <a:t>HBase</a:t>
            </a:r>
            <a:r>
              <a:rPr lang="zh-CN" altLang="zh-CN" sz="2800" b="1" dirty="0">
                <a:solidFill>
                  <a:schemeClr val="bg2"/>
                </a:solidFill>
              </a:rPr>
              <a:t>数据库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9699" name="TextBox 2">
            <a:extLst>
              <a:ext uri="{FF2B5EF4-FFF2-40B4-BE49-F238E27FC236}">
                <a16:creationId xmlns:a16="http://schemas.microsoft.com/office/drawing/2014/main" id="{D7AAA48D-C0A1-4256-8D38-BEEC4121B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53501"/>
            <a:ext cx="80506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最后退出数据库操作，输入</a:t>
            </a:r>
            <a:r>
              <a:rPr lang="en-US" altLang="zh-CN" sz="2400" dirty="0"/>
              <a:t>exit</a:t>
            </a:r>
            <a:r>
              <a:rPr lang="zh-CN" altLang="zh-CN" sz="2400" dirty="0"/>
              <a:t>命令即可退出，命令如下：</a:t>
            </a:r>
            <a:endParaRPr lang="zh-CN" altLang="en-US" sz="2400" dirty="0"/>
          </a:p>
        </p:txBody>
      </p:sp>
      <p:sp>
        <p:nvSpPr>
          <p:cNvPr id="29700" name="TextBox 3">
            <a:extLst>
              <a:ext uri="{FF2B5EF4-FFF2-40B4-BE49-F238E27FC236}">
                <a16:creationId xmlns:a16="http://schemas.microsoft.com/office/drawing/2014/main" id="{8B603FAD-34FB-4F75-814F-EE007C073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02" y="1897923"/>
            <a:ext cx="805060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hbase&gt; exit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9701" name="TextBox 4">
            <a:extLst>
              <a:ext uri="{FF2B5EF4-FFF2-40B4-BE49-F238E27FC236}">
                <a16:creationId xmlns:a16="http://schemas.microsoft.com/office/drawing/2014/main" id="{F934ED04-4E97-4DEB-B920-D6386FB02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3199"/>
            <a:ext cx="80506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注意，这里退出</a:t>
            </a:r>
            <a:r>
              <a:rPr lang="en-US" altLang="zh-CN" sz="2400" dirty="0"/>
              <a:t>HBase</a:t>
            </a:r>
            <a:r>
              <a:rPr lang="zh-CN" altLang="zh-CN" sz="2400" dirty="0"/>
              <a:t>数据库是退出</a:t>
            </a:r>
            <a:r>
              <a:rPr lang="en-US" altLang="zh-CN" sz="2400" dirty="0"/>
              <a:t>HBase Shell</a:t>
            </a:r>
            <a:r>
              <a:rPr lang="zh-CN" altLang="zh-CN" sz="2400" dirty="0"/>
              <a:t>，而不是停止</a:t>
            </a:r>
            <a:r>
              <a:rPr lang="en-US" altLang="zh-CN" sz="2400" dirty="0"/>
              <a:t>HBase</a:t>
            </a:r>
            <a:r>
              <a:rPr lang="zh-CN" altLang="zh-CN" sz="2400" dirty="0"/>
              <a:t>数据库后台运行，执行</a:t>
            </a:r>
            <a:r>
              <a:rPr lang="en-US" altLang="zh-CN" sz="2400" dirty="0"/>
              <a:t>exit</a:t>
            </a:r>
            <a:r>
              <a:rPr lang="zh-CN" altLang="zh-CN" sz="2400" dirty="0"/>
              <a:t>后，</a:t>
            </a:r>
            <a:r>
              <a:rPr lang="en-US" altLang="zh-CN" sz="2400" dirty="0"/>
              <a:t>HBase</a:t>
            </a:r>
            <a:r>
              <a:rPr lang="zh-CN" altLang="zh-CN" sz="2400" dirty="0"/>
              <a:t>仍然在后台运行，如果要停止</a:t>
            </a:r>
            <a:r>
              <a:rPr lang="en-US" altLang="zh-CN" sz="2400" dirty="0"/>
              <a:t>HBase</a:t>
            </a:r>
            <a:r>
              <a:rPr lang="zh-CN" altLang="zh-CN" sz="2400" dirty="0"/>
              <a:t>运行，需要使用如下命令：</a:t>
            </a:r>
            <a:endParaRPr lang="zh-CN" altLang="en-US" sz="2400" dirty="0"/>
          </a:p>
        </p:txBody>
      </p:sp>
      <p:sp>
        <p:nvSpPr>
          <p:cNvPr id="29702" name="TextBox 5">
            <a:extLst>
              <a:ext uri="{FF2B5EF4-FFF2-40B4-BE49-F238E27FC236}">
                <a16:creationId xmlns:a16="http://schemas.microsoft.com/office/drawing/2014/main" id="{33F2F015-FEBD-432A-9709-54FCF9556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85163"/>
            <a:ext cx="794780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bin/stop-hbase.sh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3A0A82-5A9E-458A-A4A2-2BC75FC6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84DFD-4475-4315-B58D-5171D9A8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23496-6913-411C-9498-FAEB1CBC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572AE21D-CAD6-4CCC-B0DB-CF7E03E31B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5.4 HBase</a:t>
            </a:r>
            <a:r>
              <a:rPr lang="zh-CN" altLang="zh-CN" sz="3200" b="1" dirty="0">
                <a:solidFill>
                  <a:schemeClr val="bg2"/>
                </a:solidFill>
              </a:rPr>
              <a:t>编程实践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30723" name="TextBox 2">
            <a:extLst>
              <a:ext uri="{FF2B5EF4-FFF2-40B4-BE49-F238E27FC236}">
                <a16:creationId xmlns:a16="http://schemas.microsoft.com/office/drawing/2014/main" id="{A7435DFF-8C57-4714-82A6-66671436A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03325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5.4.1 </a:t>
            </a:r>
            <a:r>
              <a:rPr lang="zh-CN" altLang="zh-CN" sz="2800" b="1" dirty="0">
                <a:solidFill>
                  <a:schemeClr val="bg2"/>
                </a:solidFill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</a:rPr>
              <a:t>Eclipse</a:t>
            </a:r>
            <a:r>
              <a:rPr lang="zh-CN" altLang="zh-CN" sz="2800" b="1" dirty="0">
                <a:solidFill>
                  <a:schemeClr val="bg2"/>
                </a:solidFill>
              </a:rPr>
              <a:t>中创建项目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5.4.2 </a:t>
            </a:r>
            <a:r>
              <a:rPr lang="zh-CN" altLang="zh-CN" sz="2800" b="1" dirty="0">
                <a:solidFill>
                  <a:schemeClr val="bg2"/>
                </a:solidFill>
              </a:rPr>
              <a:t>为项目添加需要用到的</a:t>
            </a:r>
            <a:r>
              <a:rPr lang="en-US" altLang="zh-CN" sz="2800" b="1" dirty="0">
                <a:solidFill>
                  <a:schemeClr val="bg2"/>
                </a:solidFill>
              </a:rPr>
              <a:t>JAR</a:t>
            </a:r>
            <a:r>
              <a:rPr lang="zh-CN" altLang="zh-CN" sz="2800" b="1" dirty="0">
                <a:solidFill>
                  <a:schemeClr val="bg2"/>
                </a:solidFill>
              </a:rPr>
              <a:t>包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5.4.3 </a:t>
            </a:r>
            <a:r>
              <a:rPr lang="zh-CN" altLang="zh-CN" sz="2800" b="1" dirty="0">
                <a:solidFill>
                  <a:schemeClr val="bg2"/>
                </a:solidFill>
              </a:rPr>
              <a:t>编写</a:t>
            </a:r>
            <a:r>
              <a:rPr lang="en-US" altLang="zh-CN" sz="2800" b="1" dirty="0">
                <a:solidFill>
                  <a:schemeClr val="bg2"/>
                </a:solidFill>
              </a:rPr>
              <a:t>Java</a:t>
            </a:r>
            <a:r>
              <a:rPr lang="zh-CN" altLang="zh-CN" sz="2800" b="1" dirty="0">
                <a:solidFill>
                  <a:schemeClr val="bg2"/>
                </a:solidFill>
              </a:rPr>
              <a:t>应用程序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5.4.4 </a:t>
            </a:r>
            <a:r>
              <a:rPr lang="zh-CN" altLang="zh-CN" sz="2800" b="1" dirty="0">
                <a:solidFill>
                  <a:schemeClr val="bg2"/>
                </a:solidFill>
              </a:rPr>
              <a:t>编译运行程序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50FECF-6A78-485A-9EFE-6CE6CF17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356992-0567-400E-952C-4ABD5EB2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BA099F-16A8-49A6-BFA2-C0CBD627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9E0D5DD9-8327-4515-A973-0E419D4B84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971" y="-12577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5.4.1 </a:t>
            </a:r>
            <a:r>
              <a:rPr lang="zh-CN" altLang="zh-CN" sz="2800" b="1" dirty="0">
                <a:solidFill>
                  <a:schemeClr val="bg2"/>
                </a:solidFill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</a:rPr>
              <a:t>Eclipse</a:t>
            </a:r>
            <a:r>
              <a:rPr lang="zh-CN" altLang="zh-CN" sz="2800" b="1" dirty="0">
                <a:solidFill>
                  <a:schemeClr val="bg2"/>
                </a:solidFill>
              </a:rPr>
              <a:t>中创建项目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pic>
        <p:nvPicPr>
          <p:cNvPr id="31747" name="图片 2">
            <a:extLst>
              <a:ext uri="{FF2B5EF4-FFF2-40B4-BE49-F238E27FC236}">
                <a16:creationId xmlns:a16="http://schemas.microsoft.com/office/drawing/2014/main" id="{A8CEBC23-D48C-4BF1-88F8-8B960E93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6" y="1591606"/>
            <a:ext cx="8043563" cy="366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79D801-BED0-4929-A77B-804809FC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775C41-42C2-492B-8F66-6B4D4CDD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B0CC9-A84F-4D0B-A929-F9A6C69C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图片 2">
            <a:extLst>
              <a:ext uri="{FF2B5EF4-FFF2-40B4-BE49-F238E27FC236}">
                <a16:creationId xmlns:a16="http://schemas.microsoft.com/office/drawing/2014/main" id="{3B251B2A-7207-46BB-8862-260A06F25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467600" cy="503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9C7F77-A080-4629-8135-547AB24F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1A52F2-BE32-48BD-9F88-D92874C0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20E7EE-B470-4D69-9388-5C8D4B33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图片 2">
            <a:extLst>
              <a:ext uri="{FF2B5EF4-FFF2-40B4-BE49-F238E27FC236}">
                <a16:creationId xmlns:a16="http://schemas.microsoft.com/office/drawing/2014/main" id="{617E30A7-4933-4600-B60F-0240E7F5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77096"/>
            <a:ext cx="6400800" cy="534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F2F46-B265-4449-9AC3-DD25A0B9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B7A3B6-10B8-4135-8240-0064336E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88CF62-ABC0-46FC-9FF3-6C176561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0B00782A-43A8-4D12-9578-1246CC9C36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5.4.2</a:t>
            </a:r>
            <a:r>
              <a:rPr lang="zh-CN" altLang="zh-CN" sz="2800" b="1" dirty="0">
                <a:solidFill>
                  <a:schemeClr val="bg2"/>
                </a:solidFill>
              </a:rPr>
              <a:t>为项目添加需要用到的</a:t>
            </a:r>
            <a:r>
              <a:rPr lang="en-US" altLang="zh-CN" sz="2800" b="1" dirty="0">
                <a:solidFill>
                  <a:schemeClr val="bg2"/>
                </a:solidFill>
              </a:rPr>
              <a:t>JAR</a:t>
            </a:r>
            <a:r>
              <a:rPr lang="zh-CN" altLang="zh-CN" sz="2800" b="1" dirty="0">
                <a:solidFill>
                  <a:schemeClr val="bg2"/>
                </a:solidFill>
              </a:rPr>
              <a:t>包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pic>
        <p:nvPicPr>
          <p:cNvPr id="34819" name="图片 2">
            <a:extLst>
              <a:ext uri="{FF2B5EF4-FFF2-40B4-BE49-F238E27FC236}">
                <a16:creationId xmlns:a16="http://schemas.microsoft.com/office/drawing/2014/main" id="{87C97216-3C65-4986-813D-42795ECD7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63490"/>
            <a:ext cx="6705600" cy="561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3F08DB-F62A-43FB-88BD-080309DD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B3EB3E-C099-4D8A-BBEB-3E2845E1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B1B28-1EC1-407E-8959-6191CC2A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图片 2">
            <a:extLst>
              <a:ext uri="{FF2B5EF4-FFF2-40B4-BE49-F238E27FC236}">
                <a16:creationId xmlns:a16="http://schemas.microsoft.com/office/drawing/2014/main" id="{D638BE6F-B831-4826-A0F4-CA070380E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" y="1164234"/>
            <a:ext cx="8025607" cy="51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B2FB99-4701-4ABA-AFC9-F212F150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A1AC70-AD66-4E03-A035-6C679D9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D14C4-C127-4BF6-82AC-62A10DC4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C553C98A-D6EC-4F90-9948-D339D47773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9419" y="-61118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5.1.1 </a:t>
            </a:r>
            <a:r>
              <a:rPr lang="zh-CN" altLang="zh-CN" sz="2800" b="1" dirty="0">
                <a:solidFill>
                  <a:schemeClr val="bg2"/>
                </a:solidFill>
              </a:rPr>
              <a:t>下载安装文件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80CBC2DA-283A-4E98-9EA6-91FC26A59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5" y="1135250"/>
            <a:ext cx="806398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访问</a:t>
            </a:r>
            <a:r>
              <a:rPr lang="en-US" altLang="zh-CN" sz="2400" dirty="0"/>
              <a:t>HBase</a:t>
            </a:r>
            <a:r>
              <a:rPr lang="zh-CN" altLang="en-US" sz="2400" dirty="0"/>
              <a:t>官网下载安装文件</a:t>
            </a:r>
            <a:r>
              <a:rPr lang="en-US" altLang="zh-CN" sz="2400" dirty="0"/>
              <a:t>hbase-2.2.2-bin.tar.gz</a:t>
            </a:r>
            <a:r>
              <a:rPr lang="zh-CN" altLang="zh-CN" sz="2400" dirty="0"/>
              <a:t>文件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zh-CN" sz="2400" dirty="0"/>
              <a:t>下载完安装文件以后，需要对文件进行解压。按照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系统使用的默认规范，用户安装的软件一般都是存放在</a:t>
            </a:r>
            <a:r>
              <a:rPr lang="en-US" altLang="zh-CN" sz="2400" dirty="0"/>
              <a:t>“/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/local/”</a:t>
            </a:r>
            <a:r>
              <a:rPr lang="zh-CN" altLang="zh-CN" sz="2400" dirty="0"/>
              <a:t>目录下。请使用</a:t>
            </a:r>
            <a:r>
              <a:rPr lang="en-US" altLang="zh-CN" sz="2400" dirty="0" err="1"/>
              <a:t>hadoop</a:t>
            </a:r>
            <a:r>
              <a:rPr lang="zh-CN" altLang="zh-CN" sz="2400" dirty="0"/>
              <a:t>用户登录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系统，打开一个终端，执行如下命令：</a:t>
            </a:r>
            <a:endParaRPr lang="zh-CN" altLang="en-US" sz="2400" dirty="0"/>
          </a:p>
        </p:txBody>
      </p:sp>
      <p:sp>
        <p:nvSpPr>
          <p:cNvPr id="7172" name="TextBox 3">
            <a:extLst>
              <a:ext uri="{FF2B5EF4-FFF2-40B4-BE49-F238E27FC236}">
                <a16:creationId xmlns:a16="http://schemas.microsoft.com/office/drawing/2014/main" id="{1A9A9A66-D2E9-4091-9B5C-65CD72D1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56" y="3796639"/>
            <a:ext cx="8332229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 tar  -</a:t>
            </a:r>
            <a:r>
              <a:rPr lang="en-US" altLang="zh-CN" sz="2400" dirty="0" err="1">
                <a:solidFill>
                  <a:schemeClr val="bg1"/>
                </a:solidFill>
              </a:rPr>
              <a:t>zxf</a:t>
            </a:r>
            <a:r>
              <a:rPr lang="en-US" altLang="zh-CN" sz="2400" dirty="0">
                <a:solidFill>
                  <a:schemeClr val="bg1"/>
                </a:solidFill>
              </a:rPr>
              <a:t>  ~/</a:t>
            </a:r>
            <a:r>
              <a:rPr lang="zh-CN" altLang="zh-CN" sz="2400" dirty="0">
                <a:solidFill>
                  <a:schemeClr val="bg1"/>
                </a:solidFill>
              </a:rPr>
              <a:t>下载</a:t>
            </a:r>
            <a:r>
              <a:rPr lang="en-US" altLang="zh-CN" sz="2400" dirty="0">
                <a:solidFill>
                  <a:schemeClr val="bg1"/>
                </a:solidFill>
              </a:rPr>
              <a:t>/hbase-2.2.2-bin.tar.gz  -C 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173" name="TextBox 4">
            <a:extLst>
              <a:ext uri="{FF2B5EF4-FFF2-40B4-BE49-F238E27FC236}">
                <a16:creationId xmlns:a16="http://schemas.microsoft.com/office/drawing/2014/main" id="{B1D4FE12-9E38-48C2-BDCF-A2B602992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97717"/>
            <a:ext cx="9114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将解压的文件名</a:t>
            </a:r>
            <a:r>
              <a:rPr lang="en-US" altLang="zh-CN" sz="2400" dirty="0"/>
              <a:t>hbase-2.2.2</a:t>
            </a:r>
            <a:r>
              <a:rPr lang="zh-CN" altLang="zh-CN" sz="2400" dirty="0"/>
              <a:t>改为</a:t>
            </a:r>
            <a:r>
              <a:rPr lang="en-US" altLang="zh-CN" sz="2400" dirty="0" err="1"/>
              <a:t>hbase</a:t>
            </a:r>
            <a:r>
              <a:rPr lang="zh-CN" altLang="zh-CN" sz="2400" dirty="0"/>
              <a:t>，以方便使用，命令如下：</a:t>
            </a:r>
            <a:endParaRPr lang="zh-CN" altLang="en-US" sz="2400" dirty="0"/>
          </a:p>
        </p:txBody>
      </p:sp>
      <p:sp>
        <p:nvSpPr>
          <p:cNvPr id="7174" name="TextBox 5">
            <a:extLst>
              <a:ext uri="{FF2B5EF4-FFF2-40B4-BE49-F238E27FC236}">
                <a16:creationId xmlns:a16="http://schemas.microsoft.com/office/drawing/2014/main" id="{0D56B1A2-ED74-44AB-90AD-995CBC58D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87" y="5612447"/>
            <a:ext cx="830189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 mv 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/local/hbase-2.2.2 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1D2A78-BEA8-4B80-9E40-89AA56FD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67F97-EBE9-4FA4-AF45-8E511832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155FCE-6BB5-4908-962B-256F9D27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图片 2">
            <a:extLst>
              <a:ext uri="{FF2B5EF4-FFF2-40B4-BE49-F238E27FC236}">
                <a16:creationId xmlns:a16="http://schemas.microsoft.com/office/drawing/2014/main" id="{7EF073FF-E78F-4336-8F8D-F8F23709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714"/>
            <a:ext cx="7694613" cy="494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889CCD-E242-491F-A0BC-310B6DF3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0EFBA4-8941-487E-917E-4D80E5CD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406A34-52E5-49C4-97D7-8E5FE8AE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图片 2">
            <a:extLst>
              <a:ext uri="{FF2B5EF4-FFF2-40B4-BE49-F238E27FC236}">
                <a16:creationId xmlns:a16="http://schemas.microsoft.com/office/drawing/2014/main" id="{4533712B-E18C-48B9-A671-2C5CA9A3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5" y="1193656"/>
            <a:ext cx="8009566" cy="514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3A6763-0642-4B12-952E-5C4D67E0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7B546-542F-4F04-919A-D189D61F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2B53A9-68BA-4676-846A-B9E244D3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7747128E-58CF-4ABC-8636-4F200CBD3A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53266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5.4.3 </a:t>
            </a:r>
            <a:r>
              <a:rPr lang="zh-CN" altLang="zh-CN" sz="2800" b="1" dirty="0">
                <a:solidFill>
                  <a:schemeClr val="bg2"/>
                </a:solidFill>
              </a:rPr>
              <a:t>编写</a:t>
            </a:r>
            <a:r>
              <a:rPr lang="en-US" altLang="zh-CN" sz="2800" b="1" dirty="0">
                <a:solidFill>
                  <a:schemeClr val="bg2"/>
                </a:solidFill>
              </a:rPr>
              <a:t>Java</a:t>
            </a:r>
            <a:r>
              <a:rPr lang="zh-CN" altLang="zh-CN" sz="2800" b="1" dirty="0">
                <a:solidFill>
                  <a:schemeClr val="bg2"/>
                </a:solidFill>
              </a:rPr>
              <a:t>应用程序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pic>
        <p:nvPicPr>
          <p:cNvPr id="38915" name="图片 2" descr="C:\Users\Administrator\AppData\Roaming\Tencent\Users\70004972\QQ\WinTemp\RichOle\AYAA0_07]77L)3CJF2}44{4.png">
            <a:extLst>
              <a:ext uri="{FF2B5EF4-FFF2-40B4-BE49-F238E27FC236}">
                <a16:creationId xmlns:a16="http://schemas.microsoft.com/office/drawing/2014/main" id="{F0ADF5A1-5468-4479-A4E6-1972D7C7A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20000" cy="402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6454C3-40AC-44B9-AB99-CA556EC4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31CEB3-4D8F-422E-AFFE-05796DE0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A9FC18-94AB-437A-9CD0-96CC8A81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图片 2">
            <a:extLst>
              <a:ext uri="{FF2B5EF4-FFF2-40B4-BE49-F238E27FC236}">
                <a16:creationId xmlns:a16="http://schemas.microsoft.com/office/drawing/2014/main" id="{1B232B14-B45D-413B-BD9F-5CD81078E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629400" cy="525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37DD60-0555-4BC2-9A58-DD0DD5AE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78A890-4650-448E-8372-C520F9C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6E9371-5333-41BB-A485-DD8C6E8C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图片 2">
            <a:extLst>
              <a:ext uri="{FF2B5EF4-FFF2-40B4-BE49-F238E27FC236}">
                <a16:creationId xmlns:a16="http://schemas.microsoft.com/office/drawing/2014/main" id="{E77436D2-EF52-46FF-AC44-5D4A3605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543800" cy="507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19C16E-63C0-4D57-83AD-B3CB24B2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414EF3-1278-4274-B802-3E28D050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205C28-4C12-40EB-A38C-404F8699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2">
            <a:extLst>
              <a:ext uri="{FF2B5EF4-FFF2-40B4-BE49-F238E27FC236}">
                <a16:creationId xmlns:a16="http://schemas.microsoft.com/office/drawing/2014/main" id="{BAE87FA2-A060-4F75-AEE9-628681DC7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981214"/>
            <a:ext cx="7696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org.apache.hadoop.conf.Configuration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org.apache.hadoop.hbase</a:t>
            </a:r>
            <a:r>
              <a:rPr lang="en-US" altLang="zh-CN" dirty="0"/>
              <a:t>.*;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org.apache.hadoop.hbase.client</a:t>
            </a:r>
            <a:r>
              <a:rPr lang="en-US" altLang="zh-CN" dirty="0"/>
              <a:t>.*;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org.apache.hadoop.hbase.util.Bytes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java.io.IOException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ExampleForHBase</a:t>
            </a:r>
            <a:r>
              <a:rPr lang="en-US" altLang="zh-CN" dirty="0"/>
              <a:t> 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public static Configuration </a:t>
            </a:r>
            <a:r>
              <a:rPr lang="en-US" altLang="zh-CN" dirty="0" err="1"/>
              <a:t>configuration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public static Connection </a:t>
            </a:r>
            <a:r>
              <a:rPr lang="en-US" altLang="zh-CN" dirty="0" err="1"/>
              <a:t>connection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public static Admin </a:t>
            </a:r>
            <a:r>
              <a:rPr lang="en-US" altLang="zh-CN" dirty="0" err="1"/>
              <a:t>admin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)throws </a:t>
            </a:r>
            <a:r>
              <a:rPr lang="en-US" altLang="zh-CN" dirty="0" err="1"/>
              <a:t>IOException</a:t>
            </a:r>
            <a:r>
              <a:rPr lang="en-US" altLang="zh-CN" dirty="0"/>
              <a:t>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</a:t>
            </a:r>
            <a:r>
              <a:rPr lang="en-US" altLang="zh-CN" dirty="0" err="1"/>
              <a:t>init</a:t>
            </a:r>
            <a:r>
              <a:rPr lang="en-US" altLang="zh-CN" dirty="0"/>
              <a:t>();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	</a:t>
            </a:r>
            <a:r>
              <a:rPr lang="en-US" altLang="zh-CN" dirty="0" err="1"/>
              <a:t>createTable</a:t>
            </a:r>
            <a:r>
              <a:rPr lang="en-US" altLang="zh-CN" dirty="0"/>
              <a:t>("</a:t>
            </a:r>
            <a:r>
              <a:rPr lang="en-US" altLang="zh-CN" dirty="0" err="1"/>
              <a:t>student",new</a:t>
            </a:r>
            <a:r>
              <a:rPr lang="en-US" altLang="zh-CN" dirty="0"/>
              <a:t> String[]{"score"});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</a:t>
            </a:r>
            <a:r>
              <a:rPr lang="en-US" altLang="zh-CN" dirty="0" err="1"/>
              <a:t>insertData</a:t>
            </a:r>
            <a:r>
              <a:rPr lang="en-US" altLang="zh-CN" dirty="0"/>
              <a:t>("student","zhangsan","score","English","69");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</a:t>
            </a:r>
            <a:r>
              <a:rPr lang="en-US" altLang="zh-CN" dirty="0" err="1"/>
              <a:t>insertData</a:t>
            </a:r>
            <a:r>
              <a:rPr lang="en-US" altLang="zh-CN" dirty="0"/>
              <a:t>("student","zhangsan","score","Math","86");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</a:t>
            </a:r>
            <a:r>
              <a:rPr lang="en-US" altLang="zh-CN" dirty="0" err="1"/>
              <a:t>insertData</a:t>
            </a:r>
            <a:r>
              <a:rPr lang="en-US" altLang="zh-CN" dirty="0"/>
              <a:t>("student","zhangsan","score","Computer","77");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</a:t>
            </a:r>
            <a:r>
              <a:rPr lang="en-US" altLang="zh-CN" dirty="0" err="1"/>
              <a:t>getData</a:t>
            </a:r>
            <a:r>
              <a:rPr lang="en-US" altLang="zh-CN" dirty="0"/>
              <a:t>("student", "</a:t>
            </a:r>
            <a:r>
              <a:rPr lang="en-US" altLang="zh-CN" dirty="0" err="1"/>
              <a:t>zhangsan</a:t>
            </a:r>
            <a:r>
              <a:rPr lang="en-US" altLang="zh-CN" dirty="0"/>
              <a:t>", "</a:t>
            </a:r>
            <a:r>
              <a:rPr lang="en-US" altLang="zh-CN" dirty="0" err="1"/>
              <a:t>score","English</a:t>
            </a:r>
            <a:r>
              <a:rPr lang="en-US" altLang="zh-CN" dirty="0"/>
              <a:t>");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close();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}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F81A76-A9D0-4BC1-A8AC-259758C1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BA81EF-0E43-4B5F-ABA3-A8DDDB7B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4AB99B-125B-4461-972C-8C61056A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Box 2">
            <a:extLst>
              <a:ext uri="{FF2B5EF4-FFF2-40B4-BE49-F238E27FC236}">
                <a16:creationId xmlns:a16="http://schemas.microsoft.com/office/drawing/2014/main" id="{592B586E-4917-4053-B7FE-959546FDA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1534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 </a:t>
            </a:r>
            <a:endParaRPr lang="zh-CN" altLang="zh-CN" dirty="0"/>
          </a:p>
          <a:p>
            <a:pPr eaLnBrk="1" hangingPunct="1"/>
            <a:r>
              <a:rPr lang="en-US" altLang="zh-CN" dirty="0"/>
              <a:t>    public static void </a:t>
            </a:r>
            <a:r>
              <a:rPr lang="en-US" altLang="zh-CN" dirty="0" err="1"/>
              <a:t>init</a:t>
            </a:r>
            <a:r>
              <a:rPr lang="en-US" altLang="zh-CN" dirty="0"/>
              <a:t>(){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configuration  = </a:t>
            </a:r>
            <a:r>
              <a:rPr lang="en-US" altLang="zh-CN" dirty="0" err="1"/>
              <a:t>HBaseConfiguration.create</a:t>
            </a:r>
            <a:r>
              <a:rPr lang="en-US" altLang="zh-CN" dirty="0"/>
              <a:t>();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</a:t>
            </a:r>
            <a:r>
              <a:rPr lang="en-US" altLang="zh-CN" dirty="0" err="1"/>
              <a:t>configuration.set</a:t>
            </a:r>
            <a:r>
              <a:rPr lang="en-US" altLang="zh-CN" dirty="0"/>
              <a:t>("hbase.</a:t>
            </a:r>
            <a:r>
              <a:rPr lang="en-US" altLang="zh-CN" dirty="0" err="1"/>
              <a:t>rootdir</a:t>
            </a:r>
            <a:r>
              <a:rPr lang="en-US" altLang="zh-CN" dirty="0"/>
              <a:t>","</a:t>
            </a:r>
            <a:r>
              <a:rPr lang="en-US" altLang="zh-CN" dirty="0" err="1"/>
              <a:t>hdfs</a:t>
            </a:r>
            <a:r>
              <a:rPr lang="en-US" altLang="zh-CN" dirty="0"/>
              <a:t>://localhost:9000/</a:t>
            </a:r>
            <a:r>
              <a:rPr lang="en-US" altLang="zh-CN" dirty="0" err="1"/>
              <a:t>hbase</a:t>
            </a:r>
            <a:r>
              <a:rPr lang="en-US" altLang="zh-CN" dirty="0"/>
              <a:t>");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try{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connection = </a:t>
            </a:r>
            <a:r>
              <a:rPr lang="en-US" altLang="zh-CN" dirty="0" err="1"/>
              <a:t>ConnectionFactory.createConnection</a:t>
            </a:r>
            <a:r>
              <a:rPr lang="en-US" altLang="zh-CN" dirty="0"/>
              <a:t>(configuration);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admin = </a:t>
            </a:r>
            <a:r>
              <a:rPr lang="en-US" altLang="zh-CN" dirty="0" err="1"/>
              <a:t>connection.getAdmin</a:t>
            </a:r>
            <a:r>
              <a:rPr lang="en-US" altLang="zh-CN" dirty="0"/>
              <a:t>();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}catch (</a:t>
            </a:r>
            <a:r>
              <a:rPr lang="en-US" altLang="zh-CN" dirty="0" err="1"/>
              <a:t>IOException</a:t>
            </a:r>
            <a:r>
              <a:rPr lang="en-US" altLang="zh-CN" dirty="0"/>
              <a:t> e){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}</a:t>
            </a:r>
            <a:endParaRPr lang="zh-CN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BE45C5-9144-431D-811B-DC8CB3F2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DFEAF1-B7A1-4836-AD4B-71777667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977914-5CA4-4AD5-AB22-85A2C471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2">
            <a:extLst>
              <a:ext uri="{FF2B5EF4-FFF2-40B4-BE49-F238E27FC236}">
                <a16:creationId xmlns:a16="http://schemas.microsoft.com/office/drawing/2014/main" id="{58D9EA02-3E8B-432E-84D5-E649BB42F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77724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endParaRPr lang="zh-CN" altLang="zh-CN"/>
          </a:p>
          <a:p>
            <a:pPr eaLnBrk="1" hangingPunct="1"/>
            <a:r>
              <a:rPr lang="en-US" altLang="zh-CN"/>
              <a:t>    public static void close(){</a:t>
            </a:r>
            <a:endParaRPr lang="zh-CN" altLang="zh-CN"/>
          </a:p>
          <a:p>
            <a:pPr eaLnBrk="1" hangingPunct="1"/>
            <a:r>
              <a:rPr lang="en-US" altLang="zh-CN"/>
              <a:t>        try{</a:t>
            </a:r>
            <a:endParaRPr lang="zh-CN" altLang="zh-CN"/>
          </a:p>
          <a:p>
            <a:pPr eaLnBrk="1" hangingPunct="1"/>
            <a:r>
              <a:rPr lang="en-US" altLang="zh-CN"/>
              <a:t>            if(admin != null){</a:t>
            </a:r>
            <a:endParaRPr lang="zh-CN" altLang="zh-CN"/>
          </a:p>
          <a:p>
            <a:pPr eaLnBrk="1" hangingPunct="1"/>
            <a:r>
              <a:rPr lang="en-US" altLang="zh-CN"/>
              <a:t>                admin.close();</a:t>
            </a:r>
            <a:endParaRPr lang="zh-CN" altLang="zh-CN"/>
          </a:p>
          <a:p>
            <a:pPr eaLnBrk="1" hangingPunct="1"/>
            <a:r>
              <a:rPr lang="en-US" altLang="zh-CN"/>
              <a:t>            }</a:t>
            </a:r>
            <a:endParaRPr lang="zh-CN" altLang="zh-CN"/>
          </a:p>
          <a:p>
            <a:pPr eaLnBrk="1" hangingPunct="1"/>
            <a:r>
              <a:rPr lang="en-US" altLang="zh-CN"/>
              <a:t>            if(null != connection){</a:t>
            </a:r>
            <a:endParaRPr lang="zh-CN" altLang="zh-CN"/>
          </a:p>
          <a:p>
            <a:pPr eaLnBrk="1" hangingPunct="1"/>
            <a:r>
              <a:rPr lang="en-US" altLang="zh-CN"/>
              <a:t>                connection.close();</a:t>
            </a:r>
            <a:endParaRPr lang="zh-CN" altLang="zh-CN"/>
          </a:p>
          <a:p>
            <a:pPr eaLnBrk="1" hangingPunct="1"/>
            <a:r>
              <a:rPr lang="en-US" altLang="zh-CN"/>
              <a:t>            }</a:t>
            </a:r>
            <a:endParaRPr lang="zh-CN" altLang="zh-CN"/>
          </a:p>
          <a:p>
            <a:pPr eaLnBrk="1" hangingPunct="1"/>
            <a:r>
              <a:rPr lang="en-US" altLang="zh-CN"/>
              <a:t>        }catch (IOException e){</a:t>
            </a:r>
            <a:endParaRPr lang="zh-CN" altLang="zh-CN"/>
          </a:p>
          <a:p>
            <a:pPr eaLnBrk="1" hangingPunct="1"/>
            <a:r>
              <a:rPr lang="en-US" altLang="zh-CN"/>
              <a:t>            e.printStackTrace();</a:t>
            </a:r>
            <a:endParaRPr lang="zh-CN" altLang="zh-CN"/>
          </a:p>
          <a:p>
            <a:pPr eaLnBrk="1" hangingPunct="1"/>
            <a:r>
              <a:rPr lang="en-US" altLang="zh-CN"/>
              <a:t>        }</a:t>
            </a:r>
            <a:endParaRPr lang="zh-CN" altLang="zh-CN"/>
          </a:p>
          <a:p>
            <a:pPr eaLnBrk="1" hangingPunct="1"/>
            <a:r>
              <a:rPr lang="en-US" altLang="zh-CN"/>
              <a:t>    }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A74E23-51F9-4F09-845C-C0000A26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9A7327-94DC-4F9F-8823-7F1EAB26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0EC44F-06F9-4C31-AE87-17589705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Box 2">
            <a:extLst>
              <a:ext uri="{FF2B5EF4-FFF2-40B4-BE49-F238E27FC236}">
                <a16:creationId xmlns:a16="http://schemas.microsoft.com/office/drawing/2014/main" id="{4A038663-0E4B-4F9B-BE8C-6309AC362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11275"/>
            <a:ext cx="80772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</a:t>
            </a:r>
            <a:endParaRPr lang="zh-CN" altLang="zh-CN" dirty="0"/>
          </a:p>
          <a:p>
            <a:pPr eaLnBrk="1" hangingPunct="1"/>
            <a:r>
              <a:rPr lang="en-US" altLang="zh-CN" dirty="0"/>
              <a:t>    public static void </a:t>
            </a:r>
            <a:r>
              <a:rPr lang="en-US" altLang="zh-CN" dirty="0" err="1"/>
              <a:t>createTable</a:t>
            </a:r>
            <a:r>
              <a:rPr lang="en-US" altLang="zh-CN" dirty="0"/>
              <a:t>(String </a:t>
            </a:r>
            <a:r>
              <a:rPr lang="en-US" altLang="zh-CN" dirty="0" err="1"/>
              <a:t>myTableName,String</a:t>
            </a:r>
            <a:r>
              <a:rPr lang="en-US" altLang="zh-CN" dirty="0"/>
              <a:t>[] </a:t>
            </a:r>
            <a:r>
              <a:rPr lang="en-US" altLang="zh-CN" dirty="0" err="1"/>
              <a:t>colFamily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</a:t>
            </a:r>
            <a:r>
              <a:rPr lang="en-US" altLang="zh-CN" dirty="0" err="1"/>
              <a:t>TableName</a:t>
            </a:r>
            <a:r>
              <a:rPr lang="en-US" altLang="zh-CN" dirty="0"/>
              <a:t> </a:t>
            </a:r>
            <a:r>
              <a:rPr lang="en-US" altLang="zh-CN" dirty="0" err="1"/>
              <a:t>tableName</a:t>
            </a:r>
            <a:r>
              <a:rPr lang="en-US" altLang="zh-CN" dirty="0"/>
              <a:t> = </a:t>
            </a:r>
            <a:r>
              <a:rPr lang="en-US" altLang="zh-CN" dirty="0" err="1"/>
              <a:t>TableName.valueOf</a:t>
            </a:r>
            <a:r>
              <a:rPr lang="en-US" altLang="zh-CN" dirty="0"/>
              <a:t>(</a:t>
            </a:r>
            <a:r>
              <a:rPr lang="en-US" altLang="zh-CN" dirty="0" err="1"/>
              <a:t>myTableName</a:t>
            </a:r>
            <a:r>
              <a:rPr lang="en-US" altLang="zh-CN" dirty="0"/>
              <a:t>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if(</a:t>
            </a:r>
            <a:r>
              <a:rPr lang="en-US" altLang="zh-CN" dirty="0" err="1"/>
              <a:t>admin.tableExists</a:t>
            </a:r>
            <a:r>
              <a:rPr lang="en-US" altLang="zh-CN" dirty="0"/>
              <a:t>(</a:t>
            </a:r>
            <a:r>
              <a:rPr lang="en-US" altLang="zh-CN" dirty="0" err="1"/>
              <a:t>tableName</a:t>
            </a:r>
            <a:r>
              <a:rPr lang="en-US" altLang="zh-CN" dirty="0"/>
              <a:t>)){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talbe</a:t>
            </a:r>
            <a:r>
              <a:rPr lang="en-US" altLang="zh-CN" dirty="0"/>
              <a:t> is exists!");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}else 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TableDescriptorBuilder</a:t>
            </a:r>
            <a:r>
              <a:rPr lang="en-US" altLang="zh-CN" dirty="0"/>
              <a:t> </a:t>
            </a:r>
            <a:r>
              <a:rPr lang="en-US" altLang="zh-CN" dirty="0" err="1"/>
              <a:t>tableDescriptor</a:t>
            </a:r>
            <a:r>
              <a:rPr lang="en-US" altLang="zh-CN" dirty="0"/>
              <a:t> = </a:t>
            </a:r>
            <a:r>
              <a:rPr lang="en-US" altLang="zh-CN" dirty="0" err="1"/>
              <a:t>TableDescriptorBuilder.newBuilder</a:t>
            </a:r>
            <a:r>
              <a:rPr lang="en-US" altLang="zh-CN" dirty="0"/>
              <a:t>(</a:t>
            </a:r>
            <a:r>
              <a:rPr lang="en-US" altLang="zh-CN" dirty="0" err="1"/>
              <a:t>tableName</a:t>
            </a:r>
            <a:r>
              <a:rPr lang="en-US" altLang="zh-CN" dirty="0"/>
              <a:t>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for(String </a:t>
            </a:r>
            <a:r>
              <a:rPr lang="en-US" altLang="zh-CN" dirty="0" err="1"/>
              <a:t>str:colFamily</a:t>
            </a:r>
            <a:r>
              <a:rPr lang="en-US" altLang="zh-CN" dirty="0"/>
              <a:t>){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</a:t>
            </a:r>
            <a:r>
              <a:rPr lang="en-US" altLang="zh-CN" dirty="0" err="1"/>
              <a:t>ColumnFamilyDescriptor</a:t>
            </a:r>
            <a:r>
              <a:rPr lang="en-US" altLang="zh-CN" dirty="0"/>
              <a:t> family = </a:t>
            </a:r>
            <a:endParaRPr lang="zh-CN" altLang="zh-CN" dirty="0"/>
          </a:p>
          <a:p>
            <a:pPr eaLnBrk="1" hangingPunct="1"/>
            <a:r>
              <a:rPr lang="en-US" altLang="zh-CN" dirty="0" err="1"/>
              <a:t>ColumnFamilyDescriptorBuilder.newBuilder</a:t>
            </a:r>
            <a:r>
              <a:rPr lang="en-US" altLang="zh-CN" dirty="0"/>
              <a:t>(</a:t>
            </a:r>
            <a:r>
              <a:rPr lang="en-US" altLang="zh-CN" dirty="0" err="1"/>
              <a:t>Bytes.toBytes</a:t>
            </a:r>
            <a:r>
              <a:rPr lang="en-US" altLang="zh-CN" dirty="0"/>
              <a:t>(str)).build();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</a:t>
            </a:r>
            <a:r>
              <a:rPr lang="en-US" altLang="zh-CN" dirty="0" err="1"/>
              <a:t>tableDescriptor.setColumnFamily</a:t>
            </a:r>
            <a:r>
              <a:rPr lang="en-US" altLang="zh-CN" dirty="0"/>
              <a:t>(family);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admin.createTable</a:t>
            </a:r>
            <a:r>
              <a:rPr lang="en-US" altLang="zh-CN" dirty="0"/>
              <a:t>(</a:t>
            </a:r>
            <a:r>
              <a:rPr lang="en-US" altLang="zh-CN" dirty="0" err="1"/>
              <a:t>tableDescriptor.build</a:t>
            </a:r>
            <a:r>
              <a:rPr lang="en-US" altLang="zh-CN" dirty="0"/>
              <a:t>());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} </a:t>
            </a:r>
            <a:endParaRPr lang="zh-CN" altLang="zh-CN" dirty="0"/>
          </a:p>
          <a:p>
            <a:pPr eaLnBrk="1" hangingPunct="1"/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D375CC-28E5-4209-8136-FE32077D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79F053-C1B3-41D5-B418-05CC99AC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63F5F0-D697-452A-AF13-539465DD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Box 2">
            <a:extLst>
              <a:ext uri="{FF2B5EF4-FFF2-40B4-BE49-F238E27FC236}">
                <a16:creationId xmlns:a16="http://schemas.microsoft.com/office/drawing/2014/main" id="{90795413-8B22-4512-8F99-1D1E2ED5D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62322"/>
            <a:ext cx="8305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endParaRPr lang="zh-CN" altLang="zh-CN"/>
          </a:p>
          <a:p>
            <a:pPr eaLnBrk="1" hangingPunct="1"/>
            <a:r>
              <a:rPr lang="en-US" altLang="zh-CN"/>
              <a:t>    public static void insertData(String tableName,String rowKey,String colFamily,String col,String val) throws IOException { </a:t>
            </a:r>
            <a:endParaRPr lang="zh-CN" altLang="zh-CN"/>
          </a:p>
          <a:p>
            <a:pPr eaLnBrk="1" hangingPunct="1"/>
            <a:r>
              <a:rPr lang="en-US" altLang="zh-CN"/>
              <a:t>        Table table = connection.getTable(TableName.valueOf(tableName));</a:t>
            </a:r>
            <a:endParaRPr lang="zh-CN" altLang="zh-CN"/>
          </a:p>
          <a:p>
            <a:pPr eaLnBrk="1" hangingPunct="1"/>
            <a:r>
              <a:rPr lang="en-US" altLang="zh-CN"/>
              <a:t>        Put put = new Put(rowKey.getBytes());</a:t>
            </a:r>
            <a:endParaRPr lang="zh-CN" altLang="zh-CN"/>
          </a:p>
          <a:p>
            <a:pPr eaLnBrk="1" hangingPunct="1"/>
            <a:r>
              <a:rPr lang="en-US" altLang="zh-CN"/>
              <a:t>        put.addColumn(colFamily.getBytes(),col.getBytes(), val.getBytes());</a:t>
            </a:r>
            <a:endParaRPr lang="zh-CN" altLang="zh-CN"/>
          </a:p>
          <a:p>
            <a:pPr eaLnBrk="1" hangingPunct="1"/>
            <a:r>
              <a:rPr lang="en-US" altLang="zh-CN"/>
              <a:t>        table.put(put);</a:t>
            </a:r>
            <a:endParaRPr lang="zh-CN" altLang="zh-CN"/>
          </a:p>
          <a:p>
            <a:pPr eaLnBrk="1" hangingPunct="1"/>
            <a:r>
              <a:rPr lang="en-US" altLang="zh-CN"/>
              <a:t>        table.close(); </a:t>
            </a:r>
            <a:endParaRPr lang="zh-CN" altLang="zh-CN"/>
          </a:p>
          <a:p>
            <a:pPr eaLnBrk="1" hangingPunct="1"/>
            <a:r>
              <a:rPr lang="en-US" altLang="zh-CN"/>
              <a:t>    }</a:t>
            </a:r>
            <a:endParaRPr lang="zh-CN" altLang="zh-CN"/>
          </a:p>
          <a:p>
            <a:pPr eaLnBrk="1" hangingPunct="1"/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FE154D-9F3F-4D52-8210-DA2FF811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9CFD27-5491-4629-83B7-1BBD366A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264599-1CFE-4C73-BE3C-987962F3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DDF35470-302B-4AD8-94DB-65B3BA1554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5338" y="-47648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5.1.2 </a:t>
            </a:r>
            <a:r>
              <a:rPr lang="zh-CN" altLang="zh-CN" sz="2800" b="1" dirty="0">
                <a:solidFill>
                  <a:schemeClr val="bg2"/>
                </a:solidFill>
              </a:rPr>
              <a:t>配置环境变量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787C383E-A53A-4047-A63A-B2F6A05B0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9638"/>
            <a:ext cx="83094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将</a:t>
            </a:r>
            <a:r>
              <a:rPr lang="en-US" altLang="zh-CN" sz="2400" dirty="0"/>
              <a:t>HBase</a:t>
            </a:r>
            <a:r>
              <a:rPr lang="zh-CN" altLang="zh-CN" sz="2400" dirty="0"/>
              <a:t>安装目录下的</a:t>
            </a:r>
            <a:r>
              <a:rPr lang="en-US" altLang="zh-CN" sz="2400" dirty="0"/>
              <a:t>bin</a:t>
            </a:r>
            <a:r>
              <a:rPr lang="zh-CN" altLang="zh-CN" sz="2400" dirty="0"/>
              <a:t>目录（即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/bin</a:t>
            </a:r>
            <a:r>
              <a:rPr lang="zh-CN" altLang="zh-CN" sz="2400" dirty="0"/>
              <a:t>）添加到系统的</a:t>
            </a:r>
            <a:r>
              <a:rPr lang="en-US" altLang="zh-CN" sz="2400" dirty="0"/>
              <a:t>PATH</a:t>
            </a:r>
            <a:r>
              <a:rPr lang="zh-CN" altLang="zh-CN" sz="2400" dirty="0"/>
              <a:t>环境变量中，这样，每次启动</a:t>
            </a:r>
            <a:r>
              <a:rPr lang="en-US" altLang="zh-CN" sz="2400" dirty="0"/>
              <a:t>HBase</a:t>
            </a:r>
            <a:r>
              <a:rPr lang="zh-CN" altLang="zh-CN" sz="2400" dirty="0"/>
              <a:t>时就不需要到</a:t>
            </a:r>
            <a:r>
              <a:rPr lang="en-US" altLang="zh-CN" sz="2400" dirty="0"/>
              <a:t>“/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”</a:t>
            </a:r>
            <a:r>
              <a:rPr lang="zh-CN" altLang="zh-CN" sz="2400" dirty="0"/>
              <a:t>目录下执行启动命令，方便</a:t>
            </a:r>
            <a:r>
              <a:rPr lang="en-US" altLang="zh-CN" sz="2400" dirty="0"/>
              <a:t>HBase</a:t>
            </a:r>
            <a:r>
              <a:rPr lang="zh-CN" altLang="zh-CN" sz="2400" dirty="0"/>
              <a:t>的使用。请使用</a:t>
            </a:r>
            <a:r>
              <a:rPr lang="en-US" altLang="zh-CN" sz="2400" dirty="0"/>
              <a:t>vim</a:t>
            </a:r>
            <a:r>
              <a:rPr lang="zh-CN" altLang="zh-CN" sz="2400" dirty="0"/>
              <a:t>编辑器打开</a:t>
            </a:r>
            <a:r>
              <a:rPr lang="en-US" altLang="zh-CN" sz="2400" dirty="0"/>
              <a:t>“~/.</a:t>
            </a:r>
            <a:r>
              <a:rPr lang="en-US" altLang="zh-CN" sz="2400" dirty="0" err="1"/>
              <a:t>bashrc</a:t>
            </a:r>
            <a:r>
              <a:rPr lang="en-US" altLang="zh-CN" sz="2400" dirty="0"/>
              <a:t>”</a:t>
            </a:r>
            <a:r>
              <a:rPr lang="zh-CN" altLang="zh-CN" sz="2400" dirty="0"/>
              <a:t>文件，命令如下：</a:t>
            </a:r>
            <a:endParaRPr lang="zh-CN" altLang="en-US" sz="2400" dirty="0"/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7B16B22A-CBC9-4EDD-AB87-0E9A443B3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441" y="3241428"/>
            <a:ext cx="8378301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vim ~/.</a:t>
            </a:r>
            <a:r>
              <a:rPr lang="en-US" altLang="zh-CN" sz="2400" dirty="0" err="1">
                <a:solidFill>
                  <a:schemeClr val="bg1"/>
                </a:solidFill>
              </a:rPr>
              <a:t>bashrc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197" name="TextBox 4">
            <a:extLst>
              <a:ext uri="{FF2B5EF4-FFF2-40B4-BE49-F238E27FC236}">
                <a16:creationId xmlns:a16="http://schemas.microsoft.com/office/drawing/2014/main" id="{570CFA0C-442E-4A16-AB21-8AFC3E50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7" y="38862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打开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bashrc</a:t>
            </a:r>
            <a:r>
              <a:rPr lang="zh-CN" altLang="zh-CN" sz="2400" dirty="0"/>
              <a:t>文件以后，可以看到，已经存在如下所示的</a:t>
            </a:r>
            <a:r>
              <a:rPr lang="en-US" altLang="zh-CN" sz="2400" dirty="0"/>
              <a:t>PATH</a:t>
            </a:r>
            <a:r>
              <a:rPr lang="zh-CN" altLang="zh-CN" sz="2400" dirty="0"/>
              <a:t>环境变量的配置信息，因为，之前在第</a:t>
            </a:r>
            <a:r>
              <a:rPr lang="en-US" altLang="zh-CN" sz="2400" dirty="0"/>
              <a:t>3</a:t>
            </a:r>
            <a:r>
              <a:rPr lang="zh-CN" altLang="zh-CN" sz="2400" dirty="0"/>
              <a:t>章安装配置</a:t>
            </a:r>
            <a:r>
              <a:rPr lang="en-US" altLang="zh-CN" sz="2400" dirty="0"/>
              <a:t>Hadoop</a:t>
            </a:r>
            <a:r>
              <a:rPr lang="zh-CN" altLang="zh-CN" sz="2400" dirty="0"/>
              <a:t>时，我们已经为</a:t>
            </a:r>
            <a:r>
              <a:rPr lang="en-US" altLang="zh-CN" sz="2400" dirty="0"/>
              <a:t>Hadoop</a:t>
            </a:r>
            <a:r>
              <a:rPr lang="zh-CN" altLang="zh-CN" sz="2400" dirty="0"/>
              <a:t>添加了</a:t>
            </a:r>
            <a:r>
              <a:rPr lang="en-US" altLang="zh-CN" sz="2400" dirty="0"/>
              <a:t>PATH</a:t>
            </a:r>
            <a:r>
              <a:rPr lang="zh-CN" altLang="zh-CN" sz="2400" dirty="0"/>
              <a:t>环境变量的配置信息：</a:t>
            </a:r>
            <a:endParaRPr lang="zh-CN" altLang="en-US" sz="2400" dirty="0"/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id="{9DDA6FF4-D575-456F-8545-237977243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2" y="5440718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export PATH=$PATH:/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</a:rPr>
              <a:t>sbin</a:t>
            </a:r>
            <a:r>
              <a:rPr lang="en-US" altLang="zh-CN" sz="2400" dirty="0">
                <a:solidFill>
                  <a:schemeClr val="bg1"/>
                </a:solidFill>
              </a:rPr>
              <a:t>:/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/bin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164846-A3A4-4481-BD7C-FCE9E6CF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BF003E-612D-4017-8E4B-30675485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2735DE-9E64-4EAC-89C7-2456289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Box 2">
            <a:extLst>
              <a:ext uri="{FF2B5EF4-FFF2-40B4-BE49-F238E27FC236}">
                <a16:creationId xmlns:a16="http://schemas.microsoft.com/office/drawing/2014/main" id="{18C7E754-D700-4D88-86CB-187068DA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3058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public static void </a:t>
            </a:r>
            <a:r>
              <a:rPr lang="en-US" altLang="zh-CN" dirty="0" err="1"/>
              <a:t>getData</a:t>
            </a:r>
            <a:r>
              <a:rPr lang="en-US" altLang="zh-CN" dirty="0"/>
              <a:t>(String </a:t>
            </a:r>
            <a:r>
              <a:rPr lang="en-US" altLang="zh-CN" dirty="0" err="1"/>
              <a:t>tableName,String</a:t>
            </a:r>
            <a:r>
              <a:rPr lang="en-US" altLang="zh-CN" dirty="0"/>
              <a:t> </a:t>
            </a:r>
            <a:r>
              <a:rPr lang="en-US" altLang="zh-CN" dirty="0" err="1"/>
              <a:t>rowKey,String</a:t>
            </a:r>
            <a:r>
              <a:rPr lang="en-US" altLang="zh-CN" dirty="0"/>
              <a:t> </a:t>
            </a:r>
            <a:r>
              <a:rPr lang="en-US" altLang="zh-CN" dirty="0" err="1"/>
              <a:t>colFamily</a:t>
            </a:r>
            <a:r>
              <a:rPr lang="en-US" altLang="zh-CN" dirty="0"/>
              <a:t>, String col)throws  </a:t>
            </a:r>
            <a:r>
              <a:rPr lang="en-US" altLang="zh-CN" dirty="0" err="1"/>
              <a:t>IOException</a:t>
            </a:r>
            <a:r>
              <a:rPr lang="en-US" altLang="zh-CN" dirty="0"/>
              <a:t>{ 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Table </a:t>
            </a:r>
            <a:r>
              <a:rPr lang="en-US" altLang="zh-CN" dirty="0" err="1"/>
              <a:t>table</a:t>
            </a:r>
            <a:r>
              <a:rPr lang="en-US" altLang="zh-CN" dirty="0"/>
              <a:t> = </a:t>
            </a:r>
            <a:r>
              <a:rPr lang="en-US" altLang="zh-CN" dirty="0" err="1"/>
              <a:t>connection.getTable</a:t>
            </a:r>
            <a:r>
              <a:rPr lang="en-US" altLang="zh-CN" dirty="0"/>
              <a:t>(</a:t>
            </a:r>
            <a:r>
              <a:rPr lang="en-US" altLang="zh-CN" dirty="0" err="1"/>
              <a:t>TableName.valueOf</a:t>
            </a:r>
            <a:r>
              <a:rPr lang="en-US" altLang="zh-CN" dirty="0"/>
              <a:t>(</a:t>
            </a:r>
            <a:r>
              <a:rPr lang="en-US" altLang="zh-CN" dirty="0" err="1"/>
              <a:t>tableName</a:t>
            </a:r>
            <a:r>
              <a:rPr lang="en-US" altLang="zh-CN" dirty="0"/>
              <a:t>));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Get </a:t>
            </a:r>
            <a:r>
              <a:rPr lang="en-US" altLang="zh-CN" dirty="0" err="1"/>
              <a:t>get</a:t>
            </a:r>
            <a:r>
              <a:rPr lang="en-US" altLang="zh-CN" dirty="0"/>
              <a:t> = new Get(</a:t>
            </a:r>
            <a:r>
              <a:rPr lang="en-US" altLang="zh-CN" dirty="0" err="1"/>
              <a:t>rowKey.getBytes</a:t>
            </a:r>
            <a:r>
              <a:rPr lang="en-US" altLang="zh-CN" dirty="0"/>
              <a:t>());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</a:t>
            </a:r>
            <a:r>
              <a:rPr lang="en-US" altLang="zh-CN" dirty="0" err="1"/>
              <a:t>get.addColumn</a:t>
            </a:r>
            <a:r>
              <a:rPr lang="en-US" altLang="zh-CN" dirty="0"/>
              <a:t>(</a:t>
            </a:r>
            <a:r>
              <a:rPr lang="en-US" altLang="zh-CN" dirty="0" err="1"/>
              <a:t>colFamily.getBytes</a:t>
            </a:r>
            <a:r>
              <a:rPr lang="en-US" altLang="zh-CN" dirty="0"/>
              <a:t>(),</a:t>
            </a:r>
            <a:r>
              <a:rPr lang="en-US" altLang="zh-CN" dirty="0" err="1"/>
              <a:t>col.getBytes</a:t>
            </a:r>
            <a:r>
              <a:rPr lang="en-US" altLang="zh-CN" dirty="0"/>
              <a:t>());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Result </a:t>
            </a:r>
            <a:r>
              <a:rPr lang="en-US" altLang="zh-CN" dirty="0" err="1"/>
              <a:t>result</a:t>
            </a:r>
            <a:r>
              <a:rPr lang="en-US" altLang="zh-CN" dirty="0"/>
              <a:t> = </a:t>
            </a:r>
            <a:r>
              <a:rPr lang="en-US" altLang="zh-CN" dirty="0" err="1"/>
              <a:t>table.get</a:t>
            </a:r>
            <a:r>
              <a:rPr lang="en-US" altLang="zh-CN" dirty="0"/>
              <a:t>(get);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(new String(</a:t>
            </a:r>
            <a:r>
              <a:rPr lang="en-US" altLang="zh-CN" dirty="0" err="1"/>
              <a:t>result.getValue</a:t>
            </a:r>
            <a:r>
              <a:rPr lang="en-US" altLang="zh-CN" dirty="0"/>
              <a:t>(</a:t>
            </a:r>
            <a:r>
              <a:rPr lang="en-US" altLang="zh-CN" dirty="0" err="1"/>
              <a:t>colFamily.getBytes</a:t>
            </a:r>
            <a:r>
              <a:rPr lang="en-US" altLang="zh-CN" dirty="0"/>
              <a:t>(),col==</a:t>
            </a:r>
            <a:r>
              <a:rPr lang="en-US" altLang="zh-CN" dirty="0" err="1"/>
              <a:t>null?null:col.getBytes</a:t>
            </a:r>
            <a:r>
              <a:rPr lang="en-US" altLang="zh-CN" dirty="0"/>
              <a:t>())));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</a:t>
            </a:r>
            <a:r>
              <a:rPr lang="en-US" altLang="zh-CN" dirty="0" err="1"/>
              <a:t>table.close</a:t>
            </a:r>
            <a:r>
              <a:rPr lang="en-US" altLang="zh-CN" dirty="0"/>
              <a:t>(); </a:t>
            </a:r>
            <a:endParaRPr lang="zh-CN" altLang="zh-CN" dirty="0"/>
          </a:p>
          <a:p>
            <a:pPr eaLnBrk="1" hangingPunct="1"/>
            <a:r>
              <a:rPr lang="en-US" altLang="zh-CN" dirty="0"/>
              <a:t>    }</a:t>
            </a:r>
            <a:endParaRPr lang="zh-CN" altLang="zh-CN" dirty="0"/>
          </a:p>
          <a:p>
            <a:pPr eaLnBrk="1" hangingPunct="1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7FCEF1-374E-40B4-BE5B-5EB5BBF0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0F8E3-EE22-4377-9BD3-89F432D5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FADC6-C1EE-4F7E-8CA5-1D8C1EEF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816E50F0-96A7-4956-8CB7-6120413B9F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5.4.4 </a:t>
            </a:r>
            <a:r>
              <a:rPr lang="zh-CN" altLang="zh-CN" sz="2800" b="1" dirty="0">
                <a:solidFill>
                  <a:schemeClr val="bg2"/>
                </a:solidFill>
              </a:rPr>
              <a:t>编译运行程序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pic>
        <p:nvPicPr>
          <p:cNvPr id="48131" name="图片 2">
            <a:extLst>
              <a:ext uri="{FF2B5EF4-FFF2-40B4-BE49-F238E27FC236}">
                <a16:creationId xmlns:a16="http://schemas.microsoft.com/office/drawing/2014/main" id="{270ACE2C-6FD7-4E43-A404-BFEEC1C2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106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971D41-F1DD-4997-9D92-EDF35C6E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00DC58-C01C-40C4-B1DE-3E3E47D5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41D314-5285-43E7-8795-B63ED327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图片 2">
            <a:extLst>
              <a:ext uri="{FF2B5EF4-FFF2-40B4-BE49-F238E27FC236}">
                <a16:creationId xmlns:a16="http://schemas.microsoft.com/office/drawing/2014/main" id="{C2859987-6B5B-456A-B3D2-51AF35F36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32761"/>
            <a:ext cx="7924800" cy="531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9077CB-24AE-4881-B215-7F3CACE9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50AC1E-077D-48F5-B28A-0BFD9B31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515474-F409-4A0E-A8C7-5DCE4F4F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Box 2">
            <a:extLst>
              <a:ext uri="{FF2B5EF4-FFF2-40B4-BE49-F238E27FC236}">
                <a16:creationId xmlns:a16="http://schemas.microsoft.com/office/drawing/2014/main" id="{7A79E9AB-A71F-4665-9717-B8B9526D4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6" y="1134755"/>
            <a:ext cx="84071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现在可以在</a:t>
            </a:r>
            <a:r>
              <a:rPr lang="en-US" altLang="zh-CN" sz="2400" dirty="0"/>
              <a:t>Linux</a:t>
            </a:r>
            <a:r>
              <a:rPr lang="zh-CN" altLang="zh-CN" sz="2400" dirty="0"/>
              <a:t>的终端中启动</a:t>
            </a:r>
            <a:r>
              <a:rPr lang="en-US" altLang="zh-CN" sz="2400" dirty="0"/>
              <a:t>HBase Shell</a:t>
            </a:r>
            <a:r>
              <a:rPr lang="zh-CN" altLang="zh-CN" sz="2400" dirty="0"/>
              <a:t>，来查看生成的表，启动</a:t>
            </a:r>
            <a:r>
              <a:rPr lang="en-US" altLang="zh-CN" sz="2400" dirty="0"/>
              <a:t>HBase Shell</a:t>
            </a:r>
            <a:r>
              <a:rPr lang="zh-CN" altLang="zh-CN" sz="2400" dirty="0"/>
              <a:t>的命令如下：</a:t>
            </a:r>
            <a:endParaRPr lang="zh-CN" altLang="en-US" sz="2400" dirty="0"/>
          </a:p>
        </p:txBody>
      </p:sp>
      <p:sp>
        <p:nvSpPr>
          <p:cNvPr id="50180" name="TextBox 3">
            <a:extLst>
              <a:ext uri="{FF2B5EF4-FFF2-40B4-BE49-F238E27FC236}">
                <a16:creationId xmlns:a16="http://schemas.microsoft.com/office/drawing/2014/main" id="{52FDF0A1-4D2F-44C7-8F4F-8029B0327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32452"/>
            <a:ext cx="82296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/usr/local/hbase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./bin/hbase shell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0181" name="TextBox 4">
            <a:extLst>
              <a:ext uri="{FF2B5EF4-FFF2-40B4-BE49-F238E27FC236}">
                <a16:creationId xmlns:a16="http://schemas.microsoft.com/office/drawing/2014/main" id="{5ACF0CF2-B46D-4D15-906A-A55A119D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6" y="3330150"/>
            <a:ext cx="8330954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进入</a:t>
            </a:r>
            <a:r>
              <a:rPr lang="en-US" altLang="zh-CN" sz="2400" dirty="0"/>
              <a:t>HBase Shell</a:t>
            </a:r>
            <a:r>
              <a:rPr lang="zh-CN" altLang="zh-CN" sz="2400" dirty="0"/>
              <a:t>以后，可以使用</a:t>
            </a:r>
            <a:r>
              <a:rPr lang="en-US" altLang="zh-CN" sz="2400" dirty="0"/>
              <a:t>list</a:t>
            </a:r>
            <a:r>
              <a:rPr lang="zh-CN" altLang="zh-CN" sz="2400" dirty="0"/>
              <a:t>命令查看</a:t>
            </a:r>
            <a:r>
              <a:rPr lang="en-US" altLang="zh-CN" sz="2400" dirty="0"/>
              <a:t>HBase</a:t>
            </a:r>
            <a:r>
              <a:rPr lang="zh-CN" altLang="zh-CN" sz="2400" dirty="0"/>
              <a:t>数据库中是否存在名称为</a:t>
            </a:r>
            <a:r>
              <a:rPr lang="en-US" altLang="zh-CN" sz="2400" dirty="0"/>
              <a:t>student</a:t>
            </a:r>
            <a:r>
              <a:rPr lang="zh-CN" altLang="zh-CN" sz="2400" dirty="0"/>
              <a:t>的表。</a:t>
            </a:r>
            <a:endParaRPr lang="zh-CN" altLang="en-US" sz="2400" dirty="0"/>
          </a:p>
        </p:txBody>
      </p:sp>
      <p:sp>
        <p:nvSpPr>
          <p:cNvPr id="50182" name="TextBox 5">
            <a:extLst>
              <a:ext uri="{FF2B5EF4-FFF2-40B4-BE49-F238E27FC236}">
                <a16:creationId xmlns:a16="http://schemas.microsoft.com/office/drawing/2014/main" id="{22C38364-655B-404F-AE99-587918D5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8153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hbase&gt; list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50183" name="图片 6">
            <a:extLst>
              <a:ext uri="{FF2B5EF4-FFF2-40B4-BE49-F238E27FC236}">
                <a16:creationId xmlns:a16="http://schemas.microsoft.com/office/drawing/2014/main" id="{738860B7-EB99-4DCB-ADCB-63864C9C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91" y="4922785"/>
            <a:ext cx="3276600" cy="16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D8D4A9-FFDD-492F-9EF3-03711513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B1397C-C320-4538-9780-BB51C11D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AC92AF-B5A0-4E0A-9CFB-F13C60BC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矩形 2">
            <a:extLst>
              <a:ext uri="{FF2B5EF4-FFF2-40B4-BE49-F238E27FC236}">
                <a16:creationId xmlns:a16="http://schemas.microsoft.com/office/drawing/2014/main" id="{204033A5-5189-4611-A9C3-B1967F0A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8" y="914400"/>
            <a:ext cx="84552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再在</a:t>
            </a:r>
            <a:r>
              <a:rPr lang="en-US" altLang="zh-CN" sz="2400" dirty="0"/>
              <a:t>HBase Shell</a:t>
            </a:r>
            <a:r>
              <a:rPr lang="zh-CN" altLang="zh-CN" sz="2400" dirty="0"/>
              <a:t>交互式环境中，使用如下命令查看</a:t>
            </a:r>
            <a:r>
              <a:rPr lang="en-US" altLang="zh-CN" sz="2400" dirty="0"/>
              <a:t>student</a:t>
            </a:r>
            <a:r>
              <a:rPr lang="zh-CN" altLang="zh-CN" sz="2400" dirty="0"/>
              <a:t>表中的数据：</a:t>
            </a:r>
            <a:endParaRPr lang="zh-CN" altLang="en-US" sz="2400" dirty="0"/>
          </a:p>
        </p:txBody>
      </p:sp>
      <p:pic>
        <p:nvPicPr>
          <p:cNvPr id="51204" name="图片 3">
            <a:extLst>
              <a:ext uri="{FF2B5EF4-FFF2-40B4-BE49-F238E27FC236}">
                <a16:creationId xmlns:a16="http://schemas.microsoft.com/office/drawing/2014/main" id="{C5307A3A-99F3-4F4C-BBE2-CABDCB771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057400"/>
            <a:ext cx="8610600" cy="299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DA760B-D153-4BD2-9BCC-4456AFBA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82E4DF-42B5-4E2C-87A4-E55D7456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3ACB60-D28C-423B-A1C6-F1DE73F5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E2C8E7C1-165F-4629-9AF7-DA3785525C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2400" y="762000"/>
            <a:ext cx="3276600" cy="914400"/>
          </a:xfrm>
        </p:spPr>
        <p:txBody>
          <a:bodyPr/>
          <a:lstStyle/>
          <a:p>
            <a:r>
              <a:rPr lang="zh-CN" altLang="zh-CN" sz="3200" b="1" dirty="0">
                <a:solidFill>
                  <a:schemeClr val="bg2"/>
                </a:solidFill>
              </a:rPr>
              <a:t>本章小结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52227" name="TextBox 2">
            <a:extLst>
              <a:ext uri="{FF2B5EF4-FFF2-40B4-BE49-F238E27FC236}">
                <a16:creationId xmlns:a16="http://schemas.microsoft.com/office/drawing/2014/main" id="{84C465CF-C623-447E-A237-73CBEE966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6400"/>
            <a:ext cx="8686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bg2"/>
                </a:solidFill>
              </a:rPr>
              <a:t>HBase</a:t>
            </a:r>
            <a:r>
              <a:rPr lang="zh-CN" altLang="zh-CN" sz="2400" b="1" dirty="0">
                <a:solidFill>
                  <a:schemeClr val="bg2"/>
                </a:solidFill>
              </a:rPr>
              <a:t>属于列族数据库，是</a:t>
            </a:r>
            <a:r>
              <a:rPr lang="en-US" altLang="zh-CN" sz="2400" b="1" dirty="0">
                <a:solidFill>
                  <a:schemeClr val="bg2"/>
                </a:solidFill>
              </a:rPr>
              <a:t>NoSQL</a:t>
            </a:r>
            <a:r>
              <a:rPr lang="zh-CN" altLang="zh-CN" sz="2400" b="1" dirty="0">
                <a:solidFill>
                  <a:schemeClr val="bg2"/>
                </a:solidFill>
              </a:rPr>
              <a:t>数据库的一种，它是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生态系统中的重要一员，借助于</a:t>
            </a:r>
            <a:r>
              <a:rPr lang="en-US" altLang="zh-CN" sz="2400" b="1" dirty="0">
                <a:solidFill>
                  <a:schemeClr val="bg2"/>
                </a:solidFill>
              </a:rPr>
              <a:t>Hadoop</a:t>
            </a:r>
            <a:r>
              <a:rPr lang="zh-CN" altLang="zh-CN" sz="2400" b="1" dirty="0">
                <a:solidFill>
                  <a:schemeClr val="bg2"/>
                </a:solidFill>
              </a:rPr>
              <a:t>的力量，</a:t>
            </a:r>
            <a:r>
              <a:rPr lang="en-US" altLang="zh-CN" sz="2400" b="1" dirty="0">
                <a:solidFill>
                  <a:schemeClr val="bg2"/>
                </a:solidFill>
              </a:rPr>
              <a:t>HBase</a:t>
            </a:r>
            <a:r>
              <a:rPr lang="zh-CN" altLang="zh-CN" sz="2400" b="1" dirty="0">
                <a:solidFill>
                  <a:schemeClr val="bg2"/>
                </a:solidFill>
              </a:rPr>
              <a:t>获得很好的发展空间，得到了大量的应用。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chemeClr val="bg2"/>
                </a:solidFill>
              </a:rPr>
              <a:t>本章首先介绍了</a:t>
            </a:r>
            <a:r>
              <a:rPr lang="en-US" altLang="zh-CN" sz="2400" b="1" dirty="0">
                <a:solidFill>
                  <a:schemeClr val="bg2"/>
                </a:solidFill>
              </a:rPr>
              <a:t>HBase</a:t>
            </a:r>
            <a:r>
              <a:rPr lang="zh-CN" altLang="zh-CN" sz="2400" b="1" dirty="0">
                <a:solidFill>
                  <a:schemeClr val="bg2"/>
                </a:solidFill>
              </a:rPr>
              <a:t>的安装方法，包括下载安装文件、配置环境变量和添加用户权限等。然后，详细介绍了</a:t>
            </a:r>
            <a:r>
              <a:rPr lang="en-US" altLang="zh-CN" sz="2400" b="1" dirty="0">
                <a:solidFill>
                  <a:schemeClr val="bg2"/>
                </a:solidFill>
              </a:rPr>
              <a:t>HBase</a:t>
            </a:r>
            <a:r>
              <a:rPr lang="zh-CN" altLang="zh-CN" sz="2400" b="1" dirty="0">
                <a:solidFill>
                  <a:schemeClr val="bg2"/>
                </a:solidFill>
              </a:rPr>
              <a:t>的两种不同模式的配置方法，包括单机模式的配置和伪分布式模式的配置。在实际应用中，需要经常使用</a:t>
            </a:r>
            <a:r>
              <a:rPr lang="en-US" altLang="zh-CN" sz="2400" b="1" dirty="0">
                <a:solidFill>
                  <a:schemeClr val="bg2"/>
                </a:solidFill>
              </a:rPr>
              <a:t>Shell</a:t>
            </a:r>
            <a:r>
              <a:rPr lang="zh-CN" altLang="zh-CN" sz="2400" b="1" dirty="0">
                <a:solidFill>
                  <a:schemeClr val="bg2"/>
                </a:solidFill>
              </a:rPr>
              <a:t>命令操作</a:t>
            </a:r>
            <a:r>
              <a:rPr lang="en-US" altLang="zh-CN" sz="2400" b="1" dirty="0">
                <a:solidFill>
                  <a:schemeClr val="bg2"/>
                </a:solidFill>
              </a:rPr>
              <a:t>HBase</a:t>
            </a:r>
            <a:r>
              <a:rPr lang="zh-CN" altLang="zh-CN" sz="2400" b="1" dirty="0">
                <a:solidFill>
                  <a:schemeClr val="bg2"/>
                </a:solidFill>
              </a:rPr>
              <a:t>数据库，因此，本章详细介绍了一些常用的</a:t>
            </a:r>
            <a:r>
              <a:rPr lang="en-US" altLang="zh-CN" sz="2400" b="1" dirty="0">
                <a:solidFill>
                  <a:schemeClr val="bg2"/>
                </a:solidFill>
              </a:rPr>
              <a:t>HBase Shell</a:t>
            </a:r>
            <a:r>
              <a:rPr lang="zh-CN" altLang="zh-CN" sz="2400" b="1" dirty="0">
                <a:solidFill>
                  <a:schemeClr val="bg2"/>
                </a:solidFill>
              </a:rPr>
              <a:t>命令的使用方法，包括创建表、添加数据、查看数据、删除数据等。最后，本章详细介绍了</a:t>
            </a:r>
            <a:r>
              <a:rPr lang="en-US" altLang="zh-CN" sz="2400" b="1" dirty="0">
                <a:solidFill>
                  <a:schemeClr val="bg2"/>
                </a:solidFill>
              </a:rPr>
              <a:t>HBase</a:t>
            </a:r>
            <a:r>
              <a:rPr lang="zh-CN" altLang="zh-CN" sz="2400" b="1" dirty="0">
                <a:solidFill>
                  <a:schemeClr val="bg2"/>
                </a:solidFill>
              </a:rPr>
              <a:t>的</a:t>
            </a:r>
            <a:r>
              <a:rPr lang="en-US" altLang="zh-CN" sz="2400" b="1" dirty="0">
                <a:solidFill>
                  <a:schemeClr val="bg2"/>
                </a:solidFill>
              </a:rPr>
              <a:t>Java</a:t>
            </a:r>
            <a:r>
              <a:rPr lang="zh-CN" altLang="zh-CN" sz="2400" b="1" dirty="0">
                <a:solidFill>
                  <a:schemeClr val="bg2"/>
                </a:solidFill>
              </a:rPr>
              <a:t>应用程序开发方法。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935CD-47F3-48E1-A3EF-7887D454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C9106D-0977-410A-B75C-8089A55F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B5EAB4-69C0-40FC-918B-21AF8CDF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2">
            <a:extLst>
              <a:ext uri="{FF2B5EF4-FFF2-40B4-BE49-F238E27FC236}">
                <a16:creationId xmlns:a16="http://schemas.microsoft.com/office/drawing/2014/main" id="{793602DE-DAC5-427C-86D5-378D11D4A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这里，需要把</a:t>
            </a:r>
            <a:r>
              <a:rPr lang="en-US" altLang="zh-CN" sz="2400" dirty="0"/>
              <a:t>HBase</a:t>
            </a:r>
            <a:r>
              <a:rPr lang="zh-CN" altLang="zh-CN" sz="2400" dirty="0"/>
              <a:t>的</a:t>
            </a:r>
            <a:r>
              <a:rPr lang="en-US" altLang="zh-CN" sz="2400" dirty="0"/>
              <a:t>bin</a:t>
            </a:r>
            <a:r>
              <a:rPr lang="zh-CN" altLang="zh-CN" sz="2400" dirty="0"/>
              <a:t>目录</a:t>
            </a:r>
            <a:r>
              <a:rPr lang="en-US" altLang="zh-CN" sz="2400" dirty="0"/>
              <a:t>“/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/bin”</a:t>
            </a:r>
            <a:r>
              <a:rPr lang="zh-CN" altLang="zh-CN" sz="2400" dirty="0"/>
              <a:t>追加到</a:t>
            </a:r>
            <a:r>
              <a:rPr lang="en-US" altLang="zh-CN" sz="2400" dirty="0"/>
              <a:t>PATH</a:t>
            </a:r>
            <a:r>
              <a:rPr lang="zh-CN" altLang="zh-CN" sz="2400" dirty="0"/>
              <a:t>中。当要在</a:t>
            </a:r>
            <a:r>
              <a:rPr lang="en-US" altLang="zh-CN" sz="2400" dirty="0"/>
              <a:t>PATH</a:t>
            </a:r>
            <a:r>
              <a:rPr lang="zh-CN" altLang="zh-CN" sz="2400" dirty="0"/>
              <a:t>中继续加入新的路径时，只要用英文冒号</a:t>
            </a:r>
            <a:r>
              <a:rPr lang="en-US" altLang="zh-CN" sz="2400" dirty="0"/>
              <a:t>“:”</a:t>
            </a:r>
            <a:r>
              <a:rPr lang="zh-CN" altLang="zh-CN" sz="2400" dirty="0"/>
              <a:t>隔开，把新的路径加到后面即可，追加后的结果如下：</a:t>
            </a:r>
            <a:endParaRPr lang="zh-CN" altLang="en-US" sz="2400" dirty="0"/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E6DF1965-3EEA-47EA-9859-CFE2182B7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058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export PATH=$PATH:/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</a:rPr>
              <a:t>sbin</a:t>
            </a:r>
            <a:r>
              <a:rPr lang="en-US" altLang="zh-CN" sz="2400" dirty="0">
                <a:solidFill>
                  <a:schemeClr val="bg1"/>
                </a:solidFill>
              </a:rPr>
              <a:t>:/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/bin: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/bin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221" name="TextBox 4">
            <a:extLst>
              <a:ext uri="{FF2B5EF4-FFF2-40B4-BE49-F238E27FC236}">
                <a16:creationId xmlns:a16="http://schemas.microsoft.com/office/drawing/2014/main" id="{8EE9563D-EDFE-4271-9AA7-451FC1B44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579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添加后，执行如下命令使设置生效：</a:t>
            </a:r>
            <a:endParaRPr lang="zh-CN" altLang="en-US" sz="2400" dirty="0"/>
          </a:p>
        </p:txBody>
      </p:sp>
      <p:sp>
        <p:nvSpPr>
          <p:cNvPr id="9222" name="TextBox 5">
            <a:extLst>
              <a:ext uri="{FF2B5EF4-FFF2-40B4-BE49-F238E27FC236}">
                <a16:creationId xmlns:a16="http://schemas.microsoft.com/office/drawing/2014/main" id="{75EA9E78-0CA8-46D6-BEBC-5C1497449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34892"/>
            <a:ext cx="82296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source ~/.</a:t>
            </a:r>
            <a:r>
              <a:rPr lang="en-US" altLang="zh-CN" sz="2400" dirty="0" err="1">
                <a:solidFill>
                  <a:schemeClr val="bg1"/>
                </a:solidFill>
              </a:rPr>
              <a:t>bashrc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F4E5FB-A3D5-4085-8818-9003AEBE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3D519B-4978-44C7-94ED-AC8CE237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10613E-7D05-4E54-BA6C-CA10ED6A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2E897497-27FA-446D-9D80-99D185E936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0235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5.1.3 </a:t>
            </a:r>
            <a:r>
              <a:rPr lang="zh-CN" altLang="zh-CN" sz="2800" b="1" dirty="0">
                <a:solidFill>
                  <a:schemeClr val="bg2"/>
                </a:solidFill>
              </a:rPr>
              <a:t>添加用户权限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0243" name="TextBox 2">
            <a:extLst>
              <a:ext uri="{FF2B5EF4-FFF2-40B4-BE49-F238E27FC236}">
                <a16:creationId xmlns:a16="http://schemas.microsoft.com/office/drawing/2014/main" id="{CA5F3353-2799-412F-AE57-06373917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1689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需要为当前登录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系统的</a:t>
            </a:r>
            <a:r>
              <a:rPr lang="en-US" altLang="zh-CN" sz="2400" dirty="0" err="1"/>
              <a:t>hadoop</a:t>
            </a:r>
            <a:r>
              <a:rPr lang="zh-CN" altLang="zh-CN" sz="2400" dirty="0"/>
              <a:t>用户添加访问</a:t>
            </a:r>
            <a:r>
              <a:rPr lang="en-US" altLang="zh-CN" sz="2400" dirty="0"/>
              <a:t>HBase</a:t>
            </a:r>
            <a:r>
              <a:rPr lang="zh-CN" altLang="zh-CN" sz="2400" dirty="0"/>
              <a:t>目录的权限，将</a:t>
            </a:r>
            <a:r>
              <a:rPr lang="en-US" altLang="zh-CN" sz="2400" dirty="0"/>
              <a:t>HBase</a:t>
            </a:r>
            <a:r>
              <a:rPr lang="zh-CN" altLang="zh-CN" sz="2400" dirty="0"/>
              <a:t>安装目录下的所有文件的所有者改为</a:t>
            </a:r>
            <a:r>
              <a:rPr lang="en-US" altLang="zh-CN" sz="2400" dirty="0" err="1"/>
              <a:t>hadoop</a:t>
            </a:r>
            <a:r>
              <a:rPr lang="zh-CN" altLang="zh-CN" sz="2400" dirty="0"/>
              <a:t>，命令如下：</a:t>
            </a:r>
            <a:endParaRPr lang="zh-CN" altLang="en-US" sz="2400" dirty="0"/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07A88C8A-5075-4668-8B3B-4677A3C14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971800"/>
            <a:ext cx="82677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</a:rPr>
              <a:t>sudo</a:t>
            </a:r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</a:rPr>
              <a:t>chown</a:t>
            </a:r>
            <a:r>
              <a:rPr lang="en-US" altLang="zh-CN" sz="2400" dirty="0">
                <a:solidFill>
                  <a:schemeClr val="bg1"/>
                </a:solidFill>
              </a:rPr>
              <a:t>  -R  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  ./</a:t>
            </a:r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6BC37C-E915-4642-AE83-CAC2CCBE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6F518E-5151-45A6-86D8-17B9F7A3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4034A0-D9C6-4DDF-8B75-17C7E0C5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287FC58-18DE-40AA-BE97-F027C78144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87312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5.1.4 </a:t>
            </a:r>
            <a:r>
              <a:rPr lang="zh-CN" altLang="zh-CN" sz="2800" b="1" dirty="0">
                <a:solidFill>
                  <a:schemeClr val="bg2"/>
                </a:solidFill>
              </a:rPr>
              <a:t>查看</a:t>
            </a:r>
            <a:r>
              <a:rPr lang="en-US" altLang="zh-CN" sz="2800" b="1" dirty="0">
                <a:solidFill>
                  <a:schemeClr val="bg2"/>
                </a:solidFill>
              </a:rPr>
              <a:t>HBase</a:t>
            </a:r>
            <a:r>
              <a:rPr lang="zh-CN" altLang="zh-CN" sz="2800" b="1" dirty="0">
                <a:solidFill>
                  <a:schemeClr val="bg2"/>
                </a:solidFill>
              </a:rPr>
              <a:t>版本信息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1267" name="矩形 2">
            <a:extLst>
              <a:ext uri="{FF2B5EF4-FFF2-40B4-BE49-F238E27FC236}">
                <a16:creationId xmlns:a16="http://schemas.microsoft.com/office/drawing/2014/main" id="{DD80217C-E75E-4A73-884E-B2FDEF7FE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95" y="1119817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可以通过如下命令查看</a:t>
            </a:r>
            <a:r>
              <a:rPr lang="en-US" altLang="zh-CN" sz="2400" dirty="0"/>
              <a:t>HBase</a:t>
            </a:r>
            <a:r>
              <a:rPr lang="zh-CN" altLang="zh-CN" sz="2400" dirty="0"/>
              <a:t>版本信息，以确认</a:t>
            </a:r>
            <a:r>
              <a:rPr lang="en-US" altLang="zh-CN" sz="2400" dirty="0"/>
              <a:t>HBase</a:t>
            </a:r>
            <a:r>
              <a:rPr lang="zh-CN" altLang="zh-CN" sz="2400" dirty="0"/>
              <a:t>已经安装成功：</a:t>
            </a:r>
            <a:endParaRPr lang="zh-CN" altLang="en-US" sz="2400" dirty="0"/>
          </a:p>
        </p:txBody>
      </p:sp>
      <p:sp>
        <p:nvSpPr>
          <p:cNvPr id="11268" name="TextBox 3">
            <a:extLst>
              <a:ext uri="{FF2B5EF4-FFF2-40B4-BE49-F238E27FC236}">
                <a16:creationId xmlns:a16="http://schemas.microsoft.com/office/drawing/2014/main" id="{E5EB562B-28B1-4A86-9D91-C33004B6A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95" y="2243543"/>
            <a:ext cx="7886700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/bin/</a:t>
            </a:r>
            <a:r>
              <a:rPr lang="en-US" altLang="zh-CN" sz="2400" dirty="0" err="1">
                <a:solidFill>
                  <a:schemeClr val="bg1"/>
                </a:solidFill>
              </a:rPr>
              <a:t>hbase</a:t>
            </a:r>
            <a:r>
              <a:rPr lang="en-US" altLang="zh-CN" sz="2400" dirty="0">
                <a:solidFill>
                  <a:schemeClr val="bg1"/>
                </a:solidFill>
              </a:rPr>
              <a:t> version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1269" name="图片 4">
            <a:extLst>
              <a:ext uri="{FF2B5EF4-FFF2-40B4-BE49-F238E27FC236}">
                <a16:creationId xmlns:a16="http://schemas.microsoft.com/office/drawing/2014/main" id="{0AB39083-CF27-4676-B4C1-3F053977C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5" y="3223583"/>
            <a:ext cx="7916126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1FB40D-FD05-4D7E-A8EF-69CF7850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A1D783-8E9E-4DF0-9AD5-444B91AF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A80318-6C07-493B-B082-B7B8361F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F2C14DA1-D8CE-417D-B0BF-FF843ADCE1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5.2 HBase</a:t>
            </a:r>
            <a:r>
              <a:rPr lang="zh-CN" altLang="zh-CN" sz="3200" b="1" dirty="0">
                <a:solidFill>
                  <a:schemeClr val="bg2"/>
                </a:solidFill>
              </a:rPr>
              <a:t>的配置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2291" name="TextBox 2">
            <a:extLst>
              <a:ext uri="{FF2B5EF4-FFF2-40B4-BE49-F238E27FC236}">
                <a16:creationId xmlns:a16="http://schemas.microsoft.com/office/drawing/2014/main" id="{07FC867A-B93B-4DE9-B07A-674E39C78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31893"/>
            <a:ext cx="525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5.2.1 </a:t>
            </a:r>
            <a:r>
              <a:rPr lang="zh-CN" altLang="zh-CN" sz="2800" b="1" dirty="0">
                <a:solidFill>
                  <a:schemeClr val="bg2"/>
                </a:solidFill>
              </a:rPr>
              <a:t>单机模式配置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5.2.2 </a:t>
            </a:r>
            <a:r>
              <a:rPr lang="zh-CN" altLang="zh-CN" sz="2800" b="1" dirty="0">
                <a:solidFill>
                  <a:schemeClr val="bg2"/>
                </a:solidFill>
              </a:rPr>
              <a:t>伪分布式配置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397227-F8E9-48AA-9F17-EDDEE02F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2024-03-17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4C3CA8-946B-40FE-AD15-D04BDA50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4.HBase</a:t>
            </a:r>
            <a:r>
              <a:rPr lang="zh-CN" altLang="en-US"/>
              <a:t>安装和基础编程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6C2601-2DB4-492D-B628-069D1607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EF2F-9E4E-444B-95AE-59FDB692A80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16598</TotalTime>
  <Words>3440</Words>
  <Application>Microsoft Office PowerPoint</Application>
  <PresentationFormat>全屏显示(4:3)</PresentationFormat>
  <Paragraphs>436</Paragraphs>
  <Slides>55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黑体</vt:lpstr>
      <vt:lpstr>华文中宋</vt:lpstr>
      <vt:lpstr>宋体</vt:lpstr>
      <vt:lpstr>Arial</vt:lpstr>
      <vt:lpstr>Calibri</vt:lpstr>
      <vt:lpstr>Helvetica</vt:lpstr>
      <vt:lpstr>Times New Roman</vt:lpstr>
      <vt:lpstr>Verdana</vt:lpstr>
      <vt:lpstr>Wingdings</vt:lpstr>
      <vt:lpstr>Pixel</vt:lpstr>
      <vt:lpstr> </vt:lpstr>
      <vt:lpstr>PowerPoint 演示文稿</vt:lpstr>
      <vt:lpstr>5.1 安装HBase</vt:lpstr>
      <vt:lpstr>5.1.1 下载安装文件</vt:lpstr>
      <vt:lpstr>5.1.2 配置环境变量</vt:lpstr>
      <vt:lpstr>PowerPoint 演示文稿</vt:lpstr>
      <vt:lpstr>5.1.3 添加用户权限</vt:lpstr>
      <vt:lpstr>5.1.4 查看HBase版本信息</vt:lpstr>
      <vt:lpstr>5.2 HBase的配置</vt:lpstr>
      <vt:lpstr>5.2.1 单机模式配置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5.2.2 伪分布式模式配置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HBase常用Shell命令</vt:lpstr>
      <vt:lpstr>PowerPoint 演示文稿</vt:lpstr>
      <vt:lpstr>5.3.1 在HBase中创建表</vt:lpstr>
      <vt:lpstr>PowerPoint 演示文稿</vt:lpstr>
      <vt:lpstr>5.3.2 添加数据</vt:lpstr>
      <vt:lpstr>5.3.3 查看数据</vt:lpstr>
      <vt:lpstr>PowerPoint 演示文稿</vt:lpstr>
      <vt:lpstr>5.3.4 删除数据</vt:lpstr>
      <vt:lpstr>5.3.5 删除表</vt:lpstr>
      <vt:lpstr>5.3.6 查询历史数据</vt:lpstr>
      <vt:lpstr>PowerPoint 演示文稿</vt:lpstr>
      <vt:lpstr>5.3.7 退出HBase数据库</vt:lpstr>
      <vt:lpstr>5.4 HBase编程实践</vt:lpstr>
      <vt:lpstr>5.4.1 在Eclipse中创建项目</vt:lpstr>
      <vt:lpstr>PowerPoint 演示文稿</vt:lpstr>
      <vt:lpstr>PowerPoint 演示文稿</vt:lpstr>
      <vt:lpstr>5.4.2为项目添加需要用到的JAR包</vt:lpstr>
      <vt:lpstr>PowerPoint 演示文稿</vt:lpstr>
      <vt:lpstr>PowerPoint 演示文稿</vt:lpstr>
      <vt:lpstr>PowerPoint 演示文稿</vt:lpstr>
      <vt:lpstr>5.4.3 编写Java应用程序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5.4.4 编译运行程序</vt:lpstr>
      <vt:lpstr>PowerPoint 演示文稿</vt:lpstr>
      <vt:lpstr>PowerPoint 演示文稿</vt:lpstr>
      <vt:lpstr>PowerPoint 演示文稿</vt:lpstr>
      <vt:lpstr>本章小结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Chen Hans</cp:lastModifiedBy>
  <cp:revision>2185</cp:revision>
  <cp:lastPrinted>1601-01-01T00:00:00Z</cp:lastPrinted>
  <dcterms:created xsi:type="dcterms:W3CDTF">1601-01-01T00:00:00Z</dcterms:created>
  <dcterms:modified xsi:type="dcterms:W3CDTF">2024-03-30T14:29:01Z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