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sldIdLst>
    <p:sldId id="435" r:id="rId2"/>
    <p:sldId id="436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 autoAdjust="0"/>
    <p:restoredTop sz="89590" autoAdjust="0"/>
  </p:normalViewPr>
  <p:slideViewPr>
    <p:cSldViewPr>
      <p:cViewPr varScale="1">
        <p:scale>
          <a:sx n="63" d="100"/>
          <a:sy n="63" d="100"/>
        </p:scale>
        <p:origin x="1461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E5FFC62-78BF-4C16-A633-E671D8B5E1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8BE319-E82F-4766-BB68-8403CD4259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38E7473-C24F-443E-A784-FC34F5CC86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929CD00-B7FB-473F-AEF2-E366D5C10B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BBCE333-A78A-4A2A-8AD0-6586541EFE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F8A3A97-1733-404D-9664-89EAFAC8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EACE2E-0456-4D10-8971-D515B715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94A969-BE4F-4183-AF4E-582F327C3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58F1161-3FCA-4314-9C00-7B10F47D3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C95BBB-4A21-402B-B62D-2ED6C6CAF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20716DD-59F4-4742-85CD-C63EFCF05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ACE2E-0456-4D10-8971-D515B71564F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0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3CC8EC4-73B8-4578-9812-A03F877DF46E}"/>
              </a:ext>
            </a:extLst>
          </p:cNvPr>
          <p:cNvGrpSpPr>
            <a:grpSpLocks/>
          </p:cNvGrpSpPr>
          <p:nvPr/>
        </p:nvGrpSpPr>
        <p:grpSpPr bwMode="auto">
          <a:xfrm>
            <a:off x="0" y="-167640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0924D59A-9ACE-44AC-9EB6-999DA68416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29B2EEDD-979C-41B2-86FB-D738A27288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8905790-13EF-4FB1-9E79-0F280C13B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C78DF945-1543-405B-A3FA-58BD67F1C5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9232C98C-E43D-4C82-8F70-51CC151908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145AFAC4-17A5-4D65-B55D-6CFB9468ED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1362DCD7-D89F-47A8-BBEB-E6877F231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130E55F5-E8FF-4DC5-A20A-7AD924B98F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E04B0596-7DD1-4B3C-A3D9-A4A9CB4937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CFF6A8BA-704A-4AA9-8D74-4B19244304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EC239D58-0EE7-4B42-AA80-6CBDBF5CB5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4EB462AB-1779-4C0F-854E-0E2ADA6BFA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CB0413D7-BEB3-4CCA-84B7-EE4CF426DD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12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6231C57-827A-4640-94BC-59CD07CC3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AABAF65-B974-4B13-9FD0-54F2DCF55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AE186FF-8314-48D1-948F-085B244C2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AC834-005C-479B-9833-12244A5F8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5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39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98EBCC-1CD3-44B7-B431-E4F16E267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B64D41-772A-47DE-AED9-ACCD0CBA5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416BF410-B461-46B2-BCD0-2AA1E9FF0D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3"/>
            <a:ext cx="83820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776EDBC-1B4E-4096-BE89-66843498C7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70F491B9-DF22-4CE6-B071-F29B2A865D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4F594686-6D75-4342-A2E6-F72E282440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4EB59CE5-5FAA-4FF2-AE03-C8753612AB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78CAE0-E6C2-4D93-AD60-1A84F8ACC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0257540A-9A4A-4935-BC8F-40D1184AFD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3" r:id="rId2"/>
    <p:sldLayoutId id="214748370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412D55-DCB2-44A5-8F5F-208C7E8FE84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905000" y="3429000"/>
            <a:ext cx="68580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6. NoSQL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数据库安装与使用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A0DCC46-DBDC-4839-98CC-7DDFE6D78DE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838200"/>
            <a:ext cx="6477000" cy="1470025"/>
          </a:xfrm>
          <a:noFill/>
        </p:spPr>
        <p:txBody>
          <a:bodyPr/>
          <a:lstStyle/>
          <a:p>
            <a:pPr eaLnBrk="1" hangingPunct="1"/>
            <a:r>
              <a:rPr lang="zh-CN" altLang="en-US" sz="5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C7211DE-DA5C-4C8F-9BA0-E4DB7058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671492C-22E1-45A8-B798-9A01F5B9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76800"/>
            <a:ext cx="457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矩形 2">
            <a:extLst>
              <a:ext uri="{FF2B5EF4-FFF2-40B4-BE49-F238E27FC236}">
                <a16:creationId xmlns:a16="http://schemas.microsoft.com/office/drawing/2014/main" id="{81B85782-954D-404F-A90C-427EE53E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88" y="1066800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插入数据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13316" name="Picture 2" descr="选区_010">
            <a:extLst>
              <a:ext uri="{FF2B5EF4-FFF2-40B4-BE49-F238E27FC236}">
                <a16:creationId xmlns:a16="http://schemas.microsoft.com/office/drawing/2014/main" id="{03611E2D-DE99-4A58-BB78-F7E91BC9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45CF7-1A36-4707-9328-EE86F797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2199A5-ECCF-4DD3-8A89-D5AEEADF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1DB3F-72C2-43D4-95AB-B13A45E0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矩形 2">
            <a:extLst>
              <a:ext uri="{FF2B5EF4-FFF2-40B4-BE49-F238E27FC236}">
                <a16:creationId xmlns:a16="http://schemas.microsoft.com/office/drawing/2014/main" id="{61C1A548-CC04-4C46-B8B8-23A157C0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76" y="1066800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修改数据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14340" name="Picture 4" descr="选区_001">
            <a:extLst>
              <a:ext uri="{FF2B5EF4-FFF2-40B4-BE49-F238E27FC236}">
                <a16:creationId xmlns:a16="http://schemas.microsoft.com/office/drawing/2014/main" id="{7AF21475-B80A-4453-B6E5-B96B1E3E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76" y="1981200"/>
            <a:ext cx="816442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41B1BB-B29E-4BB1-9CEA-751740F9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75F12F-ECCC-4C64-9D50-1654595D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EA92F-50A0-4B7B-AF68-F7C345F8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>
            <a:extLst>
              <a:ext uri="{FF2B5EF4-FFF2-40B4-BE49-F238E27FC236}">
                <a16:creationId xmlns:a16="http://schemas.microsoft.com/office/drawing/2014/main" id="{1F098437-B10B-4788-BAC8-BCB4F571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删除数据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15364" name="Picture 2" descr="选区_002">
            <a:extLst>
              <a:ext uri="{FF2B5EF4-FFF2-40B4-BE49-F238E27FC236}">
                <a16:creationId xmlns:a16="http://schemas.microsoft.com/office/drawing/2014/main" id="{C4CECFA2-19A6-4675-88A2-08666767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4E6D34-A248-47F3-8D33-B02F1F7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2C1D7-AD48-4D6B-9AA9-6E404345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E9AD6-A572-401C-AB2B-914082C5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DE1C7606-4431-4604-AACA-EC00A2941D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059"/>
            <a:ext cx="8001000" cy="683741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6.2 MongoDB</a:t>
            </a:r>
            <a:r>
              <a:rPr lang="zh-CN" altLang="zh-CN" sz="3200" b="1" dirty="0">
                <a:solidFill>
                  <a:schemeClr val="bg2"/>
                </a:solidFill>
              </a:rPr>
              <a:t>安装</a:t>
            </a:r>
            <a:r>
              <a:rPr lang="zh-CN" altLang="en-US" sz="3200" b="1" dirty="0">
                <a:solidFill>
                  <a:schemeClr val="bg2"/>
                </a:solidFill>
              </a:rPr>
              <a:t>与</a:t>
            </a:r>
            <a:r>
              <a:rPr lang="zh-CN" altLang="zh-CN" sz="3200" b="1" dirty="0">
                <a:solidFill>
                  <a:schemeClr val="bg2"/>
                </a:solidFill>
              </a:rPr>
              <a:t>使用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78C7D9E0-85CE-436E-9302-6AAD3C164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6781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6.2.1 </a:t>
            </a:r>
            <a:r>
              <a:rPr lang="en-US" altLang="zh-CN" sz="2800" b="1" dirty="0" err="1">
                <a:solidFill>
                  <a:schemeClr val="bg2"/>
                </a:solidFill>
              </a:rPr>
              <a:t>MongDB</a:t>
            </a:r>
            <a:r>
              <a:rPr lang="zh-CN" altLang="zh-CN" sz="2800" b="1" dirty="0">
                <a:solidFill>
                  <a:schemeClr val="bg2"/>
                </a:solidFill>
              </a:rPr>
              <a:t>简介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6.2.2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MongoDB</a:t>
            </a: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6.2.3 </a:t>
            </a:r>
            <a:r>
              <a:rPr lang="zh-CN" altLang="zh-CN" sz="2800" b="1" dirty="0">
                <a:solidFill>
                  <a:schemeClr val="bg2"/>
                </a:solidFill>
              </a:rPr>
              <a:t>使用</a:t>
            </a:r>
            <a:r>
              <a:rPr lang="en-US" altLang="zh-CN" sz="2800" b="1" dirty="0">
                <a:solidFill>
                  <a:schemeClr val="bg2"/>
                </a:solidFill>
              </a:rPr>
              <a:t>Shell</a:t>
            </a:r>
            <a:r>
              <a:rPr lang="zh-CN" altLang="zh-CN" sz="2800" b="1" dirty="0">
                <a:solidFill>
                  <a:schemeClr val="bg2"/>
                </a:solidFill>
              </a:rPr>
              <a:t>命令操作</a:t>
            </a:r>
            <a:r>
              <a:rPr lang="en-US" altLang="zh-CN" sz="2800" b="1" dirty="0">
                <a:solidFill>
                  <a:schemeClr val="bg2"/>
                </a:solidFill>
              </a:rPr>
              <a:t>MongoDB</a:t>
            </a: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6.2.4 Java API</a:t>
            </a:r>
            <a:r>
              <a:rPr lang="zh-CN" altLang="zh-CN" sz="2800" b="1" dirty="0">
                <a:solidFill>
                  <a:schemeClr val="bg2"/>
                </a:solidFill>
              </a:rPr>
              <a:t>编程实例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534DB-013A-477B-8684-3B07347A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30AFF4-5644-4146-8A25-0009F15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DFD09-5424-4E86-817C-50866D5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DD5D5C5-72F2-4A4D-B585-7A0973B312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5141" y="145621"/>
            <a:ext cx="8001000" cy="533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6.2.1 </a:t>
            </a:r>
            <a:r>
              <a:rPr lang="en-US" altLang="zh-CN" sz="2800" b="1" dirty="0" err="1">
                <a:solidFill>
                  <a:schemeClr val="bg2"/>
                </a:solidFill>
              </a:rPr>
              <a:t>MongDB</a:t>
            </a:r>
            <a:r>
              <a:rPr lang="zh-CN" altLang="zh-CN" sz="2800" b="1" dirty="0">
                <a:solidFill>
                  <a:schemeClr val="bg2"/>
                </a:solidFill>
              </a:rPr>
              <a:t>简介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61A25E96-B5E4-4CA8-870A-9ED011B57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0" y="1219200"/>
            <a:ext cx="823166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MongoDB</a:t>
            </a:r>
            <a:r>
              <a:rPr lang="zh-CN" altLang="zh-CN" sz="2400" dirty="0"/>
              <a:t>是一个基于分布式文件存储的文档数据库，介于关系数据库和非关系数据库之间，是非关系数据库当中功能最丰富、最像关系数据库的一种</a:t>
            </a:r>
            <a:r>
              <a:rPr lang="en-US" altLang="zh-CN" sz="2400" dirty="0"/>
              <a:t>NoSQL</a:t>
            </a:r>
            <a:r>
              <a:rPr lang="zh-CN" altLang="zh-CN" sz="2400" dirty="0"/>
              <a:t>数据库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MongoDB</a:t>
            </a:r>
            <a:r>
              <a:rPr lang="zh-CN" altLang="zh-CN" sz="2400" dirty="0"/>
              <a:t>支持的数据结构非常松散，是类似</a:t>
            </a:r>
            <a:r>
              <a:rPr lang="en-US" altLang="zh-CN" sz="2400" dirty="0"/>
              <a:t>json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bson</a:t>
            </a:r>
            <a:r>
              <a:rPr lang="zh-CN" altLang="zh-CN" sz="2400" dirty="0"/>
              <a:t>格式，因此可以存储比较复杂的数据类型。</a:t>
            </a:r>
            <a:r>
              <a:rPr lang="en-US" altLang="zh-CN" sz="2400" dirty="0"/>
              <a:t>Mongo</a:t>
            </a:r>
            <a:r>
              <a:rPr lang="zh-CN" altLang="zh-CN" sz="2400" dirty="0"/>
              <a:t>最大的特点是支持的查询语言非常强大，语法有点类似于面向对象的查询语言，几乎可以实现类似关系数据库单表查询的绝大部分功能，而且还支持对数据建立索引。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717C2-8F15-4C03-A3D5-79EF2EDF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331DF-B0E1-49A7-8D0C-B86745F1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581EE-7280-4E50-9699-F7CE7518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E4ADD58-5B7E-430A-BE32-1CDBDE6A5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616" y="76200"/>
            <a:ext cx="8001000" cy="533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6.2.2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MongoDB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2615BC9A-0CE6-4805-9B21-41C54BD8E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1015"/>
            <a:ext cx="8534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MongoDB</a:t>
            </a:r>
            <a:r>
              <a:rPr lang="zh-CN" altLang="zh-CN" sz="2400" dirty="0"/>
              <a:t>既可以安装在</a:t>
            </a:r>
            <a:r>
              <a:rPr lang="en-US" altLang="zh-CN" sz="2400" dirty="0"/>
              <a:t>Windows</a:t>
            </a:r>
            <a:r>
              <a:rPr lang="zh-CN" altLang="zh-CN" sz="2400" dirty="0"/>
              <a:t>系统下使用，也可以安装在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系统下使用，这里采用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系统。</a:t>
            </a:r>
            <a:r>
              <a:rPr lang="en-US" altLang="zh-CN" sz="2400" dirty="0"/>
              <a:t>MongoDB</a:t>
            </a:r>
            <a:r>
              <a:rPr lang="zh-CN" altLang="zh-CN" sz="2400" dirty="0"/>
              <a:t>安装很简单，无需下载源文件，可以直接用</a:t>
            </a:r>
            <a:r>
              <a:rPr lang="en-US" altLang="zh-CN" sz="2400" dirty="0"/>
              <a:t>apt-get</a:t>
            </a:r>
            <a:r>
              <a:rPr lang="zh-CN" altLang="zh-CN" sz="2400" dirty="0"/>
              <a:t>命令进行安装。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但是，需要说明的是，如果直接使用“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</a:t>
            </a:r>
            <a:r>
              <a:rPr lang="en-US" altLang="zh-CN" sz="2400" dirty="0" err="1"/>
              <a:t>mongodb</a:t>
            </a:r>
            <a:r>
              <a:rPr lang="zh-CN" altLang="zh-CN" sz="2400" dirty="0"/>
              <a:t>”命令进行安装，默认安装的版本是</a:t>
            </a:r>
            <a:r>
              <a:rPr lang="en-US" altLang="zh-CN" sz="2400" dirty="0"/>
              <a:t>MongoDB 2.6.10</a:t>
            </a:r>
            <a:r>
              <a:rPr lang="zh-CN" altLang="zh-CN" sz="2400" dirty="0"/>
              <a:t>。由于目前</a:t>
            </a:r>
            <a:r>
              <a:rPr lang="en-US" altLang="zh-CN" sz="2400" dirty="0"/>
              <a:t>MongoDB</a:t>
            </a:r>
            <a:r>
              <a:rPr lang="zh-CN" altLang="zh-CN" sz="2400" dirty="0"/>
              <a:t>已经升级到</a:t>
            </a:r>
            <a:r>
              <a:rPr lang="en-US" altLang="zh-CN" sz="2400" dirty="0"/>
              <a:t>4.0.16</a:t>
            </a:r>
            <a:r>
              <a:rPr lang="zh-CN" altLang="zh-CN" sz="2400" dirty="0"/>
              <a:t>，这里将通过添加软件源的方式来安装</a:t>
            </a:r>
            <a:r>
              <a:rPr lang="en-US" altLang="zh-CN" sz="2400" dirty="0"/>
              <a:t>4.0.16</a:t>
            </a:r>
            <a:r>
              <a:rPr lang="zh-CN" altLang="zh-CN" sz="2400" dirty="0"/>
              <a:t>版本。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首先，在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系统中打开一个终端，执行如下命令导入公共</a:t>
            </a:r>
            <a:r>
              <a:rPr lang="zh-CN" altLang="en-US" sz="2400" dirty="0"/>
              <a:t>密</a:t>
            </a:r>
            <a:r>
              <a:rPr lang="zh-CN" altLang="zh-CN" sz="2400" dirty="0"/>
              <a:t>钥到包管理器中：</a:t>
            </a:r>
            <a:endParaRPr lang="zh-CN" altLang="en-US" sz="2400" dirty="0"/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45640F35-88E7-45F7-A27B-6A1974D1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5344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apt-key adv --</a:t>
            </a:r>
            <a:r>
              <a:rPr lang="en-US" altLang="zh-CN" sz="2400" dirty="0" err="1">
                <a:solidFill>
                  <a:schemeClr val="bg1"/>
                </a:solidFill>
              </a:rPr>
              <a:t>keyserver</a:t>
            </a:r>
            <a:r>
              <a:rPr lang="en-US" altLang="zh-CN" sz="2400" dirty="0">
                <a:solidFill>
                  <a:schemeClr val="bg1"/>
                </a:solidFill>
              </a:rPr>
              <a:t> hkp://keyserver.ubuntu.com:80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</a:rPr>
              <a:t>recv</a:t>
            </a:r>
            <a:r>
              <a:rPr lang="en-US" altLang="zh-CN" sz="2400" dirty="0">
                <a:solidFill>
                  <a:schemeClr val="bg1"/>
                </a:solidFill>
              </a:rPr>
              <a:t> 9DA31620334BD75D9DCB49F368818C72E52529D4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860B08-F2F1-481E-938B-A6499FAC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AF342-4307-45C0-B19F-E264FFC3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2E592-CFAA-4C1A-BAD8-2ED059CE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>
            <a:extLst>
              <a:ext uri="{FF2B5EF4-FFF2-40B4-BE49-F238E27FC236}">
                <a16:creationId xmlns:a16="http://schemas.microsoft.com/office/drawing/2014/main" id="{4934BEE8-A4C0-4EAB-866D-1E730D26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740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然后，创建</a:t>
            </a:r>
            <a:r>
              <a:rPr lang="en-US" altLang="zh-CN" sz="2400" dirty="0"/>
              <a:t>MongoDB</a:t>
            </a:r>
            <a:r>
              <a:rPr lang="zh-CN" altLang="zh-CN" sz="2400" dirty="0"/>
              <a:t>的文件列表，命令如下：</a:t>
            </a:r>
            <a:endParaRPr lang="zh-CN" altLang="en-US" sz="2400" dirty="0"/>
          </a:p>
        </p:txBody>
      </p:sp>
      <p:sp>
        <p:nvSpPr>
          <p:cNvPr id="19460" name="TextBox 3">
            <a:extLst>
              <a:ext uri="{FF2B5EF4-FFF2-40B4-BE49-F238E27FC236}">
                <a16:creationId xmlns:a16="http://schemas.microsoft.com/office/drawing/2014/main" id="{2B93B9FF-E176-4BDA-B37A-065CF123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16" y="1843950"/>
            <a:ext cx="8443784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zh-CN" sz="2000" dirty="0">
                <a:solidFill>
                  <a:schemeClr val="bg1"/>
                </a:solidFill>
              </a:rPr>
              <a:t>对于</a:t>
            </a:r>
            <a:r>
              <a:rPr lang="en-US" altLang="zh-CN" sz="2000" dirty="0">
                <a:solidFill>
                  <a:schemeClr val="bg1"/>
                </a:solidFill>
              </a:rPr>
              <a:t>Ubuntu18.04</a:t>
            </a:r>
            <a:r>
              <a:rPr lang="zh-CN" altLang="zh-CN" sz="2000" dirty="0">
                <a:solidFill>
                  <a:schemeClr val="bg1"/>
                </a:solidFill>
              </a:rPr>
              <a:t>，使用如下命令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echo "deb [ arch=amd64 ] https://repo.mongodb.org/apt/ubuntu bionic/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r>
              <a:rPr lang="en-US" altLang="zh-CN" sz="2000" dirty="0">
                <a:solidFill>
                  <a:schemeClr val="bg1"/>
                </a:solidFill>
              </a:rPr>
              <a:t>-org/4.0 multiverse" |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tee /</a:t>
            </a:r>
            <a:r>
              <a:rPr lang="en-US" altLang="zh-CN" sz="2000" dirty="0" err="1">
                <a:solidFill>
                  <a:schemeClr val="bg1"/>
                </a:solidFill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</a:rPr>
              <a:t>/apt/</a:t>
            </a:r>
            <a:r>
              <a:rPr lang="en-US" altLang="zh-CN" sz="2000" dirty="0" err="1">
                <a:solidFill>
                  <a:schemeClr val="bg1"/>
                </a:solidFill>
              </a:rPr>
              <a:t>sources.list.d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mongodb.list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#</a:t>
            </a:r>
            <a:r>
              <a:rPr lang="zh-CN" altLang="zh-CN" sz="2000" dirty="0">
                <a:solidFill>
                  <a:schemeClr val="bg1"/>
                </a:solidFill>
              </a:rPr>
              <a:t>对于</a:t>
            </a:r>
            <a:r>
              <a:rPr lang="en-US" altLang="zh-CN" sz="2000" dirty="0">
                <a:solidFill>
                  <a:schemeClr val="bg1"/>
                </a:solidFill>
              </a:rPr>
              <a:t>Ubuntu16.04</a:t>
            </a:r>
            <a:r>
              <a:rPr lang="zh-CN" altLang="zh-CN" sz="2000" dirty="0">
                <a:solidFill>
                  <a:schemeClr val="bg1"/>
                </a:solidFill>
              </a:rPr>
              <a:t>，使用如下命令：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echo "deb [ arch=amd64,arm64 ] https://repo.mongodb.org/apt/ubuntu </a:t>
            </a:r>
            <a:r>
              <a:rPr lang="en-US" altLang="zh-CN" sz="2000" dirty="0" err="1">
                <a:solidFill>
                  <a:schemeClr val="bg1"/>
                </a:solidFill>
              </a:rPr>
              <a:t>xenial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mongodb</a:t>
            </a:r>
            <a:r>
              <a:rPr lang="en-US" altLang="zh-CN" sz="2000" dirty="0">
                <a:solidFill>
                  <a:schemeClr val="bg1"/>
                </a:solidFill>
              </a:rPr>
              <a:t>-org/4.0 multiverse" |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tee /</a:t>
            </a:r>
            <a:r>
              <a:rPr lang="en-US" altLang="zh-CN" sz="2000" dirty="0" err="1">
                <a:solidFill>
                  <a:schemeClr val="bg1"/>
                </a:solidFill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</a:rPr>
              <a:t>/apt/</a:t>
            </a:r>
            <a:r>
              <a:rPr lang="en-US" altLang="zh-CN" sz="2000" dirty="0" err="1">
                <a:solidFill>
                  <a:schemeClr val="bg1"/>
                </a:solidFill>
              </a:rPr>
              <a:t>sources.list.d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mongodb.list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30E38-8EFD-458B-95B9-C84EEBB5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F740A8-54BD-4574-B012-AACC3BA1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E6E125-2057-41BE-A990-453980DC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2">
            <a:extLst>
              <a:ext uri="{FF2B5EF4-FFF2-40B4-BE49-F238E27FC236}">
                <a16:creationId xmlns:a16="http://schemas.microsoft.com/office/drawing/2014/main" id="{C15385DE-3047-4582-A87A-F3C29F8C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执行如下命令来更新包管理器：</a:t>
            </a:r>
            <a:endParaRPr lang="zh-CN" altLang="en-US" sz="2400"/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2F10C8E6-6DE2-463E-BE9C-AE51BBFA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772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apt-get update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0485" name="TextBox 4">
            <a:extLst>
              <a:ext uri="{FF2B5EF4-FFF2-40B4-BE49-F238E27FC236}">
                <a16:creationId xmlns:a16="http://schemas.microsoft.com/office/drawing/2014/main" id="{7DDFF958-A65E-4214-B18B-B56610BC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8400"/>
            <a:ext cx="52485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最后，执行如下命令安装</a:t>
            </a:r>
            <a:r>
              <a:rPr lang="en-US" altLang="zh-CN" sz="2400" dirty="0"/>
              <a:t>MongoDB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20486" name="TextBox 5">
            <a:extLst>
              <a:ext uri="{FF2B5EF4-FFF2-40B4-BE49-F238E27FC236}">
                <a16:creationId xmlns:a16="http://schemas.microsoft.com/office/drawing/2014/main" id="{C46AD847-3071-46F9-9E5E-0A14BFED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3048000"/>
            <a:ext cx="7772399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apt install </a:t>
            </a:r>
            <a:r>
              <a:rPr lang="en-US" altLang="zh-CN" sz="2400" dirty="0" err="1">
                <a:solidFill>
                  <a:schemeClr val="bg1"/>
                </a:solidFill>
              </a:rPr>
              <a:t>mongodb</a:t>
            </a:r>
            <a:r>
              <a:rPr lang="en-US" altLang="zh-CN" sz="2400" dirty="0">
                <a:solidFill>
                  <a:schemeClr val="bg1"/>
                </a:solidFill>
              </a:rPr>
              <a:t>-org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487" name="TextBox 6">
            <a:extLst>
              <a:ext uri="{FF2B5EF4-FFF2-40B4-BE49-F238E27FC236}">
                <a16:creationId xmlns:a16="http://schemas.microsoft.com/office/drawing/2014/main" id="{47B4FAFA-DF1B-4203-AEB1-77E3B537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710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安装完成后，在终端输入以下命令查看</a:t>
            </a:r>
            <a:r>
              <a:rPr lang="en-US" altLang="zh-CN" sz="2400"/>
              <a:t>MongoDB</a:t>
            </a:r>
            <a:r>
              <a:rPr lang="zh-CN" altLang="zh-CN" sz="2400"/>
              <a:t>版本：</a:t>
            </a:r>
            <a:endParaRPr lang="zh-CN" altLang="en-US" sz="2400"/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ED1709B2-3818-4A17-972A-C94ECC55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77723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mongo -version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AB669-5B23-466D-AF13-95331E5F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C95717-EB5F-47D1-A25D-D5BC28D2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07EF1-0845-49BE-9E1F-40F9F677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">
            <a:extLst>
              <a:ext uri="{FF2B5EF4-FFF2-40B4-BE49-F238E27FC236}">
                <a16:creationId xmlns:a16="http://schemas.microsoft.com/office/drawing/2014/main" id="{C1775947-FA6F-4207-9BCA-EA7FB9E4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85" y="1007933"/>
            <a:ext cx="8324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如果能够输出版本信息（如图</a:t>
            </a:r>
            <a:r>
              <a:rPr lang="en-US" altLang="zh-CN" sz="2400" dirty="0"/>
              <a:t>6-8</a:t>
            </a:r>
            <a:r>
              <a:rPr lang="zh-CN" altLang="zh-CN" sz="2400" dirty="0"/>
              <a:t>所示），则表明安装成功。</a:t>
            </a:r>
            <a:endParaRPr lang="zh-CN" altLang="en-US" sz="2400" dirty="0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D16CC7D0-EAEE-4D8B-AF0F-0041D0DE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6" y="1695237"/>
            <a:ext cx="8217853" cy="16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>
            <a:extLst>
              <a:ext uri="{FF2B5EF4-FFF2-40B4-BE49-F238E27FC236}">
                <a16:creationId xmlns:a16="http://schemas.microsoft.com/office/drawing/2014/main" id="{587D4C10-399E-4E41-A142-FB0A732B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8" y="3602205"/>
            <a:ext cx="6171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安装成功以后，启动</a:t>
            </a:r>
            <a:r>
              <a:rPr lang="en-US" altLang="zh-CN" sz="2400" dirty="0"/>
              <a:t>MongoDB</a:t>
            </a:r>
            <a:r>
              <a:rPr lang="zh-CN" altLang="zh-CN" sz="2400" dirty="0"/>
              <a:t>的命令如下：</a:t>
            </a:r>
            <a:endParaRPr lang="zh-CN" altLang="en-US" sz="2400" dirty="0"/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2DEA5C7E-2F50-4347-BBB4-2F04D9B6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30" y="4132344"/>
            <a:ext cx="804087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service </a:t>
            </a:r>
            <a:r>
              <a:rPr lang="en-US" altLang="zh-CN" sz="2400" dirty="0" err="1">
                <a:solidFill>
                  <a:schemeClr val="bg1"/>
                </a:solidFill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</a:rPr>
              <a:t> start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511" name="TextBox 6">
            <a:extLst>
              <a:ext uri="{FF2B5EF4-FFF2-40B4-BE49-F238E27FC236}">
                <a16:creationId xmlns:a16="http://schemas.microsoft.com/office/drawing/2014/main" id="{09C47ED6-FFA3-4731-85FC-1517E86CD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8" y="4747264"/>
            <a:ext cx="83247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默认设置下，</a:t>
            </a:r>
            <a:r>
              <a:rPr lang="en-US" altLang="zh-CN" sz="2400" dirty="0"/>
              <a:t>MongoDB</a:t>
            </a:r>
            <a:r>
              <a:rPr lang="zh-CN" altLang="zh-CN" sz="2400" dirty="0"/>
              <a:t>是随</a:t>
            </a:r>
            <a:r>
              <a:rPr lang="en-US" altLang="zh-CN" sz="2400" dirty="0"/>
              <a:t>Ubuntu</a:t>
            </a:r>
            <a:r>
              <a:rPr lang="zh-CN" altLang="zh-CN" sz="2400" dirty="0"/>
              <a:t>启动而自动启动的。可以输入以下命令查看是否启动成功：</a:t>
            </a:r>
            <a:endParaRPr lang="zh-CN" altLang="en-US" sz="2400" dirty="0"/>
          </a:p>
        </p:txBody>
      </p:sp>
      <p:sp>
        <p:nvSpPr>
          <p:cNvPr id="21512" name="TextBox 7">
            <a:extLst>
              <a:ext uri="{FF2B5EF4-FFF2-40B4-BE49-F238E27FC236}">
                <a16:creationId xmlns:a16="http://schemas.microsoft.com/office/drawing/2014/main" id="{F10AA076-4AE1-48F3-9731-F902878B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18" y="5681596"/>
            <a:ext cx="807308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pgrep mongod -l   #</a:t>
            </a:r>
            <a:r>
              <a:rPr lang="zh-CN" altLang="zh-CN" sz="2400">
                <a:solidFill>
                  <a:schemeClr val="bg1"/>
                </a:solidFill>
              </a:rPr>
              <a:t>注意：</a:t>
            </a:r>
            <a:r>
              <a:rPr lang="en-US" altLang="zh-CN" sz="2400">
                <a:solidFill>
                  <a:schemeClr val="bg1"/>
                </a:solidFill>
              </a:rPr>
              <a:t>-l</a:t>
            </a:r>
            <a:r>
              <a:rPr lang="zh-CN" altLang="zh-CN" sz="2400">
                <a:solidFill>
                  <a:schemeClr val="bg1"/>
                </a:solidFill>
              </a:rPr>
              <a:t>是英文字母</a:t>
            </a:r>
            <a:r>
              <a:rPr lang="en-US" altLang="zh-CN" sz="2400">
                <a:solidFill>
                  <a:schemeClr val="bg1"/>
                </a:solidFill>
              </a:rPr>
              <a:t>l</a:t>
            </a:r>
            <a:r>
              <a:rPr lang="zh-CN" altLang="zh-CN" sz="2400">
                <a:solidFill>
                  <a:schemeClr val="bg1"/>
                </a:solidFill>
              </a:rPr>
              <a:t>，不是阿拉伯数字</a:t>
            </a:r>
            <a:r>
              <a:rPr lang="en-US" altLang="zh-CN" sz="2400">
                <a:solidFill>
                  <a:schemeClr val="bg1"/>
                </a:solidFill>
              </a:rPr>
              <a:t>1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E68C0-980C-4E06-A96F-DFFA4FE3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7AAA4-3EAC-4130-8C2A-45D2B5ED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8BBFD-4DB2-412D-806F-80D51F93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2">
            <a:extLst>
              <a:ext uri="{FF2B5EF4-FFF2-40B4-BE49-F238E27FC236}">
                <a16:creationId xmlns:a16="http://schemas.microsoft.com/office/drawing/2014/main" id="{F0EF5AD3-647A-4E34-A5FC-3AF7A35E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54" y="973992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如果能够出现如图</a:t>
            </a:r>
            <a:r>
              <a:rPr lang="en-US" altLang="zh-CN" sz="2400"/>
              <a:t>6-9</a:t>
            </a:r>
            <a:r>
              <a:rPr lang="zh-CN" altLang="zh-CN" sz="2400"/>
              <a:t>所示信息，则表明启动成功：</a:t>
            </a:r>
            <a:endParaRPr lang="zh-CN" altLang="en-US" sz="240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99A852C2-C2D9-4213-B6C2-A1FF6BEA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6" y="1708873"/>
            <a:ext cx="8534467" cy="47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4">
            <a:extLst>
              <a:ext uri="{FF2B5EF4-FFF2-40B4-BE49-F238E27FC236}">
                <a16:creationId xmlns:a16="http://schemas.microsoft.com/office/drawing/2014/main" id="{65413A05-24D9-4225-9B12-53B73B4C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6846"/>
            <a:ext cx="7234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</a:t>
            </a:r>
            <a:r>
              <a:rPr lang="en-US" altLang="zh-CN" sz="2400" dirty="0"/>
              <a:t>MongoDB</a:t>
            </a:r>
            <a:r>
              <a:rPr lang="zh-CN" altLang="zh-CN" sz="2400" dirty="0"/>
              <a:t>结束后，关闭</a:t>
            </a:r>
            <a:r>
              <a:rPr lang="en-US" altLang="zh-CN" sz="2400" dirty="0"/>
              <a:t>MongoDB</a:t>
            </a:r>
            <a:r>
              <a:rPr lang="zh-CN" altLang="zh-CN" sz="2400" dirty="0"/>
              <a:t>的命令如下：</a:t>
            </a:r>
            <a:endParaRPr lang="zh-CN" altLang="en-US" sz="2400" dirty="0"/>
          </a:p>
        </p:txBody>
      </p:sp>
      <p:sp>
        <p:nvSpPr>
          <p:cNvPr id="22534" name="TextBox 5">
            <a:extLst>
              <a:ext uri="{FF2B5EF4-FFF2-40B4-BE49-F238E27FC236}">
                <a16:creationId xmlns:a16="http://schemas.microsoft.com/office/drawing/2014/main" id="{CED4E8FD-D4F5-4E12-B86B-BDA2BE160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65" y="3574703"/>
            <a:ext cx="8534466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service mongod stop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416AD-66BF-4E94-B9AD-A94E2A8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A07C16-A253-442C-9A67-E37B80D1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CCCDD-B641-4786-A4DA-3D9484D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>
            <a:extLst>
              <a:ext uri="{FF2B5EF4-FFF2-40B4-BE49-F238E27FC236}">
                <a16:creationId xmlns:a16="http://schemas.microsoft.com/office/drawing/2014/main" id="{C32F697A-1131-4C84-BF02-92C809574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2024-03-24</a:t>
            </a:r>
          </a:p>
        </p:txBody>
      </p:sp>
      <p:sp>
        <p:nvSpPr>
          <p:cNvPr id="6147" name="页脚占位符 2">
            <a:extLst>
              <a:ext uri="{FF2B5EF4-FFF2-40B4-BE49-F238E27FC236}">
                <a16:creationId xmlns:a16="http://schemas.microsoft.com/office/drawing/2014/main" id="{B417F70F-2476-4679-8221-68874208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6.NoSQL</a:t>
            </a:r>
            <a:r>
              <a:rPr lang="zh-CN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数据库安装与使用</a:t>
            </a:r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AFD1D0F-AEE0-4CFF-BF07-C2D2552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F0292-C1E8-4C49-8E5C-CA61751B171B}" type="slidenum">
              <a:rPr lang="en-US" altLang="zh-CN" sz="1200" smtClean="0">
                <a:solidFill>
                  <a:schemeClr val="bg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09B79897-83C0-4FC5-BF5D-EFDA742C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5875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6. NoSQL</a:t>
            </a:r>
            <a:r>
              <a:rPr lang="zh-CN" altLang="en-US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数据库安装与使用</a:t>
            </a:r>
            <a:endParaRPr lang="en-US" altLang="zh-CN" sz="4000" b="1" dirty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21B4D233-5C56-4132-AF1D-4AC9470D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0923"/>
            <a:ext cx="4876800" cy="117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bg2"/>
                </a:solidFill>
              </a:rPr>
              <a:t>6.1 Redis</a:t>
            </a:r>
            <a:r>
              <a:rPr kumimoji="1" lang="zh-CN" altLang="en-US" b="1" dirty="0">
                <a:solidFill>
                  <a:schemeClr val="bg2"/>
                </a:solidFill>
              </a:rPr>
              <a:t>安装与使用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bg2"/>
                </a:solidFill>
              </a:rPr>
              <a:t>6.2 MongoDB</a:t>
            </a:r>
            <a:r>
              <a:rPr kumimoji="1" lang="zh-CN" altLang="en-US" b="1" dirty="0">
                <a:solidFill>
                  <a:schemeClr val="bg2"/>
                </a:solidFill>
              </a:rPr>
              <a:t>安装与使用</a:t>
            </a:r>
          </a:p>
        </p:txBody>
      </p:sp>
      <p:pic>
        <p:nvPicPr>
          <p:cNvPr id="8" name="Picture 2" descr="http://dblab.xmu.edu.cn/wp-content/uploads/2020/09/%E5%B0%81%E9%9D%A2-%E5%A4%A7%E6%95%B0%E6%8D%AE%E5%AE%9E%E9%AA%8C%E6%95%99%E7%A8%8B%E7%AC%AC2%E7%89%88.jpg">
            <a:extLst>
              <a:ext uri="{FF2B5EF4-FFF2-40B4-BE49-F238E27FC236}">
                <a16:creationId xmlns:a16="http://schemas.microsoft.com/office/drawing/2014/main" id="{20842345-5400-4D4F-A888-9F83C625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92" y="2450238"/>
            <a:ext cx="3916008" cy="391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84866F8C-5338-4D52-BEDD-E49DE3F3A0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9259" y="37070"/>
            <a:ext cx="8001000" cy="600955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6.2.3</a:t>
            </a:r>
            <a:r>
              <a:rPr lang="zh-CN" altLang="zh-CN" sz="2800" b="1" dirty="0">
                <a:solidFill>
                  <a:schemeClr val="bg2"/>
                </a:solidFill>
              </a:rPr>
              <a:t>使用</a:t>
            </a:r>
            <a:r>
              <a:rPr lang="en-US" altLang="zh-CN" sz="2800" b="1" dirty="0">
                <a:solidFill>
                  <a:schemeClr val="bg2"/>
                </a:solidFill>
              </a:rPr>
              <a:t>Shell</a:t>
            </a:r>
            <a:r>
              <a:rPr lang="zh-CN" altLang="zh-CN" sz="2800" b="1" dirty="0">
                <a:solidFill>
                  <a:schemeClr val="bg2"/>
                </a:solidFill>
              </a:rPr>
              <a:t>命令操作</a:t>
            </a:r>
            <a:r>
              <a:rPr lang="en-US" altLang="zh-CN" sz="2800" b="1" dirty="0">
                <a:solidFill>
                  <a:schemeClr val="bg2"/>
                </a:solidFill>
              </a:rPr>
              <a:t>MongoDB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id="{D5C19B77-13FF-4CCD-9F97-9749CCB52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27" y="1066800"/>
            <a:ext cx="4035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进入</a:t>
            </a:r>
            <a:r>
              <a:rPr lang="en-US" altLang="zh-CN" sz="2400" b="1" dirty="0">
                <a:solidFill>
                  <a:schemeClr val="bg2"/>
                </a:solidFill>
              </a:rPr>
              <a:t>MongoDB Shell</a:t>
            </a:r>
            <a:r>
              <a:rPr lang="zh-CN" altLang="zh-CN" sz="2400" b="1" dirty="0">
                <a:solidFill>
                  <a:schemeClr val="bg2"/>
                </a:solidFill>
              </a:rPr>
              <a:t>模式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3556" name="TextBox 3">
            <a:extLst>
              <a:ext uri="{FF2B5EF4-FFF2-40B4-BE49-F238E27FC236}">
                <a16:creationId xmlns:a16="http://schemas.microsoft.com/office/drawing/2014/main" id="{82FB4A3C-D494-467C-86D4-3FB9CC58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27" y="1600200"/>
            <a:ext cx="8140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在</a:t>
            </a:r>
            <a:r>
              <a:rPr lang="en-US" altLang="zh-CN" sz="2400"/>
              <a:t>Linux</a:t>
            </a:r>
            <a:r>
              <a:rPr lang="zh-CN" altLang="zh-CN" sz="2400"/>
              <a:t>系统打开一个终端，输入如下命令启动</a:t>
            </a:r>
            <a:r>
              <a:rPr lang="en-US" altLang="zh-CN" sz="2400"/>
              <a:t>MongoDB</a:t>
            </a:r>
            <a:r>
              <a:rPr lang="zh-CN" altLang="zh-CN" sz="2400"/>
              <a:t>：</a:t>
            </a:r>
            <a:endParaRPr lang="zh-CN" altLang="en-US" sz="2400"/>
          </a:p>
        </p:txBody>
      </p:sp>
      <p:sp>
        <p:nvSpPr>
          <p:cNvPr id="23557" name="TextBox 4">
            <a:extLst>
              <a:ext uri="{FF2B5EF4-FFF2-40B4-BE49-F238E27FC236}">
                <a16:creationId xmlns:a16="http://schemas.microsoft.com/office/drawing/2014/main" id="{66D7E113-5055-42C6-8023-342891E2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27" y="2221357"/>
            <a:ext cx="814037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service mongod start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3558" name="矩形 5">
            <a:extLst>
              <a:ext uri="{FF2B5EF4-FFF2-40B4-BE49-F238E27FC236}">
                <a16:creationId xmlns:a16="http://schemas.microsoft.com/office/drawing/2014/main" id="{92478AF3-1C8E-4C33-AF1D-9F61B464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79" y="2865935"/>
            <a:ext cx="6019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再输入如下命令进入</a:t>
            </a:r>
            <a:r>
              <a:rPr lang="en-US" altLang="zh-CN" sz="2400" dirty="0"/>
              <a:t>MongoDB Shell</a:t>
            </a:r>
            <a:r>
              <a:rPr lang="zh-CN" altLang="zh-CN" sz="2400" dirty="0"/>
              <a:t>模式：</a:t>
            </a:r>
            <a:endParaRPr lang="zh-CN" altLang="en-US" sz="2400" dirty="0"/>
          </a:p>
        </p:txBody>
      </p:sp>
      <p:sp>
        <p:nvSpPr>
          <p:cNvPr id="23559" name="矩形 6">
            <a:extLst>
              <a:ext uri="{FF2B5EF4-FFF2-40B4-BE49-F238E27FC236}">
                <a16:creationId xmlns:a16="http://schemas.microsoft.com/office/drawing/2014/main" id="{63A990C9-49B4-4A25-83E2-B342D521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79" y="3378497"/>
            <a:ext cx="5857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执行该命令后，屏幕截图如图</a:t>
            </a:r>
            <a:r>
              <a:rPr lang="en-US" altLang="zh-CN" sz="2400" dirty="0"/>
              <a:t>6-10</a:t>
            </a:r>
            <a:r>
              <a:rPr lang="zh-CN" altLang="zh-CN" sz="2400" dirty="0"/>
              <a:t>所示。</a:t>
            </a:r>
            <a:endParaRPr lang="zh-CN" altLang="en-US" sz="2400" dirty="0"/>
          </a:p>
        </p:txBody>
      </p:sp>
      <p:pic>
        <p:nvPicPr>
          <p:cNvPr id="23560" name="Picture 2">
            <a:extLst>
              <a:ext uri="{FF2B5EF4-FFF2-40B4-BE49-F238E27FC236}">
                <a16:creationId xmlns:a16="http://schemas.microsoft.com/office/drawing/2014/main" id="{5D35C926-A121-4B20-978D-3AD69499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5" y="3923950"/>
            <a:ext cx="8037397" cy="256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23869-DA96-4440-A19D-9015548B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BDD28-31EA-4D18-8E10-711022C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8043A-E078-43C7-A1FC-825E7E8C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2">
            <a:extLst>
              <a:ext uri="{FF2B5EF4-FFF2-40B4-BE49-F238E27FC236}">
                <a16:creationId xmlns:a16="http://schemas.microsoft.com/office/drawing/2014/main" id="{677D181D-FE54-4C24-B34C-E8B17767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238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常用操作命令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15CD1F9D-B68F-474A-BE41-94730231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2057400"/>
            <a:ext cx="827524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9349E-E37C-4E7F-A98C-5CC44E72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565BB-F959-4A93-965D-A3A4E933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F6172-1906-4D15-BAD9-0BE1E53F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2">
            <a:extLst>
              <a:ext uri="{FF2B5EF4-FFF2-40B4-BE49-F238E27FC236}">
                <a16:creationId xmlns:a16="http://schemas.microsoft.com/office/drawing/2014/main" id="{F8C1180C-FBAB-420A-98E6-1CCC7796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06475"/>
            <a:ext cx="2297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</a:t>
            </a:r>
            <a:r>
              <a:rPr lang="zh-CN" altLang="zh-CN" sz="2400" b="1" dirty="0">
                <a:solidFill>
                  <a:schemeClr val="bg2"/>
                </a:solidFill>
              </a:rPr>
              <a:t>简单操作演示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60BB8D32-CFB9-466E-8CC3-0D4C5018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10" y="1492864"/>
            <a:ext cx="7457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）切换到</a:t>
            </a:r>
            <a:r>
              <a:rPr lang="en-US" altLang="zh-CN" sz="2400" dirty="0"/>
              <a:t>School</a:t>
            </a:r>
            <a:r>
              <a:rPr lang="zh-CN" altLang="zh-CN" sz="2400" dirty="0"/>
              <a:t>数据库</a:t>
            </a:r>
            <a:r>
              <a:rPr lang="zh-CN" altLang="en-US" sz="2400" dirty="0"/>
              <a:t>，</a:t>
            </a:r>
            <a:r>
              <a:rPr lang="zh-CN" altLang="zh-CN" sz="2400" dirty="0"/>
              <a:t>命令如下：</a:t>
            </a:r>
            <a:endParaRPr lang="zh-CN" altLang="en-US" sz="2400" dirty="0"/>
          </a:p>
        </p:txBody>
      </p:sp>
      <p:sp>
        <p:nvSpPr>
          <p:cNvPr id="25605" name="TextBox 4">
            <a:extLst>
              <a:ext uri="{FF2B5EF4-FFF2-40B4-BE49-F238E27FC236}">
                <a16:creationId xmlns:a16="http://schemas.microsoft.com/office/drawing/2014/main" id="{9C690410-2E36-431D-851B-5815ECF23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305715"/>
            <a:ext cx="7848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&gt; use School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606" name="矩形 5">
            <a:extLst>
              <a:ext uri="{FF2B5EF4-FFF2-40B4-BE49-F238E27FC236}">
                <a16:creationId xmlns:a16="http://schemas.microsoft.com/office/drawing/2014/main" id="{EDF943A1-D7B9-4726-8875-82599748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86" y="3034048"/>
            <a:ext cx="7911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）创建集合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zh-CN" altLang="zh-CN" sz="2400"/>
              <a:t>创建集合（</a:t>
            </a:r>
            <a:r>
              <a:rPr lang="en-US" altLang="zh-CN" sz="2400"/>
              <a:t>Collection</a:t>
            </a:r>
            <a:r>
              <a:rPr lang="zh-CN" altLang="zh-CN" sz="2400"/>
              <a:t>）的命令如下：</a:t>
            </a:r>
            <a:endParaRPr lang="zh-CN" altLang="en-US" sz="2400"/>
          </a:p>
        </p:txBody>
      </p:sp>
      <p:pic>
        <p:nvPicPr>
          <p:cNvPr id="25607" name="Picture 2">
            <a:extLst>
              <a:ext uri="{FF2B5EF4-FFF2-40B4-BE49-F238E27FC236}">
                <a16:creationId xmlns:a16="http://schemas.microsoft.com/office/drawing/2014/main" id="{ACF4642C-8C46-415D-B17E-EF4DB644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06"/>
          <a:stretch>
            <a:fillRect/>
          </a:stretch>
        </p:blipFill>
        <p:spPr bwMode="auto">
          <a:xfrm>
            <a:off x="647700" y="4131713"/>
            <a:ext cx="7741779" cy="219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EC51B-C5CA-4E2B-B012-F73F99A6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EC9EE-795E-416F-9145-1929DAD7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4762E-FBB8-4A3D-BA89-8B1CBAA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2">
            <a:extLst>
              <a:ext uri="{FF2B5EF4-FFF2-40B4-BE49-F238E27FC236}">
                <a16:creationId xmlns:a16="http://schemas.microsoft.com/office/drawing/2014/main" id="{76581A67-2E5F-4BE9-B667-E5BF36BF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67" y="1143000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3</a:t>
            </a:r>
            <a:r>
              <a:rPr lang="zh-CN" altLang="zh-CN" sz="2400" b="1" dirty="0">
                <a:solidFill>
                  <a:schemeClr val="bg2"/>
                </a:solidFill>
              </a:rPr>
              <a:t>）插入数据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6628" name="Picture 2" descr="1582167324(1)">
            <a:extLst>
              <a:ext uri="{FF2B5EF4-FFF2-40B4-BE49-F238E27FC236}">
                <a16:creationId xmlns:a16="http://schemas.microsoft.com/office/drawing/2014/main" id="{BFB7E3ED-FD3C-4B2E-B91D-D2A67EA2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2209800"/>
            <a:ext cx="84359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852B7-4998-491E-96FC-C13B0A0E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02DE4-14E7-469D-9715-36720B83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5C603-5977-4013-B94D-1986D658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 descr="9445766900eb5feb96a331eadd1015b">
            <a:extLst>
              <a:ext uri="{FF2B5EF4-FFF2-40B4-BE49-F238E27FC236}">
                <a16:creationId xmlns:a16="http://schemas.microsoft.com/office/drawing/2014/main" id="{5030E25E-79EE-411F-BD47-ED306B22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24800" cy="548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0609B-F9BC-4138-A659-179399A7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D7CC41-CE3C-4DEE-A885-73D59A0B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58879-D96D-4EFE-9433-09239D7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EFCF57E3-9F57-4BB1-AAE3-A2F79A0FB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84" y="1065891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运行完以上例子，</a:t>
            </a:r>
            <a:r>
              <a:rPr lang="en-US" altLang="zh-CN" sz="2400" dirty="0"/>
              <a:t>student</a:t>
            </a:r>
            <a:r>
              <a:rPr lang="zh-CN" altLang="zh-CN" sz="2400" dirty="0"/>
              <a:t>已自动创建，这也说明</a:t>
            </a:r>
            <a:r>
              <a:rPr lang="en-US" altLang="zh-CN" sz="2400" dirty="0"/>
              <a:t>MongoDB</a:t>
            </a:r>
            <a:r>
              <a:rPr lang="zh-CN" altLang="zh-CN" sz="2400" dirty="0"/>
              <a:t>不需要预先定义集合（</a:t>
            </a:r>
            <a:r>
              <a:rPr lang="en-US" altLang="zh-CN" sz="2400" dirty="0"/>
              <a:t>collection</a:t>
            </a:r>
            <a:r>
              <a:rPr lang="zh-CN" altLang="zh-CN" sz="2400" dirty="0"/>
              <a:t>），在第一次插入数据后，集合会被自动创建。此时，可以使用“</a:t>
            </a:r>
            <a:r>
              <a:rPr lang="en-US" altLang="zh-CN" sz="2400" dirty="0"/>
              <a:t>show collections</a:t>
            </a:r>
            <a:r>
              <a:rPr lang="zh-CN" altLang="zh-CN" sz="2400" dirty="0"/>
              <a:t>”命令查询数据中当前已经存在的集合，如图</a:t>
            </a:r>
            <a:r>
              <a:rPr lang="en-US" altLang="zh-CN" sz="2400" dirty="0"/>
              <a:t>6-15</a:t>
            </a:r>
            <a:r>
              <a:rPr lang="zh-CN" altLang="zh-CN" sz="2400" dirty="0"/>
              <a:t>所示。</a:t>
            </a:r>
            <a:endParaRPr lang="zh-CN" altLang="en-US" sz="2400" dirty="0"/>
          </a:p>
        </p:txBody>
      </p:sp>
      <p:pic>
        <p:nvPicPr>
          <p:cNvPr id="28676" name="Picture 2" descr="0afc3ad72e9c187361c90906559e5a3">
            <a:extLst>
              <a:ext uri="{FF2B5EF4-FFF2-40B4-BE49-F238E27FC236}">
                <a16:creationId xmlns:a16="http://schemas.microsoft.com/office/drawing/2014/main" id="{BFEA7B20-6BF1-4DF4-AD64-5D143042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56"/>
          <a:stretch>
            <a:fillRect/>
          </a:stretch>
        </p:blipFill>
        <p:spPr bwMode="auto">
          <a:xfrm>
            <a:off x="609600" y="3505200"/>
            <a:ext cx="81534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0C4533-3900-4109-A35A-5830C8F8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91FF80-13C4-4EEF-A071-87165ADB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B68307-96CF-4319-BEE6-7A5C359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矩形 2">
            <a:extLst>
              <a:ext uri="{FF2B5EF4-FFF2-40B4-BE49-F238E27FC236}">
                <a16:creationId xmlns:a16="http://schemas.microsoft.com/office/drawing/2014/main" id="{2A735281-CC7D-43C6-995A-580D4A28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38" y="94803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）查找数据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D3738E44-999E-41D7-9E64-DFD23451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214" y="1449687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查找数据所使用的基本命令格式如下：</a:t>
            </a:r>
            <a:endParaRPr lang="zh-CN" altLang="en-US" sz="2400" dirty="0"/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ABFEB972-13AC-46ED-90CD-8D668D5DA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85201"/>
            <a:ext cx="7772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db.youCollection.find</a:t>
            </a:r>
            <a:r>
              <a:rPr lang="en-US" altLang="zh-CN" sz="2400" dirty="0">
                <a:solidFill>
                  <a:schemeClr val="bg1"/>
                </a:solidFill>
              </a:rPr>
              <a:t>(criteria, </a:t>
            </a:r>
            <a:r>
              <a:rPr lang="en-US" altLang="zh-CN" sz="2400" dirty="0" err="1">
                <a:solidFill>
                  <a:schemeClr val="bg1"/>
                </a:solidFill>
              </a:rPr>
              <a:t>filterDisplay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702" name="TextBox 5">
            <a:extLst>
              <a:ext uri="{FF2B5EF4-FFF2-40B4-BE49-F238E27FC236}">
                <a16:creationId xmlns:a16="http://schemas.microsoft.com/office/drawing/2014/main" id="{A6C91386-F574-40F6-96B4-E09E2C855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3873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查询所有记录</a:t>
            </a:r>
            <a:endParaRPr lang="zh-CN" altLang="en-US" sz="2400" dirty="0"/>
          </a:p>
        </p:txBody>
      </p:sp>
      <p:sp>
        <p:nvSpPr>
          <p:cNvPr id="29703" name="TextBox 6">
            <a:extLst>
              <a:ext uri="{FF2B5EF4-FFF2-40B4-BE49-F238E27FC236}">
                <a16:creationId xmlns:a16="http://schemas.microsoft.com/office/drawing/2014/main" id="{95E3E55B-4D26-4B33-A6AF-0826F88C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98438"/>
            <a:ext cx="7709586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db.student.find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704" name="矩形 7">
            <a:extLst>
              <a:ext uri="{FF2B5EF4-FFF2-40B4-BE49-F238E27FC236}">
                <a16:creationId xmlns:a16="http://schemas.microsoft.com/office/drawing/2014/main" id="{E6B038CE-E53A-439E-B652-72F39579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70816"/>
            <a:ext cx="3307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查询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='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'</a:t>
            </a:r>
            <a:r>
              <a:rPr lang="zh-CN" altLang="zh-CN" sz="2400" dirty="0"/>
              <a:t>的记录</a:t>
            </a:r>
            <a:endParaRPr lang="zh-CN" altLang="en-US" sz="2400" dirty="0"/>
          </a:p>
        </p:txBody>
      </p:sp>
      <p:sp>
        <p:nvSpPr>
          <p:cNvPr id="29705" name="矩形 8">
            <a:extLst>
              <a:ext uri="{FF2B5EF4-FFF2-40B4-BE49-F238E27FC236}">
                <a16:creationId xmlns:a16="http://schemas.microsoft.com/office/drawing/2014/main" id="{498C855F-8CD7-485B-996E-60E6FFA9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34" y="4511675"/>
            <a:ext cx="7691051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db.student.find</a:t>
            </a:r>
            <a:r>
              <a:rPr lang="en-US" altLang="zh-CN" sz="2400" dirty="0">
                <a:solidFill>
                  <a:schemeClr val="bg1"/>
                </a:solidFill>
              </a:rPr>
              <a:t>({</a:t>
            </a:r>
            <a:r>
              <a:rPr lang="en-US" altLang="zh-CN" sz="2400" dirty="0" err="1">
                <a:solidFill>
                  <a:schemeClr val="bg1"/>
                </a:solidFill>
              </a:rPr>
              <a:t>sname</a:t>
            </a:r>
            <a:r>
              <a:rPr lang="en-US" altLang="zh-CN" sz="2400" dirty="0">
                <a:solidFill>
                  <a:schemeClr val="bg1"/>
                </a:solidFill>
              </a:rPr>
              <a:t>: '</a:t>
            </a:r>
            <a:r>
              <a:rPr lang="en-US" altLang="zh-CN" sz="2400" dirty="0" err="1">
                <a:solidFill>
                  <a:schemeClr val="bg1"/>
                </a:solidFill>
              </a:rPr>
              <a:t>lisi</a:t>
            </a:r>
            <a:r>
              <a:rPr lang="en-US" altLang="zh-CN" sz="2400" dirty="0">
                <a:solidFill>
                  <a:schemeClr val="bg1"/>
                </a:solidFill>
              </a:rPr>
              <a:t>'})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706" name="TextBox 9">
            <a:extLst>
              <a:ext uri="{FF2B5EF4-FFF2-40B4-BE49-F238E27FC236}">
                <a16:creationId xmlns:a16="http://schemas.microsoft.com/office/drawing/2014/main" id="{AC519B6A-54A7-4B3D-AE15-BC102F6E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71" y="5084053"/>
            <a:ext cx="4240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查询指定列</a:t>
            </a:r>
            <a:r>
              <a:rPr lang="en-US" altLang="zh-CN" sz="2400" dirty="0" err="1"/>
              <a:t>sname</a:t>
            </a:r>
            <a:r>
              <a:rPr lang="zh-CN" altLang="zh-CN" sz="2400" dirty="0"/>
              <a:t>、</a:t>
            </a:r>
            <a:r>
              <a:rPr lang="en-US" altLang="zh-CN" sz="2400" dirty="0"/>
              <a:t>sage</a:t>
            </a:r>
            <a:r>
              <a:rPr lang="zh-CN" altLang="zh-CN" sz="2400" dirty="0"/>
              <a:t>数据</a:t>
            </a:r>
            <a:endParaRPr lang="zh-CN" altLang="en-US" sz="2400" dirty="0"/>
          </a:p>
        </p:txBody>
      </p:sp>
      <p:sp>
        <p:nvSpPr>
          <p:cNvPr id="29707" name="TextBox 10">
            <a:extLst>
              <a:ext uri="{FF2B5EF4-FFF2-40B4-BE49-F238E27FC236}">
                <a16:creationId xmlns:a16="http://schemas.microsoft.com/office/drawing/2014/main" id="{AFE29330-0E3D-4285-A4C0-67EE57FF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5710842"/>
            <a:ext cx="770958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&gt; db.student.find({},{sname:1, sage:1})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76530-B968-4D2A-A912-E3A21519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9C689B-CD53-41C8-999B-4BAC4083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1596F-A03E-4C8E-BE1D-D12E048C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2">
            <a:extLst>
              <a:ext uri="{FF2B5EF4-FFF2-40B4-BE49-F238E27FC236}">
                <a16:creationId xmlns:a16="http://schemas.microsoft.com/office/drawing/2014/main" id="{80B803AE-1AE8-482D-A097-67915A8E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7" y="912039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AND</a:t>
            </a:r>
            <a:r>
              <a:rPr lang="zh-CN" altLang="zh-CN" sz="2400" dirty="0"/>
              <a:t>条件查询</a:t>
            </a:r>
            <a:endParaRPr lang="zh-CN" altLang="en-US" sz="2400" dirty="0"/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35247217-3280-4F39-8C5D-CCC9B21E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27" y="1559739"/>
            <a:ext cx="7928603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db.student.find</a:t>
            </a:r>
            <a:r>
              <a:rPr lang="en-US" altLang="zh-CN" sz="2400" dirty="0">
                <a:solidFill>
                  <a:schemeClr val="bg1"/>
                </a:solidFill>
              </a:rPr>
              <a:t>({</a:t>
            </a:r>
            <a:r>
              <a:rPr lang="en-US" altLang="zh-CN" sz="2400" dirty="0" err="1">
                <a:solidFill>
                  <a:schemeClr val="bg1"/>
                </a:solidFill>
              </a:rPr>
              <a:t>sname</a:t>
            </a:r>
            <a:r>
              <a:rPr lang="en-US" altLang="zh-CN" sz="2400" dirty="0">
                <a:solidFill>
                  <a:schemeClr val="bg1"/>
                </a:solidFill>
              </a:rPr>
              <a:t>: '</a:t>
            </a:r>
            <a:r>
              <a:rPr lang="en-US" altLang="zh-CN" sz="2400" dirty="0" err="1">
                <a:solidFill>
                  <a:schemeClr val="bg1"/>
                </a:solidFill>
              </a:rPr>
              <a:t>zhangsan</a:t>
            </a:r>
            <a:r>
              <a:rPr lang="en-US" altLang="zh-CN" sz="2400" dirty="0">
                <a:solidFill>
                  <a:schemeClr val="bg1"/>
                </a:solidFill>
              </a:rPr>
              <a:t>', sage: 22})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725" name="TextBox 4">
            <a:extLst>
              <a:ext uri="{FF2B5EF4-FFF2-40B4-BE49-F238E27FC236}">
                <a16:creationId xmlns:a16="http://schemas.microsoft.com/office/drawing/2014/main" id="{98983AA6-5A96-4ED6-B9AE-269FA4525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30" y="2231896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OR</a:t>
            </a:r>
            <a:r>
              <a:rPr lang="zh-CN" altLang="zh-CN" sz="2400" dirty="0"/>
              <a:t>条件查询</a:t>
            </a:r>
            <a:endParaRPr lang="zh-CN" altLang="en-US" sz="2400" dirty="0"/>
          </a:p>
        </p:txBody>
      </p:sp>
      <p:sp>
        <p:nvSpPr>
          <p:cNvPr id="30726" name="TextBox 5">
            <a:extLst>
              <a:ext uri="{FF2B5EF4-FFF2-40B4-BE49-F238E27FC236}">
                <a16:creationId xmlns:a16="http://schemas.microsoft.com/office/drawing/2014/main" id="{51D9B62C-99D5-4C81-8B0E-973EFFBA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30" y="2819400"/>
            <a:ext cx="797597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db.student.find</a:t>
            </a:r>
            <a:r>
              <a:rPr lang="en-US" altLang="zh-CN" sz="2400" dirty="0">
                <a:solidFill>
                  <a:schemeClr val="bg1"/>
                </a:solidFill>
              </a:rPr>
              <a:t>({$or: [{sage: 22}, {sage: 25}]})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6E20E842-5F28-4520-8BB5-4B6DE2A7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" y="343893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格式化输出</a:t>
            </a:r>
            <a:endParaRPr lang="zh-CN" altLang="en-US" sz="2400" dirty="0"/>
          </a:p>
        </p:txBody>
      </p:sp>
      <p:pic>
        <p:nvPicPr>
          <p:cNvPr id="30728" name="Picture 2">
            <a:extLst>
              <a:ext uri="{FF2B5EF4-FFF2-40B4-BE49-F238E27FC236}">
                <a16:creationId xmlns:a16="http://schemas.microsoft.com/office/drawing/2014/main" id="{065662B6-087A-4265-B6D5-3A71CADF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0" y="4058466"/>
            <a:ext cx="797597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D78F1F-6755-4EAB-8C6F-E60672B4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BF25-8453-4E06-AF2E-EFDB1765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659C-B687-4CED-A290-78BED96F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2">
            <a:extLst>
              <a:ext uri="{FF2B5EF4-FFF2-40B4-BE49-F238E27FC236}">
                <a16:creationId xmlns:a16="http://schemas.microsoft.com/office/drawing/2014/main" id="{AF141909-80BC-4A77-B542-182B05C11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）修改数据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8A0AF7EC-6305-400C-A4A4-43C8C646B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86717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修改数据的基本命令格式如下：</a:t>
            </a:r>
            <a:endParaRPr lang="zh-CN" altLang="en-US" sz="2400" dirty="0"/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151624FE-F747-4718-8465-459B71519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1" y="2292005"/>
            <a:ext cx="7884581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&gt; db.youCollection.update(criteria, objNew, upsert, multi )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1750" name="TextBox 5">
            <a:extLst>
              <a:ext uri="{FF2B5EF4-FFF2-40B4-BE49-F238E27FC236}">
                <a16:creationId xmlns:a16="http://schemas.microsoft.com/office/drawing/2014/main" id="{1750F70D-6F3C-4CF1-A99A-7A15DBBE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75642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这里给出一个实例，语句如下：</a:t>
            </a:r>
            <a:endParaRPr lang="zh-CN" altLang="en-US" sz="2400" dirty="0"/>
          </a:p>
        </p:txBody>
      </p:sp>
      <p:sp>
        <p:nvSpPr>
          <p:cNvPr id="31751" name="TextBox 6">
            <a:extLst>
              <a:ext uri="{FF2B5EF4-FFF2-40B4-BE49-F238E27FC236}">
                <a16:creationId xmlns:a16="http://schemas.microsoft.com/office/drawing/2014/main" id="{1450C0E7-0764-4D66-89A2-B0E2CA553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14" y="3924553"/>
            <a:ext cx="7783668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&gt; db.student.update({sname: 'lisi'}, {$set: {sage: 30}}, false, true)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1752" name="Picture 2">
            <a:extLst>
              <a:ext uri="{FF2B5EF4-FFF2-40B4-BE49-F238E27FC236}">
                <a16:creationId xmlns:a16="http://schemas.microsoft.com/office/drawing/2014/main" id="{06D869B2-42D6-40C4-BBE5-04874712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253593"/>
            <a:ext cx="77321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91693-9BB1-4DFF-AC43-688364F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62881-4436-4C5E-A051-BBD7FBC6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BA55F-78AC-4876-BB21-A0B68AE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2">
            <a:extLst>
              <a:ext uri="{FF2B5EF4-FFF2-40B4-BE49-F238E27FC236}">
                <a16:creationId xmlns:a16="http://schemas.microsoft.com/office/drawing/2014/main" id="{AF713659-15FE-4AE1-982E-23611B11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07703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6</a:t>
            </a:r>
            <a:r>
              <a:rPr lang="zh-CN" altLang="zh-CN" sz="2400" b="1" dirty="0">
                <a:solidFill>
                  <a:schemeClr val="bg2"/>
                </a:solidFill>
              </a:rPr>
              <a:t>）删除数据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56870F33-3F8B-47DB-B592-1A0CBA39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" y="1460029"/>
            <a:ext cx="87137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矩形 4">
            <a:extLst>
              <a:ext uri="{FF2B5EF4-FFF2-40B4-BE49-F238E27FC236}">
                <a16:creationId xmlns:a16="http://schemas.microsoft.com/office/drawing/2014/main" id="{B51C9061-370A-4821-9C86-C336E5B2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67" y="289113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7</a:t>
            </a:r>
            <a:r>
              <a:rPr lang="zh-CN" altLang="zh-CN" sz="2400" b="1" dirty="0">
                <a:solidFill>
                  <a:schemeClr val="bg2"/>
                </a:solidFill>
              </a:rPr>
              <a:t>）删除集合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32774" name="Picture 3" descr="1582169227">
            <a:extLst>
              <a:ext uri="{FF2B5EF4-FFF2-40B4-BE49-F238E27FC236}">
                <a16:creationId xmlns:a16="http://schemas.microsoft.com/office/drawing/2014/main" id="{1F6789D6-2782-444C-A422-9E4C050C2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2" y="3415945"/>
            <a:ext cx="8713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6">
            <a:extLst>
              <a:ext uri="{FF2B5EF4-FFF2-40B4-BE49-F238E27FC236}">
                <a16:creationId xmlns:a16="http://schemas.microsoft.com/office/drawing/2014/main" id="{51888BC0-85DF-4128-BB27-177B83C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60" y="5066648"/>
            <a:ext cx="4035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退出</a:t>
            </a:r>
            <a:r>
              <a:rPr lang="en-US" altLang="zh-CN" sz="2400" b="1" dirty="0">
                <a:solidFill>
                  <a:schemeClr val="bg2"/>
                </a:solidFill>
              </a:rPr>
              <a:t>MongoDB Shell</a:t>
            </a:r>
            <a:r>
              <a:rPr lang="zh-CN" altLang="zh-CN" sz="2400" b="1" dirty="0">
                <a:solidFill>
                  <a:schemeClr val="bg2"/>
                </a:solidFill>
              </a:rPr>
              <a:t>模式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2776" name="TextBox 7">
            <a:extLst>
              <a:ext uri="{FF2B5EF4-FFF2-40B4-BE49-F238E27FC236}">
                <a16:creationId xmlns:a16="http://schemas.microsoft.com/office/drawing/2014/main" id="{159974A2-A46B-4C15-B395-7A9ADA118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28313"/>
            <a:ext cx="6327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可以输入如下命令退出</a:t>
            </a:r>
            <a:r>
              <a:rPr lang="en-US" altLang="zh-CN" sz="2400" dirty="0"/>
              <a:t>MongoDB Shell</a:t>
            </a:r>
            <a:r>
              <a:rPr lang="zh-CN" altLang="zh-CN" sz="2400" dirty="0"/>
              <a:t>模式：</a:t>
            </a:r>
            <a:endParaRPr lang="zh-CN" altLang="en-US" sz="2400" dirty="0"/>
          </a:p>
        </p:txBody>
      </p:sp>
      <p:sp>
        <p:nvSpPr>
          <p:cNvPr id="32777" name="TextBox 8">
            <a:extLst>
              <a:ext uri="{FF2B5EF4-FFF2-40B4-BE49-F238E27FC236}">
                <a16:creationId xmlns:a16="http://schemas.microsoft.com/office/drawing/2014/main" id="{4B6C8BE6-7F54-4479-8473-F4986EB8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52" y="6021038"/>
            <a:ext cx="864674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&gt; exit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DA3C2-3799-4675-B133-44146E22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A611B-E834-4399-9573-AA613BD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771AA-F8D5-4C0C-B99B-5C563C9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3582992-3D76-4D2F-8D3C-99F8A1221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5141" y="152400"/>
            <a:ext cx="8001000" cy="555626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6.1 Redis</a:t>
            </a:r>
            <a:r>
              <a:rPr lang="zh-CN" altLang="en-US" sz="3200" b="1" dirty="0">
                <a:solidFill>
                  <a:schemeClr val="bg2"/>
                </a:solidFill>
              </a:rPr>
              <a:t>安装与使用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AED7143E-6675-4362-9F97-CDB13E75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6934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6.1.1 Redis</a:t>
            </a:r>
            <a:r>
              <a:rPr lang="zh-CN" altLang="zh-CN" sz="2800" b="1" dirty="0">
                <a:solidFill>
                  <a:schemeClr val="bg2"/>
                </a:solidFill>
              </a:rPr>
              <a:t>简介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6.1.2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Redis</a:t>
            </a: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6.1.3 Redis</a:t>
            </a:r>
            <a:r>
              <a:rPr lang="zh-CN" altLang="zh-CN" sz="2800" b="1" dirty="0">
                <a:solidFill>
                  <a:schemeClr val="bg2"/>
                </a:solidFill>
              </a:rPr>
              <a:t>实例演示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D64C8-78FE-459E-A596-C2BA625F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B03D4-AAB4-4BFC-94A8-57C4467F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B4596-7498-4B38-90E5-2F5F24A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DE135D21-5F8E-41CF-A57A-201B85456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1448"/>
            <a:ext cx="8001000" cy="646113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6.2.4 Java API</a:t>
            </a:r>
            <a:r>
              <a:rPr lang="zh-CN" altLang="zh-CN" sz="2800" b="1" dirty="0">
                <a:solidFill>
                  <a:schemeClr val="bg2"/>
                </a:solidFill>
              </a:rPr>
              <a:t>编程实例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CD8DA552-5432-400B-BED2-ADC5F3B4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41" y="1143000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编写</a:t>
            </a:r>
            <a:r>
              <a:rPr lang="en-US" altLang="zh-CN" sz="2400" dirty="0"/>
              <a:t>Java</a:t>
            </a:r>
            <a:r>
              <a:rPr lang="zh-CN" altLang="zh-CN" sz="2400" dirty="0"/>
              <a:t>程序访问</a:t>
            </a:r>
            <a:r>
              <a:rPr lang="en-US" altLang="zh-CN" sz="2400" dirty="0"/>
              <a:t>MongoDB</a:t>
            </a:r>
            <a:r>
              <a:rPr lang="zh-CN" altLang="zh-CN" sz="2400" dirty="0"/>
              <a:t>数据库时，首先，需要下载</a:t>
            </a:r>
            <a:r>
              <a:rPr lang="en-US" altLang="zh-CN" sz="2400" dirty="0"/>
              <a:t>Java MongoDB Driver</a:t>
            </a:r>
            <a:r>
              <a:rPr lang="zh-CN" altLang="zh-CN" sz="2400" dirty="0"/>
              <a:t>驱动</a:t>
            </a:r>
            <a:r>
              <a:rPr lang="en-US" altLang="zh-CN" sz="2400" dirty="0"/>
              <a:t>JAR</a:t>
            </a:r>
            <a:r>
              <a:rPr lang="zh-CN" altLang="zh-CN" sz="2400" dirty="0"/>
              <a:t>包，</a:t>
            </a:r>
            <a:r>
              <a:rPr lang="en-US" altLang="zh-CN" sz="2400" dirty="0"/>
              <a:t>Java MongoDB Driver</a:t>
            </a:r>
            <a:r>
              <a:rPr lang="zh-CN" altLang="zh-CN" sz="2400" dirty="0"/>
              <a:t>下载地址如下：</a:t>
            </a:r>
            <a:endParaRPr lang="zh-CN" altLang="en-US" sz="2400" dirty="0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1FA37E81-EEA6-46C0-A8CC-F69D7C354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41" y="2573289"/>
            <a:ext cx="81533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https://repo1.maven.org/maven2/org/mongodb/mongo-java-driver/3.12.1/mongo-java-driver-3.12.1.jar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CF2685-42B8-443C-B87D-4FC177E2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73FCA-3C5D-4C68-AEB7-A5C6E14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EC876-8E21-4ABA-907F-F4DE27A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2">
            <a:extLst>
              <a:ext uri="{FF2B5EF4-FFF2-40B4-BE49-F238E27FC236}">
                <a16:creationId xmlns:a16="http://schemas.microsoft.com/office/drawing/2014/main" id="{18EA728E-62FD-4B73-8DBA-12E80514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229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java.util.ArrayList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java.util.List</a:t>
            </a:r>
            <a:r>
              <a:rPr lang="en-US" altLang="zh-CN" dirty="0"/>
              <a:t>; 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org.bson.Document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com.mongodb.MongoClient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com.mongodb.client.MongoCollection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com.mongodb.client.MongoCursor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com.mongodb.client.MongoDatabase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com.mongodb.client.model.Filters</a:t>
            </a:r>
            <a:r>
              <a:rPr lang="en-US" altLang="zh-CN" dirty="0"/>
              <a:t>; </a:t>
            </a:r>
            <a:endParaRPr lang="zh-CN" altLang="zh-CN" dirty="0"/>
          </a:p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TestMongoDB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/**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* @param </a:t>
            </a:r>
            <a:r>
              <a:rPr lang="en-US" altLang="zh-CN" dirty="0" err="1"/>
              <a:t>args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*/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eaLnBrk="1" hangingPunct="1"/>
            <a:r>
              <a:rPr lang="en-US" altLang="zh-CN" dirty="0"/>
              <a:t>//      insert();//</a:t>
            </a:r>
            <a:r>
              <a:rPr lang="zh-CN" altLang="zh-CN" dirty="0"/>
              <a:t>插入数据。执行插入时，可将其他三句函数调用语句注释，下同</a:t>
            </a:r>
          </a:p>
          <a:p>
            <a:pPr eaLnBrk="1" hangingPunct="1"/>
            <a:r>
              <a:rPr lang="en-US" altLang="zh-CN" dirty="0"/>
              <a:t>        find(); //</a:t>
            </a:r>
            <a:r>
              <a:rPr lang="zh-CN" altLang="zh-CN" dirty="0"/>
              <a:t>查找数据</a:t>
            </a:r>
          </a:p>
          <a:p>
            <a:pPr eaLnBrk="1" hangingPunct="1"/>
            <a:r>
              <a:rPr lang="en-US" altLang="zh-CN" dirty="0"/>
              <a:t>//      update();//</a:t>
            </a:r>
            <a:r>
              <a:rPr lang="zh-CN" altLang="zh-CN" dirty="0"/>
              <a:t>更新数据</a:t>
            </a:r>
          </a:p>
          <a:p>
            <a:pPr eaLnBrk="1" hangingPunct="1"/>
            <a:r>
              <a:rPr lang="en-US" altLang="zh-CN" dirty="0"/>
              <a:t>//      delete();//</a:t>
            </a:r>
            <a:r>
              <a:rPr lang="zh-CN" altLang="zh-CN" dirty="0"/>
              <a:t>删除数据</a:t>
            </a:r>
          </a:p>
          <a:p>
            <a:pPr eaLnBrk="1" hangingPunct="1"/>
            <a:r>
              <a:rPr lang="en-US" altLang="zh-CN" dirty="0"/>
              <a:t>    }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ED483-2983-4B2A-A289-6ACD82A9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55CC2-401E-44AA-8B57-CF41B4F1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1C458-D827-44FD-8AF2-F95C60B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矩形 2">
            <a:extLst>
              <a:ext uri="{FF2B5EF4-FFF2-40B4-BE49-F238E27FC236}">
                <a16:creationId xmlns:a16="http://schemas.microsoft.com/office/drawing/2014/main" id="{55017EE5-53D3-4171-A606-EE918167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/**</a:t>
            </a:r>
            <a:endParaRPr lang="zh-CN" altLang="zh-CN"/>
          </a:p>
          <a:p>
            <a:pPr eaLnBrk="1" hangingPunct="1"/>
            <a:r>
              <a:rPr lang="en-US" altLang="zh-CN"/>
              <a:t>     * </a:t>
            </a:r>
            <a:r>
              <a:rPr lang="zh-CN" altLang="zh-CN"/>
              <a:t>返回指定数据库中的指定集合</a:t>
            </a:r>
          </a:p>
          <a:p>
            <a:pPr eaLnBrk="1" hangingPunct="1"/>
            <a:r>
              <a:rPr lang="en-US" altLang="zh-CN"/>
              <a:t>     * @param dbname </a:t>
            </a:r>
            <a:r>
              <a:rPr lang="zh-CN" altLang="zh-CN"/>
              <a:t>数据库名</a:t>
            </a:r>
          </a:p>
          <a:p>
            <a:pPr eaLnBrk="1" hangingPunct="1"/>
            <a:r>
              <a:rPr lang="en-US" altLang="zh-CN"/>
              <a:t>     * @param collectionname </a:t>
            </a:r>
            <a:r>
              <a:rPr lang="zh-CN" altLang="zh-CN"/>
              <a:t>集合名</a:t>
            </a:r>
          </a:p>
          <a:p>
            <a:pPr eaLnBrk="1" hangingPunct="1"/>
            <a:r>
              <a:rPr lang="en-US" altLang="zh-CN"/>
              <a:t>     * @return</a:t>
            </a:r>
            <a:endParaRPr lang="zh-CN" altLang="zh-CN"/>
          </a:p>
          <a:p>
            <a:pPr eaLnBrk="1" hangingPunct="1"/>
            <a:r>
              <a:rPr lang="en-US" altLang="zh-CN"/>
              <a:t>     */</a:t>
            </a:r>
            <a:endParaRPr lang="zh-CN" altLang="zh-CN"/>
          </a:p>
          <a:p>
            <a:pPr eaLnBrk="1" hangingPunct="1"/>
            <a:r>
              <a:rPr lang="en-US" altLang="zh-CN"/>
              <a:t>    //MongoDB</a:t>
            </a:r>
            <a:r>
              <a:rPr lang="zh-CN" altLang="zh-CN"/>
              <a:t>无需预定义数据库和集合</a:t>
            </a:r>
            <a:r>
              <a:rPr lang="en-US" altLang="zh-CN"/>
              <a:t>,</a:t>
            </a:r>
            <a:r>
              <a:rPr lang="zh-CN" altLang="zh-CN"/>
              <a:t>在使用的时候会自动创建</a:t>
            </a:r>
          </a:p>
          <a:p>
            <a:pPr eaLnBrk="1" hangingPunct="1"/>
            <a:r>
              <a:rPr lang="en-US" altLang="zh-CN"/>
              <a:t>    public static MongoCollection&lt;Document&gt; getCollection(String dbname,String collectionname){</a:t>
            </a:r>
            <a:endParaRPr lang="zh-CN" altLang="zh-CN"/>
          </a:p>
          <a:p>
            <a:pPr eaLnBrk="1" hangingPunct="1"/>
            <a:r>
              <a:rPr lang="en-US" altLang="zh-CN"/>
              <a:t>        //</a:t>
            </a:r>
            <a:r>
              <a:rPr lang="zh-CN" altLang="zh-CN"/>
              <a:t>实例化一个</a:t>
            </a:r>
            <a:r>
              <a:rPr lang="en-US" altLang="zh-CN"/>
              <a:t>mongo</a:t>
            </a:r>
            <a:r>
              <a:rPr lang="zh-CN" altLang="zh-CN"/>
              <a:t>客户端</a:t>
            </a:r>
            <a:r>
              <a:rPr lang="en-US" altLang="zh-CN"/>
              <a:t>,</a:t>
            </a:r>
            <a:r>
              <a:rPr lang="zh-CN" altLang="zh-CN"/>
              <a:t>服务器地址：</a:t>
            </a:r>
            <a:r>
              <a:rPr lang="en-US" altLang="zh-CN"/>
              <a:t>localhost(</a:t>
            </a:r>
            <a:r>
              <a:rPr lang="zh-CN" altLang="zh-CN"/>
              <a:t>本地</a:t>
            </a:r>
            <a:r>
              <a:rPr lang="en-US" altLang="zh-CN"/>
              <a:t>)</a:t>
            </a:r>
            <a:r>
              <a:rPr lang="zh-CN" altLang="zh-CN"/>
              <a:t>，端口号：</a:t>
            </a:r>
            <a:r>
              <a:rPr lang="en-US" altLang="zh-CN"/>
              <a:t>27017</a:t>
            </a:r>
            <a:endParaRPr lang="zh-CN" altLang="zh-CN"/>
          </a:p>
          <a:p>
            <a:pPr eaLnBrk="1" hangingPunct="1"/>
            <a:r>
              <a:rPr lang="en-US" altLang="zh-CN"/>
              <a:t>        MongoClient  mongoClient=new MongoClient("localhost",27017);</a:t>
            </a:r>
            <a:endParaRPr lang="zh-CN" altLang="zh-CN"/>
          </a:p>
          <a:p>
            <a:pPr eaLnBrk="1" hangingPunct="1"/>
            <a:r>
              <a:rPr lang="en-US" altLang="zh-CN"/>
              <a:t>        //</a:t>
            </a:r>
            <a:r>
              <a:rPr lang="zh-CN" altLang="zh-CN"/>
              <a:t>实例化一个</a:t>
            </a:r>
            <a:r>
              <a:rPr lang="en-US" altLang="zh-CN"/>
              <a:t>mongo</a:t>
            </a:r>
            <a:r>
              <a:rPr lang="zh-CN" altLang="zh-CN"/>
              <a:t>数据库</a:t>
            </a:r>
          </a:p>
          <a:p>
            <a:pPr eaLnBrk="1" hangingPunct="1"/>
            <a:r>
              <a:rPr lang="en-US" altLang="zh-CN"/>
              <a:t>        MongoDatabase mongoDatabase = mongoClient.getDatabase(dbname);</a:t>
            </a:r>
            <a:endParaRPr lang="zh-CN" altLang="zh-CN"/>
          </a:p>
          <a:p>
            <a:pPr eaLnBrk="1" hangingPunct="1"/>
            <a:r>
              <a:rPr lang="en-US" altLang="zh-CN"/>
              <a:t>        //</a:t>
            </a:r>
            <a:r>
              <a:rPr lang="zh-CN" altLang="zh-CN"/>
              <a:t>获取数据库中某个集合</a:t>
            </a:r>
          </a:p>
          <a:p>
            <a:pPr eaLnBrk="1" hangingPunct="1"/>
            <a:r>
              <a:rPr lang="en-US" altLang="zh-CN"/>
              <a:t>        MongoCollection&lt;Document&gt; collection = mongoDatabase.getCollection(collectionname);</a:t>
            </a:r>
            <a:endParaRPr lang="zh-CN" altLang="zh-CN"/>
          </a:p>
          <a:p>
            <a:pPr eaLnBrk="1" hangingPunct="1"/>
            <a:r>
              <a:rPr lang="en-US" altLang="zh-CN"/>
              <a:t>        return collection;</a:t>
            </a:r>
            <a:endParaRPr lang="zh-CN" altLang="zh-CN"/>
          </a:p>
          <a:p>
            <a:pPr eaLnBrk="1" hangingPunct="1"/>
            <a:r>
              <a:rPr lang="en-US" altLang="zh-CN"/>
              <a:t>    }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9D4D0E-86C7-4F70-92FC-F78F764A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F317EF-6031-49BA-960F-F4C9C01F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3B1D9-93C0-42B3-A226-5F78BE5C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2">
            <a:extLst>
              <a:ext uri="{FF2B5EF4-FFF2-40B4-BE49-F238E27FC236}">
                <a16:creationId xmlns:a16="http://schemas.microsoft.com/office/drawing/2014/main" id="{1B316905-9D78-41A8-86DE-B09B3AF1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820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 /**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* </a:t>
            </a:r>
            <a:r>
              <a:rPr lang="zh-CN" altLang="zh-CN" sz="1400" dirty="0"/>
              <a:t>插入数据</a:t>
            </a:r>
          </a:p>
          <a:p>
            <a:pPr eaLnBrk="1" hangingPunct="1"/>
            <a:r>
              <a:rPr lang="en-US" altLang="zh-CN" sz="1400" dirty="0"/>
              <a:t>     */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public static void insert(){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try{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//</a:t>
            </a:r>
            <a:r>
              <a:rPr lang="zh-CN" altLang="zh-CN" sz="1400" dirty="0"/>
              <a:t>连接</a:t>
            </a:r>
            <a:r>
              <a:rPr lang="en-US" altLang="zh-CN" sz="1400" dirty="0"/>
              <a:t>MongoDB</a:t>
            </a:r>
            <a:r>
              <a:rPr lang="zh-CN" altLang="zh-CN" sz="1400" dirty="0"/>
              <a:t>，指定连接数据库名，指定连接表名。</a:t>
            </a:r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MongoCollection</a:t>
            </a:r>
            <a:r>
              <a:rPr lang="en-US" altLang="zh-CN" sz="1400" dirty="0"/>
              <a:t>&lt;Document&gt; collection= </a:t>
            </a:r>
            <a:r>
              <a:rPr lang="en-US" altLang="zh-CN" sz="1400" dirty="0" err="1"/>
              <a:t>getCollection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School","student</a:t>
            </a:r>
            <a:r>
              <a:rPr lang="en-US" altLang="zh-CN" sz="1400" dirty="0"/>
              <a:t>");    //</a:t>
            </a:r>
            <a:r>
              <a:rPr lang="zh-CN" altLang="zh-CN" sz="1400" dirty="0"/>
              <a:t>数据库名</a:t>
            </a:r>
            <a:r>
              <a:rPr lang="en-US" altLang="zh-CN" sz="1400" dirty="0"/>
              <a:t>:School </a:t>
            </a:r>
            <a:r>
              <a:rPr lang="zh-CN" altLang="zh-CN" sz="1400" dirty="0"/>
              <a:t>集合名</a:t>
            </a:r>
            <a:r>
              <a:rPr lang="en-US" altLang="zh-CN" sz="1400" dirty="0"/>
              <a:t>:student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//</a:t>
            </a:r>
            <a:r>
              <a:rPr lang="zh-CN" altLang="zh-CN" sz="1400" dirty="0"/>
              <a:t>实例化一个文档</a:t>
            </a:r>
            <a:r>
              <a:rPr lang="en-US" altLang="zh-CN" sz="1400" dirty="0"/>
              <a:t>,</a:t>
            </a:r>
            <a:r>
              <a:rPr lang="zh-CN" altLang="zh-CN" sz="1400" dirty="0"/>
              <a:t>文档内容为</a:t>
            </a:r>
            <a:r>
              <a:rPr lang="en-US" altLang="zh-CN" sz="1400" dirty="0"/>
              <a:t>{sname:'Mary',sage:25}</a:t>
            </a:r>
            <a:r>
              <a:rPr lang="zh-CN" altLang="zh-CN" sz="1400" dirty="0"/>
              <a:t>，如果还有其他字段，可以继续追加</a:t>
            </a:r>
            <a:r>
              <a:rPr lang="en-US" altLang="zh-CN" sz="1400" dirty="0"/>
              <a:t>append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Document doc1=new Document("</a:t>
            </a:r>
            <a:r>
              <a:rPr lang="en-US" altLang="zh-CN" sz="1400" dirty="0" err="1"/>
              <a:t>sname</a:t>
            </a:r>
            <a:r>
              <a:rPr lang="en-US" altLang="zh-CN" sz="1400" dirty="0"/>
              <a:t>","Mary").append("sage", 25);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//</a:t>
            </a:r>
            <a:r>
              <a:rPr lang="zh-CN" altLang="zh-CN" sz="1400" dirty="0"/>
              <a:t>实例化一个文档</a:t>
            </a:r>
            <a:r>
              <a:rPr lang="en-US" altLang="zh-CN" sz="1400" dirty="0"/>
              <a:t>,</a:t>
            </a:r>
            <a:r>
              <a:rPr lang="zh-CN" altLang="zh-CN" sz="1400" dirty="0"/>
              <a:t>文档内容为</a:t>
            </a:r>
            <a:r>
              <a:rPr lang="en-US" altLang="zh-CN" sz="1400" dirty="0"/>
              <a:t>{sname:'Bob',sage:20}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Document doc2=new Document("</a:t>
            </a:r>
            <a:r>
              <a:rPr lang="en-US" altLang="zh-CN" sz="1400" dirty="0" err="1"/>
              <a:t>sname</a:t>
            </a:r>
            <a:r>
              <a:rPr lang="en-US" altLang="zh-CN" sz="1400" dirty="0"/>
              <a:t>","Bob").append("sage", 20);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List&lt;Document&gt; documents = 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&lt;Document&gt;();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//</a:t>
            </a:r>
            <a:r>
              <a:rPr lang="zh-CN" altLang="zh-CN" sz="1400" dirty="0"/>
              <a:t>将</a:t>
            </a:r>
            <a:r>
              <a:rPr lang="en-US" altLang="zh-CN" sz="1400" dirty="0"/>
              <a:t>doc1</a:t>
            </a:r>
            <a:r>
              <a:rPr lang="zh-CN" altLang="zh-CN" sz="1400" dirty="0"/>
              <a:t>、</a:t>
            </a:r>
            <a:r>
              <a:rPr lang="en-US" altLang="zh-CN" sz="1400" dirty="0"/>
              <a:t>doc2</a:t>
            </a:r>
            <a:r>
              <a:rPr lang="zh-CN" altLang="zh-CN" sz="1400" dirty="0"/>
              <a:t>加入到</a:t>
            </a:r>
            <a:r>
              <a:rPr lang="en-US" altLang="zh-CN" sz="1400" dirty="0"/>
              <a:t>documents</a:t>
            </a:r>
            <a:r>
              <a:rPr lang="zh-CN" altLang="zh-CN" sz="1400" dirty="0"/>
              <a:t>列表中</a:t>
            </a:r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documents.add</a:t>
            </a:r>
            <a:r>
              <a:rPr lang="en-US" altLang="zh-CN" sz="1400" dirty="0"/>
              <a:t>(doc1);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documents.add</a:t>
            </a:r>
            <a:r>
              <a:rPr lang="en-US" altLang="zh-CN" sz="1400" dirty="0"/>
              <a:t>(doc2);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//</a:t>
            </a:r>
            <a:r>
              <a:rPr lang="zh-CN" altLang="zh-CN" sz="1400" dirty="0"/>
              <a:t>将</a:t>
            </a:r>
            <a:r>
              <a:rPr lang="en-US" altLang="zh-CN" sz="1400" dirty="0"/>
              <a:t>documents</a:t>
            </a:r>
            <a:r>
              <a:rPr lang="zh-CN" altLang="zh-CN" sz="1400" dirty="0"/>
              <a:t>插入集合</a:t>
            </a:r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collection.insertMany</a:t>
            </a:r>
            <a:r>
              <a:rPr lang="en-US" altLang="zh-CN" sz="1400" dirty="0"/>
              <a:t>(documents); 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zh-CN" sz="1400" dirty="0"/>
              <a:t>插入成功</a:t>
            </a:r>
            <a:r>
              <a:rPr lang="en-US" altLang="zh-CN" sz="1400" dirty="0"/>
              <a:t>");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}catch(Exception e){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System.err.println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e.getClass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 + ": " + </a:t>
            </a:r>
            <a:r>
              <a:rPr lang="en-US" altLang="zh-CN" sz="1400" dirty="0" err="1"/>
              <a:t>e.getMessage</a:t>
            </a:r>
            <a:r>
              <a:rPr lang="en-US" altLang="zh-CN" sz="1400" dirty="0"/>
              <a:t>() 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}</a:t>
            </a:r>
            <a:endParaRPr lang="zh-CN" altLang="en-US" sz="1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D79818-22B9-40DA-B403-E4F74C46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95524-CB98-418E-8A1F-415DDED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E9B6D-ABCE-4A80-B385-CD76E4A3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>
            <a:extLst>
              <a:ext uri="{FF2B5EF4-FFF2-40B4-BE49-F238E27FC236}">
                <a16:creationId xmlns:a16="http://schemas.microsoft.com/office/drawing/2014/main" id="{D07AE6AF-9A90-496C-B261-39E962F5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64" y="1143000"/>
            <a:ext cx="824813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 /**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* </a:t>
            </a:r>
            <a:r>
              <a:rPr lang="zh-CN" altLang="zh-CN" sz="1600" dirty="0"/>
              <a:t>查询数据</a:t>
            </a:r>
          </a:p>
          <a:p>
            <a:pPr eaLnBrk="1" hangingPunct="1"/>
            <a:r>
              <a:rPr lang="en-US" altLang="zh-CN" sz="1600" dirty="0"/>
              <a:t>     */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public static void find(){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try{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</a:t>
            </a:r>
            <a:r>
              <a:rPr lang="en-US" altLang="zh-CN" sz="1600" dirty="0" err="1"/>
              <a:t>MongoCollection</a:t>
            </a:r>
            <a:r>
              <a:rPr lang="en-US" altLang="zh-CN" sz="1600" dirty="0"/>
              <a:t>&lt;Document&gt; collection = </a:t>
            </a:r>
            <a:r>
              <a:rPr lang="en-US" altLang="zh-CN" sz="1600" dirty="0" err="1"/>
              <a:t>getCollection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School","student</a:t>
            </a:r>
            <a:r>
              <a:rPr lang="en-US" altLang="zh-CN" sz="1600" dirty="0"/>
              <a:t>");  //</a:t>
            </a:r>
            <a:r>
              <a:rPr lang="zh-CN" altLang="zh-CN" sz="1600" dirty="0"/>
              <a:t>数据库名</a:t>
            </a:r>
            <a:r>
              <a:rPr lang="en-US" altLang="zh-CN" sz="1600" dirty="0"/>
              <a:t>:School </a:t>
            </a:r>
            <a:r>
              <a:rPr lang="zh-CN" altLang="zh-CN" sz="1600" dirty="0"/>
              <a:t>集合名</a:t>
            </a:r>
            <a:r>
              <a:rPr lang="en-US" altLang="zh-CN" sz="1600" dirty="0"/>
              <a:t>:student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//</a:t>
            </a:r>
            <a:r>
              <a:rPr lang="zh-CN" altLang="zh-CN" sz="1600" dirty="0"/>
              <a:t>通过游标遍历检索出的文档集合 </a:t>
            </a:r>
          </a:p>
          <a:p>
            <a:pPr eaLnBrk="1" hangingPunct="1"/>
            <a:r>
              <a:rPr lang="en-US" altLang="zh-CN" sz="1600" dirty="0"/>
              <a:t>//          </a:t>
            </a:r>
            <a:r>
              <a:rPr lang="en-US" altLang="zh-CN" sz="1600" dirty="0" err="1"/>
              <a:t>MongoCursor</a:t>
            </a:r>
            <a:r>
              <a:rPr lang="en-US" altLang="zh-CN" sz="1600" dirty="0"/>
              <a:t>&lt;Document&gt;  cursor= </a:t>
            </a:r>
            <a:r>
              <a:rPr lang="en-US" altLang="zh-CN" sz="1600" dirty="0" err="1"/>
              <a:t>collection.find</a:t>
            </a:r>
            <a:r>
              <a:rPr lang="en-US" altLang="zh-CN" sz="1600" dirty="0"/>
              <a:t>(new Document("</a:t>
            </a:r>
            <a:r>
              <a:rPr lang="en-US" altLang="zh-CN" sz="1600" dirty="0" err="1"/>
              <a:t>sname</a:t>
            </a:r>
            <a:r>
              <a:rPr lang="en-US" altLang="zh-CN" sz="1600" dirty="0"/>
              <a:t>","Mary")). projection(new Document("sname",1).append("sage",1).append("_id", 0)).iterator();   //find</a:t>
            </a:r>
            <a:r>
              <a:rPr lang="zh-CN" altLang="zh-CN" sz="1600" dirty="0"/>
              <a:t>查询条件：</a:t>
            </a:r>
            <a:r>
              <a:rPr lang="en-US" altLang="zh-CN" sz="1600" dirty="0" err="1"/>
              <a:t>sname</a:t>
            </a:r>
            <a:r>
              <a:rPr lang="en-US" altLang="zh-CN" sz="1600" dirty="0"/>
              <a:t>='Mary'</a:t>
            </a:r>
            <a:r>
              <a:rPr lang="zh-CN" altLang="zh-CN" sz="1600" dirty="0"/>
              <a:t>。</a:t>
            </a:r>
            <a:r>
              <a:rPr lang="en-US" altLang="zh-CN" sz="1600" dirty="0"/>
              <a:t>projection</a:t>
            </a:r>
            <a:r>
              <a:rPr lang="zh-CN" altLang="zh-CN" sz="1600" dirty="0"/>
              <a:t>筛选：显示</a:t>
            </a:r>
            <a:r>
              <a:rPr lang="en-US" altLang="zh-CN" sz="1600" dirty="0" err="1"/>
              <a:t>sname</a:t>
            </a:r>
            <a:r>
              <a:rPr lang="zh-CN" altLang="zh-CN" sz="1600" dirty="0"/>
              <a:t>和</a:t>
            </a:r>
            <a:r>
              <a:rPr lang="en-US" altLang="zh-CN" sz="1600" dirty="0"/>
              <a:t>sage,</a:t>
            </a:r>
            <a:r>
              <a:rPr lang="zh-CN" altLang="zh-CN" sz="1600" dirty="0"/>
              <a:t>不显示</a:t>
            </a:r>
            <a:r>
              <a:rPr lang="en-US" altLang="zh-CN" sz="1600" dirty="0"/>
              <a:t>_id(_id</a:t>
            </a:r>
            <a:r>
              <a:rPr lang="zh-CN" altLang="zh-CN" sz="1600" dirty="0"/>
              <a:t>默认会显示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//</a:t>
            </a:r>
            <a:r>
              <a:rPr lang="zh-CN" altLang="zh-CN" sz="1600" dirty="0"/>
              <a:t>查询所有数据</a:t>
            </a:r>
          </a:p>
          <a:p>
            <a:pPr eaLnBrk="1" hangingPunct="1"/>
            <a:r>
              <a:rPr lang="en-US" altLang="zh-CN" sz="1600" dirty="0"/>
              <a:t>            </a:t>
            </a:r>
            <a:r>
              <a:rPr lang="en-US" altLang="zh-CN" sz="1600" dirty="0" err="1"/>
              <a:t>MongoCursor</a:t>
            </a:r>
            <a:r>
              <a:rPr lang="en-US" altLang="zh-CN" sz="1600" dirty="0"/>
              <a:t>&lt;Document&gt;  cursor= </a:t>
            </a:r>
            <a:r>
              <a:rPr lang="en-US" altLang="zh-CN" sz="1600" dirty="0" err="1"/>
              <a:t>collection.find</a:t>
            </a:r>
            <a:r>
              <a:rPr lang="en-US" altLang="zh-CN" sz="1600" dirty="0"/>
              <a:t>().iterator();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while(</a:t>
            </a:r>
            <a:r>
              <a:rPr lang="en-US" altLang="zh-CN" sz="1600" dirty="0" err="1"/>
              <a:t>cursor.hasNext</a:t>
            </a:r>
            <a:r>
              <a:rPr lang="en-US" altLang="zh-CN" sz="1600" dirty="0"/>
              <a:t>()){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cursor.next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toJson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}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}catch(Exception e){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    </a:t>
            </a:r>
            <a:r>
              <a:rPr lang="en-US" altLang="zh-CN" sz="1600" dirty="0" err="1"/>
              <a:t>System.err.println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 + ": " + </a:t>
            </a:r>
            <a:r>
              <a:rPr lang="en-US" altLang="zh-CN" sz="1600" dirty="0" err="1"/>
              <a:t>e.getMessage</a:t>
            </a:r>
            <a:r>
              <a:rPr lang="en-US" altLang="zh-CN" sz="1600" dirty="0"/>
              <a:t>() );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    }</a:t>
            </a:r>
            <a:endParaRPr lang="zh-CN" altLang="zh-CN" sz="1600" dirty="0"/>
          </a:p>
          <a:p>
            <a:pPr eaLnBrk="1" hangingPunct="1"/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5E721D-8EF8-4D24-A885-BC8492B9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448A9-A030-4593-AC1D-FAB9594D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3DFE0-4DE2-4C38-B8BF-E66DC097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2">
            <a:extLst>
              <a:ext uri="{FF2B5EF4-FFF2-40B4-BE49-F238E27FC236}">
                <a16:creationId xmlns:a16="http://schemas.microsoft.com/office/drawing/2014/main" id="{8899747A-8818-45D5-A512-6241CA101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04925"/>
            <a:ext cx="8303741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/**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* </a:t>
            </a:r>
            <a:r>
              <a:rPr lang="zh-CN" altLang="zh-CN" dirty="0"/>
              <a:t>更新数据</a:t>
            </a:r>
          </a:p>
          <a:p>
            <a:pPr eaLnBrk="1" hangingPunct="1"/>
            <a:r>
              <a:rPr lang="en-US" altLang="zh-CN" dirty="0"/>
              <a:t>     */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void update(){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try{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MongoCollection</a:t>
            </a:r>
            <a:r>
              <a:rPr lang="en-US" altLang="zh-CN" dirty="0"/>
              <a:t>&lt;Document&gt; collection = </a:t>
            </a:r>
            <a:r>
              <a:rPr lang="en-US" altLang="zh-CN" dirty="0" err="1"/>
              <a:t>getCollection</a:t>
            </a:r>
            <a:r>
              <a:rPr lang="en-US" altLang="zh-CN" dirty="0"/>
              <a:t>("</a:t>
            </a:r>
            <a:r>
              <a:rPr lang="en-US" altLang="zh-CN" dirty="0" err="1"/>
              <a:t>School","student</a:t>
            </a:r>
            <a:r>
              <a:rPr lang="en-US" altLang="zh-CN" dirty="0"/>
              <a:t>");  //</a:t>
            </a:r>
            <a:r>
              <a:rPr lang="zh-CN" altLang="zh-CN" dirty="0"/>
              <a:t>数据库名</a:t>
            </a:r>
            <a:r>
              <a:rPr lang="en-US" altLang="zh-CN" dirty="0"/>
              <a:t>:School </a:t>
            </a:r>
            <a:r>
              <a:rPr lang="zh-CN" altLang="zh-CN" dirty="0"/>
              <a:t>集合名</a:t>
            </a:r>
            <a:r>
              <a:rPr lang="en-US" altLang="zh-CN" dirty="0"/>
              <a:t>:student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//</a:t>
            </a:r>
            <a:r>
              <a:rPr lang="zh-CN" altLang="zh-CN" dirty="0"/>
              <a:t>更新文档，将文档中</a:t>
            </a:r>
            <a:r>
              <a:rPr lang="en-US" altLang="zh-CN" dirty="0" err="1"/>
              <a:t>sname</a:t>
            </a:r>
            <a:r>
              <a:rPr lang="en-US" altLang="zh-CN" dirty="0"/>
              <a:t>='Mary'</a:t>
            </a:r>
            <a:r>
              <a:rPr lang="zh-CN" altLang="zh-CN" dirty="0"/>
              <a:t>的文档修改为</a:t>
            </a:r>
            <a:r>
              <a:rPr lang="en-US" altLang="zh-CN" dirty="0"/>
              <a:t>sage=22  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</a:t>
            </a:r>
            <a:r>
              <a:rPr lang="en-US" altLang="zh-CN" dirty="0" err="1"/>
              <a:t>collection.updateMany</a:t>
            </a:r>
            <a:r>
              <a:rPr lang="en-US" altLang="zh-CN" dirty="0"/>
              <a:t>(</a:t>
            </a:r>
            <a:r>
              <a:rPr lang="en-US" altLang="zh-CN" dirty="0" err="1"/>
              <a:t>Filters.eq</a:t>
            </a:r>
            <a:r>
              <a:rPr lang="en-US" altLang="zh-CN" dirty="0"/>
              <a:t>("</a:t>
            </a:r>
            <a:r>
              <a:rPr lang="en-US" altLang="zh-CN" dirty="0" err="1"/>
              <a:t>sname</a:t>
            </a:r>
            <a:r>
              <a:rPr lang="en-US" altLang="zh-CN" dirty="0"/>
              <a:t>", "Mary"), new Document("$</a:t>
            </a:r>
            <a:r>
              <a:rPr lang="en-US" altLang="zh-CN" dirty="0" err="1"/>
              <a:t>set",new</a:t>
            </a:r>
            <a:r>
              <a:rPr lang="en-US" altLang="zh-CN" dirty="0"/>
              <a:t> Document("sage",22))); 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zh-CN" dirty="0"/>
              <a:t>更新成功！</a:t>
            </a:r>
            <a:r>
              <a:rPr lang="en-US" altLang="zh-CN" dirty="0"/>
              <a:t>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}catch(Exception e){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System.err.println</a:t>
            </a:r>
            <a:r>
              <a:rPr lang="en-US" altLang="zh-CN" dirty="0"/>
              <a:t>( </a:t>
            </a:r>
            <a:r>
              <a:rPr lang="en-US" altLang="zh-CN" dirty="0" err="1"/>
              <a:t>e.getClass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": " + </a:t>
            </a:r>
            <a:r>
              <a:rPr lang="en-US" altLang="zh-CN" dirty="0" err="1"/>
              <a:t>e.getMessage</a:t>
            </a:r>
            <a:r>
              <a:rPr lang="en-US" altLang="zh-CN" dirty="0"/>
              <a:t>() 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3FCCD-D97A-455A-948B-BD3162C9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E6128-620A-4566-B7D3-7074C1D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E06D8-9BE0-456C-937D-C9860361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>
            <a:extLst>
              <a:ext uri="{FF2B5EF4-FFF2-40B4-BE49-F238E27FC236}">
                <a16:creationId xmlns:a16="http://schemas.microsoft.com/office/drawing/2014/main" id="{F576515D-D49B-429D-934E-94E429B1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572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/**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* </a:t>
            </a:r>
            <a:r>
              <a:rPr lang="zh-CN" altLang="zh-CN" dirty="0"/>
              <a:t>删除数据</a:t>
            </a:r>
          </a:p>
          <a:p>
            <a:pPr eaLnBrk="1" hangingPunct="1"/>
            <a:r>
              <a:rPr lang="en-US" altLang="zh-CN" dirty="0"/>
              <a:t>     */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void delete(){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try{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MongoCollection</a:t>
            </a:r>
            <a:r>
              <a:rPr lang="en-US" altLang="zh-CN" dirty="0"/>
              <a:t>&lt;Document&gt; collection = </a:t>
            </a:r>
            <a:r>
              <a:rPr lang="en-US" altLang="zh-CN" dirty="0" err="1"/>
              <a:t>getCollection</a:t>
            </a:r>
            <a:r>
              <a:rPr lang="en-US" altLang="zh-CN" dirty="0"/>
              <a:t>("</a:t>
            </a:r>
            <a:r>
              <a:rPr lang="en-US" altLang="zh-CN" dirty="0" err="1"/>
              <a:t>School","student</a:t>
            </a:r>
            <a:r>
              <a:rPr lang="en-US" altLang="zh-CN" dirty="0"/>
              <a:t>");  //</a:t>
            </a:r>
            <a:r>
              <a:rPr lang="zh-CN" altLang="zh-CN" dirty="0"/>
              <a:t>数据库名</a:t>
            </a:r>
            <a:r>
              <a:rPr lang="en-US" altLang="zh-CN" dirty="0"/>
              <a:t>:School </a:t>
            </a:r>
            <a:r>
              <a:rPr lang="zh-CN" altLang="zh-CN" dirty="0"/>
              <a:t>集合名</a:t>
            </a:r>
            <a:r>
              <a:rPr lang="en-US" altLang="zh-CN" dirty="0"/>
              <a:t>:student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//</a:t>
            </a:r>
            <a:r>
              <a:rPr lang="zh-CN" altLang="zh-CN" dirty="0"/>
              <a:t>删除符合条件的第一个文档</a:t>
            </a:r>
            <a:r>
              <a:rPr lang="en-US" altLang="zh-CN" dirty="0"/>
              <a:t> 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collection.deleteOne</a:t>
            </a:r>
            <a:r>
              <a:rPr lang="en-US" altLang="zh-CN" dirty="0"/>
              <a:t>(</a:t>
            </a:r>
            <a:r>
              <a:rPr lang="en-US" altLang="zh-CN" dirty="0" err="1"/>
              <a:t>Filters.eq</a:t>
            </a:r>
            <a:r>
              <a:rPr lang="en-US" altLang="zh-CN" dirty="0"/>
              <a:t>("</a:t>
            </a:r>
            <a:r>
              <a:rPr lang="en-US" altLang="zh-CN" dirty="0" err="1"/>
              <a:t>sname</a:t>
            </a:r>
            <a:r>
              <a:rPr lang="en-US" altLang="zh-CN" dirty="0"/>
              <a:t>", "Bob")); 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//</a:t>
            </a:r>
            <a:r>
              <a:rPr lang="zh-CN" altLang="zh-CN" dirty="0"/>
              <a:t>删除所有符合条件的文档</a:t>
            </a:r>
            <a:r>
              <a:rPr lang="en-US" altLang="zh-CN" dirty="0"/>
              <a:t> 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//</a:t>
            </a:r>
            <a:r>
              <a:rPr lang="en-US" altLang="zh-CN" dirty="0" err="1"/>
              <a:t>collection.deleteMany</a:t>
            </a:r>
            <a:r>
              <a:rPr lang="en-US" altLang="zh-CN" dirty="0"/>
              <a:t> (</a:t>
            </a:r>
            <a:r>
              <a:rPr lang="en-US" altLang="zh-CN" dirty="0" err="1"/>
              <a:t>Filters.eq</a:t>
            </a:r>
            <a:r>
              <a:rPr lang="en-US" altLang="zh-CN" dirty="0"/>
              <a:t>("</a:t>
            </a:r>
            <a:r>
              <a:rPr lang="en-US" altLang="zh-CN" dirty="0" err="1"/>
              <a:t>sname</a:t>
            </a:r>
            <a:r>
              <a:rPr lang="en-US" altLang="zh-CN" dirty="0"/>
              <a:t>", "Bob"));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zh-CN" dirty="0"/>
              <a:t>删除成功！</a:t>
            </a:r>
            <a:r>
              <a:rPr lang="en-US" altLang="zh-CN" dirty="0"/>
              <a:t>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}catch(Exception e){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System.err.println</a:t>
            </a:r>
            <a:r>
              <a:rPr lang="en-US" altLang="zh-CN" dirty="0"/>
              <a:t>( </a:t>
            </a:r>
            <a:r>
              <a:rPr lang="en-US" altLang="zh-CN" dirty="0" err="1"/>
              <a:t>e.getClass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": " + </a:t>
            </a:r>
            <a:r>
              <a:rPr lang="en-US" altLang="zh-CN" dirty="0" err="1"/>
              <a:t>e.getMessage</a:t>
            </a:r>
            <a:r>
              <a:rPr lang="en-US" altLang="zh-CN" dirty="0"/>
              <a:t>() 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CE8619-86B8-4ECA-80B7-D5E12638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4456C-4640-45F4-A441-6EE4FEBB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5DF63A-5BD3-46F5-8DD9-9B3928DB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2">
            <a:extLst>
              <a:ext uri="{FF2B5EF4-FFF2-40B4-BE49-F238E27FC236}">
                <a16:creationId xmlns:a16="http://schemas.microsoft.com/office/drawing/2014/main" id="{AA13A41D-8BA7-4A11-BAD1-3AC987C66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每次在</a:t>
            </a:r>
            <a:r>
              <a:rPr lang="en-US" altLang="zh-CN" sz="2400" dirty="0"/>
              <a:t>Eclipse</a:t>
            </a:r>
            <a:r>
              <a:rPr lang="zh-CN" altLang="zh-CN" sz="2400" dirty="0"/>
              <a:t>中执行完该程序，都可以在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系统的</a:t>
            </a:r>
            <a:r>
              <a:rPr lang="en-US" altLang="zh-CN" sz="2400" dirty="0"/>
              <a:t>MongoDB Shell</a:t>
            </a:r>
            <a:r>
              <a:rPr lang="zh-CN" altLang="zh-CN" sz="2400" dirty="0"/>
              <a:t>模式下查看结果。比如，在</a:t>
            </a:r>
            <a:r>
              <a:rPr lang="en-US" altLang="zh-CN" sz="2400" dirty="0"/>
              <a:t>Eclipse</a:t>
            </a:r>
            <a:r>
              <a:rPr lang="zh-CN" altLang="zh-CN" sz="2400" dirty="0"/>
              <a:t>执行完更新操作后，在</a:t>
            </a:r>
            <a:r>
              <a:rPr lang="en-US" altLang="zh-CN" sz="2400" dirty="0"/>
              <a:t>MongoDB Shell</a:t>
            </a:r>
            <a:r>
              <a:rPr lang="zh-CN" altLang="zh-CN" sz="2400" dirty="0"/>
              <a:t>模式下输入命令“</a:t>
            </a:r>
            <a:r>
              <a:rPr lang="en-US" altLang="zh-CN" sz="2400" dirty="0" err="1"/>
              <a:t>db.student.find</a:t>
            </a:r>
            <a:r>
              <a:rPr lang="en-US" altLang="zh-CN" sz="2400" dirty="0"/>
              <a:t>()</a:t>
            </a:r>
            <a:r>
              <a:rPr lang="zh-CN" altLang="zh-CN" sz="2400" dirty="0"/>
              <a:t>”，就可以查看</a:t>
            </a:r>
            <a:r>
              <a:rPr lang="en-US" altLang="zh-CN" sz="2400" dirty="0"/>
              <a:t>student</a:t>
            </a:r>
            <a:r>
              <a:rPr lang="zh-CN" altLang="zh-CN" sz="2400" dirty="0"/>
              <a:t>集合的所有数据（如图</a:t>
            </a:r>
            <a:r>
              <a:rPr lang="en-US" altLang="zh-CN" sz="2400" dirty="0"/>
              <a:t>6-20</a:t>
            </a:r>
            <a:r>
              <a:rPr lang="zh-CN" altLang="zh-CN" sz="2400" dirty="0"/>
              <a:t>所示）。</a:t>
            </a:r>
            <a:endParaRPr lang="zh-CN" altLang="en-US" sz="2400" dirty="0"/>
          </a:p>
        </p:txBody>
      </p:sp>
      <p:pic>
        <p:nvPicPr>
          <p:cNvPr id="40964" name="Picture 2" descr="df900c960a6a502e4c6ef0f7f1f2ff5">
            <a:extLst>
              <a:ext uri="{FF2B5EF4-FFF2-40B4-BE49-F238E27FC236}">
                <a16:creationId xmlns:a16="http://schemas.microsoft.com/office/drawing/2014/main" id="{9D4606DF-FA8E-4E06-A56C-3F7FF5EFC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1" y="3505200"/>
            <a:ext cx="83214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2EE03-7191-40FD-AA60-FAE5C83B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B1CDD-AAA5-4923-998D-6B620B33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2512C-215E-40C2-85DC-A4125D3E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5BF3DCEC-E4EF-4523-9F44-1F0896AA1F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8600" y="838200"/>
            <a:ext cx="2590800" cy="533400"/>
          </a:xfrm>
        </p:spPr>
        <p:txBody>
          <a:bodyPr/>
          <a:lstStyle/>
          <a:p>
            <a:r>
              <a:rPr lang="zh-CN" altLang="zh-CN" sz="2800" dirty="0">
                <a:solidFill>
                  <a:schemeClr val="bg2"/>
                </a:solidFill>
              </a:rPr>
              <a:t>本章小结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41987" name="TextBox 2">
            <a:extLst>
              <a:ext uri="{FF2B5EF4-FFF2-40B4-BE49-F238E27FC236}">
                <a16:creationId xmlns:a16="http://schemas.microsoft.com/office/drawing/2014/main" id="{FF607979-BC3A-42D8-894F-28332E021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1025"/>
            <a:ext cx="863119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chemeClr val="bg2"/>
                </a:solidFill>
              </a:rPr>
              <a:t>传统的关系数据库可以较好地支持结构化数据存储和管理，但是，</a:t>
            </a:r>
            <a:r>
              <a:rPr lang="en-US" altLang="zh-CN" sz="2400" b="1" dirty="0">
                <a:solidFill>
                  <a:schemeClr val="bg2"/>
                </a:solidFill>
              </a:rPr>
              <a:t>Web 2.0</a:t>
            </a:r>
            <a:r>
              <a:rPr lang="zh-CN" altLang="zh-CN" sz="2400" b="1" dirty="0">
                <a:solidFill>
                  <a:schemeClr val="bg2"/>
                </a:solidFill>
              </a:rPr>
              <a:t>的迅猛发展以及大数据时代的到来，使关系数据库的发展越来越力不从心。在大数据时代，数据类型繁多，包括结构化数据和各种非结构化数据，其中，非结构化数据的比例更是高达</a:t>
            </a:r>
            <a:r>
              <a:rPr lang="en-US" altLang="zh-CN" sz="2400" b="1" dirty="0">
                <a:solidFill>
                  <a:schemeClr val="bg2"/>
                </a:solidFill>
              </a:rPr>
              <a:t>90%</a:t>
            </a:r>
            <a:r>
              <a:rPr lang="zh-CN" altLang="zh-CN" sz="2400" b="1" dirty="0">
                <a:solidFill>
                  <a:schemeClr val="bg2"/>
                </a:solidFill>
              </a:rPr>
              <a:t>以上。因此，在新的应用需求驱动下，各种新型的</a:t>
            </a:r>
            <a:r>
              <a:rPr lang="en-US" altLang="zh-CN" sz="2400" b="1" dirty="0">
                <a:solidFill>
                  <a:schemeClr val="bg2"/>
                </a:solidFill>
              </a:rPr>
              <a:t>NoSQL</a:t>
            </a:r>
            <a:r>
              <a:rPr lang="zh-CN" altLang="zh-CN" sz="2400" b="1" dirty="0">
                <a:solidFill>
                  <a:schemeClr val="bg2"/>
                </a:solidFill>
              </a:rPr>
              <a:t>数据库不断涌现，并逐渐获得市场的青睐。</a:t>
            </a:r>
            <a:r>
              <a:rPr lang="en-US" altLang="zh-CN" sz="2400" b="1" dirty="0">
                <a:solidFill>
                  <a:schemeClr val="bg2"/>
                </a:solidFill>
              </a:rPr>
              <a:t>NoSQL</a:t>
            </a:r>
            <a:r>
              <a:rPr lang="zh-CN" altLang="zh-CN" sz="2400" b="1" dirty="0">
                <a:solidFill>
                  <a:schemeClr val="bg2"/>
                </a:solidFill>
              </a:rPr>
              <a:t>数据库主要包括键值数据库、列族数据库、文档数据库和图数据库等</a:t>
            </a:r>
            <a:r>
              <a:rPr lang="en-US" altLang="zh-CN" sz="2400" b="1" dirty="0">
                <a:solidFill>
                  <a:schemeClr val="bg2"/>
                </a:solidFill>
              </a:rPr>
              <a:t>4</a:t>
            </a:r>
            <a:r>
              <a:rPr lang="zh-CN" altLang="zh-CN" sz="2400" b="1" dirty="0">
                <a:solidFill>
                  <a:schemeClr val="bg2"/>
                </a:solidFill>
              </a:rPr>
              <a:t>种类型，前面在第</a:t>
            </a: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zh-CN" sz="2400" b="1" dirty="0">
                <a:solidFill>
                  <a:schemeClr val="bg2"/>
                </a:solidFill>
              </a:rPr>
              <a:t>章介绍的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就属于列族数据库。</a:t>
            </a: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chemeClr val="bg2"/>
                </a:solidFill>
              </a:rPr>
              <a:t>键值数据库和文档数据库是两种应用比较广泛的</a:t>
            </a:r>
            <a:r>
              <a:rPr lang="en-US" altLang="zh-CN" sz="2400" b="1" dirty="0">
                <a:solidFill>
                  <a:schemeClr val="bg2"/>
                </a:solidFill>
              </a:rPr>
              <a:t>NoSQL</a:t>
            </a:r>
            <a:r>
              <a:rPr lang="zh-CN" altLang="zh-CN" sz="2400" b="1" dirty="0">
                <a:solidFill>
                  <a:schemeClr val="bg2"/>
                </a:solidFill>
              </a:rPr>
              <a:t>数据库，因此，本章选取了两个具有代表性的产品进行介绍，包括键值数据库</a:t>
            </a:r>
            <a:r>
              <a:rPr lang="en-US" altLang="zh-CN" sz="2400" b="1" dirty="0">
                <a:solidFill>
                  <a:schemeClr val="bg2"/>
                </a:solidFill>
              </a:rPr>
              <a:t>Redis</a:t>
            </a:r>
            <a:r>
              <a:rPr lang="zh-CN" altLang="zh-CN" sz="2400" b="1" dirty="0">
                <a:solidFill>
                  <a:schemeClr val="bg2"/>
                </a:solidFill>
              </a:rPr>
              <a:t>和文档数据库</a:t>
            </a:r>
            <a:r>
              <a:rPr lang="en-US" altLang="zh-CN" sz="2400" b="1" dirty="0">
                <a:solidFill>
                  <a:schemeClr val="bg2"/>
                </a:solidFill>
              </a:rPr>
              <a:t>MongoDB</a:t>
            </a:r>
            <a:r>
              <a:rPr lang="zh-CN" altLang="zh-CN" sz="2400" b="1" dirty="0">
                <a:solidFill>
                  <a:schemeClr val="bg2"/>
                </a:solidFill>
              </a:rPr>
              <a:t>，详细介绍了这两种数据库的安装和使用方法，并给出了编程实例。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DF619-9B15-4231-A627-E435D832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981200" cy="2444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F5BC60-5A4F-408D-B55D-DA349E58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B31D8-8F41-4B8B-A966-C5D55FA0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613525"/>
            <a:ext cx="1981200" cy="244475"/>
          </a:xfrm>
        </p:spPr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23256E9-66A3-47FE-8CA9-3DA18615CD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88106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6.1.1 Redis</a:t>
            </a:r>
            <a:r>
              <a:rPr lang="zh-CN" altLang="zh-CN" sz="2800" b="1" dirty="0">
                <a:solidFill>
                  <a:schemeClr val="bg2"/>
                </a:solidFill>
              </a:rPr>
              <a:t>简介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3B81CF30-1C4F-4D4D-9DD0-9535AF8A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26294"/>
            <a:ext cx="878205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Redis</a:t>
            </a:r>
            <a:r>
              <a:rPr lang="zh-CN" altLang="zh-CN" sz="2400" dirty="0"/>
              <a:t>是一个键值（</a:t>
            </a:r>
            <a:r>
              <a:rPr lang="en-US" altLang="zh-CN" sz="2400" dirty="0"/>
              <a:t>key-value</a:t>
            </a:r>
            <a:r>
              <a:rPr lang="zh-CN" altLang="zh-CN" sz="2400" dirty="0"/>
              <a:t>）存储系统，即键值对非关系型数据库，和</a:t>
            </a:r>
            <a:r>
              <a:rPr lang="en-US" altLang="zh-CN" sz="2400" dirty="0"/>
              <a:t>Memcached</a:t>
            </a:r>
            <a:r>
              <a:rPr lang="zh-CN" altLang="zh-CN" sz="2400" dirty="0"/>
              <a:t>类似，目前正在被越来越多的互联网公司采用。</a:t>
            </a:r>
            <a:r>
              <a:rPr lang="en-US" altLang="zh-CN" sz="2400" dirty="0"/>
              <a:t>Redis</a:t>
            </a:r>
            <a:r>
              <a:rPr lang="zh-CN" altLang="zh-CN" sz="2400" dirty="0"/>
              <a:t>作为一个高性能的键值数据库，不仅在很大程度上弥补了</a:t>
            </a:r>
            <a:r>
              <a:rPr lang="en-US" altLang="zh-CN" sz="2400" dirty="0" err="1"/>
              <a:t>memcached</a:t>
            </a:r>
            <a:r>
              <a:rPr lang="zh-CN" altLang="zh-CN" sz="2400" dirty="0"/>
              <a:t>这类键值存储的不足，而且在部分场合下可以对关系数据库起到很好的补充作用。</a:t>
            </a:r>
            <a:r>
              <a:rPr lang="en-US" altLang="zh-CN" sz="2400" dirty="0"/>
              <a:t>Redis</a:t>
            </a:r>
            <a:r>
              <a:rPr lang="zh-CN" altLang="zh-CN" sz="2400" dirty="0"/>
              <a:t>提供了</a:t>
            </a:r>
            <a:r>
              <a:rPr lang="en-US" altLang="zh-CN" sz="2400" dirty="0"/>
              <a:t>Python</a:t>
            </a:r>
            <a:r>
              <a:rPr lang="zh-CN" altLang="zh-CN" sz="2400" dirty="0"/>
              <a:t>、</a:t>
            </a:r>
            <a:r>
              <a:rPr lang="en-US" altLang="zh-CN" sz="2400" dirty="0"/>
              <a:t>Ruby</a:t>
            </a:r>
            <a:r>
              <a:rPr lang="zh-CN" altLang="zh-CN" sz="2400" dirty="0"/>
              <a:t>、</a:t>
            </a:r>
            <a:r>
              <a:rPr lang="en-US" altLang="zh-CN" sz="2400" dirty="0"/>
              <a:t>Erlang</a:t>
            </a:r>
            <a:r>
              <a:rPr lang="zh-CN" altLang="zh-CN" sz="2400" dirty="0"/>
              <a:t>、</a:t>
            </a:r>
            <a:r>
              <a:rPr lang="en-US" altLang="zh-CN" sz="2400" dirty="0"/>
              <a:t>PHP</a:t>
            </a:r>
            <a:r>
              <a:rPr lang="zh-CN" altLang="zh-CN" sz="2400" dirty="0"/>
              <a:t>客户端，使用很方便。</a:t>
            </a: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Redis</a:t>
            </a:r>
            <a:r>
              <a:rPr lang="zh-CN" altLang="zh-CN" sz="2400" dirty="0"/>
              <a:t>支持存储的值（</a:t>
            </a:r>
            <a:r>
              <a:rPr lang="en-US" altLang="zh-CN" sz="2400" dirty="0"/>
              <a:t>value</a:t>
            </a:r>
            <a:r>
              <a:rPr lang="zh-CN" altLang="zh-CN" sz="2400" dirty="0"/>
              <a:t>）类型包括</a:t>
            </a:r>
            <a:r>
              <a:rPr lang="en-US" altLang="zh-CN" sz="2400" dirty="0"/>
              <a:t>string(</a:t>
            </a:r>
            <a:r>
              <a:rPr lang="zh-CN" altLang="zh-CN" sz="2400" dirty="0"/>
              <a:t>字符串</a:t>
            </a:r>
            <a:r>
              <a:rPr lang="en-US" altLang="zh-CN" sz="2400" dirty="0"/>
              <a:t>)</a:t>
            </a:r>
            <a:r>
              <a:rPr lang="zh-CN" altLang="zh-CN" sz="2400" dirty="0"/>
              <a:t>、</a:t>
            </a:r>
            <a:r>
              <a:rPr lang="en-US" altLang="zh-CN" sz="2400" dirty="0"/>
              <a:t>list(</a:t>
            </a:r>
            <a:r>
              <a:rPr lang="zh-CN" altLang="zh-CN" sz="2400" dirty="0"/>
              <a:t>链表</a:t>
            </a:r>
            <a:r>
              <a:rPr lang="en-US" altLang="zh-CN" sz="2400" dirty="0"/>
              <a:t>)</a:t>
            </a:r>
            <a:r>
              <a:rPr lang="zh-CN" altLang="zh-CN" sz="2400" dirty="0"/>
              <a:t>、</a:t>
            </a:r>
            <a:r>
              <a:rPr lang="en-US" altLang="zh-CN" sz="2400" dirty="0"/>
              <a:t>set(</a:t>
            </a:r>
            <a:r>
              <a:rPr lang="zh-CN" altLang="zh-CN" sz="2400" dirty="0"/>
              <a:t>集合</a:t>
            </a:r>
            <a:r>
              <a:rPr lang="en-US" altLang="zh-CN" sz="2400" dirty="0"/>
              <a:t>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zset</a:t>
            </a:r>
            <a:r>
              <a:rPr lang="en-US" altLang="zh-CN" sz="2400" dirty="0"/>
              <a:t>(</a:t>
            </a:r>
            <a:r>
              <a:rPr lang="zh-CN" altLang="zh-CN" sz="2400" dirty="0"/>
              <a:t>有序集合</a:t>
            </a:r>
            <a:r>
              <a:rPr lang="en-US" altLang="zh-CN" sz="2400" dirty="0"/>
              <a:t>)</a:t>
            </a:r>
            <a:r>
              <a:rPr lang="zh-CN" altLang="zh-CN" sz="2400" dirty="0"/>
              <a:t>。这些数据类型都支持</a:t>
            </a:r>
            <a:r>
              <a:rPr lang="en-US" altLang="zh-CN" sz="2400" dirty="0"/>
              <a:t>push/pop</a:t>
            </a:r>
            <a:r>
              <a:rPr lang="zh-CN" altLang="zh-CN" sz="2400" dirty="0"/>
              <a:t>、</a:t>
            </a:r>
            <a:r>
              <a:rPr lang="en-US" altLang="zh-CN" sz="2400" dirty="0"/>
              <a:t>add/remove</a:t>
            </a:r>
            <a:r>
              <a:rPr lang="zh-CN" altLang="zh-CN" sz="2400" dirty="0"/>
              <a:t>以及取交集、并集和差集等丰富的操作，而且这些操作都是原子性的。在此基础上，</a:t>
            </a:r>
            <a:r>
              <a:rPr lang="en-US" altLang="zh-CN" sz="2400" dirty="0"/>
              <a:t>Redis</a:t>
            </a:r>
            <a:r>
              <a:rPr lang="zh-CN" altLang="zh-CN" sz="2400" dirty="0"/>
              <a:t>支持各种不同方式的排序。与</a:t>
            </a:r>
            <a:r>
              <a:rPr lang="en-US" altLang="zh-CN" sz="2400" dirty="0" err="1"/>
              <a:t>memcached</a:t>
            </a:r>
            <a:r>
              <a:rPr lang="zh-CN" altLang="zh-CN" sz="2400" dirty="0"/>
              <a:t>一样，为了保证效率，</a:t>
            </a:r>
            <a:r>
              <a:rPr lang="en-US" altLang="zh-CN" sz="2400" dirty="0"/>
              <a:t>Redis</a:t>
            </a:r>
            <a:r>
              <a:rPr lang="zh-CN" altLang="zh-CN" sz="2400" dirty="0"/>
              <a:t>中的数据都是缓存在内存中的，它会周期性地把更新的数据写入磁盘，或者把修改操作写入追加的记录文件；此外，</a:t>
            </a:r>
            <a:r>
              <a:rPr lang="en-US" altLang="zh-CN" sz="2400" dirty="0"/>
              <a:t>Redis</a:t>
            </a:r>
            <a:r>
              <a:rPr lang="zh-CN" altLang="zh-CN" sz="2400" dirty="0"/>
              <a:t>还实现了主从（</a:t>
            </a:r>
            <a:r>
              <a:rPr lang="en-US" altLang="zh-CN" sz="2400" dirty="0"/>
              <a:t>master-slave</a:t>
            </a:r>
            <a:r>
              <a:rPr lang="zh-CN" altLang="zh-CN" sz="2400" dirty="0"/>
              <a:t>）同步。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07501F-058C-43FE-A20A-7FD36D07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A93948-89C0-4AC6-AF80-F3761F7C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0F005-FF4A-4A52-824B-DF14F68F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BC0BED47-BA4C-4F55-A391-59FD01FEE4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47625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6.1.2 </a:t>
            </a:r>
            <a:r>
              <a:rPr lang="zh-CN" altLang="zh-CN" sz="2800" b="1" dirty="0">
                <a:solidFill>
                  <a:schemeClr val="bg2"/>
                </a:solidFill>
              </a:rPr>
              <a:t>安装</a:t>
            </a:r>
            <a:r>
              <a:rPr lang="en-US" altLang="zh-CN" sz="2800" b="1" dirty="0">
                <a:solidFill>
                  <a:schemeClr val="bg2"/>
                </a:solidFill>
              </a:rPr>
              <a:t>Redis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FFE69477-5C66-4D76-A4DD-A7215D1E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6937"/>
            <a:ext cx="84581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访问</a:t>
            </a:r>
            <a:r>
              <a:rPr lang="en-US" altLang="zh-CN" sz="2400" dirty="0"/>
              <a:t>Redis</a:t>
            </a:r>
            <a:r>
              <a:rPr lang="zh-CN" altLang="zh-CN" sz="2400" dirty="0"/>
              <a:t>官网（</a:t>
            </a:r>
            <a:r>
              <a:rPr lang="en-US" altLang="zh-CN" sz="2400" dirty="0"/>
              <a:t>http://www.redis.cn/</a:t>
            </a:r>
            <a:r>
              <a:rPr lang="zh-CN" altLang="zh-CN" sz="2400" dirty="0"/>
              <a:t>）下载安装包</a:t>
            </a:r>
            <a:r>
              <a:rPr lang="en-US" altLang="zh-CN" sz="2400" dirty="0"/>
              <a:t>redis-5.0.5.tar.gz</a:t>
            </a:r>
            <a:r>
              <a:rPr lang="zh-CN" altLang="en-US" sz="2400" dirty="0"/>
              <a:t>。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334DB8CD-A8D9-4051-8A2B-529C0B03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65" y="1708264"/>
            <a:ext cx="834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执行以下命令将</a:t>
            </a:r>
            <a:r>
              <a:rPr lang="en-US" altLang="zh-CN" sz="2400" dirty="0"/>
              <a:t>Redis</a:t>
            </a:r>
            <a:r>
              <a:rPr lang="zh-CN" altLang="zh-CN" sz="2400" dirty="0"/>
              <a:t>解压至“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zh-CN" altLang="zh-CN" sz="2400" dirty="0"/>
              <a:t>”目录下并重命名：</a:t>
            </a:r>
            <a:endParaRPr lang="zh-CN" altLang="en-US" sz="2400" dirty="0"/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799B18E6-BCFE-4297-9617-C4365AEF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65" y="2222201"/>
            <a:ext cx="827097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~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tar -</a:t>
            </a:r>
            <a:r>
              <a:rPr lang="en-US" altLang="zh-CN" sz="2400" dirty="0" err="1">
                <a:solidFill>
                  <a:schemeClr val="bg1"/>
                </a:solidFill>
              </a:rPr>
              <a:t>zxvf</a:t>
            </a:r>
            <a:r>
              <a:rPr lang="en-US" altLang="zh-CN" sz="2400" dirty="0">
                <a:solidFill>
                  <a:schemeClr val="bg1"/>
                </a:solidFill>
              </a:rPr>
              <a:t> ./</a:t>
            </a:r>
            <a:r>
              <a:rPr lang="zh-CN" altLang="zh-CN" sz="2400" dirty="0">
                <a:solidFill>
                  <a:schemeClr val="bg1"/>
                </a:solidFill>
              </a:rPr>
              <a:t>下载</a:t>
            </a:r>
            <a:r>
              <a:rPr lang="en-US" altLang="zh-CN" sz="2400" dirty="0">
                <a:solidFill>
                  <a:schemeClr val="bg1"/>
                </a:solidFill>
              </a:rPr>
              <a:t>/redis-5.0.5.tar.gz -C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mv ./redis-5.0.5 ./</a:t>
            </a:r>
            <a:r>
              <a:rPr lang="en-US" altLang="zh-CN" sz="2400" dirty="0" err="1">
                <a:solidFill>
                  <a:schemeClr val="bg1"/>
                </a:solidFill>
              </a:rPr>
              <a:t>redis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69448187-C798-4485-AF31-A5E7C12B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17" y="3839526"/>
            <a:ext cx="7943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然后，执行如下命令把</a:t>
            </a:r>
            <a:r>
              <a:rPr lang="en-US" altLang="zh-CN" sz="2400" dirty="0" err="1"/>
              <a:t>redis</a:t>
            </a:r>
            <a:r>
              <a:rPr lang="zh-CN" altLang="zh-CN" sz="2400" dirty="0"/>
              <a:t>目录的权限赋予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用户：</a:t>
            </a:r>
            <a:endParaRPr lang="zh-CN" altLang="en-US" sz="2400" dirty="0"/>
          </a:p>
        </p:txBody>
      </p:sp>
      <p:sp>
        <p:nvSpPr>
          <p:cNvPr id="8199" name="TextBox 6">
            <a:extLst>
              <a:ext uri="{FF2B5EF4-FFF2-40B4-BE49-F238E27FC236}">
                <a16:creationId xmlns:a16="http://schemas.microsoft.com/office/drawing/2014/main" id="{40F64857-395B-4419-B1E2-EA0EE1A75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4" y="4396307"/>
            <a:ext cx="819477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chown</a:t>
            </a:r>
            <a:r>
              <a:rPr lang="en-US" altLang="zh-CN" sz="2400" dirty="0">
                <a:solidFill>
                  <a:schemeClr val="bg1"/>
                </a:solidFill>
              </a:rPr>
              <a:t> -R </a:t>
            </a:r>
            <a:r>
              <a:rPr lang="en-US" altLang="zh-CN" sz="2400" dirty="0" err="1">
                <a:solidFill>
                  <a:schemeClr val="bg1"/>
                </a:solidFill>
              </a:rPr>
              <a:t>hadoop:hadoop</a:t>
            </a:r>
            <a:r>
              <a:rPr lang="en-US" altLang="zh-CN" sz="2400" dirty="0">
                <a:solidFill>
                  <a:schemeClr val="bg1"/>
                </a:solidFill>
              </a:rPr>
              <a:t> ./</a:t>
            </a:r>
            <a:r>
              <a:rPr lang="en-US" altLang="zh-CN" sz="2400" dirty="0" err="1">
                <a:solidFill>
                  <a:schemeClr val="bg1"/>
                </a:solidFill>
              </a:rPr>
              <a:t>redis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57747DA5-F40E-480B-8238-947BBA3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895930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接下来，进入“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redis</a:t>
            </a:r>
            <a:r>
              <a:rPr lang="zh-CN" altLang="zh-CN" sz="2400" dirty="0"/>
              <a:t>”目录，输入以下命令编译和安装</a:t>
            </a:r>
            <a:r>
              <a:rPr lang="en-US" altLang="zh-CN" sz="2400" dirty="0"/>
              <a:t>Redis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8201" name="TextBox 8">
            <a:extLst>
              <a:ext uri="{FF2B5EF4-FFF2-40B4-BE49-F238E27FC236}">
                <a16:creationId xmlns:a16="http://schemas.microsoft.com/office/drawing/2014/main" id="{F7914DCE-848D-4102-9898-31C69C4F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687198"/>
            <a:ext cx="81185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make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sudo make install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5A89B0-32F4-46F1-ACBC-E3B0410A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BC92A-6607-40BC-BD35-6A742B19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A4DB5-43B8-4858-A11E-22EA1F67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2">
            <a:extLst>
              <a:ext uri="{FF2B5EF4-FFF2-40B4-BE49-F238E27FC236}">
                <a16:creationId xmlns:a16="http://schemas.microsoft.com/office/drawing/2014/main" id="{54AEA6E7-23AD-4180-9B65-6A203FEF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78" y="876115"/>
            <a:ext cx="82234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至此，</a:t>
            </a:r>
            <a:r>
              <a:rPr lang="en-US" altLang="zh-CN" sz="2400" dirty="0"/>
              <a:t>Redis</a:t>
            </a:r>
            <a:r>
              <a:rPr lang="zh-CN" altLang="zh-CN" sz="2400" dirty="0"/>
              <a:t>已经安装完成，现在可以执行如下命令开启</a:t>
            </a:r>
            <a:r>
              <a:rPr lang="en-US" altLang="zh-CN" sz="2400" dirty="0"/>
              <a:t>Redis</a:t>
            </a:r>
            <a:r>
              <a:rPr lang="zh-CN" altLang="zh-CN" sz="2400" dirty="0"/>
              <a:t>服务器：</a:t>
            </a:r>
            <a:endParaRPr lang="zh-CN" altLang="en-US" sz="2400" dirty="0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335CB0A2-36C4-4B01-AA7B-A0B6B9DB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14394"/>
            <a:ext cx="7620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/usr/local/redis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./src/redis-server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96C47B5D-DB25-4BB8-A30B-73632A74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52673"/>
            <a:ext cx="7620000" cy="372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95266-5F1A-4B95-BC7A-2B935BA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8A4365-B2FC-4F2F-BAF4-1D610D2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82832-26D3-4012-AE1E-31FEE2A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>
            <a:extLst>
              <a:ext uri="{FF2B5EF4-FFF2-40B4-BE49-F238E27FC236}">
                <a16:creationId xmlns:a16="http://schemas.microsoft.com/office/drawing/2014/main" id="{94719B70-B344-414D-AAC0-2FB733125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16" y="914400"/>
            <a:ext cx="805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然后，再新建一个终端，输入如下命令启动</a:t>
            </a:r>
            <a:r>
              <a:rPr lang="en-US" altLang="zh-CN" sz="2400" dirty="0"/>
              <a:t>Redis</a:t>
            </a:r>
            <a:r>
              <a:rPr lang="zh-CN" altLang="zh-CN" sz="2400" dirty="0"/>
              <a:t>客户端：</a:t>
            </a:r>
            <a:endParaRPr lang="zh-CN" altLang="en-US" sz="2400" dirty="0"/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86AC9F6A-9469-4538-B63B-AB48212E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16" y="1524000"/>
            <a:ext cx="813898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/usr/local/redis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./src/redis-cli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1D83FAD1-B03A-4802-86C2-AFA58427B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62" y="2643922"/>
            <a:ext cx="84664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如图</a:t>
            </a:r>
            <a:r>
              <a:rPr lang="en-US" altLang="zh-CN" sz="2400" dirty="0"/>
              <a:t>6-2</a:t>
            </a:r>
            <a:r>
              <a:rPr lang="zh-CN" altLang="zh-CN" sz="2400" dirty="0"/>
              <a:t>所示，客户端连上服务器之后，会显示“</a:t>
            </a:r>
            <a:r>
              <a:rPr lang="en-US" altLang="zh-CN" sz="2400" dirty="0"/>
              <a:t>127.0.0.1:6379&gt;</a:t>
            </a:r>
            <a:r>
              <a:rPr lang="zh-CN" altLang="zh-CN" sz="2400" dirty="0"/>
              <a:t>”的命令提示符信息，表示服务器的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地址为</a:t>
            </a:r>
            <a:r>
              <a:rPr lang="en-US" altLang="zh-CN" sz="2400" dirty="0"/>
              <a:t>127.0.0.1</a:t>
            </a:r>
            <a:r>
              <a:rPr lang="zh-CN" altLang="zh-CN" sz="2400" dirty="0"/>
              <a:t>，端口为</a:t>
            </a:r>
            <a:r>
              <a:rPr lang="en-US" altLang="zh-CN" sz="2400" dirty="0"/>
              <a:t>6379</a:t>
            </a:r>
            <a:r>
              <a:rPr lang="zh-CN" altLang="zh-CN" sz="2400" dirty="0"/>
              <a:t>。现在可以执行简单的操作，比如，设置键为</a:t>
            </a:r>
            <a:r>
              <a:rPr lang="en-US" altLang="zh-CN" sz="2400" dirty="0"/>
              <a:t>”hello”</a:t>
            </a:r>
            <a:r>
              <a:rPr lang="zh-CN" altLang="zh-CN" sz="2400" dirty="0"/>
              <a:t>，值为</a:t>
            </a:r>
            <a:r>
              <a:rPr lang="en-US" altLang="zh-CN" sz="2400" dirty="0"/>
              <a:t>”world”</a:t>
            </a:r>
            <a:r>
              <a:rPr lang="zh-CN" altLang="zh-CN" sz="2400" dirty="0"/>
              <a:t>，并且取出键为</a:t>
            </a:r>
            <a:r>
              <a:rPr lang="en-US" altLang="zh-CN" sz="2400" dirty="0"/>
              <a:t>”hello”</a:t>
            </a:r>
            <a:r>
              <a:rPr lang="zh-CN" altLang="zh-CN" sz="2400" dirty="0"/>
              <a:t>时对应的值，图</a:t>
            </a:r>
            <a:r>
              <a:rPr lang="en-US" altLang="zh-CN" sz="2400" dirty="0"/>
              <a:t>6-2</a:t>
            </a:r>
            <a:r>
              <a:rPr lang="zh-CN" altLang="zh-CN" sz="2400" dirty="0"/>
              <a:t>给出了具体的操作效果。</a:t>
            </a:r>
            <a:endParaRPr lang="zh-CN" altLang="en-US" sz="2400" dirty="0"/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F7028E0B-03C4-4DB6-ADA5-EDB0D9C5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" y="4800600"/>
            <a:ext cx="797944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27CD8-8FED-459D-B303-256E1CAB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8910DD-80E3-4774-88EE-2866F8B3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8D6BA-3055-43D0-8503-CD7E9C96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AC75DFE-093F-4C95-90E2-74C88E7DF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3676" y="110331"/>
            <a:ext cx="8001000" cy="646113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6.1.3 Redis</a:t>
            </a:r>
            <a:r>
              <a:rPr lang="zh-CN" altLang="zh-CN" sz="2800" b="1" dirty="0">
                <a:solidFill>
                  <a:schemeClr val="bg2"/>
                </a:solidFill>
              </a:rPr>
              <a:t>实例演示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B30FFC1B-8377-42CF-B3B1-E6C7F62F7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19811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假设有三个表，即</a:t>
            </a:r>
            <a:r>
              <a:rPr lang="en-US" altLang="zh-CN" sz="2400" dirty="0"/>
              <a:t>Student</a:t>
            </a:r>
            <a:r>
              <a:rPr lang="zh-CN" altLang="zh-CN" sz="2400" dirty="0"/>
              <a:t>、</a:t>
            </a:r>
            <a:r>
              <a:rPr lang="en-US" altLang="zh-CN" sz="2400" dirty="0"/>
              <a:t>Course</a:t>
            </a:r>
            <a:r>
              <a:rPr lang="zh-CN" altLang="zh-CN" sz="2400" dirty="0"/>
              <a:t>和</a:t>
            </a:r>
            <a:r>
              <a:rPr lang="en-US" altLang="zh-CN" sz="2400" dirty="0"/>
              <a:t>SC</a:t>
            </a:r>
            <a:r>
              <a:rPr lang="zh-CN" altLang="zh-CN" sz="2400" dirty="0"/>
              <a:t>，三个表的字段（列）和数据如图</a:t>
            </a:r>
            <a:r>
              <a:rPr lang="en-US" altLang="zh-CN" sz="2400" dirty="0"/>
              <a:t>6-3</a:t>
            </a:r>
            <a:r>
              <a:rPr lang="zh-CN" altLang="zh-CN" sz="2400" dirty="0"/>
              <a:t>所示。</a:t>
            </a:r>
            <a:endParaRPr lang="zh-CN" altLang="en-US" sz="2400" dirty="0"/>
          </a:p>
        </p:txBody>
      </p:sp>
      <p:pic>
        <p:nvPicPr>
          <p:cNvPr id="11268" name="Picture 2" descr="选区_006">
            <a:extLst>
              <a:ext uri="{FF2B5EF4-FFF2-40B4-BE49-F238E27FC236}">
                <a16:creationId xmlns:a16="http://schemas.microsoft.com/office/drawing/2014/main" id="{7C251F19-18BC-44B2-8FF6-C08313416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r="8173" b="11621"/>
          <a:stretch>
            <a:fillRect/>
          </a:stretch>
        </p:blipFill>
        <p:spPr bwMode="auto">
          <a:xfrm>
            <a:off x="374098" y="2147659"/>
            <a:ext cx="4415390" cy="16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 descr="选区_007">
            <a:extLst>
              <a:ext uri="{FF2B5EF4-FFF2-40B4-BE49-F238E27FC236}">
                <a16:creationId xmlns:a16="http://schemas.microsoft.com/office/drawing/2014/main" id="{6BD31CE6-5858-4BBA-B2C1-09FAE8C0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3" r="18591" b="10643"/>
          <a:stretch>
            <a:fillRect/>
          </a:stretch>
        </p:blipFill>
        <p:spPr bwMode="auto">
          <a:xfrm>
            <a:off x="5006975" y="2150646"/>
            <a:ext cx="3581400" cy="228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选区_008">
            <a:extLst>
              <a:ext uri="{FF2B5EF4-FFF2-40B4-BE49-F238E27FC236}">
                <a16:creationId xmlns:a16="http://schemas.microsoft.com/office/drawing/2014/main" id="{C35B50E1-E579-4253-9A90-A3C575E4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0" r="29393" b="11847"/>
          <a:stretch>
            <a:fillRect/>
          </a:stretch>
        </p:blipFill>
        <p:spPr bwMode="auto">
          <a:xfrm>
            <a:off x="1512887" y="4200515"/>
            <a:ext cx="3222626" cy="226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89DAB6-19DD-4359-97F8-7618D3D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0B982-BF77-4F18-99CB-7E8678B4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F9129-B6B1-4DD1-BB93-EDAC24CD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>
            <a:extLst>
              <a:ext uri="{FF2B5EF4-FFF2-40B4-BE49-F238E27FC236}">
                <a16:creationId xmlns:a16="http://schemas.microsoft.com/office/drawing/2014/main" id="{370475C1-D742-433F-801C-09B70FB0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24599"/>
            <a:ext cx="8153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Redis</a:t>
            </a:r>
            <a:r>
              <a:rPr lang="zh-CN" altLang="zh-CN" sz="2400" dirty="0"/>
              <a:t>数据库是以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&gt;</a:t>
            </a:r>
            <a:r>
              <a:rPr lang="zh-CN" altLang="zh-CN" sz="2400" dirty="0"/>
              <a:t>的形式存储数据，把三个表的数据存入</a:t>
            </a:r>
            <a:r>
              <a:rPr lang="en-US" altLang="zh-CN" sz="2400" dirty="0"/>
              <a:t>Redis</a:t>
            </a:r>
            <a:r>
              <a:rPr lang="zh-CN" altLang="zh-CN" sz="2400" dirty="0"/>
              <a:t>数据库时，</a:t>
            </a:r>
            <a:r>
              <a:rPr lang="en-US" altLang="zh-CN" sz="2400" dirty="0"/>
              <a:t>key</a:t>
            </a:r>
            <a:r>
              <a:rPr lang="zh-CN" altLang="zh-CN" sz="2400" dirty="0"/>
              <a:t>和</a:t>
            </a:r>
            <a:r>
              <a:rPr lang="en-US" altLang="zh-CN" sz="2400" dirty="0"/>
              <a:t>value</a:t>
            </a:r>
            <a:r>
              <a:rPr lang="zh-CN" altLang="zh-CN" sz="2400" dirty="0"/>
              <a:t>的确定方法如下：</a:t>
            </a:r>
            <a:endParaRPr lang="en-US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/>
            <a:r>
              <a:rPr lang="en-US" altLang="zh-CN" sz="2400" dirty="0"/>
              <a:t>key=</a:t>
            </a:r>
            <a:r>
              <a:rPr lang="zh-CN" altLang="zh-CN" sz="2400" dirty="0"/>
              <a:t>表名</a:t>
            </a:r>
            <a:r>
              <a:rPr lang="en-US" altLang="zh-CN" sz="2400" dirty="0"/>
              <a:t>:</a:t>
            </a:r>
            <a:r>
              <a:rPr lang="zh-CN" altLang="zh-CN" sz="2400" dirty="0"/>
              <a:t>主键值</a:t>
            </a:r>
            <a:r>
              <a:rPr lang="en-US" altLang="zh-CN" sz="2400" dirty="0"/>
              <a:t>:</a:t>
            </a:r>
            <a:r>
              <a:rPr lang="zh-CN" altLang="zh-CN" sz="2400" dirty="0"/>
              <a:t>列名</a:t>
            </a:r>
          </a:p>
          <a:p>
            <a:pPr eaLnBrk="1" hangingPunct="1"/>
            <a:r>
              <a:rPr lang="en-US" altLang="zh-CN" sz="2400" dirty="0"/>
              <a:t>value=</a:t>
            </a:r>
            <a:r>
              <a:rPr lang="zh-CN" altLang="zh-CN" sz="2400" dirty="0"/>
              <a:t>列值</a:t>
            </a:r>
            <a:endParaRPr lang="zh-CN" altLang="en-US" sz="2400" dirty="0"/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3F6E9EEE-225A-4FDA-AE91-19F85772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0" y="3066742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例如，把每个表的第一行记录保存到</a:t>
            </a:r>
            <a:r>
              <a:rPr lang="en-US" altLang="zh-CN" sz="2400" dirty="0"/>
              <a:t>Redis</a:t>
            </a:r>
            <a:r>
              <a:rPr lang="zh-CN" altLang="zh-CN" sz="2400" dirty="0"/>
              <a:t>数据中，需要执行的命令和执行结果如图</a:t>
            </a:r>
            <a:r>
              <a:rPr lang="en-US" altLang="zh-CN" sz="2400" dirty="0"/>
              <a:t>6-4</a:t>
            </a:r>
            <a:r>
              <a:rPr lang="zh-CN" altLang="zh-CN" sz="2400" dirty="0"/>
              <a:t>所示。</a:t>
            </a:r>
            <a:r>
              <a:rPr lang="en-US" altLang="zh-CN" sz="2400" dirty="0"/>
              <a:t>set SC:95001:1:Grade 92</a:t>
            </a:r>
            <a:endParaRPr lang="zh-CN" altLang="en-US" sz="2400" dirty="0"/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E1AB425E-4BCE-4C90-B1DD-63B2E7CC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807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45FBC-C4E4-40C0-A2AD-C045B62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2024-03-24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B27C60-79B0-4308-A935-19CCC8A5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6.NoSQL</a:t>
            </a:r>
            <a:r>
              <a:rPr lang="zh-CN" altLang="en-US"/>
              <a:t>数据库安装与使用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6F77EE-1E32-4659-9392-851A3B0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AC834-005C-479B-9833-12244A5F80D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11330</TotalTime>
  <Words>3123</Words>
  <Application>Microsoft Office PowerPoint</Application>
  <PresentationFormat>全屏显示(4:3)</PresentationFormat>
  <Paragraphs>338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华文中宋</vt:lpstr>
      <vt:lpstr>宋体</vt:lpstr>
      <vt:lpstr>Arial</vt:lpstr>
      <vt:lpstr>Times New Roman</vt:lpstr>
      <vt:lpstr>Verdana</vt:lpstr>
      <vt:lpstr>Wingdings</vt:lpstr>
      <vt:lpstr>Pixel</vt:lpstr>
      <vt:lpstr> </vt:lpstr>
      <vt:lpstr>PowerPoint 演示文稿</vt:lpstr>
      <vt:lpstr>6.1 Redis安装与使用</vt:lpstr>
      <vt:lpstr>6.1.1 Redis简介</vt:lpstr>
      <vt:lpstr>6.1.2 安装Redis</vt:lpstr>
      <vt:lpstr>PowerPoint 演示文稿</vt:lpstr>
      <vt:lpstr>PowerPoint 演示文稿</vt:lpstr>
      <vt:lpstr>6.1.3 Redis实例演示</vt:lpstr>
      <vt:lpstr>PowerPoint 演示文稿</vt:lpstr>
      <vt:lpstr>PowerPoint 演示文稿</vt:lpstr>
      <vt:lpstr>PowerPoint 演示文稿</vt:lpstr>
      <vt:lpstr>PowerPoint 演示文稿</vt:lpstr>
      <vt:lpstr>6.2 MongoDB安装与使用</vt:lpstr>
      <vt:lpstr>6.2.1 MongDB简介</vt:lpstr>
      <vt:lpstr>6.2.2 安装MongoDB</vt:lpstr>
      <vt:lpstr>PowerPoint 演示文稿</vt:lpstr>
      <vt:lpstr>PowerPoint 演示文稿</vt:lpstr>
      <vt:lpstr>PowerPoint 演示文稿</vt:lpstr>
      <vt:lpstr>PowerPoint 演示文稿</vt:lpstr>
      <vt:lpstr>6.2.3使用Shell命令操作MongoDB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6.2.4 Java API编程实例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2112</cp:revision>
  <cp:lastPrinted>1601-01-01T00:00:00Z</cp:lastPrinted>
  <dcterms:created xsi:type="dcterms:W3CDTF">1601-01-01T00:00:00Z</dcterms:created>
  <dcterms:modified xsi:type="dcterms:W3CDTF">2024-04-08T09:03:30Z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