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2"/>
  </p:notesMasterIdLst>
  <p:sldIdLst>
    <p:sldId id="256" r:id="rId2"/>
    <p:sldId id="435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43" r:id="rId16"/>
    <p:sldId id="433" r:id="rId17"/>
    <p:sldId id="434" r:id="rId18"/>
    <p:sldId id="444" r:id="rId19"/>
    <p:sldId id="436" r:id="rId20"/>
    <p:sldId id="437" r:id="rId21"/>
    <p:sldId id="438" r:id="rId22"/>
    <p:sldId id="439" r:id="rId23"/>
    <p:sldId id="440" r:id="rId24"/>
    <p:sldId id="441" r:id="rId25"/>
    <p:sldId id="445" r:id="rId26"/>
    <p:sldId id="442" r:id="rId27"/>
    <p:sldId id="446" r:id="rId28"/>
    <p:sldId id="447" r:id="rId29"/>
    <p:sldId id="448" r:id="rId30"/>
    <p:sldId id="449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0" autoAdjust="0"/>
    <p:restoredTop sz="93467" autoAdjust="0"/>
  </p:normalViewPr>
  <p:slideViewPr>
    <p:cSldViewPr>
      <p:cViewPr varScale="1">
        <p:scale>
          <a:sx n="65" d="100"/>
          <a:sy n="65" d="100"/>
        </p:scale>
        <p:origin x="1377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B7CF805-1757-4DA9-B7ED-4205942119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9CA3E74-5A0D-4A2B-B297-4F4E305E92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1CF01752-2DA2-4ABB-A750-7EB815CEEC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33FBF8A-657C-432F-A6E4-B57FCDB0B7F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9F75E84-ED23-4D15-B6C2-F1D01F7EA1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4C73A0E-55F2-4D07-83E0-3097E1BEDC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C56FA95-C8FB-48A8-8BCA-C6AF2D8F7B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15AB42A5-A02A-4913-8E80-0475237BD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6835AE-9E82-43F6-8661-0F6310BFBD9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FBDCA91-FC80-4DAA-8515-18F54EE5B8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56D82A7-3C54-4A9C-81B9-1EAEDDE48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D16E3239-01E5-4D4A-9E2F-15C8E68EFB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26562A50-5B5C-4DE2-8F1D-AE94F595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图片展示的实例：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）利用</a:t>
            </a:r>
            <a:r>
              <a:rPr lang="en-US" altLang="zh-CN"/>
              <a:t>put</a:t>
            </a:r>
            <a:r>
              <a:rPr lang="zh-CN" altLang="en-US"/>
              <a:t>命令向表</a:t>
            </a:r>
            <a:r>
              <a:rPr lang="en-US" altLang="zh-CN"/>
              <a:t>tempTalble</a:t>
            </a:r>
            <a:r>
              <a:rPr lang="zh-CN" altLang="en-US"/>
              <a:t>，行</a:t>
            </a:r>
            <a:r>
              <a:rPr lang="en-US" altLang="zh-CN"/>
              <a:t>r1</a:t>
            </a:r>
            <a:r>
              <a:rPr lang="zh-CN" altLang="en-US"/>
              <a:t>，列</a:t>
            </a:r>
            <a:r>
              <a:rPr lang="en-US" altLang="zh-CN"/>
              <a:t>f1:c1</a:t>
            </a:r>
            <a:r>
              <a:rPr lang="zh-CN" altLang="en-US"/>
              <a:t>中插入数据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）利用</a:t>
            </a:r>
            <a:r>
              <a:rPr lang="en-US" altLang="zh-CN"/>
              <a:t>scan</a:t>
            </a:r>
            <a:r>
              <a:rPr lang="zh-CN" altLang="en-US"/>
              <a:t>命令浏览表</a:t>
            </a:r>
            <a:r>
              <a:rPr lang="en-US" altLang="zh-CN"/>
              <a:t>tempTable</a:t>
            </a:r>
            <a:r>
              <a:rPr lang="zh-CN" altLang="en-US"/>
              <a:t>的相关信息</a:t>
            </a: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20102747-8F1F-4C1A-86C3-1331ECD82D8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63A21B5-8089-48AE-9453-7A5FA5F0D491}" type="slidenum">
              <a:rPr lang="en-US" altLang="zh-CN" sz="1200"/>
              <a:pPr algn="r" eaLnBrk="1" hangingPunct="1"/>
              <a:t>23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31051029-C0A5-45D6-8E05-30917D62DC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D9C90EB7-5618-4CF4-89C4-1DEDCD3D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97D4127F-6482-402D-AF4C-E495E1EFE15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446DE5E-3B3C-4E94-B9D6-64079E235F11}" type="slidenum">
              <a:rPr lang="en-US" altLang="zh-CN" sz="1200"/>
              <a:pPr algn="r" eaLnBrk="1" hangingPunct="1"/>
              <a:t>24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2D2088E6-EB8A-48B6-A7DB-1C14AF5BB1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8B7FE11F-CDDD-40F2-B2FE-9B75C9FE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图片展示的实例：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）利用</a:t>
            </a:r>
            <a:r>
              <a:rPr lang="en-US" altLang="zh-CN"/>
              <a:t>put</a:t>
            </a:r>
            <a:r>
              <a:rPr lang="zh-CN" altLang="en-US"/>
              <a:t>命令向表</a:t>
            </a:r>
            <a:r>
              <a:rPr lang="en-US" altLang="zh-CN"/>
              <a:t>tempTalble</a:t>
            </a:r>
            <a:r>
              <a:rPr lang="zh-CN" altLang="en-US"/>
              <a:t>，行</a:t>
            </a:r>
            <a:r>
              <a:rPr lang="en-US" altLang="zh-CN"/>
              <a:t>r1</a:t>
            </a:r>
            <a:r>
              <a:rPr lang="zh-CN" altLang="en-US"/>
              <a:t>，列</a:t>
            </a:r>
            <a:r>
              <a:rPr lang="en-US" altLang="zh-CN"/>
              <a:t>f1:c1</a:t>
            </a:r>
            <a:r>
              <a:rPr lang="zh-CN" altLang="en-US"/>
              <a:t>中插入数据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）利用</a:t>
            </a:r>
            <a:r>
              <a:rPr lang="en-US" altLang="zh-CN"/>
              <a:t>scan</a:t>
            </a:r>
            <a:r>
              <a:rPr lang="zh-CN" altLang="en-US"/>
              <a:t>命令浏览表</a:t>
            </a:r>
            <a:r>
              <a:rPr lang="en-US" altLang="zh-CN"/>
              <a:t>tempTable</a:t>
            </a:r>
            <a:r>
              <a:rPr lang="zh-CN" altLang="en-US"/>
              <a:t>的相关信息</a:t>
            </a: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7893C81B-79E6-4DE3-9D88-2B1C2135F29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D3C8181-23AE-4C2F-B633-66C5D70069C7}" type="slidenum">
              <a:rPr lang="en-US" altLang="zh-CN" sz="1200"/>
              <a:pPr algn="r" eaLnBrk="1" hangingPunct="1"/>
              <a:t>26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3C5256E-FF24-48F0-A643-F94EDDCC68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18F143A-4EC1-46BD-872A-97D797D35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《</a:t>
            </a:r>
            <a:r>
              <a:rPr lang="zh-CN" altLang="en-US" dirty="0"/>
              <a:t>大数据技术原理与应用（第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zh-CN" altLang="en-US" dirty="0"/>
              <a:t>在线视频观看地址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http://www.icourse163.org/course/XMU-1002335004</a:t>
            </a:r>
            <a:endParaRPr lang="zh-CN" alt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25768F3C-CB54-4466-8BEE-1D531DFEDC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49CC085B-C390-437A-8C20-9322DEE71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987485E4-BDAB-4BBB-B814-96ABD329016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4899553-FB1E-47D1-B2F3-88A72D21F21B}" type="slidenum">
              <a:rPr lang="en-US" altLang="zh-CN" sz="1200"/>
              <a:pPr algn="r" eaLnBrk="1" hangingPunct="1"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8EA774CF-DEB0-497C-86A1-730A76BFAA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11D442B2-6A39-493B-A72C-6F5D8A27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图片展示的实例：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）利用</a:t>
            </a:r>
            <a:r>
              <a:rPr lang="en-US" altLang="zh-CN"/>
              <a:t>put</a:t>
            </a:r>
            <a:r>
              <a:rPr lang="zh-CN" altLang="en-US"/>
              <a:t>命令向表</a:t>
            </a:r>
            <a:r>
              <a:rPr lang="en-US" altLang="zh-CN"/>
              <a:t>tempTalble</a:t>
            </a:r>
            <a:r>
              <a:rPr lang="zh-CN" altLang="en-US"/>
              <a:t>，行</a:t>
            </a:r>
            <a:r>
              <a:rPr lang="en-US" altLang="zh-CN"/>
              <a:t>r1</a:t>
            </a:r>
            <a:r>
              <a:rPr lang="zh-CN" altLang="en-US"/>
              <a:t>，列</a:t>
            </a:r>
            <a:r>
              <a:rPr lang="en-US" altLang="zh-CN"/>
              <a:t>f1:c1</a:t>
            </a:r>
            <a:r>
              <a:rPr lang="zh-CN" altLang="en-US"/>
              <a:t>中插入数据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）利用</a:t>
            </a:r>
            <a:r>
              <a:rPr lang="en-US" altLang="zh-CN"/>
              <a:t>scan</a:t>
            </a:r>
            <a:r>
              <a:rPr lang="zh-CN" altLang="en-US"/>
              <a:t>命令浏览表</a:t>
            </a:r>
            <a:r>
              <a:rPr lang="en-US" altLang="zh-CN"/>
              <a:t>tempTable</a:t>
            </a:r>
            <a:r>
              <a:rPr lang="zh-CN" altLang="en-US"/>
              <a:t>的相关信息</a:t>
            </a: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3FC89AFF-FC6C-4E41-BD11-992355473EB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AE283EC-7CF5-48CA-AAEF-40FEAC754ACE}" type="slidenum">
              <a:rPr lang="en-US" altLang="zh-CN" sz="1200"/>
              <a:pPr algn="r" eaLnBrk="1" hangingPunct="1"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A2079C81-6B42-48F9-819C-B03FE53EE3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CDA37D3E-3E07-4BBB-AA07-F24B77FA4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图片展示的实例：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）利用</a:t>
            </a:r>
            <a:r>
              <a:rPr lang="en-US" altLang="zh-CN"/>
              <a:t>put</a:t>
            </a:r>
            <a:r>
              <a:rPr lang="zh-CN" altLang="en-US"/>
              <a:t>命令向表</a:t>
            </a:r>
            <a:r>
              <a:rPr lang="en-US" altLang="zh-CN"/>
              <a:t>tempTalble</a:t>
            </a:r>
            <a:r>
              <a:rPr lang="zh-CN" altLang="en-US"/>
              <a:t>，行</a:t>
            </a:r>
            <a:r>
              <a:rPr lang="en-US" altLang="zh-CN"/>
              <a:t>r1</a:t>
            </a:r>
            <a:r>
              <a:rPr lang="zh-CN" altLang="en-US"/>
              <a:t>，列</a:t>
            </a:r>
            <a:r>
              <a:rPr lang="en-US" altLang="zh-CN"/>
              <a:t>f1:c1</a:t>
            </a:r>
            <a:r>
              <a:rPr lang="zh-CN" altLang="en-US"/>
              <a:t>中插入数据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）利用</a:t>
            </a:r>
            <a:r>
              <a:rPr lang="en-US" altLang="zh-CN"/>
              <a:t>scan</a:t>
            </a:r>
            <a:r>
              <a:rPr lang="zh-CN" altLang="en-US"/>
              <a:t>命令浏览表</a:t>
            </a:r>
            <a:r>
              <a:rPr lang="en-US" altLang="zh-CN"/>
              <a:t>tempTable</a:t>
            </a:r>
            <a:r>
              <a:rPr lang="zh-CN" altLang="en-US"/>
              <a:t>的相关信息</a:t>
            </a: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419DB6FD-7B7F-441E-8A5B-4E941E9B400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71DFEAB-48C7-47C1-ADE1-B5DFF9C00F48}" type="slidenum">
              <a:rPr lang="en-US" altLang="zh-CN" sz="1200"/>
              <a:pPr algn="r" eaLnBrk="1" hangingPunct="1"/>
              <a:t>18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7C8209A1-9990-422A-9697-D19804AEEA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70674690-4F24-4390-B87D-078D13FCE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图片展示的实例：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）利用</a:t>
            </a:r>
            <a:r>
              <a:rPr lang="en-US" altLang="zh-CN"/>
              <a:t>put</a:t>
            </a:r>
            <a:r>
              <a:rPr lang="zh-CN" altLang="en-US"/>
              <a:t>命令向表</a:t>
            </a:r>
            <a:r>
              <a:rPr lang="en-US" altLang="zh-CN"/>
              <a:t>tempTalble</a:t>
            </a:r>
            <a:r>
              <a:rPr lang="zh-CN" altLang="en-US"/>
              <a:t>，行</a:t>
            </a:r>
            <a:r>
              <a:rPr lang="en-US" altLang="zh-CN"/>
              <a:t>r1</a:t>
            </a:r>
            <a:r>
              <a:rPr lang="zh-CN" altLang="en-US"/>
              <a:t>，列</a:t>
            </a:r>
            <a:r>
              <a:rPr lang="en-US" altLang="zh-CN"/>
              <a:t>f1:c1</a:t>
            </a:r>
            <a:r>
              <a:rPr lang="zh-CN" altLang="en-US"/>
              <a:t>中插入数据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）利用</a:t>
            </a:r>
            <a:r>
              <a:rPr lang="en-US" altLang="zh-CN"/>
              <a:t>scan</a:t>
            </a:r>
            <a:r>
              <a:rPr lang="zh-CN" altLang="en-US"/>
              <a:t>命令浏览表</a:t>
            </a:r>
            <a:r>
              <a:rPr lang="en-US" altLang="zh-CN"/>
              <a:t>tempTable</a:t>
            </a:r>
            <a:r>
              <a:rPr lang="zh-CN" altLang="en-US"/>
              <a:t>的相关信息</a:t>
            </a: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A5F33846-78CB-4C97-86EF-1B3123B2F49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CA9B9C1-086A-46AE-812D-7B3157799B0E}" type="slidenum">
              <a:rPr lang="en-US" altLang="zh-CN" sz="1200"/>
              <a:pPr algn="r" eaLnBrk="1" hangingPunct="1"/>
              <a:t>19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A1D8F0C6-48A2-476E-A7EE-0EB4531244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426F3A12-5DF0-4FE2-BAE6-113CB4D33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图片展示的实例：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）利用</a:t>
            </a:r>
            <a:r>
              <a:rPr lang="en-US" altLang="zh-CN"/>
              <a:t>put</a:t>
            </a:r>
            <a:r>
              <a:rPr lang="zh-CN" altLang="en-US"/>
              <a:t>命令向表</a:t>
            </a:r>
            <a:r>
              <a:rPr lang="en-US" altLang="zh-CN"/>
              <a:t>tempTalble</a:t>
            </a:r>
            <a:r>
              <a:rPr lang="zh-CN" altLang="en-US"/>
              <a:t>，行</a:t>
            </a:r>
            <a:r>
              <a:rPr lang="en-US" altLang="zh-CN"/>
              <a:t>r1</a:t>
            </a:r>
            <a:r>
              <a:rPr lang="zh-CN" altLang="en-US"/>
              <a:t>，列</a:t>
            </a:r>
            <a:r>
              <a:rPr lang="en-US" altLang="zh-CN"/>
              <a:t>f1:c1</a:t>
            </a:r>
            <a:r>
              <a:rPr lang="zh-CN" altLang="en-US"/>
              <a:t>中插入数据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）利用</a:t>
            </a:r>
            <a:r>
              <a:rPr lang="en-US" altLang="zh-CN"/>
              <a:t>scan</a:t>
            </a:r>
            <a:r>
              <a:rPr lang="zh-CN" altLang="en-US"/>
              <a:t>命令浏览表</a:t>
            </a:r>
            <a:r>
              <a:rPr lang="en-US" altLang="zh-CN"/>
              <a:t>tempTable</a:t>
            </a:r>
            <a:r>
              <a:rPr lang="zh-CN" altLang="en-US"/>
              <a:t>的相关信息</a:t>
            </a: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29F222B3-AFAE-48A0-8E13-6F71CBF9330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BB55199-0E8C-4A30-B815-5A0C9489CE21}" type="slidenum">
              <a:rPr lang="en-US" altLang="zh-CN" sz="1200"/>
              <a:pPr algn="r" eaLnBrk="1" hangingPunct="1"/>
              <a:t>20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1C5FD7E9-3DEC-4727-912C-DE2D4C7653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084F7E8A-C03A-4A03-98A4-3AA4CBB1C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图片展示的实例：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）利用</a:t>
            </a:r>
            <a:r>
              <a:rPr lang="en-US" altLang="zh-CN"/>
              <a:t>put</a:t>
            </a:r>
            <a:r>
              <a:rPr lang="zh-CN" altLang="en-US"/>
              <a:t>命令向表</a:t>
            </a:r>
            <a:r>
              <a:rPr lang="en-US" altLang="zh-CN"/>
              <a:t>tempTalble</a:t>
            </a:r>
            <a:r>
              <a:rPr lang="zh-CN" altLang="en-US"/>
              <a:t>，行</a:t>
            </a:r>
            <a:r>
              <a:rPr lang="en-US" altLang="zh-CN"/>
              <a:t>r1</a:t>
            </a:r>
            <a:r>
              <a:rPr lang="zh-CN" altLang="en-US"/>
              <a:t>，列</a:t>
            </a:r>
            <a:r>
              <a:rPr lang="en-US" altLang="zh-CN"/>
              <a:t>f1:c1</a:t>
            </a:r>
            <a:r>
              <a:rPr lang="zh-CN" altLang="en-US"/>
              <a:t>中插入数据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）利用</a:t>
            </a:r>
            <a:r>
              <a:rPr lang="en-US" altLang="zh-CN"/>
              <a:t>scan</a:t>
            </a:r>
            <a:r>
              <a:rPr lang="zh-CN" altLang="en-US"/>
              <a:t>命令浏览表</a:t>
            </a:r>
            <a:r>
              <a:rPr lang="en-US" altLang="zh-CN"/>
              <a:t>tempTable</a:t>
            </a:r>
            <a:r>
              <a:rPr lang="zh-CN" altLang="en-US"/>
              <a:t>的相关信息</a:t>
            </a: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1BB8732F-2395-40E5-A826-99CA39440EA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BB35555-C66C-45A3-9ABF-84F62C87A24C}" type="slidenum">
              <a:rPr lang="en-US" altLang="zh-CN" sz="1200"/>
              <a:pPr algn="r" eaLnBrk="1" hangingPunct="1"/>
              <a:t>21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B222267E-5E4E-40AD-92D9-D18E644D2C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01B656CF-2AF0-4BA4-8E9A-EF90C7079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图片展示的实例：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）利用</a:t>
            </a:r>
            <a:r>
              <a:rPr lang="en-US" altLang="zh-CN"/>
              <a:t>put</a:t>
            </a:r>
            <a:r>
              <a:rPr lang="zh-CN" altLang="en-US"/>
              <a:t>命令向表</a:t>
            </a:r>
            <a:r>
              <a:rPr lang="en-US" altLang="zh-CN"/>
              <a:t>tempTalble</a:t>
            </a:r>
            <a:r>
              <a:rPr lang="zh-CN" altLang="en-US"/>
              <a:t>，行</a:t>
            </a:r>
            <a:r>
              <a:rPr lang="en-US" altLang="zh-CN"/>
              <a:t>r1</a:t>
            </a:r>
            <a:r>
              <a:rPr lang="zh-CN" altLang="en-US"/>
              <a:t>，列</a:t>
            </a:r>
            <a:r>
              <a:rPr lang="en-US" altLang="zh-CN"/>
              <a:t>f1:c1</a:t>
            </a:r>
            <a:r>
              <a:rPr lang="zh-CN" altLang="en-US"/>
              <a:t>中插入数据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）利用</a:t>
            </a:r>
            <a:r>
              <a:rPr lang="en-US" altLang="zh-CN"/>
              <a:t>scan</a:t>
            </a:r>
            <a:r>
              <a:rPr lang="zh-CN" altLang="en-US"/>
              <a:t>命令浏览表</a:t>
            </a:r>
            <a:r>
              <a:rPr lang="en-US" altLang="zh-CN"/>
              <a:t>tempTable</a:t>
            </a:r>
            <a:r>
              <a:rPr lang="zh-CN" altLang="en-US"/>
              <a:t>的相关信息</a:t>
            </a: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1A6EDCAE-FEB8-4011-968F-808A96698E1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0BE352D-1F8A-49CB-A0B1-2F09EDAE2FCD}" type="slidenum">
              <a:rPr lang="en-US" altLang="zh-CN" sz="1200"/>
              <a:pPr algn="r" eaLnBrk="1" hangingPunct="1"/>
              <a:t>22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09C3A5E-6E18-4319-B44E-7891A36B9A9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181600"/>
            <a:chOff x="0" y="1056"/>
            <a:chExt cx="5760" cy="3264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7C57C6CF-E094-4EF2-8D00-511847E5AC3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1056"/>
              <a:ext cx="2208" cy="326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4126E51C-7640-4BB4-B7AF-C0A11B71CFC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FA60FBE6-EB81-42B9-BAD7-E511DC934F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65"/>
              <a:ext cx="1806" cy="1596"/>
              <a:chOff x="0" y="1065"/>
              <a:chExt cx="1806" cy="1596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6852352B-D98E-4E3B-947B-359B71429C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BC3C939-32ED-42DF-9F50-E761BCE9F5C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9">
                <a:extLst>
                  <a:ext uri="{FF2B5EF4-FFF2-40B4-BE49-F238E27FC236}">
                    <a16:creationId xmlns:a16="http://schemas.microsoft.com/office/drawing/2014/main" id="{7CACBA60-A64B-46E0-B866-BD4D44F50D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1A87409E-154A-4266-A785-66A7F1434C3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11">
                <a:extLst>
                  <a:ext uri="{FF2B5EF4-FFF2-40B4-BE49-F238E27FC236}">
                    <a16:creationId xmlns:a16="http://schemas.microsoft.com/office/drawing/2014/main" id="{4380CEAD-1260-4059-84F1-0FCB2CACFD8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2">
                <a:extLst>
                  <a:ext uri="{FF2B5EF4-FFF2-40B4-BE49-F238E27FC236}">
                    <a16:creationId xmlns:a16="http://schemas.microsoft.com/office/drawing/2014/main" id="{0AB7E680-5A7D-42DC-B595-686854FC877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3">
                <a:extLst>
                  <a:ext uri="{FF2B5EF4-FFF2-40B4-BE49-F238E27FC236}">
                    <a16:creationId xmlns:a16="http://schemas.microsoft.com/office/drawing/2014/main" id="{762DBEDA-C35A-4D85-99A2-D679812E36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4">
                <a:extLst>
                  <a:ext uri="{FF2B5EF4-FFF2-40B4-BE49-F238E27FC236}">
                    <a16:creationId xmlns:a16="http://schemas.microsoft.com/office/drawing/2014/main" id="{33907CEE-3AA4-4C4B-96F5-53844B2F07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5">
                <a:extLst>
                  <a:ext uri="{FF2B5EF4-FFF2-40B4-BE49-F238E27FC236}">
                    <a16:creationId xmlns:a16="http://schemas.microsoft.com/office/drawing/2014/main" id="{67D1D105-DD10-4F18-BA3D-F38A4232B46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189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B75E9F-868E-4F15-8A46-87D96012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53203"/>
            <a:ext cx="19812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8A5AD4-56EC-4A0E-B677-DA231D25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53203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D8C5F-E828-4953-AA64-9253A360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600" y="6553203"/>
            <a:ext cx="19812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3C9A8-ED5D-4CC4-B9A9-24C4BF4A5F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59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910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2939B68-05A8-48E1-881B-9E12A6474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5146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CDFA44F-019D-4BC1-AC46-3CBBDC811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73884955-983F-4123-A495-FE34A4D4E2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" y="652466"/>
            <a:ext cx="8382000" cy="109537"/>
          </a:xfrm>
          <a:custGeom>
            <a:avLst/>
            <a:gdLst>
              <a:gd name="T0" fmla="*/ 0 w 1000"/>
              <a:gd name="T1" fmla="*/ 0 h 1000"/>
              <a:gd name="T2" fmla="*/ 6537960 w 1000"/>
              <a:gd name="T3" fmla="*/ 0 h 1000"/>
              <a:gd name="T4" fmla="*/ 6537960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11176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3399"/>
          </a:solidFill>
          <a:ln w="952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88AE83C2-0EEE-4AA2-9F77-8F30F5C0926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553200"/>
            <a:ext cx="822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9AE3A913-7CB8-40BE-8107-E14F90DD15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8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184A9394-884A-4105-B170-274EE72EB1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8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96264" name="Rectangle 8">
            <a:extLst>
              <a:ext uri="{FF2B5EF4-FFF2-40B4-BE49-F238E27FC236}">
                <a16:creationId xmlns:a16="http://schemas.microsoft.com/office/drawing/2014/main" id="{AFD5CAE7-D202-4E55-85F6-864241C490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613528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B181757-B505-4993-8B1B-B5906B6F4C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9" descr="xiaohui">
            <a:extLst>
              <a:ext uri="{FF2B5EF4-FFF2-40B4-BE49-F238E27FC236}">
                <a16:creationId xmlns:a16="http://schemas.microsoft.com/office/drawing/2014/main" id="{2D9B94A1-DF80-4AC6-8AA9-6FC465CD6E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"/>
            <a:ext cx="762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34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6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>
            <a:extLst>
              <a:ext uri="{FF2B5EF4-FFF2-40B4-BE49-F238E27FC236}">
                <a16:creationId xmlns:a16="http://schemas.microsoft.com/office/drawing/2014/main" id="{09FB4E19-9FDF-4A29-8C2E-84C7BD030E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19400"/>
            <a:ext cx="7239000" cy="1371600"/>
          </a:xfrm>
          <a:noFill/>
        </p:spPr>
        <p:txBody>
          <a:bodyPr/>
          <a:lstStyle/>
          <a:p>
            <a:pPr algn="ctr" eaLnBrk="1" hangingPunct="1"/>
            <a:br>
              <a:rPr lang="en-US" altLang="zh-CN" sz="2100" b="1" dirty="0"/>
            </a:br>
            <a:r>
              <a:rPr lang="en-US" altLang="zh-CN" sz="40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9.</a:t>
            </a:r>
            <a:r>
              <a:rPr lang="zh-CN" altLang="en-US" sz="40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数据仓库</a:t>
            </a:r>
            <a:r>
              <a:rPr lang="en-US" altLang="zh-CN" sz="40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Hive</a:t>
            </a:r>
            <a:r>
              <a:rPr lang="zh-CN" altLang="en-US" sz="40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安装与使用</a:t>
            </a:r>
            <a:br>
              <a:rPr lang="en-US" altLang="zh-CN" sz="1500" b="1" dirty="0"/>
            </a:br>
            <a:r>
              <a:rPr lang="en-US" altLang="zh-CN" sz="1500" b="1" dirty="0"/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4CC0D-7A51-453D-9EE8-1EB5E551A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6800"/>
            <a:ext cx="6477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Verdana" panose="020B0604030504040204" pitchFamily="34" charset="0"/>
              </a:rPr>
              <a:t>大数据技术原理与应用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CA870-572A-454B-B578-290B756E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029200"/>
            <a:ext cx="45720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陈建文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电子信息与通信学院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chenjw@hust.edu.cn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2">
            <a:extLst>
              <a:ext uri="{FF2B5EF4-FFF2-40B4-BE49-F238E27FC236}">
                <a16:creationId xmlns:a16="http://schemas.microsoft.com/office/drawing/2014/main" id="{E4DD53BB-9CB2-4A3B-856E-BF13DFA38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94" y="817887"/>
            <a:ext cx="2204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3. </a:t>
            </a:r>
            <a:r>
              <a:rPr lang="zh-CN" altLang="zh-CN" sz="2400" b="1" dirty="0">
                <a:solidFill>
                  <a:schemeClr val="bg2"/>
                </a:solidFill>
              </a:rPr>
              <a:t>启动</a:t>
            </a:r>
            <a:r>
              <a:rPr lang="en-US" altLang="zh-CN" sz="2400" b="1" dirty="0">
                <a:solidFill>
                  <a:schemeClr val="bg2"/>
                </a:solidFill>
              </a:rPr>
              <a:t>MySQL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3316" name="TextBox 3">
            <a:extLst>
              <a:ext uri="{FF2B5EF4-FFF2-40B4-BE49-F238E27FC236}">
                <a16:creationId xmlns:a16="http://schemas.microsoft.com/office/drawing/2014/main" id="{FDD8885D-ABDC-432C-B3F8-6EB81028D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5009"/>
            <a:ext cx="8965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执行如下命令启动</a:t>
            </a:r>
            <a:r>
              <a:rPr lang="en-US" altLang="zh-CN" sz="2400" dirty="0"/>
              <a:t>MySQL</a:t>
            </a:r>
            <a:r>
              <a:rPr lang="zh-CN" altLang="zh-CN" sz="2400" dirty="0"/>
              <a:t>，并进入“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&gt;</a:t>
            </a:r>
            <a:r>
              <a:rPr lang="zh-CN" altLang="zh-CN" sz="2400" dirty="0"/>
              <a:t>”命令提示符状态：</a:t>
            </a:r>
            <a:endParaRPr lang="zh-CN" altLang="en-US" sz="2400" dirty="0"/>
          </a:p>
        </p:txBody>
      </p:sp>
      <p:sp>
        <p:nvSpPr>
          <p:cNvPr id="13317" name="TextBox 4">
            <a:extLst>
              <a:ext uri="{FF2B5EF4-FFF2-40B4-BE49-F238E27FC236}">
                <a16:creationId xmlns:a16="http://schemas.microsoft.com/office/drawing/2014/main" id="{4645C8B8-EDA6-4657-9692-EB38E46C8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99" y="2001629"/>
            <a:ext cx="828001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service mysql start  #</a:t>
            </a:r>
            <a:r>
              <a:rPr lang="zh-CN" altLang="zh-CN" sz="2400">
                <a:solidFill>
                  <a:schemeClr val="bg1"/>
                </a:solidFill>
              </a:rPr>
              <a:t>启动</a:t>
            </a:r>
            <a:r>
              <a:rPr lang="en-US" altLang="zh-CN" sz="2400">
                <a:solidFill>
                  <a:schemeClr val="bg1"/>
                </a:solidFill>
              </a:rPr>
              <a:t>MySQL</a:t>
            </a:r>
            <a:r>
              <a:rPr lang="zh-CN" altLang="zh-CN" sz="2400">
                <a:solidFill>
                  <a:schemeClr val="bg1"/>
                </a:solidFill>
              </a:rPr>
              <a:t>服务</a:t>
            </a: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mysql -u root -p   #</a:t>
            </a:r>
            <a:r>
              <a:rPr lang="zh-CN" altLang="zh-CN" sz="2400">
                <a:solidFill>
                  <a:schemeClr val="bg1"/>
                </a:solidFill>
              </a:rPr>
              <a:t>登录</a:t>
            </a:r>
            <a:r>
              <a:rPr lang="en-US" altLang="zh-CN" sz="2400">
                <a:solidFill>
                  <a:schemeClr val="bg1"/>
                </a:solidFill>
              </a:rPr>
              <a:t>MySQL</a:t>
            </a:r>
            <a:r>
              <a:rPr lang="zh-CN" altLang="zh-CN" sz="2400">
                <a:solidFill>
                  <a:schemeClr val="bg1"/>
                </a:solidFill>
              </a:rPr>
              <a:t>数据库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3318" name="TextBox 5">
            <a:extLst>
              <a:ext uri="{FF2B5EF4-FFF2-40B4-BE49-F238E27FC236}">
                <a16:creationId xmlns:a16="http://schemas.microsoft.com/office/drawing/2014/main" id="{E234B42C-4B94-44CA-8A67-AE92EB0A1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99" y="2991477"/>
            <a:ext cx="4711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4. </a:t>
            </a:r>
            <a:r>
              <a:rPr lang="zh-CN" altLang="zh-CN" sz="2400" b="1" dirty="0">
                <a:solidFill>
                  <a:schemeClr val="bg2"/>
                </a:solidFill>
              </a:rPr>
              <a:t>在</a:t>
            </a:r>
            <a:r>
              <a:rPr lang="en-US" altLang="zh-CN" sz="2400" b="1" dirty="0">
                <a:solidFill>
                  <a:schemeClr val="bg2"/>
                </a:solidFill>
              </a:rPr>
              <a:t>MySQL</a:t>
            </a:r>
            <a:r>
              <a:rPr lang="zh-CN" altLang="zh-CN" sz="2400" b="1" dirty="0">
                <a:solidFill>
                  <a:schemeClr val="bg2"/>
                </a:solidFill>
              </a:rPr>
              <a:t>中为</a:t>
            </a:r>
            <a:r>
              <a:rPr lang="en-US" altLang="zh-CN" sz="2400" b="1" dirty="0">
                <a:solidFill>
                  <a:schemeClr val="bg2"/>
                </a:solidFill>
              </a:rPr>
              <a:t>Hive</a:t>
            </a:r>
            <a:r>
              <a:rPr lang="zh-CN" altLang="zh-CN" sz="2400" b="1" dirty="0">
                <a:solidFill>
                  <a:schemeClr val="bg2"/>
                </a:solidFill>
              </a:rPr>
              <a:t>新建数据库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3319" name="TextBox 6">
            <a:extLst>
              <a:ext uri="{FF2B5EF4-FFF2-40B4-BE49-F238E27FC236}">
                <a16:creationId xmlns:a16="http://schemas.microsoft.com/office/drawing/2014/main" id="{B7C705BC-21D9-4668-ABFF-6BCB17C7A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29841"/>
            <a:ext cx="8534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现在，需要在</a:t>
            </a:r>
            <a:r>
              <a:rPr lang="en-US" altLang="zh-CN" sz="2400" dirty="0"/>
              <a:t>MySQL</a:t>
            </a:r>
            <a:r>
              <a:rPr lang="zh-CN" altLang="zh-CN" sz="2400" dirty="0"/>
              <a:t>数据库中新建一个名称为</a:t>
            </a:r>
            <a:r>
              <a:rPr lang="en-US" altLang="zh-CN" sz="2400" dirty="0"/>
              <a:t>hive</a:t>
            </a:r>
            <a:r>
              <a:rPr lang="zh-CN" altLang="zh-CN" sz="2400" dirty="0"/>
              <a:t>的数据库，用来保存</a:t>
            </a:r>
            <a:r>
              <a:rPr lang="en-US" altLang="zh-CN" sz="2400" dirty="0"/>
              <a:t>Hive</a:t>
            </a:r>
            <a:r>
              <a:rPr lang="zh-CN" altLang="zh-CN" sz="2400" dirty="0"/>
              <a:t>的元数据。</a:t>
            </a:r>
            <a:r>
              <a:rPr lang="en-US" altLang="zh-CN" sz="2400" dirty="0"/>
              <a:t>MySQL</a:t>
            </a:r>
            <a:r>
              <a:rPr lang="zh-CN" altLang="zh-CN" sz="2400" dirty="0"/>
              <a:t>中的这个</a:t>
            </a:r>
            <a:r>
              <a:rPr lang="en-US" altLang="zh-CN" sz="2400" dirty="0"/>
              <a:t>hive</a:t>
            </a:r>
            <a:r>
              <a:rPr lang="zh-CN" altLang="zh-CN" sz="2400" dirty="0"/>
              <a:t>数据库，是与</a:t>
            </a:r>
            <a:r>
              <a:rPr lang="en-US" altLang="zh-CN" sz="2400" dirty="0"/>
              <a:t>Hive</a:t>
            </a:r>
            <a:r>
              <a:rPr lang="zh-CN" altLang="zh-CN" sz="2400" dirty="0"/>
              <a:t>的配置文件</a:t>
            </a:r>
            <a:r>
              <a:rPr lang="en-US" altLang="zh-CN" sz="2400" dirty="0"/>
              <a:t>hive-site.xml</a:t>
            </a:r>
            <a:r>
              <a:rPr lang="zh-CN" altLang="zh-CN" sz="2400" dirty="0"/>
              <a:t>中的“</a:t>
            </a:r>
            <a:r>
              <a:rPr lang="en-US" altLang="zh-CN" sz="2400" dirty="0"/>
              <a:t>mysql://localhost:3306/hive</a:t>
            </a:r>
            <a:r>
              <a:rPr lang="zh-CN" altLang="zh-CN" sz="2400" dirty="0"/>
              <a:t>”对应起来的，用来保存</a:t>
            </a:r>
            <a:r>
              <a:rPr lang="en-US" altLang="zh-CN" sz="2400" dirty="0"/>
              <a:t>Hive</a:t>
            </a:r>
            <a:r>
              <a:rPr lang="zh-CN" altLang="zh-CN" sz="2400" dirty="0"/>
              <a:t>元数据。在</a:t>
            </a:r>
            <a:r>
              <a:rPr lang="en-US" altLang="zh-CN" sz="2400" dirty="0"/>
              <a:t>MySQL</a:t>
            </a:r>
            <a:r>
              <a:rPr lang="zh-CN" altLang="zh-CN" sz="2400" dirty="0"/>
              <a:t>数据库中新建</a:t>
            </a:r>
            <a:r>
              <a:rPr lang="en-US" altLang="zh-CN" sz="2400" dirty="0"/>
              <a:t>hive</a:t>
            </a:r>
            <a:r>
              <a:rPr lang="zh-CN" altLang="zh-CN" sz="2400" dirty="0"/>
              <a:t>数据库的命令，需要在“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&gt;</a:t>
            </a:r>
            <a:r>
              <a:rPr lang="zh-CN" altLang="zh-CN" sz="2400" dirty="0"/>
              <a:t>”命令提示符下执行，具体如下：</a:t>
            </a:r>
            <a:endParaRPr lang="zh-CN" altLang="en-US" sz="2400" dirty="0"/>
          </a:p>
        </p:txBody>
      </p:sp>
      <p:sp>
        <p:nvSpPr>
          <p:cNvPr id="13320" name="TextBox 7">
            <a:extLst>
              <a:ext uri="{FF2B5EF4-FFF2-40B4-BE49-F238E27FC236}">
                <a16:creationId xmlns:a16="http://schemas.microsoft.com/office/drawing/2014/main" id="{188C0071-46AC-4642-866C-B060FAA1A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94" y="6038165"/>
            <a:ext cx="8207406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mysql&gt; create database hive; 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2C190D-1365-42AF-9AB0-D519CD6D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EAB3E1-BBE3-4835-93DE-D9783E7A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D4C728-60BE-4DFE-98B4-D4E30FE1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2">
            <a:extLst>
              <a:ext uri="{FF2B5EF4-FFF2-40B4-BE49-F238E27FC236}">
                <a16:creationId xmlns:a16="http://schemas.microsoft.com/office/drawing/2014/main" id="{B80526AA-A219-4CAF-B2BC-46DFED05A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13" y="957634"/>
            <a:ext cx="4092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5. </a:t>
            </a:r>
            <a:r>
              <a:rPr lang="zh-CN" altLang="zh-CN" sz="2400" b="1" dirty="0">
                <a:solidFill>
                  <a:schemeClr val="bg2"/>
                </a:solidFill>
              </a:rPr>
              <a:t>配置</a:t>
            </a:r>
            <a:r>
              <a:rPr lang="en-US" altLang="zh-CN" sz="2400" b="1" dirty="0">
                <a:solidFill>
                  <a:schemeClr val="bg2"/>
                </a:solidFill>
              </a:rPr>
              <a:t>MySQL</a:t>
            </a:r>
            <a:r>
              <a:rPr lang="zh-CN" altLang="zh-CN" sz="2400" b="1" dirty="0">
                <a:solidFill>
                  <a:schemeClr val="bg2"/>
                </a:solidFill>
              </a:rPr>
              <a:t>允许</a:t>
            </a:r>
            <a:r>
              <a:rPr lang="en-US" altLang="zh-CN" sz="2400" b="1" dirty="0">
                <a:solidFill>
                  <a:schemeClr val="bg2"/>
                </a:solidFill>
              </a:rPr>
              <a:t>Hive</a:t>
            </a:r>
            <a:r>
              <a:rPr lang="zh-CN" altLang="zh-CN" sz="2400" b="1" dirty="0">
                <a:solidFill>
                  <a:schemeClr val="bg2"/>
                </a:solidFill>
              </a:rPr>
              <a:t>接入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4340" name="TextBox 3">
            <a:extLst>
              <a:ext uri="{FF2B5EF4-FFF2-40B4-BE49-F238E27FC236}">
                <a16:creationId xmlns:a16="http://schemas.microsoft.com/office/drawing/2014/main" id="{B1B355F5-AC40-4F34-84FE-2A5502ED8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54" y="1597968"/>
            <a:ext cx="777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需要对</a:t>
            </a:r>
            <a:r>
              <a:rPr lang="en-US" altLang="zh-CN" sz="2400" dirty="0"/>
              <a:t>MySQL</a:t>
            </a:r>
            <a:r>
              <a:rPr lang="zh-CN" altLang="zh-CN" sz="2400" dirty="0"/>
              <a:t>进行权限配置，允许</a:t>
            </a:r>
            <a:r>
              <a:rPr lang="en-US" altLang="zh-CN" sz="2400" dirty="0"/>
              <a:t>Hive</a:t>
            </a:r>
            <a:r>
              <a:rPr lang="zh-CN" altLang="zh-CN" sz="2400" dirty="0"/>
              <a:t>连接到</a:t>
            </a:r>
            <a:r>
              <a:rPr lang="en-US" altLang="zh-CN" sz="2400" dirty="0"/>
              <a:t>MySQL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  <p:sp>
        <p:nvSpPr>
          <p:cNvPr id="14341" name="TextBox 4">
            <a:extLst>
              <a:ext uri="{FF2B5EF4-FFF2-40B4-BE49-F238E27FC236}">
                <a16:creationId xmlns:a16="http://schemas.microsoft.com/office/drawing/2014/main" id="{81D9E586-0A3D-4C9C-93F5-BB7035539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06" y="2182505"/>
            <a:ext cx="866478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mysql</a:t>
            </a:r>
            <a:r>
              <a:rPr lang="en-US" altLang="zh-CN" sz="2400" dirty="0">
                <a:solidFill>
                  <a:schemeClr val="bg1"/>
                </a:solidFill>
              </a:rPr>
              <a:t>&gt; grant all on *.* to </a:t>
            </a:r>
            <a:r>
              <a:rPr lang="en-US" altLang="zh-CN" sz="2400" dirty="0" err="1">
                <a:solidFill>
                  <a:schemeClr val="bg1"/>
                </a:solidFill>
              </a:rPr>
              <a:t>hive@localhost</a:t>
            </a:r>
            <a:r>
              <a:rPr lang="en-US" altLang="zh-CN" sz="2400" dirty="0">
                <a:solidFill>
                  <a:schemeClr val="bg1"/>
                </a:solidFill>
              </a:rPr>
              <a:t> identified by 'hive'; 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mysql</a:t>
            </a:r>
            <a:r>
              <a:rPr lang="en-US" altLang="zh-CN" sz="2400" dirty="0">
                <a:solidFill>
                  <a:schemeClr val="bg1"/>
                </a:solidFill>
              </a:rPr>
              <a:t>&gt; flush privileges;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342" name="TextBox 5">
            <a:extLst>
              <a:ext uri="{FF2B5EF4-FFF2-40B4-BE49-F238E27FC236}">
                <a16:creationId xmlns:a16="http://schemas.microsoft.com/office/drawing/2014/main" id="{CEB181B2-8ECF-4398-BBC7-7EB56D64B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13" y="3257118"/>
            <a:ext cx="1795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6. </a:t>
            </a:r>
            <a:r>
              <a:rPr lang="zh-CN" altLang="zh-CN" sz="2400" b="1" dirty="0">
                <a:solidFill>
                  <a:schemeClr val="bg2"/>
                </a:solidFill>
              </a:rPr>
              <a:t>启动</a:t>
            </a:r>
            <a:r>
              <a:rPr lang="en-US" altLang="zh-CN" sz="2400" b="1" dirty="0">
                <a:solidFill>
                  <a:schemeClr val="bg2"/>
                </a:solidFill>
              </a:rPr>
              <a:t>Hive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4343" name="TextBox 6">
            <a:extLst>
              <a:ext uri="{FF2B5EF4-FFF2-40B4-BE49-F238E27FC236}">
                <a16:creationId xmlns:a16="http://schemas.microsoft.com/office/drawing/2014/main" id="{A814042F-1CC6-4B76-B579-B969DAC0B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82947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Hive</a:t>
            </a:r>
            <a:r>
              <a:rPr lang="zh-CN" altLang="zh-CN" sz="2400" dirty="0"/>
              <a:t>是基于</a:t>
            </a:r>
            <a:r>
              <a:rPr lang="en-US" altLang="zh-CN" sz="2400" dirty="0"/>
              <a:t>Hadoop</a:t>
            </a:r>
            <a:r>
              <a:rPr lang="zh-CN" altLang="zh-CN" sz="2400" dirty="0"/>
              <a:t>的数据仓库，会把用户输入的查询语句自动转换成为</a:t>
            </a:r>
            <a:r>
              <a:rPr lang="en-US" altLang="zh-CN" sz="2400" dirty="0"/>
              <a:t>MapReduce</a:t>
            </a:r>
            <a:r>
              <a:rPr lang="zh-CN" altLang="zh-CN" sz="2400" dirty="0"/>
              <a:t>任务来执行，并把结果返回给用户。因此，启动</a:t>
            </a:r>
            <a:r>
              <a:rPr lang="en-US" altLang="zh-CN" sz="2400" dirty="0"/>
              <a:t>Hive</a:t>
            </a:r>
            <a:r>
              <a:rPr lang="zh-CN" altLang="zh-CN" sz="2400" dirty="0"/>
              <a:t>之前，需要先启动</a:t>
            </a:r>
            <a:r>
              <a:rPr lang="en-US" altLang="zh-CN" sz="2400" dirty="0"/>
              <a:t>Hadoop</a:t>
            </a:r>
            <a:r>
              <a:rPr lang="zh-CN" altLang="zh-CN" sz="2400" dirty="0"/>
              <a:t>集群，命令如下：</a:t>
            </a:r>
            <a:endParaRPr lang="zh-CN" altLang="en-US" sz="2400" dirty="0"/>
          </a:p>
        </p:txBody>
      </p:sp>
      <p:sp>
        <p:nvSpPr>
          <p:cNvPr id="14344" name="TextBox 7">
            <a:extLst>
              <a:ext uri="{FF2B5EF4-FFF2-40B4-BE49-F238E27FC236}">
                <a16:creationId xmlns:a16="http://schemas.microsoft.com/office/drawing/2014/main" id="{7F35860E-740E-4142-9617-3E5E02073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06346"/>
            <a:ext cx="84582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cd /usr/local/hadoop</a:t>
            </a:r>
            <a:endParaRPr lang="zh-CN" altLang="zh-CN" sz="24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./sbin/start-dfs.sh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A362FD-48FE-4257-BC24-C15BA056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024927-D4FE-4978-8942-AE82CE5A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2D676-E564-421F-BF3E-05788171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2">
            <a:extLst>
              <a:ext uri="{FF2B5EF4-FFF2-40B4-BE49-F238E27FC236}">
                <a16:creationId xmlns:a16="http://schemas.microsoft.com/office/drawing/2014/main" id="{6A2DB53A-7EB3-4CB0-BACD-63816C9C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51077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然后，再执行如下命令启动</a:t>
            </a:r>
            <a:r>
              <a:rPr lang="en-US" altLang="zh-CN" sz="2400" dirty="0"/>
              <a:t>Hive</a:t>
            </a:r>
            <a:r>
              <a:rPr lang="zh-CN" altLang="zh-CN" sz="2400" dirty="0"/>
              <a:t>：</a:t>
            </a:r>
            <a:endParaRPr lang="zh-CN" altLang="en-US" sz="2400" dirty="0"/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72A25EC2-6DE5-4FB7-A266-DB5F7BC4D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82296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/local/hive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./bin/hive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2901D3-919D-46FE-B9D5-0D5F7E30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2C6CB8-CC6C-4BAB-8FEC-85B6174D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88B3E2-7240-473E-8123-E83E3090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075F8178-76E7-454E-BC1E-7BEC89B1EB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92075"/>
            <a:ext cx="8001000" cy="9144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9.2 Hive</a:t>
            </a:r>
            <a:r>
              <a:rPr lang="zh-CN" altLang="zh-CN" sz="3200" b="1" dirty="0">
                <a:solidFill>
                  <a:schemeClr val="bg2"/>
                </a:solidFill>
              </a:rPr>
              <a:t>数据类型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CE82E48-E6E3-4A82-A245-0B8F33518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70169"/>
              </p:ext>
            </p:extLst>
          </p:nvPr>
        </p:nvGraphicFramePr>
        <p:xfrm>
          <a:off x="609600" y="1905000"/>
          <a:ext cx="8077201" cy="4132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示例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TINYINT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</a:t>
                      </a:r>
                      <a:r>
                        <a:rPr lang="zh-CN" sz="1600" b="1" kern="100" dirty="0">
                          <a:effectLst/>
                        </a:rPr>
                        <a:t>个字节（</a:t>
                      </a:r>
                      <a:r>
                        <a:rPr lang="en-US" sz="1600" b="1" kern="100" dirty="0">
                          <a:effectLst/>
                        </a:rPr>
                        <a:t>8</a:t>
                      </a:r>
                      <a:r>
                        <a:rPr lang="zh-CN" sz="1600" b="1" kern="100" dirty="0">
                          <a:effectLst/>
                        </a:rPr>
                        <a:t>位）有符号整数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SMALLINT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2</a:t>
                      </a:r>
                      <a:r>
                        <a:rPr lang="zh-CN" sz="1600" b="1" kern="100" dirty="0">
                          <a:effectLst/>
                        </a:rPr>
                        <a:t>个字节（</a:t>
                      </a:r>
                      <a:r>
                        <a:rPr lang="en-US" sz="1600" b="1" kern="100" dirty="0">
                          <a:effectLst/>
                        </a:rPr>
                        <a:t>16</a:t>
                      </a:r>
                      <a:r>
                        <a:rPr lang="zh-CN" sz="1600" b="1" kern="100" dirty="0">
                          <a:effectLst/>
                        </a:rPr>
                        <a:t>位）有符号整数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4</a:t>
                      </a:r>
                      <a:r>
                        <a:rPr lang="zh-CN" sz="1600" b="1" kern="100" dirty="0">
                          <a:effectLst/>
                        </a:rPr>
                        <a:t>个字节（</a:t>
                      </a:r>
                      <a:r>
                        <a:rPr lang="en-US" sz="1600" b="1" kern="100" dirty="0">
                          <a:effectLst/>
                        </a:rPr>
                        <a:t>32</a:t>
                      </a:r>
                      <a:r>
                        <a:rPr lang="zh-CN" sz="1600" b="1" kern="100" dirty="0">
                          <a:effectLst/>
                        </a:rPr>
                        <a:t>位）有符号整数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BIGINT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8</a:t>
                      </a:r>
                      <a:r>
                        <a:rPr lang="zh-CN" sz="1600" b="1" kern="100" dirty="0">
                          <a:effectLst/>
                        </a:rPr>
                        <a:t>个字节（</a:t>
                      </a:r>
                      <a:r>
                        <a:rPr lang="en-US" sz="1600" b="1" kern="100" dirty="0">
                          <a:effectLst/>
                        </a:rPr>
                        <a:t>64</a:t>
                      </a:r>
                      <a:r>
                        <a:rPr lang="zh-CN" sz="1600" b="1" kern="100" dirty="0">
                          <a:effectLst/>
                        </a:rPr>
                        <a:t>位）有符号整数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4</a:t>
                      </a:r>
                      <a:r>
                        <a:rPr lang="zh-CN" sz="1600" b="1" kern="100" dirty="0">
                          <a:effectLst/>
                        </a:rPr>
                        <a:t>个字节（</a:t>
                      </a:r>
                      <a:r>
                        <a:rPr lang="en-US" sz="1600" b="1" kern="100" dirty="0">
                          <a:effectLst/>
                        </a:rPr>
                        <a:t>32</a:t>
                      </a:r>
                      <a:r>
                        <a:rPr lang="zh-CN" sz="1600" b="1" kern="100" dirty="0">
                          <a:effectLst/>
                        </a:rPr>
                        <a:t>位）单精度浮点数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1.0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8</a:t>
                      </a:r>
                      <a:r>
                        <a:rPr lang="zh-CN" sz="1600" b="1" kern="100" dirty="0">
                          <a:effectLst/>
                        </a:rPr>
                        <a:t>个字节（</a:t>
                      </a:r>
                      <a:r>
                        <a:rPr lang="en-US" sz="1600" b="1" kern="100" dirty="0">
                          <a:effectLst/>
                        </a:rPr>
                        <a:t>64</a:t>
                      </a:r>
                      <a:r>
                        <a:rPr lang="zh-CN" sz="1600" b="1" kern="100" dirty="0">
                          <a:effectLst/>
                        </a:rPr>
                        <a:t>位）双精度浮点数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1.0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布尔类型，</a:t>
                      </a:r>
                      <a:r>
                        <a:rPr lang="en-US" sz="1600" b="1" kern="100" dirty="0">
                          <a:effectLst/>
                        </a:rPr>
                        <a:t>true/false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true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字符串，可以指定字符集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“</a:t>
                      </a:r>
                      <a:r>
                        <a:rPr lang="en-US" sz="1600" b="1" kern="100" dirty="0" err="1">
                          <a:effectLst/>
                        </a:rPr>
                        <a:t>xmu</a:t>
                      </a:r>
                      <a:r>
                        <a:rPr lang="en-US" sz="1600" b="1" kern="100" dirty="0">
                          <a:effectLst/>
                        </a:rPr>
                        <a:t>”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8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TIMESTAMP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整数、浮点数或者字符串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1327882394</a:t>
                      </a:r>
                      <a:r>
                        <a:rPr lang="zh-CN" sz="1600" b="1" kern="100" dirty="0">
                          <a:effectLst/>
                        </a:rPr>
                        <a:t>（</a:t>
                      </a:r>
                      <a:r>
                        <a:rPr lang="en-US" sz="1600" b="1" kern="100" dirty="0">
                          <a:effectLst/>
                        </a:rPr>
                        <a:t>Unix</a:t>
                      </a:r>
                      <a:r>
                        <a:rPr lang="zh-CN" sz="1600" b="1" kern="100" dirty="0">
                          <a:effectLst/>
                        </a:rPr>
                        <a:t>新纪元秒）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BINARY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字节数组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[0,1,0,1,0,1,0,1]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24B154FC-3594-451E-B381-3A214F85EFE3}"/>
              </a:ext>
            </a:extLst>
          </p:cNvPr>
          <p:cNvSpPr/>
          <p:nvPr/>
        </p:nvSpPr>
        <p:spPr>
          <a:xfrm>
            <a:off x="76200" y="1066800"/>
            <a:ext cx="4800600" cy="500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ctr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zh-CN" altLang="zh-CN" sz="24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表</a:t>
            </a:r>
            <a:r>
              <a:rPr lang="zh-CN" altLang="en-US" sz="24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Hive</a:t>
            </a:r>
            <a:r>
              <a:rPr lang="zh-CN" altLang="zh-CN" sz="24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的基本数据类型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E5361D-27D2-404D-81FC-7FEFACEC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4C787-3C3A-4F86-8090-A6A66476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91688-768F-4254-B008-51772631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9CCD92C-59FD-4D24-8D27-86C30D923C84}"/>
              </a:ext>
            </a:extLst>
          </p:cNvPr>
          <p:cNvSpPr/>
          <p:nvPr/>
        </p:nvSpPr>
        <p:spPr>
          <a:xfrm>
            <a:off x="114300" y="1138290"/>
            <a:ext cx="4648200" cy="500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ctr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zh-CN" altLang="en-US" sz="24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续</a:t>
            </a:r>
            <a:r>
              <a:rPr lang="zh-CN" altLang="zh-CN" sz="24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表</a:t>
            </a:r>
            <a:r>
              <a:rPr lang="zh-CN" altLang="en-US" sz="24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Hive</a:t>
            </a:r>
            <a:r>
              <a:rPr lang="zh-CN" altLang="en-US" sz="24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的集合数据类型</a:t>
            </a:r>
            <a:endParaRPr lang="zh-CN" altLang="zh-CN" sz="2400" b="1" kern="100" dirty="0">
              <a:solidFill>
                <a:schemeClr val="bg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4B94318-1DF4-4E68-B874-953822BAF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726451"/>
              </p:ext>
            </p:extLst>
          </p:nvPr>
        </p:nvGraphicFramePr>
        <p:xfrm>
          <a:off x="552450" y="1828800"/>
          <a:ext cx="8581072" cy="4644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7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示例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ARRAY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一组有序字段，字段的类型必须相同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Array(1,2)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19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MAP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一组无序的键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CN" sz="2000" kern="100" dirty="0">
                          <a:effectLst/>
                        </a:rPr>
                        <a:t>值对，键的类型必须是原子的，值可以是任何数据类型，同一个映射的键和值的类型必须相同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Map(‘a’,1,’b’,2)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STRUCT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一组命名的字段，字段类型可以不同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Struct</a:t>
                      </a:r>
                      <a:r>
                        <a:rPr lang="en-US" sz="2000" kern="100" dirty="0">
                          <a:effectLst/>
                        </a:rPr>
                        <a:t>(‘a’,1,1,0)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7E8477-5E34-43A2-82BD-12CD8686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170CD-BCC2-49DC-A2D6-E670D2A2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3FE72-493C-4359-B253-D6B64E69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76CB49F0-8839-4E3A-A757-259DC88980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53266"/>
            <a:ext cx="8001000" cy="914400"/>
          </a:xfrm>
        </p:spPr>
        <p:txBody>
          <a:bodyPr/>
          <a:lstStyle/>
          <a:p>
            <a:r>
              <a:rPr lang="en-US" altLang="zh-CN" sz="3200" dirty="0">
                <a:solidFill>
                  <a:schemeClr val="bg2"/>
                </a:solidFill>
              </a:rPr>
              <a:t>9.3 Hive</a:t>
            </a:r>
            <a:r>
              <a:rPr lang="zh-CN" altLang="zh-CN" sz="3200" dirty="0">
                <a:solidFill>
                  <a:schemeClr val="bg2"/>
                </a:solidFill>
              </a:rPr>
              <a:t>基本操作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18435" name="TextBox 2">
            <a:extLst>
              <a:ext uri="{FF2B5EF4-FFF2-40B4-BE49-F238E27FC236}">
                <a16:creationId xmlns:a16="http://schemas.microsoft.com/office/drawing/2014/main" id="{A4AACF5E-A1EA-41F1-AE0A-66B7E510D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143000"/>
            <a:ext cx="74676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9.3.1 </a:t>
            </a:r>
            <a:r>
              <a:rPr lang="zh-CN" altLang="zh-CN" sz="2800" b="1" dirty="0">
                <a:solidFill>
                  <a:schemeClr val="bg2"/>
                </a:solidFill>
              </a:rPr>
              <a:t>创建数据库表视图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9.3.2 </a:t>
            </a:r>
            <a:r>
              <a:rPr lang="zh-CN" altLang="zh-CN" sz="2800" b="1" dirty="0">
                <a:solidFill>
                  <a:schemeClr val="bg2"/>
                </a:solidFill>
              </a:rPr>
              <a:t>删除数据库表视图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9.3.3 </a:t>
            </a:r>
            <a:r>
              <a:rPr lang="zh-CN" altLang="zh-CN" sz="2800" b="1" dirty="0">
                <a:solidFill>
                  <a:schemeClr val="bg2"/>
                </a:solidFill>
              </a:rPr>
              <a:t>修改数据库表视图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9.3.4 </a:t>
            </a:r>
            <a:r>
              <a:rPr lang="zh-CN" altLang="zh-CN" sz="2800" b="1" dirty="0">
                <a:solidFill>
                  <a:schemeClr val="bg2"/>
                </a:solidFill>
              </a:rPr>
              <a:t>查看数据库表视图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9.3.5 </a:t>
            </a:r>
            <a:r>
              <a:rPr lang="zh-CN" altLang="zh-CN" sz="2800" b="1" dirty="0">
                <a:solidFill>
                  <a:schemeClr val="bg2"/>
                </a:solidFill>
              </a:rPr>
              <a:t>描述数据库表视图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9.3.6 </a:t>
            </a:r>
            <a:r>
              <a:rPr lang="zh-CN" altLang="zh-CN" sz="2800" b="1" dirty="0">
                <a:solidFill>
                  <a:schemeClr val="bg2"/>
                </a:solidFill>
              </a:rPr>
              <a:t>向表中装载数据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9.3.7 </a:t>
            </a:r>
            <a:r>
              <a:rPr lang="zh-CN" altLang="zh-CN" sz="2800" b="1" dirty="0">
                <a:solidFill>
                  <a:schemeClr val="bg2"/>
                </a:solidFill>
              </a:rPr>
              <a:t>查询表中数据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9.3.8 </a:t>
            </a:r>
            <a:r>
              <a:rPr lang="zh-CN" altLang="zh-CN" sz="2800" b="1" dirty="0">
                <a:solidFill>
                  <a:schemeClr val="bg2"/>
                </a:solidFill>
              </a:rPr>
              <a:t>向表中插入数据或从表中导出数据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173909-A0BD-4444-91D4-A20FDB2F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0128E3-FFB8-495D-96B8-64200D2F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C9A02D-BC42-4A5C-A5B6-A5B77308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2">
            <a:extLst>
              <a:ext uri="{FF2B5EF4-FFF2-40B4-BE49-F238E27FC236}">
                <a16:creationId xmlns:a16="http://schemas.microsoft.com/office/drawing/2014/main" id="{C310871A-6C55-4A56-A28B-DEB2A9404F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9369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9.3.1 </a:t>
            </a:r>
            <a:r>
              <a:rPr lang="zh-CN" altLang="zh-CN" sz="2800" b="1" dirty="0">
                <a:solidFill>
                  <a:schemeClr val="bg2"/>
                </a:solidFill>
              </a:rPr>
              <a:t>创建数据库表视图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44B3B5-5D96-4812-A381-9F85B3557B39}"/>
              </a:ext>
            </a:extLst>
          </p:cNvPr>
          <p:cNvSpPr/>
          <p:nvPr/>
        </p:nvSpPr>
        <p:spPr>
          <a:xfrm>
            <a:off x="457200" y="902796"/>
            <a:ext cx="8416030" cy="2716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7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zh-CN" sz="24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创建数据库</a:t>
            </a:r>
          </a:p>
          <a:p>
            <a:pPr indent="266700" algn="just">
              <a:lnSpc>
                <a:spcPct val="120000"/>
              </a:lnSpc>
              <a:spcAft>
                <a:spcPts val="700"/>
              </a:spcAft>
              <a:buFont typeface="+mj-ea"/>
              <a:buAutoNum type="circleNumDbPlain"/>
              <a:defRPr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创建数据库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hive</a:t>
            </a:r>
          </a:p>
          <a:p>
            <a:pPr indent="266700" algn="just"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sz="20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hive&gt; create database hive;</a:t>
            </a:r>
          </a:p>
          <a:p>
            <a:pPr indent="266700" algn="just">
              <a:lnSpc>
                <a:spcPct val="120000"/>
              </a:lnSpc>
              <a:spcAft>
                <a:spcPts val="700"/>
              </a:spcAft>
              <a:buFont typeface="+mj-ea"/>
              <a:buAutoNum type="circleNumDbPlain" startAt="2"/>
              <a:defRPr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创建数据库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，因为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已经存在，所以会抛出异常，加上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if not exists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关键字，则不会抛出异常</a:t>
            </a:r>
          </a:p>
          <a:p>
            <a:pPr indent="266700" algn="just"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hive&gt; create database if not exists hive;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61A3B1-7A45-4089-8DC2-CED1070B6BC6}"/>
              </a:ext>
            </a:extLst>
          </p:cNvPr>
          <p:cNvSpPr/>
          <p:nvPr/>
        </p:nvSpPr>
        <p:spPr>
          <a:xfrm>
            <a:off x="499370" y="3709187"/>
            <a:ext cx="8416030" cy="2779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70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创建表</a:t>
            </a: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数据库中，创建表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，含三个属性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hive&gt; use hive;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hive&gt;create table if not exists </a:t>
            </a:r>
            <a:r>
              <a:rPr lang="en-US" altLang="zh-CN" sz="2000" b="1" kern="100" dirty="0" err="1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US" altLang="zh-CN" sz="20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(id </a:t>
            </a:r>
            <a:r>
              <a:rPr lang="en-US" altLang="zh-CN" sz="2000" b="1" kern="100" dirty="0" err="1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bigint,name</a:t>
            </a:r>
            <a:r>
              <a:rPr lang="en-US" altLang="zh-CN" sz="20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err="1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string,age</a:t>
            </a:r>
            <a:r>
              <a:rPr lang="en-US" altLang="zh-CN" sz="20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err="1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buFont typeface="+mj-ea"/>
              <a:buAutoNum type="circleNumDbPlain" startAt="2"/>
              <a:defRPr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数据库中，创建表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，含三个属性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，存储路径为“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/local/hive/warehouse/hive/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marL="342900" indent="-342900">
              <a:buFont typeface="Arial" charset="0"/>
              <a:buNone/>
              <a:defRPr/>
            </a:pPr>
            <a:r>
              <a:rPr lang="en-US" altLang="zh-CN" sz="20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hive&gt;create table if not exists hive.usr(id </a:t>
            </a:r>
            <a:r>
              <a:rPr lang="en-US" altLang="zh-CN" sz="2000" b="1" kern="100" dirty="0" err="1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bigint,name</a:t>
            </a:r>
            <a:r>
              <a:rPr lang="en-US" altLang="zh-CN" sz="20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err="1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string,age</a:t>
            </a:r>
            <a:r>
              <a:rPr lang="en-US" altLang="zh-CN" sz="20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err="1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charset="0"/>
              <a:buNone/>
              <a:defRPr/>
            </a:pPr>
            <a:r>
              <a:rPr lang="en-US" altLang="zh-CN" sz="20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&gt;location ‘/</a:t>
            </a:r>
            <a:r>
              <a:rPr lang="en-US" altLang="zh-CN" sz="2000" b="1" kern="100" dirty="0" err="1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US" altLang="zh-CN" sz="20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/local/hive/warehouse/hive/</a:t>
            </a:r>
            <a:r>
              <a:rPr lang="en-US" altLang="zh-CN" sz="2000" b="1" kern="100" dirty="0" err="1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US" altLang="zh-CN" sz="20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’;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15BF7-F9CB-4212-A16F-10B8F846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4FCBB-043B-44A1-9FF9-74F510CC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CE56C-84DF-4F32-A0CC-2B654A06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65A3873-2723-48C8-A9DC-6A4CC3883527}"/>
              </a:ext>
            </a:extLst>
          </p:cNvPr>
          <p:cNvSpPr/>
          <p:nvPr/>
        </p:nvSpPr>
        <p:spPr>
          <a:xfrm>
            <a:off x="426128" y="781603"/>
            <a:ext cx="8686800" cy="4318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70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创建表</a:t>
            </a:r>
          </a:p>
          <a:p>
            <a:pPr marL="342900" indent="-342900">
              <a:buFont typeface="+mj-ea"/>
              <a:buAutoNum type="circleNumDbPlain" startAt="3"/>
              <a:defRPr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数据库中，创建外部表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，含三个属性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，可以读取路径“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/local/data”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下以“，”分隔的数据。</a:t>
            </a:r>
          </a:p>
          <a:p>
            <a:pPr marL="342900" indent="-342900">
              <a:buFont typeface="Arial" charset="0"/>
              <a:buNone/>
              <a:defRPr/>
            </a:pPr>
            <a:r>
              <a:rPr lang="en-US" altLang="zh-CN" sz="2000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hive&gt;create external table if not exists hive.usr(id </a:t>
            </a:r>
            <a:r>
              <a:rPr lang="en-US" altLang="zh-CN" sz="2000" kern="100" dirty="0" err="1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bigint,name</a:t>
            </a:r>
            <a:r>
              <a:rPr lang="en-US" altLang="zh-CN" sz="2000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string,age</a:t>
            </a:r>
            <a:r>
              <a:rPr lang="en-US" altLang="zh-CN" sz="2000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charset="0"/>
              <a:buNone/>
              <a:defRPr/>
            </a:pPr>
            <a:r>
              <a:rPr lang="en-US" altLang="zh-CN" sz="2000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&gt;row format delimited fields terminated by ','</a:t>
            </a:r>
          </a:p>
          <a:p>
            <a:pPr marL="342900" indent="-342900">
              <a:buFont typeface="Arial" charset="0"/>
              <a:buNone/>
              <a:defRPr/>
            </a:pPr>
            <a:r>
              <a:rPr lang="en-US" altLang="zh-CN" sz="2000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location ‘/</a:t>
            </a:r>
            <a:r>
              <a:rPr lang="en-US" altLang="zh-CN" sz="2000" kern="100" dirty="0" err="1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US" altLang="zh-CN" sz="2000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/local/data’;</a:t>
            </a:r>
          </a:p>
          <a:p>
            <a:pPr marL="342900" indent="-342900">
              <a:buFont typeface="+mj-ea"/>
              <a:buAutoNum type="circleNumDbPlain" startAt="4"/>
              <a:defRPr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数据库中，创建分区表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，含三个属性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，还存在分区字段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sex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None/>
              <a:defRPr/>
            </a:pPr>
            <a:r>
              <a:rPr lang="en-US" altLang="zh-CN" sz="2000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hive&gt;create table hive.usr(id </a:t>
            </a:r>
            <a:r>
              <a:rPr lang="en-US" altLang="zh-CN" sz="2000" kern="100" dirty="0" err="1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bigint,name</a:t>
            </a:r>
            <a:r>
              <a:rPr lang="en-US" altLang="zh-CN" sz="2000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string,age</a:t>
            </a:r>
            <a:r>
              <a:rPr lang="en-US" altLang="zh-CN" sz="2000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partition by(sex </a:t>
            </a:r>
            <a:r>
              <a:rPr lang="en-US" altLang="zh-CN" sz="2000" kern="100" dirty="0" err="1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altLang="zh-CN" sz="2000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buFont typeface="+mj-ea"/>
              <a:buAutoNum type="circleNumDbPlain" startAt="5"/>
              <a:defRPr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数据库中，创建分区表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usr1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，它通过复制表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得到。</a:t>
            </a:r>
          </a:p>
          <a:p>
            <a:pPr marL="342900" indent="-342900">
              <a:buFont typeface="Arial" charset="0"/>
              <a:buNone/>
              <a:defRPr/>
            </a:pPr>
            <a:r>
              <a:rPr lang="en-US" altLang="zh-CN" sz="2000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hive&gt; use hive;</a:t>
            </a:r>
          </a:p>
          <a:p>
            <a:pPr marL="342900" indent="-342900">
              <a:buFont typeface="Arial" charset="0"/>
              <a:buNone/>
              <a:defRPr/>
            </a:pPr>
            <a:r>
              <a:rPr lang="en-US" altLang="zh-CN" sz="2000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hive&gt;create table if not exists usr1 like </a:t>
            </a:r>
            <a:r>
              <a:rPr lang="en-US" altLang="zh-CN" sz="2000" kern="100" dirty="0" err="1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US" altLang="zh-CN" sz="2000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4E498B-98FC-4A34-B8FD-1CB950CADF06}"/>
              </a:ext>
            </a:extLst>
          </p:cNvPr>
          <p:cNvSpPr/>
          <p:nvPr/>
        </p:nvSpPr>
        <p:spPr>
          <a:xfrm>
            <a:off x="533400" y="5078026"/>
            <a:ext cx="8077200" cy="142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70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创建视图</a:t>
            </a:r>
          </a:p>
          <a:p>
            <a:pPr indent="266700" algn="just">
              <a:lnSpc>
                <a:spcPct val="120000"/>
              </a:lnSpc>
              <a:spcAft>
                <a:spcPts val="700"/>
              </a:spcAft>
              <a:buFont typeface="+mj-ea"/>
              <a:buAutoNum type="circleNumDbPlain"/>
              <a:defRPr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创建视图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little_usr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，只包含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表中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属性</a:t>
            </a:r>
          </a:p>
          <a:p>
            <a:pPr indent="266700" algn="just"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hive&gt;create view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little_usr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as select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id,age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13D3AE-A52A-423E-BB86-BDDC4972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EB86D-7D49-4C26-B4F5-38F832A8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1B076-3E40-481B-B1D8-29B7AC89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27759A9F-1A0B-4C34-AE11-91425B7167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3833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9.3.2 </a:t>
            </a:r>
            <a:r>
              <a:rPr lang="zh-CN" altLang="zh-CN" sz="2800" b="1" dirty="0">
                <a:solidFill>
                  <a:schemeClr val="bg2"/>
                </a:solidFill>
              </a:rPr>
              <a:t>删除数据库表视图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37F720-F08C-4AA6-AFB0-5826D8FE98EC}"/>
              </a:ext>
            </a:extLst>
          </p:cNvPr>
          <p:cNvSpPr/>
          <p:nvPr/>
        </p:nvSpPr>
        <p:spPr>
          <a:xfrm>
            <a:off x="448322" y="1219200"/>
            <a:ext cx="8343900" cy="363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70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删除数据库</a:t>
            </a:r>
          </a:p>
          <a:p>
            <a:pPr marL="342900" indent="-342900" algn="just">
              <a:lnSpc>
                <a:spcPct val="120000"/>
              </a:lnSpc>
              <a:spcAft>
                <a:spcPts val="700"/>
              </a:spcAft>
              <a:buFont typeface="+mj-ea"/>
              <a:buAutoNum type="circleNumDbPlain"/>
              <a:defRPr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删除数据库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，如果不存在会出现警告</a:t>
            </a:r>
          </a:p>
          <a:p>
            <a:pPr algn="just"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hive&gt; drop database hive;</a:t>
            </a:r>
          </a:p>
          <a:p>
            <a:pPr marL="342900" indent="-342900" algn="just">
              <a:lnSpc>
                <a:spcPct val="120000"/>
              </a:lnSpc>
              <a:spcAft>
                <a:spcPts val="700"/>
              </a:spcAft>
              <a:buFont typeface="+mj-ea"/>
              <a:buAutoNum type="circleNumDbPlain" startAt="2"/>
              <a:defRPr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删除数据库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，因为有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if exists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关键字，即使不存在也不会抛出异常</a:t>
            </a:r>
          </a:p>
          <a:p>
            <a:pPr algn="just"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sz="2000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hive&gt;drop database if not exists hive;</a:t>
            </a:r>
          </a:p>
          <a:p>
            <a:pPr marL="342900" indent="-342900" algn="just">
              <a:lnSpc>
                <a:spcPct val="120000"/>
              </a:lnSpc>
              <a:spcAft>
                <a:spcPts val="700"/>
              </a:spcAft>
              <a:buFont typeface="+mj-ea"/>
              <a:buAutoNum type="circleNumDbPlain" startAt="3"/>
              <a:defRPr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删除数据库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，加上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cascade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关键字，可以删除当前数据库和该数据库中的表</a:t>
            </a:r>
          </a:p>
          <a:p>
            <a:pPr marL="342900" indent="-342900" algn="just"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altLang="zh-CN" sz="2000" kern="1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hive&gt; drop database if not exists hive cascade;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6CA784-C3B0-4FCC-851A-C5C7DAB5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433B5-39F8-4409-A552-8E41B596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6A2CC1-F7EF-4B02-BC02-32CEE098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C757D2-60CE-46EC-AFB4-F44F51B95D6E}"/>
              </a:ext>
            </a:extLst>
          </p:cNvPr>
          <p:cNvSpPr/>
          <p:nvPr/>
        </p:nvSpPr>
        <p:spPr>
          <a:xfrm>
            <a:off x="762000" y="1295400"/>
            <a:ext cx="6680200" cy="17891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70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b="1" dirty="0">
                <a:solidFill>
                  <a:schemeClr val="bg2"/>
                </a:solidFill>
              </a:rPr>
              <a:t>删除表</a:t>
            </a:r>
          </a:p>
          <a:p>
            <a:pPr marL="342900" indent="-342900">
              <a:lnSpc>
                <a:spcPct val="120000"/>
              </a:lnSpc>
              <a:spcAft>
                <a:spcPts val="700"/>
              </a:spcAft>
              <a:buFont typeface="+mj-ea"/>
              <a:buAutoNum type="circleNumDbPlain"/>
              <a:defRPr/>
            </a:pPr>
            <a:r>
              <a:rPr lang="zh-CN" altLang="en-US" sz="2000" dirty="0"/>
              <a:t>删除表</a:t>
            </a:r>
            <a:r>
              <a:rPr lang="en-US" altLang="zh-CN" sz="2000" dirty="0" err="1"/>
              <a:t>usr</a:t>
            </a:r>
            <a:r>
              <a:rPr lang="zh-CN" altLang="en-US" sz="2000" dirty="0"/>
              <a:t>，如果是内部表，元数据和实际数据都会被删除；如果是外部表，只删除元数据，不删除实际数据</a:t>
            </a:r>
          </a:p>
          <a:p>
            <a:pPr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sz="2000" dirty="0"/>
              <a:t>      hive&gt; drop table if exists 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8F0B41-FC7D-422C-B274-F9645ED52556}"/>
              </a:ext>
            </a:extLst>
          </p:cNvPr>
          <p:cNvSpPr/>
          <p:nvPr/>
        </p:nvSpPr>
        <p:spPr>
          <a:xfrm>
            <a:off x="838200" y="3200400"/>
            <a:ext cx="6248400" cy="141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70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b="1" dirty="0">
                <a:solidFill>
                  <a:schemeClr val="bg2"/>
                </a:solidFill>
              </a:rPr>
              <a:t>删除视图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342900" indent="-342900">
              <a:lnSpc>
                <a:spcPct val="120000"/>
              </a:lnSpc>
              <a:spcAft>
                <a:spcPts val="700"/>
              </a:spcAft>
              <a:buFont typeface="+mj-ea"/>
              <a:buAutoNum type="circleNumDbPlain"/>
              <a:defRPr/>
            </a:pPr>
            <a:r>
              <a:rPr lang="zh-CN" altLang="en-US" sz="2000" dirty="0"/>
              <a:t>删除视图</a:t>
            </a:r>
            <a:r>
              <a:rPr lang="en-US" altLang="zh-CN" sz="2000" dirty="0" err="1"/>
              <a:t>little_usr</a:t>
            </a:r>
            <a:endParaRPr lang="en-US" altLang="zh-CN" sz="2000" dirty="0"/>
          </a:p>
          <a:p>
            <a:pPr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sz="2000" dirty="0"/>
              <a:t>      hive&gt; drop view if exists </a:t>
            </a:r>
            <a:r>
              <a:rPr lang="en-US" altLang="zh-CN" sz="2000" dirty="0" err="1"/>
              <a:t>little_usr</a:t>
            </a:r>
            <a:r>
              <a:rPr lang="en-US" altLang="zh-CN" sz="2000" dirty="0"/>
              <a:t>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452457-5DE8-4C27-BF00-48F65BCA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3AFE8-6EDE-49F5-BF9C-8AEE53CE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9A0FC-CCFC-4E46-80B1-D6A599F8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908D6529-B868-4B20-99D9-AE758E3A3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0"/>
            <a:ext cx="77724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4000" b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r>
            <a:r>
              <a:rPr lang="en-US" altLang="zh-CN" sz="40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40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数据仓库</a:t>
            </a:r>
            <a:r>
              <a:rPr lang="en-US" altLang="zh-CN" sz="4000" b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Hive</a:t>
            </a:r>
            <a:r>
              <a:rPr lang="zh-CN" altLang="en-US" sz="40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安装与使用</a:t>
            </a:r>
            <a:br>
              <a:rPr lang="en-US" altLang="zh-CN" sz="1500" b="1" dirty="0"/>
            </a:br>
            <a:r>
              <a:rPr lang="en-US" altLang="zh-CN" sz="1500" b="1" dirty="0"/>
              <a:t> </a:t>
            </a:r>
            <a:endParaRPr lang="en-US" altLang="zh-CN" sz="3000" b="1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8D314E5-ED17-43D7-8589-5AB68C35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6324600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/>
            <a:r>
              <a:rPr kumimoji="1" lang="en-US" altLang="zh-CN" sz="3200" b="1" dirty="0">
                <a:solidFill>
                  <a:schemeClr val="bg2"/>
                </a:solidFill>
              </a:rPr>
              <a:t>9.1 Hive</a:t>
            </a:r>
            <a:r>
              <a:rPr kumimoji="1" lang="zh-CN" altLang="en-US" sz="3200" b="1" dirty="0">
                <a:solidFill>
                  <a:schemeClr val="bg2"/>
                </a:solidFill>
              </a:rPr>
              <a:t>安装</a:t>
            </a:r>
          </a:p>
          <a:p>
            <a:pPr marL="0" indent="0" eaLnBrk="1" hangingPunct="1"/>
            <a:r>
              <a:rPr kumimoji="1" lang="en-US" altLang="zh-CN" sz="3200" b="1" dirty="0">
                <a:solidFill>
                  <a:schemeClr val="bg2"/>
                </a:solidFill>
              </a:rPr>
              <a:t>9.2 </a:t>
            </a:r>
            <a:r>
              <a:rPr kumimoji="1" lang="en-US" altLang="zh-CN" sz="3200" b="1" dirty="0">
                <a:solidFill>
                  <a:schemeClr val="bg2"/>
                </a:solidFill>
                <a:cs typeface="Arial" panose="020B0604020202020204" pitchFamily="34" charset="0"/>
              </a:rPr>
              <a:t>Hive</a:t>
            </a:r>
            <a:r>
              <a:rPr kumimoji="1" lang="zh-CN" altLang="en-US" sz="3200" b="1" dirty="0">
                <a:solidFill>
                  <a:schemeClr val="bg2"/>
                </a:solidFill>
              </a:rPr>
              <a:t>数据类型</a:t>
            </a:r>
          </a:p>
          <a:p>
            <a:pPr marL="0" indent="0" eaLnBrk="1" hangingPunct="1"/>
            <a:r>
              <a:rPr kumimoji="1" lang="en-US" altLang="zh-CN" sz="3200" b="1" dirty="0">
                <a:solidFill>
                  <a:schemeClr val="bg2"/>
                </a:solidFill>
              </a:rPr>
              <a:t>9.3 Hive</a:t>
            </a:r>
            <a:r>
              <a:rPr kumimoji="1" lang="zh-CN" altLang="en-US" sz="3200" b="1" dirty="0">
                <a:solidFill>
                  <a:schemeClr val="bg2"/>
                </a:solidFill>
              </a:rPr>
              <a:t>基本操作</a:t>
            </a:r>
            <a:endParaRPr kumimoji="1" lang="en-US" altLang="zh-CN" sz="3200" b="1" dirty="0">
              <a:solidFill>
                <a:schemeClr val="bg2"/>
              </a:solidFill>
            </a:endParaRPr>
          </a:p>
          <a:p>
            <a:pPr marL="0" indent="0" eaLnBrk="1" hangingPunct="1"/>
            <a:r>
              <a:rPr kumimoji="1" lang="en-US" altLang="zh-CN" sz="3200" b="1" dirty="0">
                <a:solidFill>
                  <a:schemeClr val="bg2"/>
                </a:solidFill>
              </a:rPr>
              <a:t>9.4 Hive</a:t>
            </a:r>
            <a:r>
              <a:rPr kumimoji="1" lang="zh-CN" altLang="en-US" sz="3200" b="1" dirty="0">
                <a:solidFill>
                  <a:schemeClr val="bg2"/>
                </a:solidFill>
              </a:rPr>
              <a:t>应用实例：</a:t>
            </a:r>
            <a:r>
              <a:rPr kumimoji="1" lang="en-US" altLang="zh-CN" sz="3200" b="1" dirty="0" err="1">
                <a:solidFill>
                  <a:schemeClr val="bg2"/>
                </a:solidFill>
              </a:rPr>
              <a:t>WordCount</a:t>
            </a:r>
            <a:endParaRPr kumimoji="1" lang="zh-CN" altLang="en-US" sz="3200" b="1" dirty="0">
              <a:solidFill>
                <a:schemeClr val="bg2"/>
              </a:solidFill>
            </a:endParaRPr>
          </a:p>
          <a:p>
            <a:pPr marL="0" indent="0" eaLnBrk="1" hangingPunct="1"/>
            <a:r>
              <a:rPr kumimoji="1" lang="en-US" altLang="zh-CN" sz="3200" b="1" dirty="0">
                <a:solidFill>
                  <a:schemeClr val="bg2"/>
                </a:solidFill>
              </a:rPr>
              <a:t>9.5 Hive</a:t>
            </a:r>
            <a:r>
              <a:rPr kumimoji="1" lang="zh-CN" altLang="en-US" sz="3200" b="1" dirty="0">
                <a:solidFill>
                  <a:schemeClr val="bg2"/>
                </a:solidFill>
              </a:rPr>
              <a:t>编程优势</a:t>
            </a:r>
          </a:p>
          <a:p>
            <a:pPr eaLnBrk="1" hangingPunct="1"/>
            <a:endParaRPr lang="zh-CN" altLang="en-US" sz="15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3F258C-81DE-47B9-A0E8-BBD051F8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21CA9A-3B86-4C4B-9D84-19FAFC62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263981-F8F9-48D9-921B-8E98DDBF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10" name="Picture 2" descr="http://dblab.xmu.edu.cn/wp-content/uploads/2020/09/%E5%B0%81%E9%9D%A2-%E5%A4%A7%E6%95%B0%E6%8D%AE%E5%AE%9E%E9%AA%8C%E6%95%99%E7%A8%8B%E7%AC%AC2%E7%89%88.jpg">
            <a:extLst>
              <a:ext uri="{FF2B5EF4-FFF2-40B4-BE49-F238E27FC236}">
                <a16:creationId xmlns:a16="http://schemas.microsoft.com/office/drawing/2014/main" id="{1558865B-7BC2-44FD-A05A-51C26E2A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13" y="3044828"/>
            <a:ext cx="35083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2">
            <a:extLst>
              <a:ext uri="{FF2B5EF4-FFF2-40B4-BE49-F238E27FC236}">
                <a16:creationId xmlns:a16="http://schemas.microsoft.com/office/drawing/2014/main" id="{847E7A33-29D4-4D2A-989A-EA6AB95CB6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28455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9.3.3 </a:t>
            </a:r>
            <a:r>
              <a:rPr lang="zh-CN" altLang="zh-CN" sz="2800" b="1" dirty="0">
                <a:solidFill>
                  <a:schemeClr val="bg2"/>
                </a:solidFill>
              </a:rPr>
              <a:t>修改数据库表视图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FE7187-ADBF-4A76-BEA3-EAC92E87A0F4}"/>
              </a:ext>
            </a:extLst>
          </p:cNvPr>
          <p:cNvSpPr/>
          <p:nvPr/>
        </p:nvSpPr>
        <p:spPr>
          <a:xfrm>
            <a:off x="609600" y="990600"/>
            <a:ext cx="7467600" cy="13493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70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400" b="1" dirty="0">
                <a:solidFill>
                  <a:schemeClr val="bg2"/>
                </a:solidFill>
              </a:rPr>
              <a:t>修改数据库</a:t>
            </a:r>
          </a:p>
          <a:p>
            <a:pPr marL="342900" indent="-342900">
              <a:lnSpc>
                <a:spcPct val="120000"/>
              </a:lnSpc>
              <a:spcAft>
                <a:spcPts val="700"/>
              </a:spcAft>
              <a:buFont typeface="+mj-ea"/>
              <a:buAutoNum type="circleNumDbPlain"/>
              <a:defRPr/>
            </a:pPr>
            <a:r>
              <a:rPr lang="zh-CN" altLang="en-US" dirty="0"/>
              <a:t>为</a:t>
            </a:r>
            <a:r>
              <a:rPr lang="en-US" altLang="zh-CN" dirty="0"/>
              <a:t>hive</a:t>
            </a:r>
            <a:r>
              <a:rPr lang="zh-CN" altLang="en-US" dirty="0"/>
              <a:t>数据库设置</a:t>
            </a:r>
            <a:r>
              <a:rPr lang="en-US" altLang="zh-CN" dirty="0" err="1"/>
              <a:t>dbproperties</a:t>
            </a:r>
            <a:r>
              <a:rPr lang="zh-CN" altLang="en-US" dirty="0"/>
              <a:t>键值对属性值来描述数据库属性信息</a:t>
            </a:r>
          </a:p>
          <a:p>
            <a:pPr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dirty="0">
                <a:solidFill>
                  <a:schemeClr val="bg2"/>
                </a:solidFill>
              </a:rPr>
              <a:t>      hive&gt; alter database hive set </a:t>
            </a:r>
            <a:r>
              <a:rPr lang="en-US" altLang="zh-CN" dirty="0" err="1">
                <a:solidFill>
                  <a:schemeClr val="bg2"/>
                </a:solidFill>
              </a:rPr>
              <a:t>dbproperties</a:t>
            </a:r>
            <a:r>
              <a:rPr lang="en-US" altLang="zh-CN" dirty="0">
                <a:solidFill>
                  <a:schemeClr val="bg2"/>
                </a:solidFill>
              </a:rPr>
              <a:t>(‘edited-by’=’lily’);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FBC9AA-9E75-473D-AE1C-7E89B82B3553}"/>
              </a:ext>
            </a:extLst>
          </p:cNvPr>
          <p:cNvSpPr/>
          <p:nvPr/>
        </p:nvSpPr>
        <p:spPr>
          <a:xfrm>
            <a:off x="635000" y="2505076"/>
            <a:ext cx="8280400" cy="3882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70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bg2"/>
                </a:solidFill>
              </a:rPr>
              <a:t>修改</a:t>
            </a:r>
            <a:r>
              <a:rPr lang="zh-CN" altLang="zh-CN" sz="2400" b="1" dirty="0">
                <a:solidFill>
                  <a:schemeClr val="bg2"/>
                </a:solidFill>
              </a:rPr>
              <a:t>表</a:t>
            </a:r>
          </a:p>
          <a:p>
            <a:pPr marL="342900" indent="-342900">
              <a:lnSpc>
                <a:spcPct val="120000"/>
              </a:lnSpc>
              <a:spcAft>
                <a:spcPts val="700"/>
              </a:spcAft>
              <a:buFont typeface="+mj-ea"/>
              <a:buAutoNum type="circleNumDbPlain"/>
              <a:defRPr/>
            </a:pPr>
            <a:r>
              <a:rPr lang="zh-CN" altLang="en-US" dirty="0"/>
              <a:t>重命名表</a:t>
            </a:r>
            <a:r>
              <a:rPr lang="en-US" altLang="zh-CN" dirty="0" err="1"/>
              <a:t>usr</a:t>
            </a:r>
            <a:r>
              <a:rPr lang="zh-CN" altLang="en-US" dirty="0"/>
              <a:t>为</a:t>
            </a:r>
            <a:r>
              <a:rPr lang="en-US" altLang="zh-CN" dirty="0"/>
              <a:t>user</a:t>
            </a:r>
          </a:p>
          <a:p>
            <a:pPr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dirty="0">
                <a:solidFill>
                  <a:schemeClr val="bg2"/>
                </a:solidFill>
              </a:rPr>
              <a:t>      hive&gt; alter table </a:t>
            </a:r>
            <a:r>
              <a:rPr lang="en-US" altLang="zh-CN" dirty="0" err="1">
                <a:solidFill>
                  <a:schemeClr val="bg2"/>
                </a:solidFill>
              </a:rPr>
              <a:t>usr</a:t>
            </a:r>
            <a:r>
              <a:rPr lang="en-US" altLang="zh-CN" dirty="0">
                <a:solidFill>
                  <a:schemeClr val="bg2"/>
                </a:solidFill>
              </a:rPr>
              <a:t> rename to user;</a:t>
            </a:r>
          </a:p>
          <a:p>
            <a:pPr marL="342900" indent="-342900">
              <a:lnSpc>
                <a:spcPct val="120000"/>
              </a:lnSpc>
              <a:spcAft>
                <a:spcPts val="700"/>
              </a:spcAft>
              <a:buFont typeface="+mj-ea"/>
              <a:buAutoNum type="circleNumDbPlain" startAt="2"/>
              <a:defRPr/>
            </a:pPr>
            <a:r>
              <a:rPr lang="zh-CN" altLang="en-US" dirty="0"/>
              <a:t>为表</a:t>
            </a:r>
            <a:r>
              <a:rPr lang="en-US" altLang="zh-CN" dirty="0" err="1"/>
              <a:t>usr</a:t>
            </a:r>
            <a:r>
              <a:rPr lang="zh-CN" altLang="en-US" dirty="0"/>
              <a:t>增加新分区</a:t>
            </a:r>
          </a:p>
          <a:p>
            <a:pPr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chemeClr val="bg2"/>
                </a:solidFill>
              </a:rPr>
              <a:t>hive&gt; alter table </a:t>
            </a:r>
            <a:r>
              <a:rPr lang="en-US" altLang="zh-CN" dirty="0" err="1">
                <a:solidFill>
                  <a:schemeClr val="bg2"/>
                </a:solidFill>
              </a:rPr>
              <a:t>usr</a:t>
            </a:r>
            <a:r>
              <a:rPr lang="en-US" altLang="zh-CN" dirty="0">
                <a:solidFill>
                  <a:schemeClr val="bg2"/>
                </a:solidFill>
              </a:rPr>
              <a:t> add if not exists partition(age=10);</a:t>
            </a:r>
          </a:p>
          <a:p>
            <a:pPr marL="342900" indent="-342900">
              <a:lnSpc>
                <a:spcPct val="120000"/>
              </a:lnSpc>
              <a:spcAft>
                <a:spcPts val="700"/>
              </a:spcAft>
              <a:buFont typeface="+mj-ea"/>
              <a:buAutoNum type="circleNumDbPlain" startAt="3"/>
              <a:defRPr/>
            </a:pPr>
            <a:r>
              <a:rPr lang="zh-CN" altLang="en-US" dirty="0"/>
              <a:t>删除表</a:t>
            </a:r>
            <a:r>
              <a:rPr lang="en-US" altLang="zh-CN" dirty="0" err="1"/>
              <a:t>usr</a:t>
            </a:r>
            <a:r>
              <a:rPr lang="zh-CN" altLang="en-US" dirty="0"/>
              <a:t>中分区</a:t>
            </a:r>
          </a:p>
          <a:p>
            <a:pPr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chemeClr val="bg2"/>
                </a:solidFill>
              </a:rPr>
              <a:t>hive&gt; alter table </a:t>
            </a:r>
            <a:r>
              <a:rPr lang="en-US" altLang="zh-CN" dirty="0" err="1">
                <a:solidFill>
                  <a:schemeClr val="bg2"/>
                </a:solidFill>
              </a:rPr>
              <a:t>usr</a:t>
            </a:r>
            <a:r>
              <a:rPr lang="en-US" altLang="zh-CN" dirty="0">
                <a:solidFill>
                  <a:schemeClr val="bg2"/>
                </a:solidFill>
              </a:rPr>
              <a:t> drop if exists partition(age=10);</a:t>
            </a:r>
          </a:p>
          <a:p>
            <a:pPr marL="342900" indent="-342900">
              <a:lnSpc>
                <a:spcPct val="120000"/>
              </a:lnSpc>
              <a:spcAft>
                <a:spcPts val="700"/>
              </a:spcAft>
              <a:buFont typeface="+mj-ea"/>
              <a:buAutoNum type="circleNumDbPlain" startAt="4"/>
              <a:defRPr/>
            </a:pPr>
            <a:r>
              <a:rPr lang="zh-CN" altLang="en-US" dirty="0"/>
              <a:t>把表</a:t>
            </a:r>
            <a:r>
              <a:rPr lang="en-US" altLang="zh-CN" dirty="0" err="1"/>
              <a:t>usr</a:t>
            </a:r>
            <a:r>
              <a:rPr lang="zh-CN" altLang="en-US" dirty="0"/>
              <a:t>中列名</a:t>
            </a:r>
            <a:r>
              <a:rPr lang="en-US" altLang="zh-CN" dirty="0"/>
              <a:t>name</a:t>
            </a:r>
            <a:r>
              <a:rPr lang="zh-CN" altLang="en-US" dirty="0"/>
              <a:t>修改为</a:t>
            </a:r>
            <a:r>
              <a:rPr lang="en-US" altLang="zh-CN" dirty="0"/>
              <a:t>username</a:t>
            </a:r>
            <a:r>
              <a:rPr lang="zh-CN" altLang="en-US" dirty="0"/>
              <a:t>，并把该列置于</a:t>
            </a:r>
            <a:r>
              <a:rPr lang="en-US" altLang="zh-CN" dirty="0"/>
              <a:t>age</a:t>
            </a:r>
            <a:r>
              <a:rPr lang="zh-CN" altLang="en-US" dirty="0"/>
              <a:t>列后</a:t>
            </a:r>
          </a:p>
          <a:p>
            <a:pPr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chemeClr val="bg2"/>
                </a:solidFill>
              </a:rPr>
              <a:t>hive&gt;alter table </a:t>
            </a:r>
            <a:r>
              <a:rPr lang="en-US" altLang="zh-CN" dirty="0" err="1">
                <a:solidFill>
                  <a:schemeClr val="bg2"/>
                </a:solidFill>
              </a:rPr>
              <a:t>usr</a:t>
            </a:r>
            <a:r>
              <a:rPr lang="en-US" altLang="zh-CN" dirty="0">
                <a:solidFill>
                  <a:schemeClr val="bg2"/>
                </a:solidFill>
              </a:rPr>
              <a:t> change name username string after age;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76E44-7D53-4B39-891D-C9508AE3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7A8D0-7B96-4E42-9BCB-D5A825EF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84FA5-75D3-4C4B-B252-8714255B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F71B8A8-1F65-4CCC-A62D-534EA5B56F74}"/>
              </a:ext>
            </a:extLst>
          </p:cNvPr>
          <p:cNvSpPr/>
          <p:nvPr/>
        </p:nvSpPr>
        <p:spPr>
          <a:xfrm>
            <a:off x="443144" y="883390"/>
            <a:ext cx="8610600" cy="37925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70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bg2"/>
                </a:solidFill>
              </a:rPr>
              <a:t>修改</a:t>
            </a:r>
            <a:r>
              <a:rPr lang="zh-CN" altLang="zh-CN" sz="2400" b="1" dirty="0">
                <a:solidFill>
                  <a:schemeClr val="bg2"/>
                </a:solidFill>
              </a:rPr>
              <a:t>表</a:t>
            </a:r>
          </a:p>
          <a:p>
            <a:pPr marL="342900" indent="-342900">
              <a:lnSpc>
                <a:spcPct val="120000"/>
              </a:lnSpc>
              <a:spcAft>
                <a:spcPts val="700"/>
              </a:spcAft>
              <a:buFont typeface="+mj-ea"/>
              <a:buAutoNum type="circleNumDbPlain" startAt="5"/>
              <a:defRPr/>
            </a:pPr>
            <a:r>
              <a:rPr lang="zh-CN" altLang="en-US" dirty="0"/>
              <a:t>在对表</a:t>
            </a:r>
            <a:r>
              <a:rPr lang="en-US" altLang="zh-CN" dirty="0" err="1"/>
              <a:t>usr</a:t>
            </a:r>
            <a:r>
              <a:rPr lang="zh-CN" altLang="en-US" dirty="0"/>
              <a:t>分区字段之前，增加一个新列</a:t>
            </a:r>
            <a:r>
              <a:rPr lang="en-US" altLang="zh-CN" dirty="0"/>
              <a:t>sex</a:t>
            </a:r>
          </a:p>
          <a:p>
            <a:pPr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dirty="0">
                <a:solidFill>
                  <a:schemeClr val="bg2"/>
                </a:solidFill>
              </a:rPr>
              <a:t>     hive&gt;alter table </a:t>
            </a:r>
            <a:r>
              <a:rPr lang="en-US" altLang="zh-CN" dirty="0" err="1">
                <a:solidFill>
                  <a:schemeClr val="bg2"/>
                </a:solidFill>
              </a:rPr>
              <a:t>usr</a:t>
            </a:r>
            <a:r>
              <a:rPr lang="en-US" altLang="zh-CN" dirty="0">
                <a:solidFill>
                  <a:schemeClr val="bg2"/>
                </a:solidFill>
              </a:rPr>
              <a:t> add columns(sex </a:t>
            </a:r>
            <a:r>
              <a:rPr lang="en-US" altLang="zh-CN" dirty="0" err="1">
                <a:solidFill>
                  <a:schemeClr val="bg2"/>
                </a:solidFill>
              </a:rPr>
              <a:t>boolean</a:t>
            </a:r>
            <a:r>
              <a:rPr lang="en-US" altLang="zh-CN" dirty="0">
                <a:solidFill>
                  <a:schemeClr val="bg2"/>
                </a:solidFill>
              </a:rPr>
              <a:t>);</a:t>
            </a:r>
          </a:p>
          <a:p>
            <a:pPr marL="342900" indent="-342900">
              <a:lnSpc>
                <a:spcPct val="120000"/>
              </a:lnSpc>
              <a:spcAft>
                <a:spcPts val="700"/>
              </a:spcAft>
              <a:buFont typeface="+mj-ea"/>
              <a:buAutoNum type="circleNumDbPlain" startAt="6"/>
              <a:defRPr/>
            </a:pPr>
            <a:r>
              <a:rPr lang="zh-CN" altLang="en-US" dirty="0"/>
              <a:t>删除表</a:t>
            </a:r>
            <a:r>
              <a:rPr lang="en-US" altLang="zh-CN" dirty="0" err="1"/>
              <a:t>usr</a:t>
            </a:r>
            <a:r>
              <a:rPr lang="zh-CN" altLang="en-US" dirty="0"/>
              <a:t>中所有字段并重新指定新字段</a:t>
            </a:r>
            <a:r>
              <a:rPr lang="en-US" altLang="zh-CN" dirty="0" err="1"/>
              <a:t>newid</a:t>
            </a:r>
            <a:r>
              <a:rPr lang="zh-CN" altLang="en-US" dirty="0"/>
              <a:t>，</a:t>
            </a:r>
            <a:r>
              <a:rPr lang="en-US" altLang="zh-CN" dirty="0" err="1"/>
              <a:t>newname</a:t>
            </a:r>
            <a:r>
              <a:rPr lang="zh-CN" altLang="en-US" dirty="0"/>
              <a:t>，</a:t>
            </a:r>
            <a:r>
              <a:rPr lang="en-US" altLang="zh-CN" dirty="0" err="1"/>
              <a:t>newage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dirty="0">
                <a:solidFill>
                  <a:schemeClr val="bg2"/>
                </a:solidFill>
              </a:rPr>
              <a:t>     hive&gt;alter table </a:t>
            </a:r>
            <a:r>
              <a:rPr lang="en-US" altLang="zh-CN" dirty="0" err="1">
                <a:solidFill>
                  <a:schemeClr val="bg2"/>
                </a:solidFill>
              </a:rPr>
              <a:t>usr</a:t>
            </a:r>
            <a:r>
              <a:rPr lang="en-US" altLang="zh-CN" dirty="0">
                <a:solidFill>
                  <a:schemeClr val="bg2"/>
                </a:solidFill>
              </a:rPr>
              <a:t> replace columns(</a:t>
            </a:r>
            <a:r>
              <a:rPr lang="en-US" altLang="zh-CN" dirty="0" err="1">
                <a:solidFill>
                  <a:schemeClr val="bg2"/>
                </a:solidFill>
              </a:rPr>
              <a:t>newid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bigint,newname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string,newage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int</a:t>
            </a:r>
            <a:r>
              <a:rPr lang="en-US" altLang="zh-CN" dirty="0">
                <a:solidFill>
                  <a:schemeClr val="bg2"/>
                </a:solidFill>
              </a:rPr>
              <a:t>);</a:t>
            </a:r>
          </a:p>
          <a:p>
            <a:pPr marL="342900" indent="-342900">
              <a:lnSpc>
                <a:spcPct val="120000"/>
              </a:lnSpc>
              <a:spcAft>
                <a:spcPts val="700"/>
              </a:spcAft>
              <a:buFont typeface="+mj-ea"/>
              <a:buAutoNum type="circleNumDbPlain" startAt="6"/>
              <a:defRPr/>
            </a:pPr>
            <a:r>
              <a:rPr lang="zh-CN" altLang="en-US" dirty="0"/>
              <a:t>为</a:t>
            </a:r>
            <a:r>
              <a:rPr lang="en-US" altLang="zh-CN" dirty="0" err="1"/>
              <a:t>usr</a:t>
            </a:r>
            <a:r>
              <a:rPr lang="zh-CN" altLang="en-US" dirty="0"/>
              <a:t>表设置</a:t>
            </a:r>
            <a:r>
              <a:rPr lang="en-US" altLang="zh-CN" dirty="0" err="1"/>
              <a:t>tblproperties</a:t>
            </a:r>
            <a:r>
              <a:rPr lang="zh-CN" altLang="en-US" dirty="0"/>
              <a:t>键值对属性值来描述表的属性信息</a:t>
            </a:r>
          </a:p>
          <a:p>
            <a:pPr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chemeClr val="bg2"/>
                </a:solidFill>
              </a:rPr>
              <a:t>hive&gt; alter table </a:t>
            </a:r>
            <a:r>
              <a:rPr lang="en-US" altLang="zh-CN" dirty="0" err="1">
                <a:solidFill>
                  <a:schemeClr val="bg2"/>
                </a:solidFill>
              </a:rPr>
              <a:t>usr</a:t>
            </a:r>
            <a:r>
              <a:rPr lang="en-US" altLang="zh-CN" dirty="0">
                <a:solidFill>
                  <a:schemeClr val="bg2"/>
                </a:solidFill>
              </a:rPr>
              <a:t> set </a:t>
            </a:r>
            <a:r>
              <a:rPr lang="en-US" altLang="zh-CN" dirty="0" err="1">
                <a:solidFill>
                  <a:schemeClr val="bg2"/>
                </a:solidFill>
              </a:rPr>
              <a:t>tabproperties</a:t>
            </a:r>
            <a:r>
              <a:rPr lang="en-US" altLang="zh-CN" dirty="0">
                <a:solidFill>
                  <a:schemeClr val="bg2"/>
                </a:solidFill>
              </a:rPr>
              <a:t>(‘notes’=’the columns in </a:t>
            </a:r>
            <a:r>
              <a:rPr lang="en-US" altLang="zh-CN" dirty="0" err="1">
                <a:solidFill>
                  <a:schemeClr val="bg2"/>
                </a:solidFill>
              </a:rPr>
              <a:t>usr</a:t>
            </a:r>
            <a:r>
              <a:rPr lang="en-US" altLang="zh-CN" dirty="0">
                <a:solidFill>
                  <a:schemeClr val="bg2"/>
                </a:solidFill>
              </a:rPr>
              <a:t> may be null except id’);</a:t>
            </a:r>
          </a:p>
          <a:p>
            <a:pPr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1663A7-2F87-49C1-ADDE-BBC2082FF0BC}"/>
              </a:ext>
            </a:extLst>
          </p:cNvPr>
          <p:cNvSpPr/>
          <p:nvPr/>
        </p:nvSpPr>
        <p:spPr>
          <a:xfrm>
            <a:off x="443144" y="4625266"/>
            <a:ext cx="8610600" cy="13493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70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bg2"/>
                </a:solidFill>
              </a:rPr>
              <a:t>修改</a:t>
            </a:r>
            <a:r>
              <a:rPr lang="zh-CN" altLang="zh-CN" sz="2400" b="1" dirty="0">
                <a:solidFill>
                  <a:schemeClr val="bg2"/>
                </a:solidFill>
              </a:rPr>
              <a:t>视图</a:t>
            </a:r>
          </a:p>
          <a:p>
            <a:pPr marL="342900" indent="-342900">
              <a:lnSpc>
                <a:spcPct val="120000"/>
              </a:lnSpc>
              <a:spcAft>
                <a:spcPts val="700"/>
              </a:spcAft>
              <a:buFont typeface="+mj-ea"/>
              <a:buAutoNum type="circleNumDbPlain"/>
              <a:defRPr/>
            </a:pPr>
            <a:r>
              <a:rPr lang="zh-CN" altLang="en-US" dirty="0"/>
              <a:t>修改</a:t>
            </a:r>
            <a:r>
              <a:rPr lang="en-US" altLang="zh-CN" dirty="0" err="1"/>
              <a:t>little_usr</a:t>
            </a:r>
            <a:r>
              <a:rPr lang="zh-CN" altLang="en-US" dirty="0"/>
              <a:t>视图元数据中的</a:t>
            </a:r>
            <a:r>
              <a:rPr lang="en-US" altLang="zh-CN" dirty="0" err="1"/>
              <a:t>tblproperties</a:t>
            </a:r>
            <a:r>
              <a:rPr lang="zh-CN" altLang="en-US" dirty="0"/>
              <a:t>属性信息</a:t>
            </a:r>
          </a:p>
          <a:p>
            <a:pPr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dirty="0">
                <a:solidFill>
                  <a:schemeClr val="bg2"/>
                </a:solidFill>
              </a:rPr>
              <a:t>     hive&gt; alter view </a:t>
            </a:r>
            <a:r>
              <a:rPr lang="en-US" altLang="zh-CN" dirty="0" err="1">
                <a:solidFill>
                  <a:schemeClr val="bg2"/>
                </a:solidFill>
              </a:rPr>
              <a:t>little_usr</a:t>
            </a:r>
            <a:r>
              <a:rPr lang="en-US" altLang="zh-CN" dirty="0">
                <a:solidFill>
                  <a:schemeClr val="bg2"/>
                </a:solidFill>
              </a:rPr>
              <a:t> set </a:t>
            </a:r>
            <a:r>
              <a:rPr lang="en-US" altLang="zh-CN" dirty="0" err="1">
                <a:solidFill>
                  <a:schemeClr val="bg2"/>
                </a:solidFill>
              </a:rPr>
              <a:t>tabproperties</a:t>
            </a:r>
            <a:r>
              <a:rPr lang="en-US" altLang="zh-CN" dirty="0">
                <a:solidFill>
                  <a:schemeClr val="bg2"/>
                </a:solidFill>
              </a:rPr>
              <a:t>(‘</a:t>
            </a:r>
            <a:r>
              <a:rPr lang="en-US" altLang="zh-CN" dirty="0" err="1">
                <a:solidFill>
                  <a:schemeClr val="bg2"/>
                </a:solidFill>
              </a:rPr>
              <a:t>create_at</a:t>
            </a:r>
            <a:r>
              <a:rPr lang="en-US" altLang="zh-CN" dirty="0">
                <a:solidFill>
                  <a:schemeClr val="bg2"/>
                </a:solidFill>
              </a:rPr>
              <a:t>’=’refer to timestamp’);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6CC6CD-E930-4996-8F12-A79DA7B1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03F11-C776-4270-B6D3-B6EA4C73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7401D-7776-4E51-8221-8CBC4B00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">
            <a:extLst>
              <a:ext uri="{FF2B5EF4-FFF2-40B4-BE49-F238E27FC236}">
                <a16:creationId xmlns:a16="http://schemas.microsoft.com/office/drawing/2014/main" id="{02EC3FCA-0983-4EEC-BF4A-A4EC230870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9.3.4 </a:t>
            </a:r>
            <a:r>
              <a:rPr lang="zh-CN" altLang="zh-CN" sz="2800" b="1" dirty="0">
                <a:solidFill>
                  <a:schemeClr val="bg2"/>
                </a:solidFill>
              </a:rPr>
              <a:t>查看数据库表视图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6BCE7E-DFA9-4561-809B-E463A134615C}"/>
              </a:ext>
            </a:extLst>
          </p:cNvPr>
          <p:cNvSpPr/>
          <p:nvPr/>
        </p:nvSpPr>
        <p:spPr>
          <a:xfrm>
            <a:off x="446843" y="1062192"/>
            <a:ext cx="8458200" cy="5267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70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bg2"/>
                </a:solidFill>
              </a:rPr>
              <a:t>查看数据库</a:t>
            </a:r>
            <a:endParaRPr lang="zh-CN" altLang="zh-CN" sz="2400" b="1" dirty="0">
              <a:solidFill>
                <a:schemeClr val="bg2"/>
              </a:solidFill>
            </a:endParaRPr>
          </a:p>
          <a:p>
            <a:pPr marL="342900" indent="-342900">
              <a:lnSpc>
                <a:spcPct val="120000"/>
              </a:lnSpc>
              <a:spcAft>
                <a:spcPts val="700"/>
              </a:spcAft>
              <a:buFont typeface="+mj-ea"/>
              <a:buAutoNum type="circleNumDbPlain"/>
              <a:defRPr/>
            </a:pPr>
            <a:r>
              <a:rPr lang="zh-CN" altLang="en-US" sz="2000" dirty="0"/>
              <a:t>查看</a:t>
            </a:r>
            <a:r>
              <a:rPr lang="en-US" altLang="zh-CN" sz="2000" dirty="0"/>
              <a:t>Hive</a:t>
            </a:r>
            <a:r>
              <a:rPr lang="zh-CN" altLang="en-US" sz="2000" dirty="0"/>
              <a:t>中包含的所有数据库</a:t>
            </a:r>
          </a:p>
          <a:p>
            <a:pPr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      hive&gt; show databases;</a:t>
            </a:r>
          </a:p>
          <a:p>
            <a:pPr marL="342900" indent="-342900">
              <a:lnSpc>
                <a:spcPct val="120000"/>
              </a:lnSpc>
              <a:spcAft>
                <a:spcPts val="700"/>
              </a:spcAft>
              <a:buFont typeface="+mj-ea"/>
              <a:buAutoNum type="circleNumDbPlain" startAt="2"/>
              <a:defRPr/>
            </a:pPr>
            <a:r>
              <a:rPr lang="zh-CN" altLang="en-US" sz="2000" dirty="0"/>
              <a:t>查看</a:t>
            </a:r>
            <a:r>
              <a:rPr lang="en-US" altLang="zh-CN" sz="2000" dirty="0"/>
              <a:t>Hive</a:t>
            </a:r>
            <a:r>
              <a:rPr lang="zh-CN" altLang="en-US" sz="2000" dirty="0"/>
              <a:t>中以</a:t>
            </a:r>
            <a:r>
              <a:rPr lang="en-US" altLang="zh-CN" sz="2000" dirty="0"/>
              <a:t>h</a:t>
            </a:r>
            <a:r>
              <a:rPr lang="zh-CN" altLang="en-US" sz="2000" dirty="0"/>
              <a:t>开头的所有数据库</a:t>
            </a:r>
          </a:p>
          <a:p>
            <a:pPr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      hive&gt;show databases like ‘h.*’;</a:t>
            </a:r>
          </a:p>
          <a:p>
            <a:pPr marL="342900" indent="-34290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bg2"/>
                </a:solidFill>
              </a:rPr>
              <a:t>查看表和视图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2000" dirty="0"/>
              <a:t>查看数据库</a:t>
            </a:r>
            <a:r>
              <a:rPr lang="en-US" altLang="zh-CN" sz="2000" dirty="0"/>
              <a:t>hive</a:t>
            </a:r>
            <a:r>
              <a:rPr lang="zh-CN" altLang="en-US" sz="2000" dirty="0"/>
              <a:t>中所有表和视图</a:t>
            </a:r>
          </a:p>
          <a:p>
            <a:pPr marL="285750" indent="-285750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      hive&gt; use hive;</a:t>
            </a:r>
          </a:p>
          <a:p>
            <a:pPr marL="285750" indent="-285750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      hive&gt; show tables;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  <a:defRPr/>
            </a:pPr>
            <a:r>
              <a:rPr lang="zh-CN" altLang="en-US" sz="2000" dirty="0"/>
              <a:t>查看数据库</a:t>
            </a:r>
            <a:r>
              <a:rPr lang="en-US" altLang="zh-CN" sz="2000" dirty="0"/>
              <a:t>hive</a:t>
            </a:r>
            <a:r>
              <a:rPr lang="zh-CN" altLang="en-US" sz="2000" dirty="0"/>
              <a:t>中以</a:t>
            </a:r>
            <a:r>
              <a:rPr lang="en-US" altLang="zh-CN" sz="2000" dirty="0"/>
              <a:t>u</a:t>
            </a:r>
            <a:r>
              <a:rPr lang="zh-CN" altLang="en-US" sz="2000" dirty="0"/>
              <a:t>开头的所有表和视图</a:t>
            </a:r>
          </a:p>
          <a:p>
            <a:pPr marL="285750" indent="-285750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      hive&gt; show tables in hive like ‘u.*’;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0E801F-D849-4F00-9AA5-7B184A5C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D244BD-BC29-4162-920A-117E0A98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247BCC-D012-4D79-B6B4-D30070E2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>
            <a:extLst>
              <a:ext uri="{FF2B5EF4-FFF2-40B4-BE49-F238E27FC236}">
                <a16:creationId xmlns:a16="http://schemas.microsoft.com/office/drawing/2014/main" id="{57C28791-A48D-489F-9A64-129B188D45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9.3.5 </a:t>
            </a:r>
            <a:r>
              <a:rPr lang="zh-CN" altLang="zh-CN" sz="2800" b="1" dirty="0">
                <a:solidFill>
                  <a:schemeClr val="bg2"/>
                </a:solidFill>
              </a:rPr>
              <a:t>描述数据库表视图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108E5D-8DCA-4673-8083-C303D791C238}"/>
              </a:ext>
            </a:extLst>
          </p:cNvPr>
          <p:cNvSpPr/>
          <p:nvPr/>
        </p:nvSpPr>
        <p:spPr>
          <a:xfrm>
            <a:off x="582227" y="3228975"/>
            <a:ext cx="8229600" cy="308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bg2"/>
                </a:solidFill>
              </a:rPr>
              <a:t>描述表和视图</a:t>
            </a:r>
            <a:endParaRPr lang="zh-CN" altLang="zh-CN" sz="2400" b="1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dirty="0"/>
              <a:t>查看表</a:t>
            </a:r>
            <a:r>
              <a:rPr lang="en-US" altLang="zh-CN" dirty="0" err="1"/>
              <a:t>usr</a:t>
            </a:r>
            <a:r>
              <a:rPr lang="zh-CN" altLang="en-US" dirty="0"/>
              <a:t>和视图</a:t>
            </a:r>
            <a:r>
              <a:rPr lang="en-US" altLang="zh-CN" dirty="0" err="1"/>
              <a:t>little_usr</a:t>
            </a:r>
            <a:r>
              <a:rPr lang="zh-CN" altLang="en-US" dirty="0"/>
              <a:t>的基本信息，包括列信息等</a:t>
            </a:r>
          </a:p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dirty="0">
                <a:solidFill>
                  <a:schemeClr val="bg2"/>
                </a:solidFill>
              </a:rPr>
              <a:t>hive&gt; describe hive.usr/ </a:t>
            </a:r>
            <a:r>
              <a:rPr lang="en-US" altLang="zh-CN" dirty="0" err="1">
                <a:solidFill>
                  <a:schemeClr val="bg2"/>
                </a:solidFill>
              </a:rPr>
              <a:t>hive.little_usr</a:t>
            </a:r>
            <a:r>
              <a:rPr lang="en-US" altLang="zh-CN" dirty="0">
                <a:solidFill>
                  <a:schemeClr val="bg2"/>
                </a:solidFill>
              </a:rPr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  <a:defRPr/>
            </a:pPr>
            <a:r>
              <a:rPr lang="zh-CN" altLang="en-US" dirty="0"/>
              <a:t>查看表</a:t>
            </a:r>
            <a:r>
              <a:rPr lang="en-US" altLang="zh-CN" dirty="0" err="1"/>
              <a:t>usr</a:t>
            </a:r>
            <a:r>
              <a:rPr lang="zh-CN" altLang="en-US" dirty="0"/>
              <a:t>和视图</a:t>
            </a:r>
            <a:r>
              <a:rPr lang="en-US" altLang="zh-CN" dirty="0" err="1"/>
              <a:t>little_usr</a:t>
            </a:r>
            <a:r>
              <a:rPr lang="zh-CN" altLang="en-US" dirty="0"/>
              <a:t>的详细信息，包括列信息、位置信息、属性信息等</a:t>
            </a:r>
          </a:p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dirty="0">
                <a:solidFill>
                  <a:schemeClr val="bg2"/>
                </a:solidFill>
              </a:rPr>
              <a:t>hive&gt; describe extended hive.usr/ </a:t>
            </a:r>
            <a:r>
              <a:rPr lang="en-US" altLang="zh-CN" dirty="0" err="1">
                <a:solidFill>
                  <a:schemeClr val="bg2"/>
                </a:solidFill>
              </a:rPr>
              <a:t>hive.little_usr</a:t>
            </a:r>
            <a:r>
              <a:rPr lang="en-US" altLang="zh-CN" dirty="0">
                <a:solidFill>
                  <a:schemeClr val="bg2"/>
                </a:solidFill>
              </a:rPr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  <a:defRPr/>
            </a:pPr>
            <a:r>
              <a:rPr lang="zh-CN" altLang="en-US" dirty="0"/>
              <a:t>查看表</a:t>
            </a:r>
            <a:r>
              <a:rPr lang="en-US" altLang="zh-CN" dirty="0" err="1"/>
              <a:t>usr</a:t>
            </a:r>
            <a:r>
              <a:rPr lang="zh-CN" altLang="en-US" dirty="0"/>
              <a:t>中列</a:t>
            </a:r>
            <a:r>
              <a:rPr lang="en-US" altLang="zh-CN" dirty="0"/>
              <a:t>id</a:t>
            </a:r>
            <a:r>
              <a:rPr lang="zh-CN" altLang="en-US" dirty="0"/>
              <a:t>的信息</a:t>
            </a:r>
          </a:p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dirty="0">
                <a:solidFill>
                  <a:schemeClr val="bg2"/>
                </a:solidFill>
              </a:rPr>
              <a:t>hive&gt; describe extended hive.usr.id;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BBDE98-8534-4738-975D-A3F76DD292EB}"/>
              </a:ext>
            </a:extLst>
          </p:cNvPr>
          <p:cNvSpPr/>
          <p:nvPr/>
        </p:nvSpPr>
        <p:spPr>
          <a:xfrm>
            <a:off x="582227" y="971947"/>
            <a:ext cx="8104573" cy="2257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bg2"/>
                </a:solidFill>
              </a:rPr>
              <a:t>描述数据库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dirty="0"/>
              <a:t>查看数据库</a:t>
            </a:r>
            <a:r>
              <a:rPr lang="en-US" altLang="zh-CN" dirty="0"/>
              <a:t>hive</a:t>
            </a:r>
            <a:r>
              <a:rPr lang="zh-CN" altLang="en-US" dirty="0"/>
              <a:t>的基本信息，包括数据库中文件位置信息等</a:t>
            </a:r>
          </a:p>
          <a:p>
            <a:pPr marL="285750" indent="-285750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dirty="0">
                <a:solidFill>
                  <a:schemeClr val="bg2"/>
                </a:solidFill>
              </a:rPr>
              <a:t>      hive&gt; describe database hive;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  <a:defRPr/>
            </a:pPr>
            <a:r>
              <a:rPr lang="zh-CN" altLang="en-US" dirty="0"/>
              <a:t>查看数据库</a:t>
            </a:r>
            <a:r>
              <a:rPr lang="en-US" altLang="zh-CN" dirty="0"/>
              <a:t>hive</a:t>
            </a:r>
            <a:r>
              <a:rPr lang="zh-CN" altLang="en-US" dirty="0"/>
              <a:t>的详细信息，包括数据库的基本信息及属性信息等</a:t>
            </a:r>
          </a:p>
          <a:p>
            <a:pPr marL="285750" indent="-285750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dirty="0">
                <a:solidFill>
                  <a:schemeClr val="bg2"/>
                </a:solidFill>
              </a:rPr>
              <a:t>      hive&gt;describe database extended hive;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8F66B8-2075-4756-B17F-0FDFC5F2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8AA616-C5FB-45DE-822F-714C8EE6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B33EC2-C2D9-4F43-A76D-DCFAA9EE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">
            <a:extLst>
              <a:ext uri="{FF2B5EF4-FFF2-40B4-BE49-F238E27FC236}">
                <a16:creationId xmlns:a16="http://schemas.microsoft.com/office/drawing/2014/main" id="{25AC046C-7498-4A37-9D27-AF3523885A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9.3.6 </a:t>
            </a:r>
            <a:r>
              <a:rPr lang="zh-CN" altLang="zh-CN" sz="2800" b="1" dirty="0">
                <a:solidFill>
                  <a:schemeClr val="bg2"/>
                </a:solidFill>
              </a:rPr>
              <a:t>向表中装载数据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F9A87B-4DA1-4857-AFCB-F37768329C32}"/>
              </a:ext>
            </a:extLst>
          </p:cNvPr>
          <p:cNvSpPr/>
          <p:nvPr/>
        </p:nvSpPr>
        <p:spPr>
          <a:xfrm>
            <a:off x="381000" y="1219200"/>
            <a:ext cx="8610600" cy="4290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700"/>
              </a:spcAft>
              <a:buFont typeface="+mj-ea"/>
              <a:buAutoNum type="circleNumDbPlain"/>
              <a:defRPr/>
            </a:pPr>
            <a:r>
              <a:rPr lang="zh-CN" altLang="en-US" sz="2000" dirty="0">
                <a:latin typeface="Arial" charset="0"/>
              </a:rPr>
              <a:t>把目录’</a:t>
            </a:r>
            <a:r>
              <a:rPr lang="en-US" altLang="zh-CN" sz="2000" dirty="0">
                <a:latin typeface="Arial" charset="0"/>
              </a:rPr>
              <a:t>/</a:t>
            </a:r>
            <a:r>
              <a:rPr lang="en-US" altLang="zh-CN" sz="2000" dirty="0" err="1">
                <a:latin typeface="Arial" charset="0"/>
              </a:rPr>
              <a:t>usr</a:t>
            </a:r>
            <a:r>
              <a:rPr lang="en-US" altLang="zh-CN" sz="2000" dirty="0">
                <a:latin typeface="Arial" charset="0"/>
              </a:rPr>
              <a:t>/local/data‘</a:t>
            </a:r>
            <a:r>
              <a:rPr lang="zh-CN" altLang="en-US" sz="2000" dirty="0">
                <a:latin typeface="Arial" charset="0"/>
              </a:rPr>
              <a:t>下的数据文件中的数据装载进</a:t>
            </a:r>
            <a:r>
              <a:rPr lang="en-US" altLang="zh-CN" sz="2000" dirty="0" err="1">
                <a:latin typeface="Arial" charset="0"/>
              </a:rPr>
              <a:t>usr</a:t>
            </a:r>
            <a:r>
              <a:rPr lang="zh-CN" altLang="en-US" sz="2000" dirty="0">
                <a:latin typeface="Arial" charset="0"/>
              </a:rPr>
              <a:t>表并覆盖原有数据</a:t>
            </a:r>
          </a:p>
          <a:p>
            <a:pPr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</a:rPr>
              <a:t>      hive&gt; load data local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</a:rPr>
              <a:t>inpath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</a:rPr>
              <a:t> ‘/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</a:rPr>
              <a:t>usr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</a:rPr>
              <a:t>/local/data’ overwrite into table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</a:rPr>
              <a:t>usr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</a:rPr>
              <a:t>;</a:t>
            </a:r>
          </a:p>
          <a:p>
            <a:pPr marL="342900" indent="-342900">
              <a:lnSpc>
                <a:spcPct val="120000"/>
              </a:lnSpc>
              <a:spcAft>
                <a:spcPts val="700"/>
              </a:spcAft>
              <a:buFont typeface="+mj-ea"/>
              <a:buAutoNum type="circleNumDbPlain" startAt="2"/>
              <a:defRPr/>
            </a:pPr>
            <a:r>
              <a:rPr lang="zh-CN" altLang="en-US" sz="2000" dirty="0">
                <a:latin typeface="Arial" charset="0"/>
              </a:rPr>
              <a:t>把目录’</a:t>
            </a:r>
            <a:r>
              <a:rPr lang="en-US" altLang="zh-CN" sz="2000" dirty="0">
                <a:latin typeface="Arial" charset="0"/>
              </a:rPr>
              <a:t>/</a:t>
            </a:r>
            <a:r>
              <a:rPr lang="en-US" altLang="zh-CN" sz="2000" dirty="0" err="1">
                <a:latin typeface="Arial" charset="0"/>
              </a:rPr>
              <a:t>usr</a:t>
            </a:r>
            <a:r>
              <a:rPr lang="en-US" altLang="zh-CN" sz="2000" dirty="0">
                <a:latin typeface="Arial" charset="0"/>
              </a:rPr>
              <a:t>/local/data‘</a:t>
            </a:r>
            <a:r>
              <a:rPr lang="zh-CN" altLang="en-US" sz="2000" dirty="0">
                <a:latin typeface="Arial" charset="0"/>
              </a:rPr>
              <a:t>下的数据文件中的数据装载进</a:t>
            </a:r>
            <a:r>
              <a:rPr lang="en-US" altLang="zh-CN" sz="2000" dirty="0" err="1">
                <a:latin typeface="Arial" charset="0"/>
              </a:rPr>
              <a:t>usr</a:t>
            </a:r>
            <a:r>
              <a:rPr lang="zh-CN" altLang="en-US" sz="2000" dirty="0">
                <a:latin typeface="Arial" charset="0"/>
              </a:rPr>
              <a:t>表不覆盖原有数据</a:t>
            </a:r>
          </a:p>
          <a:p>
            <a:pPr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</a:rPr>
              <a:t>      hive&gt; load data local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</a:rPr>
              <a:t>inpath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</a:rPr>
              <a:t> ‘/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</a:rPr>
              <a:t>usr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</a:rPr>
              <a:t>/local/data’ into table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</a:rPr>
              <a:t>usr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</a:rPr>
              <a:t>;</a:t>
            </a:r>
          </a:p>
          <a:p>
            <a:pPr marL="342900" indent="-342900">
              <a:lnSpc>
                <a:spcPct val="120000"/>
              </a:lnSpc>
              <a:spcAft>
                <a:spcPts val="700"/>
              </a:spcAft>
              <a:buFont typeface="+mj-ea"/>
              <a:buAutoNum type="circleNumDbPlain" startAt="3"/>
              <a:defRPr/>
            </a:pPr>
            <a:r>
              <a:rPr lang="zh-CN" altLang="en-US" sz="2000" dirty="0">
                <a:latin typeface="Arial" charset="0"/>
              </a:rPr>
              <a:t>把分布式文件系统目录’</a:t>
            </a:r>
            <a:r>
              <a:rPr lang="en-US" altLang="zh-CN" sz="2000" dirty="0">
                <a:latin typeface="Arial" charset="0"/>
              </a:rPr>
              <a:t>hdfs://master_srever/usr/local/data‘</a:t>
            </a:r>
            <a:r>
              <a:rPr lang="zh-CN" altLang="en-US" sz="2000" dirty="0">
                <a:latin typeface="Arial" charset="0"/>
              </a:rPr>
              <a:t>下的数据文件数据装载进</a:t>
            </a:r>
            <a:r>
              <a:rPr lang="en-US" altLang="zh-CN" sz="2000" dirty="0" err="1">
                <a:latin typeface="Arial" charset="0"/>
              </a:rPr>
              <a:t>usr</a:t>
            </a:r>
            <a:r>
              <a:rPr lang="zh-CN" altLang="en-US" sz="2000" dirty="0">
                <a:latin typeface="Arial" charset="0"/>
              </a:rPr>
              <a:t>表并覆盖原有数据</a:t>
            </a:r>
          </a:p>
          <a:p>
            <a:pPr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</a:rPr>
              <a:t>      hive&gt; load data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</a:rPr>
              <a:t>inpath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</a:rPr>
              <a:t> ‘hdfs://master_srever/usr/local/data’ </a:t>
            </a:r>
          </a:p>
          <a:p>
            <a:pPr>
              <a:lnSpc>
                <a:spcPct val="120000"/>
              </a:lnSpc>
              <a:spcAft>
                <a:spcPts val="700"/>
              </a:spcAft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</a:rPr>
              <a:t>            &gt;overwrite into   table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</a:rPr>
              <a:t>usr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</a:rPr>
              <a:t>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9F4CE6-1B9A-40A3-9547-929BD0EE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D5B5A9-96CC-4F67-9828-7EA9A04D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489841-60A0-4C99-8C8D-736CF45D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EE09FCC5-B2C3-4E30-81D0-199D9ACC5C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5338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9.3.7 </a:t>
            </a:r>
            <a:r>
              <a:rPr lang="zh-CN" altLang="zh-CN" sz="2800" b="1" dirty="0">
                <a:solidFill>
                  <a:schemeClr val="bg2"/>
                </a:solidFill>
              </a:rPr>
              <a:t>查询表中数据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8675" name="TextBox 2">
            <a:extLst>
              <a:ext uri="{FF2B5EF4-FFF2-40B4-BE49-F238E27FC236}">
                <a16:creationId xmlns:a16="http://schemas.microsoft.com/office/drawing/2014/main" id="{2E12505C-5307-4D9A-96C5-A464D18B2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41" y="1447800"/>
            <a:ext cx="6032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/>
              <a:t>该命令和</a:t>
            </a:r>
            <a:r>
              <a:rPr lang="en-US" altLang="zh-CN" sz="2400" b="1" dirty="0"/>
              <a:t>SQL</a:t>
            </a:r>
            <a:r>
              <a:rPr lang="zh-CN" altLang="zh-CN" sz="2400" b="1" dirty="0"/>
              <a:t>语句完全相同这里不再赘述。</a:t>
            </a:r>
            <a:endParaRPr lang="zh-CN" altLang="en-US" sz="24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75F210-5AF6-4349-B432-C75447FC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375BA2-241C-4A9A-9F8B-1979AC6F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6A8C7-C899-4449-8D54-F9E8449A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>
            <a:extLst>
              <a:ext uri="{FF2B5EF4-FFF2-40B4-BE49-F238E27FC236}">
                <a16:creationId xmlns:a16="http://schemas.microsoft.com/office/drawing/2014/main" id="{9ED72AA0-9205-49A5-8B3E-AB987F909B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9.3.8 </a:t>
            </a:r>
            <a:r>
              <a:rPr lang="zh-CN" altLang="zh-CN" sz="2800" b="1" dirty="0">
                <a:solidFill>
                  <a:schemeClr val="bg2"/>
                </a:solidFill>
              </a:rPr>
              <a:t>向表中插入数据或从表中导出数据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9699" name="矩形 7">
            <a:extLst>
              <a:ext uri="{FF2B5EF4-FFF2-40B4-BE49-F238E27FC236}">
                <a16:creationId xmlns:a16="http://schemas.microsoft.com/office/drawing/2014/main" id="{B04C75BE-857F-405C-9466-844CFA334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534400" cy="36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ts val="700"/>
              </a:spcAft>
              <a:buFont typeface="黑体" panose="02010609060101010101" pitchFamily="49" charset="-122"/>
              <a:buAutoNum type="circleNumDbPlain"/>
            </a:pPr>
            <a:r>
              <a:rPr lang="zh-CN" altLang="en-US" sz="2400" dirty="0"/>
              <a:t>向表</a:t>
            </a:r>
            <a:r>
              <a:rPr lang="en-US" altLang="zh-CN" sz="2400" dirty="0"/>
              <a:t>usr1</a:t>
            </a:r>
            <a:r>
              <a:rPr lang="zh-CN" altLang="en-US" sz="2400" dirty="0"/>
              <a:t>中插入来自</a:t>
            </a:r>
            <a:r>
              <a:rPr lang="en-US" altLang="zh-CN" sz="2400" dirty="0" err="1"/>
              <a:t>usr</a:t>
            </a:r>
            <a:r>
              <a:rPr lang="zh-CN" altLang="en-US" sz="2400" dirty="0"/>
              <a:t>表的数据并覆盖原有数据</a:t>
            </a:r>
          </a:p>
          <a:p>
            <a:pPr eaLnBrk="1" hangingPunct="1">
              <a:lnSpc>
                <a:spcPct val="120000"/>
              </a:lnSpc>
              <a:spcAft>
                <a:spcPts val="700"/>
              </a:spcAft>
            </a:pPr>
            <a:r>
              <a:rPr lang="en-US" altLang="zh-CN" sz="2400" dirty="0">
                <a:solidFill>
                  <a:schemeClr val="bg2"/>
                </a:solidFill>
              </a:rPr>
              <a:t>      hive&gt; insert overwrite table usr1 </a:t>
            </a:r>
          </a:p>
          <a:p>
            <a:pPr eaLnBrk="1" hangingPunct="1">
              <a:lnSpc>
                <a:spcPct val="120000"/>
              </a:lnSpc>
              <a:spcAft>
                <a:spcPts val="700"/>
              </a:spcAft>
            </a:pPr>
            <a:r>
              <a:rPr lang="en-US" altLang="zh-CN" sz="2400" dirty="0">
                <a:solidFill>
                  <a:schemeClr val="bg2"/>
                </a:solidFill>
              </a:rPr>
              <a:t>            &gt; select * from </a:t>
            </a:r>
            <a:r>
              <a:rPr lang="en-US" altLang="zh-CN" sz="2400" dirty="0" err="1">
                <a:solidFill>
                  <a:schemeClr val="bg2"/>
                </a:solidFill>
              </a:rPr>
              <a:t>usr</a:t>
            </a:r>
            <a:r>
              <a:rPr lang="en-US" altLang="zh-CN" sz="2400" dirty="0">
                <a:solidFill>
                  <a:schemeClr val="bg2"/>
                </a:solidFill>
              </a:rPr>
              <a:t> where age=10;</a:t>
            </a:r>
          </a:p>
          <a:p>
            <a:pPr eaLnBrk="1" hangingPunct="1">
              <a:lnSpc>
                <a:spcPct val="120000"/>
              </a:lnSpc>
              <a:spcAft>
                <a:spcPts val="700"/>
              </a:spcAft>
              <a:buFont typeface="黑体" panose="02010609060101010101" pitchFamily="49" charset="-122"/>
              <a:buAutoNum type="circleNumDbPlain" startAt="2"/>
            </a:pPr>
            <a:r>
              <a:rPr lang="zh-CN" altLang="en-US" sz="2400" dirty="0"/>
              <a:t>向表</a:t>
            </a:r>
            <a:r>
              <a:rPr lang="en-US" altLang="zh-CN" sz="2400" dirty="0"/>
              <a:t>usr1</a:t>
            </a:r>
            <a:r>
              <a:rPr lang="zh-CN" altLang="en-US" sz="2400" dirty="0"/>
              <a:t>中插入来自</a:t>
            </a:r>
            <a:r>
              <a:rPr lang="en-US" altLang="zh-CN" sz="2400" dirty="0" err="1"/>
              <a:t>usr</a:t>
            </a:r>
            <a:r>
              <a:rPr lang="zh-CN" altLang="en-US" sz="2400" dirty="0"/>
              <a:t>表的数据并追加在原有数据后</a:t>
            </a:r>
          </a:p>
          <a:p>
            <a:pPr eaLnBrk="1" hangingPunct="1">
              <a:lnSpc>
                <a:spcPct val="120000"/>
              </a:lnSpc>
              <a:spcAft>
                <a:spcPts val="700"/>
              </a:spcAft>
            </a:pPr>
            <a:r>
              <a:rPr lang="en-US" altLang="zh-CN" sz="2400" dirty="0">
                <a:solidFill>
                  <a:schemeClr val="bg2"/>
                </a:solidFill>
              </a:rPr>
              <a:t>      hive&gt; insert into table usr1 </a:t>
            </a:r>
          </a:p>
          <a:p>
            <a:pPr eaLnBrk="1" hangingPunct="1">
              <a:lnSpc>
                <a:spcPct val="120000"/>
              </a:lnSpc>
              <a:spcAft>
                <a:spcPts val="700"/>
              </a:spcAft>
            </a:pPr>
            <a:r>
              <a:rPr lang="en-US" altLang="zh-CN" sz="2400" dirty="0">
                <a:solidFill>
                  <a:schemeClr val="bg2"/>
                </a:solidFill>
              </a:rPr>
              <a:t>            &gt; select * from </a:t>
            </a:r>
            <a:r>
              <a:rPr lang="en-US" altLang="zh-CN" sz="2400" dirty="0" err="1">
                <a:solidFill>
                  <a:schemeClr val="bg2"/>
                </a:solidFill>
              </a:rPr>
              <a:t>usr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</a:p>
          <a:p>
            <a:pPr eaLnBrk="1" hangingPunct="1">
              <a:lnSpc>
                <a:spcPct val="120000"/>
              </a:lnSpc>
              <a:spcAft>
                <a:spcPts val="700"/>
              </a:spcAft>
            </a:pPr>
            <a:r>
              <a:rPr lang="en-US" altLang="zh-CN" sz="2400" dirty="0">
                <a:solidFill>
                  <a:schemeClr val="bg2"/>
                </a:solidFill>
              </a:rPr>
              <a:t>            &gt; where age=10;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98145C-1685-48FF-A3C2-5F3FF867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66CDC0-C2A4-4212-969F-03CF38B0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875B27-B2AF-468E-AEEC-8DD3A0AE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26B07D18-BB4E-4C72-9DB7-88DBD69546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112713"/>
            <a:ext cx="8001000" cy="914400"/>
          </a:xfrm>
        </p:spPr>
        <p:txBody>
          <a:bodyPr/>
          <a:lstStyle/>
          <a:p>
            <a:pPr marL="457200" indent="-457200"/>
            <a:r>
              <a:rPr lang="en-US" altLang="zh-CN" sz="3200" b="1" dirty="0">
                <a:solidFill>
                  <a:schemeClr val="bg2"/>
                </a:solidFill>
              </a:rPr>
              <a:t>9.4 Hive</a:t>
            </a:r>
            <a:r>
              <a:rPr lang="zh-CN" altLang="en-US" sz="3200" b="1" dirty="0">
                <a:solidFill>
                  <a:schemeClr val="bg2"/>
                </a:solidFill>
              </a:rPr>
              <a:t>应用实例：</a:t>
            </a:r>
            <a:r>
              <a:rPr lang="en-US" altLang="zh-CN" sz="3200" b="1" dirty="0" err="1">
                <a:solidFill>
                  <a:schemeClr val="bg2"/>
                </a:solidFill>
              </a:rPr>
              <a:t>WordCount</a:t>
            </a:r>
            <a:endParaRPr lang="en-US" altLang="zh-CN" sz="3200" b="1" dirty="0">
              <a:solidFill>
                <a:schemeClr val="bg2"/>
              </a:solidFill>
            </a:endParaRPr>
          </a:p>
        </p:txBody>
      </p:sp>
      <p:sp>
        <p:nvSpPr>
          <p:cNvPr id="30723" name="TextBox 2">
            <a:extLst>
              <a:ext uri="{FF2B5EF4-FFF2-40B4-BE49-F238E27FC236}">
                <a16:creationId xmlns:a16="http://schemas.microsoft.com/office/drawing/2014/main" id="{F2CA05CF-E052-4A1D-A94F-632F62896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07456"/>
            <a:ext cx="8686799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    现在我们通过一个实例</a:t>
            </a:r>
            <a:r>
              <a:rPr lang="en-US" altLang="zh-CN" sz="2400" dirty="0"/>
              <a:t>——</a:t>
            </a:r>
            <a:r>
              <a:rPr lang="zh-CN" altLang="en-US" sz="2400" dirty="0"/>
              <a:t>词频统计，来深入学习一下</a:t>
            </a:r>
            <a:r>
              <a:rPr lang="en-US" altLang="zh-CN" sz="2400" dirty="0"/>
              <a:t>Hive</a:t>
            </a:r>
            <a:r>
              <a:rPr lang="zh-CN" altLang="en-US" sz="2400" dirty="0"/>
              <a:t>的具体使用。首先，需要创建一个需要分析的输入数据文件，然后编写</a:t>
            </a:r>
            <a:r>
              <a:rPr lang="en-US" altLang="zh-CN" sz="2400" dirty="0"/>
              <a:t>HiveQL</a:t>
            </a:r>
            <a:r>
              <a:rPr lang="zh-CN" altLang="en-US" sz="2400" dirty="0"/>
              <a:t>语句实现</a:t>
            </a:r>
            <a:r>
              <a:rPr lang="en-US" altLang="zh-CN" sz="2400" dirty="0" err="1"/>
              <a:t>WordCount</a:t>
            </a:r>
            <a:r>
              <a:rPr lang="zh-CN" altLang="en-US" sz="2400" dirty="0"/>
              <a:t>算法，在</a:t>
            </a:r>
            <a:r>
              <a:rPr lang="en-US" altLang="zh-CN" sz="2400" dirty="0"/>
              <a:t>Unix</a:t>
            </a:r>
            <a:r>
              <a:rPr lang="zh-CN" altLang="en-US" sz="2400" dirty="0"/>
              <a:t>下实现步骤如下：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）创建</a:t>
            </a:r>
            <a:r>
              <a:rPr lang="en-US" altLang="zh-CN" sz="2400" dirty="0"/>
              <a:t>input</a:t>
            </a:r>
            <a:r>
              <a:rPr lang="zh-CN" altLang="en-US" sz="2400" dirty="0"/>
              <a:t>目录，其中</a:t>
            </a:r>
            <a:r>
              <a:rPr lang="en-US" altLang="zh-CN" sz="2400" dirty="0"/>
              <a:t>input</a:t>
            </a:r>
            <a:r>
              <a:rPr lang="zh-CN" altLang="en-US" sz="2400" dirty="0"/>
              <a:t>为输入目录。命令如下：</a:t>
            </a:r>
          </a:p>
          <a:p>
            <a:pPr eaLnBrk="1" hangingPunct="1"/>
            <a:r>
              <a:rPr lang="zh-CN" altLang="en-US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$ cd /</a:t>
            </a:r>
            <a:r>
              <a:rPr lang="en-US" altLang="zh-CN" sz="2400" dirty="0" err="1">
                <a:solidFill>
                  <a:schemeClr val="bg2"/>
                </a:solidFill>
              </a:rPr>
              <a:t>usr</a:t>
            </a:r>
            <a:r>
              <a:rPr lang="en-US" altLang="zh-CN" sz="2400" dirty="0">
                <a:solidFill>
                  <a:schemeClr val="bg2"/>
                </a:solidFill>
              </a:rPr>
              <a:t>/local/</a:t>
            </a:r>
            <a:r>
              <a:rPr lang="en-US" altLang="zh-CN" sz="2400" dirty="0" err="1">
                <a:solidFill>
                  <a:schemeClr val="bg2"/>
                </a:solidFill>
              </a:rPr>
              <a:t>hadoop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2"/>
                </a:solidFill>
              </a:rPr>
              <a:t> $ </a:t>
            </a:r>
            <a:r>
              <a:rPr lang="en-US" altLang="zh-CN" sz="2400" dirty="0" err="1">
                <a:solidFill>
                  <a:schemeClr val="bg2"/>
                </a:solidFill>
              </a:rPr>
              <a:t>mkdir</a:t>
            </a:r>
            <a:r>
              <a:rPr lang="en-US" altLang="zh-CN" sz="2400" dirty="0">
                <a:solidFill>
                  <a:schemeClr val="bg2"/>
                </a:solidFill>
              </a:rPr>
              <a:t> input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）在</a:t>
            </a:r>
            <a:r>
              <a:rPr lang="en-US" altLang="zh-CN" sz="2400" dirty="0"/>
              <a:t>input</a:t>
            </a:r>
            <a:r>
              <a:rPr lang="zh-CN" altLang="en-US" sz="2400" dirty="0"/>
              <a:t>文件夹中创建两个测试文件</a:t>
            </a:r>
            <a:r>
              <a:rPr lang="en-US" altLang="zh-CN" sz="2400" dirty="0"/>
              <a:t>file1.txt</a:t>
            </a:r>
            <a:r>
              <a:rPr lang="zh-CN" altLang="en-US" sz="2400" dirty="0"/>
              <a:t>和</a:t>
            </a:r>
            <a:r>
              <a:rPr lang="en-US" altLang="zh-CN" sz="2400" dirty="0"/>
              <a:t>file2.txt</a:t>
            </a:r>
            <a:r>
              <a:rPr lang="zh-CN" altLang="en-US" sz="2400" dirty="0"/>
              <a:t>，命令如下：</a:t>
            </a:r>
          </a:p>
          <a:p>
            <a:pPr eaLnBrk="1" hangingPunct="1"/>
            <a:r>
              <a:rPr lang="zh-CN" altLang="en-US" sz="2400" dirty="0"/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$ cd  /</a:t>
            </a:r>
            <a:r>
              <a:rPr lang="en-US" altLang="zh-CN" sz="2400" dirty="0" err="1">
                <a:solidFill>
                  <a:schemeClr val="bg2"/>
                </a:solidFill>
              </a:rPr>
              <a:t>usr</a:t>
            </a:r>
            <a:r>
              <a:rPr lang="en-US" altLang="zh-CN" sz="2400" dirty="0">
                <a:solidFill>
                  <a:schemeClr val="bg2"/>
                </a:solidFill>
              </a:rPr>
              <a:t>/local/</a:t>
            </a:r>
            <a:r>
              <a:rPr lang="en-US" altLang="zh-CN" sz="2400" dirty="0" err="1">
                <a:solidFill>
                  <a:schemeClr val="bg2"/>
                </a:solidFill>
              </a:rPr>
              <a:t>hadoop</a:t>
            </a:r>
            <a:r>
              <a:rPr lang="en-US" altLang="zh-CN" sz="2400" dirty="0">
                <a:solidFill>
                  <a:schemeClr val="bg2"/>
                </a:solidFill>
              </a:rPr>
              <a:t>/input</a:t>
            </a:r>
          </a:p>
          <a:p>
            <a:pPr eaLnBrk="1" hangingPunct="1"/>
            <a:r>
              <a:rPr lang="en-US" altLang="zh-CN" sz="2400" dirty="0">
                <a:solidFill>
                  <a:schemeClr val="bg2"/>
                </a:solidFill>
              </a:rPr>
              <a:t> $ echo "hello world" &gt; file1.txt</a:t>
            </a:r>
          </a:p>
          <a:p>
            <a:pPr eaLnBrk="1" hangingPunct="1"/>
            <a:r>
              <a:rPr lang="en-US" altLang="zh-CN" sz="2400" dirty="0">
                <a:solidFill>
                  <a:schemeClr val="bg2"/>
                </a:solidFill>
              </a:rPr>
              <a:t> $ echo "hello </a:t>
            </a:r>
            <a:r>
              <a:rPr lang="en-US" altLang="zh-CN" sz="2400" dirty="0" err="1">
                <a:solidFill>
                  <a:schemeClr val="bg2"/>
                </a:solidFill>
              </a:rPr>
              <a:t>hadoop</a:t>
            </a:r>
            <a:r>
              <a:rPr lang="en-US" altLang="zh-CN" sz="2400" dirty="0">
                <a:solidFill>
                  <a:schemeClr val="bg2"/>
                </a:solidFill>
              </a:rPr>
              <a:t>" &gt; file2.txt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5599C1-E896-42A2-8249-FAA749F8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C3BA2-C7A2-44C5-8916-97E9DE37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35B6F-ED59-441C-A47C-D7E2EA0D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>
            <a:extLst>
              <a:ext uri="{FF2B5EF4-FFF2-40B4-BE49-F238E27FC236}">
                <a16:creationId xmlns:a16="http://schemas.microsoft.com/office/drawing/2014/main" id="{A408E947-E95B-4D9C-8EBF-DB9F087EE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38200"/>
            <a:ext cx="83820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）进入</a:t>
            </a:r>
            <a:r>
              <a:rPr lang="en-US" altLang="zh-CN" sz="2000" dirty="0"/>
              <a:t>hive</a:t>
            </a:r>
            <a:r>
              <a:rPr lang="zh-CN" altLang="en-US" sz="2000" dirty="0"/>
              <a:t>命令行界面，编写</a:t>
            </a:r>
            <a:r>
              <a:rPr lang="en-US" altLang="zh-CN" sz="2000" dirty="0"/>
              <a:t>HiveQL</a:t>
            </a:r>
            <a:r>
              <a:rPr lang="zh-CN" altLang="en-US" sz="2000" dirty="0"/>
              <a:t>语句实现</a:t>
            </a:r>
            <a:r>
              <a:rPr lang="en-US" altLang="zh-CN" sz="2000" dirty="0" err="1"/>
              <a:t>WordCount</a:t>
            </a:r>
            <a:r>
              <a:rPr lang="zh-CN" altLang="en-US" sz="2000" dirty="0"/>
              <a:t>算法，命令如下：</a:t>
            </a:r>
          </a:p>
          <a:p>
            <a:pPr eaLnBrk="1" hangingPunct="1"/>
            <a:r>
              <a:rPr lang="zh-CN" altLang="en-US" sz="2000" dirty="0"/>
              <a:t>  </a:t>
            </a:r>
            <a:r>
              <a:rPr lang="en-US" altLang="zh-CN" sz="2000" dirty="0">
                <a:solidFill>
                  <a:schemeClr val="bg2"/>
                </a:solidFill>
              </a:rPr>
              <a:t>$ hive</a:t>
            </a:r>
          </a:p>
          <a:p>
            <a:pPr eaLnBrk="1" hangingPunct="1"/>
            <a:r>
              <a:rPr lang="en-US" altLang="zh-CN" sz="2000" dirty="0">
                <a:solidFill>
                  <a:schemeClr val="bg2"/>
                </a:solidFill>
              </a:rPr>
              <a:t>  hive&gt; create table docs(line string);</a:t>
            </a:r>
          </a:p>
          <a:p>
            <a:pPr eaLnBrk="1" hangingPunct="1"/>
            <a:r>
              <a:rPr lang="en-US" altLang="zh-CN" sz="2000" dirty="0">
                <a:solidFill>
                  <a:schemeClr val="bg2"/>
                </a:solidFill>
              </a:rPr>
              <a:t>  hive&gt; load data </a:t>
            </a:r>
            <a:r>
              <a:rPr lang="en-US" altLang="zh-CN" sz="2000" dirty="0" err="1">
                <a:solidFill>
                  <a:schemeClr val="bg2"/>
                </a:solidFill>
              </a:rPr>
              <a:t>inpath</a:t>
            </a:r>
            <a:r>
              <a:rPr lang="en-US" altLang="zh-CN" sz="2000" dirty="0">
                <a:solidFill>
                  <a:schemeClr val="bg2"/>
                </a:solidFill>
              </a:rPr>
              <a:t> 'input' overwrite into table docs;</a:t>
            </a:r>
          </a:p>
          <a:p>
            <a:pPr eaLnBrk="1" hangingPunct="1"/>
            <a:r>
              <a:rPr lang="en-US" altLang="zh-CN" sz="2000" dirty="0">
                <a:solidFill>
                  <a:schemeClr val="bg2"/>
                </a:solidFill>
              </a:rPr>
              <a:t>  hive&gt;create table </a:t>
            </a:r>
            <a:r>
              <a:rPr lang="en-US" altLang="zh-CN" sz="2000" dirty="0" err="1">
                <a:solidFill>
                  <a:schemeClr val="bg2"/>
                </a:solidFill>
              </a:rPr>
              <a:t>word_count</a:t>
            </a:r>
            <a:r>
              <a:rPr lang="en-US" altLang="zh-CN" sz="2000" dirty="0">
                <a:solidFill>
                  <a:schemeClr val="bg2"/>
                </a:solidFill>
              </a:rPr>
              <a:t> as </a:t>
            </a:r>
          </a:p>
          <a:p>
            <a:pPr eaLnBrk="1" hangingPunct="1"/>
            <a:r>
              <a:rPr lang="en-US" altLang="zh-CN" sz="2000" dirty="0">
                <a:solidFill>
                  <a:schemeClr val="bg2"/>
                </a:solidFill>
              </a:rPr>
              <a:t>      select word, count(1) as count from</a:t>
            </a:r>
          </a:p>
          <a:p>
            <a:pPr eaLnBrk="1" hangingPunct="1"/>
            <a:r>
              <a:rPr lang="en-US" altLang="zh-CN" sz="2000" dirty="0">
                <a:solidFill>
                  <a:schemeClr val="bg2"/>
                </a:solidFill>
              </a:rPr>
              <a:t>      (select explode(split(line,' '))as word from docs) w</a:t>
            </a:r>
          </a:p>
          <a:p>
            <a:pPr eaLnBrk="1" hangingPunct="1"/>
            <a:r>
              <a:rPr lang="en-US" altLang="zh-CN" sz="2000" dirty="0">
                <a:solidFill>
                  <a:schemeClr val="bg2"/>
                </a:solidFill>
              </a:rPr>
              <a:t>      group by word</a:t>
            </a:r>
          </a:p>
          <a:p>
            <a:pPr eaLnBrk="1" hangingPunct="1"/>
            <a:r>
              <a:rPr lang="en-US" altLang="zh-CN" sz="2000" dirty="0">
                <a:solidFill>
                  <a:schemeClr val="bg2"/>
                </a:solidFill>
              </a:rPr>
              <a:t>      order by word;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zh-CN" altLang="zh-CN" sz="2000" dirty="0"/>
              <a:t>执行完成后，用</a:t>
            </a:r>
            <a:r>
              <a:rPr lang="en-US" altLang="zh-CN" sz="2000" dirty="0"/>
              <a:t>select</a:t>
            </a:r>
            <a:r>
              <a:rPr lang="zh-CN" altLang="zh-CN" sz="2000" dirty="0"/>
              <a:t>语句查看运行结果</a:t>
            </a:r>
            <a:r>
              <a:rPr lang="zh-CN" altLang="en-US" sz="2000" dirty="0"/>
              <a:t>如下</a:t>
            </a:r>
            <a:r>
              <a:rPr lang="zh-CN" altLang="zh-CN" sz="2000" dirty="0"/>
              <a:t>：</a:t>
            </a:r>
          </a:p>
          <a:p>
            <a:pPr eaLnBrk="1" hangingPunct="1"/>
            <a:endParaRPr lang="en-US" altLang="zh-CN" sz="2000" dirty="0"/>
          </a:p>
        </p:txBody>
      </p:sp>
      <p:pic>
        <p:nvPicPr>
          <p:cNvPr id="31748" name="Picture">
            <a:extLst>
              <a:ext uri="{FF2B5EF4-FFF2-40B4-BE49-F238E27FC236}">
                <a16:creationId xmlns:a16="http://schemas.microsoft.com/office/drawing/2014/main" id="{43415AC5-50E4-457E-B579-C9204F232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66530"/>
            <a:ext cx="8153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97EBD5-88A1-4B47-BC17-06105B8E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D633AC-40BD-41C8-A4E5-4A835A8E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72D42B-B27A-4153-8D7F-F0DB5471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B4B2B0FC-9284-446E-89A1-6D180787BE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1996" y="-101189"/>
            <a:ext cx="8001000" cy="9144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9.5 Hive</a:t>
            </a:r>
            <a:r>
              <a:rPr lang="zh-CN" altLang="en-US" sz="3200" b="1" dirty="0">
                <a:solidFill>
                  <a:schemeClr val="bg2"/>
                </a:solidFill>
              </a:rPr>
              <a:t>编程优势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AEA90536-8A64-4561-B891-EE3CE7B1D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04" y="1524000"/>
            <a:ext cx="8610600" cy="517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zh-CN" sz="2000" dirty="0"/>
              <a:t>词频统计算法是最能体现</a:t>
            </a:r>
            <a:r>
              <a:rPr lang="en-US" altLang="zh-CN" sz="2000" dirty="0"/>
              <a:t>MapReduce</a:t>
            </a:r>
            <a:r>
              <a:rPr lang="zh-CN" altLang="zh-CN" sz="2000" dirty="0"/>
              <a:t>思想的算法之一，接下来，我们将比较</a:t>
            </a:r>
            <a:r>
              <a:rPr lang="en-US" altLang="zh-CN" sz="2000" dirty="0" err="1"/>
              <a:t>WordCount</a:t>
            </a:r>
            <a:r>
              <a:rPr lang="zh-CN" altLang="zh-CN" sz="2000" dirty="0"/>
              <a:t>算法在</a:t>
            </a:r>
            <a:r>
              <a:rPr lang="en-US" altLang="zh-CN" sz="2000" dirty="0"/>
              <a:t>MapReduce</a:t>
            </a:r>
            <a:r>
              <a:rPr lang="zh-CN" altLang="zh-CN" sz="2000" dirty="0"/>
              <a:t>中的编程实现和</a:t>
            </a:r>
            <a:r>
              <a:rPr lang="en-US" altLang="zh-CN" sz="2000" dirty="0"/>
              <a:t>Hive</a:t>
            </a:r>
            <a:r>
              <a:rPr lang="zh-CN" altLang="zh-CN" sz="2000" dirty="0"/>
              <a:t>中编程实现的</a:t>
            </a:r>
            <a:r>
              <a:rPr lang="zh-CN" altLang="en-US" sz="2000" dirty="0"/>
              <a:t>主要</a:t>
            </a:r>
            <a:r>
              <a:rPr lang="zh-CN" altLang="zh-CN" sz="2000" dirty="0"/>
              <a:t>不同点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sz="2400" b="1" dirty="0">
                <a:solidFill>
                  <a:schemeClr val="bg2"/>
                </a:solidFill>
              </a:rPr>
              <a:t>1.  </a:t>
            </a:r>
            <a:r>
              <a:rPr lang="zh-CN" altLang="zh-CN" sz="2400" b="1" dirty="0">
                <a:solidFill>
                  <a:schemeClr val="bg2"/>
                </a:solidFill>
              </a:rPr>
              <a:t>采用</a:t>
            </a:r>
            <a:r>
              <a:rPr lang="en-US" altLang="zh-CN" sz="2400" b="1" dirty="0">
                <a:solidFill>
                  <a:schemeClr val="bg2"/>
                </a:solidFill>
              </a:rPr>
              <a:t>Hive</a:t>
            </a:r>
            <a:r>
              <a:rPr lang="zh-CN" altLang="zh-CN" sz="2400" b="1" dirty="0">
                <a:solidFill>
                  <a:schemeClr val="bg2"/>
                </a:solidFill>
              </a:rPr>
              <a:t>实现</a:t>
            </a:r>
            <a:r>
              <a:rPr lang="en-US" altLang="zh-CN" sz="2400" b="1" dirty="0" err="1">
                <a:solidFill>
                  <a:schemeClr val="bg2"/>
                </a:solidFill>
              </a:rPr>
              <a:t>WordCount</a:t>
            </a:r>
            <a:r>
              <a:rPr lang="zh-CN" altLang="zh-CN" sz="2400" b="1" dirty="0">
                <a:solidFill>
                  <a:schemeClr val="bg2"/>
                </a:solidFill>
              </a:rPr>
              <a:t>算法需要编写较少的代码量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342900" indent="-342900" eaLnBrk="1" hangingPunct="1">
              <a:lnSpc>
                <a:spcPct val="120000"/>
              </a:lnSpc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zh-CN" sz="2000" dirty="0"/>
              <a:t>在</a:t>
            </a:r>
            <a:r>
              <a:rPr lang="en-US" altLang="zh-CN" sz="2000" dirty="0"/>
              <a:t>MapReduce</a:t>
            </a:r>
            <a:r>
              <a:rPr lang="zh-CN" altLang="zh-CN" sz="2000" dirty="0"/>
              <a:t>中，</a:t>
            </a:r>
            <a:r>
              <a:rPr lang="en-US" altLang="zh-CN" sz="2000" dirty="0"/>
              <a:t>wordcount</a:t>
            </a:r>
            <a:r>
              <a:rPr lang="zh-CN" altLang="zh-CN" sz="2000" dirty="0"/>
              <a:t>类由</a:t>
            </a:r>
            <a:r>
              <a:rPr lang="en-US" altLang="zh-CN" sz="2000" dirty="0"/>
              <a:t>63</a:t>
            </a:r>
            <a:r>
              <a:rPr lang="zh-CN" altLang="zh-CN" sz="2000" dirty="0"/>
              <a:t>行</a:t>
            </a:r>
            <a:r>
              <a:rPr lang="en-US" altLang="zh-CN" sz="2000" dirty="0"/>
              <a:t>Java</a:t>
            </a:r>
            <a:r>
              <a:rPr lang="zh-CN" altLang="zh-CN" sz="2000" dirty="0"/>
              <a:t>代码编写而成</a:t>
            </a:r>
            <a:r>
              <a:rPr lang="zh-CN" altLang="en-US" sz="2000" dirty="0"/>
              <a:t>代码位置：</a:t>
            </a:r>
            <a:r>
              <a:rPr lang="en-US" altLang="zh-CN" sz="2000" dirty="0"/>
              <a:t>%HADOOP_HOME/share/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mapreduce</a:t>
            </a:r>
            <a:r>
              <a:rPr lang="en-US" altLang="zh-CN" sz="2000" dirty="0"/>
              <a:t>/hadoop-mapreduce-examples-2.7.1.jar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 eaLnBrk="1" hangingPunct="1">
              <a:lnSpc>
                <a:spcPct val="120000"/>
              </a:lnSpc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zh-CN" sz="2000" dirty="0"/>
              <a:t>而在</a:t>
            </a:r>
            <a:r>
              <a:rPr lang="en-US" altLang="zh-CN" sz="2000" dirty="0"/>
              <a:t>Hive</a:t>
            </a:r>
            <a:r>
              <a:rPr lang="zh-CN" altLang="zh-CN" sz="2000" dirty="0"/>
              <a:t>中只需要编写</a:t>
            </a:r>
            <a:r>
              <a:rPr lang="en-US" altLang="zh-CN" sz="2000" dirty="0"/>
              <a:t>7</a:t>
            </a:r>
            <a:r>
              <a:rPr lang="zh-CN" altLang="zh-CN" sz="2000" dirty="0"/>
              <a:t>行代码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2"/>
                </a:solidFill>
              </a:rPr>
              <a:t>2.  </a:t>
            </a:r>
            <a:r>
              <a:rPr lang="zh-CN" altLang="zh-CN" sz="2400" b="1" dirty="0">
                <a:solidFill>
                  <a:schemeClr val="bg2"/>
                </a:solidFill>
              </a:rPr>
              <a:t>在</a:t>
            </a:r>
            <a:r>
              <a:rPr lang="en-US" altLang="zh-CN" sz="2400" b="1" dirty="0">
                <a:solidFill>
                  <a:schemeClr val="bg2"/>
                </a:solidFill>
              </a:rPr>
              <a:t>MapReduce</a:t>
            </a:r>
            <a:r>
              <a:rPr lang="zh-CN" altLang="zh-CN" sz="2400" b="1" dirty="0">
                <a:solidFill>
                  <a:schemeClr val="bg2"/>
                </a:solidFill>
              </a:rPr>
              <a:t>的实现中，需要进行编译生成</a:t>
            </a:r>
            <a:r>
              <a:rPr lang="en-US" altLang="zh-CN" sz="2400" b="1" dirty="0">
                <a:solidFill>
                  <a:schemeClr val="bg2"/>
                </a:solidFill>
              </a:rPr>
              <a:t>jar</a:t>
            </a:r>
            <a:r>
              <a:rPr lang="zh-CN" altLang="zh-CN" sz="2400" b="1" dirty="0">
                <a:solidFill>
                  <a:schemeClr val="bg2"/>
                </a:solidFill>
              </a:rPr>
              <a:t>文件来执行算法，而在</a:t>
            </a:r>
            <a:r>
              <a:rPr lang="en-US" altLang="zh-CN" sz="2400" b="1" dirty="0">
                <a:solidFill>
                  <a:schemeClr val="bg2"/>
                </a:solidFill>
              </a:rPr>
              <a:t>Hive</a:t>
            </a:r>
            <a:r>
              <a:rPr lang="zh-CN" altLang="zh-CN" sz="2400" b="1" dirty="0">
                <a:solidFill>
                  <a:schemeClr val="bg2"/>
                </a:solidFill>
              </a:rPr>
              <a:t>中不需要</a:t>
            </a:r>
            <a:r>
              <a:rPr lang="zh-CN" altLang="en-US" sz="2400" b="1" dirty="0">
                <a:solidFill>
                  <a:schemeClr val="bg2"/>
                </a:solidFill>
              </a:rPr>
              <a:t>。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342900" indent="-342900" eaLnBrk="1" hangingPunct="1">
              <a:lnSpc>
                <a:spcPct val="120000"/>
              </a:lnSpc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HiveQL</a:t>
            </a:r>
            <a:r>
              <a:rPr lang="zh-CN" altLang="zh-CN" sz="2000" dirty="0"/>
              <a:t>语句的最终实现需要转换为</a:t>
            </a:r>
            <a:r>
              <a:rPr lang="en-US" altLang="zh-CN" sz="2000" dirty="0"/>
              <a:t>MapReduce</a:t>
            </a:r>
            <a:r>
              <a:rPr lang="zh-CN" altLang="zh-CN" sz="2000" dirty="0"/>
              <a:t>任务来执行，这都是</a:t>
            </a:r>
            <a:r>
              <a:rPr lang="zh-CN" altLang="en-US" sz="2000" dirty="0"/>
              <a:t>由</a:t>
            </a:r>
            <a:r>
              <a:rPr lang="en-US" altLang="zh-CN" sz="2000" dirty="0"/>
              <a:t>Hive</a:t>
            </a:r>
            <a:r>
              <a:rPr lang="zh-CN" altLang="zh-CN" sz="2000" dirty="0"/>
              <a:t>框架自动完成的，用户不需要了解具体实现细节。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A5F7B9-789E-4C8A-8206-06ADD5F9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D8DE65-1AF5-4E02-B813-ABA484A9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A64A81-2604-4C12-A06B-AD39F56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F6AF3963-B3A0-4E1B-85BD-3DF523C950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001000" cy="9144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9.1 Hive</a:t>
            </a:r>
            <a:r>
              <a:rPr lang="zh-CN" altLang="en-US" sz="3200" b="1" dirty="0">
                <a:solidFill>
                  <a:schemeClr val="bg2"/>
                </a:solidFill>
              </a:rPr>
              <a:t>安装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6147" name="TextBox 2">
            <a:extLst>
              <a:ext uri="{FF2B5EF4-FFF2-40B4-BE49-F238E27FC236}">
                <a16:creationId xmlns:a16="http://schemas.microsoft.com/office/drawing/2014/main" id="{D661AFFF-D0F7-4DFE-B759-52D9417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6629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9.1.1 </a:t>
            </a:r>
            <a:r>
              <a:rPr lang="zh-CN" altLang="zh-CN" sz="2800" b="1" dirty="0">
                <a:solidFill>
                  <a:schemeClr val="bg2"/>
                </a:solidFill>
              </a:rPr>
              <a:t>下载安装文件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9.1.2 </a:t>
            </a:r>
            <a:r>
              <a:rPr lang="zh-CN" altLang="zh-CN" sz="2800" b="1" dirty="0">
                <a:solidFill>
                  <a:schemeClr val="bg2"/>
                </a:solidFill>
              </a:rPr>
              <a:t>配置环境变量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9.1.3 </a:t>
            </a:r>
            <a:r>
              <a:rPr lang="zh-CN" altLang="zh-CN" sz="2800" b="1" dirty="0">
                <a:solidFill>
                  <a:schemeClr val="bg2"/>
                </a:solidFill>
              </a:rPr>
              <a:t>修改配置文件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9.1.4 </a:t>
            </a:r>
            <a:r>
              <a:rPr lang="zh-CN" altLang="zh-CN" sz="2800" b="1" dirty="0">
                <a:solidFill>
                  <a:schemeClr val="bg2"/>
                </a:solidFill>
              </a:rPr>
              <a:t>安装并配置</a:t>
            </a:r>
            <a:r>
              <a:rPr lang="en-US" altLang="zh-CN" sz="2800" b="1" dirty="0">
                <a:solidFill>
                  <a:schemeClr val="bg2"/>
                </a:solidFill>
              </a:rPr>
              <a:t>MySQL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640AEA-FF97-4795-A195-40E756E1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59DDEA-5485-4552-A4B7-16DE86DC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265473-981E-4D37-99C7-810930CA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14268D75-AD16-493C-9772-0C9EE3E667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38600" y="838200"/>
            <a:ext cx="2362200" cy="685800"/>
          </a:xfrm>
        </p:spPr>
        <p:txBody>
          <a:bodyPr/>
          <a:lstStyle/>
          <a:p>
            <a:r>
              <a:rPr lang="zh-CN" altLang="zh-CN" sz="2400" b="1" dirty="0">
                <a:solidFill>
                  <a:schemeClr val="bg2"/>
                </a:solidFill>
              </a:rPr>
              <a:t>本章小结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33795" name="TextBox 2">
            <a:extLst>
              <a:ext uri="{FF2B5EF4-FFF2-40B4-BE49-F238E27FC236}">
                <a16:creationId xmlns:a16="http://schemas.microsoft.com/office/drawing/2014/main" id="{77DA4E6F-0B6A-4AFB-A956-B39DA251D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28" y="1524000"/>
            <a:ext cx="85344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bg2"/>
                </a:solidFill>
              </a:rPr>
              <a:t>Hive</a:t>
            </a:r>
            <a:r>
              <a:rPr lang="zh-CN" altLang="zh-CN" sz="2000" b="1" dirty="0">
                <a:solidFill>
                  <a:schemeClr val="bg2"/>
                </a:solidFill>
              </a:rPr>
              <a:t>是一个构建于</a:t>
            </a:r>
            <a:r>
              <a:rPr lang="en-US" altLang="zh-CN" sz="2000" b="1" dirty="0">
                <a:solidFill>
                  <a:schemeClr val="bg2"/>
                </a:solidFill>
              </a:rPr>
              <a:t>Hadoop</a:t>
            </a:r>
            <a:r>
              <a:rPr lang="zh-CN" altLang="zh-CN" sz="2000" b="1" dirty="0">
                <a:solidFill>
                  <a:schemeClr val="bg2"/>
                </a:solidFill>
              </a:rPr>
              <a:t>顶层的数据仓库工具，主要用于对存储在</a:t>
            </a:r>
            <a:r>
              <a:rPr lang="en-US" altLang="zh-CN" sz="2000" b="1" dirty="0">
                <a:solidFill>
                  <a:schemeClr val="bg2"/>
                </a:solidFill>
              </a:rPr>
              <a:t> Hadoop </a:t>
            </a:r>
            <a:r>
              <a:rPr lang="zh-CN" altLang="zh-CN" sz="2000" b="1" dirty="0">
                <a:solidFill>
                  <a:schemeClr val="bg2"/>
                </a:solidFill>
              </a:rPr>
              <a:t>文件中的数据集进行数据整理、特殊查询和分析处理。</a:t>
            </a:r>
            <a:r>
              <a:rPr lang="en-US" altLang="zh-CN" sz="2000" b="1" dirty="0">
                <a:solidFill>
                  <a:schemeClr val="bg2"/>
                </a:solidFill>
              </a:rPr>
              <a:t>Hive</a:t>
            </a:r>
            <a:r>
              <a:rPr lang="zh-CN" altLang="zh-CN" sz="2000" b="1" dirty="0">
                <a:solidFill>
                  <a:schemeClr val="bg2"/>
                </a:solidFill>
              </a:rPr>
              <a:t>在某种程度上可以看作是用户编程接口，本身不存储和处理数据，依赖</a:t>
            </a:r>
            <a:r>
              <a:rPr lang="en-US" altLang="zh-CN" sz="2000" b="1" dirty="0">
                <a:solidFill>
                  <a:schemeClr val="bg2"/>
                </a:solidFill>
              </a:rPr>
              <a:t>HDFS</a:t>
            </a:r>
            <a:r>
              <a:rPr lang="zh-CN" altLang="zh-CN" sz="2000" b="1" dirty="0">
                <a:solidFill>
                  <a:schemeClr val="bg2"/>
                </a:solidFill>
              </a:rPr>
              <a:t>存储数据，依赖</a:t>
            </a:r>
            <a:r>
              <a:rPr lang="en-US" altLang="zh-CN" sz="2000" b="1" dirty="0">
                <a:solidFill>
                  <a:schemeClr val="bg2"/>
                </a:solidFill>
              </a:rPr>
              <a:t>MapReduce</a:t>
            </a:r>
            <a:r>
              <a:rPr lang="zh-CN" altLang="zh-CN" sz="2000" b="1" dirty="0">
                <a:solidFill>
                  <a:schemeClr val="bg2"/>
                </a:solidFill>
              </a:rPr>
              <a:t>处理数据。</a:t>
            </a:r>
            <a:endParaRPr lang="en-US" altLang="zh-CN" sz="2000" b="1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endParaRPr lang="zh-CN" altLang="zh-CN" sz="2000" b="1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zh-CN" sz="2000" b="1" dirty="0">
                <a:solidFill>
                  <a:schemeClr val="bg2"/>
                </a:solidFill>
              </a:rPr>
              <a:t>本章介绍了</a:t>
            </a:r>
            <a:r>
              <a:rPr lang="en-US" altLang="zh-CN" sz="2000" b="1" dirty="0">
                <a:solidFill>
                  <a:schemeClr val="bg2"/>
                </a:solidFill>
              </a:rPr>
              <a:t>Hive</a:t>
            </a:r>
            <a:r>
              <a:rPr lang="zh-CN" altLang="zh-CN" sz="2000" b="1" dirty="0">
                <a:solidFill>
                  <a:schemeClr val="bg2"/>
                </a:solidFill>
              </a:rPr>
              <a:t>的安装方法，包括下载安装文件、配置环境变量、修改配置文件、安装并配置</a:t>
            </a:r>
            <a:r>
              <a:rPr lang="en-US" altLang="zh-CN" sz="2000" b="1" dirty="0">
                <a:solidFill>
                  <a:schemeClr val="bg2"/>
                </a:solidFill>
              </a:rPr>
              <a:t>MySQL</a:t>
            </a:r>
            <a:r>
              <a:rPr lang="zh-CN" altLang="zh-CN" sz="2000" b="1" dirty="0">
                <a:solidFill>
                  <a:schemeClr val="bg2"/>
                </a:solidFill>
              </a:rPr>
              <a:t>等。</a:t>
            </a:r>
            <a:r>
              <a:rPr lang="en-US" altLang="zh-CN" sz="2000" b="1" dirty="0">
                <a:solidFill>
                  <a:schemeClr val="bg2"/>
                </a:solidFill>
              </a:rPr>
              <a:t>Hive</a:t>
            </a:r>
            <a:r>
              <a:rPr lang="zh-CN" altLang="zh-CN" sz="2000" b="1" dirty="0">
                <a:solidFill>
                  <a:schemeClr val="bg2"/>
                </a:solidFill>
              </a:rPr>
              <a:t>支持关系数据库中的大多数基本数据类型，同时</a:t>
            </a:r>
            <a:r>
              <a:rPr lang="en-US" altLang="zh-CN" sz="2000" b="1" dirty="0">
                <a:solidFill>
                  <a:schemeClr val="bg2"/>
                </a:solidFill>
              </a:rPr>
              <a:t>Hive</a:t>
            </a:r>
            <a:r>
              <a:rPr lang="zh-CN" altLang="zh-CN" sz="2000" b="1" dirty="0">
                <a:solidFill>
                  <a:schemeClr val="bg2"/>
                </a:solidFill>
              </a:rPr>
              <a:t>还支持关系数据库中不常出现的的</a:t>
            </a:r>
            <a:r>
              <a:rPr lang="en-US" altLang="zh-CN" sz="2000" b="1" dirty="0">
                <a:solidFill>
                  <a:schemeClr val="bg2"/>
                </a:solidFill>
              </a:rPr>
              <a:t>3</a:t>
            </a:r>
            <a:r>
              <a:rPr lang="zh-CN" altLang="zh-CN" sz="2000" b="1" dirty="0">
                <a:solidFill>
                  <a:schemeClr val="bg2"/>
                </a:solidFill>
              </a:rPr>
              <a:t>种集合数据类型。</a:t>
            </a:r>
            <a:r>
              <a:rPr lang="en-US" altLang="zh-CN" sz="2000" b="1" dirty="0">
                <a:solidFill>
                  <a:schemeClr val="bg2"/>
                </a:solidFill>
              </a:rPr>
              <a:t>Hive</a:t>
            </a:r>
            <a:r>
              <a:rPr lang="zh-CN" altLang="zh-CN" sz="2000" b="1" dirty="0">
                <a:solidFill>
                  <a:schemeClr val="bg2"/>
                </a:solidFill>
              </a:rPr>
              <a:t>提供了类似</a:t>
            </a:r>
            <a:r>
              <a:rPr lang="en-US" altLang="zh-CN" sz="2000" b="1" dirty="0">
                <a:solidFill>
                  <a:schemeClr val="bg2"/>
                </a:solidFill>
              </a:rPr>
              <a:t>SQL</a:t>
            </a:r>
            <a:r>
              <a:rPr lang="zh-CN" altLang="zh-CN" sz="2000" b="1" dirty="0">
                <a:solidFill>
                  <a:schemeClr val="bg2"/>
                </a:solidFill>
              </a:rPr>
              <a:t>的语句——</a:t>
            </a:r>
            <a:r>
              <a:rPr lang="en-US" altLang="zh-CN" sz="2000" b="1" dirty="0">
                <a:solidFill>
                  <a:schemeClr val="bg2"/>
                </a:solidFill>
              </a:rPr>
              <a:t>HiveQL</a:t>
            </a:r>
            <a:r>
              <a:rPr lang="zh-CN" altLang="zh-CN" sz="2000" b="1" dirty="0">
                <a:solidFill>
                  <a:schemeClr val="bg2"/>
                </a:solidFill>
              </a:rPr>
              <a:t>，可以很方便地对</a:t>
            </a:r>
            <a:r>
              <a:rPr lang="en-US" altLang="zh-CN" sz="2000" b="1" dirty="0">
                <a:solidFill>
                  <a:schemeClr val="bg2"/>
                </a:solidFill>
              </a:rPr>
              <a:t>Hive</a:t>
            </a:r>
            <a:r>
              <a:rPr lang="zh-CN" altLang="zh-CN" sz="2000" b="1" dirty="0">
                <a:solidFill>
                  <a:schemeClr val="bg2"/>
                </a:solidFill>
              </a:rPr>
              <a:t>进行操作，包括创建、修改、删除数据库、表、视图等。</a:t>
            </a:r>
            <a:r>
              <a:rPr lang="en-US" altLang="zh-CN" sz="2000" b="1" dirty="0">
                <a:solidFill>
                  <a:schemeClr val="bg2"/>
                </a:solidFill>
              </a:rPr>
              <a:t>Hive</a:t>
            </a:r>
            <a:r>
              <a:rPr lang="zh-CN" altLang="zh-CN" sz="2000" b="1" dirty="0">
                <a:solidFill>
                  <a:schemeClr val="bg2"/>
                </a:solidFill>
              </a:rPr>
              <a:t>的一大突出优点是，可以把查询语句自动转化成相应的</a:t>
            </a:r>
            <a:r>
              <a:rPr lang="en-US" altLang="zh-CN" sz="2000" b="1" dirty="0">
                <a:solidFill>
                  <a:schemeClr val="bg2"/>
                </a:solidFill>
              </a:rPr>
              <a:t>MapReduce</a:t>
            </a:r>
            <a:r>
              <a:rPr lang="zh-CN" altLang="zh-CN" sz="2000" b="1" dirty="0">
                <a:solidFill>
                  <a:schemeClr val="bg2"/>
                </a:solidFill>
              </a:rPr>
              <a:t>任务去执行得到结果，这样就可以大大节省用户的编程工作量，本章最后通过一个</a:t>
            </a:r>
            <a:r>
              <a:rPr lang="en-US" altLang="zh-CN" sz="2000" b="1" dirty="0" err="1">
                <a:solidFill>
                  <a:schemeClr val="bg2"/>
                </a:solidFill>
              </a:rPr>
              <a:t>WordCount</a:t>
            </a:r>
            <a:r>
              <a:rPr lang="zh-CN" altLang="zh-CN" sz="2000" b="1" dirty="0">
                <a:solidFill>
                  <a:schemeClr val="bg2"/>
                </a:solidFill>
              </a:rPr>
              <a:t>应用实例，充分展示了</a:t>
            </a:r>
            <a:r>
              <a:rPr lang="en-US" altLang="zh-CN" sz="2000" b="1" dirty="0">
                <a:solidFill>
                  <a:schemeClr val="bg2"/>
                </a:solidFill>
              </a:rPr>
              <a:t>Hive</a:t>
            </a:r>
            <a:r>
              <a:rPr lang="zh-CN" altLang="zh-CN" sz="2000" b="1" dirty="0">
                <a:solidFill>
                  <a:schemeClr val="bg2"/>
                </a:solidFill>
              </a:rPr>
              <a:t>的这一优点。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B53BB6-8797-457C-9A72-6AD22438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93A3AA-188D-4599-A9E0-6BAD3BB2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DD465-1142-45DF-B9EF-43E727D5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34B88C7-6A60-455A-A743-420C23DCF7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1500" y="-104358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9.1.1 </a:t>
            </a:r>
            <a:r>
              <a:rPr lang="zh-CN" altLang="zh-CN" sz="2800" b="1" dirty="0">
                <a:solidFill>
                  <a:schemeClr val="bg2"/>
                </a:solidFill>
              </a:rPr>
              <a:t>下载安装文件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7171" name="TextBox 2">
            <a:extLst>
              <a:ext uri="{FF2B5EF4-FFF2-40B4-BE49-F238E27FC236}">
                <a16:creationId xmlns:a16="http://schemas.microsoft.com/office/drawing/2014/main" id="{2F1F21B1-5EA4-4535-B760-80131D42D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077368"/>
            <a:ext cx="7886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访问</a:t>
            </a:r>
            <a:r>
              <a:rPr lang="en-US" altLang="zh-CN" sz="2400" dirty="0"/>
              <a:t>Hive</a:t>
            </a:r>
            <a:r>
              <a:rPr lang="zh-CN" altLang="zh-CN" sz="2400" dirty="0"/>
              <a:t>官网（</a:t>
            </a:r>
            <a:r>
              <a:rPr lang="en-US" altLang="zh-CN" sz="2400" dirty="0"/>
              <a:t>http://www.apache.org/dyn/closer.cgi/hive/</a:t>
            </a:r>
            <a:r>
              <a:rPr lang="zh-CN" altLang="zh-CN" sz="2400" dirty="0"/>
              <a:t>）下载安装文件</a:t>
            </a:r>
            <a:r>
              <a:rPr lang="en-US" altLang="zh-CN" sz="2400" dirty="0"/>
              <a:t>apache-hive-3.1.2-bin.tar.gz</a:t>
            </a:r>
            <a:endParaRPr lang="zh-CN" altLang="en-US" sz="2400" dirty="0"/>
          </a:p>
        </p:txBody>
      </p:sp>
      <p:sp>
        <p:nvSpPr>
          <p:cNvPr id="7172" name="TextBox 3">
            <a:extLst>
              <a:ext uri="{FF2B5EF4-FFF2-40B4-BE49-F238E27FC236}">
                <a16:creationId xmlns:a16="http://schemas.microsoft.com/office/drawing/2014/main" id="{77506617-7FF8-4708-99AF-B788B721E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2644170"/>
            <a:ext cx="80009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下载完安装文件以后，需要对文件进行解压。按照</a:t>
            </a:r>
            <a:r>
              <a:rPr lang="en-US" altLang="zh-CN" sz="2400" dirty="0"/>
              <a:t>Linux</a:t>
            </a:r>
            <a:r>
              <a:rPr lang="zh-CN" altLang="zh-CN" sz="2400" dirty="0"/>
              <a:t>系统使用的默认规范，用户安装的软件一般都是存放在“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zh-CN" altLang="zh-CN" sz="2400" dirty="0"/>
              <a:t>”目录下。请在</a:t>
            </a:r>
            <a:r>
              <a:rPr lang="en-US" altLang="zh-CN" sz="2400" dirty="0"/>
              <a:t>Linux</a:t>
            </a:r>
            <a:r>
              <a:rPr lang="zh-CN" altLang="zh-CN" sz="2400" dirty="0"/>
              <a:t>系统中打开一个终端，执行如下命令：</a:t>
            </a:r>
            <a:endParaRPr lang="zh-CN" altLang="en-US" sz="2400" dirty="0"/>
          </a:p>
        </p:txBody>
      </p:sp>
      <p:sp>
        <p:nvSpPr>
          <p:cNvPr id="7173" name="TextBox 4">
            <a:extLst>
              <a:ext uri="{FF2B5EF4-FFF2-40B4-BE49-F238E27FC236}">
                <a16:creationId xmlns:a16="http://schemas.microsoft.com/office/drawing/2014/main" id="{0A3490B8-68DC-4F0C-8126-7EACA2CF5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81156"/>
            <a:ext cx="94488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</a:rPr>
              <a:t> tar -</a:t>
            </a:r>
            <a:r>
              <a:rPr lang="en-US" altLang="zh-CN" sz="2000" dirty="0" err="1">
                <a:solidFill>
                  <a:schemeClr val="bg1"/>
                </a:solidFill>
              </a:rPr>
              <a:t>zxvf</a:t>
            </a:r>
            <a:r>
              <a:rPr lang="en-US" altLang="zh-CN" sz="2000" dirty="0">
                <a:solidFill>
                  <a:schemeClr val="bg1"/>
                </a:solidFill>
              </a:rPr>
              <a:t> ./apache-hive-3.1.2-bin.tar.gz -C 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  # </a:t>
            </a:r>
            <a:r>
              <a:rPr lang="zh-CN" altLang="zh-CN" sz="2000" dirty="0">
                <a:solidFill>
                  <a:schemeClr val="bg1"/>
                </a:solidFill>
              </a:rPr>
              <a:t>解压到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</a:t>
            </a:r>
            <a:r>
              <a:rPr lang="zh-CN" altLang="zh-CN" sz="2000" dirty="0">
                <a:solidFill>
                  <a:schemeClr val="bg1"/>
                </a:solidFill>
              </a:rPr>
              <a:t>中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cd 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</a:rPr>
              <a:t> mv apache-hive-3.1.2-bin hive       # </a:t>
            </a:r>
            <a:r>
              <a:rPr lang="zh-CN" altLang="zh-CN" sz="2000" dirty="0">
                <a:solidFill>
                  <a:schemeClr val="bg1"/>
                </a:solidFill>
              </a:rPr>
              <a:t>将文件夹名改为</a:t>
            </a:r>
            <a:r>
              <a:rPr lang="en-US" altLang="zh-CN" sz="2000" dirty="0">
                <a:solidFill>
                  <a:schemeClr val="bg1"/>
                </a:solidFill>
              </a:rPr>
              <a:t>hive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</a:rPr>
              <a:t>sudo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chown</a:t>
            </a:r>
            <a:r>
              <a:rPr lang="en-US" altLang="zh-CN" sz="2000" dirty="0">
                <a:solidFill>
                  <a:schemeClr val="bg1"/>
                </a:solidFill>
              </a:rPr>
              <a:t> -R </a:t>
            </a:r>
            <a:r>
              <a:rPr lang="en-US" altLang="zh-CN" sz="2000" dirty="0" err="1">
                <a:solidFill>
                  <a:schemeClr val="bg1"/>
                </a:solidFill>
              </a:rPr>
              <a:t>hadoop:hadoop</a:t>
            </a:r>
            <a:r>
              <a:rPr lang="en-US" altLang="zh-CN" sz="2000" dirty="0">
                <a:solidFill>
                  <a:schemeClr val="bg1"/>
                </a:solidFill>
              </a:rPr>
              <a:t> hive          # </a:t>
            </a:r>
            <a:r>
              <a:rPr lang="zh-CN" altLang="zh-CN" sz="2000" dirty="0">
                <a:solidFill>
                  <a:schemeClr val="bg1"/>
                </a:solidFill>
              </a:rPr>
              <a:t>修改文件权限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EA1E76-8FAC-41A3-9EFD-C27DB9DA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DFBA5-35BE-456E-A8B7-AAD46FBA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51D0D-45F0-41B8-B142-05AEE64E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1B2A714-63B1-4251-A2B3-C6C3484031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53266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9.1.2 </a:t>
            </a:r>
            <a:r>
              <a:rPr lang="zh-CN" altLang="zh-CN" sz="2800" b="1" dirty="0">
                <a:solidFill>
                  <a:schemeClr val="bg2"/>
                </a:solidFill>
              </a:rPr>
              <a:t>配置环境变量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FAA0526B-9212-4DB6-AA3D-D37691397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979" y="1050518"/>
            <a:ext cx="8229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为了方便使用，可以把</a:t>
            </a:r>
            <a:r>
              <a:rPr lang="en-US" altLang="zh-CN" sz="2400" dirty="0"/>
              <a:t>hive</a:t>
            </a:r>
            <a:r>
              <a:rPr lang="zh-CN" altLang="zh-CN" sz="2400" dirty="0"/>
              <a:t>命令加入到环境变量</a:t>
            </a:r>
            <a:r>
              <a:rPr lang="en-US" altLang="zh-CN" sz="2400" dirty="0"/>
              <a:t>PATH</a:t>
            </a:r>
            <a:r>
              <a:rPr lang="zh-CN" altLang="zh-CN" sz="2400" dirty="0"/>
              <a:t>中，从而可以在任意目录下直接使用</a:t>
            </a:r>
            <a:r>
              <a:rPr lang="en-US" altLang="zh-CN" sz="2400" dirty="0"/>
              <a:t>hive</a:t>
            </a:r>
            <a:r>
              <a:rPr lang="zh-CN" altLang="zh-CN" sz="2400" dirty="0"/>
              <a:t>命令启动，请使用</a:t>
            </a:r>
            <a:r>
              <a:rPr lang="en-US" altLang="zh-CN" sz="2400" dirty="0"/>
              <a:t>vim</a:t>
            </a:r>
            <a:r>
              <a:rPr lang="zh-CN" altLang="zh-CN" sz="2400" dirty="0"/>
              <a:t>编辑器打开“</a:t>
            </a:r>
            <a:r>
              <a:rPr lang="en-US" altLang="zh-CN" sz="2400" dirty="0"/>
              <a:t>~/.</a:t>
            </a:r>
            <a:r>
              <a:rPr lang="en-US" altLang="zh-CN" sz="2400" dirty="0" err="1"/>
              <a:t>bashrc</a:t>
            </a:r>
            <a:r>
              <a:rPr lang="zh-CN" altLang="zh-CN" sz="2400" dirty="0"/>
              <a:t>”文件进行编辑，命令如下：</a:t>
            </a:r>
            <a:endParaRPr lang="zh-CN" altLang="en-US" sz="2400" dirty="0"/>
          </a:p>
        </p:txBody>
      </p:sp>
      <p:sp>
        <p:nvSpPr>
          <p:cNvPr id="8196" name="TextBox 3">
            <a:extLst>
              <a:ext uri="{FF2B5EF4-FFF2-40B4-BE49-F238E27FC236}">
                <a16:creationId xmlns:a16="http://schemas.microsoft.com/office/drawing/2014/main" id="{BAF454A9-6C0D-4F8D-AD55-CC3E14369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2545137"/>
            <a:ext cx="80772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vim ~/.bashrc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197" name="TextBox 4">
            <a:extLst>
              <a:ext uri="{FF2B5EF4-FFF2-40B4-BE49-F238E27FC236}">
                <a16:creationId xmlns:a16="http://schemas.microsoft.com/office/drawing/2014/main" id="{D3B5BE26-A84D-43F3-A964-883245CBE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96186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在该文件的最前面一行添加如下内容：</a:t>
            </a:r>
            <a:endParaRPr lang="zh-CN" altLang="en-US" sz="2400" dirty="0"/>
          </a:p>
        </p:txBody>
      </p:sp>
      <p:sp>
        <p:nvSpPr>
          <p:cNvPr id="8198" name="TextBox 5">
            <a:extLst>
              <a:ext uri="{FF2B5EF4-FFF2-40B4-BE49-F238E27FC236}">
                <a16:creationId xmlns:a16="http://schemas.microsoft.com/office/drawing/2014/main" id="{075C4A62-9197-4ECB-BB80-363D2D6C1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47235"/>
            <a:ext cx="80772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export HIVE_HOME=/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/local/hive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export PATH=$PATH:$HIVE_HOME/bin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TextBox 6">
            <a:extLst>
              <a:ext uri="{FF2B5EF4-FFF2-40B4-BE49-F238E27FC236}">
                <a16:creationId xmlns:a16="http://schemas.microsoft.com/office/drawing/2014/main" id="{D1E86E27-6B21-4479-8533-C2D0C7395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72334"/>
            <a:ext cx="98972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保存该文件并退出</a:t>
            </a:r>
            <a:r>
              <a:rPr lang="en-US" altLang="zh-CN" sz="2400" dirty="0"/>
              <a:t>vim</a:t>
            </a:r>
            <a:r>
              <a:rPr lang="zh-CN" altLang="zh-CN" sz="2400" dirty="0"/>
              <a:t>编辑器，然后，运行如下命令使得配置立即生效：</a:t>
            </a:r>
            <a:endParaRPr lang="zh-CN" altLang="en-US" sz="2400" dirty="0"/>
          </a:p>
        </p:txBody>
      </p:sp>
      <p:sp>
        <p:nvSpPr>
          <p:cNvPr id="8200" name="TextBox 7">
            <a:extLst>
              <a:ext uri="{FF2B5EF4-FFF2-40B4-BE49-F238E27FC236}">
                <a16:creationId xmlns:a16="http://schemas.microsoft.com/office/drawing/2014/main" id="{98BD3D2E-9F8C-41C1-833D-EEA5AF73C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12767"/>
            <a:ext cx="80010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source ~/.bashrc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5EF0D3-3F8C-4A48-BCA4-94C01403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4C7863-09C8-4CB5-B78D-357FF8D6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61A189-F2F6-4541-88D0-7C7DB5C2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CBC50677-3CC4-4CCD-A70C-A36D115D24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-81987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9.1.3 </a:t>
            </a:r>
            <a:r>
              <a:rPr lang="zh-CN" altLang="zh-CN" sz="2800" b="1" dirty="0">
                <a:solidFill>
                  <a:schemeClr val="bg2"/>
                </a:solidFill>
              </a:rPr>
              <a:t>修改配置文件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9219" name="TextBox 2">
            <a:extLst>
              <a:ext uri="{FF2B5EF4-FFF2-40B4-BE49-F238E27FC236}">
                <a16:creationId xmlns:a16="http://schemas.microsoft.com/office/drawing/2014/main" id="{F0B6BD19-B5A4-4F34-8035-CB99FBA51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50" y="984053"/>
            <a:ext cx="81153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将“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/local/hive/conf</a:t>
            </a:r>
            <a:r>
              <a:rPr lang="zh-CN" altLang="zh-CN" sz="2400" dirty="0"/>
              <a:t>”目录下的</a:t>
            </a:r>
            <a:r>
              <a:rPr lang="en-US" altLang="zh-CN" sz="2400" dirty="0"/>
              <a:t>hive-</a:t>
            </a:r>
            <a:r>
              <a:rPr lang="en-US" altLang="zh-CN" sz="2400" dirty="0" err="1"/>
              <a:t>default.xml.template</a:t>
            </a:r>
            <a:r>
              <a:rPr lang="zh-CN" altLang="zh-CN" sz="2400" dirty="0"/>
              <a:t>文件重命名为</a:t>
            </a:r>
            <a:r>
              <a:rPr lang="en-US" altLang="zh-CN" sz="2400" dirty="0"/>
              <a:t>hive-default.xml</a:t>
            </a:r>
            <a:r>
              <a:rPr lang="zh-CN" altLang="zh-CN" sz="2400" dirty="0"/>
              <a:t>，命令如下：</a:t>
            </a:r>
            <a:endParaRPr lang="zh-CN" altLang="en-US" sz="2400" dirty="0"/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id="{5FA21F08-5456-4881-8B53-F4E864528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2366348"/>
            <a:ext cx="81153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/local/hive/conf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sudo</a:t>
            </a:r>
            <a:r>
              <a:rPr lang="en-US" altLang="zh-CN" sz="2400" dirty="0">
                <a:solidFill>
                  <a:schemeClr val="bg1"/>
                </a:solidFill>
              </a:rPr>
              <a:t> mv hive-</a:t>
            </a:r>
            <a:r>
              <a:rPr lang="en-US" altLang="zh-CN" sz="2400" dirty="0" err="1">
                <a:solidFill>
                  <a:schemeClr val="bg1"/>
                </a:solidFill>
              </a:rPr>
              <a:t>default.xml.template</a:t>
            </a:r>
            <a:r>
              <a:rPr lang="en-US" altLang="zh-CN" sz="2400" dirty="0">
                <a:solidFill>
                  <a:schemeClr val="bg1"/>
                </a:solidFill>
              </a:rPr>
              <a:t> hive-default.xml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221" name="TextBox 4">
            <a:extLst>
              <a:ext uri="{FF2B5EF4-FFF2-40B4-BE49-F238E27FC236}">
                <a16:creationId xmlns:a16="http://schemas.microsoft.com/office/drawing/2014/main" id="{99BD02A5-1FA5-4401-802B-D9B35EACF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97" y="3733800"/>
            <a:ext cx="85315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同时，使用</a:t>
            </a:r>
            <a:r>
              <a:rPr lang="en-US" altLang="zh-CN" sz="2400" dirty="0"/>
              <a:t>vim</a:t>
            </a:r>
            <a:r>
              <a:rPr lang="zh-CN" altLang="zh-CN" sz="2400" dirty="0"/>
              <a:t>编辑器新建一个文件</a:t>
            </a:r>
            <a:r>
              <a:rPr lang="en-US" altLang="zh-CN" sz="2400" dirty="0"/>
              <a:t>hive-site.xml</a:t>
            </a:r>
            <a:r>
              <a:rPr lang="zh-CN" altLang="zh-CN" sz="2400" dirty="0"/>
              <a:t>，命令如下：</a:t>
            </a:r>
            <a:endParaRPr lang="zh-CN" altLang="en-US" sz="2400" dirty="0"/>
          </a:p>
        </p:txBody>
      </p:sp>
      <p:sp>
        <p:nvSpPr>
          <p:cNvPr id="9222" name="TextBox 5">
            <a:extLst>
              <a:ext uri="{FF2B5EF4-FFF2-40B4-BE49-F238E27FC236}">
                <a16:creationId xmlns:a16="http://schemas.microsoft.com/office/drawing/2014/main" id="{9A861AEB-62FB-4469-AB36-B52E820A0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50" y="4495800"/>
            <a:ext cx="800285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cd /usr/local/hive/conf</a:t>
            </a:r>
            <a:endParaRPr lang="zh-CN" altLang="zh-CN" sz="24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vim hive-site.xml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518E5A-0CA3-4A83-B0CC-2DB3472B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897C1-E0A0-48F6-821C-8B75ABB6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07774F-52AF-4DBA-8979-0BEC3E1F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2">
            <a:extLst>
              <a:ext uri="{FF2B5EF4-FFF2-40B4-BE49-F238E27FC236}">
                <a16:creationId xmlns:a16="http://schemas.microsoft.com/office/drawing/2014/main" id="{60EE1038-A1CB-4E33-8C67-CF8145429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54521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2"/>
                </a:solidFill>
              </a:rPr>
              <a:t>在</a:t>
            </a:r>
            <a:r>
              <a:rPr lang="en-US" altLang="zh-CN" sz="2400" b="1" dirty="0">
                <a:solidFill>
                  <a:schemeClr val="bg2"/>
                </a:solidFill>
              </a:rPr>
              <a:t>hive-site.xml</a:t>
            </a:r>
            <a:r>
              <a:rPr lang="zh-CN" altLang="zh-CN" sz="2400" b="1" dirty="0">
                <a:solidFill>
                  <a:schemeClr val="bg2"/>
                </a:solidFill>
              </a:rPr>
              <a:t>中输入如下配置信息：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10244" name="TextBox 3">
            <a:extLst>
              <a:ext uri="{FF2B5EF4-FFF2-40B4-BE49-F238E27FC236}">
                <a16:creationId xmlns:a16="http://schemas.microsoft.com/office/drawing/2014/main" id="{9AC9C955-DEE4-487D-8665-CF83F53BC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7848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/>
              <a:t>&lt;?xml version="1.0" encoding="UTF-8" standalone="no"?&gt;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&lt;?xml-stylesheet type="text/</a:t>
            </a:r>
            <a:r>
              <a:rPr lang="en-US" altLang="zh-CN" sz="1200" dirty="0" err="1"/>
              <a:t>xsl</a:t>
            </a:r>
            <a:r>
              <a:rPr lang="en-US" altLang="zh-CN" sz="1200" dirty="0"/>
              <a:t>" </a:t>
            </a:r>
            <a:r>
              <a:rPr lang="en-US" altLang="zh-CN" sz="1200" dirty="0" err="1"/>
              <a:t>href</a:t>
            </a:r>
            <a:r>
              <a:rPr lang="en-US" altLang="zh-CN" sz="1200" dirty="0"/>
              <a:t>="configuration.xsl"?&gt;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&lt;configuration&gt;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&lt;property&gt;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  &lt;name&gt;</a:t>
            </a:r>
            <a:r>
              <a:rPr lang="en-US" altLang="zh-CN" sz="1200" dirty="0" err="1"/>
              <a:t>javax.jdo.option.ConnectionURL</a:t>
            </a:r>
            <a:r>
              <a:rPr lang="en-US" altLang="zh-CN" sz="1200" dirty="0"/>
              <a:t>&lt;/name&gt;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  &lt;value&gt;</a:t>
            </a:r>
            <a:r>
              <a:rPr lang="en-US" altLang="zh-CN" sz="1200" dirty="0" err="1"/>
              <a:t>jdbc:mysql</a:t>
            </a:r>
            <a:r>
              <a:rPr lang="en-US" altLang="zh-CN" sz="1200" dirty="0"/>
              <a:t>://localhost:3306/</a:t>
            </a:r>
            <a:r>
              <a:rPr lang="en-US" altLang="zh-CN" sz="1200" dirty="0" err="1"/>
              <a:t>hive?createDatabaseIfNotExist</a:t>
            </a:r>
            <a:r>
              <a:rPr lang="en-US" altLang="zh-CN" sz="1200" dirty="0"/>
              <a:t>=true&lt;/value&gt;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  &lt;description&gt;JDBC connect string for a JDBC </a:t>
            </a:r>
            <a:r>
              <a:rPr lang="en-US" altLang="zh-CN" sz="1200" dirty="0" err="1"/>
              <a:t>metastore</a:t>
            </a:r>
            <a:r>
              <a:rPr lang="en-US" altLang="zh-CN" sz="1200" dirty="0"/>
              <a:t>&lt;/description&gt;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&lt;/property&gt;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&lt;property&gt;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  &lt;name&gt;</a:t>
            </a:r>
            <a:r>
              <a:rPr lang="en-US" altLang="zh-CN" sz="1200" dirty="0" err="1"/>
              <a:t>javax.jdo.option.ConnectionDriverName</a:t>
            </a:r>
            <a:r>
              <a:rPr lang="en-US" altLang="zh-CN" sz="1200" dirty="0"/>
              <a:t>&lt;/name&gt;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  &lt;value&gt;</a:t>
            </a:r>
            <a:r>
              <a:rPr lang="en-US" altLang="zh-CN" sz="1200" dirty="0" err="1"/>
              <a:t>com.mysql.jdbc.Driver</a:t>
            </a:r>
            <a:r>
              <a:rPr lang="en-US" altLang="zh-CN" sz="1200" dirty="0"/>
              <a:t>&lt;/value&gt;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  &lt;description&gt;Driver class name for a JDBC </a:t>
            </a:r>
            <a:r>
              <a:rPr lang="en-US" altLang="zh-CN" sz="1200" dirty="0" err="1"/>
              <a:t>metastore</a:t>
            </a:r>
            <a:r>
              <a:rPr lang="en-US" altLang="zh-CN" sz="1200" dirty="0"/>
              <a:t>&lt;/description&gt;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&lt;/property&gt;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&lt;property&gt;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  &lt;name&gt;</a:t>
            </a:r>
            <a:r>
              <a:rPr lang="en-US" altLang="zh-CN" sz="1200" dirty="0" err="1"/>
              <a:t>javax.jdo.option.ConnectionUserName</a:t>
            </a:r>
            <a:r>
              <a:rPr lang="en-US" altLang="zh-CN" sz="1200" dirty="0"/>
              <a:t>&lt;/name&gt;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  &lt;value&gt;hive&lt;/value&gt;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  &lt;description&gt;username to use against </a:t>
            </a:r>
            <a:r>
              <a:rPr lang="en-US" altLang="zh-CN" sz="1200" dirty="0" err="1"/>
              <a:t>metastore</a:t>
            </a:r>
            <a:r>
              <a:rPr lang="en-US" altLang="zh-CN" sz="1200" dirty="0"/>
              <a:t> database&lt;/description&gt;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&lt;/property&gt;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&lt;property&gt;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  &lt;name&gt;</a:t>
            </a:r>
            <a:r>
              <a:rPr lang="en-US" altLang="zh-CN" sz="1200" dirty="0" err="1"/>
              <a:t>javax.jdo.option.ConnectionPassword</a:t>
            </a:r>
            <a:r>
              <a:rPr lang="en-US" altLang="zh-CN" sz="1200" dirty="0"/>
              <a:t>&lt;/name&gt;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  &lt;value&gt;hive&lt;/value&gt;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  &lt;description&gt;password to use against </a:t>
            </a:r>
            <a:r>
              <a:rPr lang="en-US" altLang="zh-CN" sz="1200" dirty="0" err="1"/>
              <a:t>metastore</a:t>
            </a:r>
            <a:r>
              <a:rPr lang="en-US" altLang="zh-CN" sz="1200" dirty="0"/>
              <a:t> database&lt;/description&gt;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  &lt;/property&gt;</a:t>
            </a:r>
            <a:endParaRPr lang="zh-CN" altLang="zh-CN" sz="1200" dirty="0"/>
          </a:p>
          <a:p>
            <a:pPr eaLnBrk="1" hangingPunct="1"/>
            <a:r>
              <a:rPr lang="en-US" altLang="zh-CN" sz="1200" dirty="0"/>
              <a:t>&lt;/configuration&gt;</a:t>
            </a:r>
            <a:endParaRPr lang="zh-CN" altLang="en-US" sz="12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FAC0F8-EB8D-478D-9071-BB67B53F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BC053F-8258-4EBA-BED4-095CFF5E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1C7E6D-D5EA-4776-BCDC-7607857F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762736AB-FB3B-491A-B690-11858978C2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1500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9.1.4 </a:t>
            </a:r>
            <a:r>
              <a:rPr lang="zh-CN" altLang="zh-CN" sz="2800" b="1" dirty="0">
                <a:solidFill>
                  <a:schemeClr val="bg2"/>
                </a:solidFill>
              </a:rPr>
              <a:t>安装并配置</a:t>
            </a:r>
            <a:r>
              <a:rPr lang="en-US" altLang="zh-CN" sz="2800" b="1" dirty="0">
                <a:solidFill>
                  <a:schemeClr val="bg2"/>
                </a:solidFill>
              </a:rPr>
              <a:t>MySQL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1267" name="TextBox 2">
            <a:extLst>
              <a:ext uri="{FF2B5EF4-FFF2-40B4-BE49-F238E27FC236}">
                <a16:creationId xmlns:a16="http://schemas.microsoft.com/office/drawing/2014/main" id="{AC8CF0E8-358A-4215-809D-D4EDA43A5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2204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1. </a:t>
            </a:r>
            <a:r>
              <a:rPr lang="zh-CN" altLang="zh-CN" sz="2400" b="1" dirty="0">
                <a:solidFill>
                  <a:schemeClr val="bg2"/>
                </a:solidFill>
              </a:rPr>
              <a:t>安装</a:t>
            </a:r>
            <a:r>
              <a:rPr lang="en-US" altLang="zh-CN" sz="2400" b="1" dirty="0">
                <a:solidFill>
                  <a:schemeClr val="bg2"/>
                </a:solidFill>
              </a:rPr>
              <a:t>MySQL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1268" name="TextBox 3">
            <a:extLst>
              <a:ext uri="{FF2B5EF4-FFF2-40B4-BE49-F238E27FC236}">
                <a16:creationId xmlns:a16="http://schemas.microsoft.com/office/drawing/2014/main" id="{CD5656A8-E0EC-4FDC-B972-8DAC09DC1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59340"/>
            <a:ext cx="8001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这里采用</a:t>
            </a:r>
            <a:r>
              <a:rPr lang="en-US" altLang="zh-CN" sz="2400" dirty="0"/>
              <a:t>MySQL</a:t>
            </a:r>
            <a:r>
              <a:rPr lang="zh-CN" altLang="zh-CN" sz="2400" dirty="0"/>
              <a:t>数据库保存</a:t>
            </a:r>
            <a:r>
              <a:rPr lang="en-US" altLang="zh-CN" sz="2400" dirty="0"/>
              <a:t>Hive</a:t>
            </a:r>
            <a:r>
              <a:rPr lang="zh-CN" altLang="zh-CN" sz="2400" dirty="0"/>
              <a:t>的元数据，而不是采用</a:t>
            </a:r>
            <a:r>
              <a:rPr lang="en-US" altLang="zh-CN" sz="2400" dirty="0"/>
              <a:t>Hive</a:t>
            </a:r>
            <a:r>
              <a:rPr lang="zh-CN" altLang="zh-CN" sz="2400" dirty="0"/>
              <a:t>自带的</a:t>
            </a:r>
            <a:r>
              <a:rPr lang="en-US" altLang="zh-CN" sz="2400" dirty="0"/>
              <a:t>derby</a:t>
            </a:r>
            <a:r>
              <a:rPr lang="zh-CN" altLang="zh-CN" sz="2400" dirty="0"/>
              <a:t>来存储元数据，因此，需要安装</a:t>
            </a:r>
            <a:r>
              <a:rPr lang="en-US" altLang="zh-CN" sz="2400" dirty="0"/>
              <a:t>MySQL</a:t>
            </a:r>
            <a:r>
              <a:rPr lang="zh-CN" altLang="zh-CN" sz="2400" dirty="0"/>
              <a:t>数据库。可以参照“附录</a:t>
            </a:r>
            <a:r>
              <a:rPr lang="en-US" altLang="zh-CN" sz="2400" dirty="0"/>
              <a:t>B</a:t>
            </a:r>
            <a:r>
              <a:rPr lang="zh-CN" altLang="zh-CN" sz="2400" dirty="0"/>
              <a:t>：</a:t>
            </a:r>
            <a:r>
              <a:rPr lang="en-US" altLang="zh-CN" sz="2400" dirty="0"/>
              <a:t>Linux</a:t>
            </a:r>
            <a:r>
              <a:rPr lang="zh-CN" altLang="zh-CN" sz="2400" dirty="0"/>
              <a:t>系统中的</a:t>
            </a:r>
            <a:r>
              <a:rPr lang="en-US" altLang="zh-CN" sz="2400" dirty="0"/>
              <a:t>MySQL</a:t>
            </a:r>
            <a:r>
              <a:rPr lang="zh-CN" altLang="zh-CN" sz="2400" dirty="0"/>
              <a:t>安装及常用操作”，完成</a:t>
            </a:r>
            <a:r>
              <a:rPr lang="en-US" altLang="zh-CN" sz="2400" dirty="0"/>
              <a:t>MySQL</a:t>
            </a:r>
            <a:r>
              <a:rPr lang="zh-CN" altLang="zh-CN" sz="2400" dirty="0"/>
              <a:t>数据库的安装，这里不再赘述。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FDC9C1-F476-4667-A4B5-24B48FDA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72909E-2854-4CDB-8366-E6D731E4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BF8FAA-8F31-4719-A7F5-B840A93F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2">
            <a:extLst>
              <a:ext uri="{FF2B5EF4-FFF2-40B4-BE49-F238E27FC236}">
                <a16:creationId xmlns:a16="http://schemas.microsoft.com/office/drawing/2014/main" id="{1889A7DB-6CF4-4810-9E14-9E5470534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19628"/>
            <a:ext cx="43613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2. </a:t>
            </a:r>
            <a:r>
              <a:rPr lang="zh-CN" altLang="zh-CN" sz="2400" b="1" dirty="0">
                <a:solidFill>
                  <a:schemeClr val="bg2"/>
                </a:solidFill>
              </a:rPr>
              <a:t>下载</a:t>
            </a:r>
            <a:r>
              <a:rPr lang="en-US" altLang="zh-CN" sz="2400" b="1" dirty="0">
                <a:solidFill>
                  <a:schemeClr val="bg2"/>
                </a:solidFill>
              </a:rPr>
              <a:t>MySQL JDBC</a:t>
            </a:r>
            <a:r>
              <a:rPr lang="zh-CN" altLang="zh-CN" sz="2400" b="1" dirty="0">
                <a:solidFill>
                  <a:schemeClr val="bg2"/>
                </a:solidFill>
              </a:rPr>
              <a:t>驱动程序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2292" name="TextBox 3">
            <a:extLst>
              <a:ext uri="{FF2B5EF4-FFF2-40B4-BE49-F238E27FC236}">
                <a16:creationId xmlns:a16="http://schemas.microsoft.com/office/drawing/2014/main" id="{84BFB2A9-3DA9-41FE-A048-A7D8A1FD6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507" y="1763376"/>
            <a:ext cx="8305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为了让</a:t>
            </a:r>
            <a:r>
              <a:rPr lang="en-US" altLang="zh-CN" sz="2400" dirty="0"/>
              <a:t>Hive</a:t>
            </a:r>
            <a:r>
              <a:rPr lang="zh-CN" altLang="zh-CN" sz="2400" dirty="0"/>
              <a:t>能够连接到</a:t>
            </a:r>
            <a:r>
              <a:rPr lang="en-US" altLang="zh-CN" sz="2400" dirty="0"/>
              <a:t>MySQL</a:t>
            </a:r>
            <a:r>
              <a:rPr lang="zh-CN" altLang="zh-CN" sz="2400" dirty="0"/>
              <a:t>数据库，需要下载</a:t>
            </a:r>
            <a:r>
              <a:rPr lang="en-US" altLang="zh-CN" sz="2400" dirty="0"/>
              <a:t>MySQL JDBC</a:t>
            </a:r>
            <a:r>
              <a:rPr lang="zh-CN" altLang="zh-CN" sz="2400" dirty="0"/>
              <a:t>驱动程序。可以到</a:t>
            </a:r>
            <a:r>
              <a:rPr lang="en-US" altLang="zh-CN" sz="2400" dirty="0"/>
              <a:t>MySQL</a:t>
            </a:r>
            <a:r>
              <a:rPr lang="zh-CN" altLang="zh-CN" sz="2400" dirty="0"/>
              <a:t>官网（</a:t>
            </a:r>
            <a:r>
              <a:rPr lang="en-US" altLang="zh-CN" sz="2400" dirty="0"/>
              <a:t>http://www.mysql.com/downloads/connector/j/</a:t>
            </a:r>
            <a:r>
              <a:rPr lang="zh-CN" altLang="zh-CN" sz="2400" dirty="0"/>
              <a:t>）下载</a:t>
            </a:r>
            <a:r>
              <a:rPr lang="en-US" altLang="zh-CN" sz="2400" dirty="0"/>
              <a:t>mysql-connector-java-5.1.40.tar.gz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  <p:sp>
        <p:nvSpPr>
          <p:cNvPr id="12293" name="TextBox 4">
            <a:extLst>
              <a:ext uri="{FF2B5EF4-FFF2-40B4-BE49-F238E27FC236}">
                <a16:creationId xmlns:a16="http://schemas.microsoft.com/office/drawing/2014/main" id="{67BD6441-C007-4A62-9D87-A13254228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657600"/>
            <a:ext cx="92320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</a:t>
            </a:r>
            <a:r>
              <a:rPr lang="en-US" altLang="zh-CN" sz="2400" dirty="0"/>
              <a:t>Linux</a:t>
            </a:r>
            <a:r>
              <a:rPr lang="zh-CN" altLang="zh-CN" sz="2400" dirty="0"/>
              <a:t>系统中打开一个终端，在终端中执行如下命令解压缩文件：</a:t>
            </a:r>
            <a:endParaRPr lang="zh-CN" altLang="en-US" sz="2400" dirty="0"/>
          </a:p>
        </p:txBody>
      </p:sp>
      <p:sp>
        <p:nvSpPr>
          <p:cNvPr id="12294" name="TextBox 5">
            <a:extLst>
              <a:ext uri="{FF2B5EF4-FFF2-40B4-BE49-F238E27FC236}">
                <a16:creationId xmlns:a16="http://schemas.microsoft.com/office/drawing/2014/main" id="{2AD6E0DF-EB08-49CA-85CB-D46C30AED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8" y="4438650"/>
            <a:ext cx="9110662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~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tar -zxvf mysql-connector-java-5.1.40.tar.gz   #</a:t>
            </a:r>
            <a:r>
              <a:rPr lang="zh-CN" altLang="zh-CN">
                <a:solidFill>
                  <a:schemeClr val="bg1"/>
                </a:solidFill>
              </a:rPr>
              <a:t>解压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#</a:t>
            </a:r>
            <a:r>
              <a:rPr lang="zh-CN" altLang="zh-CN">
                <a:solidFill>
                  <a:schemeClr val="bg1"/>
                </a:solidFill>
              </a:rPr>
              <a:t>下面将</a:t>
            </a:r>
            <a:r>
              <a:rPr lang="en-US" altLang="zh-CN">
                <a:solidFill>
                  <a:schemeClr val="bg1"/>
                </a:solidFill>
              </a:rPr>
              <a:t>mysql-connector-java-5.1.40-bin.jar</a:t>
            </a:r>
            <a:r>
              <a:rPr lang="zh-CN" altLang="zh-CN">
                <a:solidFill>
                  <a:schemeClr val="bg1"/>
                </a:solidFill>
              </a:rPr>
              <a:t>拷贝到</a:t>
            </a:r>
            <a:r>
              <a:rPr lang="en-US" altLang="zh-CN">
                <a:solidFill>
                  <a:schemeClr val="bg1"/>
                </a:solidFill>
              </a:rPr>
              <a:t>/usr/local/hive/lib</a:t>
            </a:r>
            <a:r>
              <a:rPr lang="zh-CN" altLang="zh-CN">
                <a:solidFill>
                  <a:schemeClr val="bg1"/>
                </a:solidFill>
              </a:rPr>
              <a:t>目录下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cp mysql-connector-java-5.1.40/mysql-connector-java-5.1.40-bin.jar  /usr/local/hive/lib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648F05-8E20-4ED9-AAA2-F51A8D13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2024-04-26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D2BB97-6EC2-460C-966D-42FC75B5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9. </a:t>
            </a:r>
            <a:r>
              <a:rPr lang="zh-CN" altLang="en-US"/>
              <a:t>数据仓库</a:t>
            </a:r>
            <a:r>
              <a:rPr lang="en-US" altLang="zh-CN"/>
              <a:t>Hive</a:t>
            </a:r>
            <a:r>
              <a:rPr lang="zh-CN" altLang="en-US"/>
              <a:t>安装与使用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6B962-B9CA-4F59-996F-67DC68C3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3C9A8-ED5D-4CC4-B9A9-24C4BF4A5F0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11331</TotalTime>
  <Words>3761</Words>
  <Application>Microsoft Office PowerPoint</Application>
  <PresentationFormat>全屏显示(4:3)</PresentationFormat>
  <Paragraphs>412</Paragraphs>
  <Slides>30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黑体</vt:lpstr>
      <vt:lpstr>华文中宋</vt:lpstr>
      <vt:lpstr>宋体</vt:lpstr>
      <vt:lpstr>Arial</vt:lpstr>
      <vt:lpstr>Calibri</vt:lpstr>
      <vt:lpstr>Times New Roman</vt:lpstr>
      <vt:lpstr>Verdana</vt:lpstr>
      <vt:lpstr>Wingdings</vt:lpstr>
      <vt:lpstr>2_Pixel</vt:lpstr>
      <vt:lpstr> 9. 数据仓库Hive安装与使用  </vt:lpstr>
      <vt:lpstr>PowerPoint 演示文稿</vt:lpstr>
      <vt:lpstr>9.1 Hive安装</vt:lpstr>
      <vt:lpstr>9.1.1 下载安装文件</vt:lpstr>
      <vt:lpstr>9.1.2 配置环境变量</vt:lpstr>
      <vt:lpstr>9.1.3 修改配置文件</vt:lpstr>
      <vt:lpstr>PowerPoint 演示文稿</vt:lpstr>
      <vt:lpstr>9.1.4 安装并配置MySQL</vt:lpstr>
      <vt:lpstr>PowerPoint 演示文稿</vt:lpstr>
      <vt:lpstr>PowerPoint 演示文稿</vt:lpstr>
      <vt:lpstr>PowerPoint 演示文稿</vt:lpstr>
      <vt:lpstr>PowerPoint 演示文稿</vt:lpstr>
      <vt:lpstr>9.2 Hive数据类型</vt:lpstr>
      <vt:lpstr>PowerPoint 演示文稿</vt:lpstr>
      <vt:lpstr>9.3 Hive基本操作</vt:lpstr>
      <vt:lpstr>9.3.1 创建数据库表视图</vt:lpstr>
      <vt:lpstr>PowerPoint 演示文稿</vt:lpstr>
      <vt:lpstr>9.3.2 删除数据库表视图</vt:lpstr>
      <vt:lpstr>PowerPoint 演示文稿</vt:lpstr>
      <vt:lpstr>9.3.3 修改数据库表视图</vt:lpstr>
      <vt:lpstr>PowerPoint 演示文稿</vt:lpstr>
      <vt:lpstr>9.3.4 查看数据库表视图</vt:lpstr>
      <vt:lpstr>9.3.5 描述数据库表视图</vt:lpstr>
      <vt:lpstr>9.3.6 向表中装载数据</vt:lpstr>
      <vt:lpstr>9.3.7 查询表中数据</vt:lpstr>
      <vt:lpstr>9.3.8 向表中插入数据或从表中导出数据</vt:lpstr>
      <vt:lpstr>9.4 Hive应用实例：WordCount</vt:lpstr>
      <vt:lpstr>PowerPoint 演示文稿</vt:lpstr>
      <vt:lpstr>9.5 Hive编程优势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Chen Hans</cp:lastModifiedBy>
  <cp:revision>2439</cp:revision>
  <cp:lastPrinted>1601-01-01T00:00:00Z</cp:lastPrinted>
  <dcterms:created xsi:type="dcterms:W3CDTF">1601-01-01T00:00:00Z</dcterms:created>
  <dcterms:modified xsi:type="dcterms:W3CDTF">2024-04-15T09:52:29Z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