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5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8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5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9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F8E52-2FC6-4C75-9AF8-7B42BCD1EA5D}" type="datetimeFigureOut">
              <a:rPr lang="zh-CN" altLang="en-US" smtClean="0"/>
              <a:t>2023-03-10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4BA5-EDA7-424D-876C-8AED1F15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6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9538"/>
            <a:ext cx="7171678" cy="167438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Gamma</a:t>
            </a:r>
            <a:r>
              <a:rPr lang="zh-CN" altLang="en-US" dirty="0" smtClean="0"/>
              <a:t>校正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</a:t>
            </a:r>
            <a:r>
              <a:rPr lang="zh-CN" altLang="en-US" dirty="0"/>
              <a:t>类似</a:t>
            </a:r>
            <a:r>
              <a:rPr lang="en-US" altLang="zh-CN" dirty="0">
                <a:latin typeface="Corbel" panose="020B0503020204020204" pitchFamily="34" charset="0"/>
                <a:ea typeface="MS Mincho" pitchFamily="49" charset="-128"/>
              </a:rPr>
              <a:t>g = (</a:t>
            </a:r>
            <a:r>
              <a:rPr lang="zh-CN" altLang="en-US" sz="2000" dirty="0">
                <a:latin typeface="Corbel" panose="020B0503020204020204" pitchFamily="34" charset="0"/>
                <a:ea typeface="MS Mincho" pitchFamily="49" charset="-128"/>
              </a:rPr>
              <a:t>常数</a:t>
            </a:r>
            <a:r>
              <a:rPr lang="zh-CN" altLang="en-US" dirty="0">
                <a:latin typeface="Corbel" panose="020B0503020204020204" pitchFamily="34" charset="0"/>
                <a:ea typeface="MS Mincho" pitchFamily="49" charset="-128"/>
              </a:rPr>
              <a:t>*</a:t>
            </a:r>
            <a:r>
              <a:rPr lang="en-US" altLang="zh-CN" dirty="0">
                <a:latin typeface="Corbel" panose="020B0503020204020204" pitchFamily="34" charset="0"/>
                <a:ea typeface="MS Mincho" pitchFamily="49" charset="-128"/>
              </a:rPr>
              <a:t>I)</a:t>
            </a:r>
            <a:r>
              <a:rPr lang="en-US" altLang="zh-CN" baseline="60000" dirty="0">
                <a:latin typeface="Corbel" panose="020B0503020204020204" pitchFamily="34" charset="0"/>
                <a:ea typeface="MS Mincho" pitchFamily="49" charset="-128"/>
              </a:rPr>
              <a:t>γ</a:t>
            </a:r>
            <a:r>
              <a:rPr lang="en-US" altLang="zh-CN" dirty="0">
                <a:latin typeface="Corbel" panose="020B0503020204020204" pitchFamily="34" charset="0"/>
                <a:ea typeface="MS Mincho" pitchFamily="49" charset="-128"/>
              </a:rPr>
              <a:t> </a:t>
            </a:r>
            <a:r>
              <a:rPr lang="zh-CN" altLang="en-US" dirty="0"/>
              <a:t>的公式来表示灰度和光强度间的关系，则称为</a:t>
            </a:r>
            <a:r>
              <a:rPr lang="en-US" altLang="zh-CN" dirty="0">
                <a:latin typeface="Corbel" panose="020B0503020204020204" pitchFamily="34" charset="0"/>
                <a:ea typeface="MS Mincho" pitchFamily="49" charset="-128"/>
              </a:rPr>
              <a:t>Υ</a:t>
            </a:r>
            <a:r>
              <a:rPr lang="zh-CN" altLang="en-US" dirty="0"/>
              <a:t>校正</a:t>
            </a:r>
            <a:r>
              <a:rPr lang="zh-CN" altLang="en-US" dirty="0" smtClean="0"/>
              <a:t>。</a:t>
            </a:r>
            <a:r>
              <a:rPr lang="en-US" altLang="zh-CN" dirty="0" smtClean="0">
                <a:latin typeface="Corbel" panose="020B0503020204020204" pitchFamily="34" charset="0"/>
                <a:ea typeface="MS Mincho" pitchFamily="49" charset="-128"/>
              </a:rPr>
              <a:t>I </a:t>
            </a:r>
            <a:r>
              <a:rPr lang="zh-CN" altLang="en-US" dirty="0" smtClean="0">
                <a:latin typeface="Corbel" panose="020B0503020204020204" pitchFamily="34" charset="0"/>
                <a:ea typeface="MS Mincho" pitchFamily="49" charset="-128"/>
              </a:rPr>
              <a:t>为图像</a:t>
            </a:r>
            <a:endParaRPr lang="zh-CN" altLang="en-US" dirty="0"/>
          </a:p>
        </p:txBody>
      </p:sp>
      <p:sp>
        <p:nvSpPr>
          <p:cNvPr id="10035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4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F14770-AA82-48E0-94A2-F7020F70AE6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99" y="3160404"/>
            <a:ext cx="2295525" cy="2809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0403"/>
            <a:ext cx="2370832" cy="28098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140171" y="4234648"/>
            <a:ext cx="719091" cy="41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81400" y="616064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12740" y="6160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40528" y="71021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编程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5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3505200" cy="3200400"/>
          </a:xfrm>
        </p:spPr>
        <p:txBody>
          <a:bodyPr/>
          <a:lstStyle/>
          <a:p>
            <a:pPr eaLnBrk="1" hangingPunct="1"/>
            <a:r>
              <a:rPr lang="zh-CN" altLang="en-US" smtClean="0"/>
              <a:t>规范化</a:t>
            </a:r>
            <a:r>
              <a:rPr lang="zh-CN" altLang="en-US" sz="2400"/>
              <a:t>（</a:t>
            </a:r>
            <a:r>
              <a:rPr lang="en-US" altLang="zh-CN" sz="2400"/>
              <a:t>normalizatioy</a:t>
            </a:r>
            <a:r>
              <a:rPr lang="zh-CN" altLang="en-US" sz="2400"/>
              <a:t>）</a:t>
            </a:r>
          </a:p>
          <a:p>
            <a:pPr lvl="1" eaLnBrk="1" hangingPunct="1"/>
            <a:r>
              <a:rPr lang="zh-CN" altLang="en-US"/>
              <a:t>规范化是将原动态范围从</a:t>
            </a:r>
            <a:r>
              <a:rPr lang="en-US" altLang="zh-CN"/>
              <a:t>f</a:t>
            </a:r>
            <a:r>
              <a:rPr lang="en-US" altLang="zh-CN" baseline="-25000"/>
              <a:t>min</a:t>
            </a:r>
            <a:r>
              <a:rPr lang="zh-CN" altLang="en-US"/>
              <a:t>－</a:t>
            </a:r>
            <a:r>
              <a:rPr lang="en-US" altLang="zh-CN"/>
              <a:t>f</a:t>
            </a:r>
            <a:r>
              <a:rPr lang="en-US" altLang="zh-CN" baseline="-25000"/>
              <a:t>max</a:t>
            </a:r>
            <a:r>
              <a:rPr lang="zh-CN" altLang="en-US"/>
              <a:t>改变成</a:t>
            </a:r>
            <a:r>
              <a:rPr lang="en-US" altLang="zh-CN"/>
              <a:t>0-255</a:t>
            </a:r>
            <a:r>
              <a:rPr lang="zh-CN" altLang="en-US"/>
              <a:t>。也即进行线性变换，将动态范围扩大。公式如下：</a:t>
            </a:r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4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115D26-2997-455E-80AC-FA1B05328049}" type="datetime1">
              <a:rPr lang="zh-CN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2023-03-10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4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数字图象处理－第</a:t>
            </a:r>
            <a:r>
              <a:rPr lang="en-US" altLang="zh-CN" sz="1200">
                <a:solidFill>
                  <a:schemeClr val="tx1"/>
                </a:solidFill>
              </a:rPr>
              <a:t>3</a:t>
            </a:r>
            <a:r>
              <a:rPr lang="zh-CN" altLang="en-US" sz="1200">
                <a:solidFill>
                  <a:schemeClr val="tx1"/>
                </a:solidFill>
              </a:rPr>
              <a:t>章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4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C1DC13-E26A-4575-9F3C-93F85827BB0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19463" name="Group 6"/>
          <p:cNvGrpSpPr>
            <a:grpSpLocks noChangeAspect="1"/>
          </p:cNvGrpSpPr>
          <p:nvPr/>
        </p:nvGrpSpPr>
        <p:grpSpPr bwMode="auto">
          <a:xfrm>
            <a:off x="2335213" y="4481512"/>
            <a:ext cx="3048000" cy="787400"/>
            <a:chOff x="384" y="2784"/>
            <a:chExt cx="2736" cy="601"/>
          </a:xfrm>
        </p:grpSpPr>
        <p:sp>
          <p:nvSpPr>
            <p:cNvPr id="19467" name="AutoShape 5"/>
            <p:cNvSpPr>
              <a:spLocks noChangeAspect="1" noChangeArrowheads="1" noTextEdit="1"/>
            </p:cNvSpPr>
            <p:nvPr/>
          </p:nvSpPr>
          <p:spPr bwMode="auto">
            <a:xfrm>
              <a:off x="384" y="2784"/>
              <a:ext cx="273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9468" name="Picture 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3300"/>
                </a:clrFrom>
                <a:clrTo>
                  <a:srgbClr val="003300">
                    <a:alpha val="0"/>
                  </a:srgbClr>
                </a:clrTo>
              </a:clrChange>
              <a:lum bright="-9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784"/>
              <a:ext cx="2741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04" y="1759701"/>
            <a:ext cx="16129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474905"/>
            <a:ext cx="1612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329363" y="1752600"/>
            <a:ext cx="3505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4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原图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 eaLnBrk="1" hangingPunct="1"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lvl="1" eaLnBrk="1" hangingPunct="1"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lvl="1" eaLnBrk="1" hangingPunct="1"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lvl="1" eaLnBrk="1" hangingPunct="1"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lvl="1" eaLnBrk="1" hangingPunct="1">
              <a:buSzPct val="5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lvl="1" eaLnBrk="1" hangingPunct="1">
              <a:buSzPct val="5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规范化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0528" y="71021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编程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4632" y="234898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643698" y="5180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8893768" y="3647157"/>
            <a:ext cx="284563" cy="535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3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4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06E545-E520-4776-90B1-802194EAB810}" type="datetime1">
              <a:rPr lang="zh-CN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2023-03-10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4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数字图象处理－第</a:t>
            </a:r>
            <a:r>
              <a:rPr lang="en-US" altLang="zh-CN" sz="1200">
                <a:solidFill>
                  <a:schemeClr val="tx1"/>
                </a:solidFill>
              </a:rPr>
              <a:t>3</a:t>
            </a:r>
            <a:r>
              <a:rPr lang="zh-CN" altLang="en-US" sz="1200">
                <a:solidFill>
                  <a:schemeClr val="tx1"/>
                </a:solidFill>
              </a:rPr>
              <a:t>章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27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8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sz="24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000">
                <a:solidFill>
                  <a:srgbClr val="0000DE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84D720-8516-4FD0-A8AF-48AAF9CD166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143000"/>
            <a:ext cx="9402763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340528" y="71021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编程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4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MS Mincho</vt:lpstr>
      <vt:lpstr>等线</vt:lpstr>
      <vt:lpstr>等线 Light</vt:lpstr>
      <vt:lpstr>宋体</vt:lpstr>
      <vt:lpstr>Arial</vt:lpstr>
      <vt:lpstr>Corbel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qinmu peng</dc:creator>
  <cp:lastModifiedBy>qinmu peng</cp:lastModifiedBy>
  <cp:revision>6</cp:revision>
  <dcterms:created xsi:type="dcterms:W3CDTF">2023-03-10T06:48:52Z</dcterms:created>
  <dcterms:modified xsi:type="dcterms:W3CDTF">2023-03-10T06:59:48Z</dcterms:modified>
</cp:coreProperties>
</file>