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0"/>
  </p:notesMasterIdLst>
  <p:sldIdLst>
    <p:sldId id="465" r:id="rId2"/>
    <p:sldId id="466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467" r:id="rId48"/>
    <p:sldId id="468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0" r:id="rId57"/>
    <p:sldId id="509" r:id="rId58"/>
    <p:sldId id="469" r:id="rId59"/>
    <p:sldId id="470" r:id="rId60"/>
    <p:sldId id="51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511" r:id="rId69"/>
    <p:sldId id="478" r:id="rId70"/>
    <p:sldId id="479" r:id="rId71"/>
    <p:sldId id="480" r:id="rId72"/>
    <p:sldId id="481" r:id="rId73"/>
    <p:sldId id="482" r:id="rId74"/>
    <p:sldId id="483" r:id="rId75"/>
    <p:sldId id="484" r:id="rId76"/>
    <p:sldId id="485" r:id="rId77"/>
    <p:sldId id="486" r:id="rId78"/>
    <p:sldId id="487" r:id="rId7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3481" autoAdjust="0"/>
  </p:normalViewPr>
  <p:slideViewPr>
    <p:cSldViewPr>
      <p:cViewPr varScale="1">
        <p:scale>
          <a:sx n="65" d="100"/>
          <a:sy n="65" d="100"/>
        </p:scale>
        <p:origin x="13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E9E7AE-CB1E-4BA9-9CDB-4545111B0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8518596-8448-4BCF-8AED-231FA29DE2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3E0689-04BE-41D1-A6CA-2AC12E3341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DFA6A05-6791-4D41-B036-820D8488A7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F14C943-041B-4DE3-AC8D-968329D9DB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03B0DD5-C71C-4BB7-BF0C-4995F7A7D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86184D-0978-433A-B2AC-C6C7576C0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4AC0E5A-AF0E-4AE9-822C-953C8C1EB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FFF2A8-EA6A-44FF-BD23-BD8BE6EE4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73EFC51-B04F-4499-8F57-161E53DBE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DC3263C-9ABC-4C60-B304-2D8FFE110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《</a:t>
            </a:r>
            <a:r>
              <a:rPr lang="zh-CN" altLang="en-US" dirty="0">
                <a:latin typeface="Arial" panose="020B0604020202020204" pitchFamily="34" charset="0"/>
              </a:rPr>
              <a:t>大数据技术原理与应用（第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版）</a:t>
            </a:r>
            <a:r>
              <a:rPr lang="en-US" altLang="zh-CN" dirty="0">
                <a:latin typeface="Arial" panose="020B0604020202020204" pitchFamily="34" charset="0"/>
              </a:rPr>
              <a:t>》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在线视频观看地址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http://www.icourse163.org/course/XMU-1002335004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133DA71-EBBC-4333-AB5C-A5AE0726A0CC}"/>
              </a:ext>
            </a:extLst>
          </p:cNvPr>
          <p:cNvGrpSpPr>
            <a:grpSpLocks/>
          </p:cNvGrpSpPr>
          <p:nvPr/>
        </p:nvGrpSpPr>
        <p:grpSpPr bwMode="auto">
          <a:xfrm>
            <a:off x="0" y="-167640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A85BF41B-D91E-4865-8E8E-1046A227E5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EB680DA-C927-4301-9852-D109CD389C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111E79C-94C6-4A6E-B307-170846B83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D46EAD82-CEAA-4EC4-8C1F-A37F05B705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94D5DE0-E373-4C26-9C68-66994A9B98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586DE2B9-1D27-4848-9A17-B09BA9581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B3E52C27-5FE7-41D3-83CD-25174AD6E7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9509F02B-9C61-4B43-A784-5CFDFA882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C34DBD85-CDAC-44AC-89E1-DFA4683D42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40F26FFA-330B-44A3-A550-BA105E6A15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644FE428-F353-4DDC-BAB2-772D4F96D4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C1397D0C-8432-4068-95F9-B63BC2BEE2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C758B782-05D3-489E-BCF9-FAD2042661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00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71FA027-2379-4E45-9877-579A95FB9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8D72AB5-1EA6-41B0-91EB-B25DC3A49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64C624-0DD8-4CBF-B01F-FC8E5B613B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9348D-BFA9-44DC-8213-7859ABD25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42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949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D0A07A3-E650-4918-AD12-CF88119C1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514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B32922F-69C6-4E2A-8ACB-D535E4C42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B4B4E39B-A9D0-481E-B244-6AA48B939B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52463"/>
            <a:ext cx="83820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FA265D6C-2501-48D4-B29E-F2CD2299E17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8919339E-78DB-4EB7-956A-6F5C0D93FB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7978FCF0-1245-4720-A7CF-8A50AFEE78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0A44B202-3732-4CB0-8150-4E38A4EBF0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ACF916F-C7F4-4D89-804F-5476FC12E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xiaohui">
            <a:extLst>
              <a:ext uri="{FF2B5EF4-FFF2-40B4-BE49-F238E27FC236}">
                <a16:creationId xmlns:a16="http://schemas.microsoft.com/office/drawing/2014/main" id="{0A8093E6-4A02-486F-8928-C858A9930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BC61E22-1DB5-4674-89D8-1BD3566CEF0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905000" y="3276600"/>
            <a:ext cx="71628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12. </a:t>
            </a:r>
            <a:r>
              <a:rPr lang="en-US" altLang="zh-CN" sz="4000" b="1" dirty="0" err="1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Flink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环境搭建与使用方法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40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D452A9-3E4B-4F63-9E83-A3938389D2A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838200"/>
            <a:ext cx="6477000" cy="1470025"/>
          </a:xfrm>
        </p:spPr>
        <p:txBody>
          <a:bodyPr/>
          <a:lstStyle/>
          <a:p>
            <a:pPr eaLnBrk="1" hangingPunct="1"/>
            <a:r>
              <a:rPr lang="zh-CN" altLang="en-US" sz="5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A667019-019C-4C22-A24B-53F298B9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Verdana" panose="020B0604030504040204" pitchFamily="34" charset="0"/>
              </a:rPr>
              <a:t>大数据技术原理与应用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8FBC6B-8FEF-4661-A6D6-B85A330FA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53000"/>
            <a:ext cx="4572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陈建文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电子信息与通信学院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chenjw@hust.edu.cn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8132A7A0-4E1A-472B-8B72-648E693892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1541" y="18256"/>
            <a:ext cx="8001000" cy="646114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12.1.4 </a:t>
            </a:r>
            <a:r>
              <a:rPr lang="en-US" altLang="zh-CN" sz="2800" b="1" dirty="0" err="1">
                <a:solidFill>
                  <a:schemeClr val="bg2"/>
                </a:solidFill>
              </a:rPr>
              <a:t>Flink</a:t>
            </a:r>
            <a:r>
              <a:rPr lang="zh-CN" altLang="en-US" sz="2800" b="1" dirty="0">
                <a:solidFill>
                  <a:schemeClr val="bg2"/>
                </a:solidFill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</a:rPr>
              <a:t>Hadoop</a:t>
            </a:r>
            <a:r>
              <a:rPr lang="zh-CN" altLang="en-US" sz="2800" b="1" dirty="0">
                <a:solidFill>
                  <a:schemeClr val="bg2"/>
                </a:solidFill>
              </a:rPr>
              <a:t>交互</a:t>
            </a:r>
          </a:p>
        </p:txBody>
      </p:sp>
      <p:sp>
        <p:nvSpPr>
          <p:cNvPr id="13315" name="矩形 2">
            <a:extLst>
              <a:ext uri="{FF2B5EF4-FFF2-40B4-BE49-F238E27FC236}">
                <a16:creationId xmlns:a16="http://schemas.microsoft.com/office/drawing/2014/main" id="{79BF1AA3-BF22-4BBE-9D26-610D8CE2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23132"/>
            <a:ext cx="843765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经过上面的步骤以后，就在单台机器上按照</a:t>
            </a:r>
            <a:r>
              <a:rPr lang="en-US" altLang="zh-CN" sz="2000" dirty="0"/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Hadoop</a:t>
            </a:r>
            <a:r>
              <a:rPr lang="zh-CN" altLang="zh-CN" sz="2000" dirty="0">
                <a:solidFill>
                  <a:srgbClr val="FF0000"/>
                </a:solidFill>
              </a:rPr>
              <a:t>（伪分布式）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en-US" altLang="zh-CN" sz="2000" dirty="0" err="1">
                <a:solidFill>
                  <a:srgbClr val="FF0000"/>
                </a:solidFill>
              </a:rPr>
              <a:t>Flink</a:t>
            </a:r>
            <a:r>
              <a:rPr lang="zh-CN" altLang="zh-CN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Local</a:t>
            </a:r>
            <a:r>
              <a:rPr lang="zh-CN" altLang="zh-CN" sz="2000" dirty="0">
                <a:solidFill>
                  <a:srgbClr val="FF0000"/>
                </a:solidFill>
              </a:rPr>
              <a:t>模式）</a:t>
            </a:r>
            <a:r>
              <a:rPr lang="en-US" altLang="zh-CN" sz="2000" dirty="0"/>
              <a:t>”</a:t>
            </a:r>
            <a:r>
              <a:rPr lang="zh-CN" altLang="zh-CN" sz="2000" dirty="0"/>
              <a:t>这种方式完成了</a:t>
            </a:r>
            <a:r>
              <a:rPr lang="en-US" altLang="zh-CN" sz="2000" dirty="0"/>
              <a:t>Hadoop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组合环境的搭建。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Hadoop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可以相互协作，由</a:t>
            </a:r>
            <a:r>
              <a:rPr lang="en-US" altLang="zh-CN" sz="2000" dirty="0"/>
              <a:t>Hadoop</a:t>
            </a:r>
            <a:r>
              <a:rPr lang="zh-CN" altLang="zh-CN" sz="2000" dirty="0"/>
              <a:t>的</a:t>
            </a:r>
            <a:r>
              <a:rPr lang="en-US" altLang="zh-CN" sz="2000" dirty="0"/>
              <a:t>HDFS</a:t>
            </a:r>
            <a:r>
              <a:rPr lang="zh-CN" altLang="zh-CN" sz="2000" dirty="0"/>
              <a:t>、</a:t>
            </a:r>
            <a:r>
              <a:rPr lang="en-US" altLang="zh-CN" sz="2000" dirty="0"/>
              <a:t>HBase</a:t>
            </a:r>
            <a:r>
              <a:rPr lang="zh-CN" altLang="zh-CN" sz="2000" dirty="0"/>
              <a:t>等组件负责数据的存储和管理，由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负责数据的计算。</a:t>
            </a:r>
            <a:endParaRPr lang="zh-CN" altLang="en-US" sz="2000" dirty="0"/>
          </a:p>
        </p:txBody>
      </p:sp>
      <p:sp>
        <p:nvSpPr>
          <p:cNvPr id="13316" name="矩形 3">
            <a:extLst>
              <a:ext uri="{FF2B5EF4-FFF2-40B4-BE49-F238E27FC236}">
                <a16:creationId xmlns:a16="http://schemas.microsoft.com/office/drawing/2014/main" id="{1F7859A1-FB86-4118-8C7A-B5CB0D55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90" y="2514600"/>
            <a:ext cx="83588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为了能够让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操作</a:t>
            </a:r>
            <a:r>
              <a:rPr lang="en-US" altLang="zh-CN" sz="2000" dirty="0"/>
              <a:t>HDFS</a:t>
            </a:r>
            <a:r>
              <a:rPr lang="zh-CN" altLang="zh-CN" sz="2000" dirty="0"/>
              <a:t>中的数据，需要先启动</a:t>
            </a:r>
            <a:r>
              <a:rPr lang="en-US" altLang="zh-CN" sz="2000" dirty="0"/>
              <a:t>HDFS</a:t>
            </a:r>
            <a:r>
              <a:rPr lang="zh-CN" altLang="zh-CN" sz="2000" dirty="0"/>
              <a:t>。打开一个</a:t>
            </a:r>
            <a:r>
              <a:rPr lang="en-US" altLang="zh-CN" sz="2000" dirty="0"/>
              <a:t>Linux</a:t>
            </a:r>
            <a:r>
              <a:rPr lang="zh-CN" altLang="zh-CN" sz="2000" dirty="0"/>
              <a:t>终端，在</a:t>
            </a:r>
            <a:r>
              <a:rPr lang="en-US" altLang="zh-CN" sz="2000" dirty="0"/>
              <a:t>Linux Shell</a:t>
            </a:r>
            <a:r>
              <a:rPr lang="zh-CN" altLang="zh-CN" sz="2000" dirty="0"/>
              <a:t>中输入如下命令启动</a:t>
            </a:r>
            <a:r>
              <a:rPr lang="en-US" altLang="zh-CN" sz="2000" dirty="0"/>
              <a:t>HDFS</a:t>
            </a:r>
            <a:r>
              <a:rPr lang="zh-CN" altLang="zh-CN" sz="2000" dirty="0"/>
              <a:t>：</a:t>
            </a:r>
            <a:endParaRPr lang="zh-CN" altLang="en-US" sz="2000" dirty="0"/>
          </a:p>
        </p:txBody>
      </p:sp>
      <p:sp>
        <p:nvSpPr>
          <p:cNvPr id="13317" name="TextBox 5">
            <a:extLst>
              <a:ext uri="{FF2B5EF4-FFF2-40B4-BE49-F238E27FC236}">
                <a16:creationId xmlns:a16="http://schemas.microsoft.com/office/drawing/2014/main" id="{FB159753-DFCF-4174-9725-FF9FAC7B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3581400"/>
            <a:ext cx="8381999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./sbin/start-dfs.sh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8" name="矩形 6">
            <a:extLst>
              <a:ext uri="{FF2B5EF4-FFF2-40B4-BE49-F238E27FC236}">
                <a16:creationId xmlns:a16="http://schemas.microsoft.com/office/drawing/2014/main" id="{C65CDFC7-0B41-4D0B-80D4-DC53F98C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70" y="4454143"/>
            <a:ext cx="8437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HDFS</a:t>
            </a:r>
            <a:r>
              <a:rPr lang="zh-CN" altLang="zh-CN" sz="2000" dirty="0"/>
              <a:t>启动完成后，可以通过命令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jps</a:t>
            </a:r>
            <a:r>
              <a:rPr lang="en-US" altLang="zh-CN" sz="2000" dirty="0"/>
              <a:t> </a:t>
            </a:r>
            <a:r>
              <a:rPr lang="zh-CN" altLang="zh-CN" sz="2000" dirty="0"/>
              <a:t>来判断是否成功启动，命令如下：</a:t>
            </a:r>
            <a:endParaRPr lang="zh-CN" altLang="en-US" sz="2000" dirty="0"/>
          </a:p>
        </p:txBody>
      </p:sp>
      <p:sp>
        <p:nvSpPr>
          <p:cNvPr id="13319" name="矩形 7">
            <a:extLst>
              <a:ext uri="{FF2B5EF4-FFF2-40B4-BE49-F238E27FC236}">
                <a16:creationId xmlns:a16="http://schemas.microsoft.com/office/drawing/2014/main" id="{C99D65F2-4B50-4221-A1E8-E8FA4942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4" y="5029200"/>
            <a:ext cx="8372723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jps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7100 jps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6867 SecondaryNameNode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6445 NameNode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6594 DataNode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7CC08-06E6-4FD8-927F-0DDB874C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B051FD-A640-4103-A5E8-AAE4C01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D2973-1579-4C01-A87C-84BA479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1E1200C-B978-492E-85CC-88EFED9F46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26988"/>
            <a:ext cx="8001000" cy="6858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12.2 </a:t>
            </a:r>
            <a:r>
              <a:rPr lang="zh-CN" altLang="en-US" sz="3200" b="1" dirty="0">
                <a:solidFill>
                  <a:schemeClr val="bg2"/>
                </a:solidFill>
              </a:rPr>
              <a:t>在</a:t>
            </a:r>
            <a:r>
              <a:rPr lang="en-US" altLang="zh-CN" sz="3200" b="1" dirty="0">
                <a:solidFill>
                  <a:schemeClr val="bg2"/>
                </a:solidFill>
              </a:rPr>
              <a:t>Scala Shell</a:t>
            </a:r>
            <a:r>
              <a:rPr lang="zh-CN" altLang="en-US" sz="3200" b="1" dirty="0">
                <a:solidFill>
                  <a:schemeClr val="bg2"/>
                </a:solidFill>
              </a:rPr>
              <a:t>中运行代码</a:t>
            </a:r>
          </a:p>
        </p:txBody>
      </p:sp>
      <p:sp>
        <p:nvSpPr>
          <p:cNvPr id="14339" name="矩形 2">
            <a:extLst>
              <a:ext uri="{FF2B5EF4-FFF2-40B4-BE49-F238E27FC236}">
                <a16:creationId xmlns:a16="http://schemas.microsoft.com/office/drawing/2014/main" id="{E0D6ACF5-8891-4112-8FFC-A5635AAA2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02159"/>
            <a:ext cx="5727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可以通过下面命令启动</a:t>
            </a:r>
            <a:r>
              <a:rPr lang="en-US" altLang="zh-CN" sz="2400" dirty="0"/>
              <a:t>Scala Shell</a:t>
            </a:r>
            <a:r>
              <a:rPr lang="zh-CN" altLang="zh-CN" sz="2400" dirty="0"/>
              <a:t>环境：</a:t>
            </a:r>
            <a:endParaRPr lang="zh-CN" altLang="en-US" sz="2400" dirty="0"/>
          </a:p>
        </p:txBody>
      </p:sp>
      <p:sp>
        <p:nvSpPr>
          <p:cNvPr id="14340" name="TextBox 4">
            <a:extLst>
              <a:ext uri="{FF2B5EF4-FFF2-40B4-BE49-F238E27FC236}">
                <a16:creationId xmlns:a16="http://schemas.microsoft.com/office/drawing/2014/main" id="{017B0163-BDEF-44F2-AB23-AA31343B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87649"/>
            <a:ext cx="603504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 /usr/local/flink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./bin/start-scala-shell.sh local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41" name="TextBox 5">
            <a:extLst>
              <a:ext uri="{FF2B5EF4-FFF2-40B4-BE49-F238E27FC236}">
                <a16:creationId xmlns:a16="http://schemas.microsoft.com/office/drawing/2014/main" id="{E9BBBF1F-547C-476D-B820-97DB490B9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27" y="2436425"/>
            <a:ext cx="7447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启动</a:t>
            </a:r>
            <a:r>
              <a:rPr lang="en-US" altLang="zh-CN" sz="2400" dirty="0"/>
              <a:t>Scala Shell</a:t>
            </a:r>
            <a:r>
              <a:rPr lang="zh-CN" altLang="zh-CN" sz="2400" dirty="0"/>
              <a:t>后，就会进入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scala</a:t>
            </a:r>
            <a:r>
              <a:rPr lang="en-US" altLang="zh-CN" sz="2400" dirty="0"/>
              <a:t>&gt;”</a:t>
            </a:r>
            <a:r>
              <a:rPr lang="zh-CN" altLang="zh-CN" sz="2400" dirty="0"/>
              <a:t>命令提示符状态</a:t>
            </a:r>
            <a:endParaRPr lang="zh-CN" altLang="en-US" sz="2400" dirty="0"/>
          </a:p>
        </p:txBody>
      </p:sp>
      <p:pic>
        <p:nvPicPr>
          <p:cNvPr id="14342" name="图片 6">
            <a:extLst>
              <a:ext uri="{FF2B5EF4-FFF2-40B4-BE49-F238E27FC236}">
                <a16:creationId xmlns:a16="http://schemas.microsoft.com/office/drawing/2014/main" id="{F1B0934F-BF3E-4154-A60D-8AE14ACB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5220"/>
            <a:ext cx="60198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23532-49D1-4916-961C-B2418E4D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C95932-F5F3-4924-B51A-6C280CD3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C047E9-2266-4FA0-89EA-352471F3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>
            <a:extLst>
              <a:ext uri="{FF2B5EF4-FFF2-40B4-BE49-F238E27FC236}">
                <a16:creationId xmlns:a16="http://schemas.microsoft.com/office/drawing/2014/main" id="{F10135B2-DD1D-4B70-9CD0-973324B2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4073"/>
            <a:ext cx="4956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可以在里面输入</a:t>
            </a:r>
            <a:r>
              <a:rPr lang="en-US" altLang="zh-CN" sz="2400" dirty="0"/>
              <a:t>Scala</a:t>
            </a:r>
            <a:r>
              <a:rPr lang="zh-CN" altLang="zh-CN" sz="2400" dirty="0"/>
              <a:t>代码进行调试</a:t>
            </a:r>
            <a:endParaRPr lang="zh-CN" altLang="en-US" sz="2400" dirty="0"/>
          </a:p>
        </p:txBody>
      </p:sp>
      <p:sp>
        <p:nvSpPr>
          <p:cNvPr id="15364" name="TextBox 4">
            <a:extLst>
              <a:ext uri="{FF2B5EF4-FFF2-40B4-BE49-F238E27FC236}">
                <a16:creationId xmlns:a16="http://schemas.microsoft.com/office/drawing/2014/main" id="{BC91DAB5-5D24-4306-908A-6061915F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23" y="1719585"/>
            <a:ext cx="82296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scala&gt; 8*2+5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res0: Int = 21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365" name="矩形 5">
            <a:extLst>
              <a:ext uri="{FF2B5EF4-FFF2-40B4-BE49-F238E27FC236}">
                <a16:creationId xmlns:a16="http://schemas.microsoft.com/office/drawing/2014/main" id="{98673764-F1BD-49AB-9FFB-E82A31786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64" y="2896449"/>
            <a:ext cx="4976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可以使用命令</a:t>
            </a:r>
            <a:r>
              <a:rPr lang="en-US" altLang="zh-CN" sz="2400" dirty="0"/>
              <a:t>“:quit”</a:t>
            </a:r>
            <a:r>
              <a:rPr lang="zh-CN" altLang="zh-CN" sz="2400" dirty="0"/>
              <a:t>退出</a:t>
            </a:r>
            <a:r>
              <a:rPr lang="en-US" altLang="zh-CN" sz="2400" dirty="0"/>
              <a:t>Scala Shell</a:t>
            </a:r>
            <a:endParaRPr lang="zh-CN" altLang="en-US" sz="2400" dirty="0"/>
          </a:p>
        </p:txBody>
      </p:sp>
      <p:sp>
        <p:nvSpPr>
          <p:cNvPr id="15366" name="矩形 6">
            <a:extLst>
              <a:ext uri="{FF2B5EF4-FFF2-40B4-BE49-F238E27FC236}">
                <a16:creationId xmlns:a16="http://schemas.microsoft.com/office/drawing/2014/main" id="{7C560411-AA45-4E50-A909-A7501B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20" y="3667538"/>
            <a:ext cx="8229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scala</a:t>
            </a:r>
            <a:r>
              <a:rPr lang="en-US" altLang="zh-CN" sz="2400" dirty="0">
                <a:solidFill>
                  <a:schemeClr val="bg1"/>
                </a:solidFill>
              </a:rPr>
              <a:t>&gt;:quit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2E3C9-A50F-4599-93E0-0BA78BC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6DE7F7-1477-498B-9A3A-4C9F31ED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4CAB9-6FA0-4DAD-8ADE-19A4AE59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A5548FD3-1B1B-4FF9-A90D-0C9462696C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47018"/>
            <a:ext cx="8001000" cy="6096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12.3 </a:t>
            </a:r>
            <a:r>
              <a:rPr lang="zh-CN" altLang="en-US" sz="3200" b="1" dirty="0">
                <a:solidFill>
                  <a:schemeClr val="bg2"/>
                </a:solidFill>
              </a:rPr>
              <a:t>开发</a:t>
            </a:r>
            <a:r>
              <a:rPr lang="en-US" altLang="zh-CN" sz="3200" b="1" dirty="0" err="1">
                <a:solidFill>
                  <a:schemeClr val="bg2"/>
                </a:solidFill>
              </a:rPr>
              <a:t>Flink</a:t>
            </a:r>
            <a:r>
              <a:rPr lang="zh-CN" altLang="en-US" sz="3200" b="1" dirty="0">
                <a:solidFill>
                  <a:schemeClr val="bg2"/>
                </a:solidFill>
              </a:rPr>
              <a:t>独立应用程序</a:t>
            </a:r>
          </a:p>
        </p:txBody>
      </p:sp>
      <p:sp>
        <p:nvSpPr>
          <p:cNvPr id="16387" name="TextBox 2">
            <a:extLst>
              <a:ext uri="{FF2B5EF4-FFF2-40B4-BE49-F238E27FC236}">
                <a16:creationId xmlns:a16="http://schemas.microsoft.com/office/drawing/2014/main" id="{9951CF7C-585F-465E-8BCE-F87E76BA7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1" y="1295400"/>
            <a:ext cx="756489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12.3.1</a:t>
            </a:r>
            <a:r>
              <a:rPr lang="zh-CN" altLang="zh-CN" sz="2800" b="1" dirty="0">
                <a:solidFill>
                  <a:schemeClr val="bg2"/>
                </a:solidFill>
              </a:rPr>
              <a:t>安装编译打包工具</a:t>
            </a:r>
            <a:r>
              <a:rPr lang="en-US" altLang="zh-CN" sz="2800" b="1" dirty="0">
                <a:solidFill>
                  <a:schemeClr val="bg2"/>
                </a:solidFill>
              </a:rPr>
              <a:t>Maven</a:t>
            </a: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12.3.2</a:t>
            </a:r>
            <a:r>
              <a:rPr lang="zh-CN" altLang="zh-CN" sz="2800" b="1" dirty="0">
                <a:solidFill>
                  <a:schemeClr val="bg2"/>
                </a:solidFill>
              </a:rPr>
              <a:t>开发批处理程序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12.3.3</a:t>
            </a:r>
            <a:r>
              <a:rPr lang="zh-CN" altLang="zh-CN" sz="2800" b="1" dirty="0">
                <a:solidFill>
                  <a:schemeClr val="bg2"/>
                </a:solidFill>
              </a:rPr>
              <a:t>开发流处理程序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12.3.4 </a:t>
            </a:r>
            <a:r>
              <a:rPr lang="zh-CN" altLang="zh-CN" sz="2800" b="1" dirty="0">
                <a:solidFill>
                  <a:schemeClr val="bg2"/>
                </a:solidFill>
              </a:rPr>
              <a:t>使用</a:t>
            </a:r>
            <a:r>
              <a:rPr lang="en-US" altLang="zh-CN" sz="2800" b="1" dirty="0">
                <a:solidFill>
                  <a:schemeClr val="bg2"/>
                </a:solidFill>
              </a:rPr>
              <a:t>IntelliJ IDEA</a:t>
            </a:r>
            <a:r>
              <a:rPr lang="zh-CN" altLang="zh-CN" sz="2800" b="1" dirty="0">
                <a:solidFill>
                  <a:schemeClr val="bg2"/>
                </a:solidFill>
              </a:rPr>
              <a:t>开发</a:t>
            </a:r>
            <a:r>
              <a:rPr lang="en-US" altLang="zh-CN" sz="2800" b="1" dirty="0" err="1">
                <a:solidFill>
                  <a:schemeClr val="bg2"/>
                </a:solidFill>
              </a:rPr>
              <a:t>Flink</a:t>
            </a:r>
            <a:r>
              <a:rPr lang="zh-CN" altLang="zh-CN" sz="2800" b="1" dirty="0">
                <a:solidFill>
                  <a:schemeClr val="bg2"/>
                </a:solidFill>
              </a:rPr>
              <a:t>应用程序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B30FD-3B5F-47F7-A44C-5EDB9113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3E8D09-5A72-4904-AAE5-E16997F4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D24F0-8848-4881-8ED4-C13F6525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17765F4-B886-4EFE-B7B1-EDFBEE427D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1587"/>
            <a:ext cx="8001000" cy="6858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12.3.1</a:t>
            </a:r>
            <a:r>
              <a:rPr lang="zh-CN" altLang="zh-CN" sz="2800" b="1" dirty="0">
                <a:solidFill>
                  <a:schemeClr val="bg2"/>
                </a:solidFill>
              </a:rPr>
              <a:t>安装编译打包工具</a:t>
            </a:r>
            <a:r>
              <a:rPr lang="en-US" altLang="zh-CN" sz="2800" b="1" dirty="0">
                <a:solidFill>
                  <a:schemeClr val="bg2"/>
                </a:solidFill>
              </a:rPr>
              <a:t>Maven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BA6FC84D-1009-49DF-9F19-4B259EFAA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50" y="937994"/>
            <a:ext cx="4802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可以访问</a:t>
            </a:r>
            <a:r>
              <a:rPr lang="en-US" altLang="zh-CN" sz="2400" dirty="0"/>
              <a:t>Maven</a:t>
            </a:r>
            <a:r>
              <a:rPr lang="zh-CN" altLang="zh-CN" sz="2400" dirty="0"/>
              <a:t>官网下载安装文件</a:t>
            </a:r>
            <a:endParaRPr lang="zh-CN" altLang="en-US" sz="2400" dirty="0"/>
          </a:p>
        </p:txBody>
      </p:sp>
      <p:sp>
        <p:nvSpPr>
          <p:cNvPr id="17412" name="矩形 3">
            <a:extLst>
              <a:ext uri="{FF2B5EF4-FFF2-40B4-BE49-F238E27FC236}">
                <a16:creationId xmlns:a16="http://schemas.microsoft.com/office/drawing/2014/main" id="{52183008-D842-46E7-86B5-6AC3BD10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5729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https://downloads.apache.org/maven/maven-3/3.6.3/binaries/apache-maven-3.6.3-bin.zip</a:t>
            </a:r>
            <a:endParaRPr lang="zh-CN" altLang="en-US" dirty="0"/>
          </a:p>
        </p:txBody>
      </p:sp>
      <p:sp>
        <p:nvSpPr>
          <p:cNvPr id="17413" name="TextBox 5">
            <a:extLst>
              <a:ext uri="{FF2B5EF4-FFF2-40B4-BE49-F238E27FC236}">
                <a16:creationId xmlns:a16="http://schemas.microsoft.com/office/drawing/2014/main" id="{23DDDCF2-84D6-47EE-AAE3-C8B4FB24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09" y="2404570"/>
            <a:ext cx="8315491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unzip ~/Downloads/apache-maven-3.6.3-bin.zip -d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mv apache-maven-3.6.3/ ./maven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chown</a:t>
            </a:r>
            <a:r>
              <a:rPr lang="en-US" altLang="zh-CN" dirty="0">
                <a:solidFill>
                  <a:schemeClr val="bg1"/>
                </a:solidFill>
              </a:rPr>
              <a:t> -R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./maven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414" name="矩形 6">
            <a:extLst>
              <a:ext uri="{FF2B5EF4-FFF2-40B4-BE49-F238E27FC236}">
                <a16:creationId xmlns:a16="http://schemas.microsoft.com/office/drawing/2014/main" id="{32049C6B-615D-42C2-A882-41E3260F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53" y="3920586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为了提高下载速度，需要修改</a:t>
            </a:r>
            <a:r>
              <a:rPr lang="en-US" altLang="zh-CN" sz="2400" dirty="0"/>
              <a:t>Maven</a:t>
            </a:r>
            <a:r>
              <a:rPr lang="zh-CN" altLang="zh-CN" sz="2400" dirty="0"/>
              <a:t>的配置文件，让</a:t>
            </a:r>
            <a:r>
              <a:rPr lang="en-US" altLang="zh-CN" sz="2400" dirty="0"/>
              <a:t>Maven</a:t>
            </a:r>
            <a:r>
              <a:rPr lang="zh-CN" altLang="zh-CN" sz="2400" dirty="0"/>
              <a:t>到国内的阿里云仓库下载相关依赖文件，具体命令如下：</a:t>
            </a:r>
            <a:endParaRPr lang="zh-CN" altLang="en-US" sz="2400" dirty="0"/>
          </a:p>
        </p:txBody>
      </p:sp>
      <p:sp>
        <p:nvSpPr>
          <p:cNvPr id="17415" name="TextBox 7">
            <a:extLst>
              <a:ext uri="{FF2B5EF4-FFF2-40B4-BE49-F238E27FC236}">
                <a16:creationId xmlns:a16="http://schemas.microsoft.com/office/drawing/2014/main" id="{FE30F60A-A146-43CE-AE89-CC48E676F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57" y="5067449"/>
            <a:ext cx="8363696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/local/maven/conf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vim settings.xml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A52E2-E967-4CBC-A99C-41DEAA84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0C641-9908-4B6C-944C-087F0B80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D1FCD-C11E-421B-823C-4F41490C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2">
            <a:extLst>
              <a:ext uri="{FF2B5EF4-FFF2-40B4-BE49-F238E27FC236}">
                <a16:creationId xmlns:a16="http://schemas.microsoft.com/office/drawing/2014/main" id="{35397421-BE1B-4BD9-A80B-FA7E8612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4666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打开</a:t>
            </a:r>
            <a:r>
              <a:rPr lang="en-US" altLang="zh-CN" sz="2400" dirty="0"/>
              <a:t>settings.xml</a:t>
            </a:r>
            <a:r>
              <a:rPr lang="zh-CN" altLang="zh-CN" sz="2400" dirty="0"/>
              <a:t>文件以后，清空该文件原来的所有内容，然后，加入如下内容：</a:t>
            </a:r>
            <a:endParaRPr lang="zh-CN" altLang="en-US" sz="2400" dirty="0"/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FE23C019-31A1-45C3-B0EB-4F661AB4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32162"/>
            <a:ext cx="8382000" cy="3416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&lt;settings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="http://maven.apache.org/SETTINGS/1.0.0"</a:t>
            </a:r>
            <a:endParaRPr lang="zh-CN" altLang="zh-CN" dirty="0"/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</a:t>
            </a:r>
            <a:endParaRPr lang="zh-CN" altLang="zh-CN" dirty="0"/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="http://maven.apache.org/SETTINGS/1.0.0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http://maven.apache.org/xsd/settings-1.0.0.xsd"&gt;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&lt;mirrors&gt;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&lt;id&gt;</a:t>
            </a:r>
            <a:r>
              <a:rPr lang="en-US" altLang="zh-CN" dirty="0" err="1"/>
              <a:t>aliyunmaven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mirrorOf</a:t>
            </a:r>
            <a:r>
              <a:rPr lang="en-US" altLang="zh-CN" dirty="0"/>
              <a:t>&gt;*&lt;/</a:t>
            </a:r>
            <a:r>
              <a:rPr lang="en-US" altLang="zh-CN" dirty="0" err="1"/>
              <a:t>mirrorOf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&lt;name&gt;</a:t>
            </a:r>
            <a:r>
              <a:rPr lang="zh-CN" altLang="zh-CN" dirty="0"/>
              <a:t>阿里云公共仓库</a:t>
            </a:r>
            <a:r>
              <a:rPr lang="en-US" altLang="zh-CN" dirty="0"/>
              <a:t>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url</a:t>
            </a:r>
            <a:r>
              <a:rPr lang="en-US" altLang="zh-CN" dirty="0"/>
              <a:t>&gt;https://maven.aliyun.com/repository/public&lt;/url&gt;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&lt;/mirror&gt;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F8A56457-8D47-45E3-B856-55D9764C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03758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备注：该文件剩余内容在下一页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1AD908-F85C-405C-9694-DBDDD3FB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C391E-000E-4DAA-883C-F8C2243F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3D374-0409-4996-A63E-074F87D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>
            <a:extLst>
              <a:ext uri="{FF2B5EF4-FFF2-40B4-BE49-F238E27FC236}">
                <a16:creationId xmlns:a16="http://schemas.microsoft.com/office/drawing/2014/main" id="{1DDC477D-8B92-4FD3-B3B5-6FC28E07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89793"/>
            <a:ext cx="8382000" cy="50784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&lt;id&gt;</a:t>
            </a:r>
            <a:r>
              <a:rPr lang="en-US" altLang="zh-CN" dirty="0" err="1"/>
              <a:t>aliyunmaven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mirrorOf</a:t>
            </a:r>
            <a:r>
              <a:rPr lang="en-US" altLang="zh-CN" dirty="0"/>
              <a:t>&gt;*&lt;/</a:t>
            </a:r>
            <a:r>
              <a:rPr lang="en-US" altLang="zh-CN" dirty="0" err="1"/>
              <a:t>mirrorOf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&lt;name&gt;</a:t>
            </a:r>
            <a:r>
              <a:rPr lang="zh-CN" altLang="zh-CN" dirty="0"/>
              <a:t>阿里云谷歌仓库</a:t>
            </a:r>
            <a:r>
              <a:rPr lang="en-US" altLang="zh-CN" dirty="0"/>
              <a:t>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url</a:t>
            </a:r>
            <a:r>
              <a:rPr lang="en-US" altLang="zh-CN" dirty="0"/>
              <a:t>&gt;https://maven.aliyun.com/repository/google&lt;/url&gt;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&lt;id&gt;</a:t>
            </a:r>
            <a:r>
              <a:rPr lang="en-US" altLang="zh-CN" dirty="0" err="1"/>
              <a:t>aliyunmaven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mirrorOf</a:t>
            </a:r>
            <a:r>
              <a:rPr lang="en-US" altLang="zh-CN" dirty="0"/>
              <a:t>&gt;*&lt;/</a:t>
            </a:r>
            <a:r>
              <a:rPr lang="en-US" altLang="zh-CN" dirty="0" err="1"/>
              <a:t>mirrorOf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&lt;name&gt;</a:t>
            </a:r>
            <a:r>
              <a:rPr lang="zh-CN" altLang="zh-CN" dirty="0"/>
              <a:t>阿里云阿帕奇仓库</a:t>
            </a:r>
            <a:r>
              <a:rPr lang="en-US" altLang="zh-CN" dirty="0"/>
              <a:t>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url</a:t>
            </a:r>
            <a:r>
              <a:rPr lang="en-US" altLang="zh-CN" dirty="0"/>
              <a:t>&gt;https://maven.aliyun.com/repository/apache-snapshots&lt;/url&gt;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&lt;id&gt;</a:t>
            </a:r>
            <a:r>
              <a:rPr lang="en-US" altLang="zh-CN" dirty="0" err="1"/>
              <a:t>aliyunmaven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mirrorOf</a:t>
            </a:r>
            <a:r>
              <a:rPr lang="en-US" altLang="zh-CN" dirty="0"/>
              <a:t>&gt;*&lt;/</a:t>
            </a:r>
            <a:r>
              <a:rPr lang="en-US" altLang="zh-CN" dirty="0" err="1"/>
              <a:t>mirrorOf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&lt;name&gt;</a:t>
            </a:r>
            <a:r>
              <a:rPr lang="zh-CN" altLang="zh-CN" dirty="0"/>
              <a:t>阿里云</a:t>
            </a:r>
            <a:r>
              <a:rPr lang="en-US" altLang="zh-CN" dirty="0"/>
              <a:t>spring</a:t>
            </a:r>
            <a:r>
              <a:rPr lang="zh-CN" altLang="zh-CN" dirty="0"/>
              <a:t>仓库</a:t>
            </a:r>
            <a:r>
              <a:rPr lang="en-US" altLang="zh-CN" dirty="0"/>
              <a:t>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</a:t>
            </a:r>
            <a:r>
              <a:rPr lang="en-US" altLang="zh-CN" dirty="0" err="1"/>
              <a:t>url</a:t>
            </a:r>
            <a:r>
              <a:rPr lang="en-US" altLang="zh-CN" dirty="0"/>
              <a:t>&gt;https://maven.aliyun.com/repository/spring&lt;/url&gt;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&lt;/mirror&gt;</a:t>
            </a:r>
            <a:endParaRPr lang="zh-CN" altLang="en-US" dirty="0"/>
          </a:p>
        </p:txBody>
      </p:sp>
      <p:sp>
        <p:nvSpPr>
          <p:cNvPr id="19460" name="TextBox 3">
            <a:extLst>
              <a:ext uri="{FF2B5EF4-FFF2-40B4-BE49-F238E27FC236}">
                <a16:creationId xmlns:a16="http://schemas.microsoft.com/office/drawing/2014/main" id="{71A05EBB-1AC6-421C-B916-BF95170E3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7461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备注：该文件剩余内容在下一页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036ED1-CCF3-4F9F-BA65-ABCAC74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F6FAE8-3CFC-440C-B7CB-976499B8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640B1-184A-4027-AECF-A73A5D07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2">
            <a:extLst>
              <a:ext uri="{FF2B5EF4-FFF2-40B4-BE49-F238E27FC236}">
                <a16:creationId xmlns:a16="http://schemas.microsoft.com/office/drawing/2014/main" id="{E3E4FB4D-95EB-4856-AF67-2893CC8A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8077200" cy="23083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       &lt;mirror&gt;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&lt;id&gt;</a:t>
            </a:r>
            <a:r>
              <a:rPr lang="en-US" altLang="zh-CN" dirty="0" err="1"/>
              <a:t>aliyunmaven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mirrorOf</a:t>
            </a:r>
            <a:r>
              <a:rPr lang="en-US" altLang="zh-CN" dirty="0"/>
              <a:t>&gt;*&lt;/</a:t>
            </a:r>
            <a:r>
              <a:rPr lang="en-US" altLang="zh-CN" dirty="0" err="1"/>
              <a:t>mirrorOf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&lt;name&gt;</a:t>
            </a:r>
            <a:r>
              <a:rPr lang="zh-CN" altLang="zh-CN" dirty="0"/>
              <a:t>阿里云</a:t>
            </a:r>
            <a:r>
              <a:rPr lang="en-US" altLang="zh-CN" dirty="0"/>
              <a:t>spring</a:t>
            </a:r>
            <a:r>
              <a:rPr lang="zh-CN" altLang="zh-CN" dirty="0"/>
              <a:t>插件仓库</a:t>
            </a:r>
            <a:r>
              <a:rPr lang="en-US" altLang="zh-CN" dirty="0"/>
              <a:t>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url</a:t>
            </a:r>
            <a:r>
              <a:rPr lang="en-US" altLang="zh-CN" dirty="0"/>
              <a:t>&gt;https://maven.aliyun.com/repository/spring-plugin&lt;/url&gt;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&lt;/mirror&gt;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&lt;/mirrors&gt;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&lt;/settings&gt;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35C1E6-047E-4DB4-966D-D3F6BC68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1CA311-C84F-49FA-95C3-F06A54F4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901FF-DFFC-4BC6-BC89-C777DCB1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D0027FC4-76E4-4C5F-A577-1391722395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26504"/>
            <a:ext cx="8001000" cy="6858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12.3.2</a:t>
            </a:r>
            <a:r>
              <a:rPr lang="zh-CN" altLang="en-US" sz="2800" b="1" dirty="0">
                <a:solidFill>
                  <a:schemeClr val="bg2"/>
                </a:solidFill>
              </a:rPr>
              <a:t>开发批处理程序</a:t>
            </a:r>
          </a:p>
        </p:txBody>
      </p:sp>
      <p:sp>
        <p:nvSpPr>
          <p:cNvPr id="21507" name="矩形 2">
            <a:extLst>
              <a:ext uri="{FF2B5EF4-FFF2-40B4-BE49-F238E27FC236}">
                <a16:creationId xmlns:a16="http://schemas.microsoft.com/office/drawing/2014/main" id="{120FA4F0-5D8B-464C-ACA9-972F7AC60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3" y="1066800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编写</a:t>
            </a:r>
            <a:r>
              <a:rPr lang="en-US" altLang="zh-CN" sz="2400" b="1" dirty="0" err="1">
                <a:solidFill>
                  <a:schemeClr val="bg2"/>
                </a:solidFill>
              </a:rPr>
              <a:t>WordCount</a:t>
            </a:r>
            <a:r>
              <a:rPr lang="zh-CN" altLang="zh-CN" sz="2400" b="1" dirty="0">
                <a:solidFill>
                  <a:schemeClr val="bg2"/>
                </a:solidFill>
              </a:rPr>
              <a:t>批处理程序主要包括以下几个步骤：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编写代码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使用</a:t>
            </a:r>
            <a:r>
              <a:rPr lang="en-US" altLang="zh-CN" sz="2400" b="1" dirty="0">
                <a:solidFill>
                  <a:schemeClr val="bg2"/>
                </a:solidFill>
              </a:rPr>
              <a:t>Maven</a:t>
            </a:r>
            <a:r>
              <a:rPr lang="zh-CN" altLang="zh-CN" sz="2400" b="1" dirty="0">
                <a:solidFill>
                  <a:schemeClr val="bg2"/>
                </a:solidFill>
              </a:rPr>
              <a:t>编译打包程序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通过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en-US" altLang="zh-CN" sz="2400" b="1" dirty="0">
                <a:solidFill>
                  <a:schemeClr val="bg2"/>
                </a:solidFill>
              </a:rPr>
              <a:t> run</a:t>
            </a:r>
            <a:r>
              <a:rPr lang="zh-CN" altLang="zh-CN" sz="2400" b="1" dirty="0">
                <a:solidFill>
                  <a:schemeClr val="bg2"/>
                </a:solidFill>
              </a:rPr>
              <a:t>命令运行程序</a:t>
            </a:r>
            <a:r>
              <a:rPr lang="en-US" altLang="zh-CN" sz="2400" b="1" dirty="0">
                <a:solidFill>
                  <a:schemeClr val="bg2"/>
                </a:solidFill>
              </a:rPr>
              <a:t>	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1F157C-AD66-4DF7-9194-C40948D6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29E22-52C3-453D-9B6C-3E03E3CF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B0935-A325-4AFC-BE5A-7A0BDD4A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2">
            <a:extLst>
              <a:ext uri="{FF2B5EF4-FFF2-40B4-BE49-F238E27FC236}">
                <a16:creationId xmlns:a16="http://schemas.microsoft.com/office/drawing/2014/main" id="{C92A6078-D665-4043-B4F4-05A4A9F6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0" y="914400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</a:t>
            </a:r>
            <a:r>
              <a:rPr lang="zh-CN" altLang="en-US" sz="2400" b="1" dirty="0">
                <a:solidFill>
                  <a:schemeClr val="bg2"/>
                </a:solidFill>
              </a:rPr>
              <a:t>编写代码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Linux</a:t>
            </a:r>
            <a:r>
              <a:rPr lang="zh-CN" altLang="zh-CN" sz="2400" dirty="0"/>
              <a:t>终端中执行如下命令，在用户主目录下创建一个</a:t>
            </a:r>
            <a:r>
              <a:rPr lang="zh-CN" altLang="en-US" sz="2400" dirty="0"/>
              <a:t>目录</a:t>
            </a:r>
            <a:r>
              <a:rPr lang="en-US" altLang="zh-CN" sz="2400" dirty="0" err="1"/>
              <a:t>flinkapp</a:t>
            </a:r>
            <a:r>
              <a:rPr lang="zh-CN" altLang="zh-CN" sz="2400" dirty="0"/>
              <a:t>作为应用程序根目录：</a:t>
            </a:r>
            <a:endParaRPr lang="zh-CN" altLang="en-US" sz="2400" dirty="0"/>
          </a:p>
        </p:txBody>
      </p:sp>
      <p:sp>
        <p:nvSpPr>
          <p:cNvPr id="22532" name="TextBox 4">
            <a:extLst>
              <a:ext uri="{FF2B5EF4-FFF2-40B4-BE49-F238E27FC236}">
                <a16:creationId xmlns:a16="http://schemas.microsoft.com/office/drawing/2014/main" id="{AA80455E-8766-45B3-8AE1-786828892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26" y="2792461"/>
            <a:ext cx="821767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~ #</a:t>
            </a:r>
            <a:r>
              <a:rPr lang="zh-CN" altLang="zh-CN" sz="2400" dirty="0">
                <a:solidFill>
                  <a:schemeClr val="bg1"/>
                </a:solidFill>
              </a:rPr>
              <a:t>进入用户主目录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</a:rPr>
              <a:t> -p ./</a:t>
            </a:r>
            <a:r>
              <a:rPr lang="en-US" altLang="zh-CN" sz="2400" dirty="0" err="1">
                <a:solidFill>
                  <a:schemeClr val="bg1"/>
                </a:solidFill>
              </a:rPr>
              <a:t>flinkapp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</a:rPr>
              <a:t>/main/</a:t>
            </a:r>
            <a:r>
              <a:rPr lang="en-US" altLang="zh-CN" sz="2400" dirty="0" err="1">
                <a:solidFill>
                  <a:schemeClr val="bg1"/>
                </a:solidFill>
              </a:rPr>
              <a:t>scala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533" name="矩形 5">
            <a:extLst>
              <a:ext uri="{FF2B5EF4-FFF2-40B4-BE49-F238E27FC236}">
                <a16:creationId xmlns:a16="http://schemas.microsoft.com/office/drawing/2014/main" id="{A2B222F5-2797-4BBF-87BF-C52E2D7F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3931860"/>
            <a:ext cx="82176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在“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flinkapp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/main/</a:t>
            </a:r>
            <a:r>
              <a:rPr lang="en-US" altLang="zh-CN" sz="2400" dirty="0" err="1"/>
              <a:t>scala</a:t>
            </a:r>
            <a:r>
              <a:rPr lang="zh-CN" altLang="zh-CN" sz="2400" dirty="0"/>
              <a:t>”目录下建立代码文件</a:t>
            </a:r>
            <a:r>
              <a:rPr lang="en-US" altLang="zh-CN" sz="2400" dirty="0" err="1"/>
              <a:t>WordCount.scala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E6F97-AE14-41F4-A0E1-2A20BF5A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A99120-223C-4F1A-9CC2-F7942F97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51426-DE81-4E03-850C-169982C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>
            <a:extLst>
              <a:ext uri="{FF2B5EF4-FFF2-40B4-BE49-F238E27FC236}">
                <a16:creationId xmlns:a16="http://schemas.microsoft.com/office/drawing/2014/main" id="{5E4DA181-E13F-4698-95B4-9578BE5AD8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2024-05-17</a:t>
            </a:r>
          </a:p>
        </p:txBody>
      </p:sp>
      <p:sp>
        <p:nvSpPr>
          <p:cNvPr id="6147" name="页脚占位符 2">
            <a:extLst>
              <a:ext uri="{FF2B5EF4-FFF2-40B4-BE49-F238E27FC236}">
                <a16:creationId xmlns:a16="http://schemas.microsoft.com/office/drawing/2014/main" id="{1AC56419-84F1-421F-8422-8D0FB3CF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12.Flink</a:t>
            </a:r>
            <a:r>
              <a:rPr lang="zh-CN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环境搭建与使用方法</a:t>
            </a:r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42867732-EF05-459D-8606-7BCE57FE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CC662A-2D10-45AD-8834-371360B84CDA}" type="slidenum">
              <a:rPr lang="en-US" altLang="zh-CN" sz="1200" smtClean="0">
                <a:solidFill>
                  <a:schemeClr val="bg2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ACC7E69D-2FA0-4125-BDD7-09493E72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5875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12. </a:t>
            </a:r>
            <a:r>
              <a:rPr lang="en-US" altLang="zh-CN" sz="4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r>
              <a:rPr lang="zh-CN" alt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环境搭建与使用方法</a:t>
            </a:r>
            <a:endParaRPr lang="en-US" altLang="zh-CN" sz="4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6150491F-9FA8-49EC-8C21-812FF607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6248400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12.1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安装</a:t>
            </a:r>
            <a:r>
              <a:rPr lang="en-US" altLang="zh-CN" b="1" dirty="0" err="1">
                <a:solidFill>
                  <a:schemeClr val="bg2"/>
                </a:solidFill>
                <a:ea typeface="黑体" panose="02010609060101010101" pitchFamily="49" charset="-122"/>
              </a:rPr>
              <a:t>Flink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12.2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在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Scala Shell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中运行代码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12.3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开发</a:t>
            </a:r>
            <a:r>
              <a:rPr lang="en-US" altLang="zh-CN" b="1" dirty="0" err="1">
                <a:solidFill>
                  <a:schemeClr val="bg2"/>
                </a:solidFill>
                <a:ea typeface="黑体" panose="02010609060101010101" pitchFamily="49" charset="-122"/>
              </a:rPr>
              <a:t>Flink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独立应用程序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12.4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设置程序运行并行度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12.5 </a:t>
            </a:r>
            <a:r>
              <a:rPr lang="en-US" altLang="zh-CN" b="1" dirty="0" err="1">
                <a:solidFill>
                  <a:schemeClr val="bg2"/>
                </a:solidFill>
                <a:ea typeface="黑体" panose="02010609060101010101" pitchFamily="49" charset="-122"/>
              </a:rPr>
              <a:t>Flink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集群环境搭建</a:t>
            </a:r>
            <a:endParaRPr kumimoji="1"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 descr="http://dblab.xmu.edu.cn/wp-content/uploads/2020/11/%E5%A4%A7%E6%95%B0%E6%8D%AE%E6%8A%80%E6%9C%AF%E5%8E%9F%E7%90%86%E4%B8%8E%E5%BA%94%E7%94%A8%EF%BC%88%E7%AC%AC3%E7%89%88%EF%BC%89%E5%B0%81%E9%9D%A2.jpg">
            <a:extLst>
              <a:ext uri="{FF2B5EF4-FFF2-40B4-BE49-F238E27FC236}">
                <a16:creationId xmlns:a16="http://schemas.microsoft.com/office/drawing/2014/main" id="{273E1D20-23E0-4507-A333-9FE5FD219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719230"/>
            <a:ext cx="2895601" cy="289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dblab.xmu.edu.cn/wp-content/uploads/2021/08/Flink%E7%BC%96%E7%A8%8B%E5%9F%BA%E7%A1%80%EF%BC%88%E5%B0%81%E9%9D%A2%EF%BC%89-scaled.jpg">
            <a:extLst>
              <a:ext uri="{FF2B5EF4-FFF2-40B4-BE49-F238E27FC236}">
                <a16:creationId xmlns:a16="http://schemas.microsoft.com/office/drawing/2014/main" id="{3D940A22-A90E-4920-8DA0-8422E1B2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16835">
            <a:off x="6579125" y="3731981"/>
            <a:ext cx="1952555" cy="27001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2">
            <a:extLst>
              <a:ext uri="{FF2B5EF4-FFF2-40B4-BE49-F238E27FC236}">
                <a16:creationId xmlns:a16="http://schemas.microsoft.com/office/drawing/2014/main" id="{087C093A-4667-4B08-8328-598DC98E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35075"/>
            <a:ext cx="8382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package </a:t>
            </a:r>
            <a:r>
              <a:rPr lang="en-US" altLang="zh-CN" dirty="0" err="1"/>
              <a:t>cn.edu.xmu.dblab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org.apache.flink.api.scala</a:t>
            </a:r>
            <a:r>
              <a:rPr lang="en-US" altLang="zh-CN" dirty="0"/>
              <a:t>._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object </a:t>
            </a:r>
            <a:r>
              <a:rPr lang="en-US" altLang="zh-CN" dirty="0" err="1"/>
              <a:t>WordCount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  def main(</a:t>
            </a:r>
            <a:r>
              <a:rPr lang="en-US" altLang="zh-CN" dirty="0" err="1"/>
              <a:t>args</a:t>
            </a:r>
            <a:r>
              <a:rPr lang="en-US" altLang="zh-CN" dirty="0"/>
              <a:t>: Array[String]): Unit = {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步：建立执行环境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env = </a:t>
            </a:r>
            <a:r>
              <a:rPr lang="en-US" altLang="zh-CN" dirty="0" err="1"/>
              <a:t>ExecutionEnvironment.getExecutionEnvironment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步：创建数据源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text = </a:t>
            </a:r>
            <a:r>
              <a:rPr lang="en-US" altLang="zh-CN" dirty="0" err="1"/>
              <a:t>env.fromElements</a:t>
            </a:r>
            <a:r>
              <a:rPr lang="en-US" altLang="zh-CN" dirty="0"/>
              <a:t>(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"hello, world!",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"hello, world!",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"hello, world!“) 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08154-33CC-40A6-9BC8-658EF687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9F903B-3EAE-47AA-A0CD-8C268E58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2732B-CFBF-4C11-A4B3-4F038E4F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2">
            <a:extLst>
              <a:ext uri="{FF2B5EF4-FFF2-40B4-BE49-F238E27FC236}">
                <a16:creationId xmlns:a16="http://schemas.microsoft.com/office/drawing/2014/main" id="{61EA5E4D-736F-4436-A9CE-25935F7B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步：对数据集指定转换操作</a:t>
            </a:r>
          </a:p>
          <a:p>
            <a:pPr eaLnBrk="1" hangingPunct="1"/>
            <a:r>
              <a:rPr lang="en-US" altLang="zh-CN" dirty="0" err="1"/>
              <a:t>val</a:t>
            </a:r>
            <a:r>
              <a:rPr lang="en-US" altLang="zh-CN" dirty="0"/>
              <a:t> counts = </a:t>
            </a:r>
            <a:r>
              <a:rPr lang="en-US" altLang="zh-CN" dirty="0" err="1"/>
              <a:t>text.flatMap</a:t>
            </a:r>
            <a:r>
              <a:rPr lang="en-US" altLang="zh-CN" dirty="0"/>
              <a:t> { _.</a:t>
            </a:r>
            <a:r>
              <a:rPr lang="en-US" altLang="zh-CN" dirty="0" err="1"/>
              <a:t>toLowerCase.split</a:t>
            </a:r>
            <a:r>
              <a:rPr lang="en-US" altLang="zh-CN" dirty="0"/>
              <a:t>(" ")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.map { (_, 1)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</a:t>
            </a:r>
            <a:r>
              <a:rPr lang="en-US" altLang="zh-CN" dirty="0" err="1"/>
              <a:t>groupBy</a:t>
            </a:r>
            <a:r>
              <a:rPr lang="en-US" altLang="zh-CN" dirty="0"/>
              <a:t>(0)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.sum(1)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 </a:t>
            </a:r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步：输出结果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counts.print</a:t>
            </a:r>
            <a:r>
              <a:rPr lang="en-US" altLang="zh-CN" dirty="0"/>
              <a:t>()</a:t>
            </a:r>
            <a:endParaRPr lang="zh-CN" altLang="zh-CN" dirty="0"/>
          </a:p>
          <a:p>
            <a:pPr eaLnBrk="1" hangingPunct="1"/>
            <a:r>
              <a:rPr lang="en-US" altLang="zh-CN" dirty="0"/>
              <a:t>  }</a:t>
            </a:r>
            <a:endParaRPr lang="zh-CN" altLang="zh-CN" dirty="0"/>
          </a:p>
          <a:p>
            <a:pPr eaLnBrk="1" hangingPunct="1"/>
            <a:r>
              <a:rPr lang="en-US" altLang="zh-CN" dirty="0"/>
              <a:t>}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14F696-9467-42E1-A05F-545D8AC0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C3889-919F-4546-A864-C3B23D54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E0FB7-876E-4898-8782-B13E050B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>
            <a:extLst>
              <a:ext uri="{FF2B5EF4-FFF2-40B4-BE49-F238E27FC236}">
                <a16:creationId xmlns:a16="http://schemas.microsoft.com/office/drawing/2014/main" id="{941F76F3-072B-438C-8CEB-10E3D508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" y="1219200"/>
            <a:ext cx="78790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可以看出，整个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zh-CN" altLang="zh-CN" sz="2400" b="1" dirty="0">
                <a:solidFill>
                  <a:schemeClr val="bg2"/>
                </a:solidFill>
              </a:rPr>
              <a:t>批处理应用程序一共包括</a:t>
            </a:r>
            <a:r>
              <a:rPr lang="en-US" altLang="zh-CN" sz="2400" b="1" dirty="0">
                <a:solidFill>
                  <a:schemeClr val="bg2"/>
                </a:solidFill>
              </a:rPr>
              <a:t>4</a:t>
            </a:r>
            <a:r>
              <a:rPr lang="zh-CN" altLang="zh-CN" sz="2400" b="1" dirty="0">
                <a:solidFill>
                  <a:schemeClr val="bg2"/>
                </a:solidFill>
              </a:rPr>
              <a:t>个步骤：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zh-CN" sz="2400" b="1" dirty="0">
                <a:solidFill>
                  <a:schemeClr val="bg2"/>
                </a:solidFill>
              </a:rPr>
              <a:t>步：建立执行环境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</a:rPr>
              <a:t>步：创建数据源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3</a:t>
            </a:r>
            <a:r>
              <a:rPr lang="zh-CN" altLang="zh-CN" sz="2400" b="1" dirty="0">
                <a:solidFill>
                  <a:schemeClr val="bg2"/>
                </a:solidFill>
              </a:rPr>
              <a:t>步：对数据集指定转换操作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4</a:t>
            </a:r>
            <a:r>
              <a:rPr lang="zh-CN" altLang="zh-CN" sz="2400" b="1" dirty="0">
                <a:solidFill>
                  <a:schemeClr val="bg2"/>
                </a:solidFill>
              </a:rPr>
              <a:t>步：输出结果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411AE-F9C0-4542-8D29-02B91005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19082-D614-4ABE-9EC5-39ECBBF5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9BD8D-FCA7-4824-A4C7-CA982162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2">
            <a:extLst>
              <a:ext uri="{FF2B5EF4-FFF2-40B4-BE49-F238E27FC236}">
                <a16:creationId xmlns:a16="http://schemas.microsoft.com/office/drawing/2014/main" id="{F6CBCCB1-F811-4ADA-AC7C-8E8F6F3A1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73411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需要在</a:t>
            </a:r>
            <a:r>
              <a:rPr lang="en-US" altLang="zh-CN" sz="2400"/>
              <a:t>flinkapp</a:t>
            </a:r>
            <a:r>
              <a:rPr lang="zh-CN" altLang="zh-CN" sz="2400"/>
              <a:t>目录下新建文件</a:t>
            </a:r>
            <a:r>
              <a:rPr lang="en-US" altLang="zh-CN" sz="2400"/>
              <a:t>pom.xml</a:t>
            </a:r>
            <a:r>
              <a:rPr lang="zh-CN" altLang="zh-CN" sz="2400"/>
              <a:t>，然后，在</a:t>
            </a:r>
            <a:r>
              <a:rPr lang="en-US" altLang="zh-CN" sz="2400"/>
              <a:t>pom.xml</a:t>
            </a:r>
            <a:r>
              <a:rPr lang="zh-CN" altLang="zh-CN" sz="2400"/>
              <a:t>文件中添加如下</a:t>
            </a:r>
            <a:r>
              <a:rPr lang="zh-CN" altLang="en-US" sz="2400"/>
              <a:t>内容：</a:t>
            </a:r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AA2F53BA-B9D2-45A4-BC1C-1E16656FC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82446"/>
            <a:ext cx="8153400" cy="4046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&lt;project&gt;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cn.edu.xmu.dblab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&gt;wordcount&lt;/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&lt;name&gt;</a:t>
            </a:r>
            <a:r>
              <a:rPr lang="en-US" altLang="zh-CN" dirty="0" err="1"/>
              <a:t>WordCount</a:t>
            </a:r>
            <a:r>
              <a:rPr lang="en-US" altLang="zh-CN" dirty="0"/>
              <a:t>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&lt;packaging&gt;jar&lt;/packaging&gt;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&lt;version&gt;1.0&lt;/version&gt;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&lt;repositories&gt;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&lt;repository&gt;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&lt;id&gt;</a:t>
            </a:r>
            <a:r>
              <a:rPr lang="en-US" altLang="zh-CN" dirty="0" err="1"/>
              <a:t>alimaven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&lt;name&gt;</a:t>
            </a:r>
            <a:r>
              <a:rPr lang="en-US" altLang="zh-CN" dirty="0" err="1"/>
              <a:t>aliyun</a:t>
            </a:r>
            <a:r>
              <a:rPr lang="en-US" altLang="zh-CN" dirty="0"/>
              <a:t> maven&lt;/name&gt;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</a:t>
            </a:r>
            <a:r>
              <a:rPr lang="en-US" altLang="zh-CN" dirty="0" err="1"/>
              <a:t>url</a:t>
            </a:r>
            <a:r>
              <a:rPr lang="en-US" altLang="zh-CN" dirty="0"/>
              <a:t>&gt;http://maven.aliyun.com/nexus/content/groups/public/&lt;/url&gt;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&lt;/repository&gt;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&lt;/repositories&gt;</a:t>
            </a:r>
            <a:endParaRPr lang="zh-CN" altLang="en-US" dirty="0"/>
          </a:p>
        </p:txBody>
      </p:sp>
      <p:sp>
        <p:nvSpPr>
          <p:cNvPr id="26629" name="TextBox 4">
            <a:extLst>
              <a:ext uri="{FF2B5EF4-FFF2-40B4-BE49-F238E27FC236}">
                <a16:creationId xmlns:a16="http://schemas.microsoft.com/office/drawing/2014/main" id="{007BF73D-D7B2-465F-9309-3CBD4DB7A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95" y="6082357"/>
            <a:ext cx="4852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85D5B-80F1-4557-B954-4C932498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C640F-EB66-4314-8CB4-4C16292E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E97F9-4C06-49BA-8CDE-B16FA99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2">
            <a:extLst>
              <a:ext uri="{FF2B5EF4-FFF2-40B4-BE49-F238E27FC236}">
                <a16:creationId xmlns:a16="http://schemas.microsoft.com/office/drawing/2014/main" id="{A6D51C0F-9D77-4038-9905-31CF6276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480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&lt;dependencies&gt;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org.apache.flink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&gt;flink-scala_2.12&lt;/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&lt;version&gt;1.11.2&lt;/version&gt;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&lt;/dependency&gt;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org.apache.flink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&gt;flink-streaming-scala_2.12&lt;/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&lt;version&gt;1.11.2&lt;/version&gt;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&lt;/dependency&gt;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org.apache.flink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&gt;flink-clients_2.12&lt;/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&lt;version&gt;1.11.2&lt;/version&gt;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&lt;/dependency&gt;      </a:t>
            </a:r>
            <a:endParaRPr lang="zh-CN" altLang="zh-CN" dirty="0"/>
          </a:p>
          <a:p>
            <a:pPr eaLnBrk="1" hangingPunct="1"/>
            <a:r>
              <a:rPr lang="en-US" altLang="zh-CN" dirty="0"/>
              <a:t>&lt;/dependencies&gt;</a:t>
            </a:r>
            <a:endParaRPr lang="zh-CN" altLang="en-US" dirty="0"/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39105E48-7D97-46BD-9A22-CBC9A678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41497"/>
            <a:ext cx="739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22D5D6-9A4F-4F1C-A791-84EB68F3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B4A00-5A86-43BE-A9ED-8C517030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794D0-FD65-48D3-8EE4-9ECA398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D224A280-2E4D-47EB-9354-0BBA6CE3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77200" cy="39703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&lt;build&gt;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&lt;plugins&gt;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&lt;plugin&gt;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&gt;net.alchim31.maven&lt;/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scala</a:t>
            </a:r>
            <a:r>
              <a:rPr lang="en-US" altLang="zh-CN" dirty="0"/>
              <a:t>-maven-plugin&lt;/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&lt;version&gt;3.4.6&lt;/version&gt;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&lt;executions&gt;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    &lt;goal&gt;compile&lt;/goal&gt;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&lt;/goals&gt;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&lt;/execution&gt;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&lt;/executions&gt;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&lt;/plugin&gt;</a:t>
            </a:r>
            <a:endParaRPr lang="zh-CN" altLang="en-US" dirty="0"/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7C37B60F-0302-4AD2-9F96-5BB802ED6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674343"/>
            <a:ext cx="662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9F9542-923E-42CF-9855-CFC77590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2D507-BCB2-4D7F-90B5-AA2B7781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5451B-6B3E-43BA-A0C3-B9134A20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>
            <a:extLst>
              <a:ext uri="{FF2B5EF4-FFF2-40B4-BE49-F238E27FC236}">
                <a16:creationId xmlns:a16="http://schemas.microsoft.com/office/drawing/2014/main" id="{7F38AAEE-C6C5-43AD-87CF-98C14FF6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52" y="1447800"/>
            <a:ext cx="8126896" cy="28622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&lt;plugin&gt;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org.apache.maven.plugins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&gt;maven-assembly-plugin&lt;/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&lt;version&gt;3.0.0&lt;/version&gt;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&lt;configuration&gt;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</a:t>
            </a:r>
            <a:r>
              <a:rPr lang="en-US" altLang="zh-CN" dirty="0" err="1"/>
              <a:t>descriptorRefs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</a:t>
            </a:r>
            <a:r>
              <a:rPr lang="en-US" altLang="zh-CN" dirty="0" err="1"/>
              <a:t>descriptorRef</a:t>
            </a:r>
            <a:r>
              <a:rPr lang="en-US" altLang="zh-CN" dirty="0"/>
              <a:t>&gt;jar-with-dependencies&lt;/</a:t>
            </a:r>
            <a:r>
              <a:rPr lang="en-US" altLang="zh-CN" dirty="0" err="1"/>
              <a:t>descriptorRef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&lt;/</a:t>
            </a:r>
            <a:r>
              <a:rPr lang="en-US" altLang="zh-CN" dirty="0" err="1"/>
              <a:t>descriptorRefs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&lt;/configuration&gt;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451C0C7F-B28F-47CB-8CD6-F3EDF073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28" y="4495800"/>
            <a:ext cx="4852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E77B59-BAA0-40DA-A8E9-78CD55B0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0882B-32B0-4BF4-A073-8DEC30F4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DA7102-1B66-44D1-BEFA-30281CD0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矩形 2">
            <a:extLst>
              <a:ext uri="{FF2B5EF4-FFF2-40B4-BE49-F238E27FC236}">
                <a16:creationId xmlns:a16="http://schemas.microsoft.com/office/drawing/2014/main" id="{B6461077-7CEC-46E7-9552-9425C750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229600" cy="3694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&lt;executions&gt;</a:t>
            </a:r>
          </a:p>
          <a:p>
            <a:pPr eaLnBrk="1" hangingPunct="1"/>
            <a:r>
              <a:rPr lang="en-US" altLang="zh-CN" dirty="0"/>
              <a:t>                    &lt;execution&gt;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&lt;id&gt;make-assembly&lt;/id&gt;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&lt;phase&gt;package&lt;/phase&gt;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    &lt;goal&gt;single&lt;/goal&gt;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&lt;/goals&gt;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&lt;/execution&gt;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&lt;/executions&gt;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&lt;/plugin&gt;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&lt;/plugins&gt;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&lt;/build&gt;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&lt;/project&gt;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2E948C-AEF0-40C2-A326-7CF62283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F539D9-991E-4075-B497-F2C9F931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595F7-FE63-4564-993D-F59ABF90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矩形 2">
            <a:extLst>
              <a:ext uri="{FF2B5EF4-FFF2-40B4-BE49-F238E27FC236}">
                <a16:creationId xmlns:a16="http://schemas.microsoft.com/office/drawing/2014/main" id="{93D3257E-CAD3-4CC9-9FDE-104EFDD4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62" y="973138"/>
            <a:ext cx="38747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2.</a:t>
            </a:r>
            <a:r>
              <a:rPr lang="zh-CN" altLang="zh-CN" sz="2400" dirty="0">
                <a:solidFill>
                  <a:schemeClr val="bg2"/>
                </a:solidFill>
              </a:rPr>
              <a:t>使用</a:t>
            </a:r>
            <a:r>
              <a:rPr lang="en-US" altLang="zh-CN" sz="2400" dirty="0">
                <a:solidFill>
                  <a:schemeClr val="bg2"/>
                </a:solidFill>
              </a:rPr>
              <a:t>Maven</a:t>
            </a:r>
            <a:r>
              <a:rPr lang="zh-CN" altLang="zh-CN" sz="2400" dirty="0">
                <a:solidFill>
                  <a:schemeClr val="bg2"/>
                </a:solidFill>
              </a:rPr>
              <a:t>编译打包程序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1748" name="矩形 3">
            <a:extLst>
              <a:ext uri="{FF2B5EF4-FFF2-40B4-BE49-F238E27FC236}">
                <a16:creationId xmlns:a16="http://schemas.microsoft.com/office/drawing/2014/main" id="{41C4585E-23BC-4FC3-A75D-B0E6E3EB7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35403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为了保证</a:t>
            </a:r>
            <a:r>
              <a:rPr lang="en-US" altLang="zh-CN" sz="2400" dirty="0"/>
              <a:t>Maven</a:t>
            </a:r>
            <a:r>
              <a:rPr lang="zh-CN" altLang="zh-CN" sz="2400" dirty="0"/>
              <a:t>能够正常运行，先执行如下命令检查整个应用程序的文件结构：</a:t>
            </a:r>
            <a:endParaRPr lang="zh-CN" altLang="en-US" sz="2400" dirty="0"/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EA9ECEA0-461B-4053-8A9D-66FEDCF2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8153400" cy="258532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~/</a:t>
            </a:r>
            <a:r>
              <a:rPr lang="en-US" altLang="zh-CN" dirty="0" err="1">
                <a:solidFill>
                  <a:schemeClr val="bg1"/>
                </a:solidFill>
              </a:rPr>
              <a:t>flinkapp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find .</a:t>
            </a: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/main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/main/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/main/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WordCount.scala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./pom.xml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E77AE-12CB-4C5F-81B4-4CCB7007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849F4-34A7-42BE-B425-5C1D0B8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7736B-785B-4F01-A985-1BE4D38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矩形 2">
            <a:extLst>
              <a:ext uri="{FF2B5EF4-FFF2-40B4-BE49-F238E27FC236}">
                <a16:creationId xmlns:a16="http://schemas.microsoft.com/office/drawing/2014/main" id="{51091585-D257-4F36-B248-A4FB07670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85" y="1143000"/>
            <a:ext cx="83826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接下来，我们可以通过如下代码将整个应用程序打包成</a:t>
            </a:r>
            <a:r>
              <a:rPr lang="en-US" altLang="zh-CN" sz="2400" dirty="0"/>
              <a:t>JAR</a:t>
            </a:r>
            <a:r>
              <a:rPr lang="zh-CN" altLang="zh-CN" sz="2400" dirty="0"/>
              <a:t>包（注意：计算机需要保持连接网络的状态，而且首次运行打包命令时，</a:t>
            </a:r>
            <a:r>
              <a:rPr lang="en-US" altLang="zh-CN" sz="2400" dirty="0"/>
              <a:t>Maven</a:t>
            </a:r>
            <a:r>
              <a:rPr lang="zh-CN" altLang="zh-CN" sz="2400" dirty="0"/>
              <a:t>会自动下载依赖包，需要消耗几分钟的时间）：</a:t>
            </a:r>
            <a:endParaRPr lang="zh-CN" altLang="en-US" sz="2400" dirty="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E061F9FE-369A-4FEE-879A-DC837F44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458863" cy="3140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~/</a:t>
            </a:r>
            <a:r>
              <a:rPr lang="en-US" altLang="zh-CN" dirty="0" err="1">
                <a:solidFill>
                  <a:schemeClr val="bg1"/>
                </a:solidFill>
              </a:rPr>
              <a:t>flinkapp</a:t>
            </a:r>
            <a:r>
              <a:rPr lang="en-US" altLang="zh-CN" dirty="0">
                <a:solidFill>
                  <a:schemeClr val="bg1"/>
                </a:solidFill>
              </a:rPr>
              <a:t>    #</a:t>
            </a:r>
            <a:r>
              <a:rPr lang="zh-CN" altLang="zh-CN" dirty="0">
                <a:solidFill>
                  <a:schemeClr val="bg1"/>
                </a:solidFill>
              </a:rPr>
              <a:t>一定把这个目录设置为当前目录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/local/maven/bin/</a:t>
            </a:r>
            <a:r>
              <a:rPr lang="en-US" altLang="zh-CN" dirty="0" err="1">
                <a:solidFill>
                  <a:schemeClr val="bg1"/>
                </a:solidFill>
              </a:rPr>
              <a:t>mvn</a:t>
            </a:r>
            <a:r>
              <a:rPr lang="en-US" altLang="zh-CN" dirty="0">
                <a:solidFill>
                  <a:schemeClr val="bg1"/>
                </a:solidFill>
              </a:rPr>
              <a:t> package</a:t>
            </a: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[INFO] Building jar: /home/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flinkapp</a:t>
            </a:r>
            <a:r>
              <a:rPr lang="en-US" altLang="zh-CN" dirty="0">
                <a:solidFill>
                  <a:schemeClr val="bg1"/>
                </a:solidFill>
              </a:rPr>
              <a:t>/target/wordcount-1.0-jar-with-dependencies.jar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[INFO] ------------------------------------------------------------------------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[INFO] BUILD SUCCESS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[INFO] ------------------------------------------------------------------------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[INFO] Total time:  20.929 s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[INFO] Finished at: 2020-09-28T15:24:30+08:00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[INFO] ------------------------------------------------------------------------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FD99D7-2E0D-462A-95A2-D9650261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9F12E-DBC4-45FA-8472-0E001D31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8050C-2C1E-4EDE-B15B-9DF9F88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03017082-0D28-4CA6-8239-C2E0C495F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12.1 </a:t>
            </a:r>
            <a:r>
              <a:rPr lang="zh-CN" altLang="en-US" sz="3200" b="1" dirty="0">
                <a:solidFill>
                  <a:schemeClr val="bg2"/>
                </a:solidFill>
              </a:rPr>
              <a:t>安装</a:t>
            </a:r>
            <a:r>
              <a:rPr lang="en-US" altLang="zh-CN" sz="3200" b="1" dirty="0" err="1">
                <a:solidFill>
                  <a:schemeClr val="bg2"/>
                </a:solidFill>
              </a:rPr>
              <a:t>Flink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6416A2BD-13D4-4D62-8FF9-C2D2A07B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6400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12.1.1 </a:t>
            </a:r>
            <a:r>
              <a:rPr lang="zh-CN" altLang="zh-CN" sz="2800" b="1" dirty="0">
                <a:solidFill>
                  <a:schemeClr val="bg2"/>
                </a:solidFill>
              </a:rPr>
              <a:t>基础环境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12.1.2 </a:t>
            </a:r>
            <a:r>
              <a:rPr lang="zh-CN" altLang="zh-CN" sz="2800" b="1" dirty="0">
                <a:solidFill>
                  <a:schemeClr val="bg2"/>
                </a:solidFill>
              </a:rPr>
              <a:t>下载安装文件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12.1.3 </a:t>
            </a:r>
            <a:r>
              <a:rPr lang="zh-CN" altLang="zh-CN" sz="2800" b="1" dirty="0">
                <a:solidFill>
                  <a:schemeClr val="bg2"/>
                </a:solidFill>
              </a:rPr>
              <a:t>配置相关文件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12.1.4 </a:t>
            </a:r>
            <a:r>
              <a:rPr lang="en-US" altLang="zh-CN" sz="2800" b="1" dirty="0" err="1">
                <a:solidFill>
                  <a:schemeClr val="bg2"/>
                </a:solidFill>
              </a:rPr>
              <a:t>Flink</a:t>
            </a:r>
            <a:r>
              <a:rPr lang="zh-CN" altLang="zh-CN" sz="2800" b="1" dirty="0">
                <a:solidFill>
                  <a:schemeClr val="bg2"/>
                </a:solidFill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</a:rPr>
              <a:t>Hadoop</a:t>
            </a:r>
            <a:r>
              <a:rPr lang="zh-CN" altLang="zh-CN" sz="2800" b="1" dirty="0">
                <a:solidFill>
                  <a:schemeClr val="bg2"/>
                </a:solidFill>
              </a:rPr>
              <a:t>交互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D17A-9069-4DE5-8B70-89572F48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24504-28AC-4005-81A4-E3DE4DEB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BF47A-744A-4F86-9360-BB26E05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http://dblab.xmu.edu.cn/wp-content/uploads/2021/08/Flink%E7%BC%96%E7%A8%8B%E5%9F%BA%E7%A1%80%EF%BC%88%E5%B0%81%E9%9D%A2%EF%BC%89-scaled.jpg">
            <a:extLst>
              <a:ext uri="{FF2B5EF4-FFF2-40B4-BE49-F238E27FC236}">
                <a16:creationId xmlns:a16="http://schemas.microsoft.com/office/drawing/2014/main" id="{1654551C-6C98-4750-9267-346E4C9E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16835">
            <a:off x="5864271" y="1776187"/>
            <a:ext cx="2819724" cy="3899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矩形 2">
            <a:extLst>
              <a:ext uri="{FF2B5EF4-FFF2-40B4-BE49-F238E27FC236}">
                <a16:creationId xmlns:a16="http://schemas.microsoft.com/office/drawing/2014/main" id="{3EB54270-D425-43EB-AA73-FA468177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41" y="1095660"/>
            <a:ext cx="4356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</a:t>
            </a:r>
            <a:r>
              <a:rPr lang="zh-CN" altLang="zh-CN" sz="2400" b="1" dirty="0">
                <a:solidFill>
                  <a:schemeClr val="bg2"/>
                </a:solidFill>
              </a:rPr>
              <a:t>通过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en-US" altLang="zh-CN" sz="2400" b="1" dirty="0">
                <a:solidFill>
                  <a:schemeClr val="bg2"/>
                </a:solidFill>
              </a:rPr>
              <a:t> run</a:t>
            </a:r>
            <a:r>
              <a:rPr lang="zh-CN" altLang="zh-CN" sz="2400" b="1" dirty="0">
                <a:solidFill>
                  <a:schemeClr val="bg2"/>
                </a:solidFill>
              </a:rPr>
              <a:t>命令运行程序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90AB9414-A1DA-40CF-B286-E876376D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7512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下面是提交运行程序的具体命令（请确认已经启动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）：</a:t>
            </a:r>
            <a:endParaRPr lang="zh-CN" altLang="en-US" sz="2400" dirty="0"/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A1079B97-E1ED-4739-86AA-E38504A4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8521"/>
            <a:ext cx="8229599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~/</a:t>
            </a:r>
            <a:r>
              <a:rPr lang="en-US" altLang="zh-CN" dirty="0" err="1">
                <a:solidFill>
                  <a:schemeClr val="bg1"/>
                </a:solidFill>
              </a:rPr>
              <a:t>flinkapp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/bin/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 run --class </a:t>
            </a:r>
            <a:r>
              <a:rPr lang="en-US" altLang="zh-CN" dirty="0" err="1">
                <a:solidFill>
                  <a:schemeClr val="bg1"/>
                </a:solidFill>
              </a:rPr>
              <a:t>cn.edu.xmu.dblab.WordCount</a:t>
            </a:r>
            <a:r>
              <a:rPr lang="en-US" altLang="zh-CN" dirty="0">
                <a:solidFill>
                  <a:schemeClr val="bg1"/>
                </a:solidFill>
              </a:rPr>
              <a:t> ./target/wordcount-1.0.jar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798" name="矩形 5">
            <a:extLst>
              <a:ext uri="{FF2B5EF4-FFF2-40B4-BE49-F238E27FC236}">
                <a16:creationId xmlns:a16="http://schemas.microsoft.com/office/drawing/2014/main" id="{215F6615-B0F9-4B17-B0DC-D4BAE57E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06" y="4124182"/>
            <a:ext cx="746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执行成功后，可以在屏幕上看到词频统计结果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E99A3-E08B-4282-8030-D9BD33C7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54321-64CB-4B9B-97D7-86C68BFB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CE510-3549-4066-838F-FF48553F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C07BBDB2-E229-4BB9-BD75-335E9F0F8F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659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12.3.3</a:t>
            </a:r>
            <a:r>
              <a:rPr lang="zh-CN" altLang="en-US" sz="2800" b="1" dirty="0">
                <a:solidFill>
                  <a:schemeClr val="bg2"/>
                </a:solidFill>
              </a:rPr>
              <a:t>开发流处理程序</a:t>
            </a:r>
          </a:p>
        </p:txBody>
      </p:sp>
      <p:sp>
        <p:nvSpPr>
          <p:cNvPr id="34819" name="矩形 2">
            <a:extLst>
              <a:ext uri="{FF2B5EF4-FFF2-40B4-BE49-F238E27FC236}">
                <a16:creationId xmlns:a16="http://schemas.microsoft.com/office/drawing/2014/main" id="{525119C8-9F2E-4499-AFBE-20AD7018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59" y="1143000"/>
            <a:ext cx="81739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编写</a:t>
            </a:r>
            <a:r>
              <a:rPr lang="en-US" altLang="zh-CN" sz="2400" b="1" dirty="0" err="1">
                <a:solidFill>
                  <a:schemeClr val="bg2"/>
                </a:solidFill>
              </a:rPr>
              <a:t>WordCount</a:t>
            </a:r>
            <a:r>
              <a:rPr lang="zh-CN" altLang="zh-CN" sz="2400" b="1" dirty="0">
                <a:solidFill>
                  <a:schemeClr val="bg2"/>
                </a:solidFill>
              </a:rPr>
              <a:t>流处理程序主要包括以下几个步骤：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编写代码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使用</a:t>
            </a:r>
            <a:r>
              <a:rPr lang="en-US" altLang="zh-CN" sz="2400" b="1" dirty="0">
                <a:solidFill>
                  <a:schemeClr val="bg2"/>
                </a:solidFill>
              </a:rPr>
              <a:t>Maven</a:t>
            </a:r>
            <a:r>
              <a:rPr lang="zh-CN" altLang="zh-CN" sz="2400" b="1" dirty="0">
                <a:solidFill>
                  <a:schemeClr val="bg2"/>
                </a:solidFill>
              </a:rPr>
              <a:t>编译打包程序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通过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en-US" altLang="zh-CN" sz="2400" b="1" dirty="0">
                <a:solidFill>
                  <a:schemeClr val="bg2"/>
                </a:solidFill>
              </a:rPr>
              <a:t> run</a:t>
            </a:r>
            <a:r>
              <a:rPr lang="zh-CN" altLang="zh-CN" sz="2400" b="1" dirty="0">
                <a:solidFill>
                  <a:schemeClr val="bg2"/>
                </a:solidFill>
              </a:rPr>
              <a:t>命令运行程序</a:t>
            </a:r>
            <a:r>
              <a:rPr lang="en-US" altLang="zh-CN" sz="2400" b="1" dirty="0">
                <a:solidFill>
                  <a:schemeClr val="bg2"/>
                </a:solidFill>
              </a:rPr>
              <a:t>	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FABBA-EA09-4CE1-B524-1E4ECB7E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740461-3981-4C40-8400-D243B094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290E8-0115-4F96-A5F0-E446C7A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矩形 2">
            <a:extLst>
              <a:ext uri="{FF2B5EF4-FFF2-40B4-BE49-F238E27FC236}">
                <a16:creationId xmlns:a16="http://schemas.microsoft.com/office/drawing/2014/main" id="{D7443E88-4BB2-4AF6-A481-97D3D48B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10" y="989937"/>
            <a:ext cx="7790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</a:t>
            </a:r>
            <a:r>
              <a:rPr lang="zh-CN" altLang="zh-CN" sz="2400" b="1" dirty="0">
                <a:solidFill>
                  <a:schemeClr val="bg2"/>
                </a:solidFill>
              </a:rPr>
              <a:t>编写代码</a:t>
            </a:r>
          </a:p>
        </p:txBody>
      </p:sp>
      <p:sp>
        <p:nvSpPr>
          <p:cNvPr id="35844" name="矩形 3">
            <a:extLst>
              <a:ext uri="{FF2B5EF4-FFF2-40B4-BE49-F238E27FC236}">
                <a16:creationId xmlns:a16="http://schemas.microsoft.com/office/drawing/2014/main" id="{913E79E4-2C76-402C-B892-4AE8044A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在</a:t>
            </a:r>
            <a:r>
              <a:rPr lang="en-US" altLang="zh-CN" sz="2400"/>
              <a:t>Linux</a:t>
            </a:r>
            <a:r>
              <a:rPr lang="zh-CN" altLang="zh-CN" sz="2400"/>
              <a:t>终端中执行如下命令，在用户主目录下创建一个文件夹</a:t>
            </a:r>
            <a:r>
              <a:rPr lang="en-US" altLang="zh-CN" sz="2400"/>
              <a:t>flinkapp2</a:t>
            </a:r>
            <a:r>
              <a:rPr lang="zh-CN" altLang="zh-CN" sz="2400"/>
              <a:t>作为应用程序根目录：</a:t>
            </a:r>
            <a:endParaRPr lang="zh-CN" altLang="en-US" sz="2400"/>
          </a:p>
        </p:txBody>
      </p:sp>
      <p:sp>
        <p:nvSpPr>
          <p:cNvPr id="35845" name="TextBox 4">
            <a:extLst>
              <a:ext uri="{FF2B5EF4-FFF2-40B4-BE49-F238E27FC236}">
                <a16:creationId xmlns:a16="http://schemas.microsoft.com/office/drawing/2014/main" id="{BC19B9F4-696B-47A8-9501-64C09240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13501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~  #</a:t>
            </a:r>
            <a:r>
              <a:rPr lang="zh-CN" altLang="zh-CN" sz="2400">
                <a:solidFill>
                  <a:schemeClr val="bg1"/>
                </a:solidFill>
              </a:rPr>
              <a:t>进入用户主目录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mkdir -p ./flinkapp2/src/main/scala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D16DC-AA44-41BC-A63E-C4878E53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316EFB-6539-4E2D-9058-7817331A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C3CDC-B95B-47C9-B73E-7E22AC3E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2">
            <a:extLst>
              <a:ext uri="{FF2B5EF4-FFF2-40B4-BE49-F238E27FC236}">
                <a16:creationId xmlns:a16="http://schemas.microsoft.com/office/drawing/2014/main" id="{FBA1171F-3868-4DE2-9B29-9A9DF59C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92573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在“</a:t>
            </a:r>
            <a:r>
              <a:rPr lang="en-US" altLang="zh-CN" sz="2400" dirty="0"/>
              <a:t>./flinkapp2/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/main/</a:t>
            </a:r>
            <a:r>
              <a:rPr lang="en-US" altLang="zh-CN" sz="2400" dirty="0" err="1"/>
              <a:t>scala</a:t>
            </a:r>
            <a:r>
              <a:rPr lang="zh-CN" altLang="zh-CN" sz="2400" dirty="0"/>
              <a:t>”目录下建立代码文件</a:t>
            </a:r>
            <a:r>
              <a:rPr lang="en-US" altLang="zh-CN" sz="2400" dirty="0" err="1"/>
              <a:t>StreamWordCount.scala</a:t>
            </a:r>
            <a:r>
              <a:rPr lang="zh-CN" altLang="zh-CN" sz="2400" dirty="0"/>
              <a:t>，其内容如下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01FC1E79-A62A-4EF3-9CF5-C861D2526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50" y="1871207"/>
            <a:ext cx="8229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package </a:t>
            </a:r>
            <a:r>
              <a:rPr lang="en-US" altLang="zh-CN" dirty="0" err="1"/>
              <a:t>cn.edu.xmu.dblab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org.apache.flink.streaming.api.scala</a:t>
            </a:r>
            <a:r>
              <a:rPr lang="en-US" altLang="zh-CN" dirty="0"/>
              <a:t>._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org.apache.flink.streaming.api.scala.StreamExecutionEnvironment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org.apache.flink.streaming.api.windowing.time.Time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object </a:t>
            </a:r>
            <a:r>
              <a:rPr lang="en-US" altLang="zh-CN" dirty="0" err="1"/>
              <a:t>StreamWordCount</a:t>
            </a:r>
            <a:r>
              <a:rPr lang="en-US" altLang="zh-CN" dirty="0"/>
              <a:t>{</a:t>
            </a:r>
            <a:endParaRPr lang="zh-CN" altLang="zh-CN" dirty="0"/>
          </a:p>
          <a:p>
            <a:pPr eaLnBrk="1" hangingPunct="1"/>
            <a:r>
              <a:rPr lang="en-US" altLang="zh-CN" dirty="0"/>
              <a:t>  def main(</a:t>
            </a:r>
            <a:r>
              <a:rPr lang="en-US" altLang="zh-CN" dirty="0" err="1"/>
              <a:t>args</a:t>
            </a:r>
            <a:r>
              <a:rPr lang="en-US" altLang="zh-CN" dirty="0"/>
              <a:t>: Array[String]): Unit = {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步：建立执行环境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env = </a:t>
            </a:r>
            <a:r>
              <a:rPr lang="en-US" altLang="zh-CN" dirty="0" err="1"/>
              <a:t>StreamExecutionEnvironment.getExecutionEnvironment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步：创建数据源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source = </a:t>
            </a:r>
            <a:r>
              <a:rPr lang="en-US" altLang="zh-CN" dirty="0" err="1"/>
              <a:t>env.socketTextStream</a:t>
            </a:r>
            <a:r>
              <a:rPr lang="en-US" altLang="zh-CN" dirty="0"/>
              <a:t>("localhost",9999,'\n')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6869" name="TextBox 4">
            <a:extLst>
              <a:ext uri="{FF2B5EF4-FFF2-40B4-BE49-F238E27FC236}">
                <a16:creationId xmlns:a16="http://schemas.microsoft.com/office/drawing/2014/main" id="{94D91FF8-A285-4986-B473-434B3CD19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备注：剩余代码在下一页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4486B6-D04E-4A66-8402-3C79B0F4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7B10E-947B-4340-A38D-EA3CF45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538AE2-9B00-47F3-9298-029473EE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>
            <a:extLst>
              <a:ext uri="{FF2B5EF4-FFF2-40B4-BE49-F238E27FC236}">
                <a16:creationId xmlns:a16="http://schemas.microsoft.com/office/drawing/2014/main" id="{5D059DE8-2B82-4681-AD92-639B09525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3831"/>
            <a:ext cx="7848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//</a:t>
            </a: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步：对数据集指定转换操作逻辑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dataStream</a:t>
            </a:r>
            <a:r>
              <a:rPr lang="en-US" altLang="zh-CN" dirty="0"/>
              <a:t> = </a:t>
            </a:r>
            <a:r>
              <a:rPr lang="en-US" altLang="zh-CN" dirty="0" err="1"/>
              <a:t>source.flatMap</a:t>
            </a:r>
            <a:r>
              <a:rPr lang="en-US" altLang="zh-CN" dirty="0"/>
              <a:t>(_.split(" "))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.map((_,1))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</a:t>
            </a:r>
            <a:r>
              <a:rPr lang="en-US" altLang="zh-CN" dirty="0" err="1"/>
              <a:t>keyBy</a:t>
            </a:r>
            <a:r>
              <a:rPr lang="en-US" altLang="zh-CN" dirty="0"/>
              <a:t>(0)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</a:t>
            </a:r>
            <a:r>
              <a:rPr lang="en-US" altLang="zh-CN" dirty="0" err="1"/>
              <a:t>timeWindow</a:t>
            </a:r>
            <a:r>
              <a:rPr lang="en-US" altLang="zh-CN" dirty="0"/>
              <a:t>(</a:t>
            </a:r>
            <a:r>
              <a:rPr lang="en-US" altLang="zh-CN" dirty="0" err="1"/>
              <a:t>Time.seconds</a:t>
            </a:r>
            <a:r>
              <a:rPr lang="en-US" altLang="zh-CN" dirty="0"/>
              <a:t>(2),</a:t>
            </a:r>
            <a:r>
              <a:rPr lang="en-US" altLang="zh-CN" dirty="0" err="1"/>
              <a:t>Time.seconds</a:t>
            </a:r>
            <a:r>
              <a:rPr lang="en-US" altLang="zh-CN" dirty="0"/>
              <a:t>(2))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.sum(1)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步：指定计算结果输出位置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dataStream.print</a:t>
            </a:r>
            <a:r>
              <a:rPr lang="en-US" altLang="zh-CN" dirty="0"/>
              <a:t>()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步：指定名称并触发流计算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env.execute</a:t>
            </a:r>
            <a:r>
              <a:rPr lang="en-US" altLang="zh-CN" dirty="0"/>
              <a:t>("</a:t>
            </a:r>
            <a:r>
              <a:rPr lang="en-US" altLang="zh-CN" dirty="0" err="1"/>
              <a:t>Flink</a:t>
            </a:r>
            <a:r>
              <a:rPr lang="en-US" altLang="zh-CN" dirty="0"/>
              <a:t> Streaming Word Count")</a:t>
            </a:r>
            <a:endParaRPr lang="zh-CN" altLang="zh-CN" dirty="0"/>
          </a:p>
          <a:p>
            <a:pPr eaLnBrk="1" hangingPunct="1"/>
            <a:r>
              <a:rPr lang="en-US" altLang="zh-CN" dirty="0"/>
              <a:t>  }</a:t>
            </a:r>
            <a:endParaRPr lang="zh-CN" altLang="zh-CN" dirty="0"/>
          </a:p>
          <a:p>
            <a:pPr eaLnBrk="1" hangingPunct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7871E-F6D7-470D-855C-9777D1F9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3958EB-BA05-4ECC-BC2F-6E56DA6A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1528C-0002-4596-AF3F-DF998508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2">
            <a:extLst>
              <a:ext uri="{FF2B5EF4-FFF2-40B4-BE49-F238E27FC236}">
                <a16:creationId xmlns:a16="http://schemas.microsoft.com/office/drawing/2014/main" id="{F18CB481-9C2B-4F9D-8C01-33ABF10AD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" y="1295400"/>
            <a:ext cx="78790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可以看出，整个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zh-CN" altLang="zh-CN" sz="2400" b="1" dirty="0">
                <a:solidFill>
                  <a:schemeClr val="bg2"/>
                </a:solidFill>
              </a:rPr>
              <a:t>流处理应用程序一共包括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个步骤：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zh-CN" sz="2400" b="1" dirty="0">
                <a:solidFill>
                  <a:schemeClr val="bg2"/>
                </a:solidFill>
              </a:rPr>
              <a:t>步：建立执行环境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</a:rPr>
              <a:t>步：创建数据源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3</a:t>
            </a:r>
            <a:r>
              <a:rPr lang="zh-CN" altLang="zh-CN" sz="2400" b="1" dirty="0">
                <a:solidFill>
                  <a:schemeClr val="bg2"/>
                </a:solidFill>
              </a:rPr>
              <a:t>步：对数据集指定转换操作逻辑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4</a:t>
            </a:r>
            <a:r>
              <a:rPr lang="zh-CN" altLang="zh-CN" sz="2400" b="1" dirty="0">
                <a:solidFill>
                  <a:schemeClr val="bg2"/>
                </a:solidFill>
              </a:rPr>
              <a:t>步：指定计算结果输出位置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第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步：指定名称并触发流计算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08600-8082-49CE-B8B1-92E0CAEF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D4AEC7-4F83-444A-A773-777CB5E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06B1A-7513-4092-AA65-B9629FF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矩形 2">
            <a:extLst>
              <a:ext uri="{FF2B5EF4-FFF2-40B4-BE49-F238E27FC236}">
                <a16:creationId xmlns:a16="http://schemas.microsoft.com/office/drawing/2014/main" id="{0BFE326E-25E2-4473-A8B1-AE075F3D3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0" y="885458"/>
            <a:ext cx="38747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</a:t>
            </a:r>
            <a:r>
              <a:rPr lang="zh-CN" altLang="zh-CN" sz="2400" b="1" dirty="0">
                <a:solidFill>
                  <a:schemeClr val="bg2"/>
                </a:solidFill>
              </a:rPr>
              <a:t>使用</a:t>
            </a:r>
            <a:r>
              <a:rPr lang="en-US" altLang="zh-CN" sz="2400" b="1" dirty="0">
                <a:solidFill>
                  <a:schemeClr val="bg2"/>
                </a:solidFill>
              </a:rPr>
              <a:t>Maven</a:t>
            </a:r>
            <a:r>
              <a:rPr lang="zh-CN" altLang="zh-CN" sz="2400" b="1" dirty="0">
                <a:solidFill>
                  <a:schemeClr val="bg2"/>
                </a:solidFill>
              </a:rPr>
              <a:t>编译打包程序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9940" name="矩形 3">
            <a:extLst>
              <a:ext uri="{FF2B5EF4-FFF2-40B4-BE49-F238E27FC236}">
                <a16:creationId xmlns:a16="http://schemas.microsoft.com/office/drawing/2014/main" id="{1B300778-4BA7-4982-9DDA-C7689A200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78257"/>
            <a:ext cx="8414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为了保证</a:t>
            </a:r>
            <a:r>
              <a:rPr lang="en-US" altLang="zh-CN" sz="2400" dirty="0"/>
              <a:t>Maven</a:t>
            </a:r>
            <a:r>
              <a:rPr lang="zh-CN" altLang="zh-CN" sz="2400" dirty="0"/>
              <a:t>能够正常运行，先执行如下命令检查整个应用程序的文件结构：</a:t>
            </a:r>
            <a:endParaRPr lang="zh-CN" altLang="en-US" sz="2400" dirty="0"/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0ABC2547-001B-4127-8838-262DE506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78" y="2514600"/>
            <a:ext cx="8077200" cy="2586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~/flinkapp2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find .</a:t>
            </a:r>
          </a:p>
          <a:p>
            <a:pPr eaLnBrk="1" hangingPunct="1"/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.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./src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./src/main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./src/main/scala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./src/main/scala/StreamWordCount.scala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./pom.xml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76A62-E439-4BF9-B517-889A13F4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3514A9-AAA3-4E71-BFBE-C6F4F4FB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7BC36-E10F-4709-88B6-3DB06FD0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2">
            <a:extLst>
              <a:ext uri="{FF2B5EF4-FFF2-40B4-BE49-F238E27FC236}">
                <a16:creationId xmlns:a16="http://schemas.microsoft.com/office/drawing/2014/main" id="{20F7619D-211D-432B-9BA4-29176A38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07133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接下来，我们可以通过如下代码将整个应用程序打包成</a:t>
            </a:r>
            <a:r>
              <a:rPr lang="en-US" altLang="zh-CN" sz="2400" dirty="0"/>
              <a:t>JAR</a:t>
            </a:r>
            <a:r>
              <a:rPr lang="zh-CN" altLang="zh-CN" sz="2400" dirty="0"/>
              <a:t>包：</a:t>
            </a:r>
            <a:endParaRPr lang="zh-CN" altLang="en-US" sz="2400" dirty="0"/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355F04E8-78F4-4EAF-9210-CF647E31F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71978"/>
            <a:ext cx="8458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~/flinkapp2    #</a:t>
            </a:r>
            <a:r>
              <a:rPr lang="zh-CN" altLang="zh-CN" sz="2400" dirty="0">
                <a:solidFill>
                  <a:schemeClr val="bg1"/>
                </a:solidFill>
              </a:rPr>
              <a:t>一定把这个目录设置为当前目录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/local/maven/bin/</a:t>
            </a:r>
            <a:r>
              <a:rPr lang="en-US" altLang="zh-CN" sz="2400" dirty="0" err="1">
                <a:solidFill>
                  <a:schemeClr val="bg1"/>
                </a:solidFill>
              </a:rPr>
              <a:t>mvn</a:t>
            </a:r>
            <a:r>
              <a:rPr lang="en-US" altLang="zh-CN" sz="2400" dirty="0">
                <a:solidFill>
                  <a:schemeClr val="bg1"/>
                </a:solidFill>
              </a:rPr>
              <a:t> package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551D1409-A769-4815-AFFD-290FEBDC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47" y="3764524"/>
            <a:ext cx="4128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</a:t>
            </a:r>
            <a:r>
              <a:rPr lang="zh-CN" altLang="zh-CN" sz="2400" b="1" dirty="0">
                <a:solidFill>
                  <a:schemeClr val="bg2"/>
                </a:solidFill>
              </a:rPr>
              <a:t>通过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en-US" altLang="zh-CN" sz="2400" b="1" dirty="0">
                <a:solidFill>
                  <a:schemeClr val="bg2"/>
                </a:solidFill>
              </a:rPr>
              <a:t> run</a:t>
            </a:r>
            <a:r>
              <a:rPr lang="zh-CN" altLang="zh-CN" sz="2400" b="1" dirty="0">
                <a:solidFill>
                  <a:schemeClr val="bg2"/>
                </a:solidFill>
              </a:rPr>
              <a:t>命令运行程序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40966" name="矩形 5">
            <a:extLst>
              <a:ext uri="{FF2B5EF4-FFF2-40B4-BE49-F238E27FC236}">
                <a16:creationId xmlns:a16="http://schemas.microsoft.com/office/drawing/2014/main" id="{C652BFBC-3F1C-49EC-891C-8CFA69C98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03774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可以使用如下</a:t>
            </a:r>
            <a:r>
              <a:rPr lang="en-US" altLang="zh-CN" sz="2400" dirty="0" err="1"/>
              <a:t>nc</a:t>
            </a:r>
            <a:r>
              <a:rPr lang="zh-CN" altLang="zh-CN" sz="2400" dirty="0"/>
              <a:t>命令生成一个</a:t>
            </a:r>
            <a:r>
              <a:rPr lang="en-US" altLang="zh-CN" sz="2400" dirty="0"/>
              <a:t>Socket</a:t>
            </a:r>
            <a:r>
              <a:rPr lang="zh-CN" altLang="zh-CN" sz="2400" dirty="0"/>
              <a:t>服务器端：</a:t>
            </a:r>
            <a:endParaRPr lang="zh-CN" altLang="en-US" sz="2400" dirty="0"/>
          </a:p>
        </p:txBody>
      </p:sp>
      <p:sp>
        <p:nvSpPr>
          <p:cNvPr id="40967" name="矩形 6">
            <a:extLst>
              <a:ext uri="{FF2B5EF4-FFF2-40B4-BE49-F238E27FC236}">
                <a16:creationId xmlns:a16="http://schemas.microsoft.com/office/drawing/2014/main" id="{0ECE107B-FF96-4E64-94A5-FFE9B063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5029151"/>
            <a:ext cx="84582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nc  -lk  9999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6CA19-D88D-4804-A6E7-3AA83E49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F069AA-32CE-4BBF-9247-98AF5EB2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2AE9E-72A6-42A6-A842-7BEFB92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矩形 2">
            <a:extLst>
              <a:ext uri="{FF2B5EF4-FFF2-40B4-BE49-F238E27FC236}">
                <a16:creationId xmlns:a16="http://schemas.microsoft.com/office/drawing/2014/main" id="{A52313ED-30B2-46C2-8715-F48745DE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805716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新建一个</a:t>
            </a:r>
            <a:r>
              <a:rPr lang="en-US" altLang="zh-CN" sz="2400" dirty="0"/>
              <a:t>Linux</a:t>
            </a:r>
            <a:r>
              <a:rPr lang="zh-CN" altLang="zh-CN" sz="2400" dirty="0"/>
              <a:t>终端窗口，将上面生成的</a:t>
            </a:r>
            <a:r>
              <a:rPr lang="en-US" altLang="zh-CN" sz="2400" dirty="0"/>
              <a:t>JAR</a:t>
            </a:r>
            <a:r>
              <a:rPr lang="zh-CN" altLang="zh-CN" sz="2400" dirty="0"/>
              <a:t>包通过</a:t>
            </a:r>
            <a:r>
              <a:rPr lang="en-US" altLang="zh-CN" sz="2400" dirty="0" err="1"/>
              <a:t>flink</a:t>
            </a:r>
            <a:r>
              <a:rPr lang="en-US" altLang="zh-CN" sz="2400" dirty="0"/>
              <a:t> run</a:t>
            </a:r>
            <a:r>
              <a:rPr lang="zh-CN" altLang="zh-CN" sz="2400" dirty="0"/>
              <a:t>命令提交到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中运行（请确认已经启动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），命令如下：</a:t>
            </a:r>
            <a:endParaRPr lang="zh-CN" altLang="en-US" sz="2400" dirty="0"/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2003832A-9F7B-4BAB-B9E1-C9EC6A9B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3820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~/flinkapp2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/bin/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 run --class </a:t>
            </a:r>
            <a:r>
              <a:rPr lang="en-US" altLang="zh-CN" dirty="0" err="1">
                <a:solidFill>
                  <a:schemeClr val="bg1"/>
                </a:solidFill>
              </a:rPr>
              <a:t>cn.edu.xmu.dblab.StreamWordCount</a:t>
            </a:r>
            <a:r>
              <a:rPr lang="en-US" altLang="zh-CN" dirty="0">
                <a:solidFill>
                  <a:schemeClr val="bg1"/>
                </a:solidFill>
              </a:rPr>
              <a:t> ./target/wordcount-1.0.jar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989" name="TextBox 4">
            <a:extLst>
              <a:ext uri="{FF2B5EF4-FFF2-40B4-BE49-F238E27FC236}">
                <a16:creationId xmlns:a16="http://schemas.microsoft.com/office/drawing/2014/main" id="{AC0BC381-A9C9-4C27-A10C-D1DCA977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496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接下来，切换到“</a:t>
            </a:r>
            <a:r>
              <a:rPr lang="en-US" altLang="zh-CN" sz="2400" dirty="0"/>
              <a:t>NC</a:t>
            </a:r>
            <a:r>
              <a:rPr lang="zh-CN" altLang="zh-CN" sz="2400" dirty="0"/>
              <a:t>窗口”，在该窗口内输入如下三行内容（每输入一行就回车）：</a:t>
            </a:r>
            <a:endParaRPr lang="zh-CN" altLang="en-US" sz="2400" dirty="0"/>
          </a:p>
        </p:txBody>
      </p:sp>
      <p:sp>
        <p:nvSpPr>
          <p:cNvPr id="41990" name="TextBox 5">
            <a:extLst>
              <a:ext uri="{FF2B5EF4-FFF2-40B4-BE49-F238E27FC236}">
                <a16:creationId xmlns:a16="http://schemas.microsoft.com/office/drawing/2014/main" id="{B69A6348-25B1-4D0C-AB72-F14DA635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6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hello </a:t>
            </a:r>
            <a:r>
              <a:rPr lang="en-US" altLang="zh-CN" sz="2400" dirty="0" err="1"/>
              <a:t>hadoop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hello spark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hello </a:t>
            </a:r>
            <a:r>
              <a:rPr lang="en-US" altLang="zh-CN" sz="2400" dirty="0" err="1"/>
              <a:t>flink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9A174-34C1-4B7F-979E-11BBAC22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6836AD-2D6F-44D5-B27D-34ABAC4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285D7-6FA6-47A1-B9C8-329A9A87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矩形 2">
            <a:extLst>
              <a:ext uri="{FF2B5EF4-FFF2-40B4-BE49-F238E27FC236}">
                <a16:creationId xmlns:a16="http://schemas.microsoft.com/office/drawing/2014/main" id="{52F7787D-3395-420D-BE33-9A2BC578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20701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最后，再新建一个</a:t>
            </a:r>
            <a:r>
              <a:rPr lang="en-US" altLang="zh-CN" sz="2400" dirty="0"/>
              <a:t>Linux</a:t>
            </a:r>
            <a:r>
              <a:rPr lang="zh-CN" altLang="zh-CN" sz="2400" dirty="0"/>
              <a:t>终端窗口，在里面输入如下命令查看词频统计结果：</a:t>
            </a:r>
            <a:endParaRPr lang="zh-CN" altLang="en-US" sz="2400" dirty="0"/>
          </a:p>
        </p:txBody>
      </p:sp>
      <p:sp>
        <p:nvSpPr>
          <p:cNvPr id="43012" name="TextBox 4">
            <a:extLst>
              <a:ext uri="{FF2B5EF4-FFF2-40B4-BE49-F238E27FC236}">
                <a16:creationId xmlns:a16="http://schemas.microsoft.com/office/drawing/2014/main" id="{86D7FC8A-0D30-4123-B209-24A8D90D0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97224"/>
            <a:ext cx="8229600" cy="3140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/log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tail -f 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*.out</a:t>
            </a: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==&gt; flink-hadoop-taskexecutor-1-ubuntu.out &lt;==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(hello,1)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(hadoop,1)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(hello,1)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(spark,1)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(hello,1)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(flink,1)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0DE92A-8912-4899-AC0F-6AF29640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2C378E-5F6A-4362-BE33-751BE76F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7CB8D-9A14-4690-B56B-BF83AA6D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5A4C5AE-5539-4DFB-9611-415EA13FE0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367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12.1.1 </a:t>
            </a:r>
            <a:r>
              <a:rPr lang="zh-CN" altLang="zh-CN" sz="2800" b="1" dirty="0">
                <a:solidFill>
                  <a:schemeClr val="bg2"/>
                </a:solidFill>
              </a:rPr>
              <a:t>基础环境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EE503183-68BA-4DBA-B90D-68403ACB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35591"/>
            <a:ext cx="55596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bg2"/>
                </a:solidFill>
              </a:rPr>
              <a:t>Linux</a:t>
            </a:r>
            <a:r>
              <a:rPr lang="zh-CN" altLang="zh-CN" sz="2400" dirty="0">
                <a:solidFill>
                  <a:schemeClr val="bg2"/>
                </a:solidFill>
              </a:rPr>
              <a:t>系统：</a:t>
            </a:r>
            <a:r>
              <a:rPr lang="en-US" altLang="zh-CN" sz="2400" dirty="0">
                <a:solidFill>
                  <a:schemeClr val="bg2"/>
                </a:solidFill>
              </a:rPr>
              <a:t>Ubuntu18.04</a:t>
            </a:r>
            <a:endParaRPr lang="zh-CN" altLang="zh-CN" sz="2400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bg2"/>
                </a:solidFill>
              </a:rPr>
              <a:t>Hadoop</a:t>
            </a:r>
            <a:r>
              <a:rPr lang="zh-CN" altLang="zh-CN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3.1.3</a:t>
            </a:r>
            <a:r>
              <a:rPr lang="zh-CN" altLang="zh-CN" sz="2400" dirty="0">
                <a:solidFill>
                  <a:schemeClr val="bg2"/>
                </a:solidFill>
              </a:rPr>
              <a:t>版本</a:t>
            </a: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bg2"/>
                </a:solidFill>
              </a:rPr>
              <a:t>JDK</a:t>
            </a:r>
            <a:r>
              <a:rPr lang="zh-CN" altLang="zh-CN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1.8</a:t>
            </a:r>
            <a:r>
              <a:rPr lang="zh-CN" altLang="zh-CN" sz="2400" dirty="0">
                <a:solidFill>
                  <a:schemeClr val="bg2"/>
                </a:solidFill>
              </a:rPr>
              <a:t>以上</a:t>
            </a: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bg2"/>
                </a:solidFill>
              </a:rPr>
              <a:t>Flink</a:t>
            </a:r>
            <a:r>
              <a:rPr lang="zh-CN" altLang="zh-CN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1.11.2</a:t>
            </a:r>
            <a:r>
              <a:rPr lang="zh-CN" altLang="zh-CN" sz="2400" dirty="0">
                <a:solidFill>
                  <a:schemeClr val="bg2"/>
                </a:solidFill>
              </a:rPr>
              <a:t>版本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2972FC-C3D0-4415-BF06-A75C6069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ED15D-4A1B-4983-BBD1-66E95176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0A2C0-E877-4953-AB5D-A06CB89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6077595A-081C-43A7-8AA6-F7E1AF581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001000" cy="533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12.3.4 </a:t>
            </a:r>
            <a:r>
              <a:rPr lang="zh-CN" altLang="zh-CN" sz="2800" b="1" dirty="0">
                <a:solidFill>
                  <a:schemeClr val="bg2"/>
                </a:solidFill>
              </a:rPr>
              <a:t>使用</a:t>
            </a:r>
            <a:r>
              <a:rPr lang="en-US" altLang="zh-CN" sz="2800" b="1" dirty="0">
                <a:solidFill>
                  <a:schemeClr val="bg2"/>
                </a:solidFill>
              </a:rPr>
              <a:t>IntelliJ IDEA</a:t>
            </a:r>
            <a:r>
              <a:rPr lang="zh-CN" altLang="zh-CN" sz="2800" b="1" dirty="0">
                <a:solidFill>
                  <a:schemeClr val="bg2"/>
                </a:solidFill>
              </a:rPr>
              <a:t>开发</a:t>
            </a:r>
            <a:r>
              <a:rPr lang="en-US" altLang="zh-CN" sz="2800" b="1" dirty="0" err="1">
                <a:solidFill>
                  <a:schemeClr val="bg2"/>
                </a:solidFill>
              </a:rPr>
              <a:t>Flink</a:t>
            </a:r>
            <a:r>
              <a:rPr lang="zh-CN" altLang="zh-CN" sz="2800" b="1" dirty="0">
                <a:solidFill>
                  <a:schemeClr val="bg2"/>
                </a:solidFill>
              </a:rPr>
              <a:t>应用程序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44035" name="TextBox 2">
            <a:extLst>
              <a:ext uri="{FF2B5EF4-FFF2-40B4-BE49-F238E27FC236}">
                <a16:creationId xmlns:a16="http://schemas.microsoft.com/office/drawing/2014/main" id="{9F55F63A-E6E1-429D-B063-215BD83F6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001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下载和安装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下载</a:t>
            </a:r>
            <a:r>
              <a:rPr lang="en-US" altLang="zh-CN" sz="2400" b="1" dirty="0">
                <a:solidFill>
                  <a:schemeClr val="bg2"/>
                </a:solidFill>
              </a:rPr>
              <a:t>Scala</a:t>
            </a:r>
            <a:r>
              <a:rPr lang="zh-CN" altLang="zh-CN" sz="2400" b="1" dirty="0">
                <a:solidFill>
                  <a:schemeClr val="bg2"/>
                </a:solidFill>
              </a:rPr>
              <a:t>插件安装包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启动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为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  <a:r>
              <a:rPr lang="zh-CN" altLang="zh-CN" sz="2400" b="1" dirty="0">
                <a:solidFill>
                  <a:schemeClr val="bg2"/>
                </a:solidFill>
              </a:rPr>
              <a:t>安装</a:t>
            </a:r>
            <a:r>
              <a:rPr lang="en-US" altLang="zh-CN" sz="2400" b="1" dirty="0">
                <a:solidFill>
                  <a:schemeClr val="bg2"/>
                </a:solidFill>
              </a:rPr>
              <a:t>Scala</a:t>
            </a:r>
            <a:r>
              <a:rPr lang="zh-CN" altLang="zh-CN" sz="2400" b="1" dirty="0">
                <a:solidFill>
                  <a:schemeClr val="bg2"/>
                </a:solidFill>
              </a:rPr>
              <a:t>插件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5. </a:t>
            </a:r>
            <a:r>
              <a:rPr lang="zh-CN" altLang="zh-CN" sz="2400" b="1" dirty="0">
                <a:solidFill>
                  <a:schemeClr val="bg2"/>
                </a:solidFill>
              </a:rPr>
              <a:t>使用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  <a:r>
              <a:rPr lang="zh-CN" altLang="zh-CN" sz="2400" b="1" dirty="0">
                <a:solidFill>
                  <a:schemeClr val="bg2"/>
                </a:solidFill>
              </a:rPr>
              <a:t>开发</a:t>
            </a:r>
            <a:r>
              <a:rPr lang="en-US" altLang="zh-CN" sz="2400" b="1" dirty="0" err="1">
                <a:solidFill>
                  <a:schemeClr val="bg2"/>
                </a:solidFill>
              </a:rPr>
              <a:t>WordCount</a:t>
            </a:r>
            <a:r>
              <a:rPr lang="zh-CN" altLang="zh-CN" sz="2400" b="1" dirty="0">
                <a:solidFill>
                  <a:schemeClr val="bg2"/>
                </a:solidFill>
              </a:rPr>
              <a:t>程序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AB51BD-B963-4E26-86B8-DB970BDA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64DE67-0AEB-4FEE-BEB0-4071C39C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66432-67B2-4D46-AE96-8258CCB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矩形 2">
            <a:extLst>
              <a:ext uri="{FF2B5EF4-FFF2-40B4-BE49-F238E27FC236}">
                <a16:creationId xmlns:a16="http://schemas.microsoft.com/office/drawing/2014/main" id="{DC22C72E-9855-4FD9-B04D-B231153F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414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下载安装文件</a:t>
            </a:r>
            <a:r>
              <a:rPr lang="en-US" altLang="zh-CN" sz="2400" dirty="0"/>
              <a:t>ideaIC-2020.2.3.tar.gz</a:t>
            </a:r>
            <a:r>
              <a:rPr lang="zh-CN" altLang="zh-CN" sz="2400" dirty="0"/>
              <a:t>，保存到“</a:t>
            </a:r>
            <a:r>
              <a:rPr lang="en-US" altLang="zh-CN" sz="2400" dirty="0"/>
              <a:t>~/Downloads</a:t>
            </a:r>
            <a:r>
              <a:rPr lang="zh-CN" altLang="zh-CN" sz="2400" dirty="0"/>
              <a:t>”目录下</a:t>
            </a:r>
            <a:r>
              <a:rPr lang="zh-CN" altLang="en-US" sz="2400" dirty="0"/>
              <a:t>，</a:t>
            </a:r>
            <a:r>
              <a:rPr lang="zh-CN" altLang="zh-CN" sz="2400" dirty="0"/>
              <a:t>执行如下命令进行</a:t>
            </a:r>
            <a:r>
              <a:rPr lang="en-US" altLang="zh-CN" sz="2400" dirty="0"/>
              <a:t>IDEA</a:t>
            </a:r>
            <a:r>
              <a:rPr lang="zh-CN" altLang="zh-CN" sz="2400" dirty="0"/>
              <a:t>的安装：</a:t>
            </a:r>
            <a:endParaRPr lang="zh-CN" altLang="en-US" sz="2400" dirty="0"/>
          </a:p>
        </p:txBody>
      </p:sp>
      <p:sp>
        <p:nvSpPr>
          <p:cNvPr id="45060" name="TextBox 3">
            <a:extLst>
              <a:ext uri="{FF2B5EF4-FFF2-40B4-BE49-F238E27FC236}">
                <a16:creationId xmlns:a16="http://schemas.microsoft.com/office/drawing/2014/main" id="{D72EEDC1-F57F-4132-8B6E-EAE02690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44800"/>
            <a:ext cx="84582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~  #</a:t>
            </a:r>
            <a:r>
              <a:rPr lang="zh-CN" altLang="zh-CN" dirty="0">
                <a:solidFill>
                  <a:schemeClr val="bg1"/>
                </a:solidFill>
              </a:rPr>
              <a:t>进入用户主目录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tar -</a:t>
            </a:r>
            <a:r>
              <a:rPr lang="en-US" altLang="zh-CN" dirty="0" err="1">
                <a:solidFill>
                  <a:schemeClr val="bg1"/>
                </a:solidFill>
              </a:rPr>
              <a:t>zxvf</a:t>
            </a:r>
            <a:r>
              <a:rPr lang="en-US" altLang="zh-CN" dirty="0">
                <a:solidFill>
                  <a:schemeClr val="bg1"/>
                </a:solidFill>
              </a:rPr>
              <a:t> /home/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/download/ideaIC-2020.2.3.tar.gz -C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  #</a:t>
            </a:r>
            <a:r>
              <a:rPr lang="zh-CN" altLang="zh-CN" dirty="0">
                <a:solidFill>
                  <a:schemeClr val="bg1"/>
                </a:solidFill>
              </a:rPr>
              <a:t>解压文件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mv ./idea-IU-202.7660.26 ./idea   #</a:t>
            </a:r>
            <a:r>
              <a:rPr lang="zh-CN" altLang="zh-CN" dirty="0">
                <a:solidFill>
                  <a:schemeClr val="bg1"/>
                </a:solidFill>
              </a:rPr>
              <a:t>重命名，方便操作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chown</a:t>
            </a:r>
            <a:r>
              <a:rPr lang="en-US" altLang="zh-CN" dirty="0">
                <a:solidFill>
                  <a:schemeClr val="bg1"/>
                </a:solidFill>
              </a:rPr>
              <a:t> -R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./idea   #</a:t>
            </a:r>
            <a:r>
              <a:rPr lang="zh-CN" altLang="zh-CN" dirty="0">
                <a:solidFill>
                  <a:schemeClr val="bg1"/>
                </a:solidFill>
              </a:rPr>
              <a:t>为当前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zh-CN" dirty="0">
                <a:solidFill>
                  <a:schemeClr val="bg1"/>
                </a:solidFill>
              </a:rPr>
              <a:t>用户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zh-CN" altLang="zh-CN" dirty="0">
                <a:solidFill>
                  <a:schemeClr val="bg1"/>
                </a:solidFill>
              </a:rPr>
              <a:t>赋予针对</a:t>
            </a:r>
            <a:r>
              <a:rPr lang="en-US" altLang="zh-CN" dirty="0">
                <a:solidFill>
                  <a:schemeClr val="bg1"/>
                </a:solidFill>
              </a:rPr>
              <a:t>idea</a:t>
            </a:r>
            <a:r>
              <a:rPr lang="zh-CN" altLang="zh-CN" dirty="0">
                <a:solidFill>
                  <a:schemeClr val="bg1"/>
                </a:solidFill>
              </a:rPr>
              <a:t>目录的权限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061" name="矩形 4">
            <a:extLst>
              <a:ext uri="{FF2B5EF4-FFF2-40B4-BE49-F238E27FC236}">
                <a16:creationId xmlns:a16="http://schemas.microsoft.com/office/drawing/2014/main" id="{512BFC31-0C8F-4E34-A5A5-458A8AEF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789840"/>
            <a:ext cx="29978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下载和安装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A2E50-17FE-42EC-8C9C-7D589D02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151EC-3BCA-473E-8F6A-A3F4C3E6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D95E1-07E5-46E3-A58D-5FAB6CC8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矩形 2">
            <a:extLst>
              <a:ext uri="{FF2B5EF4-FFF2-40B4-BE49-F238E27FC236}">
                <a16:creationId xmlns:a16="http://schemas.microsoft.com/office/drawing/2014/main" id="{8FE7C15C-C533-42ED-ACCB-CCA3B389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4" y="1036638"/>
            <a:ext cx="3496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下载</a:t>
            </a:r>
            <a:r>
              <a:rPr lang="en-US" altLang="zh-CN" sz="2400" b="1" dirty="0">
                <a:solidFill>
                  <a:schemeClr val="bg2"/>
                </a:solidFill>
              </a:rPr>
              <a:t>Scala</a:t>
            </a:r>
            <a:r>
              <a:rPr lang="zh-CN" altLang="zh-CN" sz="2400" b="1" dirty="0">
                <a:solidFill>
                  <a:schemeClr val="bg2"/>
                </a:solidFill>
              </a:rPr>
              <a:t>插件安装包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46084" name="矩形 3">
            <a:extLst>
              <a:ext uri="{FF2B5EF4-FFF2-40B4-BE49-F238E27FC236}">
                <a16:creationId xmlns:a16="http://schemas.microsoft.com/office/drawing/2014/main" id="{0F4F0711-78C0-4713-8373-3C972607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12" y="1630105"/>
            <a:ext cx="82335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访问</a:t>
            </a:r>
            <a:r>
              <a:rPr lang="en-US" altLang="zh-CN" sz="2400" dirty="0"/>
              <a:t>Scala</a:t>
            </a:r>
            <a:r>
              <a:rPr lang="zh-CN" altLang="zh-CN" sz="2400" dirty="0"/>
              <a:t>插件网站（</a:t>
            </a:r>
            <a:r>
              <a:rPr lang="en-US" altLang="zh-CN" sz="2400" dirty="0"/>
              <a:t>http://plugins.jetbrains.com/plugin/1347-scala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eaLnBrk="1" hangingPunct="1"/>
            <a:r>
              <a:rPr lang="zh-CN" altLang="zh-CN" sz="2400" dirty="0"/>
              <a:t>下载</a:t>
            </a:r>
            <a:r>
              <a:rPr lang="en-US" altLang="zh-CN" sz="2400" dirty="0"/>
              <a:t>Scala</a:t>
            </a:r>
            <a:r>
              <a:rPr lang="zh-CN" altLang="zh-CN" sz="2400" dirty="0"/>
              <a:t>插件安装包</a:t>
            </a:r>
            <a:r>
              <a:rPr lang="en-US" altLang="zh-CN" sz="2400" dirty="0"/>
              <a:t>scala-intellij-bin-2020.2.3.zip</a:t>
            </a:r>
            <a:endParaRPr lang="zh-CN" altLang="en-US" sz="2400" dirty="0"/>
          </a:p>
        </p:txBody>
      </p:sp>
      <p:sp>
        <p:nvSpPr>
          <p:cNvPr id="46085" name="矩形 4">
            <a:extLst>
              <a:ext uri="{FF2B5EF4-FFF2-40B4-BE49-F238E27FC236}">
                <a16:creationId xmlns:a16="http://schemas.microsoft.com/office/drawing/2014/main" id="{6B7AE0BA-5B97-4A67-9AF1-3F912BBF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79" y="3198167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启动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46086" name="矩形 5">
            <a:extLst>
              <a:ext uri="{FF2B5EF4-FFF2-40B4-BE49-F238E27FC236}">
                <a16:creationId xmlns:a16="http://schemas.microsoft.com/office/drawing/2014/main" id="{D9FF07FA-95D4-417D-B9A5-5D78D528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4" y="3791634"/>
            <a:ext cx="746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打开一个</a:t>
            </a:r>
            <a:r>
              <a:rPr lang="en-US" altLang="zh-CN" sz="2400" dirty="0"/>
              <a:t>Linux</a:t>
            </a:r>
            <a:r>
              <a:rPr lang="zh-CN" altLang="zh-CN" sz="2400" dirty="0"/>
              <a:t>终端，使用如下命令启动开发工具</a:t>
            </a:r>
            <a:r>
              <a:rPr lang="en-US" altLang="zh-CN" sz="2400" dirty="0"/>
              <a:t>IDEA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46087" name="TextBox 6">
            <a:extLst>
              <a:ext uri="{FF2B5EF4-FFF2-40B4-BE49-F238E27FC236}">
                <a16:creationId xmlns:a16="http://schemas.microsoft.com/office/drawing/2014/main" id="{541BF82B-4AC5-4C01-BB8D-69B743A46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3131"/>
            <a:ext cx="8077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/usr/local/idea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./bin/idea.sh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798A34-E5E7-43D7-BA63-1C4CBD59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0908D8-4D82-4AB9-9359-0E83DBAE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92136A-8670-4BE0-9B38-336FC70A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矩形 2">
            <a:extLst>
              <a:ext uri="{FF2B5EF4-FFF2-40B4-BE49-F238E27FC236}">
                <a16:creationId xmlns:a16="http://schemas.microsoft.com/office/drawing/2014/main" id="{A73CAA2C-2A50-4B41-A44A-1B9CF5C2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50" y="831503"/>
            <a:ext cx="3613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为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  <a:r>
              <a:rPr lang="zh-CN" altLang="zh-CN" sz="2400" b="1" dirty="0">
                <a:solidFill>
                  <a:schemeClr val="bg2"/>
                </a:solidFill>
              </a:rPr>
              <a:t>安装</a:t>
            </a:r>
            <a:r>
              <a:rPr lang="en-US" altLang="zh-CN" sz="2400" b="1" dirty="0">
                <a:solidFill>
                  <a:schemeClr val="bg2"/>
                </a:solidFill>
              </a:rPr>
              <a:t>Scala</a:t>
            </a:r>
            <a:r>
              <a:rPr lang="zh-CN" altLang="zh-CN" sz="2400" b="1" dirty="0">
                <a:solidFill>
                  <a:schemeClr val="bg2"/>
                </a:solidFill>
              </a:rPr>
              <a:t>插件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47108" name="图片 3">
            <a:extLst>
              <a:ext uri="{FF2B5EF4-FFF2-40B4-BE49-F238E27FC236}">
                <a16:creationId xmlns:a16="http://schemas.microsoft.com/office/drawing/2014/main" id="{B559D3DF-256F-47FB-8CAC-B0EFB650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0" y="2298599"/>
            <a:ext cx="7810169" cy="24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矩形 4">
            <a:extLst>
              <a:ext uri="{FF2B5EF4-FFF2-40B4-BE49-F238E27FC236}">
                <a16:creationId xmlns:a16="http://schemas.microsoft.com/office/drawing/2014/main" id="{D87D93F8-BCD6-4A72-A70E-65840BD7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45" y="1375482"/>
            <a:ext cx="84363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从“</a:t>
            </a:r>
            <a:r>
              <a:rPr lang="en-US" altLang="zh-CN" sz="2400" dirty="0"/>
              <a:t>File</a:t>
            </a:r>
            <a:r>
              <a:rPr lang="zh-CN" altLang="zh-CN" sz="2400" dirty="0"/>
              <a:t>”菜单下的子菜单“</a:t>
            </a:r>
            <a:r>
              <a:rPr lang="en-US" altLang="zh-CN" sz="2400" dirty="0"/>
              <a:t>Settings…</a:t>
            </a:r>
            <a:r>
              <a:rPr lang="zh-CN" altLang="zh-CN" sz="2400" dirty="0"/>
              <a:t>”进入打开“</a:t>
            </a:r>
            <a:r>
              <a:rPr lang="en-US" altLang="zh-CN" sz="2400" dirty="0"/>
              <a:t>Plugins</a:t>
            </a:r>
            <a:r>
              <a:rPr lang="zh-CN" altLang="zh-CN" sz="2400" dirty="0"/>
              <a:t>”界面</a:t>
            </a:r>
            <a:endParaRPr lang="zh-CN" altLang="en-US" sz="2400" dirty="0"/>
          </a:p>
        </p:txBody>
      </p:sp>
      <p:sp>
        <p:nvSpPr>
          <p:cNvPr id="47110" name="矩形 5">
            <a:extLst>
              <a:ext uri="{FF2B5EF4-FFF2-40B4-BE49-F238E27FC236}">
                <a16:creationId xmlns:a16="http://schemas.microsoft.com/office/drawing/2014/main" id="{315392B8-4774-435D-B489-D169DC859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86" y="5031938"/>
            <a:ext cx="84363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在弹出的界面中，找到前面</a:t>
            </a:r>
            <a:r>
              <a:rPr lang="en-US" altLang="zh-CN" sz="2400" dirty="0"/>
              <a:t>Scala</a:t>
            </a:r>
            <a:r>
              <a:rPr lang="zh-CN" altLang="zh-CN" sz="2400" dirty="0"/>
              <a:t>插件安装包</a:t>
            </a:r>
            <a:r>
              <a:rPr lang="en-US" altLang="zh-CN" sz="2400" dirty="0"/>
              <a:t>scala-intellij-bin-2020.2.3.zip</a:t>
            </a:r>
            <a:r>
              <a:rPr lang="zh-CN" altLang="zh-CN" sz="2400" dirty="0"/>
              <a:t>所保存的目录“</a:t>
            </a:r>
            <a:r>
              <a:rPr lang="en-US" altLang="zh-CN" sz="2400" dirty="0"/>
              <a:t>~/Downloads</a:t>
            </a:r>
            <a:r>
              <a:rPr lang="zh-CN" altLang="zh-CN" sz="2400" dirty="0"/>
              <a:t>”，选中安装文件</a:t>
            </a:r>
            <a:r>
              <a:rPr lang="en-US" altLang="zh-CN" sz="2400" dirty="0"/>
              <a:t>scala-intellij-bin-2020.2.3.zip</a:t>
            </a:r>
            <a:r>
              <a:rPr lang="zh-CN" altLang="zh-CN" sz="2400" dirty="0"/>
              <a:t>，然后，点击“</a:t>
            </a:r>
            <a:r>
              <a:rPr lang="en-US" altLang="zh-CN" sz="2400" dirty="0"/>
              <a:t>OK</a:t>
            </a:r>
            <a:r>
              <a:rPr lang="zh-CN" altLang="zh-CN" sz="2400" dirty="0"/>
              <a:t>”按钮。最后，重新启动</a:t>
            </a:r>
            <a:r>
              <a:rPr lang="en-US" altLang="zh-CN" sz="2400" dirty="0"/>
              <a:t>IDEA</a:t>
            </a:r>
            <a:r>
              <a:rPr lang="zh-CN" altLang="zh-CN" sz="2400" dirty="0"/>
              <a:t>让插件生效。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F76B6-5755-4C98-9DF6-6871785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6761E-388A-4FDD-89B3-2BAF58A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BF7AC-453E-47CE-873F-2D5B7B56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矩形 2">
            <a:extLst>
              <a:ext uri="{FF2B5EF4-FFF2-40B4-BE49-F238E27FC236}">
                <a16:creationId xmlns:a16="http://schemas.microsoft.com/office/drawing/2014/main" id="{4D1F6ABF-17A1-4FBE-AF32-E8DA6BBB7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71963"/>
            <a:ext cx="4786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5. </a:t>
            </a:r>
            <a:r>
              <a:rPr lang="zh-CN" altLang="zh-CN" sz="2400" b="1" dirty="0">
                <a:solidFill>
                  <a:schemeClr val="bg2"/>
                </a:solidFill>
              </a:rPr>
              <a:t>使用</a:t>
            </a:r>
            <a:r>
              <a:rPr lang="en-US" altLang="zh-CN" sz="2400" b="1" dirty="0">
                <a:solidFill>
                  <a:schemeClr val="bg2"/>
                </a:solidFill>
              </a:rPr>
              <a:t>IDEA</a:t>
            </a:r>
            <a:r>
              <a:rPr lang="zh-CN" altLang="zh-CN" sz="2400" b="1" dirty="0">
                <a:solidFill>
                  <a:schemeClr val="bg2"/>
                </a:solidFill>
              </a:rPr>
              <a:t>开发</a:t>
            </a:r>
            <a:r>
              <a:rPr lang="en-US" altLang="zh-CN" sz="2400" b="1" dirty="0" err="1">
                <a:solidFill>
                  <a:schemeClr val="bg2"/>
                </a:solidFill>
              </a:rPr>
              <a:t>WordCount</a:t>
            </a:r>
            <a:r>
              <a:rPr lang="zh-CN" altLang="zh-CN" sz="2400" b="1" dirty="0">
                <a:solidFill>
                  <a:schemeClr val="bg2"/>
                </a:solidFill>
              </a:rPr>
              <a:t>程序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48132" name="矩形 3">
            <a:extLst>
              <a:ext uri="{FF2B5EF4-FFF2-40B4-BE49-F238E27FC236}">
                <a16:creationId xmlns:a16="http://schemas.microsoft.com/office/drawing/2014/main" id="{F3ECF707-98F3-4E4F-9347-0D17D78A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6" y="1535410"/>
            <a:ext cx="8156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通过菜单“</a:t>
            </a:r>
            <a:r>
              <a:rPr lang="en-US" altLang="zh-CN" sz="2400" dirty="0"/>
              <a:t>File-&gt;New-&gt;Project</a:t>
            </a:r>
            <a:r>
              <a:rPr lang="zh-CN" altLang="zh-CN" sz="2400" dirty="0"/>
              <a:t>”打开一个新建项目对话框</a:t>
            </a:r>
            <a:endParaRPr lang="zh-CN" altLang="en-US" sz="2400" dirty="0"/>
          </a:p>
        </p:txBody>
      </p:sp>
      <p:pic>
        <p:nvPicPr>
          <p:cNvPr id="48133" name="图片 4">
            <a:extLst>
              <a:ext uri="{FF2B5EF4-FFF2-40B4-BE49-F238E27FC236}">
                <a16:creationId xmlns:a16="http://schemas.microsoft.com/office/drawing/2014/main" id="{088180E3-DA9B-4F19-BEDD-C3CE1B57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8857"/>
            <a:ext cx="6664635" cy="427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A1AACB-C002-4A63-8714-D3DB02F4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050A01-67BA-4ED4-99A5-72E10BE0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C1481-93EE-4771-A49C-629475B5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图片 2">
            <a:extLst>
              <a:ext uri="{FF2B5EF4-FFF2-40B4-BE49-F238E27FC236}">
                <a16:creationId xmlns:a16="http://schemas.microsoft.com/office/drawing/2014/main" id="{38A4233D-807E-4981-9DB6-149D18FE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2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724FB-D0BF-45D9-8E4A-FD1F7362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046B0-14D0-417D-84B8-96D2E33C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3748A-86A0-4703-B3DE-ACDB1A0F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矩形 2">
            <a:extLst>
              <a:ext uri="{FF2B5EF4-FFF2-40B4-BE49-F238E27FC236}">
                <a16:creationId xmlns:a16="http://schemas.microsoft.com/office/drawing/2014/main" id="{57B71A6D-DA71-4A1A-828F-C18847C6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22715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下面需要为项目添加</a:t>
            </a:r>
            <a:r>
              <a:rPr lang="en-US" altLang="zh-CN" sz="2400" dirty="0"/>
              <a:t>Scala</a:t>
            </a:r>
            <a:r>
              <a:rPr lang="zh-CN" altLang="zh-CN" sz="2400" dirty="0"/>
              <a:t>框架支持，从而可以新建</a:t>
            </a:r>
            <a:r>
              <a:rPr lang="en-US" altLang="zh-CN" sz="2400" dirty="0"/>
              <a:t>Scala</a:t>
            </a:r>
            <a:r>
              <a:rPr lang="zh-CN" altLang="zh-CN" sz="2400" dirty="0"/>
              <a:t>代码文件在项目名称“</a:t>
            </a:r>
            <a:r>
              <a:rPr lang="en-US" altLang="zh-CN" sz="2400" dirty="0" err="1"/>
              <a:t>WordCount</a:t>
            </a:r>
            <a:r>
              <a:rPr lang="zh-CN" altLang="zh-CN" sz="2400" dirty="0"/>
              <a:t>”上点击鼠标右键，在弹出的子菜单中选择“</a:t>
            </a:r>
            <a:r>
              <a:rPr lang="en-US" altLang="zh-CN" sz="2400" dirty="0"/>
              <a:t>Add Framework Support...</a:t>
            </a:r>
            <a:r>
              <a:rPr lang="zh-CN" altLang="zh-CN" sz="2400" dirty="0"/>
              <a:t>”。在弹出的界面中（如图</a:t>
            </a:r>
            <a:r>
              <a:rPr lang="en-US" altLang="zh-CN" sz="2400" dirty="0"/>
              <a:t>4-6</a:t>
            </a:r>
            <a:r>
              <a:rPr lang="zh-CN" altLang="zh-CN" sz="2400" dirty="0"/>
              <a:t>所示），选中“</a:t>
            </a:r>
            <a:r>
              <a:rPr lang="en-US" altLang="zh-CN" sz="2400" dirty="0"/>
              <a:t>Scala</a:t>
            </a:r>
            <a:r>
              <a:rPr lang="zh-CN" altLang="zh-CN" sz="2400" dirty="0"/>
              <a:t>”，然后点击“</a:t>
            </a:r>
            <a:r>
              <a:rPr lang="en-US" altLang="zh-CN" sz="2400" dirty="0"/>
              <a:t>Create...</a:t>
            </a:r>
            <a:r>
              <a:rPr lang="zh-CN" altLang="zh-CN" sz="2400" dirty="0"/>
              <a:t>”按钮。</a:t>
            </a:r>
            <a:endParaRPr lang="zh-CN" altLang="en-US" sz="2400" dirty="0"/>
          </a:p>
        </p:txBody>
      </p:sp>
      <p:pic>
        <p:nvPicPr>
          <p:cNvPr id="50180" name="图片 3">
            <a:extLst>
              <a:ext uri="{FF2B5EF4-FFF2-40B4-BE49-F238E27FC236}">
                <a16:creationId xmlns:a16="http://schemas.microsoft.com/office/drawing/2014/main" id="{7B6E43CB-0EE0-4D0C-BF58-E828DC66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63" y="2629410"/>
            <a:ext cx="5843588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42537-4D60-4C4B-9C2F-57BBD1A5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5F68E-F949-4036-AFAE-AD8F4970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DE252-6913-44E6-96ED-E21D4DC5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图片 2">
            <a:extLst>
              <a:ext uri="{FF2B5EF4-FFF2-40B4-BE49-F238E27FC236}">
                <a16:creationId xmlns:a16="http://schemas.microsoft.com/office/drawing/2014/main" id="{A5A368E3-3636-40D2-B5B5-AB43F499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9854"/>
            <a:ext cx="3505200" cy="381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3">
            <a:extLst>
              <a:ext uri="{FF2B5EF4-FFF2-40B4-BE49-F238E27FC236}">
                <a16:creationId xmlns:a16="http://schemas.microsoft.com/office/drawing/2014/main" id="{2751AA31-9665-4C8E-817A-3F50253F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5" name="矩形 4">
            <a:extLst>
              <a:ext uri="{FF2B5EF4-FFF2-40B4-BE49-F238E27FC236}">
                <a16:creationId xmlns:a16="http://schemas.microsoft.com/office/drawing/2014/main" id="{07BEA32A-E2AD-46D3-87B4-4EA80962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8534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在弹出的界面中（如图</a:t>
            </a:r>
            <a:r>
              <a:rPr lang="en-US" altLang="zh-CN" sz="2400" dirty="0"/>
              <a:t>4-7</a:t>
            </a:r>
            <a:r>
              <a:rPr lang="zh-CN" altLang="zh-CN" sz="2400" dirty="0"/>
              <a:t>所示），点击“</a:t>
            </a:r>
            <a:r>
              <a:rPr lang="en-US" altLang="zh-CN" sz="2400" dirty="0"/>
              <a:t>Browse...</a:t>
            </a:r>
            <a:r>
              <a:rPr lang="zh-CN" altLang="zh-CN" sz="2400" dirty="0"/>
              <a:t>”按钮，然后找到</a:t>
            </a:r>
            <a:r>
              <a:rPr lang="en-US" altLang="zh-CN" sz="2400" dirty="0"/>
              <a:t>Scala2.12.12</a:t>
            </a:r>
            <a:r>
              <a:rPr lang="zh-CN" altLang="zh-CN" sz="2400" dirty="0"/>
              <a:t>的安装目录（学习第</a:t>
            </a:r>
            <a:r>
              <a:rPr lang="en-US" altLang="zh-CN" sz="2400" dirty="0"/>
              <a:t>2</a:t>
            </a:r>
            <a:r>
              <a:rPr lang="zh-CN" altLang="zh-CN" sz="2400" dirty="0"/>
              <a:t>章内容时，已经在“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scala</a:t>
            </a:r>
            <a:r>
              <a:rPr lang="zh-CN" altLang="zh-CN" sz="2400" dirty="0"/>
              <a:t>”目录下安装了</a:t>
            </a:r>
            <a:r>
              <a:rPr lang="en-US" altLang="zh-CN" sz="2400" dirty="0"/>
              <a:t>Scala2.12.12</a:t>
            </a:r>
            <a:r>
              <a:rPr lang="zh-CN" altLang="zh-CN" sz="2400" dirty="0"/>
              <a:t>），点击“</a:t>
            </a:r>
            <a:r>
              <a:rPr lang="en-US" altLang="zh-CN" sz="2400" dirty="0"/>
              <a:t>OK</a:t>
            </a:r>
            <a:r>
              <a:rPr lang="zh-CN" altLang="zh-CN" sz="2400" dirty="0"/>
              <a:t>”按钮，回到上一级界面以后再次点击“</a:t>
            </a:r>
            <a:r>
              <a:rPr lang="en-US" altLang="zh-CN" sz="2400" dirty="0"/>
              <a:t>OK</a:t>
            </a:r>
            <a:r>
              <a:rPr lang="zh-CN" altLang="zh-CN" sz="2400" dirty="0"/>
              <a:t>”按钮，完成设置。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D4B7F-AA86-4A61-B4B4-A3443C50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3B390-09C0-4DC0-B7E7-F73E969C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F6C1E-ED79-45C3-BD28-DB9115DA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图片 2">
            <a:extLst>
              <a:ext uri="{FF2B5EF4-FFF2-40B4-BE49-F238E27FC236}">
                <a16:creationId xmlns:a16="http://schemas.microsoft.com/office/drawing/2014/main" id="{E77F8C0E-7D2E-4E74-A499-E7801619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82" y="3505200"/>
            <a:ext cx="550376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矩形 3">
            <a:extLst>
              <a:ext uri="{FF2B5EF4-FFF2-40B4-BE49-F238E27FC236}">
                <a16:creationId xmlns:a16="http://schemas.microsoft.com/office/drawing/2014/main" id="{24D296FD-E784-4565-9BB2-4C60779B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在项目目录树的“</a:t>
            </a:r>
            <a:r>
              <a:rPr lang="en-US" altLang="zh-CN" sz="2400" dirty="0"/>
              <a:t>Scala</a:t>
            </a:r>
            <a:r>
              <a:rPr lang="zh-CN" altLang="zh-CN" sz="2400" dirty="0"/>
              <a:t>”子目录上单击鼠标右键，在弹出的菜单中选择“</a:t>
            </a:r>
            <a:r>
              <a:rPr lang="en-US" altLang="zh-CN" sz="2400" dirty="0"/>
              <a:t>New</a:t>
            </a:r>
            <a:r>
              <a:rPr lang="zh-CN" altLang="zh-CN" sz="2400" dirty="0"/>
              <a:t>”，再在弹出的菜单中选择“</a:t>
            </a:r>
            <a:r>
              <a:rPr lang="en-US" altLang="zh-CN" sz="2400" dirty="0"/>
              <a:t>Scala Class</a:t>
            </a:r>
            <a:r>
              <a:rPr lang="zh-CN" altLang="zh-CN" sz="2400" dirty="0"/>
              <a:t>”，然后，在弹出的界面中（如图</a:t>
            </a:r>
            <a:r>
              <a:rPr lang="en-US" altLang="zh-CN" sz="2400" dirty="0"/>
              <a:t>4-8</a:t>
            </a:r>
            <a:r>
              <a:rPr lang="zh-CN" altLang="zh-CN" sz="2400" dirty="0"/>
              <a:t>所示），输入类的名称“</a:t>
            </a:r>
            <a:r>
              <a:rPr lang="en-US" altLang="zh-CN" sz="2400" dirty="0" err="1"/>
              <a:t>WordCount</a:t>
            </a:r>
            <a:r>
              <a:rPr lang="zh-CN" altLang="zh-CN" sz="2400" dirty="0"/>
              <a:t>”，类型选择“</a:t>
            </a:r>
            <a:r>
              <a:rPr lang="en-US" altLang="zh-CN" sz="2400" dirty="0"/>
              <a:t>Object</a:t>
            </a:r>
            <a:r>
              <a:rPr lang="zh-CN" altLang="zh-CN" sz="2400" dirty="0"/>
              <a:t>”，然后回车，就可以创建一个空的代码文件</a:t>
            </a:r>
            <a:r>
              <a:rPr lang="en-US" altLang="zh-CN" sz="2400" dirty="0" err="1"/>
              <a:t>WordCount.scala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C9061B-CCA6-4486-A40B-A65C11B5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1297B-A629-440B-9569-4BAA8C19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A0494E-71A2-46AD-AF7C-1C5F749C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2">
            <a:extLst>
              <a:ext uri="{FF2B5EF4-FFF2-40B4-BE49-F238E27FC236}">
                <a16:creationId xmlns:a16="http://schemas.microsoft.com/office/drawing/2014/main" id="{3E94BDBF-D5FB-43EB-A843-AFBBC9CF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package </a:t>
            </a:r>
            <a:r>
              <a:rPr lang="en-US" altLang="zh-CN" dirty="0" err="1"/>
              <a:t>cn.edu.xmu.dblab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org.apache.flink.api.scala</a:t>
            </a:r>
            <a:r>
              <a:rPr lang="en-US" altLang="zh-CN" dirty="0"/>
              <a:t>._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object </a:t>
            </a:r>
            <a:r>
              <a:rPr lang="en-US" altLang="zh-CN" dirty="0" err="1"/>
              <a:t>WordCount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  def main(</a:t>
            </a:r>
            <a:r>
              <a:rPr lang="en-US" altLang="zh-CN" dirty="0" err="1"/>
              <a:t>args</a:t>
            </a:r>
            <a:r>
              <a:rPr lang="en-US" altLang="zh-CN" dirty="0"/>
              <a:t>: Array[String]): Unit = {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步：建立执行环境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env = </a:t>
            </a:r>
            <a:r>
              <a:rPr lang="en-US" altLang="zh-CN" dirty="0" err="1"/>
              <a:t>ExecutionEnvironment.getExecutionEnvironment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步：创建数据源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text = </a:t>
            </a:r>
            <a:r>
              <a:rPr lang="en-US" altLang="zh-CN" dirty="0" err="1"/>
              <a:t>env.fromElements</a:t>
            </a:r>
            <a:r>
              <a:rPr lang="en-US" altLang="zh-CN" dirty="0"/>
              <a:t>(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"hello, world!",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"hello, world!",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"hello, world!“) </a:t>
            </a:r>
            <a:endParaRPr lang="zh-CN" altLang="zh-CN" dirty="0"/>
          </a:p>
        </p:txBody>
      </p:sp>
      <p:sp>
        <p:nvSpPr>
          <p:cNvPr id="53252" name="矩形 2">
            <a:extLst>
              <a:ext uri="{FF2B5EF4-FFF2-40B4-BE49-F238E27FC236}">
                <a16:creationId xmlns:a16="http://schemas.microsoft.com/office/drawing/2014/main" id="{AA5F4E02-B29A-4305-9D12-B9655C65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754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/>
                </a:solidFill>
              </a:rPr>
              <a:t>在代码文件</a:t>
            </a:r>
            <a:r>
              <a:rPr lang="en-US" altLang="zh-CN" sz="2400" dirty="0" err="1">
                <a:solidFill>
                  <a:schemeClr val="bg2"/>
                </a:solidFill>
              </a:rPr>
              <a:t>WordCount.scala</a:t>
            </a:r>
            <a:r>
              <a:rPr lang="zh-CN" altLang="zh-CN" sz="2400" dirty="0">
                <a:solidFill>
                  <a:schemeClr val="bg2"/>
                </a:solidFill>
              </a:rPr>
              <a:t>中输入</a:t>
            </a:r>
            <a:r>
              <a:rPr lang="zh-CN" altLang="en-US" sz="2400" dirty="0">
                <a:solidFill>
                  <a:schemeClr val="bg2"/>
                </a:solidFill>
              </a:rPr>
              <a:t>代码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6CC6B-8904-4A70-938E-2822797F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BDEB1E-1247-45E6-9AA5-3CC510B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49279-8AD1-410D-A6F3-F2A3A995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AB88551-951B-4CC7-8AD7-631860AAD3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70801"/>
            <a:ext cx="8001000" cy="569913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12.1.2 </a:t>
            </a:r>
            <a:r>
              <a:rPr lang="zh-CN" altLang="en-US" sz="2800" b="1" dirty="0">
                <a:solidFill>
                  <a:schemeClr val="bg2"/>
                </a:solidFill>
              </a:rPr>
              <a:t>下载安装文件</a:t>
            </a:r>
          </a:p>
        </p:txBody>
      </p:sp>
      <p:sp>
        <p:nvSpPr>
          <p:cNvPr id="8195" name="矩形 2">
            <a:extLst>
              <a:ext uri="{FF2B5EF4-FFF2-40B4-BE49-F238E27FC236}">
                <a16:creationId xmlns:a16="http://schemas.microsoft.com/office/drawing/2014/main" id="{FAC6B32D-99A6-4672-907E-8EAD65D0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990600"/>
            <a:ext cx="8039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下载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安装文件</a:t>
            </a:r>
            <a:r>
              <a:rPr lang="en-US" altLang="zh-CN" sz="2400" dirty="0"/>
              <a:t>flink-1.11.2-bin-scala_2.12.tgz</a:t>
            </a:r>
            <a:r>
              <a:rPr lang="zh-CN" altLang="en-US" sz="2400" dirty="0"/>
              <a:t>，</a:t>
            </a:r>
            <a:r>
              <a:rPr lang="zh-CN" altLang="zh-CN" sz="2400" dirty="0"/>
              <a:t>保存到了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系统的</a:t>
            </a:r>
            <a:r>
              <a:rPr lang="en-US" altLang="zh-CN" sz="2400" dirty="0"/>
              <a:t>“/home/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/Downloads”</a:t>
            </a:r>
            <a:r>
              <a:rPr lang="zh-CN" altLang="zh-CN" sz="2400" dirty="0"/>
              <a:t>目录下。</a:t>
            </a:r>
            <a:endParaRPr lang="zh-CN" altLang="en-US" sz="2400" dirty="0"/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1B1CE46B-9671-4D3A-BA08-BBEA7059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7264"/>
            <a:ext cx="86868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 /home/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 tar  -</a:t>
            </a:r>
            <a:r>
              <a:rPr lang="en-US" altLang="zh-CN" dirty="0" err="1">
                <a:solidFill>
                  <a:schemeClr val="bg1"/>
                </a:solidFill>
              </a:rPr>
              <a:t>zxvf</a:t>
            </a:r>
            <a:r>
              <a:rPr lang="en-US" altLang="zh-CN" dirty="0">
                <a:solidFill>
                  <a:schemeClr val="bg1"/>
                </a:solidFill>
              </a:rPr>
              <a:t>  ~/Downloads/flink-1.11.2-bin-scala_2.12.tgz  -C 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 mv  ./flink-1.11.2  ./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chown</a:t>
            </a:r>
            <a:r>
              <a:rPr lang="en-US" altLang="zh-CN" dirty="0">
                <a:solidFill>
                  <a:schemeClr val="bg1"/>
                </a:solidFill>
              </a:rPr>
              <a:t>  -R  </a:t>
            </a:r>
            <a:r>
              <a:rPr lang="en-US" altLang="zh-CN" dirty="0" err="1">
                <a:solidFill>
                  <a:schemeClr val="bg1"/>
                </a:solidFill>
              </a:rPr>
              <a:t>hadoop:hadoop</a:t>
            </a:r>
            <a:r>
              <a:rPr lang="en-US" altLang="zh-CN" dirty="0">
                <a:solidFill>
                  <a:schemeClr val="bg1"/>
                </a:solidFill>
              </a:rPr>
              <a:t>  ./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  #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zh-CN" altLang="zh-CN" dirty="0">
                <a:solidFill>
                  <a:schemeClr val="bg1"/>
                </a:solidFill>
              </a:rPr>
              <a:t>是当前登录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zh-CN" dirty="0">
                <a:solidFill>
                  <a:schemeClr val="bg1"/>
                </a:solidFill>
              </a:rPr>
              <a:t>系统的用户名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5784E-0D52-4D1A-A89A-0A223AEE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0177C-DF1D-4347-B26A-0950E3D2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B41ED-F1D7-4C90-8BAD-7FD3EF8D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Box 2">
            <a:extLst>
              <a:ext uri="{FF2B5EF4-FFF2-40B4-BE49-F238E27FC236}">
                <a16:creationId xmlns:a16="http://schemas.microsoft.com/office/drawing/2014/main" id="{1BADD9BD-AB08-480D-BDBE-56D7473E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19200"/>
            <a:ext cx="8267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/>
          </a:p>
          <a:p>
            <a:pPr eaLnBrk="1" hangingPunct="1"/>
            <a:r>
              <a:rPr lang="en-US" altLang="zh-CN" dirty="0"/>
              <a:t>    //</a:t>
            </a: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步：对数据集指定转换操作</a:t>
            </a:r>
          </a:p>
          <a:p>
            <a:pPr eaLnBrk="1" hangingPunct="1"/>
            <a:r>
              <a:rPr lang="en-US" altLang="zh-CN" dirty="0" err="1"/>
              <a:t>val</a:t>
            </a:r>
            <a:r>
              <a:rPr lang="en-US" altLang="zh-CN" dirty="0"/>
              <a:t> counts = </a:t>
            </a:r>
            <a:r>
              <a:rPr lang="en-US" altLang="zh-CN" dirty="0" err="1"/>
              <a:t>text.flatMap</a:t>
            </a:r>
            <a:r>
              <a:rPr lang="en-US" altLang="zh-CN" dirty="0"/>
              <a:t> { _.</a:t>
            </a:r>
            <a:r>
              <a:rPr lang="en-US" altLang="zh-CN" dirty="0" err="1"/>
              <a:t>toLowerCase.split</a:t>
            </a:r>
            <a:r>
              <a:rPr lang="en-US" altLang="zh-CN" dirty="0"/>
              <a:t>(" ")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.map { (_, 1)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</a:t>
            </a:r>
            <a:r>
              <a:rPr lang="en-US" altLang="zh-CN" dirty="0" err="1"/>
              <a:t>groupBy</a:t>
            </a:r>
            <a:r>
              <a:rPr lang="en-US" altLang="zh-CN" dirty="0"/>
              <a:t>(0)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.sum(1)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// </a:t>
            </a:r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步：输出结果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counts.print</a:t>
            </a:r>
            <a:r>
              <a:rPr lang="en-US" altLang="zh-CN" dirty="0"/>
              <a:t>()</a:t>
            </a:r>
            <a:endParaRPr lang="zh-CN" altLang="zh-CN" dirty="0"/>
          </a:p>
          <a:p>
            <a:pPr eaLnBrk="1" hangingPunct="1"/>
            <a:r>
              <a:rPr lang="en-US" altLang="zh-CN" dirty="0"/>
              <a:t>  }</a:t>
            </a:r>
            <a:endParaRPr lang="zh-CN" altLang="zh-CN" dirty="0"/>
          </a:p>
          <a:p>
            <a:pPr eaLnBrk="1" hangingPunct="1"/>
            <a:r>
              <a:rPr lang="en-US" altLang="zh-CN" dirty="0"/>
              <a:t>}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E53DC-A948-4625-BDE0-8A6BEABC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3ED9B3-96AF-49F1-9F2C-97ACAFCE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9EF64-D922-4C60-819B-619C47A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3">
            <a:extLst>
              <a:ext uri="{FF2B5EF4-FFF2-40B4-BE49-F238E27FC236}">
                <a16:creationId xmlns:a16="http://schemas.microsoft.com/office/drawing/2014/main" id="{2F5ED7E5-E910-4DFD-ABD9-BF7BFBFC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8077200" cy="39703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&lt;project&gt;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cn.edu.xmu.dblab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&gt;wordcount&lt;/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&lt;name&gt;</a:t>
            </a:r>
            <a:r>
              <a:rPr lang="en-US" altLang="zh-CN" dirty="0" err="1"/>
              <a:t>WordCount</a:t>
            </a:r>
            <a:r>
              <a:rPr lang="en-US" altLang="zh-CN" dirty="0"/>
              <a:t>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&lt;packaging&gt;jar&lt;/packaging&gt;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&lt;version&gt;1.0&lt;/version&gt;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&lt;repositories&gt;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&lt;repository&gt;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&lt;id&gt;</a:t>
            </a:r>
            <a:r>
              <a:rPr lang="en-US" altLang="zh-CN" dirty="0" err="1"/>
              <a:t>alimaven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&lt;name&gt;</a:t>
            </a:r>
            <a:r>
              <a:rPr lang="en-US" altLang="zh-CN" dirty="0" err="1"/>
              <a:t>aliyun</a:t>
            </a:r>
            <a:r>
              <a:rPr lang="en-US" altLang="zh-CN" dirty="0"/>
              <a:t> maven&lt;/name&gt;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</a:t>
            </a:r>
            <a:r>
              <a:rPr lang="en-US" altLang="zh-CN" dirty="0" err="1"/>
              <a:t>url</a:t>
            </a:r>
            <a:r>
              <a:rPr lang="en-US" altLang="zh-CN" dirty="0"/>
              <a:t>&gt;http://maven.aliyun.com/nexus/content/groups/public/&lt;/url&gt;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&lt;/repository&gt;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&lt;/repositories&gt;</a:t>
            </a:r>
            <a:endParaRPr lang="zh-CN" altLang="en-US" dirty="0"/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42751643-5E61-4805-8963-DD74A14FC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04909"/>
            <a:ext cx="4852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55301" name="矩形 5">
            <a:extLst>
              <a:ext uri="{FF2B5EF4-FFF2-40B4-BE49-F238E27FC236}">
                <a16:creationId xmlns:a16="http://schemas.microsoft.com/office/drawing/2014/main" id="{D3353226-2005-4D90-ACD7-F24F500CC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30313"/>
            <a:ext cx="3810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/>
                </a:solidFill>
              </a:rPr>
              <a:t>在</a:t>
            </a:r>
            <a:r>
              <a:rPr lang="en-US" altLang="zh-CN" sz="2400" dirty="0">
                <a:solidFill>
                  <a:schemeClr val="bg2"/>
                </a:solidFill>
              </a:rPr>
              <a:t>pom.xml</a:t>
            </a:r>
            <a:r>
              <a:rPr lang="zh-CN" altLang="en-US" sz="2400" dirty="0">
                <a:solidFill>
                  <a:schemeClr val="bg2"/>
                </a:solidFill>
              </a:rPr>
              <a:t>文件中输入依赖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AFB3EC-E606-4530-A7FB-041A64E0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CB727C-D251-4490-B322-CFEC205A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3E9CF-4473-4946-9B0D-39F34A5C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Box 2">
            <a:extLst>
              <a:ext uri="{FF2B5EF4-FFF2-40B4-BE49-F238E27FC236}">
                <a16:creationId xmlns:a16="http://schemas.microsoft.com/office/drawing/2014/main" id="{09EC9049-7F24-483F-BA44-0404DD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8700"/>
            <a:ext cx="7924800" cy="480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&lt;dependencies&gt;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&lt;dependency&gt;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org.apache.flink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&gt;flink-scala_2.12&lt;/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&lt;version&gt;1.11.2&lt;/version&gt;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&lt;/dependency&gt;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org.apache.flink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&gt;flink-streaming-scala_2.12&lt;/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&lt;version&gt;1.11.2&lt;/version&gt;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&lt;/dependency&gt;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&lt;dependency&gt;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org.apache.flink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&gt;flink-clients_2.12&lt;/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&lt;version&gt;1.11.2&lt;/version&gt;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&lt;/dependency&gt;      </a:t>
            </a:r>
            <a:endParaRPr lang="zh-CN" altLang="zh-CN" dirty="0"/>
          </a:p>
          <a:p>
            <a:pPr eaLnBrk="1" hangingPunct="1"/>
            <a:r>
              <a:rPr lang="en-US" altLang="zh-CN" dirty="0"/>
              <a:t>&lt;/dependencies&gt;</a:t>
            </a:r>
            <a:endParaRPr lang="zh-CN" altLang="en-US" dirty="0"/>
          </a:p>
        </p:txBody>
      </p:sp>
      <p:sp>
        <p:nvSpPr>
          <p:cNvPr id="56324" name="TextBox 3">
            <a:extLst>
              <a:ext uri="{FF2B5EF4-FFF2-40B4-BE49-F238E27FC236}">
                <a16:creationId xmlns:a16="http://schemas.microsoft.com/office/drawing/2014/main" id="{B4798C78-C366-4E86-82F6-F61A5BBF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995881"/>
            <a:ext cx="4852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07F40-A52E-4B39-960B-5764571D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D06020-A17F-4B26-819B-CE3CD958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0AC40-561A-4FE9-A951-B1AD39DE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2">
            <a:extLst>
              <a:ext uri="{FF2B5EF4-FFF2-40B4-BE49-F238E27FC236}">
                <a16:creationId xmlns:a16="http://schemas.microsoft.com/office/drawing/2014/main" id="{FB71F954-57CA-4E31-B593-67A2A8A3F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305800" cy="39703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&lt;build&gt;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&lt;plugins&gt;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&lt;plugin&gt;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&gt;net.alchim31.maven&lt;/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scala</a:t>
            </a:r>
            <a:r>
              <a:rPr lang="en-US" altLang="zh-CN" dirty="0"/>
              <a:t>-maven-plugin&lt;/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&lt;version&gt;3.4.6&lt;/version&gt;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&lt;executions&gt;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    &lt;goal&gt;compile&lt;/goal&gt;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&lt;/goals&gt;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&lt;/execution&gt;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&lt;/executions&gt;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&lt;/plugin&gt;</a:t>
            </a:r>
            <a:endParaRPr lang="zh-CN" altLang="en-US" dirty="0"/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4123DD52-6F5C-4867-AA22-BFFE9B04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50" y="5746899"/>
            <a:ext cx="8003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AE7E8F-064D-42CE-ABCE-BF40FA31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859B5-8601-4198-A822-70D3AAC4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AA4FC-3238-4F17-B864-9E3986D5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Box 2">
            <a:extLst>
              <a:ext uri="{FF2B5EF4-FFF2-40B4-BE49-F238E27FC236}">
                <a16:creationId xmlns:a16="http://schemas.microsoft.com/office/drawing/2014/main" id="{160BD642-A37B-4591-AAF7-A4C08933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077200" cy="28622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&lt;plugin&gt;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org.apache.maven.plugins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&gt;maven-assembly-plugin&lt;/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&lt;version&gt;3.0.0&lt;/version&gt;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&lt;configuration&gt;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</a:t>
            </a:r>
            <a:r>
              <a:rPr lang="en-US" altLang="zh-CN" dirty="0" err="1"/>
              <a:t>descriptorRefs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</a:t>
            </a:r>
            <a:r>
              <a:rPr lang="en-US" altLang="zh-CN" dirty="0" err="1"/>
              <a:t>descriptorRef</a:t>
            </a:r>
            <a:r>
              <a:rPr lang="en-US" altLang="zh-CN" dirty="0"/>
              <a:t>&gt;jar-with-dependencies&lt;/</a:t>
            </a:r>
            <a:r>
              <a:rPr lang="en-US" altLang="zh-CN" dirty="0" err="1"/>
              <a:t>descriptorRef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&lt;/</a:t>
            </a:r>
            <a:r>
              <a:rPr lang="en-US" altLang="zh-CN" dirty="0" err="1"/>
              <a:t>descriptorRefs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&lt;/configuration&gt;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58372" name="TextBox 3">
            <a:extLst>
              <a:ext uri="{FF2B5EF4-FFF2-40B4-BE49-F238E27FC236}">
                <a16:creationId xmlns:a16="http://schemas.microsoft.com/office/drawing/2014/main" id="{D7D588F8-ECA2-4E71-A6E8-B861E7DB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95800"/>
            <a:ext cx="4852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备注：</a:t>
            </a:r>
            <a:r>
              <a:rPr lang="en-US" altLang="zh-CN" sz="2400" b="1" dirty="0">
                <a:solidFill>
                  <a:schemeClr val="bg2"/>
                </a:solidFill>
              </a:rPr>
              <a:t>pom.xml</a:t>
            </a:r>
            <a:r>
              <a:rPr lang="zh-CN" altLang="en-US" sz="2400" b="1" dirty="0">
                <a:solidFill>
                  <a:schemeClr val="bg2"/>
                </a:solidFill>
              </a:rPr>
              <a:t>剩余内容在下一页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705E3D-F9A9-4016-8A8D-2B9969B8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B4134A-803C-4F71-A9A8-2CDF16EC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DB499-071F-4365-A214-713E7EFC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矩形 2">
            <a:extLst>
              <a:ext uri="{FF2B5EF4-FFF2-40B4-BE49-F238E27FC236}">
                <a16:creationId xmlns:a16="http://schemas.microsoft.com/office/drawing/2014/main" id="{251C5922-9829-4893-B4BF-AA55880D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121948"/>
            <a:ext cx="7962900" cy="3694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&lt;executions&gt;</a:t>
            </a:r>
          </a:p>
          <a:p>
            <a:pPr eaLnBrk="1" hangingPunct="1"/>
            <a:r>
              <a:rPr lang="en-US" altLang="zh-CN" dirty="0"/>
              <a:t>                    &lt;execution&gt;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&lt;id&gt;make-assembly&lt;/id&gt;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&lt;phase&gt;package&lt;/phase&gt;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    &lt;goal&gt;single&lt;/goal&gt;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    &lt;/goals&gt;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    &lt;/execution&gt;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&lt;/executions&gt;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&lt;/plugin&gt;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&lt;/plugins&gt;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&lt;/build&gt;</a:t>
            </a:r>
            <a:endParaRPr lang="zh-CN" altLang="zh-CN" dirty="0"/>
          </a:p>
          <a:p>
            <a:pPr eaLnBrk="1" hangingPunct="1"/>
            <a:r>
              <a:rPr lang="en-US" altLang="zh-CN" dirty="0"/>
              <a:t>&lt;/project&gt;</a:t>
            </a:r>
            <a:endParaRPr lang="zh-CN" altLang="en-US" dirty="0"/>
          </a:p>
        </p:txBody>
      </p:sp>
      <p:sp>
        <p:nvSpPr>
          <p:cNvPr id="59396" name="矩形 3">
            <a:extLst>
              <a:ext uri="{FF2B5EF4-FFF2-40B4-BE49-F238E27FC236}">
                <a16:creationId xmlns:a16="http://schemas.microsoft.com/office/drawing/2014/main" id="{4F5554C1-43EB-4F54-9A1E-FB85886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在</a:t>
            </a:r>
            <a:r>
              <a:rPr lang="en-US" altLang="zh-CN" sz="2400" b="1" dirty="0" err="1">
                <a:solidFill>
                  <a:schemeClr val="bg2"/>
                </a:solidFill>
              </a:rPr>
              <a:t>WordCount.scala</a:t>
            </a:r>
            <a:r>
              <a:rPr lang="zh-CN" altLang="zh-CN" sz="2400" b="1" dirty="0">
                <a:solidFill>
                  <a:schemeClr val="bg2"/>
                </a:solidFill>
              </a:rPr>
              <a:t>代码窗口内，单击鼠标右键，在弹出的菜单中选择“</a:t>
            </a:r>
            <a:r>
              <a:rPr lang="en-US" altLang="zh-CN" sz="2400" b="1" dirty="0">
                <a:solidFill>
                  <a:schemeClr val="bg2"/>
                </a:solidFill>
              </a:rPr>
              <a:t>Run...</a:t>
            </a:r>
            <a:r>
              <a:rPr lang="zh-CN" altLang="zh-CN" sz="2400" b="1" dirty="0">
                <a:solidFill>
                  <a:schemeClr val="bg2"/>
                </a:solidFill>
              </a:rPr>
              <a:t>”，就可以启动程序运行，最后会在界面底部的信息栏内出现词频统计信息。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368FB-0707-4F78-9FD8-32EEB7DC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CA035B-A2E1-4532-9EC3-E4C08351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84D93-6A94-457F-809D-B0193AB2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图片 3">
            <a:extLst>
              <a:ext uri="{FF2B5EF4-FFF2-40B4-BE49-F238E27FC236}">
                <a16:creationId xmlns:a16="http://schemas.microsoft.com/office/drawing/2014/main" id="{48F31143-EFF9-4571-BB26-C56398F9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69" y="2971800"/>
            <a:ext cx="3162631" cy="351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矩形 4">
            <a:extLst>
              <a:ext uri="{FF2B5EF4-FFF2-40B4-BE49-F238E27FC236}">
                <a16:creationId xmlns:a16="http://schemas.microsoft.com/office/drawing/2014/main" id="{5CEE7A72-F3F2-4F34-B49A-562BB395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534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程序运行成功以后，可以对程序进行打包，以便部署到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平台上。具体方法是：在项目开发界面的右边，点击“</a:t>
            </a:r>
            <a:r>
              <a:rPr lang="en-US" altLang="zh-CN" sz="2000" dirty="0"/>
              <a:t>Maven</a:t>
            </a:r>
            <a:r>
              <a:rPr lang="zh-CN" altLang="zh-CN" sz="2000" dirty="0"/>
              <a:t>”按钮，然后在弹出的界面中（如图</a:t>
            </a:r>
            <a:r>
              <a:rPr lang="en-US" altLang="zh-CN" sz="2000" dirty="0"/>
              <a:t>4-9</a:t>
            </a:r>
            <a:r>
              <a:rPr lang="zh-CN" altLang="zh-CN" sz="2000" dirty="0"/>
              <a:t>所示），双击“</a:t>
            </a:r>
            <a:r>
              <a:rPr lang="en-US" altLang="zh-CN" sz="2000" dirty="0"/>
              <a:t>package</a:t>
            </a:r>
            <a:r>
              <a:rPr lang="zh-CN" altLang="zh-CN" sz="2000" dirty="0"/>
              <a:t>”，就可以完成对应用程序的打包。打包成功以后，可以在项目开发界面左侧的目录树中，在</a:t>
            </a:r>
            <a:r>
              <a:rPr lang="en-US" altLang="zh-CN" sz="2000" dirty="0"/>
              <a:t>target</a:t>
            </a:r>
            <a:r>
              <a:rPr lang="zh-CN" altLang="zh-CN" sz="2000" dirty="0"/>
              <a:t>子目录下找到两个文件“</a:t>
            </a:r>
            <a:r>
              <a:rPr lang="en-US" altLang="zh-CN" sz="2000" dirty="0"/>
              <a:t>WordCount-1.0.jar</a:t>
            </a:r>
            <a:r>
              <a:rPr lang="zh-CN" altLang="zh-CN" sz="2000" dirty="0"/>
              <a:t>”和“</a:t>
            </a:r>
            <a:r>
              <a:rPr lang="en-US" altLang="zh-CN" sz="2000" dirty="0"/>
              <a:t>WordCount-1.0-jar-with-dependencies.jar</a:t>
            </a:r>
            <a:r>
              <a:rPr lang="zh-CN" altLang="zh-CN" sz="2000" dirty="0"/>
              <a:t>”。</a:t>
            </a:r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850CF-C7DD-4E1B-8B39-4D71C32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B928AA-0830-423C-A0AF-F48D1F3D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A5CBE-3B56-4FAA-9F02-D6002CB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矩形 2">
            <a:extLst>
              <a:ext uri="{FF2B5EF4-FFF2-40B4-BE49-F238E27FC236}">
                <a16:creationId xmlns:a16="http://schemas.microsoft.com/office/drawing/2014/main" id="{288BFE0F-4742-47D8-98B9-C23F7D82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打包成功以后，就可以提交到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系统中运行。下面是提交运行程序的具体命令（请确认已经启动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）：</a:t>
            </a:r>
            <a:endParaRPr lang="zh-CN" altLang="en-US" sz="2400" dirty="0"/>
          </a:p>
        </p:txBody>
      </p:sp>
      <p:sp>
        <p:nvSpPr>
          <p:cNvPr id="61444" name="TextBox 3">
            <a:extLst>
              <a:ext uri="{FF2B5EF4-FFF2-40B4-BE49-F238E27FC236}">
                <a16:creationId xmlns:a16="http://schemas.microsoft.com/office/drawing/2014/main" id="{5665C8F1-096D-4F2E-9ECC-1633DCB2B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55" y="2362200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~/</a:t>
            </a:r>
            <a:r>
              <a:rPr lang="en-US" altLang="zh-CN" sz="2400" dirty="0" err="1">
                <a:solidFill>
                  <a:schemeClr val="bg1"/>
                </a:solidFill>
              </a:rPr>
              <a:t>flinkapp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flink</a:t>
            </a:r>
            <a:r>
              <a:rPr lang="en-US" altLang="zh-CN" sz="2400" dirty="0">
                <a:solidFill>
                  <a:schemeClr val="bg1"/>
                </a:solidFill>
              </a:rPr>
              <a:t>/bin/</a:t>
            </a:r>
            <a:r>
              <a:rPr lang="en-US" altLang="zh-CN" sz="2400" dirty="0" err="1">
                <a:solidFill>
                  <a:schemeClr val="bg1"/>
                </a:solidFill>
              </a:rPr>
              <a:t>flink</a:t>
            </a:r>
            <a:r>
              <a:rPr lang="en-US" altLang="zh-CN" sz="2400" dirty="0">
                <a:solidFill>
                  <a:schemeClr val="bg1"/>
                </a:solidFill>
              </a:rPr>
              <a:t> run --class </a:t>
            </a:r>
            <a:r>
              <a:rPr lang="en-US" altLang="zh-CN" sz="2400" dirty="0" err="1">
                <a:solidFill>
                  <a:schemeClr val="bg1"/>
                </a:solidFill>
              </a:rPr>
              <a:t>cn.edu.xmu.dblab.WordCount</a:t>
            </a:r>
            <a:r>
              <a:rPr lang="en-US" altLang="zh-CN" sz="2400" dirty="0">
                <a:solidFill>
                  <a:schemeClr val="bg1"/>
                </a:solidFill>
              </a:rPr>
              <a:t> ./target/WordCount-1.0.jar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9E4F9-BA2D-4264-B00C-D1DF10AF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6485FE-D47D-43B8-AA9B-B8616EA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A6BCE-1FA5-4A57-AAF0-F00202AD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D1CB635A-7FE4-4B02-A9C6-DD5F98A426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24793"/>
            <a:ext cx="8001000" cy="61595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12.4 </a:t>
            </a:r>
            <a:r>
              <a:rPr lang="zh-CN" altLang="zh-CN" sz="3200" b="1" dirty="0">
                <a:solidFill>
                  <a:schemeClr val="bg2"/>
                </a:solidFill>
              </a:rPr>
              <a:t>设置程序运行并行度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62467" name="矩形 2">
            <a:extLst>
              <a:ext uri="{FF2B5EF4-FFF2-40B4-BE49-F238E27FC236}">
                <a16:creationId xmlns:a16="http://schemas.microsoft.com/office/drawing/2014/main" id="{2D5AB592-A185-410B-BE27-1B7710F8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94835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Flink</a:t>
            </a:r>
            <a:r>
              <a:rPr lang="zh-CN" altLang="zh-CN" sz="2400" dirty="0"/>
              <a:t>的每个</a:t>
            </a:r>
            <a:r>
              <a:rPr lang="en-US" altLang="zh-CN" sz="2400" dirty="0" err="1"/>
              <a:t>TaskManager</a:t>
            </a:r>
            <a:r>
              <a:rPr lang="zh-CN" altLang="zh-CN" sz="2400" dirty="0"/>
              <a:t>为集群提供插槽（</a:t>
            </a:r>
            <a:r>
              <a:rPr lang="en-US" altLang="zh-CN" sz="2400" dirty="0"/>
              <a:t>slot</a:t>
            </a:r>
            <a:r>
              <a:rPr lang="zh-CN" altLang="zh-CN" sz="2400" dirty="0"/>
              <a:t>）。插槽可以看成一个资源组，插槽的数量通常与每个</a:t>
            </a:r>
            <a:r>
              <a:rPr lang="en-US" altLang="zh-CN" sz="2400" dirty="0" err="1"/>
              <a:t>TaskManager</a:t>
            </a:r>
            <a:r>
              <a:rPr lang="zh-CN" altLang="zh-CN" sz="2400" dirty="0"/>
              <a:t>节点的可用</a:t>
            </a:r>
            <a:r>
              <a:rPr lang="en-US" altLang="zh-CN" sz="2400" dirty="0"/>
              <a:t>CPU</a:t>
            </a:r>
            <a:r>
              <a:rPr lang="zh-CN" altLang="zh-CN" sz="2400" dirty="0"/>
              <a:t>内核数成比例。一般情况下，插槽数是每个节点的</a:t>
            </a:r>
            <a:r>
              <a:rPr lang="en-US" altLang="zh-CN" sz="2400" dirty="0"/>
              <a:t>CPU</a:t>
            </a:r>
            <a:r>
              <a:rPr lang="zh-CN" altLang="zh-CN" sz="2400" dirty="0"/>
              <a:t>的核数。</a:t>
            </a:r>
            <a:endParaRPr lang="zh-CN" altLang="en-US" sz="2400" dirty="0"/>
          </a:p>
        </p:txBody>
      </p:sp>
      <p:pic>
        <p:nvPicPr>
          <p:cNvPr id="62468" name="图片 3">
            <a:extLst>
              <a:ext uri="{FF2B5EF4-FFF2-40B4-BE49-F238E27FC236}">
                <a16:creationId xmlns:a16="http://schemas.microsoft.com/office/drawing/2014/main" id="{CD19D13B-FBBC-4305-8D93-9BBF2C2B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599489"/>
            <a:ext cx="8101013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Box 4">
            <a:extLst>
              <a:ext uri="{FF2B5EF4-FFF2-40B4-BE49-F238E27FC236}">
                <a16:creationId xmlns:a16="http://schemas.microsoft.com/office/drawing/2014/main" id="{04961797-BB8E-40E8-8E85-3BA08E5C1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51860"/>
            <a:ext cx="416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图</a:t>
            </a:r>
            <a:r>
              <a:rPr lang="en-US" altLang="zh-CN" sz="2400" b="1" dirty="0">
                <a:solidFill>
                  <a:schemeClr val="bg2"/>
                </a:solidFill>
              </a:rPr>
              <a:t> 4-10 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zh-CN" altLang="zh-CN" sz="2400" b="1" dirty="0">
                <a:solidFill>
                  <a:schemeClr val="bg2"/>
                </a:solidFill>
              </a:rPr>
              <a:t>的插槽和并行度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7CF681-A4F5-4905-9589-32E097BC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DD97E5-911F-4FC5-AFBF-6D4E9983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49C7BF-3F69-4E22-809A-D0A984F8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Box 2">
            <a:extLst>
              <a:ext uri="{FF2B5EF4-FFF2-40B4-BE49-F238E27FC236}">
                <a16:creationId xmlns:a16="http://schemas.microsoft.com/office/drawing/2014/main" id="{2CE57792-F780-4EBA-9030-C97292D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46681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在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中，一个任务会被分解成多个子任务，然后这些子任务由多个并行的线程来执行，一个任务的并行线程数目就被称为该任务的并行度。由于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会将这些子任务分配到插槽来并行执行，因此，任务的最大并行度是由每个</a:t>
            </a:r>
            <a:r>
              <a:rPr lang="en-US" altLang="zh-CN" sz="2000" dirty="0"/>
              <a:t>Task Manager</a:t>
            </a:r>
            <a:r>
              <a:rPr lang="zh-CN" altLang="zh-CN" sz="2000" dirty="0"/>
              <a:t>上可用的插槽数量决定的。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zh-CN" sz="2000" dirty="0"/>
              <a:t>比如，如果</a:t>
            </a:r>
            <a:r>
              <a:rPr lang="en-US" altLang="zh-CN" sz="2000" dirty="0"/>
              <a:t>Task Manager</a:t>
            </a:r>
            <a:r>
              <a:rPr lang="zh-CN" altLang="zh-CN" sz="2000" dirty="0"/>
              <a:t>有四个插槽，那么它将为每个插槽分配</a:t>
            </a:r>
            <a:r>
              <a:rPr lang="en-US" altLang="zh-CN" sz="2000" dirty="0"/>
              <a:t>25</a:t>
            </a:r>
            <a:r>
              <a:rPr lang="zh-CN" altLang="zh-CN" sz="2000" dirty="0"/>
              <a:t>％的内存。可以在一个插槽中运行一个或多个线程。同一插槽中的线程共享相同的</a:t>
            </a:r>
            <a:r>
              <a:rPr lang="en-US" altLang="zh-CN" sz="2000" dirty="0"/>
              <a:t>JVM</a:t>
            </a:r>
            <a:r>
              <a:rPr lang="zh-CN" altLang="zh-CN" sz="2000" dirty="0"/>
              <a:t>。 同一</a:t>
            </a:r>
            <a:r>
              <a:rPr lang="en-US" altLang="zh-CN" sz="2000" dirty="0"/>
              <a:t>JVM</a:t>
            </a:r>
            <a:r>
              <a:rPr lang="zh-CN" altLang="zh-CN" sz="2000" dirty="0"/>
              <a:t>中的任务共享</a:t>
            </a:r>
            <a:r>
              <a:rPr lang="en-US" altLang="zh-CN" sz="2000" dirty="0"/>
              <a:t>TCP</a:t>
            </a:r>
            <a:r>
              <a:rPr lang="zh-CN" altLang="zh-CN" sz="2000" dirty="0"/>
              <a:t>连接和心跳消息。</a:t>
            </a:r>
            <a:r>
              <a:rPr lang="en-US" altLang="zh-CN" sz="2000" dirty="0"/>
              <a:t>Task Manager</a:t>
            </a:r>
            <a:r>
              <a:rPr lang="zh-CN" altLang="zh-CN" sz="2000" dirty="0"/>
              <a:t>的一个插槽代表一个可用线程，该线程具有固定的内存（需要注意的是，插槽只对内存隔离，并没有对</a:t>
            </a:r>
            <a:r>
              <a:rPr lang="en-US" altLang="zh-CN" sz="2000" dirty="0"/>
              <a:t>CPU</a:t>
            </a:r>
            <a:r>
              <a:rPr lang="zh-CN" altLang="zh-CN" sz="2000" dirty="0"/>
              <a:t>隔离）。默认情况下，</a:t>
            </a:r>
            <a:r>
              <a:rPr lang="en-US" altLang="zh-CN" sz="2000" dirty="0" err="1"/>
              <a:t>Flink</a:t>
            </a:r>
            <a:r>
              <a:rPr lang="zh-CN" altLang="zh-CN" sz="2000" dirty="0"/>
              <a:t>允许子任务共享插槽，即使它们是不同任务的子任务，只要它们来自相同的作业。这种共享可以实现更好的资源利用率。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zh-CN" sz="2000" dirty="0"/>
              <a:t>在图</a:t>
            </a:r>
            <a:r>
              <a:rPr lang="en-US" altLang="zh-CN" sz="2000" dirty="0"/>
              <a:t>4-10</a:t>
            </a:r>
            <a:r>
              <a:rPr lang="zh-CN" altLang="zh-CN" sz="2000" dirty="0"/>
              <a:t>中，</a:t>
            </a:r>
            <a:r>
              <a:rPr lang="en-US" altLang="zh-CN" sz="2000" dirty="0"/>
              <a:t>Source/map()/</a:t>
            </a:r>
            <a:r>
              <a:rPr lang="en-US" altLang="zh-CN" sz="2000" dirty="0" err="1"/>
              <a:t>keyby</a:t>
            </a:r>
            <a:r>
              <a:rPr lang="en-US" altLang="zh-CN" sz="2000" dirty="0"/>
              <a:t>()/window()/apply()</a:t>
            </a:r>
            <a:r>
              <a:rPr lang="zh-CN" altLang="zh-CN" sz="2000" dirty="0"/>
              <a:t>这些操作的并行度为</a:t>
            </a:r>
            <a:r>
              <a:rPr lang="en-US" altLang="zh-CN" sz="2000" dirty="0"/>
              <a:t>2</a:t>
            </a:r>
            <a:r>
              <a:rPr lang="zh-CN" altLang="zh-CN" sz="2000" dirty="0"/>
              <a:t>，</a:t>
            </a:r>
            <a:r>
              <a:rPr lang="en-US" altLang="zh-CN" sz="2000" dirty="0"/>
              <a:t>Sink</a:t>
            </a:r>
            <a:r>
              <a:rPr lang="zh-CN" altLang="zh-CN" sz="2000" dirty="0"/>
              <a:t>的并行度为</a:t>
            </a:r>
            <a:r>
              <a:rPr lang="en-US" altLang="zh-CN" sz="2000" dirty="0"/>
              <a:t>1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06CA-DC67-45EB-8EA8-5CC6B148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2971B-DE0D-4B60-8E89-FBBFC26F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E894C-8577-4D44-A593-C8F7982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5FA2550-DFE2-448B-AC8A-8AB895A995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10" y="103188"/>
            <a:ext cx="8001000" cy="533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12.1.3</a:t>
            </a:r>
            <a:r>
              <a:rPr lang="zh-CN" altLang="zh-CN" sz="2800" b="1" dirty="0">
                <a:solidFill>
                  <a:schemeClr val="bg2"/>
                </a:solidFill>
              </a:rPr>
              <a:t>配置相关文件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9219" name="矩形 2">
            <a:extLst>
              <a:ext uri="{FF2B5EF4-FFF2-40B4-BE49-F238E27FC236}">
                <a16:creationId xmlns:a16="http://schemas.microsoft.com/office/drawing/2014/main" id="{734BAE33-99B5-49BC-B053-9C9D0C634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30" y="1003131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使用如下命令添加环境变量：</a:t>
            </a:r>
            <a:endParaRPr lang="zh-CN" altLang="en-US" sz="2400" dirty="0"/>
          </a:p>
        </p:txBody>
      </p:sp>
      <p:sp>
        <p:nvSpPr>
          <p:cNvPr id="9220" name="矩形 3">
            <a:extLst>
              <a:ext uri="{FF2B5EF4-FFF2-40B4-BE49-F238E27FC236}">
                <a16:creationId xmlns:a16="http://schemas.microsoft.com/office/drawing/2014/main" id="{A61E7AD3-254D-4222-BFA3-491B03F8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83058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vim ~/.bashrc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221" name="矩形 4">
            <a:extLst>
              <a:ext uri="{FF2B5EF4-FFF2-40B4-BE49-F238E27FC236}">
                <a16:creationId xmlns:a16="http://schemas.microsoft.com/office/drawing/2014/main" id="{83460A8E-4641-408A-8594-2A139047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30" y="2214997"/>
            <a:ext cx="4580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zh-CN" sz="2400" dirty="0"/>
              <a:t>文件中添加如下内容：</a:t>
            </a:r>
            <a:endParaRPr lang="zh-CN" altLang="en-US" sz="2400" dirty="0"/>
          </a:p>
        </p:txBody>
      </p:sp>
      <p:sp>
        <p:nvSpPr>
          <p:cNvPr id="9222" name="矩形 6">
            <a:extLst>
              <a:ext uri="{FF2B5EF4-FFF2-40B4-BE49-F238E27FC236}">
                <a16:creationId xmlns:a16="http://schemas.microsoft.com/office/drawing/2014/main" id="{D70E4E69-36B3-4D51-8B51-0398EF71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30" y="2779741"/>
            <a:ext cx="78611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export FLNK_HOME=/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flink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export PATH=$FLINK_HOME/bin:$PATH</a:t>
            </a:r>
            <a:endParaRPr lang="zh-CN" altLang="en-US" sz="2400" dirty="0"/>
          </a:p>
        </p:txBody>
      </p:sp>
      <p:sp>
        <p:nvSpPr>
          <p:cNvPr id="9223" name="矩形 7">
            <a:extLst>
              <a:ext uri="{FF2B5EF4-FFF2-40B4-BE49-F238E27FC236}">
                <a16:creationId xmlns:a16="http://schemas.microsoft.com/office/drawing/2014/main" id="{5C53221C-B273-4CC0-89A5-19416265C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26" y="4038107"/>
            <a:ext cx="8450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保存并退出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zh-CN" sz="2400" dirty="0"/>
              <a:t>文件，然后执行如下命令让配置文件生效：</a:t>
            </a:r>
            <a:endParaRPr lang="zh-CN" altLang="en-US" sz="2400" dirty="0"/>
          </a:p>
        </p:txBody>
      </p:sp>
      <p:sp>
        <p:nvSpPr>
          <p:cNvPr id="9224" name="矩形 8">
            <a:extLst>
              <a:ext uri="{FF2B5EF4-FFF2-40B4-BE49-F238E27FC236}">
                <a16:creationId xmlns:a16="http://schemas.microsoft.com/office/drawing/2014/main" id="{B7024246-5EFA-4063-BCB1-196DB50A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4624650"/>
            <a:ext cx="8381999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source ~/.bashrc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225" name="矩形 9">
            <a:extLst>
              <a:ext uri="{FF2B5EF4-FFF2-40B4-BE49-F238E27FC236}">
                <a16:creationId xmlns:a16="http://schemas.microsoft.com/office/drawing/2014/main" id="{289D9EBD-1E9B-47D8-BE00-C7D77153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99017"/>
            <a:ext cx="3605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使用如下命令启动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9226" name="矩形 10">
            <a:extLst>
              <a:ext uri="{FF2B5EF4-FFF2-40B4-BE49-F238E27FC236}">
                <a16:creationId xmlns:a16="http://schemas.microsoft.com/office/drawing/2014/main" id="{80C1920F-BEEB-4D21-BACE-3AC5AA8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68327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/usr/local/flink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./bin/start-cluster.sh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C0A45C-E951-4B8E-AE13-3554B0BC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CB57B-E6A9-453A-A57D-5F56721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09825-63E1-4DE1-82F7-39CA1F55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矩形 3">
            <a:extLst>
              <a:ext uri="{FF2B5EF4-FFF2-40B4-BE49-F238E27FC236}">
                <a16:creationId xmlns:a16="http://schemas.microsoft.com/office/drawing/2014/main" id="{601042F1-C224-48E3-A2C2-CD4232939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94" y="1079158"/>
            <a:ext cx="79451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任务的并行度设置可以从多个层次指定，包括算子层次、执行环境层次、客户端层次和系统层次。这里只介绍执行环境层次的并行度设置方法，其他层次的并行度设置方法可以参考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官网资料。</a:t>
            </a:r>
            <a:endParaRPr lang="zh-CN" altLang="en-US" sz="2400" dirty="0"/>
          </a:p>
        </p:txBody>
      </p:sp>
      <p:sp>
        <p:nvSpPr>
          <p:cNvPr id="64516" name="TextBox 4">
            <a:extLst>
              <a:ext uri="{FF2B5EF4-FFF2-40B4-BE49-F238E27FC236}">
                <a16:creationId xmlns:a16="http://schemas.microsoft.com/office/drawing/2014/main" id="{3BD064F3-D23D-4DFD-80B8-20C66662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82296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// </a:t>
            </a:r>
            <a:r>
              <a:rPr lang="zh-CN" altLang="zh-CN" dirty="0">
                <a:solidFill>
                  <a:schemeClr val="bg1"/>
                </a:solidFill>
              </a:rPr>
              <a:t>设置执行环境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env = </a:t>
            </a:r>
            <a:r>
              <a:rPr lang="en-US" altLang="zh-CN" dirty="0" err="1">
                <a:solidFill>
                  <a:schemeClr val="bg1"/>
                </a:solidFill>
              </a:rPr>
              <a:t>StreamExecutionEnvironment.getExecutionEnvironment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设置程序并行度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env.setParallelism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E2E043-A7FC-4517-B162-BA31C86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1E4E5-7EF3-4E4D-AF16-AC907E25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99651-33DF-49E9-9518-DDAD3B4A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0EB98246-A497-41C4-AF18-B94C262FA3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001000" cy="7620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12.5 </a:t>
            </a:r>
            <a:r>
              <a:rPr lang="en-US" altLang="zh-CN" sz="3200" b="1" dirty="0" err="1">
                <a:solidFill>
                  <a:schemeClr val="bg2"/>
                </a:solidFill>
              </a:rPr>
              <a:t>Flink</a:t>
            </a:r>
            <a:r>
              <a:rPr lang="zh-CN" altLang="en-US" sz="3200" b="1" dirty="0">
                <a:solidFill>
                  <a:schemeClr val="bg2"/>
                </a:solidFill>
              </a:rPr>
              <a:t>集群环境搭建</a:t>
            </a:r>
          </a:p>
        </p:txBody>
      </p:sp>
      <p:sp>
        <p:nvSpPr>
          <p:cNvPr id="65539" name="矩形 2">
            <a:extLst>
              <a:ext uri="{FF2B5EF4-FFF2-40B4-BE49-F238E27FC236}">
                <a16:creationId xmlns:a16="http://schemas.microsoft.com/office/drawing/2014/main" id="{347F84F5-D725-4E87-97B8-2B652A514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62" y="121295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这里采用</a:t>
            </a:r>
            <a:r>
              <a:rPr lang="en-US" altLang="zh-CN" sz="2400" b="1" dirty="0">
                <a:solidFill>
                  <a:schemeClr val="bg2"/>
                </a:solidFill>
              </a:rPr>
              <a:t>Standalone</a:t>
            </a:r>
            <a:r>
              <a:rPr lang="zh-CN" altLang="zh-CN" sz="2400" b="1" dirty="0">
                <a:solidFill>
                  <a:schemeClr val="bg2"/>
                </a:solidFill>
              </a:rPr>
              <a:t>模式</a:t>
            </a:r>
            <a:r>
              <a:rPr lang="en-US" altLang="zh-CN" sz="2400" b="1" dirty="0">
                <a:solidFill>
                  <a:schemeClr val="bg2"/>
                </a:solidFill>
              </a:rPr>
              <a:t>.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65540" name="TextBox 3">
            <a:extLst>
              <a:ext uri="{FF2B5EF4-FFF2-40B4-BE49-F238E27FC236}">
                <a16:creationId xmlns:a16="http://schemas.microsoft.com/office/drawing/2014/main" id="{53A68714-42F6-443E-AB3C-9533E590B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" y="1905000"/>
            <a:ext cx="827664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搭建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zh-CN" altLang="zh-CN" sz="2400" b="1" dirty="0">
                <a:solidFill>
                  <a:schemeClr val="bg2"/>
                </a:solidFill>
              </a:rPr>
              <a:t>集群主要包括以下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个步骤：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endParaRPr lang="zh-CN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12.5.1 </a:t>
            </a:r>
            <a:r>
              <a:rPr lang="zh-CN" altLang="zh-CN" sz="2400" b="1" dirty="0">
                <a:solidFill>
                  <a:schemeClr val="bg2"/>
                </a:solidFill>
              </a:rPr>
              <a:t>集群基础配置</a:t>
            </a: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12.5.2 </a:t>
            </a:r>
            <a:r>
              <a:rPr lang="zh-CN" altLang="zh-CN" sz="2400" b="1" dirty="0">
                <a:solidFill>
                  <a:schemeClr val="bg2"/>
                </a:solidFill>
              </a:rPr>
              <a:t>在集群中安装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endParaRPr lang="zh-CN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12.5.3 </a:t>
            </a:r>
            <a:r>
              <a:rPr lang="zh-CN" altLang="zh-CN" sz="2400" b="1" dirty="0">
                <a:solidFill>
                  <a:schemeClr val="bg2"/>
                </a:solidFill>
              </a:rPr>
              <a:t>设置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无密码登录</a:t>
            </a: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12.5.4 </a:t>
            </a:r>
            <a:r>
              <a:rPr lang="zh-CN" altLang="zh-CN" sz="2400" b="1" dirty="0">
                <a:solidFill>
                  <a:schemeClr val="bg2"/>
                </a:solidFill>
              </a:rPr>
              <a:t>安装和配置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endParaRPr lang="zh-CN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12.5.5 </a:t>
            </a:r>
            <a:r>
              <a:rPr lang="zh-CN" altLang="zh-CN" sz="2400" b="1" dirty="0">
                <a:solidFill>
                  <a:schemeClr val="bg2"/>
                </a:solidFill>
              </a:rPr>
              <a:t>启动和关闭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r>
              <a:rPr lang="zh-CN" altLang="zh-CN" sz="2400" b="1" dirty="0">
                <a:solidFill>
                  <a:schemeClr val="bg2"/>
                </a:solidFill>
              </a:rPr>
              <a:t>集群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9F436-2F6A-4556-B6FA-FBEBBDEF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36419-780E-432B-B740-971433D3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3B476-65A0-47DA-A71F-62535F3F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7A9A0D27-1886-4957-82ED-BABBD0C6C2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2827"/>
            <a:ext cx="8001000" cy="70485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12.5.1 </a:t>
            </a:r>
            <a:r>
              <a:rPr lang="zh-CN" altLang="zh-CN" sz="2800" b="1" dirty="0">
                <a:solidFill>
                  <a:schemeClr val="bg2"/>
                </a:solidFill>
              </a:rPr>
              <a:t>集群基础配置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66563" name="TextBox 2">
            <a:extLst>
              <a:ext uri="{FF2B5EF4-FFF2-40B4-BE49-F238E27FC236}">
                <a16:creationId xmlns:a16="http://schemas.microsoft.com/office/drawing/2014/main" id="{B5CB85F4-712B-469F-AACB-4F480A28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52" y="1004599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这里采用</a:t>
            </a:r>
            <a:r>
              <a:rPr lang="en-US" altLang="zh-CN" sz="2400" dirty="0"/>
              <a:t>3</a:t>
            </a:r>
            <a:r>
              <a:rPr lang="zh-CN" altLang="zh-CN" sz="2400" dirty="0"/>
              <a:t>台机器（节点）作为实例来演示如何搭建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集群，其中</a:t>
            </a:r>
            <a:r>
              <a:rPr lang="en-US" altLang="zh-CN" sz="2400" dirty="0"/>
              <a:t>1</a:t>
            </a:r>
            <a:r>
              <a:rPr lang="zh-CN" altLang="zh-CN" sz="2400" dirty="0"/>
              <a:t>台机器（节点）作为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节点（主机名为</a:t>
            </a:r>
            <a:r>
              <a:rPr lang="en-US" altLang="zh-CN" sz="2400" dirty="0"/>
              <a:t>Master</a:t>
            </a:r>
            <a:r>
              <a:rPr lang="zh-CN" altLang="zh-CN" sz="2400" dirty="0"/>
              <a:t>，</a:t>
            </a:r>
            <a:r>
              <a:rPr lang="en-US" altLang="zh-CN" sz="2400" dirty="0"/>
              <a:t>IP</a:t>
            </a:r>
            <a:r>
              <a:rPr lang="zh-CN" altLang="zh-CN" sz="2400" dirty="0"/>
              <a:t>地址是</a:t>
            </a:r>
            <a:r>
              <a:rPr lang="en-US" altLang="zh-CN" sz="2400" dirty="0"/>
              <a:t>192.168.1.101</a:t>
            </a:r>
            <a:r>
              <a:rPr lang="zh-CN" altLang="zh-CN" sz="2400" dirty="0"/>
              <a:t>），另外两台机器（节点）作为</a:t>
            </a:r>
            <a:r>
              <a:rPr lang="en-US" altLang="zh-CN" sz="2400" dirty="0"/>
              <a:t>Slave</a:t>
            </a:r>
            <a:r>
              <a:rPr lang="zh-CN" altLang="zh-CN" sz="2400" dirty="0"/>
              <a:t>节点（即作为</a:t>
            </a:r>
            <a:r>
              <a:rPr lang="en-US" altLang="zh-CN" sz="2400" dirty="0"/>
              <a:t>Worker</a:t>
            </a:r>
            <a:r>
              <a:rPr lang="zh-CN" altLang="zh-CN" sz="2400" dirty="0"/>
              <a:t>节点），主机名分别为</a:t>
            </a:r>
            <a:r>
              <a:rPr lang="en-US" altLang="zh-CN" sz="2400" dirty="0"/>
              <a:t>Slave1</a:t>
            </a:r>
            <a:r>
              <a:rPr lang="zh-CN" altLang="zh-CN" sz="2400" dirty="0"/>
              <a:t>（</a:t>
            </a:r>
            <a:r>
              <a:rPr lang="en-US" altLang="zh-CN" sz="2400" dirty="0"/>
              <a:t>IP</a:t>
            </a:r>
            <a:r>
              <a:rPr lang="zh-CN" altLang="zh-CN" sz="2400" dirty="0"/>
              <a:t>地址是</a:t>
            </a:r>
            <a:r>
              <a:rPr lang="en-US" altLang="zh-CN" sz="2400" dirty="0"/>
              <a:t>192.168.1.102</a:t>
            </a:r>
            <a:r>
              <a:rPr lang="zh-CN" altLang="zh-CN" sz="2400" dirty="0"/>
              <a:t>）和</a:t>
            </a:r>
            <a:r>
              <a:rPr lang="en-US" altLang="zh-CN" sz="2400" dirty="0"/>
              <a:t>Slave2</a:t>
            </a:r>
            <a:r>
              <a:rPr lang="zh-CN" altLang="zh-CN" sz="2400" dirty="0"/>
              <a:t>（</a:t>
            </a:r>
            <a:r>
              <a:rPr lang="en-US" altLang="zh-CN" sz="2400" dirty="0"/>
              <a:t>IP</a:t>
            </a:r>
            <a:r>
              <a:rPr lang="zh-CN" altLang="zh-CN" sz="2400" dirty="0"/>
              <a:t>地址是</a:t>
            </a:r>
            <a:r>
              <a:rPr lang="en-US" altLang="zh-CN" sz="2400" dirty="0"/>
              <a:t>192.168.1.103</a:t>
            </a:r>
            <a:r>
              <a:rPr lang="zh-CN" altLang="zh-CN" sz="2400" dirty="0"/>
              <a:t>）。</a:t>
            </a:r>
            <a:endParaRPr lang="zh-CN" altLang="en-US" sz="2400" dirty="0"/>
          </a:p>
        </p:txBody>
      </p:sp>
      <p:sp>
        <p:nvSpPr>
          <p:cNvPr id="66564" name="矩形 3">
            <a:extLst>
              <a:ext uri="{FF2B5EF4-FFF2-40B4-BE49-F238E27FC236}">
                <a16:creationId xmlns:a16="http://schemas.microsoft.com/office/drawing/2014/main" id="{4DECBC17-301F-4067-9C0D-7D9047DD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52" y="3238722"/>
            <a:ext cx="6050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在</a:t>
            </a:r>
            <a:r>
              <a:rPr lang="en-US" altLang="zh-CN" sz="2400"/>
              <a:t>Master</a:t>
            </a:r>
            <a:r>
              <a:rPr lang="zh-CN" altLang="zh-CN" sz="2400"/>
              <a:t>节点上执行如下命令修改主机名：</a:t>
            </a:r>
            <a:endParaRPr lang="zh-CN" altLang="en-US" sz="2400"/>
          </a:p>
        </p:txBody>
      </p:sp>
      <p:sp>
        <p:nvSpPr>
          <p:cNvPr id="66565" name="TextBox 4">
            <a:extLst>
              <a:ext uri="{FF2B5EF4-FFF2-40B4-BE49-F238E27FC236}">
                <a16:creationId xmlns:a16="http://schemas.microsoft.com/office/drawing/2014/main" id="{D3C3A059-AED1-45AF-B107-9FAB3F29E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05536"/>
            <a:ext cx="83058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vim /etc/hostname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6566" name="矩形 5">
            <a:extLst>
              <a:ext uri="{FF2B5EF4-FFF2-40B4-BE49-F238E27FC236}">
                <a16:creationId xmlns:a16="http://schemas.microsoft.com/office/drawing/2014/main" id="{1AADAB52-3D5A-4929-B30C-25CAC5FE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534123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把文件中的原有内容全部清空，只加入一行记录“</a:t>
            </a:r>
            <a:r>
              <a:rPr lang="en-US" altLang="zh-CN" sz="2400" dirty="0"/>
              <a:t>Master</a:t>
            </a:r>
            <a:r>
              <a:rPr lang="zh-CN" altLang="zh-CN" sz="2400" dirty="0"/>
              <a:t>”</a:t>
            </a:r>
            <a:endParaRPr lang="zh-CN" altLang="en-US" sz="2400" dirty="0"/>
          </a:p>
        </p:txBody>
      </p:sp>
      <p:sp>
        <p:nvSpPr>
          <p:cNvPr id="66567" name="矩形 6">
            <a:extLst>
              <a:ext uri="{FF2B5EF4-FFF2-40B4-BE49-F238E27FC236}">
                <a16:creationId xmlns:a16="http://schemas.microsoft.com/office/drawing/2014/main" id="{7E8FB368-3F1F-4431-B77F-0BB3FA95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5186828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按照同样的方法，把</a:t>
            </a:r>
            <a:r>
              <a:rPr lang="en-US" altLang="zh-CN" sz="2400" dirty="0"/>
              <a:t>Slave1</a:t>
            </a:r>
            <a:r>
              <a:rPr lang="zh-CN" altLang="zh-CN" sz="2400" dirty="0"/>
              <a:t>节点上的“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/hostname</a:t>
            </a:r>
            <a:r>
              <a:rPr lang="zh-CN" altLang="zh-CN" sz="2400" dirty="0"/>
              <a:t>”文件中的主机名修改为“</a:t>
            </a:r>
            <a:r>
              <a:rPr lang="en-US" altLang="zh-CN" sz="2400" dirty="0"/>
              <a:t>Slave1</a:t>
            </a:r>
            <a:r>
              <a:rPr lang="zh-CN" altLang="zh-CN" sz="2400" dirty="0"/>
              <a:t>”，把</a:t>
            </a:r>
            <a:r>
              <a:rPr lang="en-US" altLang="zh-CN" sz="2400" dirty="0"/>
              <a:t>Slave2</a:t>
            </a:r>
            <a:r>
              <a:rPr lang="zh-CN" altLang="zh-CN" sz="2400" dirty="0"/>
              <a:t>节点上的“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/hostname</a:t>
            </a:r>
            <a:r>
              <a:rPr lang="zh-CN" altLang="zh-CN" sz="2400" dirty="0"/>
              <a:t>”文件中的主机名修改为“</a:t>
            </a:r>
            <a:r>
              <a:rPr lang="en-US" altLang="zh-CN" sz="2400" dirty="0"/>
              <a:t>Slave2</a:t>
            </a:r>
            <a:r>
              <a:rPr lang="zh-CN" altLang="zh-CN" sz="2400" dirty="0"/>
              <a:t>”。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15C17F-934B-4651-BE86-B8848488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FE45B-2EBB-4956-9058-63EF3137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E4F2E-9C66-40BA-8492-93B51969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Box 3">
            <a:extLst>
              <a:ext uri="{FF2B5EF4-FFF2-40B4-BE49-F238E27FC236}">
                <a16:creationId xmlns:a16="http://schemas.microsoft.com/office/drawing/2014/main" id="{214EB104-8731-4A9E-8714-5ECCD3C1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00" y="828179"/>
            <a:ext cx="85290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节点上打开并修改</a:t>
            </a:r>
            <a:r>
              <a:rPr lang="en-US" altLang="zh-CN" sz="2400" dirty="0"/>
              <a:t>Master</a:t>
            </a:r>
            <a:r>
              <a:rPr lang="zh-CN" altLang="zh-CN" sz="2400" dirty="0"/>
              <a:t>中的“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/hosts</a:t>
            </a:r>
            <a:r>
              <a:rPr lang="zh-CN" altLang="zh-CN" sz="2400" dirty="0"/>
              <a:t>”文件</a:t>
            </a:r>
            <a:endParaRPr lang="en-US" altLang="zh-CN" sz="2400" dirty="0"/>
          </a:p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hosts</a:t>
            </a:r>
            <a:r>
              <a:rPr lang="zh-CN" altLang="zh-CN" sz="2400" dirty="0"/>
              <a:t>文件中增加如下</a:t>
            </a:r>
            <a:r>
              <a:rPr lang="en-US" altLang="zh-CN" sz="2400" dirty="0"/>
              <a:t>3</a:t>
            </a:r>
            <a:r>
              <a:rPr lang="zh-CN" altLang="zh-CN" sz="2400" dirty="0"/>
              <a:t>条</a:t>
            </a:r>
            <a:r>
              <a:rPr lang="en-US" altLang="zh-CN" sz="2400" dirty="0"/>
              <a:t>IP</a:t>
            </a:r>
            <a:r>
              <a:rPr lang="zh-CN" altLang="zh-CN" sz="2400" dirty="0"/>
              <a:t>和主机名映射关系：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192.168.1.101   Master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192.168.1.102   Slave1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192.168.1.103   Slave2</a:t>
            </a:r>
            <a:endParaRPr lang="zh-CN" altLang="zh-CN" sz="2400" dirty="0"/>
          </a:p>
        </p:txBody>
      </p:sp>
      <p:sp>
        <p:nvSpPr>
          <p:cNvPr id="67588" name="矩形 4">
            <a:extLst>
              <a:ext uri="{FF2B5EF4-FFF2-40B4-BE49-F238E27FC236}">
                <a16:creationId xmlns:a16="http://schemas.microsoft.com/office/drawing/2014/main" id="{87D8C793-2418-4E18-AFB6-6AF769270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85290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分别到</a:t>
            </a:r>
            <a:r>
              <a:rPr lang="en-US" altLang="zh-CN" sz="2400" dirty="0"/>
              <a:t>Slave1</a:t>
            </a:r>
            <a:r>
              <a:rPr lang="zh-CN" altLang="zh-CN" sz="2400" dirty="0"/>
              <a:t>和</a:t>
            </a:r>
            <a:r>
              <a:rPr lang="en-US" altLang="zh-CN" sz="2400" dirty="0"/>
              <a:t>Slave2</a:t>
            </a:r>
            <a:r>
              <a:rPr lang="zh-CN" altLang="zh-CN" sz="2400" dirty="0"/>
              <a:t>节点上，修改“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/hosts</a:t>
            </a:r>
            <a:r>
              <a:rPr lang="zh-CN" altLang="zh-CN" sz="2400" dirty="0"/>
              <a:t>”的内容，在</a:t>
            </a:r>
            <a:r>
              <a:rPr lang="en-US" altLang="zh-CN" sz="2400" dirty="0"/>
              <a:t>hosts</a:t>
            </a:r>
            <a:r>
              <a:rPr lang="zh-CN" altLang="zh-CN" sz="2400" dirty="0"/>
              <a:t>文件中增加如下</a:t>
            </a:r>
            <a:r>
              <a:rPr lang="en-US" altLang="zh-CN" sz="2400" dirty="0"/>
              <a:t>3</a:t>
            </a:r>
            <a:r>
              <a:rPr lang="zh-CN" altLang="zh-CN" sz="2400" dirty="0"/>
              <a:t>条</a:t>
            </a:r>
            <a:r>
              <a:rPr lang="en-US" altLang="zh-CN" sz="2400" dirty="0"/>
              <a:t>IP</a:t>
            </a:r>
            <a:r>
              <a:rPr lang="zh-CN" altLang="zh-CN" sz="2400" dirty="0"/>
              <a:t>和主机名映射关系：</a:t>
            </a:r>
            <a:endParaRPr lang="zh-CN" altLang="en-US" sz="2400" dirty="0"/>
          </a:p>
        </p:txBody>
      </p:sp>
      <p:sp>
        <p:nvSpPr>
          <p:cNvPr id="67589" name="矩形 5">
            <a:extLst>
              <a:ext uri="{FF2B5EF4-FFF2-40B4-BE49-F238E27FC236}">
                <a16:creationId xmlns:a16="http://schemas.microsoft.com/office/drawing/2014/main" id="{C5EFAC84-B5EF-45EA-9EED-829040F5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0" y="4524841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192.168.1.101   Master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192.168.1.102   Slave1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192.168.1.103   Slave2</a:t>
            </a:r>
          </a:p>
        </p:txBody>
      </p:sp>
      <p:sp>
        <p:nvSpPr>
          <p:cNvPr id="67590" name="矩形 6">
            <a:extLst>
              <a:ext uri="{FF2B5EF4-FFF2-40B4-BE49-F238E27FC236}">
                <a16:creationId xmlns:a16="http://schemas.microsoft.com/office/drawing/2014/main" id="{1B176A20-3DA2-4202-B22A-58B7164E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867400"/>
            <a:ext cx="746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修改完成以后，请重新启动</a:t>
            </a:r>
            <a:r>
              <a:rPr lang="zh-CN" altLang="en-US" sz="2400" dirty="0"/>
              <a:t>各个</a:t>
            </a:r>
            <a:r>
              <a:rPr lang="zh-CN" altLang="zh-CN" sz="2400" dirty="0"/>
              <a:t>节点的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D50C5B-EFCE-496C-A10E-80B57AA5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1C3BC3-3D8F-449C-A2AF-DC77DF9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2BCA0-FCB0-4966-B34B-9E650347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矩形 2">
            <a:extLst>
              <a:ext uri="{FF2B5EF4-FFF2-40B4-BE49-F238E27FC236}">
                <a16:creationId xmlns:a16="http://schemas.microsoft.com/office/drawing/2014/main" id="{9BDB69B1-B255-4F7B-A129-1B395ABD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00" y="959401"/>
            <a:ext cx="8457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需要在各个节点上都执行如下命令，测试是否相互</a:t>
            </a:r>
            <a:r>
              <a:rPr lang="en-US" altLang="zh-CN" sz="2400" dirty="0"/>
              <a:t>ping</a:t>
            </a:r>
            <a:r>
              <a:rPr lang="zh-CN" altLang="zh-CN" sz="2400" dirty="0"/>
              <a:t>得通，如果</a:t>
            </a:r>
            <a:r>
              <a:rPr lang="en-US" altLang="zh-CN" sz="2400" dirty="0"/>
              <a:t>ping</a:t>
            </a:r>
            <a:r>
              <a:rPr lang="zh-CN" altLang="zh-CN" sz="2400" dirty="0"/>
              <a:t>不通，后面就无法顺利配置成功：</a:t>
            </a:r>
            <a:endParaRPr lang="zh-CN" altLang="en-US" sz="2400" dirty="0"/>
          </a:p>
        </p:txBody>
      </p:sp>
      <p:sp>
        <p:nvSpPr>
          <p:cNvPr id="68612" name="TextBox 3">
            <a:extLst>
              <a:ext uri="{FF2B5EF4-FFF2-40B4-BE49-F238E27FC236}">
                <a16:creationId xmlns:a16="http://schemas.microsoft.com/office/drawing/2014/main" id="{2ACA611B-8496-4B0A-A1CD-A73625A0C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" y="2057400"/>
            <a:ext cx="8415338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ping Master -c 3   #</a:t>
            </a:r>
            <a:r>
              <a:rPr lang="zh-CN" altLang="zh-CN">
                <a:solidFill>
                  <a:schemeClr val="bg1"/>
                </a:solidFill>
              </a:rPr>
              <a:t>只</a:t>
            </a:r>
            <a:r>
              <a:rPr lang="en-US" altLang="zh-CN">
                <a:solidFill>
                  <a:schemeClr val="bg1"/>
                </a:solidFill>
              </a:rPr>
              <a:t>ping 3</a:t>
            </a:r>
            <a:r>
              <a:rPr lang="zh-CN" altLang="zh-CN">
                <a:solidFill>
                  <a:schemeClr val="bg1"/>
                </a:solidFill>
              </a:rPr>
              <a:t>次就会停止，否则要按</a:t>
            </a:r>
            <a:r>
              <a:rPr lang="en-US" altLang="zh-CN">
                <a:solidFill>
                  <a:schemeClr val="bg1"/>
                </a:solidFill>
              </a:rPr>
              <a:t>Ctrl+c</a:t>
            </a:r>
            <a:r>
              <a:rPr lang="zh-CN" altLang="zh-CN">
                <a:solidFill>
                  <a:schemeClr val="bg1"/>
                </a:solidFill>
              </a:rPr>
              <a:t>中断</a:t>
            </a:r>
            <a:r>
              <a:rPr lang="en-US" altLang="zh-CN">
                <a:solidFill>
                  <a:schemeClr val="bg1"/>
                </a:solidFill>
              </a:rPr>
              <a:t>ping</a:t>
            </a:r>
            <a:r>
              <a:rPr lang="zh-CN" altLang="zh-CN">
                <a:solidFill>
                  <a:schemeClr val="bg1"/>
                </a:solidFill>
              </a:rPr>
              <a:t>命令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ping Slave1 -c 3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68613" name="图片 4" descr="install-hadoop-cluster-04-ping-slave.png">
            <a:extLst>
              <a:ext uri="{FF2B5EF4-FFF2-40B4-BE49-F238E27FC236}">
                <a16:creationId xmlns:a16="http://schemas.microsoft.com/office/drawing/2014/main" id="{E909D38D-9414-4625-B945-D91FA7F4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3125788"/>
            <a:ext cx="84153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E7297E-17B4-4CE9-91AB-F30E125E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04191-3AD7-4109-BBE7-B91AC5AA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D11F8-7305-4770-918A-1CBB99E7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26F7CB29-2A93-4095-97D2-DE276C330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106" y="46831"/>
            <a:ext cx="6248400" cy="646114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12.5.2 </a:t>
            </a:r>
            <a:r>
              <a:rPr lang="zh-CN" altLang="en-US" sz="2800" b="1" dirty="0">
                <a:solidFill>
                  <a:schemeClr val="bg2"/>
                </a:solidFill>
              </a:rPr>
              <a:t>在集群中安装</a:t>
            </a:r>
            <a:r>
              <a:rPr lang="en-US" altLang="zh-CN" sz="2800" b="1" dirty="0">
                <a:solidFill>
                  <a:schemeClr val="bg2"/>
                </a:solidFill>
              </a:rPr>
              <a:t>Java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69635" name="矩形 2">
            <a:extLst>
              <a:ext uri="{FF2B5EF4-FFF2-40B4-BE49-F238E27FC236}">
                <a16:creationId xmlns:a16="http://schemas.microsoft.com/office/drawing/2014/main" id="{F2B2F917-45E8-411D-AB49-EEDD8605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65" y="908414"/>
            <a:ext cx="84502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Flink</a:t>
            </a:r>
            <a:r>
              <a:rPr lang="zh-CN" altLang="zh-CN" sz="2400" dirty="0"/>
              <a:t>是运行在</a:t>
            </a:r>
            <a:r>
              <a:rPr lang="en-US" altLang="zh-CN" sz="2400" dirty="0"/>
              <a:t>JVM</a:t>
            </a:r>
            <a:r>
              <a:rPr lang="zh-CN" altLang="zh-CN" sz="2400" dirty="0"/>
              <a:t>上的，因此，需要为集群中的每台机器安装</a:t>
            </a:r>
            <a:r>
              <a:rPr lang="en-US" altLang="zh-CN" sz="2400" dirty="0"/>
              <a:t>Java</a:t>
            </a:r>
            <a:r>
              <a:rPr lang="zh-CN" altLang="zh-CN" sz="2400" dirty="0"/>
              <a:t>环境。对于</a:t>
            </a:r>
            <a:r>
              <a:rPr lang="en-US" altLang="zh-CN" sz="2400" dirty="0"/>
              <a:t>Flink1.11.2</a:t>
            </a:r>
            <a:r>
              <a:rPr lang="zh-CN" altLang="zh-CN" sz="2400" dirty="0"/>
              <a:t>而言，要求使用</a:t>
            </a:r>
            <a:r>
              <a:rPr lang="en-US" altLang="zh-CN" sz="2400" dirty="0"/>
              <a:t>JDK1.8</a:t>
            </a:r>
            <a:r>
              <a:rPr lang="zh-CN" altLang="zh-CN" sz="2400" dirty="0"/>
              <a:t>或者更新的版本。</a:t>
            </a:r>
            <a:endParaRPr lang="zh-CN" altLang="en-US" sz="2400" dirty="0"/>
          </a:p>
        </p:txBody>
      </p:sp>
      <p:sp>
        <p:nvSpPr>
          <p:cNvPr id="69636" name="矩形 3">
            <a:extLst>
              <a:ext uri="{FF2B5EF4-FFF2-40B4-BE49-F238E27FC236}">
                <a16:creationId xmlns:a16="http://schemas.microsoft.com/office/drawing/2014/main" id="{18EC576A-B207-4A6B-90C5-45F39395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06" y="2089527"/>
            <a:ext cx="838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访问</a:t>
            </a:r>
            <a:r>
              <a:rPr lang="en-US" altLang="zh-CN" sz="2400" dirty="0"/>
              <a:t>Oracle</a:t>
            </a:r>
            <a:r>
              <a:rPr lang="zh-CN" altLang="zh-CN" sz="2400" dirty="0"/>
              <a:t>官网（</a:t>
            </a:r>
            <a:r>
              <a:rPr lang="en-US" altLang="zh-CN" sz="2400" dirty="0"/>
              <a:t>https://www.oracle.com/technetwork/java/javase/downloads</a:t>
            </a:r>
            <a:r>
              <a:rPr lang="zh-CN" altLang="zh-CN" sz="2400" dirty="0"/>
              <a:t>）下载</a:t>
            </a:r>
            <a:r>
              <a:rPr lang="en-US" altLang="zh-CN" sz="2400" dirty="0"/>
              <a:t>JDK1.8</a:t>
            </a:r>
            <a:r>
              <a:rPr lang="zh-CN" altLang="zh-CN" sz="2400" dirty="0"/>
              <a:t>安装包</a:t>
            </a:r>
            <a:r>
              <a:rPr lang="en-US" altLang="zh-CN" sz="2400" dirty="0"/>
              <a:t>jdk-8u162-linux-x64.tar.gz</a:t>
            </a:r>
            <a:r>
              <a:rPr lang="zh-CN" altLang="en-US" sz="2400" dirty="0"/>
              <a:t>，保存到“</a:t>
            </a:r>
            <a:r>
              <a:rPr lang="en-US" altLang="zh-CN" sz="2400" dirty="0"/>
              <a:t>~/Downloads</a:t>
            </a:r>
            <a:r>
              <a:rPr lang="zh-CN" altLang="en-US" sz="2400" dirty="0"/>
              <a:t>”目录下</a:t>
            </a:r>
          </a:p>
        </p:txBody>
      </p:sp>
      <p:sp>
        <p:nvSpPr>
          <p:cNvPr id="69637" name="矩形 4">
            <a:extLst>
              <a:ext uri="{FF2B5EF4-FFF2-40B4-BE49-F238E27FC236}">
                <a16:creationId xmlns:a16="http://schemas.microsoft.com/office/drawing/2014/main" id="{8D202372-BC9A-4A0D-8003-1FBDF23F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75" y="3731039"/>
            <a:ext cx="84502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执行如下命令创建“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/lib/</a:t>
            </a:r>
            <a:r>
              <a:rPr lang="en-US" altLang="zh-CN" sz="2400" dirty="0" err="1"/>
              <a:t>jvm</a:t>
            </a:r>
            <a:r>
              <a:rPr lang="zh-CN" altLang="zh-CN" sz="2400" dirty="0"/>
              <a:t>”目录用来存放</a:t>
            </a:r>
            <a:r>
              <a:rPr lang="en-US" altLang="zh-CN" sz="2400" dirty="0"/>
              <a:t>JDK</a:t>
            </a:r>
            <a:r>
              <a:rPr lang="zh-CN" altLang="zh-CN" sz="2400" dirty="0"/>
              <a:t>文件：</a:t>
            </a:r>
            <a:endParaRPr lang="zh-CN" altLang="en-US" sz="2400" dirty="0"/>
          </a:p>
        </p:txBody>
      </p:sp>
      <p:sp>
        <p:nvSpPr>
          <p:cNvPr id="69638" name="TextBox 5">
            <a:extLst>
              <a:ext uri="{FF2B5EF4-FFF2-40B4-BE49-F238E27FC236}">
                <a16:creationId xmlns:a16="http://schemas.microsoft.com/office/drawing/2014/main" id="{9D3879B5-B98E-4751-AF7F-26FC0104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84928"/>
            <a:ext cx="8497294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/lib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mkdir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jvm</a:t>
            </a:r>
            <a:r>
              <a:rPr lang="en-US" altLang="zh-CN" dirty="0">
                <a:solidFill>
                  <a:schemeClr val="bg1"/>
                </a:solidFill>
              </a:rPr>
              <a:t> #</a:t>
            </a:r>
            <a:r>
              <a:rPr lang="zh-CN" altLang="zh-CN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/lib/</a:t>
            </a:r>
            <a:r>
              <a:rPr lang="en-US" altLang="zh-CN" dirty="0" err="1">
                <a:solidFill>
                  <a:schemeClr val="bg1"/>
                </a:solidFill>
              </a:rPr>
              <a:t>jvm</a:t>
            </a:r>
            <a:r>
              <a:rPr lang="zh-CN" altLang="zh-CN" dirty="0">
                <a:solidFill>
                  <a:schemeClr val="bg1"/>
                </a:solidFill>
              </a:rPr>
              <a:t>目录用来存放</a:t>
            </a:r>
            <a:r>
              <a:rPr lang="en-US" altLang="zh-CN" dirty="0">
                <a:solidFill>
                  <a:schemeClr val="bg1"/>
                </a:solidFill>
              </a:rPr>
              <a:t>JDK</a:t>
            </a:r>
            <a:r>
              <a:rPr lang="zh-CN" altLang="zh-CN" dirty="0">
                <a:solidFill>
                  <a:schemeClr val="bg1"/>
                </a:solidFill>
              </a:rPr>
              <a:t>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639" name="矩形 6">
            <a:extLst>
              <a:ext uri="{FF2B5EF4-FFF2-40B4-BE49-F238E27FC236}">
                <a16:creationId xmlns:a16="http://schemas.microsoft.com/office/drawing/2014/main" id="{9E68126C-E714-4603-967B-CC48377D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31041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执行如下命令对安装文件进行解压缩：</a:t>
            </a:r>
            <a:endParaRPr lang="zh-CN" altLang="en-US" sz="2400" dirty="0"/>
          </a:p>
        </p:txBody>
      </p:sp>
      <p:sp>
        <p:nvSpPr>
          <p:cNvPr id="69640" name="TextBox 7">
            <a:extLst>
              <a:ext uri="{FF2B5EF4-FFF2-40B4-BE49-F238E27FC236}">
                <a16:creationId xmlns:a16="http://schemas.microsoft.com/office/drawing/2014/main" id="{E9FCB24E-42E2-45A2-A1D1-CA13CA5A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06" y="5513863"/>
            <a:ext cx="8497294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$cd ~ #</a:t>
            </a:r>
            <a:r>
              <a:rPr lang="zh-CN" altLang="zh-CN" dirty="0">
                <a:solidFill>
                  <a:schemeClr val="bg1"/>
                </a:solidFill>
              </a:rPr>
              <a:t>进入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zh-CN" altLang="zh-CN" dirty="0">
                <a:solidFill>
                  <a:schemeClr val="bg1"/>
                </a:solidFill>
              </a:rPr>
              <a:t>用户的主目录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$cd Downloads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tar -</a:t>
            </a:r>
            <a:r>
              <a:rPr lang="en-US" altLang="zh-CN" dirty="0" err="1">
                <a:solidFill>
                  <a:schemeClr val="bg1"/>
                </a:solidFill>
              </a:rPr>
              <a:t>zxvf</a:t>
            </a:r>
            <a:r>
              <a:rPr lang="en-US" altLang="zh-CN" dirty="0">
                <a:solidFill>
                  <a:schemeClr val="bg1"/>
                </a:solidFill>
              </a:rPr>
              <a:t> ./jdk-8u162-linux-x64.tar.gz -C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/lib/</a:t>
            </a:r>
            <a:r>
              <a:rPr lang="en-US" altLang="zh-CN" dirty="0" err="1">
                <a:solidFill>
                  <a:schemeClr val="bg1"/>
                </a:solidFill>
              </a:rPr>
              <a:t>jvm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5A264-16CE-47A2-8749-EF4C9442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6B59C-30B5-4FF3-873E-8A92B365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23D962-A5D1-47F7-9B69-AD3C7D33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矩形 2">
            <a:extLst>
              <a:ext uri="{FF2B5EF4-FFF2-40B4-BE49-F238E27FC236}">
                <a16:creationId xmlns:a16="http://schemas.microsoft.com/office/drawing/2014/main" id="{50119553-A604-4C67-BF03-1BFB4C4A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32" y="900617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下面继续执行如下命令，设置环境变量：</a:t>
            </a:r>
            <a:endParaRPr lang="zh-CN" altLang="en-US" sz="2400" dirty="0"/>
          </a:p>
        </p:txBody>
      </p:sp>
      <p:sp>
        <p:nvSpPr>
          <p:cNvPr id="70660" name="TextBox 3">
            <a:extLst>
              <a:ext uri="{FF2B5EF4-FFF2-40B4-BE49-F238E27FC236}">
                <a16:creationId xmlns:a16="http://schemas.microsoft.com/office/drawing/2014/main" id="{2305E8B2-2EF3-4F5F-BB5F-0D32E8A1D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43980"/>
            <a:ext cx="83058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$vim ~/.</a:t>
            </a:r>
            <a:r>
              <a:rPr lang="en-US" altLang="zh-CN" sz="2400" dirty="0" err="1">
                <a:solidFill>
                  <a:schemeClr val="bg1"/>
                </a:solidFill>
              </a:rPr>
              <a:t>bashrc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0661" name="矩形 4">
            <a:extLst>
              <a:ext uri="{FF2B5EF4-FFF2-40B4-BE49-F238E27FC236}">
                <a16:creationId xmlns:a16="http://schemas.microsoft.com/office/drawing/2014/main" id="{99A39908-B5A2-4D1E-85DB-D82F67413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上面命令使用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编辑器打开了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这个用户的环境变量配置文件，请在这个文件的开头位置，添加如下几行内容：</a:t>
            </a:r>
            <a:endParaRPr lang="zh-CN" altLang="en-US" sz="2400" dirty="0"/>
          </a:p>
        </p:txBody>
      </p:sp>
      <p:sp>
        <p:nvSpPr>
          <p:cNvPr id="70662" name="TextBox 5">
            <a:extLst>
              <a:ext uri="{FF2B5EF4-FFF2-40B4-BE49-F238E27FC236}">
                <a16:creationId xmlns:a16="http://schemas.microsoft.com/office/drawing/2014/main" id="{89CC68EC-5FA5-485F-92EA-D9EDD474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89" y="3253842"/>
            <a:ext cx="8382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export JAVA_HOME=/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/lib/</a:t>
            </a:r>
            <a:r>
              <a:rPr lang="en-US" altLang="zh-CN" sz="2400" dirty="0" err="1"/>
              <a:t>jvm</a:t>
            </a:r>
            <a:r>
              <a:rPr lang="en-US" altLang="zh-CN" sz="2400" dirty="0"/>
              <a:t>/jdk1.8.0_162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export JRE_HOME=${JAVA_HOME}/</a:t>
            </a:r>
            <a:r>
              <a:rPr lang="en-US" altLang="zh-CN" sz="2400" dirty="0" err="1"/>
              <a:t>jre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export CLASSPATH=.:${JAVA_HOME}/lib:${JRE_HOME}/lib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export PATH=${JAVA_HOME}/bin:$PATH</a:t>
            </a:r>
            <a:endParaRPr lang="zh-CN" altLang="en-US" sz="2400" dirty="0"/>
          </a:p>
        </p:txBody>
      </p:sp>
      <p:sp>
        <p:nvSpPr>
          <p:cNvPr id="70663" name="矩形 6">
            <a:extLst>
              <a:ext uri="{FF2B5EF4-FFF2-40B4-BE49-F238E27FC236}">
                <a16:creationId xmlns:a16="http://schemas.microsoft.com/office/drawing/2014/main" id="{6220A04B-FCDC-40B0-B40E-085F6EB5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83" y="5040508"/>
            <a:ext cx="8378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继续执行如下命令让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zh-CN" sz="2400" dirty="0"/>
              <a:t>文件的配置立即生效：</a:t>
            </a:r>
            <a:endParaRPr lang="zh-CN" altLang="en-US" sz="2400" dirty="0"/>
          </a:p>
        </p:txBody>
      </p:sp>
      <p:sp>
        <p:nvSpPr>
          <p:cNvPr id="70664" name="TextBox 7">
            <a:extLst>
              <a:ext uri="{FF2B5EF4-FFF2-40B4-BE49-F238E27FC236}">
                <a16:creationId xmlns:a16="http://schemas.microsoft.com/office/drawing/2014/main" id="{4800AC02-3892-4A7E-9A90-6D6AD60D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683871"/>
            <a:ext cx="83058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$source ~/.bashrc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BFC4D-2E6D-482D-B8E5-08B75E01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BB0C59-C00C-4734-8022-4ABA4D0B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71123-DCC2-47DB-B78D-5CBE3BAA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2">
            <a:extLst>
              <a:ext uri="{FF2B5EF4-FFF2-40B4-BE49-F238E27FC236}">
                <a16:creationId xmlns:a16="http://schemas.microsoft.com/office/drawing/2014/main" id="{73B4B30D-9170-4367-98B1-71B951B68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28" y="1076235"/>
            <a:ext cx="6340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这时，可以使用如下命令查看是否安装成功：</a:t>
            </a:r>
            <a:endParaRPr lang="zh-CN" altLang="en-US" sz="2400" dirty="0"/>
          </a:p>
        </p:txBody>
      </p:sp>
      <p:sp>
        <p:nvSpPr>
          <p:cNvPr id="71684" name="矩形 4">
            <a:extLst>
              <a:ext uri="{FF2B5EF4-FFF2-40B4-BE49-F238E27FC236}">
                <a16:creationId xmlns:a16="http://schemas.microsoft.com/office/drawing/2014/main" id="{1100912B-9F9D-4214-BE3D-22537259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3820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$java -version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1685" name="矩形 5">
            <a:extLst>
              <a:ext uri="{FF2B5EF4-FFF2-40B4-BE49-F238E27FC236}">
                <a16:creationId xmlns:a16="http://schemas.microsoft.com/office/drawing/2014/main" id="{16326C2E-4559-4F57-8B26-CDA444B9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55682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如果能够在屏幕上返回如下信息，则说明安装成功：</a:t>
            </a:r>
            <a:endParaRPr lang="zh-CN" altLang="en-US" sz="2400" dirty="0"/>
          </a:p>
        </p:txBody>
      </p:sp>
      <p:sp>
        <p:nvSpPr>
          <p:cNvPr id="71686" name="TextBox 6">
            <a:extLst>
              <a:ext uri="{FF2B5EF4-FFF2-40B4-BE49-F238E27FC236}">
                <a16:creationId xmlns:a16="http://schemas.microsoft.com/office/drawing/2014/main" id="{2C4871C0-E435-4391-8291-C85BE77F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91941"/>
            <a:ext cx="838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java version "1.8.0_162"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Java(TM) SE Runtime Environment (build 1.8.0_162-b12)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Java </a:t>
            </a:r>
            <a:r>
              <a:rPr lang="en-US" altLang="zh-CN" sz="2000" dirty="0" err="1"/>
              <a:t>HotSpot</a:t>
            </a:r>
            <a:r>
              <a:rPr lang="en-US" altLang="zh-CN" sz="2000" dirty="0"/>
              <a:t>(TM) 64-Bit Server VM (build 25.162-b12, mixed mode)</a:t>
            </a:r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7F6F0E-4F0A-4444-8BA2-52501F76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4FFFD-D766-4061-A912-4D5CDAA1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FAE20-FE19-4249-ACA9-8C708557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2D6FF664-477A-45E8-87F3-2A8F4BBD0B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39066"/>
            <a:ext cx="8001000" cy="6096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12.5.3 </a:t>
            </a:r>
            <a:r>
              <a:rPr lang="zh-CN" altLang="zh-CN" sz="2800" b="1" dirty="0">
                <a:solidFill>
                  <a:schemeClr val="bg2"/>
                </a:solidFill>
              </a:rPr>
              <a:t>设置</a:t>
            </a:r>
            <a:r>
              <a:rPr lang="en-US" altLang="zh-CN" sz="2800" b="1" dirty="0">
                <a:solidFill>
                  <a:schemeClr val="bg2"/>
                </a:solidFill>
              </a:rPr>
              <a:t>SSH</a:t>
            </a:r>
            <a:r>
              <a:rPr lang="zh-CN" altLang="zh-CN" sz="2800" b="1" dirty="0">
                <a:solidFill>
                  <a:schemeClr val="bg2"/>
                </a:solidFill>
              </a:rPr>
              <a:t>无密码登录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2707" name="矩形 2">
            <a:extLst>
              <a:ext uri="{FF2B5EF4-FFF2-40B4-BE49-F238E27FC236}">
                <a16:creationId xmlns:a16="http://schemas.microsoft.com/office/drawing/2014/main" id="{9E2AEDBA-04A3-4CE0-AA86-079D96F5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5481"/>
            <a:ext cx="86868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SSH </a:t>
            </a:r>
            <a:r>
              <a:rPr lang="zh-CN" altLang="zh-CN" sz="2400" dirty="0"/>
              <a:t>是</a:t>
            </a:r>
            <a:r>
              <a:rPr lang="en-US" altLang="zh-CN" sz="2400" dirty="0"/>
              <a:t> Secure Shell </a:t>
            </a:r>
            <a:r>
              <a:rPr lang="zh-CN" altLang="zh-CN" sz="2400" dirty="0"/>
              <a:t>的缩写，是建立在应用层和传输层基础上的安全协议。</a:t>
            </a:r>
            <a:r>
              <a:rPr lang="en-US" altLang="zh-CN" sz="2400" dirty="0"/>
              <a:t>SSH</a:t>
            </a:r>
            <a:r>
              <a:rPr lang="zh-CN" altLang="zh-CN" sz="2400" dirty="0"/>
              <a:t>是目前较可靠、专为远程登录会话和其他网络服务提供安全性的协议。利用</a:t>
            </a:r>
            <a:r>
              <a:rPr lang="en-US" altLang="zh-CN" sz="2400" dirty="0"/>
              <a:t>SSH</a:t>
            </a:r>
            <a:r>
              <a:rPr lang="zh-CN" altLang="zh-CN" sz="2400" dirty="0"/>
              <a:t>协议可以有效防止远程管理过程中的信息泄露问题。</a:t>
            </a:r>
            <a:r>
              <a:rPr lang="en-US" altLang="zh-CN" sz="2400" dirty="0"/>
              <a:t>SSH</a:t>
            </a:r>
            <a:r>
              <a:rPr lang="zh-CN" altLang="zh-CN" sz="2400" dirty="0"/>
              <a:t>最初是</a:t>
            </a:r>
            <a:r>
              <a:rPr lang="en-US" altLang="zh-CN" sz="2400" dirty="0"/>
              <a:t>UNIX</a:t>
            </a:r>
            <a:r>
              <a:rPr lang="zh-CN" altLang="zh-CN" sz="2400" dirty="0"/>
              <a:t>系统上的一个程序，后来又迅速扩展到其他操作平台。</a:t>
            </a:r>
            <a:r>
              <a:rPr lang="en-US" altLang="zh-CN" sz="2400" dirty="0"/>
              <a:t>SSH</a:t>
            </a:r>
            <a:r>
              <a:rPr lang="zh-CN" altLang="zh-CN" sz="2400" dirty="0"/>
              <a:t>是由客户端和服务端的软件组成，服务端是一个守护进程，它在后台运行并响应来自客户端的连接请求，客户端包含</a:t>
            </a:r>
            <a:r>
              <a:rPr lang="en-US" altLang="zh-CN" sz="2400" dirty="0" err="1"/>
              <a:t>ssh</a:t>
            </a:r>
            <a:r>
              <a:rPr lang="zh-CN" altLang="zh-CN" sz="2400" dirty="0"/>
              <a:t>程序以及像</a:t>
            </a:r>
            <a:r>
              <a:rPr lang="en-US" altLang="zh-CN" sz="2400" dirty="0" err="1"/>
              <a:t>scp</a:t>
            </a:r>
            <a:r>
              <a:rPr lang="zh-CN" altLang="zh-CN" sz="2400" dirty="0"/>
              <a:t>（远程拷贝）、</a:t>
            </a:r>
            <a:r>
              <a:rPr lang="en-US" altLang="zh-CN" sz="2400" dirty="0" err="1"/>
              <a:t>slogin</a:t>
            </a:r>
            <a:r>
              <a:rPr lang="zh-CN" altLang="zh-CN" sz="2400" dirty="0"/>
              <a:t>（远程登录）、</a:t>
            </a:r>
            <a:r>
              <a:rPr lang="en-US" altLang="zh-CN" sz="2400" dirty="0"/>
              <a:t>sftp</a:t>
            </a:r>
            <a:r>
              <a:rPr lang="zh-CN" altLang="zh-CN" sz="2400" dirty="0"/>
              <a:t>（安全文件传输）等其他的应用程序。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zh-CN" sz="2400" dirty="0"/>
              <a:t>为什么在安装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之前要配置</a:t>
            </a:r>
            <a:r>
              <a:rPr lang="en-US" altLang="zh-CN" sz="2400" dirty="0"/>
              <a:t>SSH</a:t>
            </a:r>
            <a:r>
              <a:rPr lang="zh-CN" altLang="zh-CN" sz="2400" dirty="0"/>
              <a:t>呢？这是因为，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集群中的主节点需要和集群中所有机器建立通信，这个过程需要通过</a:t>
            </a:r>
            <a:r>
              <a:rPr lang="en-US" altLang="zh-CN" sz="2400" dirty="0"/>
              <a:t>SSH</a:t>
            </a:r>
            <a:r>
              <a:rPr lang="zh-CN" altLang="zh-CN" sz="2400" dirty="0"/>
              <a:t>登录来实现。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并没有提供</a:t>
            </a:r>
            <a:r>
              <a:rPr lang="en-US" altLang="zh-CN" sz="2400" dirty="0"/>
              <a:t>SSH</a:t>
            </a:r>
            <a:r>
              <a:rPr lang="zh-CN" altLang="zh-CN" sz="2400" dirty="0"/>
              <a:t>输入密码登录的形式，因此，为了能够顺利登录集群中的每台机器，需要将所有机器配置为“主节点可以无密码登录它们”。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FF64D-1EE4-4947-8653-25EDEC72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762964-D4B4-46C9-886A-A57FB0C2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DDD87-7E26-4F03-90D9-80258B3D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矩形 2">
            <a:extLst>
              <a:ext uri="{FF2B5EF4-FFF2-40B4-BE49-F238E27FC236}">
                <a16:creationId xmlns:a16="http://schemas.microsoft.com/office/drawing/2014/main" id="{54780184-9F84-4B8F-926D-D8B8CCD0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50" y="1029305"/>
            <a:ext cx="84177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Ubuntu</a:t>
            </a:r>
            <a:r>
              <a:rPr lang="zh-CN" altLang="zh-CN" sz="2400" dirty="0"/>
              <a:t>默认已安装了</a:t>
            </a:r>
            <a:r>
              <a:rPr lang="en-US" altLang="zh-CN" sz="2400" dirty="0"/>
              <a:t>SSH</a:t>
            </a:r>
            <a:r>
              <a:rPr lang="zh-CN" altLang="zh-CN" sz="2400" dirty="0"/>
              <a:t>客户端，因此，这里还需要安装</a:t>
            </a:r>
            <a:r>
              <a:rPr lang="en-US" altLang="zh-CN" sz="2400" dirty="0"/>
              <a:t>SSH</a:t>
            </a:r>
            <a:r>
              <a:rPr lang="zh-CN" altLang="zh-CN" sz="2400" dirty="0"/>
              <a:t>服务端，请在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节点的</a:t>
            </a:r>
            <a:r>
              <a:rPr lang="en-US" altLang="zh-CN" sz="2400" dirty="0"/>
              <a:t>Linux</a:t>
            </a:r>
            <a:r>
              <a:rPr lang="zh-CN" altLang="zh-CN" sz="2400" dirty="0"/>
              <a:t>终端中执行以下命令：</a:t>
            </a:r>
            <a:endParaRPr lang="zh-CN" altLang="en-US" sz="2400" dirty="0"/>
          </a:p>
        </p:txBody>
      </p:sp>
      <p:sp>
        <p:nvSpPr>
          <p:cNvPr id="73732" name="矩形 3">
            <a:extLst>
              <a:ext uri="{FF2B5EF4-FFF2-40B4-BE49-F238E27FC236}">
                <a16:creationId xmlns:a16="http://schemas.microsoft.com/office/drawing/2014/main" id="{4399FD2F-B5F7-4FA3-A57E-374F3EF9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51" y="2057400"/>
            <a:ext cx="841778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apt-get install </a:t>
            </a:r>
            <a:r>
              <a:rPr lang="en-US" altLang="zh-CN" sz="2400" dirty="0" err="1">
                <a:solidFill>
                  <a:schemeClr val="bg1"/>
                </a:solidFill>
              </a:rPr>
              <a:t>openssh</a:t>
            </a:r>
            <a:r>
              <a:rPr lang="en-US" altLang="zh-CN" sz="2400" dirty="0">
                <a:solidFill>
                  <a:schemeClr val="bg1"/>
                </a:solidFill>
              </a:rPr>
              <a:t>-server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3733" name="矩形 4">
            <a:extLst>
              <a:ext uri="{FF2B5EF4-FFF2-40B4-BE49-F238E27FC236}">
                <a16:creationId xmlns:a16="http://schemas.microsoft.com/office/drawing/2014/main" id="{D6482BC5-BB4A-4012-BCE3-DF287796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73697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安装后，可以使用如下命令登录本机：</a:t>
            </a:r>
            <a:endParaRPr lang="zh-CN" altLang="en-US" sz="2400" dirty="0"/>
          </a:p>
        </p:txBody>
      </p:sp>
      <p:sp>
        <p:nvSpPr>
          <p:cNvPr id="73734" name="矩形 5">
            <a:extLst>
              <a:ext uri="{FF2B5EF4-FFF2-40B4-BE49-F238E27FC236}">
                <a16:creationId xmlns:a16="http://schemas.microsoft.com/office/drawing/2014/main" id="{934C16A0-12FC-4A60-B004-F0879496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50" y="3276600"/>
            <a:ext cx="841778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ssh localhost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3735" name="TextBox 7">
            <a:extLst>
              <a:ext uri="{FF2B5EF4-FFF2-40B4-BE49-F238E27FC236}">
                <a16:creationId xmlns:a16="http://schemas.microsoft.com/office/drawing/2014/main" id="{A6BAF6EC-827D-4CB0-B7F4-0DB68037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50" y="3810000"/>
            <a:ext cx="85370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执行该命令后会出现提示信息，可以输入</a:t>
            </a:r>
            <a:r>
              <a:rPr lang="en-US" altLang="zh-CN" sz="2400" dirty="0"/>
              <a:t>“yes”</a:t>
            </a:r>
            <a:r>
              <a:rPr lang="zh-CN" altLang="zh-CN" sz="2400" dirty="0"/>
              <a:t>，然后按提示输入密码，就登录到本机了。</a:t>
            </a:r>
          </a:p>
          <a:p>
            <a:pPr eaLnBrk="1" hangingPunct="1"/>
            <a:r>
              <a:rPr lang="zh-CN" altLang="zh-CN" sz="2400" dirty="0"/>
              <a:t>然后，执行如下命令退出</a:t>
            </a:r>
            <a:r>
              <a:rPr lang="en-US" altLang="zh-CN" sz="2400" dirty="0"/>
              <a:t>SSH</a:t>
            </a:r>
            <a:r>
              <a:rPr lang="zh-CN" altLang="zh-CN" sz="2400" dirty="0"/>
              <a:t>登录：</a:t>
            </a:r>
            <a:endParaRPr lang="zh-CN" altLang="en-US" sz="2400" dirty="0"/>
          </a:p>
        </p:txBody>
      </p:sp>
      <p:sp>
        <p:nvSpPr>
          <p:cNvPr id="73736" name="TextBox 8">
            <a:extLst>
              <a:ext uri="{FF2B5EF4-FFF2-40B4-BE49-F238E27FC236}">
                <a16:creationId xmlns:a16="http://schemas.microsoft.com/office/drawing/2014/main" id="{6E73581A-32A1-4BA2-9432-BD2800E6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14" y="5110628"/>
            <a:ext cx="831905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exit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0A7E3-67D5-4265-9B05-9AA30044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9E88D-F4F5-4003-9026-E55FC571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5A5F3-F32E-449B-9CCC-CF8CF69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2">
            <a:extLst>
              <a:ext uri="{FF2B5EF4-FFF2-40B4-BE49-F238E27FC236}">
                <a16:creationId xmlns:a16="http://schemas.microsoft.com/office/drawing/2014/main" id="{7914850B-9B28-42A8-9D53-8CB47674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64" y="1102667"/>
            <a:ext cx="3348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</a:t>
            </a:r>
            <a:r>
              <a:rPr lang="en-US" altLang="zh-CN" sz="2400" dirty="0" err="1"/>
              <a:t>jps</a:t>
            </a:r>
            <a:r>
              <a:rPr lang="zh-CN" altLang="zh-CN" sz="2400" dirty="0"/>
              <a:t>命令查看进程：</a:t>
            </a:r>
            <a:endParaRPr lang="zh-CN" altLang="en-US" sz="2400" dirty="0"/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972F21F6-0122-4F98-BB03-D34903F5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9340"/>
            <a:ext cx="86106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jps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17942 </a:t>
            </a:r>
            <a:r>
              <a:rPr lang="en-US" altLang="zh-CN" sz="2400" dirty="0" err="1">
                <a:solidFill>
                  <a:schemeClr val="bg1"/>
                </a:solidFill>
              </a:rPr>
              <a:t>TaskManagerRunner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18022 </a:t>
            </a:r>
            <a:r>
              <a:rPr lang="en-US" altLang="zh-CN" sz="2400" dirty="0" err="1">
                <a:solidFill>
                  <a:schemeClr val="bg1"/>
                </a:solidFill>
              </a:rPr>
              <a:t>Jps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17503 </a:t>
            </a:r>
            <a:r>
              <a:rPr lang="en-US" altLang="zh-CN" sz="2400" dirty="0" err="1">
                <a:solidFill>
                  <a:schemeClr val="bg1"/>
                </a:solidFill>
              </a:rPr>
              <a:t>StandaloneSessionClusterEntrypoint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0751E4-D5AA-496A-9991-1096D0C4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A738A0-7AB4-4309-B664-89ECD1EF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35E94-93B3-4ACB-AB4E-9890314B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矩形 2">
            <a:extLst>
              <a:ext uri="{FF2B5EF4-FFF2-40B4-BE49-F238E27FC236}">
                <a16:creationId xmlns:a16="http://schemas.microsoft.com/office/drawing/2014/main" id="{C94C527F-C8FE-4EE9-BB38-12A8DEF7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857071"/>
            <a:ext cx="861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可以看出，现在在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节点用</a:t>
            </a:r>
            <a:r>
              <a:rPr lang="en-US" altLang="zh-CN" sz="2400" dirty="0"/>
              <a:t>SSH</a:t>
            </a:r>
            <a:r>
              <a:rPr lang="zh-CN" altLang="zh-CN" sz="2400" dirty="0"/>
              <a:t>方式登录本机，是需要密码的。为了让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节点能够无密码</a:t>
            </a:r>
            <a:r>
              <a:rPr lang="en-US" altLang="zh-CN" sz="2400" dirty="0"/>
              <a:t>SSH</a:t>
            </a:r>
            <a:r>
              <a:rPr lang="zh-CN" altLang="zh-CN" sz="2400" dirty="0"/>
              <a:t>登录本机，需要在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节点上执行如下命令：</a:t>
            </a:r>
            <a:endParaRPr lang="zh-CN" altLang="en-US" sz="2400" dirty="0"/>
          </a:p>
        </p:txBody>
      </p:sp>
      <p:sp>
        <p:nvSpPr>
          <p:cNvPr id="74756" name="TextBox 3">
            <a:extLst>
              <a:ext uri="{FF2B5EF4-FFF2-40B4-BE49-F238E27FC236}">
                <a16:creationId xmlns:a16="http://schemas.microsoft.com/office/drawing/2014/main" id="{B1C8AC96-B677-430B-9589-5FB56A0F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37" y="2242586"/>
            <a:ext cx="8578463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              # </a:t>
            </a:r>
            <a:r>
              <a:rPr lang="zh-CN" altLang="zh-CN" dirty="0">
                <a:solidFill>
                  <a:schemeClr val="bg1"/>
                </a:solidFill>
              </a:rPr>
              <a:t>如果没有该目录，先执行一次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 localhost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rm ./</a:t>
            </a:r>
            <a:r>
              <a:rPr lang="en-US" altLang="zh-CN" dirty="0" err="1">
                <a:solidFill>
                  <a:schemeClr val="bg1"/>
                </a:solidFill>
              </a:rPr>
              <a:t>id_rsa</a:t>
            </a:r>
            <a:r>
              <a:rPr lang="en-US" altLang="zh-CN" dirty="0">
                <a:solidFill>
                  <a:schemeClr val="bg1"/>
                </a:solidFill>
              </a:rPr>
              <a:t>*           # </a:t>
            </a:r>
            <a:r>
              <a:rPr lang="zh-CN" altLang="zh-CN" dirty="0">
                <a:solidFill>
                  <a:schemeClr val="bg1"/>
                </a:solidFill>
              </a:rPr>
              <a:t>删除之前生成的公匙（如果已经存在）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-keygen -t </a:t>
            </a:r>
            <a:r>
              <a:rPr lang="en-US" altLang="zh-CN" dirty="0" err="1">
                <a:solidFill>
                  <a:schemeClr val="bg1"/>
                </a:solidFill>
              </a:rPr>
              <a:t>rsa</a:t>
            </a:r>
            <a:r>
              <a:rPr lang="en-US" altLang="zh-CN" dirty="0">
                <a:solidFill>
                  <a:schemeClr val="bg1"/>
                </a:solidFill>
              </a:rPr>
              <a:t>       # </a:t>
            </a:r>
            <a:r>
              <a:rPr lang="zh-CN" altLang="zh-CN" dirty="0">
                <a:solidFill>
                  <a:schemeClr val="bg1"/>
                </a:solidFill>
              </a:rPr>
              <a:t>执行该命令后，遇到提示信息，一直按回车就可以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cat ./id_rsa.pub &gt;&gt; ./</a:t>
            </a:r>
            <a:r>
              <a:rPr lang="en-US" altLang="zh-CN" dirty="0" err="1">
                <a:solidFill>
                  <a:schemeClr val="bg1"/>
                </a:solidFill>
              </a:rPr>
              <a:t>authorized_keys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757" name="矩形 4">
            <a:extLst>
              <a:ext uri="{FF2B5EF4-FFF2-40B4-BE49-F238E27FC236}">
                <a16:creationId xmlns:a16="http://schemas.microsoft.com/office/drawing/2014/main" id="{B4EE3CE5-A48B-4F62-BF49-80EF2C70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471228"/>
            <a:ext cx="861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完成后可以执行命令“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 Master</a:t>
            </a:r>
            <a:r>
              <a:rPr lang="zh-CN" altLang="zh-CN" sz="2400" dirty="0"/>
              <a:t>”来验证一下，这时就可以成功登录本机，不需要输入密码了。测试成功后，请执行“</a:t>
            </a:r>
            <a:r>
              <a:rPr lang="en-US" altLang="zh-CN" sz="2400" dirty="0"/>
              <a:t>exit</a:t>
            </a:r>
            <a:r>
              <a:rPr lang="zh-CN" altLang="zh-CN" sz="2400" dirty="0"/>
              <a:t>”命令退出</a:t>
            </a:r>
            <a:r>
              <a:rPr lang="en-US" altLang="zh-CN" sz="2400" dirty="0"/>
              <a:t>SSH</a:t>
            </a:r>
            <a:r>
              <a:rPr lang="zh-CN" altLang="zh-CN" sz="2400" dirty="0"/>
              <a:t>登录。</a:t>
            </a:r>
            <a:endParaRPr lang="zh-CN" altLang="en-US" sz="2400" dirty="0"/>
          </a:p>
        </p:txBody>
      </p:sp>
      <p:sp>
        <p:nvSpPr>
          <p:cNvPr id="74758" name="矩形 5">
            <a:extLst>
              <a:ext uri="{FF2B5EF4-FFF2-40B4-BE49-F238E27FC236}">
                <a16:creationId xmlns:a16="http://schemas.microsoft.com/office/drawing/2014/main" id="{BA4F9DB8-0577-41D4-9586-C06F59CF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857392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接下来，在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节点上执行如下命令将公匙传输到</a:t>
            </a:r>
            <a:r>
              <a:rPr lang="en-US" altLang="zh-CN" sz="2400" dirty="0"/>
              <a:t>Slave1</a:t>
            </a:r>
            <a:r>
              <a:rPr lang="zh-CN" altLang="zh-CN" sz="2400" dirty="0"/>
              <a:t>和</a:t>
            </a:r>
            <a:r>
              <a:rPr lang="en-US" altLang="zh-CN" sz="2400" dirty="0"/>
              <a:t>Slave2</a:t>
            </a:r>
            <a:r>
              <a:rPr lang="zh-CN" altLang="zh-CN" sz="2400" dirty="0"/>
              <a:t>节点上：</a:t>
            </a:r>
            <a:endParaRPr lang="zh-CN" altLang="en-US" sz="2400" dirty="0"/>
          </a:p>
        </p:txBody>
      </p:sp>
      <p:sp>
        <p:nvSpPr>
          <p:cNvPr id="74759" name="矩形 6">
            <a:extLst>
              <a:ext uri="{FF2B5EF4-FFF2-40B4-BE49-F238E27FC236}">
                <a16:creationId xmlns:a16="http://schemas.microsoft.com/office/drawing/2014/main" id="{FED6BC79-FB62-4CA9-93FF-142370DE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18" y="5750282"/>
            <a:ext cx="83439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scp</a:t>
            </a:r>
            <a:r>
              <a:rPr lang="en-US" altLang="zh-CN" dirty="0">
                <a:solidFill>
                  <a:schemeClr val="bg1"/>
                </a:solidFill>
              </a:rPr>
              <a:t> 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/id_rsa.pub hadoop@Slave1:/home/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scp</a:t>
            </a:r>
            <a:r>
              <a:rPr lang="en-US" altLang="zh-CN" dirty="0">
                <a:solidFill>
                  <a:schemeClr val="bg1"/>
                </a:solidFill>
              </a:rPr>
              <a:t> 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/id_rsa.pub hadoop@Slave2:/home/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15E677-6D74-4E86-9D6E-F73FADEF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2248B9-E231-4DB4-BE7A-8450939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AEA7B-6815-46B2-A46E-EC927999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Box 3">
            <a:extLst>
              <a:ext uri="{FF2B5EF4-FFF2-40B4-BE49-F238E27FC236}">
                <a16:creationId xmlns:a16="http://schemas.microsoft.com/office/drawing/2014/main" id="{F601F1D5-8500-411A-BF5C-11A7F0D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40851"/>
            <a:ext cx="830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接着分别在</a:t>
            </a:r>
            <a:r>
              <a:rPr lang="en-US" altLang="zh-CN" sz="2400" dirty="0"/>
              <a:t>Slave1</a:t>
            </a:r>
            <a:r>
              <a:rPr lang="zh-CN" altLang="zh-CN" sz="2400" dirty="0"/>
              <a:t>和</a:t>
            </a:r>
            <a:r>
              <a:rPr lang="en-US" altLang="zh-CN" sz="2400" dirty="0"/>
              <a:t>Slave2</a:t>
            </a:r>
            <a:r>
              <a:rPr lang="zh-CN" altLang="zh-CN" sz="2400" dirty="0"/>
              <a:t>节点上执行如下命令，将</a:t>
            </a:r>
            <a:r>
              <a:rPr lang="en-US" altLang="zh-CN" sz="2400" dirty="0"/>
              <a:t>SSH</a:t>
            </a:r>
            <a:r>
              <a:rPr lang="zh-CN" altLang="zh-CN" sz="2400" dirty="0"/>
              <a:t>公匙加入授权：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75780" name="TextBox 5">
            <a:extLst>
              <a:ext uri="{FF2B5EF4-FFF2-40B4-BE49-F238E27FC236}">
                <a16:creationId xmlns:a16="http://schemas.microsoft.com/office/drawing/2014/main" id="{97781F48-7DB6-470A-9322-C739FE95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8847"/>
            <a:ext cx="836295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mkdir ~/.ssh       # </a:t>
            </a:r>
            <a:r>
              <a:rPr lang="zh-CN" altLang="zh-CN">
                <a:solidFill>
                  <a:schemeClr val="bg1"/>
                </a:solidFill>
              </a:rPr>
              <a:t>如果不存在该文件夹需先创建，若已存在，则忽略本命令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cat ~/id_rsa.pub &gt;&gt; ~/.ssh/authorized_keys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rm ~/id_rsa.pub    # </a:t>
            </a:r>
            <a:r>
              <a:rPr lang="zh-CN" altLang="zh-CN">
                <a:solidFill>
                  <a:schemeClr val="bg1"/>
                </a:solidFill>
              </a:rPr>
              <a:t>用完以后就可以删掉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781" name="矩形 6">
            <a:extLst>
              <a:ext uri="{FF2B5EF4-FFF2-40B4-BE49-F238E27FC236}">
                <a16:creationId xmlns:a16="http://schemas.microsoft.com/office/drawing/2014/main" id="{36C65A8D-0E23-44A5-BC83-E9DFD6325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150061"/>
            <a:ext cx="8439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这样，在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节点上就可以无密码</a:t>
            </a:r>
            <a:r>
              <a:rPr lang="en-US" altLang="zh-CN" sz="2400" dirty="0"/>
              <a:t>SSH</a:t>
            </a:r>
            <a:r>
              <a:rPr lang="zh-CN" altLang="zh-CN" sz="2400" dirty="0"/>
              <a:t>登录到各个</a:t>
            </a:r>
            <a:r>
              <a:rPr lang="en-US" altLang="zh-CN" sz="2400" dirty="0"/>
              <a:t>Slave</a:t>
            </a:r>
            <a:r>
              <a:rPr lang="zh-CN" altLang="zh-CN" sz="2400" dirty="0"/>
              <a:t>节点了，可在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节点上执行如下命令进行检验：</a:t>
            </a:r>
            <a:endParaRPr lang="zh-CN" altLang="en-US" sz="2400" dirty="0"/>
          </a:p>
        </p:txBody>
      </p:sp>
      <p:sp>
        <p:nvSpPr>
          <p:cNvPr id="75782" name="TextBox 8">
            <a:extLst>
              <a:ext uri="{FF2B5EF4-FFF2-40B4-BE49-F238E27FC236}">
                <a16:creationId xmlns:a16="http://schemas.microsoft.com/office/drawing/2014/main" id="{C771BDF5-446A-4506-81E2-157E6AC4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62710"/>
            <a:ext cx="8305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ssh Slave1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ssh Slave2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783" name="TextBox 9">
            <a:extLst>
              <a:ext uri="{FF2B5EF4-FFF2-40B4-BE49-F238E27FC236}">
                <a16:creationId xmlns:a16="http://schemas.microsoft.com/office/drawing/2014/main" id="{77159923-922F-4AF3-BE02-08BE8C97A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23" y="5399508"/>
            <a:ext cx="6340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如果检验成功，就可以进入后续的安装步骤。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13AB3-C1F4-4D1E-99F5-83B7F714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05F6E-9E86-4D96-82D4-B0CB82B4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046E2-A070-4724-AE8A-6C950022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BFF6D845-87AE-48C3-9BC4-EC63D5C65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5400"/>
            <a:ext cx="8001000" cy="604837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12.5.4 </a:t>
            </a:r>
            <a:r>
              <a:rPr lang="zh-CN" altLang="zh-CN" sz="2800" b="1" dirty="0">
                <a:solidFill>
                  <a:schemeClr val="bg2"/>
                </a:solidFill>
              </a:rPr>
              <a:t>安装和配置</a:t>
            </a:r>
            <a:r>
              <a:rPr lang="en-US" altLang="zh-CN" sz="2800" b="1" dirty="0" err="1">
                <a:solidFill>
                  <a:schemeClr val="bg2"/>
                </a:solidFill>
              </a:rPr>
              <a:t>Flink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6803" name="矩形 2">
            <a:extLst>
              <a:ext uri="{FF2B5EF4-FFF2-40B4-BE49-F238E27FC236}">
                <a16:creationId xmlns:a16="http://schemas.microsoft.com/office/drawing/2014/main" id="{B1ECF8CE-B458-494C-8993-CCDCD025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86" y="978347"/>
            <a:ext cx="4007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</a:t>
            </a:r>
            <a:r>
              <a:rPr lang="zh-CN" altLang="zh-CN" sz="2400" b="1" dirty="0">
                <a:solidFill>
                  <a:schemeClr val="bg2"/>
                </a:solidFill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节点上安装</a:t>
            </a:r>
            <a:r>
              <a:rPr lang="en-US" altLang="zh-CN" sz="2400" b="1" dirty="0" err="1">
                <a:solidFill>
                  <a:schemeClr val="bg2"/>
                </a:solidFill>
              </a:rPr>
              <a:t>Flink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76804" name="矩形 3">
            <a:extLst>
              <a:ext uri="{FF2B5EF4-FFF2-40B4-BE49-F238E27FC236}">
                <a16:creationId xmlns:a16="http://schemas.microsoft.com/office/drawing/2014/main" id="{2FA189C6-E4FB-4F0F-98CF-32B6598E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2" y="1454644"/>
            <a:ext cx="57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节点上执行如下命令安装</a:t>
            </a:r>
            <a:r>
              <a:rPr lang="en-US" altLang="zh-CN" sz="2400" dirty="0" err="1"/>
              <a:t>Flink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76805" name="TextBox 4">
            <a:extLst>
              <a:ext uri="{FF2B5EF4-FFF2-40B4-BE49-F238E27FC236}">
                <a16:creationId xmlns:a16="http://schemas.microsoft.com/office/drawing/2014/main" id="{9E271254-94B1-456D-93D6-97A0A53E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43" y="2053464"/>
            <a:ext cx="8382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 tar  -</a:t>
            </a:r>
            <a:r>
              <a:rPr lang="en-US" altLang="zh-CN" dirty="0" err="1">
                <a:solidFill>
                  <a:schemeClr val="bg1"/>
                </a:solidFill>
              </a:rPr>
              <a:t>zxf</a:t>
            </a:r>
            <a:r>
              <a:rPr lang="en-US" altLang="zh-CN" dirty="0">
                <a:solidFill>
                  <a:schemeClr val="bg1"/>
                </a:solidFill>
              </a:rPr>
              <a:t>  ~/Downloads/flink-1.11.2-bin-scala_2.12.tgz  -C 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 mv  ./flink-1.11.2  ./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chown</a:t>
            </a:r>
            <a:r>
              <a:rPr lang="en-US" altLang="zh-CN" dirty="0">
                <a:solidFill>
                  <a:schemeClr val="bg1"/>
                </a:solidFill>
              </a:rPr>
              <a:t>  -R  </a:t>
            </a:r>
            <a:r>
              <a:rPr lang="en-US" altLang="zh-CN" dirty="0" err="1">
                <a:solidFill>
                  <a:schemeClr val="bg1"/>
                </a:solidFill>
              </a:rPr>
              <a:t>hadoop:hadoop</a:t>
            </a:r>
            <a:r>
              <a:rPr lang="en-US" altLang="zh-CN" dirty="0">
                <a:solidFill>
                  <a:schemeClr val="bg1"/>
                </a:solidFill>
              </a:rPr>
              <a:t>  ./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  #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zh-CN" altLang="zh-CN" dirty="0">
                <a:solidFill>
                  <a:schemeClr val="bg1"/>
                </a:solidFill>
              </a:rPr>
              <a:t>是当前登录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zh-CN" dirty="0">
                <a:solidFill>
                  <a:schemeClr val="bg1"/>
                </a:solidFill>
              </a:rPr>
              <a:t>系统的用户名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806" name="矩形 5">
            <a:extLst>
              <a:ext uri="{FF2B5EF4-FFF2-40B4-BE49-F238E27FC236}">
                <a16:creationId xmlns:a16="http://schemas.microsoft.com/office/drawing/2014/main" id="{51E73B27-3E61-401C-96AF-3E44E93F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8" y="3682579"/>
            <a:ext cx="3374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</a:t>
            </a:r>
            <a:r>
              <a:rPr lang="zh-CN" altLang="zh-CN" sz="2400" b="1" dirty="0">
                <a:solidFill>
                  <a:schemeClr val="bg2"/>
                </a:solidFill>
              </a:rPr>
              <a:t>配置环境变量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76807" name="矩形 6">
            <a:extLst>
              <a:ext uri="{FF2B5EF4-FFF2-40B4-BE49-F238E27FC236}">
                <a16:creationId xmlns:a16="http://schemas.microsoft.com/office/drawing/2014/main" id="{DC7A6227-FBB4-4666-A3D7-2ACC1BDF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33" y="4173327"/>
            <a:ext cx="3656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zh-CN" sz="2400" dirty="0"/>
              <a:t>添加如下配置：</a:t>
            </a:r>
            <a:endParaRPr lang="zh-CN" altLang="en-US" sz="2400" dirty="0"/>
          </a:p>
        </p:txBody>
      </p:sp>
      <p:sp>
        <p:nvSpPr>
          <p:cNvPr id="76808" name="TextBox 7">
            <a:extLst>
              <a:ext uri="{FF2B5EF4-FFF2-40B4-BE49-F238E27FC236}">
                <a16:creationId xmlns:a16="http://schemas.microsoft.com/office/drawing/2014/main" id="{7B82F71F-2D3A-44E7-9653-044D9A2E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75985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export FLNK_HOME=/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flink</a:t>
            </a:r>
            <a:endParaRPr lang="zh-CN" altLang="zh-CN" dirty="0"/>
          </a:p>
          <a:p>
            <a:pPr eaLnBrk="1" hangingPunct="1"/>
            <a:r>
              <a:rPr lang="en-US" altLang="zh-CN" dirty="0"/>
              <a:t>export PATH=$FLINK_HOME/bin:$PATH</a:t>
            </a:r>
            <a:endParaRPr lang="zh-CN" altLang="en-US" dirty="0"/>
          </a:p>
        </p:txBody>
      </p:sp>
      <p:sp>
        <p:nvSpPr>
          <p:cNvPr id="76809" name="矩形 8">
            <a:extLst>
              <a:ext uri="{FF2B5EF4-FFF2-40B4-BE49-F238E27FC236}">
                <a16:creationId xmlns:a16="http://schemas.microsoft.com/office/drawing/2014/main" id="{3CBEE888-7E4B-4C07-9BEC-8B6A6EEF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34" y="5419574"/>
            <a:ext cx="5110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运行</a:t>
            </a:r>
            <a:r>
              <a:rPr lang="en-US" altLang="zh-CN" sz="2400" dirty="0"/>
              <a:t>source</a:t>
            </a:r>
            <a:r>
              <a:rPr lang="zh-CN" altLang="zh-CN" sz="2400" dirty="0"/>
              <a:t>命令使得配置立即生效：</a:t>
            </a:r>
            <a:endParaRPr lang="zh-CN" altLang="en-US" sz="2400" dirty="0"/>
          </a:p>
        </p:txBody>
      </p:sp>
      <p:sp>
        <p:nvSpPr>
          <p:cNvPr id="76810" name="矩形 9">
            <a:extLst>
              <a:ext uri="{FF2B5EF4-FFF2-40B4-BE49-F238E27FC236}">
                <a16:creationId xmlns:a16="http://schemas.microsoft.com/office/drawing/2014/main" id="{2B23DE2C-B9AD-425D-A352-1EF24135C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68" y="5978715"/>
            <a:ext cx="8268031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source  ~/.bashrc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32D42-B370-4905-8AC5-41F4A5D9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7DF6D-FD4E-41E2-B059-885C65B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5F274-15B3-49D3-8BD4-81EC3481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矩形 2">
            <a:extLst>
              <a:ext uri="{FF2B5EF4-FFF2-40B4-BE49-F238E27FC236}">
                <a16:creationId xmlns:a16="http://schemas.microsoft.com/office/drawing/2014/main" id="{19120424-DD9B-487A-8C38-A3AEA78F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75654"/>
            <a:ext cx="2297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</a:t>
            </a:r>
            <a:r>
              <a:rPr lang="zh-CN" altLang="zh-CN" sz="2400" b="1" dirty="0">
                <a:solidFill>
                  <a:schemeClr val="bg2"/>
                </a:solidFill>
              </a:rPr>
              <a:t>配置相关文件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77828" name="矩形 3">
            <a:extLst>
              <a:ext uri="{FF2B5EF4-FFF2-40B4-BE49-F238E27FC236}">
                <a16:creationId xmlns:a16="http://schemas.microsoft.com/office/drawing/2014/main" id="{8A015FD2-3930-476D-A77C-2334470E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44522"/>
            <a:ext cx="81964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节点上打开文件</a:t>
            </a:r>
            <a:r>
              <a:rPr lang="en-US" altLang="zh-CN" sz="2400" dirty="0" err="1"/>
              <a:t>flink-conf.yaml</a:t>
            </a:r>
            <a:r>
              <a:rPr lang="zh-CN" altLang="en-US" sz="2400" dirty="0"/>
              <a:t>，</a:t>
            </a:r>
            <a:r>
              <a:rPr lang="zh-CN" altLang="zh-CN" sz="2400" dirty="0"/>
              <a:t>增加如下两个配置项</a:t>
            </a:r>
            <a:r>
              <a:rPr lang="zh-CN" altLang="en-US" sz="2400" dirty="0"/>
              <a:t>：</a:t>
            </a:r>
          </a:p>
        </p:txBody>
      </p:sp>
      <p:sp>
        <p:nvSpPr>
          <p:cNvPr id="77829" name="TextBox 4">
            <a:extLst>
              <a:ext uri="{FF2B5EF4-FFF2-40B4-BE49-F238E27FC236}">
                <a16:creationId xmlns:a16="http://schemas.microsoft.com/office/drawing/2014/main" id="{7AFF28EB-1D6C-45F9-A06C-27F8F76CC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57621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jobmanager.rpc.address</a:t>
            </a:r>
            <a:r>
              <a:rPr lang="en-US" altLang="zh-CN" sz="2400" dirty="0"/>
              <a:t>: Master</a:t>
            </a:r>
            <a:endParaRPr lang="zh-CN" altLang="zh-CN" sz="2400" dirty="0"/>
          </a:p>
          <a:p>
            <a:pPr eaLnBrk="1" hangingPunct="1"/>
            <a:r>
              <a:rPr lang="en-US" altLang="zh-CN" sz="2400" dirty="0" err="1"/>
              <a:t>taskmanager.tmp.dirs</a:t>
            </a:r>
            <a:r>
              <a:rPr lang="en-US" altLang="zh-CN" sz="2400" dirty="0"/>
              <a:t>: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flink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endParaRPr lang="zh-CN" altLang="en-US" sz="2400" dirty="0"/>
          </a:p>
        </p:txBody>
      </p:sp>
      <p:sp>
        <p:nvSpPr>
          <p:cNvPr id="77830" name="TextBox 5">
            <a:extLst>
              <a:ext uri="{FF2B5EF4-FFF2-40B4-BE49-F238E27FC236}">
                <a16:creationId xmlns:a16="http://schemas.microsoft.com/office/drawing/2014/main" id="{1CD3B53F-68CD-4C35-893B-6FD1DB88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需要注意的是，每条配置信息中，冒号后面必须有一个英文空格，否则运行时会报错。</a:t>
            </a:r>
            <a:endParaRPr lang="zh-CN" altLang="en-US" sz="2400" dirty="0"/>
          </a:p>
        </p:txBody>
      </p:sp>
      <p:sp>
        <p:nvSpPr>
          <p:cNvPr id="77831" name="矩形 6">
            <a:extLst>
              <a:ext uri="{FF2B5EF4-FFF2-40B4-BE49-F238E27FC236}">
                <a16:creationId xmlns:a16="http://schemas.microsoft.com/office/drawing/2014/main" id="{B764A78B-3EAE-48E4-ADCA-110A80BE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58621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清空</a:t>
            </a:r>
            <a:r>
              <a:rPr lang="en-US" altLang="zh-CN" sz="2400" dirty="0"/>
              <a:t>masters</a:t>
            </a:r>
            <a:r>
              <a:rPr lang="zh-CN" altLang="zh-CN" sz="2400" dirty="0"/>
              <a:t>文件的原有内容，增加如下一行配置：</a:t>
            </a:r>
            <a:endParaRPr lang="zh-CN" altLang="en-US" sz="2400" dirty="0"/>
          </a:p>
        </p:txBody>
      </p:sp>
      <p:sp>
        <p:nvSpPr>
          <p:cNvPr id="77832" name="TextBox 7">
            <a:extLst>
              <a:ext uri="{FF2B5EF4-FFF2-40B4-BE49-F238E27FC236}">
                <a16:creationId xmlns:a16="http://schemas.microsoft.com/office/drawing/2014/main" id="{180CBE05-7968-4E57-9F8A-5376D6A8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20286"/>
            <a:ext cx="1896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Master:8081</a:t>
            </a:r>
            <a:endParaRPr lang="zh-CN" altLang="en-US" sz="2400" dirty="0"/>
          </a:p>
        </p:txBody>
      </p:sp>
      <p:sp>
        <p:nvSpPr>
          <p:cNvPr id="77833" name="矩形 8">
            <a:extLst>
              <a:ext uri="{FF2B5EF4-FFF2-40B4-BE49-F238E27FC236}">
                <a16:creationId xmlns:a16="http://schemas.microsoft.com/office/drawing/2014/main" id="{91FD98C4-9437-4000-9B71-5B3002BB9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91891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清空</a:t>
            </a:r>
            <a:r>
              <a:rPr lang="en-US" altLang="zh-CN" sz="2400" dirty="0"/>
              <a:t>workers</a:t>
            </a:r>
            <a:r>
              <a:rPr lang="zh-CN" altLang="zh-CN" sz="2400" dirty="0"/>
              <a:t>文件的原有内容，增加如下</a:t>
            </a:r>
            <a:r>
              <a:rPr lang="en-US" altLang="zh-CN" sz="2400" dirty="0"/>
              <a:t>3</a:t>
            </a:r>
            <a:r>
              <a:rPr lang="zh-CN" altLang="zh-CN" sz="2400" dirty="0"/>
              <a:t>行配置：</a:t>
            </a:r>
            <a:endParaRPr lang="zh-CN" altLang="en-US" sz="2400" dirty="0"/>
          </a:p>
        </p:txBody>
      </p:sp>
      <p:sp>
        <p:nvSpPr>
          <p:cNvPr id="77834" name="TextBox 10">
            <a:extLst>
              <a:ext uri="{FF2B5EF4-FFF2-40B4-BE49-F238E27FC236}">
                <a16:creationId xmlns:a16="http://schemas.microsoft.com/office/drawing/2014/main" id="{8175008A-9E79-4821-9043-34129796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73436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Master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Slave1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Slave2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54DE36-AA20-4232-AF39-56221716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C2FB8-287D-4DE2-B4F1-07FB450A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315C1-EC6E-4019-AB04-8BB662E7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矩形 2">
            <a:extLst>
              <a:ext uri="{FF2B5EF4-FFF2-40B4-BE49-F238E27FC236}">
                <a16:creationId xmlns:a16="http://schemas.microsoft.com/office/drawing/2014/main" id="{5346E830-8D44-42C3-9E21-1F1D320F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73287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</a:t>
            </a:r>
            <a:r>
              <a:rPr lang="zh-CN" altLang="zh-CN" sz="2400" b="1" dirty="0">
                <a:solidFill>
                  <a:schemeClr val="bg2"/>
                </a:solidFill>
              </a:rPr>
              <a:t>把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节点的安装文件发送到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78852" name="矩形 3">
            <a:extLst>
              <a:ext uri="{FF2B5EF4-FFF2-40B4-BE49-F238E27FC236}">
                <a16:creationId xmlns:a16="http://schemas.microsoft.com/office/drawing/2014/main" id="{D24FE169-F2D6-4A03-BE00-25590110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8380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节点上执行如下命令，将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节点上的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文件夹复制到各个</a:t>
            </a:r>
            <a:r>
              <a:rPr lang="en-US" altLang="zh-CN" sz="2400" dirty="0"/>
              <a:t>Slave</a:t>
            </a:r>
            <a:r>
              <a:rPr lang="zh-CN" altLang="zh-CN" sz="2400" dirty="0"/>
              <a:t>节点上：</a:t>
            </a:r>
            <a:endParaRPr lang="zh-CN" altLang="en-US" sz="2400" dirty="0"/>
          </a:p>
        </p:txBody>
      </p:sp>
      <p:sp>
        <p:nvSpPr>
          <p:cNvPr id="78853" name="TextBox 4">
            <a:extLst>
              <a:ext uri="{FF2B5EF4-FFF2-40B4-BE49-F238E27FC236}">
                <a16:creationId xmlns:a16="http://schemas.microsoft.com/office/drawing/2014/main" id="{526FAEBF-2231-4CC8-A5AA-0A075B88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82000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 /usr/local/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tar  -zcf  ~/flink.master.tar.gz  ./flink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 ~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scp  ./flink.master.tar.gz  Slave1:/home/hadoop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scp  ./flink.master.tar.gz  Slave2:/home/hadoop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854" name="矩形 5">
            <a:extLst>
              <a:ext uri="{FF2B5EF4-FFF2-40B4-BE49-F238E27FC236}">
                <a16:creationId xmlns:a16="http://schemas.microsoft.com/office/drawing/2014/main" id="{00AB3434-E0A4-44EB-AC47-5DEDC842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33535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Slave1</a:t>
            </a:r>
            <a:r>
              <a:rPr lang="zh-CN" altLang="zh-CN" sz="2400" dirty="0"/>
              <a:t>和</a:t>
            </a:r>
            <a:r>
              <a:rPr lang="en-US" altLang="zh-CN" sz="2400" dirty="0"/>
              <a:t>Slave2</a:t>
            </a:r>
            <a:r>
              <a:rPr lang="zh-CN" altLang="zh-CN" sz="2400" dirty="0"/>
              <a:t>节点上分别执行下面同样的操作：</a:t>
            </a:r>
            <a:endParaRPr lang="zh-CN" altLang="en-US" sz="2400" dirty="0"/>
          </a:p>
        </p:txBody>
      </p:sp>
      <p:sp>
        <p:nvSpPr>
          <p:cNvPr id="78855" name="TextBox 6">
            <a:extLst>
              <a:ext uri="{FF2B5EF4-FFF2-40B4-BE49-F238E27FC236}">
                <a16:creationId xmlns:a16="http://schemas.microsoft.com/office/drawing/2014/main" id="{03B62AC0-1AD3-49DA-9933-57DE7EE41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04" y="5332270"/>
            <a:ext cx="83820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sudo  rm  -rf  /usr/local/flink/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sudo  tar  -zxf  ~/flink.master.tar.gz  -C  /usr/local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sudo  chown  -R  hadoop  /usr/local/flink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BC9B7-6060-489B-9A69-4F289C08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0350B2-07E0-46DD-A9CF-9A9A0F6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504B2-2D67-4364-B256-70D7232B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矩形 2">
            <a:extLst>
              <a:ext uri="{FF2B5EF4-FFF2-40B4-BE49-F238E27FC236}">
                <a16:creationId xmlns:a16="http://schemas.microsoft.com/office/drawing/2014/main" id="{21E297B7-2444-473C-A309-0AE0E243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92" y="914697"/>
            <a:ext cx="77723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5.</a:t>
            </a:r>
            <a:r>
              <a:rPr lang="zh-CN" altLang="zh-CN" sz="2400" b="1" dirty="0">
                <a:solidFill>
                  <a:schemeClr val="bg2"/>
                </a:solidFill>
              </a:rPr>
              <a:t>建立</a:t>
            </a:r>
            <a:r>
              <a:rPr lang="en-US" altLang="zh-CN" sz="2400" b="1" dirty="0" err="1">
                <a:solidFill>
                  <a:schemeClr val="bg2"/>
                </a:solidFill>
              </a:rPr>
              <a:t>tmp</a:t>
            </a:r>
            <a:r>
              <a:rPr lang="zh-CN" altLang="zh-CN" sz="2400" b="1" dirty="0">
                <a:solidFill>
                  <a:schemeClr val="bg2"/>
                </a:solidFill>
              </a:rPr>
              <a:t>目录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79876" name="矩形 3">
            <a:extLst>
              <a:ext uri="{FF2B5EF4-FFF2-40B4-BE49-F238E27FC236}">
                <a16:creationId xmlns:a16="http://schemas.microsoft.com/office/drawing/2014/main" id="{1FC3A7F7-E80D-4055-AD9F-F3D1953B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92" y="1524000"/>
            <a:ext cx="84244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在前面配置</a:t>
            </a:r>
            <a:r>
              <a:rPr lang="en-US" altLang="zh-CN" sz="2400" dirty="0" err="1"/>
              <a:t>flink-conf.yaml</a:t>
            </a:r>
            <a:r>
              <a:rPr lang="zh-CN" altLang="zh-CN" sz="2400" dirty="0"/>
              <a:t>时，我们设置了临时数据的保存目录“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flink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zh-CN" altLang="zh-CN" sz="2400" dirty="0"/>
              <a:t>”。但是，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自己不会自动创建这个目录，因此，需要在</a:t>
            </a:r>
            <a:r>
              <a:rPr lang="en-US" altLang="zh-CN" sz="2400" dirty="0"/>
              <a:t>Master</a:t>
            </a:r>
            <a:r>
              <a:rPr lang="zh-CN" altLang="zh-CN" sz="2400" dirty="0"/>
              <a:t>、</a:t>
            </a:r>
            <a:r>
              <a:rPr lang="en-US" altLang="zh-CN" sz="2400" dirty="0"/>
              <a:t>Slave1</a:t>
            </a:r>
            <a:r>
              <a:rPr lang="zh-CN" altLang="zh-CN" sz="2400" dirty="0"/>
              <a:t>和</a:t>
            </a:r>
            <a:r>
              <a:rPr lang="en-US" altLang="zh-CN" sz="2400" dirty="0"/>
              <a:t>Slave2</a:t>
            </a:r>
            <a:r>
              <a:rPr lang="zh-CN" altLang="zh-CN" sz="2400" dirty="0"/>
              <a:t>上分别执行如下命令创建</a:t>
            </a:r>
            <a:r>
              <a:rPr lang="en-US" altLang="zh-CN" sz="2400" dirty="0" err="1"/>
              <a:t>tmp</a:t>
            </a:r>
            <a:r>
              <a:rPr lang="zh-CN" altLang="zh-CN" sz="2400" dirty="0"/>
              <a:t>目录并设置权限：</a:t>
            </a:r>
            <a:endParaRPr lang="zh-CN" altLang="en-US" sz="2400" dirty="0"/>
          </a:p>
        </p:txBody>
      </p:sp>
      <p:sp>
        <p:nvSpPr>
          <p:cNvPr id="79877" name="TextBox 4">
            <a:extLst>
              <a:ext uri="{FF2B5EF4-FFF2-40B4-BE49-F238E27FC236}">
                <a16:creationId xmlns:a16="http://schemas.microsoft.com/office/drawing/2014/main" id="{D15EC093-B4E8-4B90-B719-9A216170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81534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/usr/local/flink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mkdir tmp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chmod -R 755 ./tmp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CEFCF5-D10D-41C4-B315-1BE46E86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36853E-1D2D-4601-828A-B917D08B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366C6-37D6-4F20-8431-71D407A8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4C5467E2-DD47-4BFD-A1CB-7E1361DEC8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7010" y="141288"/>
            <a:ext cx="8001000" cy="533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12.5.5 </a:t>
            </a:r>
            <a:r>
              <a:rPr lang="zh-CN" altLang="en-US" sz="2800" b="1" dirty="0">
                <a:solidFill>
                  <a:schemeClr val="bg2"/>
                </a:solidFill>
              </a:rPr>
              <a:t>启动和关闭</a:t>
            </a:r>
            <a:r>
              <a:rPr lang="en-US" altLang="zh-CN" sz="2800" b="1" dirty="0" err="1">
                <a:solidFill>
                  <a:schemeClr val="bg2"/>
                </a:solidFill>
              </a:rPr>
              <a:t>Flink</a:t>
            </a:r>
            <a:r>
              <a:rPr lang="zh-CN" altLang="en-US" sz="2800" b="1" dirty="0">
                <a:solidFill>
                  <a:schemeClr val="bg2"/>
                </a:solidFill>
              </a:rPr>
              <a:t>集群</a:t>
            </a:r>
          </a:p>
        </p:txBody>
      </p:sp>
      <p:sp>
        <p:nvSpPr>
          <p:cNvPr id="80899" name="矩形 2">
            <a:extLst>
              <a:ext uri="{FF2B5EF4-FFF2-40B4-BE49-F238E27FC236}">
                <a16:creationId xmlns:a16="http://schemas.microsoft.com/office/drawing/2014/main" id="{A62138A8-4BEE-4D9D-8C8F-25BDBB9F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98" y="1040259"/>
            <a:ext cx="8240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在</a:t>
            </a:r>
            <a:r>
              <a:rPr lang="en-US" altLang="zh-CN" sz="2400"/>
              <a:t>Master</a:t>
            </a:r>
            <a:r>
              <a:rPr lang="zh-CN" altLang="zh-CN" sz="2400"/>
              <a:t>节点上执行如下命令启动</a:t>
            </a:r>
            <a:r>
              <a:rPr lang="en-US" altLang="zh-CN" sz="2400"/>
              <a:t>Flink</a:t>
            </a:r>
            <a:r>
              <a:rPr lang="zh-CN" altLang="zh-CN" sz="2400"/>
              <a:t>集群：</a:t>
            </a:r>
            <a:endParaRPr lang="zh-CN" altLang="en-US" sz="2400"/>
          </a:p>
        </p:txBody>
      </p:sp>
      <p:sp>
        <p:nvSpPr>
          <p:cNvPr id="80900" name="TextBox 3">
            <a:extLst>
              <a:ext uri="{FF2B5EF4-FFF2-40B4-BE49-F238E27FC236}">
                <a16:creationId xmlns:a16="http://schemas.microsoft.com/office/drawing/2014/main" id="{AE14652E-E9AE-4427-8C54-42886C28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3820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 /usr/local/flink/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./bin/start-cluster.sh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901" name="矩形 4">
            <a:extLst>
              <a:ext uri="{FF2B5EF4-FFF2-40B4-BE49-F238E27FC236}">
                <a16:creationId xmlns:a16="http://schemas.microsoft.com/office/drawing/2014/main" id="{E45E4C38-6DED-4555-9BBC-222FAD0D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5262"/>
            <a:ext cx="853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启动以后，在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节点上执行</a:t>
            </a:r>
            <a:r>
              <a:rPr lang="en-US" altLang="zh-CN" sz="2400" dirty="0" err="1"/>
              <a:t>jps</a:t>
            </a:r>
            <a:r>
              <a:rPr lang="zh-CN" altLang="zh-CN" sz="2400" dirty="0"/>
              <a:t>命令，可以看到如下信息：</a:t>
            </a:r>
            <a:endParaRPr lang="zh-CN" altLang="en-US" sz="2400" dirty="0"/>
          </a:p>
        </p:txBody>
      </p:sp>
      <p:sp>
        <p:nvSpPr>
          <p:cNvPr id="80902" name="TextBox 6">
            <a:extLst>
              <a:ext uri="{FF2B5EF4-FFF2-40B4-BE49-F238E27FC236}">
                <a16:creationId xmlns:a16="http://schemas.microsoft.com/office/drawing/2014/main" id="{4A0254D7-A470-4F0A-B003-F99E4610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83820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jps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7265 </a:t>
            </a:r>
            <a:r>
              <a:rPr lang="en-US" altLang="zh-CN" dirty="0" err="1">
                <a:solidFill>
                  <a:schemeClr val="bg1"/>
                </a:solidFill>
              </a:rPr>
              <a:t>Jps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5829 </a:t>
            </a:r>
            <a:r>
              <a:rPr lang="en-US" altLang="zh-CN" dirty="0" err="1">
                <a:solidFill>
                  <a:schemeClr val="bg1"/>
                </a:solidFill>
              </a:rPr>
              <a:t>StandaloneSessionClusterEntrypoint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6153 </a:t>
            </a:r>
            <a:r>
              <a:rPr lang="en-US" altLang="zh-CN" dirty="0" err="1">
                <a:solidFill>
                  <a:schemeClr val="bg1"/>
                </a:solidFill>
              </a:rPr>
              <a:t>TaskManagerRunner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903" name="矩形 7">
            <a:extLst>
              <a:ext uri="{FF2B5EF4-FFF2-40B4-BE49-F238E27FC236}">
                <a16:creationId xmlns:a16="http://schemas.microsoft.com/office/drawing/2014/main" id="{714ECA4E-9202-4E29-9CA0-1B6FD962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687689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Slave1</a:t>
            </a:r>
            <a:r>
              <a:rPr lang="zh-CN" altLang="zh-CN" sz="2400" dirty="0"/>
              <a:t>和</a:t>
            </a:r>
            <a:r>
              <a:rPr lang="en-US" altLang="zh-CN" sz="2400" dirty="0"/>
              <a:t>Slave2</a:t>
            </a:r>
            <a:r>
              <a:rPr lang="zh-CN" altLang="zh-CN" sz="2400" dirty="0"/>
              <a:t>节点上分别执行</a:t>
            </a:r>
            <a:r>
              <a:rPr lang="en-US" altLang="zh-CN" sz="2400" dirty="0" err="1"/>
              <a:t>jps</a:t>
            </a:r>
            <a:r>
              <a:rPr lang="zh-CN" altLang="zh-CN" sz="2400" dirty="0"/>
              <a:t>命令，可以看到如下信息：</a:t>
            </a:r>
            <a:endParaRPr lang="zh-CN" altLang="en-US" sz="2400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C5435AE1-B19B-4E63-94A6-A4D8DE9FD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55778"/>
            <a:ext cx="83820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jps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4757 </a:t>
            </a:r>
            <a:r>
              <a:rPr lang="en-US" altLang="zh-CN" dirty="0" err="1">
                <a:solidFill>
                  <a:schemeClr val="bg1"/>
                </a:solidFill>
              </a:rPr>
              <a:t>TaskManagerRunner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5639 </a:t>
            </a:r>
            <a:r>
              <a:rPr lang="en-US" altLang="zh-CN" dirty="0" err="1">
                <a:solidFill>
                  <a:schemeClr val="bg1"/>
                </a:solidFill>
              </a:rPr>
              <a:t>Jps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17B4F5-4D4D-47B1-8EFD-76B2D6E2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5EE0E1-06A0-498E-A5C6-BAC945EE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2DCF3-9EF9-4E60-AFF8-8F3CBCE4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Box 3">
            <a:extLst>
              <a:ext uri="{FF2B5EF4-FFF2-40B4-BE49-F238E27FC236}">
                <a16:creationId xmlns:a16="http://schemas.microsoft.com/office/drawing/2014/main" id="{7EC0C715-D49E-4173-BE11-039AC879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02443"/>
            <a:ext cx="86470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如果能够看到上述信息，说明集群启动成功。启动成功以后，可以在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节点上打开浏览器，访问</a:t>
            </a:r>
            <a:r>
              <a:rPr lang="en-US" altLang="zh-CN" sz="2400" dirty="0"/>
              <a:t>http://master:8081</a:t>
            </a:r>
            <a:r>
              <a:rPr lang="zh-CN" altLang="zh-CN" sz="2400" dirty="0"/>
              <a:t>，就可以通过浏览器查看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集群信息。</a:t>
            </a:r>
          </a:p>
          <a:p>
            <a:pPr eaLnBrk="1" hangingPunct="1"/>
            <a:r>
              <a:rPr lang="en-US" altLang="zh-CN" sz="2400" dirty="0" err="1"/>
              <a:t>Flink</a:t>
            </a:r>
            <a:r>
              <a:rPr lang="zh-CN" altLang="zh-CN" sz="2400" dirty="0"/>
              <a:t>安装包中自带了测试样例，可以在</a:t>
            </a:r>
            <a:r>
              <a:rPr lang="en-US" altLang="zh-CN" sz="2400" dirty="0"/>
              <a:t>Master</a:t>
            </a:r>
            <a:r>
              <a:rPr lang="zh-CN" altLang="zh-CN" sz="2400" dirty="0"/>
              <a:t>、</a:t>
            </a:r>
            <a:r>
              <a:rPr lang="en-US" altLang="zh-CN" sz="2400" dirty="0"/>
              <a:t>Slave1</a:t>
            </a:r>
            <a:r>
              <a:rPr lang="zh-CN" altLang="zh-CN" sz="2400" dirty="0"/>
              <a:t>和</a:t>
            </a:r>
            <a:r>
              <a:rPr lang="en-US" altLang="zh-CN" sz="2400" dirty="0"/>
              <a:t>Slave2</a:t>
            </a:r>
            <a:r>
              <a:rPr lang="zh-CN" altLang="zh-CN" sz="2400" dirty="0"/>
              <a:t>中的任意一个节点上运行</a:t>
            </a:r>
            <a:r>
              <a:rPr lang="en-US" altLang="zh-CN" sz="2400" dirty="0" err="1"/>
              <a:t>WordCount</a:t>
            </a:r>
            <a:r>
              <a:rPr lang="zh-CN" altLang="zh-CN" sz="2400" dirty="0"/>
              <a:t>样例程序来测试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的运行效果，具体命令如下：</a:t>
            </a:r>
            <a:endParaRPr lang="zh-CN" altLang="en-US" sz="2400" dirty="0"/>
          </a:p>
        </p:txBody>
      </p:sp>
      <p:sp>
        <p:nvSpPr>
          <p:cNvPr id="81924" name="TextBox 4">
            <a:extLst>
              <a:ext uri="{FF2B5EF4-FFF2-40B4-BE49-F238E27FC236}">
                <a16:creationId xmlns:a16="http://schemas.microsoft.com/office/drawing/2014/main" id="{44D6C15E-3605-4889-97E5-5CF06388C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74" y="3461970"/>
            <a:ext cx="8464826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/bin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./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 run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/examples/batch/WordCount.jar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25" name="TextBox 5">
            <a:extLst>
              <a:ext uri="{FF2B5EF4-FFF2-40B4-BE49-F238E27FC236}">
                <a16:creationId xmlns:a16="http://schemas.microsoft.com/office/drawing/2014/main" id="{1F601EFC-D3B2-4071-9185-7D5FD75B6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42" y="4324746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执行以后，屏幕上就会出现词频统计信息。</a:t>
            </a:r>
          </a:p>
          <a:p>
            <a:pPr eaLnBrk="1" hangingPunct="1"/>
            <a:r>
              <a:rPr lang="zh-CN" altLang="zh-CN" sz="2400" dirty="0"/>
              <a:t>最后，可以在</a:t>
            </a:r>
            <a:r>
              <a:rPr lang="en-US" altLang="zh-CN" sz="2400" dirty="0"/>
              <a:t>Master</a:t>
            </a:r>
            <a:r>
              <a:rPr lang="zh-CN" altLang="zh-CN" sz="2400" dirty="0"/>
              <a:t>节点上执行如下命令关闭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集群：</a:t>
            </a:r>
            <a:endParaRPr lang="zh-CN" altLang="en-US" sz="2400" dirty="0"/>
          </a:p>
        </p:txBody>
      </p:sp>
      <p:sp>
        <p:nvSpPr>
          <p:cNvPr id="81926" name="TextBox 6">
            <a:extLst>
              <a:ext uri="{FF2B5EF4-FFF2-40B4-BE49-F238E27FC236}">
                <a16:creationId xmlns:a16="http://schemas.microsoft.com/office/drawing/2014/main" id="{2F5DEB6B-F732-4FB8-93DC-65909694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72407"/>
            <a:ext cx="8458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/usr/local/flink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./bin/stop-cluster.sh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E3F96-CBC0-42D7-939A-74FA2ADD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009D3A-C4B9-4B2C-87B4-2C8862CC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897FF-E775-46C5-852E-1EB659A7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C87C6F7B-94AA-47CE-AAB1-9AC153B612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0" y="835680"/>
            <a:ext cx="2667000" cy="609600"/>
          </a:xfrm>
        </p:spPr>
        <p:txBody>
          <a:bodyPr/>
          <a:lstStyle/>
          <a:p>
            <a:r>
              <a:rPr lang="zh-CN" altLang="zh-CN" sz="2800" b="1" dirty="0">
                <a:solidFill>
                  <a:schemeClr val="bg2"/>
                </a:solidFill>
              </a:rPr>
              <a:t>本章小结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82947" name="TextBox 2">
            <a:extLst>
              <a:ext uri="{FF2B5EF4-FFF2-40B4-BE49-F238E27FC236}">
                <a16:creationId xmlns:a16="http://schemas.microsoft.com/office/drawing/2014/main" id="{92C51424-A9ED-4FF3-96C8-7597E7BA2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524000"/>
            <a:ext cx="85725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可以支持多种部署模式，在日常学习和应用开发环节，可以使用单机环境进行部署。本章首先介绍了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在单机环境下的安装配置方法，以及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和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的交互方法。</a:t>
            </a: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bg2"/>
                </a:solidFill>
              </a:rPr>
              <a:t>Scala Shell</a:t>
            </a:r>
            <a:r>
              <a:rPr lang="zh-CN" altLang="zh-CN" sz="2000" b="1" dirty="0">
                <a:solidFill>
                  <a:schemeClr val="bg2"/>
                </a:solidFill>
              </a:rPr>
              <a:t>是一种交互式开发环境，可以立即解释执行用户输入的语句。目前，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提供了三种</a:t>
            </a:r>
            <a:r>
              <a:rPr lang="en-US" altLang="zh-CN" sz="2000" b="1" dirty="0">
                <a:solidFill>
                  <a:schemeClr val="bg2"/>
                </a:solidFill>
              </a:rPr>
              <a:t>Scala Shell</a:t>
            </a:r>
            <a:r>
              <a:rPr lang="zh-CN" altLang="zh-CN" sz="2000" b="1" dirty="0">
                <a:solidFill>
                  <a:schemeClr val="bg2"/>
                </a:solidFill>
              </a:rPr>
              <a:t>模式，包括</a:t>
            </a:r>
            <a:r>
              <a:rPr lang="en-US" altLang="zh-CN" sz="2000" b="1" dirty="0">
                <a:solidFill>
                  <a:schemeClr val="bg2"/>
                </a:solidFill>
              </a:rPr>
              <a:t>Local</a:t>
            </a:r>
            <a:r>
              <a:rPr lang="zh-CN" altLang="zh-CN" sz="2000" b="1" dirty="0">
                <a:solidFill>
                  <a:schemeClr val="bg2"/>
                </a:solidFill>
              </a:rPr>
              <a:t>、</a:t>
            </a:r>
            <a:r>
              <a:rPr lang="en-US" altLang="zh-CN" sz="2000" b="1" dirty="0">
                <a:solidFill>
                  <a:schemeClr val="bg2"/>
                </a:solidFill>
              </a:rPr>
              <a:t>Remote Cluster</a:t>
            </a:r>
            <a:r>
              <a:rPr lang="zh-CN" altLang="zh-CN" sz="2000" b="1" dirty="0">
                <a:solidFill>
                  <a:schemeClr val="bg2"/>
                </a:solidFill>
              </a:rPr>
              <a:t>和</a:t>
            </a:r>
            <a:r>
              <a:rPr lang="en-US" altLang="zh-CN" sz="2000" b="1" dirty="0">
                <a:solidFill>
                  <a:schemeClr val="bg2"/>
                </a:solidFill>
              </a:rPr>
              <a:t>YARN </a:t>
            </a:r>
            <a:r>
              <a:rPr lang="en-US" altLang="zh-CN" sz="2000" b="1" dirty="0" err="1">
                <a:solidFill>
                  <a:schemeClr val="bg2"/>
                </a:solidFill>
              </a:rPr>
              <a:t>Cluaster</a:t>
            </a:r>
            <a:r>
              <a:rPr lang="zh-CN" altLang="zh-CN" sz="2000" b="1" dirty="0">
                <a:solidFill>
                  <a:schemeClr val="bg2"/>
                </a:solidFill>
              </a:rPr>
              <a:t>，本章以</a:t>
            </a:r>
            <a:r>
              <a:rPr lang="en-US" altLang="zh-CN" sz="2000" b="1" dirty="0">
                <a:solidFill>
                  <a:schemeClr val="bg2"/>
                </a:solidFill>
              </a:rPr>
              <a:t>Local</a:t>
            </a:r>
            <a:r>
              <a:rPr lang="zh-CN" altLang="zh-CN" sz="2000" b="1" dirty="0">
                <a:solidFill>
                  <a:schemeClr val="bg2"/>
                </a:solidFill>
              </a:rPr>
              <a:t>模式为例介绍了</a:t>
            </a:r>
            <a:r>
              <a:rPr lang="en-US" altLang="zh-CN" sz="2000" b="1" dirty="0">
                <a:solidFill>
                  <a:schemeClr val="bg2"/>
                </a:solidFill>
              </a:rPr>
              <a:t>Scala Shell</a:t>
            </a:r>
            <a:r>
              <a:rPr lang="zh-CN" altLang="zh-CN" sz="2000" b="1" dirty="0">
                <a:solidFill>
                  <a:schemeClr val="bg2"/>
                </a:solidFill>
              </a:rPr>
              <a:t>的使用方法。</a:t>
            </a:r>
            <a:r>
              <a:rPr lang="en-US" altLang="zh-CN" sz="2000" b="1" dirty="0">
                <a:solidFill>
                  <a:schemeClr val="bg2"/>
                </a:solidFill>
              </a:rPr>
              <a:t>	</a:t>
            </a:r>
            <a:endParaRPr lang="zh-CN" altLang="zh-CN" sz="2000" b="1" dirty="0">
              <a:solidFill>
                <a:schemeClr val="bg2"/>
              </a:solidFill>
            </a:endParaRP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solidFill>
                  <a:schemeClr val="bg2"/>
                </a:solidFill>
              </a:rPr>
              <a:t>在开发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独立应用程序时，需要采用</a:t>
            </a:r>
            <a:r>
              <a:rPr lang="en-US" altLang="zh-CN" sz="2000" b="1" dirty="0">
                <a:solidFill>
                  <a:schemeClr val="bg2"/>
                </a:solidFill>
              </a:rPr>
              <a:t>Maven</a:t>
            </a:r>
            <a:r>
              <a:rPr lang="zh-CN" altLang="zh-CN" sz="2000" b="1" dirty="0">
                <a:solidFill>
                  <a:schemeClr val="bg2"/>
                </a:solidFill>
              </a:rPr>
              <a:t>等工具对代码进行编译打包，然后通过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en-US" altLang="zh-CN" sz="2000" b="1" dirty="0">
                <a:solidFill>
                  <a:schemeClr val="bg2"/>
                </a:solidFill>
              </a:rPr>
              <a:t> run</a:t>
            </a:r>
            <a:r>
              <a:rPr lang="zh-CN" altLang="zh-CN" sz="2000" b="1" dirty="0">
                <a:solidFill>
                  <a:schemeClr val="bg2"/>
                </a:solidFill>
              </a:rPr>
              <a:t>命令提交运行程序。本章介绍了使用</a:t>
            </a:r>
            <a:r>
              <a:rPr lang="en-US" altLang="zh-CN" sz="2000" b="1" dirty="0">
                <a:solidFill>
                  <a:schemeClr val="bg2"/>
                </a:solidFill>
              </a:rPr>
              <a:t>Maven</a:t>
            </a:r>
            <a:r>
              <a:rPr lang="zh-CN" altLang="zh-CN" sz="2000" b="1" dirty="0">
                <a:solidFill>
                  <a:schemeClr val="bg2"/>
                </a:solidFill>
              </a:rPr>
              <a:t>工具编译打包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程序的具体方法，需要注意的是，一定要确保</a:t>
            </a:r>
            <a:r>
              <a:rPr lang="en-US" altLang="zh-CN" sz="2000" b="1" dirty="0">
                <a:solidFill>
                  <a:schemeClr val="bg2"/>
                </a:solidFill>
              </a:rPr>
              <a:t>pom.xml</a:t>
            </a:r>
            <a:r>
              <a:rPr lang="zh-CN" altLang="zh-CN" sz="2000" b="1" dirty="0">
                <a:solidFill>
                  <a:schemeClr val="bg2"/>
                </a:solidFill>
              </a:rPr>
              <a:t>文件中添加了程序所需要的各种外部依赖。</a:t>
            </a: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solidFill>
                  <a:schemeClr val="bg2"/>
                </a:solidFill>
              </a:rPr>
              <a:t>本章最后介绍了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集群环境的搭建方法，但是，这里不建议初学者在集群环境下学习和实践</a:t>
            </a:r>
            <a:r>
              <a:rPr lang="en-US" altLang="zh-CN" sz="2000" b="1" dirty="0" err="1">
                <a:solidFill>
                  <a:schemeClr val="bg2"/>
                </a:solidFill>
              </a:rPr>
              <a:t>Flink</a:t>
            </a:r>
            <a:r>
              <a:rPr lang="zh-CN" altLang="zh-CN" sz="2000" b="1" dirty="0">
                <a:solidFill>
                  <a:schemeClr val="bg2"/>
                </a:solidFill>
              </a:rPr>
              <a:t>程序，因为，在集群环境中执行，时常会碰到一些棘手的问题，给学习者带来挫折感。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304C7F-15AA-491C-8917-EE4B19B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172FA-2D83-481A-9DCD-DDFB55F6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E194D-31DB-4D79-917C-37989C2E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2">
            <a:extLst>
              <a:ext uri="{FF2B5EF4-FFF2-40B4-BE49-F238E27FC236}">
                <a16:creationId xmlns:a16="http://schemas.microsoft.com/office/drawing/2014/main" id="{44769FF2-8B46-4639-A352-6A9CAED7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7" y="1048176"/>
            <a:ext cx="82680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Flink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JobManager</a:t>
            </a:r>
            <a:r>
              <a:rPr lang="zh-CN" altLang="zh-CN" sz="2400" dirty="0"/>
              <a:t>同时会在</a:t>
            </a:r>
            <a:r>
              <a:rPr lang="en-US" altLang="zh-CN" sz="2400" dirty="0"/>
              <a:t>8081</a:t>
            </a:r>
            <a:r>
              <a:rPr lang="zh-CN" altLang="zh-CN" sz="2400" dirty="0"/>
              <a:t>端口上启动一个</a:t>
            </a:r>
            <a:r>
              <a:rPr lang="en-US" altLang="zh-CN" sz="2400" dirty="0"/>
              <a:t>Web</a:t>
            </a:r>
            <a:r>
              <a:rPr lang="zh-CN" altLang="zh-CN" sz="2400" dirty="0"/>
              <a:t>前端，可以在浏览器中输入“</a:t>
            </a:r>
            <a:r>
              <a:rPr lang="en-US" altLang="zh-CN" sz="2400" dirty="0"/>
              <a:t>http://localhost:8081</a:t>
            </a:r>
            <a:r>
              <a:rPr lang="zh-CN" altLang="zh-CN" sz="2400" dirty="0"/>
              <a:t>”来访问</a:t>
            </a:r>
            <a:endParaRPr lang="zh-CN" altLang="en-US" sz="2400" dirty="0"/>
          </a:p>
        </p:txBody>
      </p:sp>
      <p:pic>
        <p:nvPicPr>
          <p:cNvPr id="11268" name="图片 3">
            <a:extLst>
              <a:ext uri="{FF2B5EF4-FFF2-40B4-BE49-F238E27FC236}">
                <a16:creationId xmlns:a16="http://schemas.microsoft.com/office/drawing/2014/main" id="{8C7B3A3A-0A09-4CEC-B58B-02282702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7084"/>
            <a:ext cx="8077200" cy="39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D5AC7B-F0CC-468C-B245-40BCC51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EDCB6E-E995-4DFF-9905-065202BE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4FCC4-D434-40E9-993C-9D02DC7C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">
            <a:extLst>
              <a:ext uri="{FF2B5EF4-FFF2-40B4-BE49-F238E27FC236}">
                <a16:creationId xmlns:a16="http://schemas.microsoft.com/office/drawing/2014/main" id="{5F1DB6F2-DA49-4FC3-94B6-97C0D043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Flink</a:t>
            </a:r>
            <a:r>
              <a:rPr lang="zh-CN" altLang="zh-CN" sz="2400" dirty="0"/>
              <a:t>安装包中自带了测试样例，这里可以运行</a:t>
            </a:r>
            <a:r>
              <a:rPr lang="en-US" altLang="zh-CN" sz="2400" dirty="0" err="1"/>
              <a:t>WordCount</a:t>
            </a:r>
            <a:r>
              <a:rPr lang="zh-CN" altLang="zh-CN" sz="2400" dirty="0"/>
              <a:t>样例程序来测试</a:t>
            </a:r>
            <a:r>
              <a:rPr lang="en-US" altLang="zh-CN" sz="2400" dirty="0" err="1"/>
              <a:t>Flink</a:t>
            </a:r>
            <a:r>
              <a:rPr lang="zh-CN" altLang="zh-CN" sz="2400" dirty="0"/>
              <a:t>的运行效果，具体命令如下：</a:t>
            </a:r>
            <a:endParaRPr lang="zh-CN" altLang="en-US" sz="2400" dirty="0"/>
          </a:p>
        </p:txBody>
      </p:sp>
      <p:sp>
        <p:nvSpPr>
          <p:cNvPr id="12292" name="矩形 3">
            <a:extLst>
              <a:ext uri="{FF2B5EF4-FFF2-40B4-BE49-F238E27FC236}">
                <a16:creationId xmlns:a16="http://schemas.microsoft.com/office/drawing/2014/main" id="{870EA258-83B6-4AAF-A674-841A2E43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62" y="2152084"/>
            <a:ext cx="8297849" cy="3694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/bin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./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 run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en-US" altLang="zh-CN" dirty="0">
                <a:solidFill>
                  <a:schemeClr val="bg1"/>
                </a:solidFill>
              </a:rPr>
              <a:t>/examples/batch/WordCount.jar</a:t>
            </a: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Starting execution of program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Executing </a:t>
            </a:r>
            <a:r>
              <a:rPr lang="en-US" altLang="zh-CN" dirty="0" err="1">
                <a:solidFill>
                  <a:schemeClr val="bg1"/>
                </a:solidFill>
              </a:rPr>
              <a:t>WordCount</a:t>
            </a:r>
            <a:r>
              <a:rPr lang="en-US" altLang="zh-CN" dirty="0">
                <a:solidFill>
                  <a:schemeClr val="bg1"/>
                </a:solidFill>
              </a:rPr>
              <a:t> example with default input data set.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Use --input to specify file input.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Printing result to </a:t>
            </a:r>
            <a:r>
              <a:rPr lang="en-US" altLang="zh-CN" dirty="0" err="1">
                <a:solidFill>
                  <a:schemeClr val="bg1"/>
                </a:solidFill>
              </a:rPr>
              <a:t>stdout</a:t>
            </a:r>
            <a:r>
              <a:rPr lang="en-US" altLang="zh-CN" dirty="0">
                <a:solidFill>
                  <a:schemeClr val="bg1"/>
                </a:solidFill>
              </a:rPr>
              <a:t>. Use --output to specify output path.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(a,5)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(action,1)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(after,1)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(against,1)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(all,2)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3CCDE-34CE-4E46-A749-8D8EE0E0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2024-05-17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52BEB-06A9-43F4-826E-1016773F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12.Flink</a:t>
            </a:r>
            <a:r>
              <a:rPr lang="zh-CN" altLang="en-US"/>
              <a:t>环境搭建与使用方法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48733-0E35-4B7C-B030-F1652F00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348D-BFA9-44DC-8213-7859ABD25E2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17020</TotalTime>
  <Words>6898</Words>
  <Application>Microsoft Office PowerPoint</Application>
  <PresentationFormat>全屏显示(4:3)</PresentationFormat>
  <Paragraphs>884</Paragraphs>
  <Slides>78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6" baseType="lpstr">
      <vt:lpstr>黑体</vt:lpstr>
      <vt:lpstr>华文中宋</vt:lpstr>
      <vt:lpstr>宋体</vt:lpstr>
      <vt:lpstr>Arial</vt:lpstr>
      <vt:lpstr>Times New Roman</vt:lpstr>
      <vt:lpstr>Verdana</vt:lpstr>
      <vt:lpstr>Wingdings</vt:lpstr>
      <vt:lpstr>Pixel</vt:lpstr>
      <vt:lpstr> </vt:lpstr>
      <vt:lpstr>PowerPoint 演示文稿</vt:lpstr>
      <vt:lpstr>12.1 安装Flink</vt:lpstr>
      <vt:lpstr>12.1.1 基础环境</vt:lpstr>
      <vt:lpstr>12.1.2 下载安装文件</vt:lpstr>
      <vt:lpstr>12.1.3配置相关文件</vt:lpstr>
      <vt:lpstr>PowerPoint 演示文稿</vt:lpstr>
      <vt:lpstr>PowerPoint 演示文稿</vt:lpstr>
      <vt:lpstr>PowerPoint 演示文稿</vt:lpstr>
      <vt:lpstr>12.1.4 Flink和Hadoop交互</vt:lpstr>
      <vt:lpstr>12.2 在Scala Shell中运行代码</vt:lpstr>
      <vt:lpstr>PowerPoint 演示文稿</vt:lpstr>
      <vt:lpstr>12.3 开发Flink独立应用程序</vt:lpstr>
      <vt:lpstr>12.3.1安装编译打包工具Maven</vt:lpstr>
      <vt:lpstr>PowerPoint 演示文稿</vt:lpstr>
      <vt:lpstr>PowerPoint 演示文稿</vt:lpstr>
      <vt:lpstr>PowerPoint 演示文稿</vt:lpstr>
      <vt:lpstr>12.3.2开发批处理程序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12.3.3开发流处理程序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12.3.4 使用IntelliJ IDEA开发Flink应用程序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12.4 设置程序运行并行度</vt:lpstr>
      <vt:lpstr>PowerPoint 演示文稿</vt:lpstr>
      <vt:lpstr>PowerPoint 演示文稿</vt:lpstr>
      <vt:lpstr>12.5 Flink集群环境搭建</vt:lpstr>
      <vt:lpstr>12.5.1 集群基础配置</vt:lpstr>
      <vt:lpstr>PowerPoint 演示文稿</vt:lpstr>
      <vt:lpstr>PowerPoint 演示文稿</vt:lpstr>
      <vt:lpstr>12.5.2 在集群中安装Java</vt:lpstr>
      <vt:lpstr>PowerPoint 演示文稿</vt:lpstr>
      <vt:lpstr>PowerPoint 演示文稿</vt:lpstr>
      <vt:lpstr>12.5.3 设置SSH无密码登录</vt:lpstr>
      <vt:lpstr>PowerPoint 演示文稿</vt:lpstr>
      <vt:lpstr>PowerPoint 演示文稿</vt:lpstr>
      <vt:lpstr>PowerPoint 演示文稿</vt:lpstr>
      <vt:lpstr>12.5.4 安装和配置Flink</vt:lpstr>
      <vt:lpstr>PowerPoint 演示文稿</vt:lpstr>
      <vt:lpstr>PowerPoint 演示文稿</vt:lpstr>
      <vt:lpstr>PowerPoint 演示文稿</vt:lpstr>
      <vt:lpstr>12.5.5 启动和关闭Flink集群</vt:lpstr>
      <vt:lpstr>PowerPoint 演示文稿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Chen Hans</cp:lastModifiedBy>
  <cp:revision>2238</cp:revision>
  <cp:lastPrinted>1601-01-01T00:00:00Z</cp:lastPrinted>
  <dcterms:created xsi:type="dcterms:W3CDTF">1601-01-01T00:00:00Z</dcterms:created>
  <dcterms:modified xsi:type="dcterms:W3CDTF">2024-02-22T12:02:22Z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