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1" r:id="rId8"/>
    <p:sldId id="267" r:id="rId9"/>
    <p:sldId id="268" r:id="rId10"/>
    <p:sldId id="27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45B6E-F9FC-4FCE-B790-8AA8C3A3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E4FB3-665D-42A5-AB55-B0B11293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24D0-CE17-48FF-9A0B-8FAA907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BD232-43C0-45D0-9DF5-815587C7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7CE5-81F8-43AC-9259-444D19D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BECA-13D7-4CF3-ABF9-AC4D000E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3CD26-4670-45DA-ADE3-4C56117E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98DD0-42EB-4830-9085-1C23D43A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22A53-F5AB-40CF-B0D0-B7E01C56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412F7-222D-4AA8-A3A0-EEDF93D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048D8-A865-41CB-BE10-D8AB31584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01493-03EA-46B1-B273-2A436AD1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014D7-9346-43E0-BC7B-151EB438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FA406-EEDC-4417-BED5-BAFCFBAC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9066F-0CF1-45CD-9CD4-83481142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1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33440-E41A-4024-BC18-E1DB720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7A63-92D1-4C16-8119-E5F6026E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C8C8-933F-4CE9-986F-34C4DABF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3D0AB-3418-4232-BBD5-6F43C279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3BFA8-B193-4BDB-A872-A4CB080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3A43-20AF-4AFB-A558-8F6C10C6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3D2E7-36E5-49C0-BDA2-2EABAA0B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04923-B62A-4BC0-B405-180156C9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5B432-0C15-4E75-83D9-195DCF51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79DE8-DFAF-47C9-9378-694D159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A7CAE-A9B0-4EE4-B0C9-45F2C2F4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81DF3-CB5A-4890-ACC9-4B38F847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A218C-75A6-4ABC-B00E-6492F564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094C-090F-4072-B443-2E19538E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4857C-9F74-474B-9BF6-FEC7F003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ED13C-65FB-4D79-9D5C-5A340F3E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7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91F5-02FC-4A07-8935-EEAAFCA9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E9C04-C311-4963-B0BF-672EB004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662E1-A9C5-4AA8-9348-F485EF63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255FDB-D60F-4AC4-87C2-32281079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FB7C3-854C-447A-BEC6-277E322C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7B4D8-F6B0-4046-BE66-D54123F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FFDC8-6C12-499F-AB9C-081737EB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02601-6D31-4AE6-AEAC-DCE2B27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AF72-23A7-4870-877F-5D2B19E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10467-3CF2-4544-A00D-352523C6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0D372-B2A0-4A3A-887E-6E8710D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27668-3650-4F3F-BC79-9D7EBAE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7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4C4B6-994F-4E02-B5AD-05D80549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917AE4-8D9F-4C2B-BDFC-7E61FFDF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462DE-C82E-4250-B6A6-BE14C9C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EA0C-0B0D-44F2-98EE-9F0168F4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5ED3-90E2-4DC6-9F09-AA0CEDD8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3DF77-0F3E-4278-8127-C9C46A8F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08C7A-9E1B-41D6-BC4F-F4DAC8F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014D-A34B-46B5-AEE7-CDA922BB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72939-7674-45C5-9640-DC7E7793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7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A223-5C61-484D-BB7B-D097E472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0E8A4-E07A-4FF5-A308-93436003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A2FBC-9B61-4A3F-868F-9133397A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2EA4E-FDB2-4CEC-9D84-96FAB5DD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EC7C4-E4C8-439A-9D39-809D798E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B23D9-4C8F-47A1-A566-8A815AA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D92B5-1FA3-4957-A51B-63821DA7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B3BC7-321D-40ED-8332-C7FDF464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7F083-2C6C-4550-BC98-8D6B0CBB0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4312-5598-4EC4-B112-CCCC205D6717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B0F3C-F461-4B53-9BAD-8A58B4361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9F724-9A6C-4B95-8C7D-9C3EFFD1D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8407-A1A2-4C8A-A97B-473B6D5C1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.huaweicloud.com/java/jdk/8u181-b1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9870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F5FBFE5-EF3D-44F9-B8CB-504AA9DA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49" y="1846279"/>
            <a:ext cx="5964857" cy="884647"/>
          </a:xfrm>
        </p:spPr>
        <p:txBody>
          <a:bodyPr>
            <a:normAutofit fontScale="92500"/>
          </a:bodyPr>
          <a:lstStyle/>
          <a:p>
            <a:r>
              <a:rPr lang="en-US" altLang="zh-CN" sz="5400" dirty="0"/>
              <a:t>Hadoop</a:t>
            </a:r>
            <a:r>
              <a:rPr lang="zh-CN" altLang="en-US" sz="5400" dirty="0"/>
              <a:t>安装与配置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1452E-B1C5-ED7A-97CD-6D11FCD432F7}"/>
              </a:ext>
            </a:extLst>
          </p:cNvPr>
          <p:cNvSpPr txBox="1"/>
          <p:nvPr/>
        </p:nvSpPr>
        <p:spPr>
          <a:xfrm>
            <a:off x="7750921" y="4848162"/>
            <a:ext cx="288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20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C9184F-1E57-804F-DEDF-8DF01F7D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0" y="0"/>
            <a:ext cx="1104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1F9A6-62BC-A752-997E-FEF20353593F}"/>
              </a:ext>
            </a:extLst>
          </p:cNvPr>
          <p:cNvSpPr txBox="1">
            <a:spLocks/>
          </p:cNvSpPr>
          <p:nvPr/>
        </p:nvSpPr>
        <p:spPr>
          <a:xfrm>
            <a:off x="416207" y="139029"/>
            <a:ext cx="10420350" cy="62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+mn-lt"/>
                <a:ea typeface="+mn-ea"/>
                <a:cs typeface="+mn-cs"/>
              </a:rPr>
              <a:t>Hadoop 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运行（伪分布模式）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A3A8D7-B397-43FF-535C-A0D5A36D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7" y="1276609"/>
            <a:ext cx="6845652" cy="13145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85C421-AD35-727A-05CA-A9D2A250FF59}"/>
              </a:ext>
            </a:extLst>
          </p:cNvPr>
          <p:cNvSpPr txBox="1"/>
          <p:nvPr/>
        </p:nvSpPr>
        <p:spPr>
          <a:xfrm>
            <a:off x="585780" y="837081"/>
            <a:ext cx="108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~/.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bashrc</a:t>
            </a:r>
            <a:r>
              <a:rPr lang="zh-CN" altLang="en-US" dirty="0"/>
              <a:t>文件中更新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PATH</a:t>
            </a:r>
            <a:r>
              <a:rPr lang="zh-CN" altLang="en-US" dirty="0"/>
              <a:t>环境变量，这样可以直接使用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zh-CN" altLang="en-US" dirty="0"/>
              <a:t>而非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usr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/local/Hadoop/bin/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sbin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E41BA6-902F-BED9-68A4-91C55A794C9D}"/>
              </a:ext>
            </a:extLst>
          </p:cNvPr>
          <p:cNvSpPr txBox="1"/>
          <p:nvPr/>
        </p:nvSpPr>
        <p:spPr>
          <a:xfrm>
            <a:off x="671697" y="2595465"/>
            <a:ext cx="701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执行如下命令，测试伪分布模式下的运行情况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–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mkdir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input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–put ./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etc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/Hadoop/*.xml input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–ls input</a:t>
            </a:r>
          </a:p>
          <a:p>
            <a:r>
              <a:rPr lang="zh-CN" altLang="en-US" dirty="0"/>
              <a:t>这条命令将会打印出来当前放入到</a:t>
            </a:r>
            <a:r>
              <a:rPr lang="en-US" altLang="zh-CN" dirty="0"/>
              <a:t>input</a:t>
            </a:r>
            <a:r>
              <a:rPr lang="zh-CN" altLang="en-US" dirty="0"/>
              <a:t>文件夹的文件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71B2E8-054C-4025-30D4-698227D7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7" y="4173484"/>
            <a:ext cx="8496737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063DE8-69CA-C9A7-614E-FBDF144A6DF5}"/>
              </a:ext>
            </a:extLst>
          </p:cNvPr>
          <p:cNvSpPr txBox="1"/>
          <p:nvPr/>
        </p:nvSpPr>
        <p:spPr>
          <a:xfrm>
            <a:off x="592554" y="398457"/>
            <a:ext cx="10761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伪分布式运行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MapReduce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作业的方式跟单机模式相同，区别在于伪分布式读取的是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中的文件（可以将单机步骤中创建的本地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input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文件夹，输出结果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output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文件夹都删掉来验证这一点）。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EEA39-27C0-E362-E97C-66CC55A40D9A}"/>
              </a:ext>
            </a:extLst>
          </p:cNvPr>
          <p:cNvSpPr txBox="1"/>
          <p:nvPr/>
        </p:nvSpPr>
        <p:spPr>
          <a:xfrm>
            <a:off x="592554" y="1129193"/>
            <a:ext cx="1063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jar ./share/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mapreduce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/hadoop-mapreduce-examples-3.1.3.jar grep input output  '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[a-z.]+’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–cat output/*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42F732-6A4C-F75A-CA68-0BE50E0A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1" y="2165285"/>
            <a:ext cx="9017463" cy="12637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473231-9D89-6DC5-AB1E-4708C29EB01D}"/>
              </a:ext>
            </a:extLst>
          </p:cNvPr>
          <p:cNvSpPr txBox="1"/>
          <p:nvPr/>
        </p:nvSpPr>
        <p:spPr>
          <a:xfrm>
            <a:off x="592554" y="3541762"/>
            <a:ext cx="10761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将文件结果从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中取出来并且展示</a:t>
            </a:r>
            <a:b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–get output ./output</a:t>
            </a: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cat output/*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A08A68-EA1C-A7B4-5562-6333EC01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1" y="4577854"/>
            <a:ext cx="6490034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2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8B1C59-982F-63F7-06EF-E0C01F818C21}"/>
              </a:ext>
            </a:extLst>
          </p:cNvPr>
          <p:cNvSpPr txBox="1"/>
          <p:nvPr/>
        </p:nvSpPr>
        <p:spPr>
          <a:xfrm>
            <a:off x="771526" y="2409364"/>
            <a:ext cx="9395818" cy="271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在实际开发应用程序时，可在程序中加上：</a:t>
            </a:r>
            <a:endParaRPr lang="en-US" altLang="zh-CN" dirty="0"/>
          </a:p>
          <a:p>
            <a:endParaRPr lang="en-US" altLang="zh-CN" dirty="0"/>
          </a:p>
          <a:p>
            <a:pPr marL="342900" lvl="0" indent="-342900" latinLnBrk="1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Configuration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conf =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Configuration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dirty="0">
              <a:effectLst/>
              <a:highlight>
                <a:srgbClr val="272822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latinLnBrk="1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Job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(conf);</a:t>
            </a:r>
            <a:endParaRPr lang="zh-CN" altLang="zh-CN" sz="1800" dirty="0">
              <a:effectLst/>
              <a:highlight>
                <a:srgbClr val="272822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latinLnBrk="1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i="1" dirty="0">
                <a:solidFill>
                  <a:srgbClr val="75715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 </a:t>
            </a:r>
            <a:r>
              <a:rPr lang="zh-CN" altLang="zh-CN" sz="1800" i="1" dirty="0">
                <a:solidFill>
                  <a:srgbClr val="75715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删除输出目录</a:t>
            </a:r>
            <a:r>
              <a:rPr lang="en-US" altLang="zh-CN" sz="1800" i="1" dirty="0">
                <a:solidFill>
                  <a:srgbClr val="75715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*/</a:t>
            </a:r>
            <a:endParaRPr lang="zh-CN" altLang="zh-CN" sz="1800" dirty="0">
              <a:effectLst/>
              <a:highlight>
                <a:srgbClr val="272822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latinLnBrk="1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Path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outputPath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Path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dirty="0">
                <a:solidFill>
                  <a:srgbClr val="AE81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]);</a:t>
            </a:r>
            <a:endParaRPr lang="zh-CN" altLang="zh-CN" sz="1800" dirty="0">
              <a:effectLst/>
              <a:highlight>
                <a:srgbClr val="272822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latinLnBrk="1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dirty="0" err="1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outputPath.getFileSystem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(conf).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outputPath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800" dirty="0">
                <a:solidFill>
                  <a:srgbClr val="FFFF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dirty="0">
              <a:effectLst/>
              <a:highlight>
                <a:srgbClr val="272822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/>
              <a:t>可以在每次运行时自动删除输出目录，避免繁琐的命令行操作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若要关闭</a:t>
            </a:r>
            <a:r>
              <a:rPr lang="en-US" altLang="zh-CN" dirty="0"/>
              <a:t>Hadoop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stop-dfs.sh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5344C4-CC53-564A-EC23-DFBE7AE925A7}"/>
              </a:ext>
            </a:extLst>
          </p:cNvPr>
          <p:cNvSpPr txBox="1"/>
          <p:nvPr/>
        </p:nvSpPr>
        <p:spPr>
          <a:xfrm>
            <a:off x="771526" y="342900"/>
            <a:ext cx="96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/>
                </a:solidFill>
              </a:rPr>
              <a:t>Hadoop</a:t>
            </a:r>
            <a:r>
              <a:rPr lang="zh-CN" altLang="en-US" b="1" i="1" dirty="0">
                <a:solidFill>
                  <a:schemeClr val="accent1"/>
                </a:solidFill>
              </a:rPr>
              <a:t>运行程序时，输出目录不能存在</a:t>
            </a:r>
            <a:r>
              <a:rPr lang="zh-CN" altLang="en-US" dirty="0"/>
              <a:t>，因此若要再次执行，</a:t>
            </a:r>
            <a:endParaRPr lang="en-US" altLang="zh-CN" dirty="0"/>
          </a:p>
          <a:p>
            <a:r>
              <a:rPr lang="zh-CN" altLang="en-US" dirty="0"/>
              <a:t>需执行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–rm –r output</a:t>
            </a:r>
            <a:r>
              <a:rPr lang="zh-CN" altLang="en-US" dirty="0"/>
              <a:t>命令来删除</a:t>
            </a:r>
            <a:r>
              <a:rPr lang="en-US" altLang="zh-CN" dirty="0"/>
              <a:t>output</a:t>
            </a:r>
            <a:r>
              <a:rPr lang="zh-CN" altLang="en-US" dirty="0"/>
              <a:t>文件夹。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8CC0F-9C3F-EC8F-9C2E-154CC2C4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3" y="1170508"/>
            <a:ext cx="6559887" cy="952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5911CA-C66F-0890-2A61-A9DDA070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0" y="5176055"/>
            <a:ext cx="5245370" cy="7810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75FEBB-9C0D-3B96-FAE8-B2206BD412D2}"/>
              </a:ext>
            </a:extLst>
          </p:cNvPr>
          <p:cNvSpPr txBox="1"/>
          <p:nvPr/>
        </p:nvSpPr>
        <p:spPr>
          <a:xfrm>
            <a:off x="654804" y="6083960"/>
            <a:ext cx="95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注：下次启动</a:t>
            </a:r>
            <a:r>
              <a:rPr lang="en-US" altLang="zh-CN" dirty="0"/>
              <a:t>hadoop</a:t>
            </a:r>
            <a:r>
              <a:rPr lang="zh-CN" altLang="en-US" dirty="0"/>
              <a:t>时，无需进行</a:t>
            </a:r>
            <a:r>
              <a:rPr lang="en-US" altLang="zh-CN" dirty="0" err="1"/>
              <a:t>NameNode</a:t>
            </a:r>
            <a:r>
              <a:rPr lang="zh-CN" altLang="en-US" dirty="0"/>
              <a:t>的初始化，只需运行</a:t>
            </a:r>
            <a:r>
              <a:rPr lang="zh-CN" altLang="en-US" b="1" dirty="0"/>
              <a:t> </a:t>
            </a:r>
            <a:r>
              <a:rPr lang="en-US" altLang="zh-CN" b="1" dirty="0"/>
              <a:t>./sbin/start-dfs.sh</a:t>
            </a:r>
            <a:r>
              <a:rPr lang="zh-CN" altLang="en-US" b="1" dirty="0"/>
              <a:t>就可以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22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9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163B9-27ED-4919-A5D0-FCA452F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1" y="534807"/>
            <a:ext cx="10515600" cy="1325563"/>
          </a:xfrm>
        </p:spPr>
        <p:txBody>
          <a:bodyPr/>
          <a:lstStyle/>
          <a:p>
            <a:r>
              <a:rPr lang="zh-CN" altLang="en-US" b="1" dirty="0"/>
              <a:t>流程步骤：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43A1B-7DC5-467C-9CC5-891CF99F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148" y="2150963"/>
            <a:ext cx="4949858" cy="3307157"/>
          </a:xfrm>
        </p:spPr>
        <p:txBody>
          <a:bodyPr/>
          <a:lstStyle/>
          <a:p>
            <a:r>
              <a:rPr lang="zh-CN" altLang="en-US" dirty="0"/>
              <a:t>前置准备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运行与演示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22869" y="22299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前置准备</a:t>
            </a:r>
            <a:endParaRPr lang="en-US" altLang="zh-CN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CC254-63C6-4C0E-A974-9A3B7BF39142}"/>
              </a:ext>
            </a:extLst>
          </p:cNvPr>
          <p:cNvSpPr txBox="1"/>
          <p:nvPr/>
        </p:nvSpPr>
        <p:spPr>
          <a:xfrm>
            <a:off x="883273" y="1001399"/>
            <a:ext cx="8352147" cy="5234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在</a:t>
            </a:r>
            <a:r>
              <a:rPr lang="en-US" altLang="zh-CN" sz="2000" dirty="0" err="1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Vmware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创建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Linux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虚拟机（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Ubuntu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endParaRPr lang="en-US" altLang="zh-CN" sz="2000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建立</a:t>
            </a:r>
            <a:r>
              <a:rPr lang="en-US" altLang="zh-CN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用户</a:t>
            </a:r>
            <a:endParaRPr lang="en-US" altLang="zh-CN" sz="2000" dirty="0">
              <a:solidFill>
                <a:srgbClr val="333333"/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使用</a:t>
            </a:r>
            <a:r>
              <a:rPr lang="en-US" altLang="zh-CN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root</a:t>
            </a: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账户创建</a:t>
            </a:r>
            <a:r>
              <a:rPr lang="en-US" altLang="zh-CN" sz="2000" dirty="0" err="1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账户：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useradd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-m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-s /bin/bash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为</a:t>
            </a:r>
            <a:r>
              <a:rPr lang="en-US" altLang="zh-CN" sz="2000" dirty="0" err="1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20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设置密码 ：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passwd Hadoop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方便起见，</a:t>
            </a:r>
            <a:r>
              <a:rPr lang="zh-CN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kern="100" dirty="0" err="1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用户增加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管理员权限</a:t>
            </a:r>
            <a:r>
              <a:rPr lang="zh-CN" altLang="en-US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adduser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账户退出登录后登录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账户</a:t>
            </a:r>
            <a:endParaRPr lang="en-US" altLang="zh-CN" sz="2000" kern="100" dirty="0">
              <a:solidFill>
                <a:srgbClr val="333333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更新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apt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apt-get update</a:t>
            </a:r>
            <a:endParaRPr lang="zh-CN" altLang="zh-CN" sz="2000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安装</a:t>
            </a:r>
            <a:r>
              <a:rPr lang="en-US" altLang="zh-CN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Vim</a:t>
            </a:r>
            <a:r>
              <a:rPr lang="zh-CN" altLang="en-US" sz="20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apt-get install vim</a:t>
            </a:r>
            <a:endParaRPr lang="en-US" altLang="zh-CN" sz="1800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22869" y="22299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SSH</a:t>
            </a:r>
            <a:r>
              <a:rPr lang="zh-CN" altLang="en-US" sz="3200" b="1" dirty="0"/>
              <a:t>登录</a:t>
            </a:r>
            <a:endParaRPr lang="en-US" altLang="zh-CN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CC254-63C6-4C0E-A974-9A3B7BF39142}"/>
              </a:ext>
            </a:extLst>
          </p:cNvPr>
          <p:cNvSpPr txBox="1"/>
          <p:nvPr/>
        </p:nvSpPr>
        <p:spPr>
          <a:xfrm>
            <a:off x="1369243" y="1259175"/>
            <a:ext cx="867972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安装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安装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 SSH server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apt-get install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openssh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-server</a:t>
            </a:r>
            <a:endParaRPr lang="en-US" altLang="zh-CN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配置</a:t>
            </a:r>
            <a:r>
              <a:rPr lang="en-US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SSH</a:t>
            </a: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无密码登陆</a:t>
            </a:r>
            <a:r>
              <a:rPr lang="zh-CN" altLang="en-US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，在终端输入以下指令</a:t>
            </a:r>
            <a:endParaRPr lang="en-US" altLang="zh-CN" kern="100" dirty="0">
              <a:solidFill>
                <a:srgbClr val="333333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ts val="1500"/>
              </a:spcBef>
              <a:spcAft>
                <a:spcPts val="750"/>
              </a:spcAft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	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localhost                     #ssh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登录本机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lvl="1">
              <a:spcBef>
                <a:spcPts val="1500"/>
              </a:spcBef>
              <a:spcAft>
                <a:spcPts val="750"/>
              </a:spcAft>
            </a:pP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	exit 		         #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退出</a:t>
            </a:r>
            <a:r>
              <a:rPr lang="en-US" altLang="zh-CN" b="1" kern="100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登录状态</a:t>
            </a:r>
            <a:endParaRPr lang="en-US" altLang="zh-CN" kern="100" dirty="0">
              <a:solidFill>
                <a:srgbClr val="333333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marL="1257300" lvl="2" indent="-342900" latinLnBrk="1">
              <a:lnSpc>
                <a:spcPct val="20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cd ~/.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                    	      # 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若没有该目录，请先执行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localhost</a:t>
            </a:r>
            <a:endParaRPr lang="zh-CN" altLang="zh-CN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1257300" lvl="2" indent="-342900" latinLnBrk="1">
              <a:lnSpc>
                <a:spcPct val="20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ssh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-keygen -t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rsa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             # 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会有提示，都按回车就可以</a:t>
            </a:r>
          </a:p>
          <a:p>
            <a:pPr marL="1257300" lvl="2" indent="-342900" latinLnBrk="1">
              <a:lnSpc>
                <a:spcPct val="20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cat ./id_rsa.pub &gt;&gt; ./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authorized_keys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 # 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加入授权</a:t>
            </a:r>
          </a:p>
        </p:txBody>
      </p:sp>
    </p:spTree>
    <p:extLst>
      <p:ext uri="{BB962C8B-B14F-4D97-AF65-F5344CB8AC3E}">
        <p14:creationId xmlns:p14="http://schemas.microsoft.com/office/powerpoint/2010/main" val="405338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17601" y="0"/>
            <a:ext cx="80016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安装</a:t>
            </a:r>
            <a:r>
              <a:rPr lang="en-US" altLang="zh-CN" sz="3200" b="1" dirty="0"/>
              <a:t>Java Development Kit, </a:t>
            </a:r>
            <a:r>
              <a:rPr lang="zh-CN" altLang="en-US" sz="3200" b="1" dirty="0"/>
              <a:t>配置</a:t>
            </a:r>
            <a:r>
              <a:rPr lang="en-US" altLang="zh-CN" sz="3200" b="1" dirty="0"/>
              <a:t>Java</a:t>
            </a:r>
            <a:r>
              <a:rPr lang="zh-CN" altLang="en-US" sz="3200" b="1" dirty="0"/>
              <a:t>环境</a:t>
            </a:r>
            <a:endParaRPr lang="en-US" altLang="zh-CN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CC254-63C6-4C0E-A974-9A3B7BF39142}"/>
              </a:ext>
            </a:extLst>
          </p:cNvPr>
          <p:cNvSpPr txBox="1"/>
          <p:nvPr/>
        </p:nvSpPr>
        <p:spPr>
          <a:xfrm>
            <a:off x="887299" y="807768"/>
            <a:ext cx="10046617" cy="511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从以下镜像下载</a:t>
            </a:r>
            <a:r>
              <a:rPr lang="en-US" altLang="zh-CN" sz="1400" dirty="0" err="1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jdk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  <a:hlinkClick r:id="rId2"/>
              </a:rPr>
              <a:t>https://repo.huaweicloud.com/java/jdk/8u181-b13/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，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并且将下载的 </a:t>
            </a:r>
            <a:r>
              <a:rPr lang="en-US" altLang="zh-CN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java development kit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压缩包文件放入  </a:t>
            </a:r>
            <a:r>
              <a:rPr lang="en-US" altLang="zh-CN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/home/hadoop/Downloads  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路径中（或者直接使用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wget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命令下载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: 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wget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https://repo.huaweicloud.com/java/jdk/8u181-b13/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endParaRPr lang="en-US" altLang="zh-CN" sz="1400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进入路径：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cd  /usr/lib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（此处我们将会把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安装在本路径下，可自行选择其他路径安装）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创建目录用来存放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JDK</a:t>
            </a:r>
            <a:r>
              <a:rPr lang="zh-CN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</a:t>
            </a: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  mkdir  jvm</a:t>
            </a: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把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JDK</a:t>
            </a:r>
            <a:r>
              <a:rPr lang="zh-CN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文件解压到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/usr/lib/jvm</a:t>
            </a:r>
            <a:r>
              <a:rPr lang="zh-CN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目录下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: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 tar -zxvf ~/Downloads/jdk-8u181-linux-x64.tar.gz -C /usr/lib/jvm</a:t>
            </a:r>
            <a:endParaRPr lang="zh-CN" altLang="zh-CN" sz="1400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设置环境变量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:</a:t>
            </a:r>
            <a:endParaRPr lang="en-US" altLang="zh-CN" sz="1400" b="1" kern="100" dirty="0">
              <a:solidFill>
                <a:schemeClr val="accent1">
                  <a:lumMod val="75000"/>
                </a:schemeClr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打开配置文件：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vim ~/.bashrc</a:t>
            </a:r>
            <a:endParaRPr lang="zh-CN" altLang="zh-CN" sz="1400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在文件开头添加配置</a:t>
            </a: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右侧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内容（此处略过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vim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基本操作）：</a:t>
            </a:r>
            <a:endParaRPr lang="en-US" altLang="zh-CN" sz="1400" kern="10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保存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.bashrc</a:t>
            </a: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文件并退出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vim</a:t>
            </a: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编辑器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(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按下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Esc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输入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:</a:t>
            </a:r>
            <a:r>
              <a:rPr lang="en-US" altLang="zh-CN" sz="1400" kern="100" dirty="0" err="1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wq</a:t>
            </a: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即可保存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)</a:t>
            </a:r>
            <a:endParaRPr lang="en-US" altLang="zh-CN" sz="1400" kern="100" dirty="0">
              <a:solidFill>
                <a:srgbClr val="333333"/>
              </a:solid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为本用户（</a:t>
            </a:r>
            <a:r>
              <a:rPr lang="en-US" altLang="zh-CN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1400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）重新配置环境变量</a:t>
            </a:r>
            <a:r>
              <a:rPr lang="zh-CN" altLang="en-US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source ~/.bashrc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查看</a:t>
            </a:r>
            <a:r>
              <a:rPr lang="en-US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JAVA</a:t>
            </a:r>
            <a:r>
              <a:rPr lang="zh-CN" altLang="zh-CN" sz="1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是否安装成功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java –version 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如果出现以下命令行输出即为成功</a:t>
            </a:r>
            <a:endParaRPr lang="en-US" altLang="zh-CN" sz="1400" kern="100" dirty="0">
              <a:solidFill>
                <a:schemeClr val="accent6">
                  <a:lumMod val="50000"/>
                </a:schemeClr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64D3B-D6E2-40E9-A96B-A2AE85A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948" y="3092598"/>
            <a:ext cx="5716617" cy="132723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export JAVA_HOME=/usr/lib/jvm/jdk1.8.0_181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export JRE_HOME=${JAVA_HOME}/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jre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export CLASSPATH=.:${JAVA_HOME}/lib:${JRE_HOME}/lib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export PATH=${JAVA_HOME}/bin:$PATH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8EA408-0B80-2BDC-B107-608795E7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35" y="6119903"/>
            <a:ext cx="579200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22869" y="22299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Hadoop</a:t>
            </a:r>
            <a:r>
              <a:rPr lang="zh-CN" altLang="en-US" sz="3200" b="1" dirty="0"/>
              <a:t>安装</a:t>
            </a:r>
            <a:endParaRPr lang="en-US" altLang="zh-CN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CC254-63C6-4C0E-A974-9A3B7BF39142}"/>
              </a:ext>
            </a:extLst>
          </p:cNvPr>
          <p:cNvSpPr txBox="1"/>
          <p:nvPr/>
        </p:nvSpPr>
        <p:spPr>
          <a:xfrm>
            <a:off x="555026" y="887594"/>
            <a:ext cx="10489492" cy="620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从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ali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镜像下载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hadoop3.3.6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版本：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https://mirrors.aliyun.com/apache/hadoop/core/hadoop-3.3.6/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，并且将下载的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hadoop-3.3.6.tar.gz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文件放入 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/home/hadoop/Downloads 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路径中（同理使用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wget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也可）</a:t>
            </a:r>
            <a:endParaRPr lang="en-US" altLang="zh-CN" sz="1800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将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 Hadoop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安装至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 /usr/local/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（可自定义安装到什么路径下）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endParaRPr lang="en-US" altLang="zh-CN" sz="1800" kern="10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解压到</a:t>
            </a:r>
            <a:r>
              <a:rPr lang="en-US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 /usr/local/</a:t>
            </a: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</a:t>
            </a:r>
            <a:r>
              <a:rPr lang="zh-CN" altLang="en-US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 tar -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zxf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~/Downloads/hadoop-3.3.6.tar.gz -C ~/local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en-US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将根目录移到想要安装的路径（也可直接解压安装到想要的路径中）：</a:t>
            </a:r>
            <a:br>
              <a:rPr lang="en-US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 mv ~/local/hadoop-3.3.6/  /usr/local/hadoop</a:t>
            </a: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lphaLcPeriod"/>
            </a:pP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修改文件权限</a:t>
            </a:r>
            <a:r>
              <a:rPr lang="zh-CN" altLang="en-US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sudo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chown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-R hadoop usr/local/hadoop </a:t>
            </a:r>
            <a:endParaRPr lang="zh-CN" altLang="zh-CN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检查</a:t>
            </a:r>
            <a:r>
              <a:rPr lang="en-US" altLang="zh-CN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dirty="0">
                <a:solidFill>
                  <a:srgbClr val="333333"/>
                </a:solidFill>
                <a:effectLst/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是否安装成功</a:t>
            </a:r>
            <a:r>
              <a:rPr lang="zh-CN" altLang="en-US" dirty="0">
                <a:solidFill>
                  <a:srgbClr val="333333"/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endParaRPr lang="en-US" altLang="zh-CN" dirty="0">
              <a:solidFill>
                <a:srgbClr val="333333"/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lvl="1">
              <a:lnSpc>
                <a:spcPts val="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{Your path}/hadoop/bin/hadoop version   </a:t>
            </a:r>
          </a:p>
          <a:p>
            <a:pPr lvl="1">
              <a:lnSpc>
                <a:spcPts val="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此处我们使用的是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/usr/local/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路径安装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，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lvl="1">
              <a:lnSpc>
                <a:spcPts val="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那么上面命令变为：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lvl="1">
              <a:lnSpc>
                <a:spcPts val="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/usr/local/hadoop/bin/hadoop version   </a:t>
            </a:r>
          </a:p>
          <a:p>
            <a:pPr lvl="1">
              <a:lnSpc>
                <a:spcPts val="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若安装成功，则显示右侧所示输出。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lvl="1">
              <a:spcBef>
                <a:spcPts val="1500"/>
              </a:spcBef>
              <a:spcAft>
                <a:spcPts val="750"/>
              </a:spcAft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800100" lvl="1" indent="-342900">
              <a:spcBef>
                <a:spcPts val="1500"/>
              </a:spcBef>
              <a:spcAft>
                <a:spcPts val="750"/>
              </a:spcAft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effectLst/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66246-6916-712C-4BD7-D56FAA92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77" y="4335992"/>
            <a:ext cx="7059010" cy="177189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A83DDE-37F5-206D-ED49-6511FB0B1C5B}"/>
              </a:ext>
            </a:extLst>
          </p:cNvPr>
          <p:cNvSpPr/>
          <p:nvPr/>
        </p:nvSpPr>
        <p:spPr>
          <a:xfrm>
            <a:off x="391779" y="6265675"/>
            <a:ext cx="115595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单机配置（非分布式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）：</a:t>
            </a:r>
            <a:r>
              <a:rPr lang="en-US" altLang="zh-CN" sz="1800" dirty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Hadoop </a:t>
            </a:r>
            <a:r>
              <a:rPr lang="zh-CN" altLang="zh-CN" sz="1800" dirty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默认模式为非分布式模式（本地模式），无需进行其他配置即可运行。</a:t>
            </a:r>
            <a:endParaRPr lang="zh-CN" altLang="zh-CN" sz="1800" dirty="0">
              <a:effectLst/>
              <a:highlight>
                <a:srgbClr val="FEFEFE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06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FE1A-3197-46B9-3DD2-B68637DF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1" y="254508"/>
            <a:ext cx="10420350" cy="62785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  <a:ea typeface="+mn-ea"/>
                <a:cs typeface="+mn-cs"/>
              </a:rPr>
              <a:t>Hadoop 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运行（单机模式）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8FA9F6-CCEB-F388-569B-92B0F135CC5B}"/>
              </a:ext>
            </a:extLst>
          </p:cNvPr>
          <p:cNvSpPr txBox="1">
            <a:spLocks/>
          </p:cNvSpPr>
          <p:nvPr/>
        </p:nvSpPr>
        <p:spPr>
          <a:xfrm>
            <a:off x="537491" y="1022469"/>
            <a:ext cx="10490690" cy="120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附带了非常丰富的例子，包括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wordcount,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terasort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join, grep,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在此我们选择使用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grep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例子作为一个导引，当然你可以通过输入如下指令获得全部信息：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cs"/>
              </a:rPr>
              <a:t>./bin/Hadoop jar ./share/Hadoop/</a:t>
            </a:r>
            <a:r>
              <a:rPr lang="en-US" altLang="zh-CN" sz="2000" b="1" dirty="0" err="1">
                <a:latin typeface="+mn-lt"/>
                <a:ea typeface="+mn-ea"/>
                <a:cs typeface="+mn-cs"/>
              </a:rPr>
              <a:t>mapreduce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/Hadoop-mapreduce-examples-3.1.3.jar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3989C-8B87-F0C7-C134-57AC40BAB5F8}"/>
              </a:ext>
            </a:extLst>
          </p:cNvPr>
          <p:cNvSpPr txBox="1"/>
          <p:nvPr/>
        </p:nvSpPr>
        <p:spPr>
          <a:xfrm>
            <a:off x="537490" y="2505670"/>
            <a:ext cx="10603751" cy="263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我们将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input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文件夹中的所有文件作为输入，筛选当中符合正则表达式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dfs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[a-z.]+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的单词并统计出现的次数，最后输出结果到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output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文件夹中。</a:t>
            </a:r>
            <a:endParaRPr lang="en-US" altLang="zh-CN" sz="180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>
              <a:spcAft>
                <a:spcPts val="1125"/>
              </a:spcAft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cd 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usr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/local/Hadoop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mkdir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 ./input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cp ./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etc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/Hadoop/*.xml ./input 		#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拷贝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xml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配置文件作为输入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./bin/Hadoop jar ./share/Hadoop/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mapreduce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/Hadoop-mapreduce-examples-3.1.3.jar grep ./output ‘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dfs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[a-z.]+’</a:t>
            </a:r>
            <a:b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$ cat ./outputs/*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D9FDA0-04D9-1A4E-7C2B-724D348F3B3E}"/>
              </a:ext>
            </a:extLst>
          </p:cNvPr>
          <p:cNvSpPr txBox="1"/>
          <p:nvPr/>
        </p:nvSpPr>
        <p:spPr>
          <a:xfrm>
            <a:off x="631000" y="5235268"/>
            <a:ext cx="1060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执行成功后如下所示，输出了作业的相关信息，输出的结果是符合正则的单词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dfsadmin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出现了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次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F09273-69FC-61AF-A021-98095E3C8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7"/>
          <a:stretch/>
        </p:blipFill>
        <p:spPr>
          <a:xfrm>
            <a:off x="537490" y="5753364"/>
            <a:ext cx="7110797" cy="10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22869" y="22299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Hadoop</a:t>
            </a:r>
            <a:r>
              <a:rPr lang="zh-CN" altLang="en-US" sz="3200" b="1" dirty="0"/>
              <a:t>伪分布式配置</a:t>
            </a:r>
            <a:endParaRPr lang="en-US" altLang="zh-CN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B8E903-943C-0079-22DD-3C4610537997}"/>
              </a:ext>
            </a:extLst>
          </p:cNvPr>
          <p:cNvSpPr/>
          <p:nvPr/>
        </p:nvSpPr>
        <p:spPr>
          <a:xfrm>
            <a:off x="253656" y="1080588"/>
            <a:ext cx="92736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伪分布式配置</a:t>
            </a:r>
            <a:r>
              <a:rPr lang="en-US" altLang="zh-CN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/>
              <a:t>Hadoop</a:t>
            </a:r>
            <a:r>
              <a:rPr lang="zh-CN" altLang="en-US" sz="2000" dirty="0"/>
              <a:t>的配置文件位于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/usr/local/hadoop/</a:t>
            </a:r>
            <a:r>
              <a:rPr lang="en-US" altLang="zh-CN" sz="2000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etc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/hadoop/ 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中，</a:t>
            </a:r>
            <a:b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</a:b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伪分布式需要修改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个配置文件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20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core-site.xml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和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20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hdfs-site.xml</a:t>
            </a:r>
            <a:endParaRPr lang="zh-CN" altLang="en-US" sz="2000" dirty="0"/>
          </a:p>
          <a:p>
            <a:pPr algn="ctr"/>
            <a:endParaRPr lang="zh-CN" altLang="zh-CN" sz="2000" b="1" dirty="0">
              <a:effectLst/>
              <a:highlight>
                <a:srgbClr val="FEFEFE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F1C30-993D-E628-F292-646CCFCC95F0}"/>
              </a:ext>
            </a:extLst>
          </p:cNvPr>
          <p:cNvSpPr txBox="1"/>
          <p:nvPr/>
        </p:nvSpPr>
        <p:spPr>
          <a:xfrm>
            <a:off x="322869" y="1818216"/>
            <a:ext cx="4009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修改配置文件</a:t>
            </a:r>
            <a:r>
              <a:rPr lang="en-US" altLang="zh-CN" dirty="0"/>
              <a:t>core-site.xml</a:t>
            </a:r>
            <a:r>
              <a:rPr lang="zh-CN" altLang="en-US" dirty="0"/>
              <a:t>：将其中的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此处修改配置文件为了方便可使用</a:t>
            </a:r>
            <a:endParaRPr lang="en-US" altLang="zh-CN" dirty="0"/>
          </a:p>
          <a:p>
            <a:r>
              <a:rPr lang="en-US" altLang="zh-CN" dirty="0"/>
              <a:t>sudo 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88148C-7A16-4ACE-0789-D4B5F41F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0" y="1817915"/>
            <a:ext cx="1824051" cy="4619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14C40B-262E-A1F2-5C90-0879713FD6ED}"/>
              </a:ext>
            </a:extLst>
          </p:cNvPr>
          <p:cNvSpPr txBox="1"/>
          <p:nvPr/>
        </p:nvSpPr>
        <p:spPr>
          <a:xfrm>
            <a:off x="6090284" y="1822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DB0F79-4943-2E79-B807-7F00EFF9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73" y="1907105"/>
            <a:ext cx="5243551" cy="27194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972C61-BDA0-9B28-0026-A811752B34FA}"/>
              </a:ext>
            </a:extLst>
          </p:cNvPr>
          <p:cNvSpPr txBox="1"/>
          <p:nvPr/>
        </p:nvSpPr>
        <p:spPr>
          <a:xfrm>
            <a:off x="2416287" y="260268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同理，修改</a:t>
            </a:r>
            <a:r>
              <a:rPr lang="en-US" altLang="zh-CN" sz="18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hdfs-site.xml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6C5525-3FBA-E144-4CC8-BF71BBB2C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0" y="2998498"/>
            <a:ext cx="5357852" cy="23574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F1C7E3-6325-A2AC-C8C0-6A646AC01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0" y="5342165"/>
            <a:ext cx="5357852" cy="9477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04173E-9660-F498-8F22-CAF0C97CF998}"/>
              </a:ext>
            </a:extLst>
          </p:cNvPr>
          <p:cNvSpPr txBox="1"/>
          <p:nvPr/>
        </p:nvSpPr>
        <p:spPr>
          <a:xfrm>
            <a:off x="6813057" y="478681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配置完成后，执行</a:t>
            </a:r>
            <a:r>
              <a:rPr lang="en-US" altLang="zh-CN" dirty="0" err="1"/>
              <a:t>NameNode</a:t>
            </a:r>
            <a:r>
              <a:rPr lang="zh-CN" altLang="en-US" dirty="0"/>
              <a:t>的格式化</a:t>
            </a:r>
            <a:endParaRPr lang="en-US" altLang="zh-CN" dirty="0"/>
          </a:p>
          <a:p>
            <a:r>
              <a:rPr lang="zh-CN" altLang="en-US" dirty="0"/>
              <a:t>到此</a:t>
            </a:r>
            <a:r>
              <a:rPr lang="en-US" altLang="zh-CN" dirty="0"/>
              <a:t>hadoop</a:t>
            </a:r>
            <a:r>
              <a:rPr lang="zh-CN" altLang="en-US" dirty="0"/>
              <a:t>基本环境配置和安装完成。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AF5F05-D2B0-B265-D156-8430C7FB5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73" y="5536904"/>
            <a:ext cx="2595581" cy="4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BF07B-9ADA-4DE7-882D-7869E13240F2}"/>
              </a:ext>
            </a:extLst>
          </p:cNvPr>
          <p:cNvSpPr txBox="1"/>
          <p:nvPr/>
        </p:nvSpPr>
        <p:spPr>
          <a:xfrm>
            <a:off x="322869" y="22299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Hadoop</a:t>
            </a:r>
            <a:r>
              <a:rPr lang="zh-CN" altLang="en-US" sz="3200" b="1" dirty="0"/>
              <a:t>环境配置检查</a:t>
            </a:r>
            <a:endParaRPr lang="en-US" altLang="zh-CN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B8E903-943C-0079-22DD-3C4610537997}"/>
              </a:ext>
            </a:extLst>
          </p:cNvPr>
          <p:cNvSpPr/>
          <p:nvPr/>
        </p:nvSpPr>
        <p:spPr>
          <a:xfrm>
            <a:off x="322869" y="807768"/>
            <a:ext cx="9505872" cy="76020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伪分布式配置成功检查</a:t>
            </a:r>
            <a:r>
              <a:rPr lang="en-US" altLang="zh-CN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sz="2000" dirty="0">
                <a:ln w="0"/>
                <a:highlight>
                  <a:srgbClr val="FEFEFE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安装目录，执行以下命令：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./sbin/start-dfs.sh</a:t>
            </a: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</a:b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应该出现以下输出，表示正在初始化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各组件。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同时再使用</a:t>
            </a:r>
            <a:r>
              <a:rPr lang="en-US" altLang="zh-CN" dirty="0" err="1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jps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检查各进程是否正常初始化：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zh-CN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4CEA01-41BA-8861-5168-A3A4FFE2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9" y="2178421"/>
            <a:ext cx="4734586" cy="8383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C6739B-81F2-7DD1-7B59-28DB7614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9" y="4121907"/>
            <a:ext cx="5601482" cy="1543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62006E8-D3DF-D3B6-629A-1E1E1C3E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49" y="4615081"/>
            <a:ext cx="5601482" cy="166761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DCE8F-6720-F952-F1B1-5922055046D8}"/>
              </a:ext>
            </a:extLst>
          </p:cNvPr>
          <p:cNvSpPr txBox="1"/>
          <p:nvPr/>
        </p:nvSpPr>
        <p:spPr>
          <a:xfrm>
            <a:off x="6490447" y="1335741"/>
            <a:ext cx="5082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若出现左侧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4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个进程（无视端口号），则表示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服务初始化成功，若缺少</a:t>
            </a:r>
            <a:r>
              <a:rPr lang="en-US" altLang="zh-CN" dirty="0" err="1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DataNode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或者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en-US" altLang="zh-CN" dirty="0" err="1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NameNode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，则表示环境配置出现问题或未格式化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data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存储路径，需要重新配置环境。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同时此时我们可以打开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  <a:hlinkClick r:id="rId5"/>
              </a:rPr>
              <a:t>http://localhost:9870/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来查看是否已经初始化了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伪分布式。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可以打开如下网页则是初始化成功。若不能连接，则表明未成功。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在该网页中，我们可以查看当前</a:t>
            </a:r>
            <a:r>
              <a:rPr lang="en-US" altLang="zh-CN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hadoop</a:t>
            </a:r>
            <a:r>
              <a:rPr lang="zh-CN" altLang="en-US" dirty="0">
                <a:latin typeface="inherit"/>
                <a:ea typeface="宋体" panose="02010600030101010101" pitchFamily="2" charset="-122"/>
                <a:cs typeface="Helvetica" panose="020B0604020202020204" pitchFamily="34" charset="0"/>
              </a:rPr>
              <a:t>服务和主机的各种运行情况。</a:t>
            </a:r>
            <a:endParaRPr lang="en-US" altLang="zh-CN" dirty="0">
              <a:latin typeface="inherit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0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1428</Words>
  <Application>Microsoft Office PowerPoint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inherit</vt:lpstr>
      <vt:lpstr>等线</vt:lpstr>
      <vt:lpstr>等线 Light</vt:lpstr>
      <vt:lpstr>宋体</vt:lpstr>
      <vt:lpstr>Arial</vt:lpstr>
      <vt:lpstr>Consolas</vt:lpstr>
      <vt:lpstr>Helvetica</vt:lpstr>
      <vt:lpstr>Office 主题​​</vt:lpstr>
      <vt:lpstr>PowerPoint 演示文稿</vt:lpstr>
      <vt:lpstr>流程步骤：</vt:lpstr>
      <vt:lpstr>PowerPoint 演示文稿</vt:lpstr>
      <vt:lpstr>PowerPoint 演示文稿</vt:lpstr>
      <vt:lpstr>PowerPoint 演示文稿</vt:lpstr>
      <vt:lpstr>PowerPoint 演示文稿</vt:lpstr>
      <vt:lpstr>Hadoop 运行（单机模式）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WEIPENG</dc:creator>
  <cp:lastModifiedBy>筠松 杨</cp:lastModifiedBy>
  <cp:revision>65</cp:revision>
  <dcterms:created xsi:type="dcterms:W3CDTF">2024-03-28T14:59:17Z</dcterms:created>
  <dcterms:modified xsi:type="dcterms:W3CDTF">2024-04-01T15:57:54Z</dcterms:modified>
</cp:coreProperties>
</file>