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414" r:id="rId2"/>
    <p:sldId id="347" r:id="rId3"/>
    <p:sldId id="421" r:id="rId4"/>
    <p:sldId id="422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43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5" autoAdjust="0"/>
    <p:restoredTop sz="94384" autoAdjust="0"/>
  </p:normalViewPr>
  <p:slideViewPr>
    <p:cSldViewPr>
      <p:cViewPr varScale="1">
        <p:scale>
          <a:sx n="66" d="100"/>
          <a:sy n="66" d="100"/>
        </p:scale>
        <p:origin x="1389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6ED10B5-7CA0-4885-8B5F-E3B6DCB869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440AB3B-FEDE-4768-83E4-7DBCBF64F3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zh-CN" altLang="en-US"/>
              <a:t>2018-03-12</a:t>
            </a:r>
            <a:endParaRPr lang="en-US" altLang="zh-CN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7FCBF9B9-7838-487C-917B-FE730F39A28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zh-CN" altLang="en-US"/>
              <a:t>2.大数据处理架构Hadoop</a:t>
            </a:r>
            <a:endParaRPr lang="en-US" altLang="zh-CN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24542732-EBF8-4B1E-AEFF-E7865CC8AEF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E72B7B0-4FFD-4451-9DFF-2FA269FFFF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759F309-DFF8-4A63-9E8D-478AED5537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EF77176-7D3C-436C-8E93-C3C70EE264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r>
              <a:rPr lang="en-US" altLang="zh-CN"/>
              <a:t>2018-03-12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8C4B9BC-902E-4AD0-9108-BA763940AB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6E7C7D5-377B-41A0-B67B-3B7706A908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5C30A3A-85CC-44CA-947F-914FD5CA0A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zh-CN"/>
              <a:t>2.大数据处理架构Hadoop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B8D5BD4-2110-4480-8E2D-7853CCC57E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7EA8AA-728C-4823-9D59-22F60539DC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E301DA0E-B231-4B2A-8820-CDAD8EEE0D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2018-03-12</a:t>
            </a: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2A1172B2-26D5-448C-BC30-DB3A4CE9AE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2.大数据处理架构Hadoop</a:t>
            </a: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6E430B3A-5A02-427E-A567-0DA956C3D6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0B230F-B1C4-49C6-92C9-2E711948E059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7071539-E481-4122-BFB1-C8475557E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2C22C1DA-6E16-452F-A470-7A8F7B571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D56304A8-3C7E-42B1-8E75-D9C78A05E2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2018-03-12</a:t>
            </a:r>
          </a:p>
        </p:txBody>
      </p:sp>
      <p:sp>
        <p:nvSpPr>
          <p:cNvPr id="8195" name="Rectangle 6">
            <a:extLst>
              <a:ext uri="{FF2B5EF4-FFF2-40B4-BE49-F238E27FC236}">
                <a16:creationId xmlns:a16="http://schemas.microsoft.com/office/drawing/2014/main" id="{61FEB5FF-C518-4E80-848B-A1ACD48850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2.大数据处理架构Hadoop</a:t>
            </a:r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83F2E22E-A52B-4111-B725-5C6195BD9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FDE6E9-8284-4C0E-97B6-2F0C21B58A6F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5EA7E5D5-EA7E-402C-A18B-DBBDFE622B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E49244D0-9698-43D0-84D1-4BF37E177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401D457-6064-4451-8BEF-582B4EB897CC}"/>
              </a:ext>
            </a:extLst>
          </p:cNvPr>
          <p:cNvGrpSpPr>
            <a:grpSpLocks/>
          </p:cNvGrpSpPr>
          <p:nvPr/>
        </p:nvGrpSpPr>
        <p:grpSpPr bwMode="auto">
          <a:xfrm>
            <a:off x="0" y="-167640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A6D712F6-5D62-4206-96E5-F8AF01CAA2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41C8AFF-1523-49D8-AD73-5E0A6983924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210F17D6-C333-43A1-9F3F-B646B7ECE6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7F3C53F8-2FAB-4E8E-854C-44519FBB53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DF42434E-D61C-4C7B-AEF5-9A763E74B2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61A8CF0-71D4-4403-9226-6835A1C9FA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70D62FC4-219B-4284-9F44-85DAC07E99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75B2FDA2-9CA0-49D4-B87C-F558043B9D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2CBCED46-BC42-4A10-A9CB-307D6A7CF6E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3C97E23E-46B5-49B2-98A6-27A80EBE93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A70E1FEE-84BC-495A-A8EC-CCE6E8AE64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F6A6C403-50B3-450C-9A14-E0AF4DFDAA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BC428B87-5777-481C-983E-3C8389F9042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574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123963F-3189-47BE-BF71-35D28099E5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9DF0242-C817-42F3-A413-B8F2E8F607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00E4BEF-893A-4497-BD8A-B291359BAE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BEC87-2554-454A-9909-19C43EE5E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11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76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D7ABD41-D5EF-464D-B3FD-7F77B5508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5146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9D95B6-4DD3-4D8A-A62F-8CEE6247C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FAA87892-1CE3-490C-889A-BC2D1C5685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652463"/>
            <a:ext cx="83820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3399"/>
          </a:solidFill>
          <a:ln w="952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DF3CC21-BA29-477D-8926-0FBAA81A5D1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EFA5E725-F7F8-4424-A1E5-760375C343D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5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AA4AB9A4-AA4F-456F-9D3B-CA2F56F9B2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9E0A48D1-0AD8-43E4-A6D4-7ED94C1EFF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613525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5E5B499-0868-4C48-9DC4-935E0DDA5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9" descr="xiaohui">
            <a:extLst>
              <a:ext uri="{FF2B5EF4-FFF2-40B4-BE49-F238E27FC236}">
                <a16:creationId xmlns:a16="http://schemas.microsoft.com/office/drawing/2014/main" id="{7EFDFD71-68CF-4F06-8EE5-7D80EEF77B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762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7" r:id="rId2"/>
    <p:sldLayoutId id="214748373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B892010-17E9-496C-890D-D4DC441913F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057400" y="3429000"/>
            <a:ext cx="7010400" cy="762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 Hadoop</a:t>
            </a:r>
            <a:r>
              <a:rPr lang="zh-CN" altLang="en-US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安装与使用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4D232BD-223F-437A-AAE1-185A31297C3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667000" y="838200"/>
            <a:ext cx="6477000" cy="1470025"/>
          </a:xfrm>
          <a:noFill/>
        </p:spPr>
        <p:txBody>
          <a:bodyPr/>
          <a:lstStyle/>
          <a:p>
            <a:pPr eaLnBrk="1" hangingPunct="1"/>
            <a:r>
              <a:rPr lang="zh-CN" altLang="en-US" sz="5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C6BF5FC-F172-456D-80E0-51EAF48BC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6477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1"/>
                </a:solidFill>
                <a:latin typeface="Verdana" panose="020B0604030504040204" pitchFamily="34" charset="0"/>
              </a:rPr>
              <a:t>大数据技术原理与应用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3B6110C-0622-4D7A-A35D-C8876777E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4972050"/>
            <a:ext cx="4572000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</a:rPr>
              <a:t>陈建文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</a:rPr>
              <a:t>电子信息与通信学院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2"/>
                </a:solidFill>
              </a:rPr>
              <a:t>chenjw@hust.edu.cn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2">
            <a:extLst>
              <a:ext uri="{FF2B5EF4-FFF2-40B4-BE49-F238E27FC236}">
                <a16:creationId xmlns:a16="http://schemas.microsoft.com/office/drawing/2014/main" id="{3F7B81C4-56FF-4A0E-828A-C1488BE4F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78" y="1098848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下面继续执行如下命令，设置环境变量：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3316" name="TextBox 3">
            <a:extLst>
              <a:ext uri="{FF2B5EF4-FFF2-40B4-BE49-F238E27FC236}">
                <a16:creationId xmlns:a16="http://schemas.microsoft.com/office/drawing/2014/main" id="{7CDACE64-DAB8-4E14-95C2-F37BC6C73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882924"/>
            <a:ext cx="7391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$vim ~/.</a:t>
            </a:r>
            <a:r>
              <a:rPr lang="en-US" altLang="zh-CN" sz="2400" dirty="0" err="1">
                <a:solidFill>
                  <a:schemeClr val="bg1"/>
                </a:solidFill>
              </a:rPr>
              <a:t>bashrc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317" name="TextBox 4">
            <a:extLst>
              <a:ext uri="{FF2B5EF4-FFF2-40B4-BE49-F238E27FC236}">
                <a16:creationId xmlns:a16="http://schemas.microsoft.com/office/drawing/2014/main" id="{34486319-2C42-489A-B55B-B463D678C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78" y="2667000"/>
            <a:ext cx="785342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上面命令使用</a:t>
            </a:r>
            <a:r>
              <a:rPr lang="en-US" altLang="zh-CN" sz="2400" b="1" dirty="0">
                <a:solidFill>
                  <a:schemeClr val="bg2"/>
                </a:solidFill>
              </a:rPr>
              <a:t>vim</a:t>
            </a:r>
            <a:r>
              <a:rPr lang="zh-CN" altLang="zh-CN" sz="2400" b="1" dirty="0">
                <a:solidFill>
                  <a:schemeClr val="bg2"/>
                </a:solidFill>
              </a:rPr>
              <a:t>编辑器打开了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这个用户的环境变量配置文件，请在这个文件的开头位置，添加如下几行内容：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3318" name="TextBox 5">
            <a:extLst>
              <a:ext uri="{FF2B5EF4-FFF2-40B4-BE49-F238E27FC236}">
                <a16:creationId xmlns:a16="http://schemas.microsoft.com/office/drawing/2014/main" id="{C15F4FE8-AA80-40B4-984D-0E2F7C6B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60317"/>
            <a:ext cx="8382488" cy="15696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export JAVA_HOME=/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/lib/</a:t>
            </a:r>
            <a:r>
              <a:rPr lang="en-US" altLang="zh-CN" sz="2400" dirty="0" err="1"/>
              <a:t>jvm</a:t>
            </a:r>
            <a:r>
              <a:rPr lang="en-US" altLang="zh-CN" sz="2400" dirty="0"/>
              <a:t>/jdk1.8.0_162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export JRE_HOME=${JAVA_HOME}/</a:t>
            </a:r>
            <a:r>
              <a:rPr lang="en-US" altLang="zh-CN" sz="2400" dirty="0" err="1"/>
              <a:t>jre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export CLASSPATH=.:${JAVA_HOME}/lib:${JRE_HOME}/lib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export PATH=${JAVA_HOME}/bin:$PATH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435DEC-FD56-4030-BBE4-7F5A18FF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9E903A-E392-4B34-A12B-43032307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D5B14-7171-438C-A97B-3B681415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>
            <a:extLst>
              <a:ext uri="{FF2B5EF4-FFF2-40B4-BE49-F238E27FC236}">
                <a16:creationId xmlns:a16="http://schemas.microsoft.com/office/drawing/2014/main" id="{7D5C89E8-1C83-4D99-8B07-052561C77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37001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chemeClr val="bg2"/>
                </a:solidFill>
              </a:rPr>
              <a:t>保存</a:t>
            </a:r>
            <a:r>
              <a:rPr lang="en-US" altLang="zh-CN" sz="2400" dirty="0">
                <a:solidFill>
                  <a:schemeClr val="bg2"/>
                </a:solidFill>
              </a:rPr>
              <a:t>.</a:t>
            </a:r>
            <a:r>
              <a:rPr lang="en-US" altLang="zh-CN" sz="2400" dirty="0" err="1">
                <a:solidFill>
                  <a:schemeClr val="bg2"/>
                </a:solidFill>
              </a:rPr>
              <a:t>bashrc</a:t>
            </a:r>
            <a:r>
              <a:rPr lang="zh-CN" altLang="zh-CN" sz="2400" dirty="0">
                <a:solidFill>
                  <a:schemeClr val="bg2"/>
                </a:solidFill>
              </a:rPr>
              <a:t>文件并退出</a:t>
            </a:r>
            <a:r>
              <a:rPr lang="en-US" altLang="zh-CN" sz="2400" dirty="0">
                <a:solidFill>
                  <a:schemeClr val="bg2"/>
                </a:solidFill>
              </a:rPr>
              <a:t>vim</a:t>
            </a:r>
            <a:r>
              <a:rPr lang="zh-CN" altLang="zh-CN" sz="2400" dirty="0">
                <a:solidFill>
                  <a:schemeClr val="bg2"/>
                </a:solidFill>
              </a:rPr>
              <a:t>编辑器。然后，继续执行如下命令让</a:t>
            </a:r>
            <a:r>
              <a:rPr lang="en-US" altLang="zh-CN" sz="2400" dirty="0">
                <a:solidFill>
                  <a:schemeClr val="bg2"/>
                </a:solidFill>
              </a:rPr>
              <a:t>.</a:t>
            </a:r>
            <a:r>
              <a:rPr lang="en-US" altLang="zh-CN" sz="2400" dirty="0" err="1">
                <a:solidFill>
                  <a:schemeClr val="bg2"/>
                </a:solidFill>
              </a:rPr>
              <a:t>bashrc</a:t>
            </a:r>
            <a:r>
              <a:rPr lang="zh-CN" altLang="zh-CN" sz="2400" dirty="0">
                <a:solidFill>
                  <a:schemeClr val="bg2"/>
                </a:solidFill>
              </a:rPr>
              <a:t>文件的配置立即生效：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4340" name="TextBox 3">
            <a:extLst>
              <a:ext uri="{FF2B5EF4-FFF2-40B4-BE49-F238E27FC236}">
                <a16:creationId xmlns:a16="http://schemas.microsoft.com/office/drawing/2014/main" id="{C9F3E50F-B112-474D-9CE2-D74201F6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2041823"/>
            <a:ext cx="76200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$source ~/.</a:t>
            </a:r>
            <a:r>
              <a:rPr lang="en-US" altLang="zh-CN" sz="2400" dirty="0" err="1">
                <a:solidFill>
                  <a:schemeClr val="bg1"/>
                </a:solidFill>
              </a:rPr>
              <a:t>bashrc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341" name="TextBox 4">
            <a:extLst>
              <a:ext uri="{FF2B5EF4-FFF2-40B4-BE49-F238E27FC236}">
                <a16:creationId xmlns:a16="http://schemas.microsoft.com/office/drawing/2014/main" id="{1EBE6DF9-3F1C-497D-883F-5C5BA23D8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7996"/>
            <a:ext cx="6340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这时，可以使用如下命令查看是否安装成功：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4342" name="TextBox 5">
            <a:extLst>
              <a:ext uri="{FF2B5EF4-FFF2-40B4-BE49-F238E27FC236}">
                <a16:creationId xmlns:a16="http://schemas.microsoft.com/office/drawing/2014/main" id="{4C85C7CE-C60E-4BD0-A154-FB796EDEF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56" y="3675573"/>
            <a:ext cx="758031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$java -version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343" name="矩形 6">
            <a:extLst>
              <a:ext uri="{FF2B5EF4-FFF2-40B4-BE49-F238E27FC236}">
                <a16:creationId xmlns:a16="http://schemas.microsoft.com/office/drawing/2014/main" id="{D28FE977-7C69-4600-A72C-9722EA37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31746"/>
            <a:ext cx="739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如果能够在屏幕上返回如下信息，则说明安装成功：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4344" name="TextBox 7">
            <a:extLst>
              <a:ext uri="{FF2B5EF4-FFF2-40B4-BE49-F238E27FC236}">
                <a16:creationId xmlns:a16="http://schemas.microsoft.com/office/drawing/2014/main" id="{27709880-3F08-4332-B7B0-199F8D76F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71" y="5286155"/>
            <a:ext cx="7973658" cy="10156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2"/>
                </a:solidFill>
              </a:rPr>
              <a:t>java version "1.8.0_162"</a:t>
            </a:r>
            <a:endParaRPr lang="zh-CN" altLang="zh-CN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2"/>
                </a:solidFill>
              </a:rPr>
              <a:t>Java(TM) SE Runtime Environment (build 1.8.0_162-b12)</a:t>
            </a:r>
            <a:endParaRPr lang="zh-CN" altLang="zh-CN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2"/>
                </a:solidFill>
              </a:rPr>
              <a:t>Java </a:t>
            </a:r>
            <a:r>
              <a:rPr lang="en-US" altLang="zh-CN" sz="2000" dirty="0" err="1">
                <a:solidFill>
                  <a:schemeClr val="bg2"/>
                </a:solidFill>
              </a:rPr>
              <a:t>HotSpot</a:t>
            </a:r>
            <a:r>
              <a:rPr lang="en-US" altLang="zh-CN" sz="2000" dirty="0">
                <a:solidFill>
                  <a:schemeClr val="bg2"/>
                </a:solidFill>
              </a:rPr>
              <a:t>(TM) 64-Bit Server VM (build 25.162-b12, mixed mode)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06F3F7-022A-4189-B530-F6F2804F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5DD186-10A2-4F13-BFD5-5768478F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F1BB0-216C-48C5-8290-12438FE5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28EF3D63-952A-4337-8122-9FA149D48E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3980" y="-76200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3.3 </a:t>
            </a:r>
            <a:r>
              <a:rPr lang="zh-CN" altLang="zh-CN" sz="3200" b="1" dirty="0">
                <a:solidFill>
                  <a:schemeClr val="bg2"/>
                </a:solidFill>
              </a:rPr>
              <a:t>安装</a:t>
            </a:r>
            <a:r>
              <a:rPr lang="en-US" altLang="zh-CN" sz="3200" b="1" dirty="0">
                <a:solidFill>
                  <a:schemeClr val="bg2"/>
                </a:solidFill>
              </a:rPr>
              <a:t>Hadoop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5363" name="TextBox 2">
            <a:extLst>
              <a:ext uri="{FF2B5EF4-FFF2-40B4-BE49-F238E27FC236}">
                <a16:creationId xmlns:a16="http://schemas.microsoft.com/office/drawing/2014/main" id="{CE645C24-69F4-42B2-AC2F-8BB2CD75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09" y="1295400"/>
            <a:ext cx="8153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3.3.1 </a:t>
            </a:r>
            <a:r>
              <a:rPr lang="zh-CN" altLang="zh-CN" sz="2800" b="1" dirty="0">
                <a:solidFill>
                  <a:schemeClr val="bg2"/>
                </a:solidFill>
              </a:rPr>
              <a:t>下载安装文件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3.3.2 </a:t>
            </a:r>
            <a:r>
              <a:rPr lang="zh-CN" altLang="zh-CN" sz="2800" b="1" dirty="0">
                <a:solidFill>
                  <a:schemeClr val="bg2"/>
                </a:solidFill>
              </a:rPr>
              <a:t>单机模式配置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3.3.3 </a:t>
            </a:r>
            <a:r>
              <a:rPr lang="zh-CN" altLang="zh-CN" sz="2800" b="1" dirty="0">
                <a:solidFill>
                  <a:schemeClr val="bg2"/>
                </a:solidFill>
              </a:rPr>
              <a:t>伪分布式模式配置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3.3.4 </a:t>
            </a:r>
            <a:r>
              <a:rPr lang="zh-CN" altLang="zh-CN" sz="2800" b="1" dirty="0">
                <a:solidFill>
                  <a:schemeClr val="bg2"/>
                </a:solidFill>
              </a:rPr>
              <a:t>分布式模式配置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2D415E-6ACF-43E7-99BF-AD9679F7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1D485E-3E11-4D13-BCEF-366A3FF7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D9A155-E4B3-47D0-8717-CFA63C9C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2">
            <a:extLst>
              <a:ext uri="{FF2B5EF4-FFF2-40B4-BE49-F238E27FC236}">
                <a16:creationId xmlns:a16="http://schemas.microsoft.com/office/drawing/2014/main" id="{CE645C24-69F4-42B2-AC2F-8BB2CD75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09" y="1295400"/>
            <a:ext cx="8153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包括三种安装模式：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endParaRPr lang="zh-CN" altLang="zh-CN" sz="2400" b="1" dirty="0">
              <a:solidFill>
                <a:schemeClr val="bg2"/>
              </a:solidFill>
            </a:endParaRPr>
          </a:p>
          <a:p>
            <a:pPr marL="285750" indent="-28575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bg2"/>
                </a:solidFill>
              </a:rPr>
              <a:t>单机模式：只在一台机器上运行，存储是采用本地文件系统，没有采用分布式文件系统</a:t>
            </a:r>
            <a:r>
              <a:rPr lang="en-US" altLang="zh-CN" sz="2400" dirty="0">
                <a:solidFill>
                  <a:schemeClr val="bg2"/>
                </a:solidFill>
              </a:rPr>
              <a:t>HDFS</a:t>
            </a:r>
            <a:r>
              <a:rPr lang="zh-CN" altLang="zh-CN" sz="2400" dirty="0">
                <a:solidFill>
                  <a:schemeClr val="bg2"/>
                </a:solidFill>
              </a:rPr>
              <a:t>；</a:t>
            </a:r>
          </a:p>
          <a:p>
            <a:pPr marL="285750" indent="-28575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bg2"/>
                </a:solidFill>
              </a:rPr>
              <a:t>伪分布式模式：存储采用分布式文件系统</a:t>
            </a:r>
            <a:r>
              <a:rPr lang="en-US" altLang="zh-CN" sz="2400" dirty="0">
                <a:solidFill>
                  <a:schemeClr val="bg2"/>
                </a:solidFill>
              </a:rPr>
              <a:t>HDFS</a:t>
            </a:r>
            <a:r>
              <a:rPr lang="zh-CN" altLang="zh-CN" sz="2400" dirty="0">
                <a:solidFill>
                  <a:schemeClr val="bg2"/>
                </a:solidFill>
              </a:rPr>
              <a:t>，但是，</a:t>
            </a:r>
            <a:r>
              <a:rPr lang="en-US" altLang="zh-CN" sz="2400" dirty="0">
                <a:solidFill>
                  <a:schemeClr val="bg2"/>
                </a:solidFill>
              </a:rPr>
              <a:t>HDFS</a:t>
            </a:r>
            <a:r>
              <a:rPr lang="zh-CN" altLang="zh-CN" sz="2400" dirty="0">
                <a:solidFill>
                  <a:schemeClr val="bg2"/>
                </a:solidFill>
              </a:rPr>
              <a:t>的名称节点和数据节点都在同一台机器上；</a:t>
            </a:r>
          </a:p>
          <a:p>
            <a:pPr marL="285750" indent="-28575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bg2"/>
                </a:solidFill>
              </a:rPr>
              <a:t>分布式模式：存储采用分布式文件系统</a:t>
            </a:r>
            <a:r>
              <a:rPr lang="en-US" altLang="zh-CN" sz="2400" dirty="0">
                <a:solidFill>
                  <a:schemeClr val="bg2"/>
                </a:solidFill>
              </a:rPr>
              <a:t>HDFS</a:t>
            </a:r>
            <a:r>
              <a:rPr lang="zh-CN" altLang="zh-CN" sz="2400" dirty="0">
                <a:solidFill>
                  <a:schemeClr val="bg2"/>
                </a:solidFill>
              </a:rPr>
              <a:t>，而且，</a:t>
            </a:r>
            <a:r>
              <a:rPr lang="en-US" altLang="zh-CN" sz="2400" dirty="0">
                <a:solidFill>
                  <a:schemeClr val="bg2"/>
                </a:solidFill>
              </a:rPr>
              <a:t>HDFS</a:t>
            </a:r>
            <a:r>
              <a:rPr lang="zh-CN" altLang="zh-CN" sz="2400" dirty="0">
                <a:solidFill>
                  <a:schemeClr val="bg2"/>
                </a:solidFill>
              </a:rPr>
              <a:t>的名称节点和数据节点位于不同机器上</a:t>
            </a:r>
            <a:r>
              <a:rPr lang="zh-CN" altLang="zh-CN" sz="2400" b="1" dirty="0">
                <a:solidFill>
                  <a:schemeClr val="bg2"/>
                </a:solidFill>
              </a:rPr>
              <a:t>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0930FD-7996-4840-AF67-79891FBF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82C5BB-66E4-4167-992E-88819387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496290-CBB3-4A9B-AD14-BC1B404C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71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F484BD99-538D-42AF-9AF1-8444BDDD5A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6669" y="-62536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3.3.1 </a:t>
            </a:r>
            <a:r>
              <a:rPr lang="zh-CN" altLang="zh-CN" sz="2800" b="1" dirty="0">
                <a:solidFill>
                  <a:schemeClr val="bg2"/>
                </a:solidFill>
              </a:rPr>
              <a:t>下载安装文件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6387" name="TextBox 2">
            <a:extLst>
              <a:ext uri="{FF2B5EF4-FFF2-40B4-BE49-F238E27FC236}">
                <a16:creationId xmlns:a16="http://schemas.microsoft.com/office/drawing/2014/main" id="{92A6A2EE-ADC3-4045-838A-A6B1FE67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02553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本教程采用的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版本是</a:t>
            </a:r>
            <a:r>
              <a:rPr lang="en-US" altLang="zh-CN" sz="2400" b="1" dirty="0">
                <a:solidFill>
                  <a:schemeClr val="bg2"/>
                </a:solidFill>
              </a:rPr>
              <a:t>3.1.3</a:t>
            </a:r>
            <a:r>
              <a:rPr lang="zh-CN" altLang="zh-CN" sz="2400" b="1" dirty="0">
                <a:solidFill>
                  <a:schemeClr val="bg2"/>
                </a:solidFill>
              </a:rPr>
              <a:t>，可以到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官网下载安装文件（</a:t>
            </a:r>
            <a:r>
              <a:rPr lang="en-US" altLang="zh-CN" sz="2400" b="1" dirty="0">
                <a:solidFill>
                  <a:schemeClr val="bg2"/>
                </a:solidFill>
              </a:rPr>
              <a:t>http://mirrors.cnnic.cn/apache/hadoop/common/</a:t>
            </a:r>
            <a:r>
              <a:rPr lang="zh-CN" altLang="zh-CN" sz="2400" b="1" dirty="0">
                <a:solidFill>
                  <a:schemeClr val="bg2"/>
                </a:solidFill>
              </a:rPr>
              <a:t>）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6388" name="TextBox 3">
            <a:extLst>
              <a:ext uri="{FF2B5EF4-FFF2-40B4-BE49-F238E27FC236}">
                <a16:creationId xmlns:a16="http://schemas.microsoft.com/office/drawing/2014/main" id="{C2C0597E-9C70-470F-A11B-98C7BA9DE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6" y="1822876"/>
            <a:ext cx="84400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请使用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用户登录</a:t>
            </a:r>
            <a:r>
              <a:rPr lang="en-US" altLang="zh-CN" sz="2400" b="1" dirty="0">
                <a:solidFill>
                  <a:schemeClr val="bg2"/>
                </a:solidFill>
              </a:rPr>
              <a:t>Linux</a:t>
            </a:r>
            <a:r>
              <a:rPr lang="zh-CN" altLang="zh-CN" sz="2400" b="1" dirty="0">
                <a:solidFill>
                  <a:schemeClr val="bg2"/>
                </a:solidFill>
              </a:rPr>
              <a:t>系统，打开一个终端，执行如下命令：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6389" name="TextBox 4">
            <a:extLst>
              <a:ext uri="{FF2B5EF4-FFF2-40B4-BE49-F238E27FC236}">
                <a16:creationId xmlns:a16="http://schemas.microsoft.com/office/drawing/2014/main" id="{C16645FE-FDCA-4DB3-958E-742EC852C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" y="2860461"/>
            <a:ext cx="8274049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tar -</a:t>
            </a:r>
            <a:r>
              <a:rPr lang="en-US" altLang="zh-CN" dirty="0" err="1">
                <a:solidFill>
                  <a:schemeClr val="bg1"/>
                </a:solidFill>
              </a:rPr>
              <a:t>zxf</a:t>
            </a:r>
            <a:r>
              <a:rPr lang="en-US" altLang="zh-CN" dirty="0">
                <a:solidFill>
                  <a:schemeClr val="bg1"/>
                </a:solidFill>
              </a:rPr>
              <a:t> ~/</a:t>
            </a:r>
            <a:r>
              <a:rPr lang="zh-CN" altLang="zh-CN" dirty="0">
                <a:solidFill>
                  <a:schemeClr val="bg1"/>
                </a:solidFill>
              </a:rPr>
              <a:t>下载</a:t>
            </a:r>
            <a:r>
              <a:rPr lang="en-US" altLang="zh-CN" dirty="0">
                <a:solidFill>
                  <a:schemeClr val="bg1"/>
                </a:solidFill>
              </a:rPr>
              <a:t>/hadoop-3.1.3.tar.gz -C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    # </a:t>
            </a:r>
            <a:r>
              <a:rPr lang="zh-CN" altLang="zh-CN" dirty="0">
                <a:solidFill>
                  <a:schemeClr val="bg1"/>
                </a:solidFill>
              </a:rPr>
              <a:t>解压到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</a:t>
            </a:r>
            <a:r>
              <a:rPr lang="zh-CN" altLang="zh-CN" dirty="0">
                <a:solidFill>
                  <a:schemeClr val="bg1"/>
                </a:solidFill>
              </a:rPr>
              <a:t>中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mv ./hadoop-3.1.3/ ./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      # </a:t>
            </a:r>
            <a:r>
              <a:rPr lang="zh-CN" altLang="zh-CN" dirty="0">
                <a:solidFill>
                  <a:schemeClr val="bg1"/>
                </a:solidFill>
              </a:rPr>
              <a:t>将文件夹名改为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chown</a:t>
            </a:r>
            <a:r>
              <a:rPr lang="en-US" altLang="zh-CN" dirty="0">
                <a:solidFill>
                  <a:schemeClr val="bg1"/>
                </a:solidFill>
              </a:rPr>
              <a:t> -R 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 ./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       # </a:t>
            </a:r>
            <a:r>
              <a:rPr lang="zh-CN" altLang="zh-CN" dirty="0">
                <a:solidFill>
                  <a:schemeClr val="bg1"/>
                </a:solidFill>
              </a:rPr>
              <a:t>修改文件权限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390" name="TextBox 5">
            <a:extLst>
              <a:ext uri="{FF2B5EF4-FFF2-40B4-BE49-F238E27FC236}">
                <a16:creationId xmlns:a16="http://schemas.microsoft.com/office/drawing/2014/main" id="{31E380DD-7929-441E-8F32-0F0172FFF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" y="4198092"/>
            <a:ext cx="82740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解压后即可使用，可以输入如下命令来检查</a:t>
            </a:r>
            <a:r>
              <a:rPr lang="en-US" altLang="zh-CN" sz="2400" b="1" dirty="0">
                <a:solidFill>
                  <a:schemeClr val="bg2"/>
                </a:solidFill>
              </a:rPr>
              <a:t> Hadoop</a:t>
            </a:r>
            <a:r>
              <a:rPr lang="zh-CN" altLang="zh-CN" sz="2400" b="1" dirty="0">
                <a:solidFill>
                  <a:schemeClr val="bg2"/>
                </a:solidFill>
              </a:rPr>
              <a:t>是否可用，成功则会显示</a:t>
            </a:r>
            <a:r>
              <a:rPr lang="en-US" altLang="zh-CN" sz="2400" b="1" dirty="0">
                <a:solidFill>
                  <a:schemeClr val="bg2"/>
                </a:solidFill>
              </a:rPr>
              <a:t> Hadoop</a:t>
            </a:r>
            <a:r>
              <a:rPr lang="zh-CN" altLang="zh-CN" sz="2400" b="1" dirty="0">
                <a:solidFill>
                  <a:schemeClr val="bg2"/>
                </a:solidFill>
              </a:rPr>
              <a:t>版本信息：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6391" name="TextBox 6">
            <a:extLst>
              <a:ext uri="{FF2B5EF4-FFF2-40B4-BE49-F238E27FC236}">
                <a16:creationId xmlns:a16="http://schemas.microsoft.com/office/drawing/2014/main" id="{F2A525C3-71D0-4E5B-9AAE-7974AA480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7" y="5410200"/>
            <a:ext cx="827405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./bin/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 version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4EFDBD-DFAE-4630-9288-DD21042C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2AAD6D-0B2F-4EC7-A24B-36BE5883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593531-DB40-4786-A230-69784589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03B7C0AF-62E0-46AE-8245-CC8CCB982D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3.3.2 </a:t>
            </a:r>
            <a:r>
              <a:rPr lang="zh-CN" altLang="zh-CN" sz="2800" b="1" dirty="0">
                <a:solidFill>
                  <a:schemeClr val="bg2"/>
                </a:solidFill>
              </a:rPr>
              <a:t>单机模式配置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7411" name="TextBox 2">
            <a:extLst>
              <a:ext uri="{FF2B5EF4-FFF2-40B4-BE49-F238E27FC236}">
                <a16:creationId xmlns:a16="http://schemas.microsoft.com/office/drawing/2014/main" id="{DD5B081A-912A-4AE7-9308-2874CAE04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4" y="933271"/>
            <a:ext cx="8534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默认模式为非分布式模式（本地模式），无需进行其他配置即可运行。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附带了丰富的例子，运行如下命令可以查看所有例子：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7412" name="TextBox 3">
            <a:extLst>
              <a:ext uri="{FF2B5EF4-FFF2-40B4-BE49-F238E27FC236}">
                <a16:creationId xmlns:a16="http://schemas.microsoft.com/office/drawing/2014/main" id="{22DA9994-C083-4346-BF64-10972949F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14600"/>
            <a:ext cx="8828088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./bin/hadoop jar ./share/hadoop/mapreduce/hadoop-mapreduce-examples-3.1.3.jar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CF2FA8-6E22-4FB7-9622-5D570374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9E70F7-2B4C-4DFE-ABB8-C3302F24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A0E92-DF3E-453A-9E43-2AFF4C3F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2">
            <a:extLst>
              <a:ext uri="{FF2B5EF4-FFF2-40B4-BE49-F238E27FC236}">
                <a16:creationId xmlns:a16="http://schemas.microsoft.com/office/drawing/2014/main" id="{85429DAA-D4C5-4080-BB6A-CD3FCD475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这里选择运行</a:t>
            </a:r>
            <a:r>
              <a:rPr lang="en-US" altLang="zh-CN" sz="2400" b="1" dirty="0">
                <a:solidFill>
                  <a:schemeClr val="bg2"/>
                </a:solidFill>
              </a:rPr>
              <a:t>grep</a:t>
            </a:r>
            <a:r>
              <a:rPr lang="zh-CN" altLang="zh-CN" sz="2400" b="1" dirty="0">
                <a:solidFill>
                  <a:schemeClr val="bg2"/>
                </a:solidFill>
              </a:rPr>
              <a:t>例子</a:t>
            </a:r>
            <a:r>
              <a:rPr lang="zh-CN" altLang="en-US" sz="2400" b="1" dirty="0">
                <a:solidFill>
                  <a:schemeClr val="bg2"/>
                </a:solidFill>
              </a:rPr>
              <a:t>：</a:t>
            </a:r>
          </a:p>
        </p:txBody>
      </p:sp>
      <p:sp>
        <p:nvSpPr>
          <p:cNvPr id="18436" name="TextBox 3">
            <a:extLst>
              <a:ext uri="{FF2B5EF4-FFF2-40B4-BE49-F238E27FC236}">
                <a16:creationId xmlns:a16="http://schemas.microsoft.com/office/drawing/2014/main" id="{4A8A0984-E610-45A8-A008-22912943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89906"/>
            <a:ext cx="8229600" cy="17541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mkdir input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cp ./etc/hadoop/*.xml ./input   # </a:t>
            </a:r>
            <a:r>
              <a:rPr lang="zh-CN" altLang="zh-CN">
                <a:solidFill>
                  <a:schemeClr val="bg1"/>
                </a:solidFill>
              </a:rPr>
              <a:t>将配置文件复制到</a:t>
            </a:r>
            <a:r>
              <a:rPr lang="en-US" altLang="zh-CN">
                <a:solidFill>
                  <a:schemeClr val="bg1"/>
                </a:solidFill>
              </a:rPr>
              <a:t>input</a:t>
            </a:r>
            <a:r>
              <a:rPr lang="zh-CN" altLang="zh-CN">
                <a:solidFill>
                  <a:schemeClr val="bg1"/>
                </a:solidFill>
              </a:rPr>
              <a:t>目录下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./bin/hadoop jar ./share/hadoop/mapreduce/hadoop-mapreduce-examples-*.jar grep ./input ./output 'dfs[a-z.]+'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cat ./output/*          # </a:t>
            </a:r>
            <a:r>
              <a:rPr lang="zh-CN" altLang="zh-CN">
                <a:solidFill>
                  <a:schemeClr val="bg1"/>
                </a:solidFill>
              </a:rPr>
              <a:t>查看运行结果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8437" name="图片 4" descr="Hadoop单机模式运行grep的输出结果">
            <a:extLst>
              <a:ext uri="{FF2B5EF4-FFF2-40B4-BE49-F238E27FC236}">
                <a16:creationId xmlns:a16="http://schemas.microsoft.com/office/drawing/2014/main" id="{E64744F3-EDEA-4A9B-86CB-85C8B184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5"/>
          <a:stretch>
            <a:fillRect/>
          </a:stretch>
        </p:blipFill>
        <p:spPr bwMode="auto">
          <a:xfrm>
            <a:off x="478110" y="3886200"/>
            <a:ext cx="8284889" cy="244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D2493B-7F00-41D6-823E-E5166F8E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A74EB1-6273-4D3B-A43C-0D1AABFB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60AB94-DE6E-4BAE-B0E8-97057FE0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E768F2D5-4332-489F-946B-D12D28B23E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1122"/>
            <a:ext cx="8001000" cy="914401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3.3.3 </a:t>
            </a:r>
            <a:r>
              <a:rPr lang="zh-CN" altLang="zh-CN" sz="2800" b="1" dirty="0">
                <a:solidFill>
                  <a:schemeClr val="bg2"/>
                </a:solidFill>
              </a:rPr>
              <a:t>伪分布式模式配置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9459" name="矩形 2">
            <a:extLst>
              <a:ext uri="{FF2B5EF4-FFF2-40B4-BE49-F238E27FC236}">
                <a16:creationId xmlns:a16="http://schemas.microsoft.com/office/drawing/2014/main" id="{B2282AE9-09A6-439E-8A3B-46046CDB9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87" y="994700"/>
            <a:ext cx="2382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 </a:t>
            </a:r>
            <a:r>
              <a:rPr lang="zh-CN" altLang="zh-CN" sz="2400" b="1" dirty="0">
                <a:solidFill>
                  <a:schemeClr val="bg2"/>
                </a:solidFill>
              </a:rPr>
              <a:t>修改配置文件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9460" name="TextBox 5">
            <a:extLst>
              <a:ext uri="{FF2B5EF4-FFF2-40B4-BE49-F238E27FC236}">
                <a16:creationId xmlns:a16="http://schemas.microsoft.com/office/drawing/2014/main" id="{66B490B6-1F8E-40FF-8896-3C2189AD5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2098"/>
            <a:ext cx="6106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修改以后，</a:t>
            </a:r>
            <a:r>
              <a:rPr lang="en-US" altLang="zh-CN" sz="2400" b="1" dirty="0">
                <a:solidFill>
                  <a:schemeClr val="bg2"/>
                </a:solidFill>
              </a:rPr>
              <a:t>core-site.xml</a:t>
            </a:r>
            <a:r>
              <a:rPr lang="zh-CN" altLang="zh-CN" sz="2400" b="1" dirty="0">
                <a:solidFill>
                  <a:schemeClr val="bg2"/>
                </a:solidFill>
              </a:rPr>
              <a:t>文件的内容如下：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166F96-3A26-4D2D-9F60-A54563D84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38074"/>
              </p:ext>
            </p:extLst>
          </p:nvPr>
        </p:nvGraphicFramePr>
        <p:xfrm>
          <a:off x="781050" y="2667000"/>
          <a:ext cx="7791450" cy="3017520"/>
        </p:xfrm>
        <a:graphic>
          <a:graphicData uri="http://schemas.openxmlformats.org/drawingml/2006/table">
            <a:tbl>
              <a:tblPr/>
              <a:tblGrid>
                <a:gridCol w="77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1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hadoop.tmp.dir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&lt;value&gt;file:/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usr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/local/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tmp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&lt;description&gt;Abase for other temporary directories.&lt;/description&gt;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fs.defaultFS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&lt;value&gt;hdfs://localhost:9000&lt;/value&gt;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AC4E75-E4D7-4705-9927-1B541FF9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C9AF5-F179-47D6-AA5B-EA8BD393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5BC506-D421-4D99-B04F-E599946B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Box 2">
            <a:extLst>
              <a:ext uri="{FF2B5EF4-FFF2-40B4-BE49-F238E27FC236}">
                <a16:creationId xmlns:a16="http://schemas.microsoft.com/office/drawing/2014/main" id="{8AD342E9-4B9F-4480-9F5A-2BD04F574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03" y="1066800"/>
            <a:ext cx="8579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同样，需要修改配置文件</a:t>
            </a:r>
            <a:r>
              <a:rPr lang="en-US" altLang="zh-CN" sz="2400" b="1" dirty="0">
                <a:solidFill>
                  <a:schemeClr val="bg2"/>
                </a:solidFill>
              </a:rPr>
              <a:t>hdfs-site.xml</a:t>
            </a:r>
            <a:r>
              <a:rPr lang="zh-CN" altLang="zh-CN" sz="2400" b="1" dirty="0">
                <a:solidFill>
                  <a:schemeClr val="bg2"/>
                </a:solidFill>
              </a:rPr>
              <a:t>，修改后的内容如下：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A70870-5367-4E05-BA04-70FD77E84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99389"/>
              </p:ext>
            </p:extLst>
          </p:nvPr>
        </p:nvGraphicFramePr>
        <p:xfrm>
          <a:off x="800100" y="1981200"/>
          <a:ext cx="7543800" cy="3992880"/>
        </p:xfrm>
        <a:graphic>
          <a:graphicData uri="http://schemas.openxmlformats.org/drawingml/2006/table">
            <a:tbl>
              <a:tblPr/>
              <a:tblGrid>
                <a:gridCol w="75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dfs.replication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&lt;value&gt;1&lt;/value&gt;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dfs.namenode.name.dir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&lt;value&gt;file:/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usr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/local/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tmp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dfs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/name&lt;/value&gt;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dfs.datanode.data.dir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&lt;value&gt;file:/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usr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/local/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tmp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dfs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/data&lt;/value&gt;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315721-510F-487B-829F-B29FD3DB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CB895B-C2B6-4FBC-9011-859F7035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32A7CA-B45B-47B6-B920-926F5FB4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2">
            <a:extLst>
              <a:ext uri="{FF2B5EF4-FFF2-40B4-BE49-F238E27FC236}">
                <a16:creationId xmlns:a16="http://schemas.microsoft.com/office/drawing/2014/main" id="{ED49E45C-04FA-4B45-B7BD-0318BA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33105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2. </a:t>
            </a:r>
            <a:r>
              <a:rPr lang="zh-CN" altLang="zh-CN" sz="2400" b="1" dirty="0">
                <a:solidFill>
                  <a:schemeClr val="bg2"/>
                </a:solidFill>
              </a:rPr>
              <a:t>执行名称节点格式化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1508" name="TextBox 3">
            <a:extLst>
              <a:ext uri="{FF2B5EF4-FFF2-40B4-BE49-F238E27FC236}">
                <a16:creationId xmlns:a16="http://schemas.microsoft.com/office/drawing/2014/main" id="{9F5F07F5-393E-4708-A364-C6AC8CA3B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15777"/>
            <a:ext cx="8186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修改配置文件以后，要执行名称节点的格式化，命令如下：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1509" name="TextBox 4">
            <a:extLst>
              <a:ext uri="{FF2B5EF4-FFF2-40B4-BE49-F238E27FC236}">
                <a16:creationId xmlns:a16="http://schemas.microsoft.com/office/drawing/2014/main" id="{7C47CE75-F38D-466F-9201-27622636F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13922"/>
            <a:ext cx="79248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./bin/</a:t>
            </a:r>
            <a:r>
              <a:rPr lang="en-US" altLang="zh-CN" sz="2400" dirty="0" err="1">
                <a:solidFill>
                  <a:schemeClr val="bg1"/>
                </a:solidFill>
              </a:rPr>
              <a:t>hdfs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namenode</a:t>
            </a:r>
            <a:r>
              <a:rPr lang="en-US" altLang="zh-CN" sz="2400" dirty="0">
                <a:solidFill>
                  <a:schemeClr val="bg1"/>
                </a:solidFill>
              </a:rPr>
              <a:t> -format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510" name="TextBox 5">
            <a:extLst>
              <a:ext uri="{FF2B5EF4-FFF2-40B4-BE49-F238E27FC236}">
                <a16:creationId xmlns:a16="http://schemas.microsoft.com/office/drawing/2014/main" id="{0856C25D-DA51-4AE4-8097-7D0C608D0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38" y="3429000"/>
            <a:ext cx="9106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如果格式化成功，会看到“</a:t>
            </a:r>
            <a:r>
              <a:rPr lang="en-US" altLang="zh-CN" sz="2400" b="1" dirty="0">
                <a:solidFill>
                  <a:schemeClr val="bg2"/>
                </a:solidFill>
              </a:rPr>
              <a:t>successfully formatted</a:t>
            </a:r>
            <a:r>
              <a:rPr lang="zh-CN" altLang="zh-CN" sz="2400" b="1" dirty="0">
                <a:solidFill>
                  <a:schemeClr val="bg2"/>
                </a:solidFill>
              </a:rPr>
              <a:t>”的提示信息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pic>
        <p:nvPicPr>
          <p:cNvPr id="21511" name="图片 6">
            <a:extLst>
              <a:ext uri="{FF2B5EF4-FFF2-40B4-BE49-F238E27FC236}">
                <a16:creationId xmlns:a16="http://schemas.microsoft.com/office/drawing/2014/main" id="{21467716-D242-4650-960A-425C94B4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4026795"/>
            <a:ext cx="4422775" cy="25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D2E6AB-5BB0-4601-94DD-2F6FA4C8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47BD2-9212-402C-96EC-5F7A3A39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121458-0C5D-414E-9086-5DFD7C5B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1">
            <a:extLst>
              <a:ext uri="{FF2B5EF4-FFF2-40B4-BE49-F238E27FC236}">
                <a16:creationId xmlns:a16="http://schemas.microsoft.com/office/drawing/2014/main" id="{B26DFFB2-8A19-46FE-9B09-BA41A31D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Verdana" panose="020B0604030504040204" pitchFamily="34" charset="0"/>
              </a:rPr>
              <a:t>2024-03-10</a:t>
            </a:r>
          </a:p>
        </p:txBody>
      </p:sp>
      <p:sp>
        <p:nvSpPr>
          <p:cNvPr id="7171" name="页脚占位符 2">
            <a:extLst>
              <a:ext uri="{FF2B5EF4-FFF2-40B4-BE49-F238E27FC236}">
                <a16:creationId xmlns:a16="http://schemas.microsoft.com/office/drawing/2014/main" id="{A27035A4-4867-4987-ABAD-70A919E4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Verdana" panose="020B0604030504040204" pitchFamily="34" charset="0"/>
              </a:rPr>
              <a:t>3. Hadoop</a:t>
            </a:r>
            <a:r>
              <a:rPr lang="zh-CN" altLang="en-US" sz="1200">
                <a:solidFill>
                  <a:schemeClr val="bg2"/>
                </a:solidFill>
                <a:latin typeface="Verdana" panose="020B0604030504040204" pitchFamily="34" charset="0"/>
              </a:rPr>
              <a:t>安装与使用</a:t>
            </a:r>
            <a:endParaRPr lang="en-US" altLang="zh-CN" sz="12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9DE8363-4BBF-40B5-8E39-57C8E5F5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30A56A-5C8F-43D0-8FB6-37BB220B32F8}" type="slidenum">
              <a:rPr lang="en-US" altLang="zh-CN" sz="1200" smtClean="0">
                <a:solidFill>
                  <a:schemeClr val="bg2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7173" name="Rectangle 8">
            <a:extLst>
              <a:ext uri="{FF2B5EF4-FFF2-40B4-BE49-F238E27FC236}">
                <a16:creationId xmlns:a16="http://schemas.microsoft.com/office/drawing/2014/main" id="{226F3596-ADF9-429B-B192-FCFCAFFFB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78" y="0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dirty="0">
                <a:solidFill>
                  <a:schemeClr val="bg2"/>
                </a:solidFill>
                <a:latin typeface="Verdana" panose="020B0604030504040204" pitchFamily="34" charset="0"/>
              </a:rPr>
              <a:t>3. Hadoop</a:t>
            </a:r>
            <a:r>
              <a:rPr lang="zh-CN" altLang="en-US" sz="4000" b="1" dirty="0">
                <a:solidFill>
                  <a:schemeClr val="bg2"/>
                </a:solidFill>
                <a:latin typeface="Verdana" panose="020B0604030504040204" pitchFamily="34" charset="0"/>
              </a:rPr>
              <a:t>安装与使用</a:t>
            </a:r>
            <a:endParaRPr lang="en-US" altLang="zh-CN" sz="4000" b="1" dirty="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3F1E26F8-8628-4B3C-89AF-7704257C8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77004"/>
            <a:ext cx="8382000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3.1 Hadoop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简介</a:t>
            </a:r>
            <a:endParaRPr lang="en-US" altLang="zh-CN" b="1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3.2 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安装</a:t>
            </a: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Hadoop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前的准备工作</a:t>
            </a:r>
            <a:endParaRPr lang="en-US" altLang="zh-CN" b="1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3.3 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安装</a:t>
            </a: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Hadoop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2" descr="http://dblab.xmu.edu.cn/wp-content/uploads/2020/09/%E5%B0%81%E9%9D%A2-%E5%A4%A7%E6%95%B0%E6%8D%AE%E5%AE%9E%E9%AA%8C%E6%95%99%E7%A8%8B%E7%AC%AC2%E7%89%88.jpg">
            <a:extLst>
              <a:ext uri="{FF2B5EF4-FFF2-40B4-BE49-F238E27FC236}">
                <a16:creationId xmlns:a16="http://schemas.microsoft.com/office/drawing/2014/main" id="{C5BBC5E6-5AF3-471E-9019-4F16D2E9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09" y="3355776"/>
            <a:ext cx="2918114" cy="291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I:\厦大教师\课程\大数据技术基础\教材\2016年人民邮电出版社第2版教材\2017年2月第二版教材封面\大数据技术原理与应用第2版封面描边 .jpg">
            <a:extLst>
              <a:ext uri="{FF2B5EF4-FFF2-40B4-BE49-F238E27FC236}">
                <a16:creationId xmlns:a16="http://schemas.microsoft.com/office/drawing/2014/main" id="{E4DF572B-B3C1-4E35-9CBD-1A4859D42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3509" y="3429000"/>
            <a:ext cx="2041382" cy="2771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2">
            <a:extLst>
              <a:ext uri="{FF2B5EF4-FFF2-40B4-BE49-F238E27FC236}">
                <a16:creationId xmlns:a16="http://schemas.microsoft.com/office/drawing/2014/main" id="{B7F5FE29-3FF5-4448-AE20-D9B06C51B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78347"/>
            <a:ext cx="22894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3. </a:t>
            </a:r>
            <a:r>
              <a:rPr lang="zh-CN" altLang="zh-CN" sz="2400" b="1" dirty="0">
                <a:solidFill>
                  <a:schemeClr val="bg2"/>
                </a:solidFill>
              </a:rPr>
              <a:t>启动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22532" name="TextBox 3">
            <a:extLst>
              <a:ext uri="{FF2B5EF4-FFF2-40B4-BE49-F238E27FC236}">
                <a16:creationId xmlns:a16="http://schemas.microsoft.com/office/drawing/2014/main" id="{97B031B1-68AD-4FF2-82C7-412468F71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10023"/>
            <a:ext cx="4113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执行下面命令启动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2533" name="TextBox 4">
            <a:extLst>
              <a:ext uri="{FF2B5EF4-FFF2-40B4-BE49-F238E27FC236}">
                <a16:creationId xmlns:a16="http://schemas.microsoft.com/office/drawing/2014/main" id="{5970DDF3-A063-4045-BAFE-748FFE3F4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57" y="2299228"/>
            <a:ext cx="8254183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cd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./sbin/start-dfs.sh  #start-dfs.sh</a:t>
            </a:r>
            <a:r>
              <a:rPr lang="zh-CN" altLang="zh-CN" sz="2000" dirty="0">
                <a:solidFill>
                  <a:schemeClr val="bg1"/>
                </a:solidFill>
              </a:rPr>
              <a:t>是个完整的可执行文件，中间没有空格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2534" name="TextBox 5">
            <a:extLst>
              <a:ext uri="{FF2B5EF4-FFF2-40B4-BE49-F238E27FC236}">
                <a16:creationId xmlns:a16="http://schemas.microsoft.com/office/drawing/2014/main" id="{C95C9EA9-FA62-4A0D-870B-42956B06C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05981"/>
            <a:ext cx="69749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如果出现如图</a:t>
            </a:r>
            <a:r>
              <a:rPr lang="en-US" altLang="zh-CN" sz="2400" b="1" dirty="0">
                <a:solidFill>
                  <a:schemeClr val="bg2"/>
                </a:solidFill>
              </a:rPr>
              <a:t>3-5</a:t>
            </a:r>
            <a:r>
              <a:rPr lang="zh-CN" altLang="zh-CN" sz="2400" b="1" dirty="0">
                <a:solidFill>
                  <a:schemeClr val="bg2"/>
                </a:solidFill>
              </a:rPr>
              <a:t>所示的</a:t>
            </a:r>
            <a:r>
              <a:rPr lang="en-US" altLang="zh-CN" sz="2400" b="1" dirty="0">
                <a:solidFill>
                  <a:schemeClr val="bg2"/>
                </a:solidFill>
              </a:rPr>
              <a:t>SSH</a:t>
            </a:r>
            <a:r>
              <a:rPr lang="zh-CN" altLang="zh-CN" sz="2400" b="1" dirty="0">
                <a:solidFill>
                  <a:schemeClr val="bg2"/>
                </a:solidFill>
              </a:rPr>
              <a:t>提示，输入</a:t>
            </a:r>
            <a:r>
              <a:rPr lang="en-US" altLang="zh-CN" sz="2400" b="1" dirty="0">
                <a:solidFill>
                  <a:schemeClr val="bg2"/>
                </a:solidFill>
              </a:rPr>
              <a:t>yes</a:t>
            </a:r>
            <a:r>
              <a:rPr lang="zh-CN" altLang="zh-CN" sz="2400" b="1" dirty="0">
                <a:solidFill>
                  <a:schemeClr val="bg2"/>
                </a:solidFill>
              </a:rPr>
              <a:t>即可：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pic>
        <p:nvPicPr>
          <p:cNvPr id="22535" name="图片 6" descr="启动Hadoop时的SSH提示">
            <a:extLst>
              <a:ext uri="{FF2B5EF4-FFF2-40B4-BE49-F238E27FC236}">
                <a16:creationId xmlns:a16="http://schemas.microsoft.com/office/drawing/2014/main" id="{55971835-B601-47F8-BB52-45DF0E62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"/>
          <a:stretch>
            <a:fillRect/>
          </a:stretch>
        </p:blipFill>
        <p:spPr bwMode="auto">
          <a:xfrm>
            <a:off x="532809" y="3962401"/>
            <a:ext cx="8592541" cy="17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42D6F3-2AC7-457E-B3BF-C769AA6E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0A3B28-52D4-4EAA-AA43-72ADACDB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5B9B6-4601-4297-AA53-98B5E7CA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矩形 2">
            <a:extLst>
              <a:ext uri="{FF2B5EF4-FFF2-40B4-BE49-F238E27FC236}">
                <a16:creationId xmlns:a16="http://schemas.microsoft.com/office/drawing/2014/main" id="{BF31B79F-F3EB-40B9-88B9-AFB8EA72E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448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4. </a:t>
            </a:r>
            <a:r>
              <a:rPr lang="zh-CN" altLang="zh-CN" sz="2400" b="1" dirty="0">
                <a:solidFill>
                  <a:schemeClr val="bg2"/>
                </a:solidFill>
              </a:rPr>
              <a:t>使用</a:t>
            </a:r>
            <a:r>
              <a:rPr lang="en-US" altLang="zh-CN" sz="2400" b="1" dirty="0">
                <a:solidFill>
                  <a:schemeClr val="bg2"/>
                </a:solidFill>
              </a:rPr>
              <a:t>Web</a:t>
            </a:r>
            <a:r>
              <a:rPr lang="zh-CN" altLang="zh-CN" sz="2400" b="1" dirty="0">
                <a:solidFill>
                  <a:schemeClr val="bg2"/>
                </a:solidFill>
              </a:rPr>
              <a:t>界面查看</a:t>
            </a:r>
            <a:r>
              <a:rPr lang="en-US" altLang="zh-CN" sz="2400" b="1" dirty="0">
                <a:solidFill>
                  <a:schemeClr val="bg2"/>
                </a:solidFill>
              </a:rPr>
              <a:t>HDFS</a:t>
            </a:r>
            <a:r>
              <a:rPr lang="zh-CN" altLang="zh-CN" sz="2400" b="1" dirty="0">
                <a:solidFill>
                  <a:schemeClr val="bg2"/>
                </a:solidFill>
              </a:rPr>
              <a:t>信息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pic>
        <p:nvPicPr>
          <p:cNvPr id="23556" name="图片 3">
            <a:extLst>
              <a:ext uri="{FF2B5EF4-FFF2-40B4-BE49-F238E27FC236}">
                <a16:creationId xmlns:a16="http://schemas.microsoft.com/office/drawing/2014/main" id="{2A26FC03-4C96-4ACB-BE70-08139431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52600"/>
            <a:ext cx="7086600" cy="475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4B00B1-9BD5-4BC4-A4C4-3B1C85A3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799D2D-BD2D-4BAE-BE9B-BAE1DA48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18B95-80EA-4729-8EDC-ABF12BD0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2">
            <a:extLst>
              <a:ext uri="{FF2B5EF4-FFF2-40B4-BE49-F238E27FC236}">
                <a16:creationId xmlns:a16="http://schemas.microsoft.com/office/drawing/2014/main" id="{99A0F5C3-ECAF-48F5-A6AF-7A5A52116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02159"/>
            <a:ext cx="4145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5. </a:t>
            </a:r>
            <a:r>
              <a:rPr lang="zh-CN" altLang="zh-CN" sz="2400" b="1" dirty="0">
                <a:solidFill>
                  <a:schemeClr val="bg2"/>
                </a:solidFill>
              </a:rPr>
              <a:t>运行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伪分布式实例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24580" name="TextBox 3">
            <a:extLst>
              <a:ext uri="{FF2B5EF4-FFF2-40B4-BE49-F238E27FC236}">
                <a16:creationId xmlns:a16="http://schemas.microsoft.com/office/drawing/2014/main" id="{87CA18D3-171E-4287-8F4A-CA22307C5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87" y="1547112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要使用</a:t>
            </a:r>
            <a:r>
              <a:rPr lang="en-US" altLang="zh-CN" sz="2400" b="1" dirty="0">
                <a:solidFill>
                  <a:schemeClr val="bg2"/>
                </a:solidFill>
              </a:rPr>
              <a:t>HDFS</a:t>
            </a:r>
            <a:r>
              <a:rPr lang="zh-CN" altLang="zh-CN" sz="2400" b="1" dirty="0">
                <a:solidFill>
                  <a:schemeClr val="bg2"/>
                </a:solidFill>
              </a:rPr>
              <a:t>，首先需要在</a:t>
            </a:r>
            <a:r>
              <a:rPr lang="en-US" altLang="zh-CN" sz="2400" b="1" dirty="0">
                <a:solidFill>
                  <a:schemeClr val="bg2"/>
                </a:solidFill>
              </a:rPr>
              <a:t>HDFS</a:t>
            </a:r>
            <a:r>
              <a:rPr lang="zh-CN" altLang="zh-CN" sz="2400" b="1" dirty="0">
                <a:solidFill>
                  <a:schemeClr val="bg2"/>
                </a:solidFill>
              </a:rPr>
              <a:t>中创建用户目录（本教程全部统一采用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用户名登录</a:t>
            </a:r>
            <a:r>
              <a:rPr lang="en-US" altLang="zh-CN" sz="2400" b="1" dirty="0">
                <a:solidFill>
                  <a:schemeClr val="bg2"/>
                </a:solidFill>
              </a:rPr>
              <a:t>Linux</a:t>
            </a:r>
            <a:r>
              <a:rPr lang="zh-CN" altLang="zh-CN" sz="2400" b="1" dirty="0">
                <a:solidFill>
                  <a:schemeClr val="bg2"/>
                </a:solidFill>
              </a:rPr>
              <a:t>系统），命令如下：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4581" name="TextBox 4">
            <a:extLst>
              <a:ext uri="{FF2B5EF4-FFF2-40B4-BE49-F238E27FC236}">
                <a16:creationId xmlns:a16="http://schemas.microsoft.com/office/drawing/2014/main" id="{801523D5-2678-40D5-B5A3-B3267C455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29" y="2674303"/>
            <a:ext cx="7948279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./bin/hdfs dfs -mkdir -p /user/hadoop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582" name="TextBox 5">
            <a:extLst>
              <a:ext uri="{FF2B5EF4-FFF2-40B4-BE49-F238E27FC236}">
                <a16:creationId xmlns:a16="http://schemas.microsoft.com/office/drawing/2014/main" id="{B14DF685-8B80-480B-A8A6-6176C47AB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14" y="3541713"/>
            <a:ext cx="80051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接着需要把本地文件系统的“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r>
              <a:rPr lang="en-US" altLang="zh-CN" sz="2400" b="1" dirty="0" err="1">
                <a:solidFill>
                  <a:schemeClr val="bg2"/>
                </a:solidFill>
              </a:rPr>
              <a:t>usr</a:t>
            </a:r>
            <a:r>
              <a:rPr lang="en-US" altLang="zh-CN" sz="2400" b="1" dirty="0">
                <a:solidFill>
                  <a:schemeClr val="bg2"/>
                </a:solidFill>
              </a:rPr>
              <a:t>/local/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r>
              <a:rPr lang="en-US" altLang="zh-CN" sz="2400" b="1" dirty="0" err="1">
                <a:solidFill>
                  <a:schemeClr val="bg2"/>
                </a:solidFill>
              </a:rPr>
              <a:t>etc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”目录中的所有</a:t>
            </a:r>
            <a:r>
              <a:rPr lang="en-US" altLang="zh-CN" sz="2400" b="1" dirty="0">
                <a:solidFill>
                  <a:schemeClr val="bg2"/>
                </a:solidFill>
              </a:rPr>
              <a:t>xml</a:t>
            </a:r>
            <a:r>
              <a:rPr lang="zh-CN" altLang="zh-CN" sz="2400" b="1" dirty="0">
                <a:solidFill>
                  <a:schemeClr val="bg2"/>
                </a:solidFill>
              </a:rPr>
              <a:t>文件作为输入文件，复制到分布式文件系统</a:t>
            </a:r>
            <a:r>
              <a:rPr lang="en-US" altLang="zh-CN" sz="2400" b="1" dirty="0">
                <a:solidFill>
                  <a:schemeClr val="bg2"/>
                </a:solidFill>
              </a:rPr>
              <a:t>HDFS</a:t>
            </a:r>
            <a:r>
              <a:rPr lang="zh-CN" altLang="zh-CN" sz="2400" b="1" dirty="0">
                <a:solidFill>
                  <a:schemeClr val="bg2"/>
                </a:solidFill>
              </a:rPr>
              <a:t>中的“</a:t>
            </a:r>
            <a:r>
              <a:rPr lang="en-US" altLang="zh-CN" sz="2400" b="1" dirty="0">
                <a:solidFill>
                  <a:schemeClr val="bg2"/>
                </a:solidFill>
              </a:rPr>
              <a:t>/user/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400" b="1" dirty="0">
                <a:solidFill>
                  <a:schemeClr val="bg2"/>
                </a:solidFill>
              </a:rPr>
              <a:t>/input</a:t>
            </a:r>
            <a:r>
              <a:rPr lang="zh-CN" altLang="zh-CN" sz="2400" b="1" dirty="0">
                <a:solidFill>
                  <a:schemeClr val="bg2"/>
                </a:solidFill>
              </a:rPr>
              <a:t>”目录中，命令如下：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4583" name="TextBox 6">
            <a:extLst>
              <a:ext uri="{FF2B5EF4-FFF2-40B4-BE49-F238E27FC236}">
                <a16:creationId xmlns:a16="http://schemas.microsoft.com/office/drawing/2014/main" id="{11B54EC7-2080-46EE-81D5-26A6CED84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976" y="5393878"/>
            <a:ext cx="7842233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./bin/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dfs</a:t>
            </a:r>
            <a:r>
              <a:rPr lang="en-US" altLang="zh-CN" dirty="0">
                <a:solidFill>
                  <a:schemeClr val="bg1"/>
                </a:solidFill>
              </a:rPr>
              <a:t> -</a:t>
            </a:r>
            <a:r>
              <a:rPr lang="en-US" altLang="zh-CN" dirty="0" err="1">
                <a:solidFill>
                  <a:schemeClr val="bg1"/>
                </a:solidFill>
              </a:rPr>
              <a:t>mkdir</a:t>
            </a:r>
            <a:r>
              <a:rPr lang="en-US" altLang="zh-CN" dirty="0">
                <a:solidFill>
                  <a:schemeClr val="bg1"/>
                </a:solidFill>
              </a:rPr>
              <a:t> input  #</a:t>
            </a:r>
            <a:r>
              <a:rPr lang="zh-CN" altLang="zh-CN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HDFS</a:t>
            </a:r>
            <a:r>
              <a:rPr lang="zh-CN" altLang="zh-CN" dirty="0">
                <a:solidFill>
                  <a:schemeClr val="bg1"/>
                </a:solidFill>
              </a:rPr>
              <a:t>中创建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zh-CN" altLang="zh-CN" dirty="0">
                <a:solidFill>
                  <a:schemeClr val="bg1"/>
                </a:solidFill>
              </a:rPr>
              <a:t>用户对应的</a:t>
            </a:r>
            <a:r>
              <a:rPr lang="en-US" altLang="zh-CN" dirty="0">
                <a:solidFill>
                  <a:schemeClr val="bg1"/>
                </a:solidFill>
              </a:rPr>
              <a:t>input</a:t>
            </a:r>
            <a:r>
              <a:rPr lang="zh-CN" altLang="zh-CN" dirty="0">
                <a:solidFill>
                  <a:schemeClr val="bg1"/>
                </a:solidFill>
              </a:rPr>
              <a:t>目录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./bin/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dfs</a:t>
            </a:r>
            <a:r>
              <a:rPr lang="en-US" altLang="zh-CN" dirty="0">
                <a:solidFill>
                  <a:schemeClr val="bg1"/>
                </a:solidFill>
              </a:rPr>
              <a:t> -put ./</a:t>
            </a:r>
            <a:r>
              <a:rPr lang="en-US" altLang="zh-CN" dirty="0" err="1">
                <a:solidFill>
                  <a:schemeClr val="bg1"/>
                </a:solidFill>
              </a:rPr>
              <a:t>etc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/*.xml input  #</a:t>
            </a:r>
            <a:r>
              <a:rPr lang="zh-CN" altLang="zh-CN" dirty="0">
                <a:solidFill>
                  <a:schemeClr val="bg1"/>
                </a:solidFill>
              </a:rPr>
              <a:t>把本地文件复制到</a:t>
            </a:r>
            <a:r>
              <a:rPr lang="en-US" altLang="zh-CN" dirty="0">
                <a:solidFill>
                  <a:schemeClr val="bg1"/>
                </a:solidFill>
              </a:rPr>
              <a:t>HDFS</a:t>
            </a:r>
            <a:r>
              <a:rPr lang="zh-CN" altLang="zh-CN" dirty="0">
                <a:solidFill>
                  <a:schemeClr val="bg1"/>
                </a:solidFill>
              </a:rPr>
              <a:t>中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5CDC78-A3C7-409A-843E-1D8D619A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016455-3414-4F44-8BE4-E2E9AAC5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57E992-91F5-4B78-A8B9-461D2E7C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2">
            <a:extLst>
              <a:ext uri="{FF2B5EF4-FFF2-40B4-BE49-F238E27FC236}">
                <a16:creationId xmlns:a16="http://schemas.microsoft.com/office/drawing/2014/main" id="{B42D9D20-A511-471B-8F66-9E06B580A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7564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现在就可以运行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自带的</a:t>
            </a:r>
            <a:r>
              <a:rPr lang="en-US" altLang="zh-CN" sz="2400" b="1" dirty="0">
                <a:solidFill>
                  <a:schemeClr val="bg2"/>
                </a:solidFill>
              </a:rPr>
              <a:t>grep</a:t>
            </a:r>
            <a:r>
              <a:rPr lang="zh-CN" altLang="zh-CN" sz="2400" b="1" dirty="0">
                <a:solidFill>
                  <a:schemeClr val="bg2"/>
                </a:solidFill>
              </a:rPr>
              <a:t>程序，命令如下：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5604" name="TextBox 3">
            <a:extLst>
              <a:ext uri="{FF2B5EF4-FFF2-40B4-BE49-F238E27FC236}">
                <a16:creationId xmlns:a16="http://schemas.microsoft.com/office/drawing/2014/main" id="{32D44245-4A42-4DBF-9879-BA0DD7F56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47634"/>
            <a:ext cx="81534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./bin/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 jar ./share/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mapreduce</a:t>
            </a:r>
            <a:r>
              <a:rPr lang="en-US" altLang="zh-CN" sz="2000" dirty="0">
                <a:solidFill>
                  <a:schemeClr val="bg1"/>
                </a:solidFill>
              </a:rPr>
              <a:t>/hadoop-mapreduce-examples-3.1.3.jar grep input output '</a:t>
            </a:r>
            <a:r>
              <a:rPr lang="en-US" altLang="zh-CN" sz="2000" dirty="0" err="1">
                <a:solidFill>
                  <a:schemeClr val="bg1"/>
                </a:solidFill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</a:rPr>
              <a:t>[a-z.]+'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605" name="TextBox 4">
            <a:extLst>
              <a:ext uri="{FF2B5EF4-FFF2-40B4-BE49-F238E27FC236}">
                <a16:creationId xmlns:a16="http://schemas.microsoft.com/office/drawing/2014/main" id="{DCD9935C-4EB7-4642-A714-7C20A217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66" y="2849989"/>
            <a:ext cx="7856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运行结束后，可以通过如下命令查看</a:t>
            </a:r>
            <a:r>
              <a:rPr lang="en-US" altLang="zh-CN" sz="2400" b="1" dirty="0">
                <a:solidFill>
                  <a:schemeClr val="bg2"/>
                </a:solidFill>
              </a:rPr>
              <a:t>HDFS</a:t>
            </a:r>
            <a:r>
              <a:rPr lang="zh-CN" altLang="zh-CN" sz="2400" b="1" dirty="0">
                <a:solidFill>
                  <a:schemeClr val="bg2"/>
                </a:solidFill>
              </a:rPr>
              <a:t>中的</a:t>
            </a:r>
            <a:r>
              <a:rPr lang="en-US" altLang="zh-CN" sz="2400" b="1" dirty="0">
                <a:solidFill>
                  <a:schemeClr val="bg2"/>
                </a:solidFill>
              </a:rPr>
              <a:t>output</a:t>
            </a:r>
            <a:r>
              <a:rPr lang="zh-CN" altLang="zh-CN" sz="2400" b="1" dirty="0">
                <a:solidFill>
                  <a:schemeClr val="bg2"/>
                </a:solidFill>
              </a:rPr>
              <a:t>文件夹中的内容：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5606" name="TextBox 5">
            <a:extLst>
              <a:ext uri="{FF2B5EF4-FFF2-40B4-BE49-F238E27FC236}">
                <a16:creationId xmlns:a16="http://schemas.microsoft.com/office/drawing/2014/main" id="{C8485925-8FA3-4E59-B392-68A5022C2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44" y="3925301"/>
            <a:ext cx="8028556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./bin/</a:t>
            </a:r>
            <a:r>
              <a:rPr lang="en-US" altLang="zh-CN" sz="2400" dirty="0" err="1">
                <a:solidFill>
                  <a:schemeClr val="bg1"/>
                </a:solidFill>
              </a:rPr>
              <a:t>hdfs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dfs</a:t>
            </a:r>
            <a:r>
              <a:rPr lang="en-US" altLang="zh-CN" sz="2400" dirty="0">
                <a:solidFill>
                  <a:schemeClr val="bg1"/>
                </a:solidFill>
              </a:rPr>
              <a:t> -cat output/*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607" name="TextBox 6">
            <a:extLst>
              <a:ext uri="{FF2B5EF4-FFF2-40B4-BE49-F238E27FC236}">
                <a16:creationId xmlns:a16="http://schemas.microsoft.com/office/drawing/2014/main" id="{5A74295C-55C2-466E-8E69-125B1756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92" y="4631281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执行结果如图所示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pic>
        <p:nvPicPr>
          <p:cNvPr id="25608" name="图片 7" descr="Hadoop伪分布式运行grep结果">
            <a:extLst>
              <a:ext uri="{FF2B5EF4-FFF2-40B4-BE49-F238E27FC236}">
                <a16:creationId xmlns:a16="http://schemas.microsoft.com/office/drawing/2014/main" id="{12A7DC97-662C-42D4-A320-B0707A79D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83" r="21828" b="7201"/>
          <a:stretch>
            <a:fillRect/>
          </a:stretch>
        </p:blipFill>
        <p:spPr bwMode="auto">
          <a:xfrm>
            <a:off x="635576" y="5143500"/>
            <a:ext cx="802855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CD7D7F-0D4E-4F5C-B6A9-2646705C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6105E4-8C4A-4B23-B7F6-F9D7D574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207CC-865B-4779-AB20-C7EA9D74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矩形 2">
            <a:extLst>
              <a:ext uri="{FF2B5EF4-FFF2-40B4-BE49-F238E27FC236}">
                <a16:creationId xmlns:a16="http://schemas.microsoft.com/office/drawing/2014/main" id="{16D20231-9929-410B-BBC6-26458BA75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22894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6. </a:t>
            </a:r>
            <a:r>
              <a:rPr lang="zh-CN" altLang="zh-CN" sz="2400" b="1" dirty="0">
                <a:solidFill>
                  <a:schemeClr val="bg2"/>
                </a:solidFill>
              </a:rPr>
              <a:t>关闭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26628" name="TextBox 3">
            <a:extLst>
              <a:ext uri="{FF2B5EF4-FFF2-40B4-BE49-F238E27FC236}">
                <a16:creationId xmlns:a16="http://schemas.microsoft.com/office/drawing/2014/main" id="{2E88DEF4-51B6-454E-8CDC-FBE449B3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057400"/>
            <a:ext cx="5969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如果要关闭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，可以执行下面命令：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6629" name="TextBox 4">
            <a:extLst>
              <a:ext uri="{FF2B5EF4-FFF2-40B4-BE49-F238E27FC236}">
                <a16:creationId xmlns:a16="http://schemas.microsoft.com/office/drawing/2014/main" id="{0CED8993-E8FA-4502-A0BA-AF6C4530C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73152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./sbin/stop-dfs.sh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DFA6D6-F468-4502-86E1-65D8FCBB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C09D26-7C5A-4AF1-946C-80DFEF5C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52AAB-5D4A-4DB0-BB1B-7B11FE71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矩形 2">
            <a:extLst>
              <a:ext uri="{FF2B5EF4-FFF2-40B4-BE49-F238E27FC236}">
                <a16:creationId xmlns:a16="http://schemas.microsoft.com/office/drawing/2014/main" id="{DBF8FA22-CFB8-455D-B351-9AA801AD4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04490"/>
            <a:ext cx="25563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7. </a:t>
            </a:r>
            <a:r>
              <a:rPr lang="zh-CN" altLang="zh-CN" sz="2400" b="1" dirty="0">
                <a:solidFill>
                  <a:schemeClr val="bg2"/>
                </a:solidFill>
              </a:rPr>
              <a:t>配置</a:t>
            </a:r>
            <a:r>
              <a:rPr lang="en-US" altLang="zh-CN" sz="2400" b="1" dirty="0">
                <a:solidFill>
                  <a:schemeClr val="bg2"/>
                </a:solidFill>
              </a:rPr>
              <a:t>PATH</a:t>
            </a:r>
            <a:r>
              <a:rPr lang="zh-CN" altLang="zh-CN" sz="2400" b="1" dirty="0">
                <a:solidFill>
                  <a:schemeClr val="bg2"/>
                </a:solidFill>
              </a:rPr>
              <a:t>变量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27652" name="TextBox 3">
            <a:extLst>
              <a:ext uri="{FF2B5EF4-FFF2-40B4-BE49-F238E27FC236}">
                <a16:creationId xmlns:a16="http://schemas.microsoft.com/office/drawing/2014/main" id="{91889DFF-419E-4193-88B5-C72866167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901"/>
            <a:ext cx="75438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export PATH=$PATH:/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sbin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653" name="TextBox 4">
            <a:extLst>
              <a:ext uri="{FF2B5EF4-FFF2-40B4-BE49-F238E27FC236}">
                <a16:creationId xmlns:a16="http://schemas.microsoft.com/office/drawing/2014/main" id="{7D34D958-AD60-4487-B8BC-8A3E496A6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91503"/>
            <a:ext cx="7467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首先使用</a:t>
            </a:r>
            <a:r>
              <a:rPr lang="en-US" altLang="zh-CN" sz="2000" b="1" dirty="0">
                <a:solidFill>
                  <a:schemeClr val="bg2"/>
                </a:solidFill>
              </a:rPr>
              <a:t>vim</a:t>
            </a:r>
            <a:r>
              <a:rPr lang="zh-CN" altLang="zh-CN" sz="2000" b="1" dirty="0">
                <a:solidFill>
                  <a:schemeClr val="bg2"/>
                </a:solidFill>
              </a:rPr>
              <a:t>编辑器打开“</a:t>
            </a:r>
            <a:r>
              <a:rPr lang="en-US" altLang="zh-CN" sz="2000" b="1" dirty="0">
                <a:solidFill>
                  <a:schemeClr val="bg2"/>
                </a:solidFill>
              </a:rPr>
              <a:t>~/.</a:t>
            </a:r>
            <a:r>
              <a:rPr lang="en-US" altLang="zh-CN" sz="2000" b="1" dirty="0" err="1">
                <a:solidFill>
                  <a:schemeClr val="bg2"/>
                </a:solidFill>
              </a:rPr>
              <a:t>bashrc</a:t>
            </a:r>
            <a:r>
              <a:rPr lang="zh-CN" altLang="zh-CN" sz="2000" b="1" dirty="0">
                <a:solidFill>
                  <a:schemeClr val="bg2"/>
                </a:solidFill>
              </a:rPr>
              <a:t>”这个文件，然后，在这个文件的最前面位置加入如下单独一行：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27654" name="TextBox 5">
            <a:extLst>
              <a:ext uri="{FF2B5EF4-FFF2-40B4-BE49-F238E27FC236}">
                <a16:creationId xmlns:a16="http://schemas.microsoft.com/office/drawing/2014/main" id="{8C9995C4-F689-49F0-AB70-7CE7E3F7E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13706"/>
            <a:ext cx="8153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在后面的学习过程中，如果要继续把其他命令的路径也加入到</a:t>
            </a:r>
            <a:r>
              <a:rPr lang="en-US" altLang="zh-CN" sz="2000" b="1" dirty="0">
                <a:solidFill>
                  <a:schemeClr val="bg2"/>
                </a:solidFill>
              </a:rPr>
              <a:t>PATH</a:t>
            </a:r>
            <a:r>
              <a:rPr lang="zh-CN" altLang="zh-CN" sz="2000" b="1" dirty="0">
                <a:solidFill>
                  <a:schemeClr val="bg2"/>
                </a:solidFill>
              </a:rPr>
              <a:t>变量中，也需要继续修改“</a:t>
            </a:r>
            <a:r>
              <a:rPr lang="en-US" altLang="zh-CN" sz="2000" b="1" dirty="0">
                <a:solidFill>
                  <a:schemeClr val="bg2"/>
                </a:solidFill>
              </a:rPr>
              <a:t>~/.</a:t>
            </a:r>
            <a:r>
              <a:rPr lang="en-US" altLang="zh-CN" sz="2000" b="1" dirty="0" err="1">
                <a:solidFill>
                  <a:schemeClr val="bg2"/>
                </a:solidFill>
              </a:rPr>
              <a:t>bashrc</a:t>
            </a:r>
            <a:r>
              <a:rPr lang="zh-CN" altLang="zh-CN" sz="2000" b="1" dirty="0">
                <a:solidFill>
                  <a:schemeClr val="bg2"/>
                </a:solidFill>
              </a:rPr>
              <a:t>”这个文件。当后面要继续加入新的路径时，只要用英文冒号“</a:t>
            </a:r>
            <a:r>
              <a:rPr lang="en-US" altLang="zh-CN" sz="2000" b="1" dirty="0">
                <a:solidFill>
                  <a:schemeClr val="bg2"/>
                </a:solidFill>
              </a:rPr>
              <a:t>:</a:t>
            </a:r>
            <a:r>
              <a:rPr lang="zh-CN" altLang="zh-CN" sz="2000" b="1" dirty="0">
                <a:solidFill>
                  <a:schemeClr val="bg2"/>
                </a:solidFill>
              </a:rPr>
              <a:t>”隔开，把新的路径加到后面即可，比如，如果要继续把“</a:t>
            </a:r>
            <a:r>
              <a:rPr lang="en-US" altLang="zh-CN" sz="2000" b="1" dirty="0">
                <a:solidFill>
                  <a:schemeClr val="bg2"/>
                </a:solidFill>
              </a:rPr>
              <a:t>/</a:t>
            </a:r>
            <a:r>
              <a:rPr lang="en-US" altLang="zh-CN" sz="2000" b="1" dirty="0" err="1">
                <a:solidFill>
                  <a:schemeClr val="bg2"/>
                </a:solidFill>
              </a:rPr>
              <a:t>usr</a:t>
            </a:r>
            <a:r>
              <a:rPr lang="en-US" altLang="zh-CN" sz="2000" b="1" dirty="0">
                <a:solidFill>
                  <a:schemeClr val="bg2"/>
                </a:solidFill>
              </a:rPr>
              <a:t>/local/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000" b="1" dirty="0">
                <a:solidFill>
                  <a:schemeClr val="bg2"/>
                </a:solidFill>
              </a:rPr>
              <a:t>/bin</a:t>
            </a:r>
            <a:r>
              <a:rPr lang="zh-CN" altLang="zh-CN" sz="2000" b="1" dirty="0">
                <a:solidFill>
                  <a:schemeClr val="bg2"/>
                </a:solidFill>
              </a:rPr>
              <a:t>”路径增加到</a:t>
            </a:r>
            <a:r>
              <a:rPr lang="en-US" altLang="zh-CN" sz="2000" b="1" dirty="0">
                <a:solidFill>
                  <a:schemeClr val="bg2"/>
                </a:solidFill>
              </a:rPr>
              <a:t>PATH</a:t>
            </a:r>
            <a:r>
              <a:rPr lang="zh-CN" altLang="zh-CN" sz="2000" b="1" dirty="0">
                <a:solidFill>
                  <a:schemeClr val="bg2"/>
                </a:solidFill>
              </a:rPr>
              <a:t>中，只要继续追加到后面，如下所示：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27655" name="TextBox 6">
            <a:extLst>
              <a:ext uri="{FF2B5EF4-FFF2-40B4-BE49-F238E27FC236}">
                <a16:creationId xmlns:a16="http://schemas.microsoft.com/office/drawing/2014/main" id="{7C9E2736-B1DF-46A2-8304-87D43EDB3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895617"/>
            <a:ext cx="76581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export PATH=$PATH:/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sbin</a:t>
            </a:r>
            <a:r>
              <a:rPr lang="en-US" altLang="zh-CN" sz="2000" dirty="0">
                <a:solidFill>
                  <a:schemeClr val="bg1"/>
                </a:solidFill>
              </a:rPr>
              <a:t>:/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/bin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656" name="TextBox 7">
            <a:extLst>
              <a:ext uri="{FF2B5EF4-FFF2-40B4-BE49-F238E27FC236}">
                <a16:creationId xmlns:a16="http://schemas.microsoft.com/office/drawing/2014/main" id="{FD5A28E5-3CF8-4A9A-A1BB-279EA390D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41132"/>
            <a:ext cx="8077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添加后，执行命令“</a:t>
            </a:r>
            <a:r>
              <a:rPr lang="en-US" altLang="zh-CN" sz="2000" b="1" dirty="0">
                <a:solidFill>
                  <a:schemeClr val="bg2"/>
                </a:solidFill>
              </a:rPr>
              <a:t>source ~/.</a:t>
            </a:r>
            <a:r>
              <a:rPr lang="en-US" altLang="zh-CN" sz="2000" b="1" dirty="0" err="1">
                <a:solidFill>
                  <a:schemeClr val="bg2"/>
                </a:solidFill>
              </a:rPr>
              <a:t>bashrc</a:t>
            </a:r>
            <a:r>
              <a:rPr lang="zh-CN" altLang="zh-CN" sz="2000" b="1" dirty="0">
                <a:solidFill>
                  <a:schemeClr val="bg2"/>
                </a:solidFill>
              </a:rPr>
              <a:t>”使设置生效。设置生效后，在任何目录下启动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，都只要直接输入</a:t>
            </a:r>
            <a:r>
              <a:rPr lang="en-US" altLang="zh-CN" sz="2000" b="1" dirty="0">
                <a:solidFill>
                  <a:schemeClr val="bg2"/>
                </a:solidFill>
              </a:rPr>
              <a:t>start-dfs.sh</a:t>
            </a:r>
            <a:r>
              <a:rPr lang="zh-CN" altLang="zh-CN" sz="2000" b="1" dirty="0">
                <a:solidFill>
                  <a:schemeClr val="bg2"/>
                </a:solidFill>
              </a:rPr>
              <a:t>命令即可，同理，停止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，也只需要在任何目录下输入</a:t>
            </a:r>
            <a:r>
              <a:rPr lang="en-US" altLang="zh-CN" sz="2000" b="1" dirty="0">
                <a:solidFill>
                  <a:schemeClr val="bg2"/>
                </a:solidFill>
              </a:rPr>
              <a:t>stop-dfs.sh</a:t>
            </a:r>
            <a:r>
              <a:rPr lang="zh-CN" altLang="zh-CN" sz="2000" b="1" dirty="0">
                <a:solidFill>
                  <a:schemeClr val="bg2"/>
                </a:solidFill>
              </a:rPr>
              <a:t>命令即可。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6095A2-AD8D-475F-9984-E791CDD6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3E1C05-ECF8-4C65-94EB-1EF7F26D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746E41-1DEF-44CF-AB51-371D53D2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EC2EB8C0-0F90-4AE8-93D4-FF10F9074A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3639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3.3.4 </a:t>
            </a:r>
            <a:r>
              <a:rPr lang="zh-CN" altLang="zh-CN" sz="2800" b="1" dirty="0">
                <a:solidFill>
                  <a:schemeClr val="bg2"/>
                </a:solidFill>
              </a:rPr>
              <a:t>分布式模式配置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129E13B3-9C89-47CC-81EF-555359241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295400"/>
            <a:ext cx="8610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bg2"/>
                </a:solidFill>
              </a:rPr>
              <a:t>Hadoop </a:t>
            </a:r>
            <a:r>
              <a:rPr lang="zh-CN" altLang="zh-CN" sz="2400" b="1" dirty="0">
                <a:solidFill>
                  <a:schemeClr val="bg2"/>
                </a:solidFill>
              </a:rPr>
              <a:t>集群的安装配置大致包括以下步骤：</a:t>
            </a:r>
          </a:p>
          <a:p>
            <a:pPr marL="1028700" lvl="1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步骤</a:t>
            </a:r>
            <a:r>
              <a:rPr lang="en-US" altLang="zh-CN" sz="2400" b="1" dirty="0">
                <a:solidFill>
                  <a:schemeClr val="bg2"/>
                </a:solidFill>
              </a:rPr>
              <a:t>1</a:t>
            </a:r>
            <a:r>
              <a:rPr lang="zh-CN" altLang="zh-CN" sz="2400" b="1" dirty="0">
                <a:solidFill>
                  <a:schemeClr val="bg2"/>
                </a:solidFill>
              </a:rPr>
              <a:t>：选定一台机器作为</a:t>
            </a:r>
            <a:r>
              <a:rPr lang="en-US" altLang="zh-CN" sz="2400" b="1" dirty="0">
                <a:solidFill>
                  <a:schemeClr val="bg2"/>
                </a:solidFill>
              </a:rPr>
              <a:t> Master</a:t>
            </a:r>
            <a:r>
              <a:rPr lang="zh-CN" altLang="zh-CN" sz="2400" b="1" dirty="0">
                <a:solidFill>
                  <a:schemeClr val="bg2"/>
                </a:solidFill>
              </a:rPr>
              <a:t>；</a:t>
            </a:r>
          </a:p>
          <a:p>
            <a:pPr marL="1028700" lvl="1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步骤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zh-CN" sz="2400" b="1" dirty="0">
                <a:solidFill>
                  <a:schemeClr val="bg2"/>
                </a:solidFill>
              </a:rPr>
              <a:t>：在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节点上创建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用户、安装</a:t>
            </a:r>
            <a:r>
              <a:rPr lang="en-US" altLang="zh-CN" sz="2400" b="1" dirty="0">
                <a:solidFill>
                  <a:schemeClr val="bg2"/>
                </a:solidFill>
              </a:rPr>
              <a:t>SSH</a:t>
            </a:r>
            <a:r>
              <a:rPr lang="zh-CN" altLang="zh-CN" sz="2400" b="1" dirty="0">
                <a:solidFill>
                  <a:schemeClr val="bg2"/>
                </a:solidFill>
              </a:rPr>
              <a:t>服务端、安装</a:t>
            </a:r>
            <a:r>
              <a:rPr lang="en-US" altLang="zh-CN" sz="2400" b="1" dirty="0">
                <a:solidFill>
                  <a:schemeClr val="bg2"/>
                </a:solidFill>
              </a:rPr>
              <a:t>Java</a:t>
            </a:r>
            <a:r>
              <a:rPr lang="zh-CN" altLang="zh-CN" sz="2400" b="1" dirty="0">
                <a:solidFill>
                  <a:schemeClr val="bg2"/>
                </a:solidFill>
              </a:rPr>
              <a:t>环境；</a:t>
            </a:r>
          </a:p>
          <a:p>
            <a:pPr marL="1028700" lvl="1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步骤</a:t>
            </a:r>
            <a:r>
              <a:rPr lang="en-US" altLang="zh-CN" sz="2400" b="1" dirty="0">
                <a:solidFill>
                  <a:schemeClr val="bg2"/>
                </a:solidFill>
              </a:rPr>
              <a:t>3</a:t>
            </a:r>
            <a:r>
              <a:rPr lang="zh-CN" altLang="zh-CN" sz="2400" b="1" dirty="0">
                <a:solidFill>
                  <a:schemeClr val="bg2"/>
                </a:solidFill>
              </a:rPr>
              <a:t>：在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节点上安装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，并完成配置；</a:t>
            </a:r>
          </a:p>
          <a:p>
            <a:pPr marL="1028700" lvl="1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步骤</a:t>
            </a:r>
            <a:r>
              <a:rPr lang="en-US" altLang="zh-CN" sz="2400" b="1" dirty="0">
                <a:solidFill>
                  <a:schemeClr val="bg2"/>
                </a:solidFill>
              </a:rPr>
              <a:t>4</a:t>
            </a:r>
            <a:r>
              <a:rPr lang="zh-CN" altLang="zh-CN" sz="2400" b="1" dirty="0">
                <a:solidFill>
                  <a:schemeClr val="bg2"/>
                </a:solidFill>
              </a:rPr>
              <a:t>：在其他</a:t>
            </a:r>
            <a:r>
              <a:rPr lang="en-US" altLang="zh-CN" sz="2400" b="1" dirty="0">
                <a:solidFill>
                  <a:schemeClr val="bg2"/>
                </a:solidFill>
              </a:rPr>
              <a:t>Slave</a:t>
            </a:r>
            <a:r>
              <a:rPr lang="zh-CN" altLang="zh-CN" sz="2400" b="1" dirty="0">
                <a:solidFill>
                  <a:schemeClr val="bg2"/>
                </a:solidFill>
              </a:rPr>
              <a:t>节点上创建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用户、安装</a:t>
            </a:r>
            <a:r>
              <a:rPr lang="en-US" altLang="zh-CN" sz="2400" b="1" dirty="0">
                <a:solidFill>
                  <a:schemeClr val="bg2"/>
                </a:solidFill>
              </a:rPr>
              <a:t>SSH</a:t>
            </a:r>
            <a:r>
              <a:rPr lang="zh-CN" altLang="zh-CN" sz="2400" b="1" dirty="0">
                <a:solidFill>
                  <a:schemeClr val="bg2"/>
                </a:solidFill>
              </a:rPr>
              <a:t>服务端、安装</a:t>
            </a:r>
            <a:r>
              <a:rPr lang="en-US" altLang="zh-CN" sz="2400" b="1" dirty="0">
                <a:solidFill>
                  <a:schemeClr val="bg2"/>
                </a:solidFill>
              </a:rPr>
              <a:t>Java</a:t>
            </a:r>
            <a:r>
              <a:rPr lang="zh-CN" altLang="zh-CN" sz="2400" b="1" dirty="0">
                <a:solidFill>
                  <a:schemeClr val="bg2"/>
                </a:solidFill>
              </a:rPr>
              <a:t>环境；</a:t>
            </a:r>
          </a:p>
          <a:p>
            <a:pPr marL="1028700" lvl="1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步骤</a:t>
            </a:r>
            <a:r>
              <a:rPr lang="en-US" altLang="zh-CN" sz="2400" b="1" dirty="0">
                <a:solidFill>
                  <a:schemeClr val="bg2"/>
                </a:solidFill>
              </a:rPr>
              <a:t>5</a:t>
            </a:r>
            <a:r>
              <a:rPr lang="zh-CN" altLang="zh-CN" sz="2400" b="1" dirty="0">
                <a:solidFill>
                  <a:schemeClr val="bg2"/>
                </a:solidFill>
              </a:rPr>
              <a:t>：将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节点上的“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r>
              <a:rPr lang="en-US" altLang="zh-CN" sz="2400" b="1" dirty="0" err="1">
                <a:solidFill>
                  <a:schemeClr val="bg2"/>
                </a:solidFill>
              </a:rPr>
              <a:t>usr</a:t>
            </a:r>
            <a:r>
              <a:rPr lang="en-US" altLang="zh-CN" sz="2400" b="1" dirty="0">
                <a:solidFill>
                  <a:schemeClr val="bg2"/>
                </a:solidFill>
              </a:rPr>
              <a:t>/local/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”目录复制到其他</a:t>
            </a:r>
            <a:r>
              <a:rPr lang="en-US" altLang="zh-CN" sz="2400" b="1" dirty="0">
                <a:solidFill>
                  <a:schemeClr val="bg2"/>
                </a:solidFill>
              </a:rPr>
              <a:t>Slave</a:t>
            </a:r>
            <a:r>
              <a:rPr lang="zh-CN" altLang="zh-CN" sz="2400" b="1" dirty="0">
                <a:solidFill>
                  <a:schemeClr val="bg2"/>
                </a:solidFill>
              </a:rPr>
              <a:t>节点上；</a:t>
            </a:r>
          </a:p>
          <a:p>
            <a:pPr marL="1028700" lvl="1" eaLnBrk="1" hangingPunct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bg2"/>
                </a:solidFill>
              </a:rPr>
              <a:t>步骤</a:t>
            </a:r>
            <a:r>
              <a:rPr lang="en-US" altLang="zh-CN" sz="2400" b="1" dirty="0">
                <a:solidFill>
                  <a:schemeClr val="bg2"/>
                </a:solidFill>
              </a:rPr>
              <a:t>6</a:t>
            </a:r>
            <a:r>
              <a:rPr lang="zh-CN" altLang="zh-CN" sz="2400" b="1" dirty="0">
                <a:solidFill>
                  <a:schemeClr val="bg2"/>
                </a:solidFill>
              </a:rPr>
              <a:t>：在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节点上开启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；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F8A765-0AD3-48CD-B4FB-DE41EE68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F3E59A-E755-4958-90E9-EA493A31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DFED5-6096-4D47-9929-5E8B9DC4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">
            <a:extLst>
              <a:ext uri="{FF2B5EF4-FFF2-40B4-BE49-F238E27FC236}">
                <a16:creationId xmlns:a16="http://schemas.microsoft.com/office/drawing/2014/main" id="{1CD4EF4B-1570-479C-95C5-D867A319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29784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 </a:t>
            </a:r>
            <a:r>
              <a:rPr lang="zh-CN" altLang="zh-CN" sz="2400" b="1" dirty="0">
                <a:solidFill>
                  <a:schemeClr val="bg2"/>
                </a:solidFill>
              </a:rPr>
              <a:t>网络配置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29700" name="图片 3" descr="VirturalBox中节点的网络设置">
            <a:extLst>
              <a:ext uri="{FF2B5EF4-FFF2-40B4-BE49-F238E27FC236}">
                <a16:creationId xmlns:a16="http://schemas.microsoft.com/office/drawing/2014/main" id="{532D66FA-723D-401C-AC5B-640855592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798183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33B817-AA63-4B96-A221-5F6B8E86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D7C6A1-CE00-4294-AC15-5FEDC7B2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289E23-9089-4340-BF68-52EB6BAB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Box 2">
            <a:extLst>
              <a:ext uri="{FF2B5EF4-FFF2-40B4-BE49-F238E27FC236}">
                <a16:creationId xmlns:a16="http://schemas.microsoft.com/office/drawing/2014/main" id="{C8B0BB15-0969-4D0D-8521-47E2AB306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42" y="1135002"/>
            <a:ext cx="74703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在</a:t>
            </a:r>
            <a:r>
              <a:rPr lang="en-US" altLang="zh-CN" sz="2000" b="1" dirty="0">
                <a:solidFill>
                  <a:schemeClr val="bg2"/>
                </a:solidFill>
              </a:rPr>
              <a:t>Ubuntu</a:t>
            </a:r>
            <a:r>
              <a:rPr lang="zh-CN" altLang="zh-CN" sz="2000" b="1" dirty="0">
                <a:solidFill>
                  <a:schemeClr val="bg2"/>
                </a:solidFill>
              </a:rPr>
              <a:t>中，我们在</a:t>
            </a:r>
            <a:r>
              <a:rPr lang="en-US" altLang="zh-CN" sz="2000" b="1" dirty="0">
                <a:solidFill>
                  <a:schemeClr val="bg2"/>
                </a:solidFill>
              </a:rPr>
              <a:t> Master </a:t>
            </a:r>
            <a:r>
              <a:rPr lang="zh-CN" altLang="zh-CN" sz="2000" b="1" dirty="0">
                <a:solidFill>
                  <a:schemeClr val="bg2"/>
                </a:solidFill>
              </a:rPr>
              <a:t>节点上执行如下命令修改主机名：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30724" name="TextBox 3">
            <a:extLst>
              <a:ext uri="{FF2B5EF4-FFF2-40B4-BE49-F238E27FC236}">
                <a16:creationId xmlns:a16="http://schemas.microsoft.com/office/drawing/2014/main" id="{AA7BE3BE-D868-4B93-B2A2-CD39CD644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99" y="1851024"/>
            <a:ext cx="71628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vim /</a:t>
            </a:r>
            <a:r>
              <a:rPr lang="en-US" altLang="zh-CN" sz="2400" dirty="0" err="1">
                <a:solidFill>
                  <a:schemeClr val="bg1"/>
                </a:solidFill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</a:rPr>
              <a:t>/hostname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725" name="TextBox 4">
            <a:extLst>
              <a:ext uri="{FF2B5EF4-FFF2-40B4-BE49-F238E27FC236}">
                <a16:creationId xmlns:a16="http://schemas.microsoft.com/office/drawing/2014/main" id="{A6168C29-F22E-4133-82F0-67C8484E1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045" y="2756168"/>
            <a:ext cx="82690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打开这个文件以后，里面就只有“</a:t>
            </a:r>
            <a:r>
              <a:rPr lang="en-US" altLang="zh-CN" sz="2000" b="1" dirty="0" err="1">
                <a:solidFill>
                  <a:schemeClr val="bg2"/>
                </a:solidFill>
              </a:rPr>
              <a:t>dblab</a:t>
            </a:r>
            <a:r>
              <a:rPr lang="en-US" altLang="zh-CN" sz="2000" b="1" dirty="0">
                <a:solidFill>
                  <a:schemeClr val="bg2"/>
                </a:solidFill>
              </a:rPr>
              <a:t>-VirtualBox</a:t>
            </a:r>
            <a:r>
              <a:rPr lang="zh-CN" altLang="zh-CN" sz="2000" b="1" dirty="0">
                <a:solidFill>
                  <a:schemeClr val="bg2"/>
                </a:solidFill>
              </a:rPr>
              <a:t>”这一行内容，可以直接删除，并修改为“</a:t>
            </a:r>
            <a:r>
              <a:rPr lang="en-US" altLang="zh-CN" sz="2000" b="1" dirty="0">
                <a:solidFill>
                  <a:schemeClr val="bg2"/>
                </a:solidFill>
              </a:rPr>
              <a:t>Master</a:t>
            </a:r>
            <a:r>
              <a:rPr lang="zh-CN" altLang="zh-CN" sz="2000" b="1" dirty="0">
                <a:solidFill>
                  <a:schemeClr val="bg2"/>
                </a:solidFill>
              </a:rPr>
              <a:t>”（注意是区分大小写的），然后，保存退出</a:t>
            </a:r>
            <a:r>
              <a:rPr lang="en-US" altLang="zh-CN" sz="2000" b="1" dirty="0">
                <a:solidFill>
                  <a:schemeClr val="bg2"/>
                </a:solidFill>
              </a:rPr>
              <a:t>vim</a:t>
            </a:r>
            <a:r>
              <a:rPr lang="zh-CN" altLang="zh-CN" sz="2000" b="1" dirty="0">
                <a:solidFill>
                  <a:schemeClr val="bg2"/>
                </a:solidFill>
              </a:rPr>
              <a:t>编辑器，这样就完成了主机名的修改，需要重启</a:t>
            </a:r>
            <a:r>
              <a:rPr lang="en-US" altLang="zh-CN" sz="2000" b="1" dirty="0">
                <a:solidFill>
                  <a:schemeClr val="bg2"/>
                </a:solidFill>
              </a:rPr>
              <a:t>Linux</a:t>
            </a:r>
            <a:r>
              <a:rPr lang="zh-CN" altLang="zh-CN" sz="2000" b="1" dirty="0">
                <a:solidFill>
                  <a:schemeClr val="bg2"/>
                </a:solidFill>
              </a:rPr>
              <a:t>系统才能看到主机名的变化。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30726" name="TextBox 5">
            <a:extLst>
              <a:ext uri="{FF2B5EF4-FFF2-40B4-BE49-F238E27FC236}">
                <a16:creationId xmlns:a16="http://schemas.microsoft.com/office/drawing/2014/main" id="{6122697E-D7BA-4109-8CFD-99985AB62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90" y="4265272"/>
            <a:ext cx="88024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执行如下命令打开并修改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节点中的“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r>
              <a:rPr lang="en-US" altLang="zh-CN" sz="2400" b="1" dirty="0" err="1">
                <a:solidFill>
                  <a:schemeClr val="bg2"/>
                </a:solidFill>
              </a:rPr>
              <a:t>etc</a:t>
            </a:r>
            <a:r>
              <a:rPr lang="en-US" altLang="zh-CN" sz="2400" b="1" dirty="0">
                <a:solidFill>
                  <a:schemeClr val="bg2"/>
                </a:solidFill>
              </a:rPr>
              <a:t>/hosts</a:t>
            </a:r>
            <a:r>
              <a:rPr lang="zh-CN" altLang="zh-CN" sz="2400" b="1" dirty="0">
                <a:solidFill>
                  <a:schemeClr val="bg2"/>
                </a:solidFill>
              </a:rPr>
              <a:t>”文件：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0727" name="TextBox 6">
            <a:extLst>
              <a:ext uri="{FF2B5EF4-FFF2-40B4-BE49-F238E27FC236}">
                <a16:creationId xmlns:a16="http://schemas.microsoft.com/office/drawing/2014/main" id="{BC124937-1E2A-4107-A5AC-0A0A8ED79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9" y="4952036"/>
            <a:ext cx="70866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vim /</a:t>
            </a:r>
            <a:r>
              <a:rPr lang="en-US" altLang="zh-CN" sz="2400" dirty="0" err="1">
                <a:solidFill>
                  <a:schemeClr val="bg1"/>
                </a:solidFill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</a:rPr>
              <a:t>/hosts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728" name="TextBox 7">
            <a:extLst>
              <a:ext uri="{FF2B5EF4-FFF2-40B4-BE49-F238E27FC236}">
                <a16:creationId xmlns:a16="http://schemas.microsoft.com/office/drawing/2014/main" id="{76630C05-9739-4992-BA85-BAC2DACB2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638800"/>
            <a:ext cx="3352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192.168.1.121   Master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192.168.1.122   Slave1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7B6220-0AD5-43CF-918C-55501184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86F795-D5C0-4AC3-8C77-CBE713C7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07D1A7-5BBE-46A0-AA06-783393E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图片 2" descr="Hadoop中的hosts设置">
            <a:extLst>
              <a:ext uri="{FF2B5EF4-FFF2-40B4-BE49-F238E27FC236}">
                <a16:creationId xmlns:a16="http://schemas.microsoft.com/office/drawing/2014/main" id="{73FC991B-C26D-4D5F-B8D2-D1B1BB10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00" b="3815"/>
          <a:stretch>
            <a:fillRect/>
          </a:stretch>
        </p:blipFill>
        <p:spPr bwMode="auto">
          <a:xfrm>
            <a:off x="685800" y="1676400"/>
            <a:ext cx="801610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6EF93D-C986-4902-BAC8-CE990FF8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0BEDA3-C099-485E-B471-78130D00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83364-9E03-4D73-B567-CF3620DD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21DE9C2-A708-4EA9-B3E7-B3C72137FB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3299" y="-72767"/>
            <a:ext cx="8001000" cy="914400"/>
          </a:xfrm>
        </p:spPr>
        <p:txBody>
          <a:bodyPr/>
          <a:lstStyle/>
          <a:p>
            <a:pPr marL="457200" indent="-457200"/>
            <a:r>
              <a:rPr lang="en-US" altLang="zh-CN" sz="3200" b="1" dirty="0">
                <a:solidFill>
                  <a:schemeClr val="bg2"/>
                </a:solidFill>
              </a:rPr>
              <a:t>3.1 Hadoop</a:t>
            </a:r>
            <a:r>
              <a:rPr lang="zh-CN" altLang="en-US" sz="3200" b="1" dirty="0">
                <a:solidFill>
                  <a:schemeClr val="bg2"/>
                </a:solidFill>
              </a:rPr>
              <a:t>简介</a:t>
            </a:r>
            <a:endParaRPr lang="en-US" altLang="zh-CN" sz="3200" b="1" dirty="0">
              <a:solidFill>
                <a:schemeClr val="bg2"/>
              </a:solidFill>
            </a:endParaRPr>
          </a:p>
        </p:txBody>
      </p:sp>
      <p:sp>
        <p:nvSpPr>
          <p:cNvPr id="6147" name="TextBox 5">
            <a:extLst>
              <a:ext uri="{FF2B5EF4-FFF2-40B4-BE49-F238E27FC236}">
                <a16:creationId xmlns:a16="http://schemas.microsoft.com/office/drawing/2014/main" id="{25C7969A-C924-4C93-BE0C-66AA4578F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219200"/>
            <a:ext cx="86487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</a:rPr>
              <a:t>Apache</a:t>
            </a:r>
            <a:r>
              <a:rPr lang="zh-CN" altLang="zh-CN" sz="2000" b="1" dirty="0">
                <a:solidFill>
                  <a:schemeClr val="bg2"/>
                </a:solidFill>
              </a:rPr>
              <a:t>软件基金会旗下的一个开源分布式计算平台，为用户提供了系统底层细节透明的分布式基础架构。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是基于</a:t>
            </a:r>
            <a:r>
              <a:rPr lang="en-US" altLang="zh-CN" sz="2000" b="1" dirty="0">
                <a:solidFill>
                  <a:schemeClr val="bg2"/>
                </a:solidFill>
              </a:rPr>
              <a:t>Java</a:t>
            </a:r>
            <a:r>
              <a:rPr lang="zh-CN" altLang="zh-CN" sz="2000" b="1" dirty="0">
                <a:solidFill>
                  <a:schemeClr val="bg2"/>
                </a:solidFill>
              </a:rPr>
              <a:t>语言开发的，具有很好的跨平台特性，并且可以部署在廉价的计算机集群中。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的核心是分布式文件系统（</a:t>
            </a:r>
            <a:r>
              <a:rPr lang="en-US" altLang="zh-CN" sz="2000" b="1" dirty="0">
                <a:solidFill>
                  <a:schemeClr val="bg2"/>
                </a:solidFill>
              </a:rPr>
              <a:t>Hadoop Distributed File System</a:t>
            </a:r>
            <a:r>
              <a:rPr lang="zh-CN" altLang="zh-CN" sz="2000" b="1" dirty="0">
                <a:solidFill>
                  <a:schemeClr val="bg2"/>
                </a:solidFill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）和</a:t>
            </a:r>
            <a:r>
              <a:rPr lang="en-US" altLang="zh-CN" sz="2000" b="1" dirty="0">
                <a:solidFill>
                  <a:schemeClr val="bg2"/>
                </a:solidFill>
              </a:rPr>
              <a:t>MapReduce</a:t>
            </a:r>
            <a:r>
              <a:rPr lang="zh-CN" altLang="zh-CN" sz="2000" b="1" dirty="0">
                <a:solidFill>
                  <a:schemeClr val="bg2"/>
                </a:solidFill>
              </a:rPr>
              <a:t>。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bg2"/>
                </a:solidFill>
              </a:rPr>
              <a:t>Apache Hadoop</a:t>
            </a:r>
            <a:r>
              <a:rPr lang="zh-CN" altLang="zh-CN" sz="2000" b="1" dirty="0">
                <a:solidFill>
                  <a:schemeClr val="bg2"/>
                </a:solidFill>
              </a:rPr>
              <a:t>版本分为三代，分别是</a:t>
            </a:r>
            <a:r>
              <a:rPr lang="en-US" altLang="zh-CN" sz="2000" b="1" dirty="0">
                <a:solidFill>
                  <a:schemeClr val="bg2"/>
                </a:solidFill>
              </a:rPr>
              <a:t>Hadoop 1.0</a:t>
            </a:r>
            <a:r>
              <a:rPr lang="zh-CN" altLang="zh-CN" sz="2000" b="1" dirty="0">
                <a:solidFill>
                  <a:schemeClr val="bg2"/>
                </a:solidFill>
              </a:rPr>
              <a:t>、</a:t>
            </a:r>
            <a:r>
              <a:rPr lang="en-US" altLang="zh-CN" sz="2000" b="1" dirty="0">
                <a:solidFill>
                  <a:schemeClr val="bg2"/>
                </a:solidFill>
              </a:rPr>
              <a:t>Hadoop 2.0</a:t>
            </a:r>
            <a:r>
              <a:rPr lang="zh-CN" altLang="zh-CN" sz="2000" b="1" dirty="0">
                <a:solidFill>
                  <a:schemeClr val="bg2"/>
                </a:solidFill>
              </a:rPr>
              <a:t>和</a:t>
            </a:r>
            <a:r>
              <a:rPr lang="en-US" altLang="zh-CN" sz="2000" b="1" dirty="0">
                <a:solidFill>
                  <a:schemeClr val="bg2"/>
                </a:solidFill>
              </a:rPr>
              <a:t>Hadoop3.0</a:t>
            </a:r>
            <a:r>
              <a:rPr lang="zh-CN" altLang="zh-CN" sz="2000" b="1" dirty="0">
                <a:solidFill>
                  <a:schemeClr val="bg2"/>
                </a:solidFill>
              </a:rPr>
              <a:t>。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000" b="1" dirty="0">
                <a:solidFill>
                  <a:schemeClr val="bg2"/>
                </a:solidFill>
              </a:rPr>
              <a:t>除了免费开源的</a:t>
            </a:r>
            <a:r>
              <a:rPr lang="en-US" altLang="zh-CN" sz="2000" b="1" dirty="0">
                <a:solidFill>
                  <a:schemeClr val="bg2"/>
                </a:solidFill>
              </a:rPr>
              <a:t>Apache Hadoop</a:t>
            </a:r>
            <a:r>
              <a:rPr lang="zh-CN" altLang="zh-CN" sz="2000" b="1" dirty="0">
                <a:solidFill>
                  <a:schemeClr val="bg2"/>
                </a:solidFill>
              </a:rPr>
              <a:t>以外，还有一些商业公司推出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的发行版。</a:t>
            </a:r>
            <a:r>
              <a:rPr lang="en-US" altLang="zh-CN" sz="2000" b="1" dirty="0">
                <a:solidFill>
                  <a:schemeClr val="bg2"/>
                </a:solidFill>
              </a:rPr>
              <a:t>2008</a:t>
            </a:r>
            <a:r>
              <a:rPr lang="zh-CN" altLang="zh-CN" sz="2000" b="1" dirty="0">
                <a:solidFill>
                  <a:schemeClr val="bg2"/>
                </a:solidFill>
              </a:rPr>
              <a:t>年，</a:t>
            </a:r>
            <a:r>
              <a:rPr lang="en-US" altLang="zh-CN" sz="2000" b="1" dirty="0">
                <a:solidFill>
                  <a:schemeClr val="bg2"/>
                </a:solidFill>
              </a:rPr>
              <a:t>Cloudera</a:t>
            </a:r>
            <a:r>
              <a:rPr lang="zh-CN" altLang="zh-CN" sz="2000" b="1" dirty="0">
                <a:solidFill>
                  <a:schemeClr val="bg2"/>
                </a:solidFill>
              </a:rPr>
              <a:t>成为第一个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商业化公司，并在</a:t>
            </a:r>
            <a:r>
              <a:rPr lang="en-US" altLang="zh-CN" sz="2000" b="1" dirty="0">
                <a:solidFill>
                  <a:schemeClr val="bg2"/>
                </a:solidFill>
              </a:rPr>
              <a:t>2009</a:t>
            </a:r>
            <a:r>
              <a:rPr lang="zh-CN" altLang="zh-CN" sz="2000" b="1" dirty="0">
                <a:solidFill>
                  <a:schemeClr val="bg2"/>
                </a:solidFill>
              </a:rPr>
              <a:t>年推出第一个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发行版。此后，很多大公司也加入了做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产品化的行列，比如</a:t>
            </a:r>
            <a:r>
              <a:rPr lang="en-US" altLang="zh-CN" sz="2000" b="1" dirty="0" err="1">
                <a:solidFill>
                  <a:schemeClr val="bg2"/>
                </a:solidFill>
              </a:rPr>
              <a:t>MapR</a:t>
            </a:r>
            <a:r>
              <a:rPr lang="zh-CN" altLang="zh-CN" sz="2000" b="1" dirty="0">
                <a:solidFill>
                  <a:schemeClr val="bg2"/>
                </a:solidFill>
              </a:rPr>
              <a:t>、</a:t>
            </a:r>
            <a:r>
              <a:rPr lang="en-US" altLang="zh-CN" sz="2000" b="1" dirty="0">
                <a:solidFill>
                  <a:schemeClr val="bg2"/>
                </a:solidFill>
              </a:rPr>
              <a:t>Hortonworks</a:t>
            </a:r>
            <a:r>
              <a:rPr lang="zh-CN" altLang="zh-CN" sz="2000" b="1" dirty="0">
                <a:solidFill>
                  <a:schemeClr val="bg2"/>
                </a:solidFill>
              </a:rPr>
              <a:t>、星环等。</a:t>
            </a:r>
            <a:r>
              <a:rPr lang="en-US" altLang="zh-CN" sz="2000" b="1" dirty="0">
                <a:solidFill>
                  <a:schemeClr val="bg2"/>
                </a:solidFill>
              </a:rPr>
              <a:t>2018</a:t>
            </a:r>
            <a:r>
              <a:rPr lang="zh-CN" altLang="zh-CN" sz="2000" b="1" dirty="0">
                <a:solidFill>
                  <a:schemeClr val="bg2"/>
                </a:solidFill>
              </a:rPr>
              <a:t>年</a:t>
            </a:r>
            <a:r>
              <a:rPr lang="en-US" altLang="zh-CN" sz="2000" b="1" dirty="0">
                <a:solidFill>
                  <a:schemeClr val="bg2"/>
                </a:solidFill>
              </a:rPr>
              <a:t>10</a:t>
            </a:r>
            <a:r>
              <a:rPr lang="zh-CN" altLang="zh-CN" sz="2000" b="1" dirty="0">
                <a:solidFill>
                  <a:schemeClr val="bg2"/>
                </a:solidFill>
              </a:rPr>
              <a:t>月，</a:t>
            </a:r>
            <a:r>
              <a:rPr lang="en-US" altLang="zh-CN" sz="2000" b="1" dirty="0">
                <a:solidFill>
                  <a:schemeClr val="bg2"/>
                </a:solidFill>
              </a:rPr>
              <a:t>Cloudera</a:t>
            </a:r>
            <a:r>
              <a:rPr lang="zh-CN" altLang="zh-CN" sz="2000" b="1" dirty="0">
                <a:solidFill>
                  <a:schemeClr val="bg2"/>
                </a:solidFill>
              </a:rPr>
              <a:t>和</a:t>
            </a:r>
            <a:r>
              <a:rPr lang="en-US" altLang="zh-CN" sz="2000" b="1" dirty="0">
                <a:solidFill>
                  <a:schemeClr val="bg2"/>
                </a:solidFill>
              </a:rPr>
              <a:t>Hortonworks</a:t>
            </a:r>
            <a:r>
              <a:rPr lang="zh-CN" altLang="zh-CN" sz="2000" b="1" dirty="0">
                <a:solidFill>
                  <a:schemeClr val="bg2"/>
                </a:solidFill>
              </a:rPr>
              <a:t>宣布合并。一般而言，商业化公司推出的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发行版也是以</a:t>
            </a:r>
            <a:r>
              <a:rPr lang="en-US" altLang="zh-CN" sz="2000" b="1" dirty="0">
                <a:solidFill>
                  <a:schemeClr val="bg2"/>
                </a:solidFill>
              </a:rPr>
              <a:t>Apache Hadoop</a:t>
            </a:r>
            <a:r>
              <a:rPr lang="zh-CN" altLang="zh-CN" sz="2000" b="1" dirty="0">
                <a:solidFill>
                  <a:schemeClr val="bg2"/>
                </a:solidFill>
              </a:rPr>
              <a:t>为基础，但是前者比后者具有更好的易用性、更多的功能以及更高的性能。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26E22-005E-4061-9C2E-15FB45C2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46CC82-F238-4496-880A-E1659BAA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85F705-CCED-4FF8-9A9E-076EF7A3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2">
            <a:extLst>
              <a:ext uri="{FF2B5EF4-FFF2-40B4-BE49-F238E27FC236}">
                <a16:creationId xmlns:a16="http://schemas.microsoft.com/office/drawing/2014/main" id="{25693411-BF4D-4390-AD40-A810B0E84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256327"/>
            <a:ext cx="83439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把</a:t>
            </a:r>
            <a:r>
              <a:rPr lang="en-US" altLang="zh-CN" sz="2400" b="1" dirty="0">
                <a:solidFill>
                  <a:schemeClr val="bg2"/>
                </a:solidFill>
              </a:rPr>
              <a:t>Slave</a:t>
            </a:r>
            <a:r>
              <a:rPr lang="zh-CN" altLang="zh-CN" sz="2400" b="1" dirty="0">
                <a:solidFill>
                  <a:schemeClr val="bg2"/>
                </a:solidFill>
              </a:rPr>
              <a:t>节点上的“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r>
              <a:rPr lang="en-US" altLang="zh-CN" sz="2400" b="1" dirty="0" err="1">
                <a:solidFill>
                  <a:schemeClr val="bg2"/>
                </a:solidFill>
              </a:rPr>
              <a:t>etc</a:t>
            </a:r>
            <a:r>
              <a:rPr lang="en-US" altLang="zh-CN" sz="2400" b="1" dirty="0">
                <a:solidFill>
                  <a:schemeClr val="bg2"/>
                </a:solidFill>
              </a:rPr>
              <a:t>/hostname</a:t>
            </a:r>
            <a:r>
              <a:rPr lang="zh-CN" altLang="zh-CN" sz="2400" b="1" dirty="0">
                <a:solidFill>
                  <a:schemeClr val="bg2"/>
                </a:solidFill>
              </a:rPr>
              <a:t>”文件中的主机名修改为“</a:t>
            </a:r>
            <a:r>
              <a:rPr lang="en-US" altLang="zh-CN" sz="2400" b="1" dirty="0">
                <a:solidFill>
                  <a:schemeClr val="bg2"/>
                </a:solidFill>
              </a:rPr>
              <a:t>Slave1</a:t>
            </a:r>
            <a:r>
              <a:rPr lang="zh-CN" altLang="zh-CN" sz="2400" b="1" dirty="0">
                <a:solidFill>
                  <a:schemeClr val="bg2"/>
                </a:solidFill>
              </a:rPr>
              <a:t>”，同时，修改“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r>
              <a:rPr lang="en-US" altLang="zh-CN" sz="2400" b="1" dirty="0" err="1">
                <a:solidFill>
                  <a:schemeClr val="bg2"/>
                </a:solidFill>
              </a:rPr>
              <a:t>etc</a:t>
            </a:r>
            <a:r>
              <a:rPr lang="en-US" altLang="zh-CN" sz="2400" b="1" dirty="0">
                <a:solidFill>
                  <a:schemeClr val="bg2"/>
                </a:solidFill>
              </a:rPr>
              <a:t>/hosts</a:t>
            </a:r>
            <a:r>
              <a:rPr lang="zh-CN" altLang="zh-CN" sz="2400" b="1" dirty="0">
                <a:solidFill>
                  <a:schemeClr val="bg2"/>
                </a:solidFill>
              </a:rPr>
              <a:t>”的内容，在</a:t>
            </a:r>
            <a:r>
              <a:rPr lang="en-US" altLang="zh-CN" sz="2400" b="1" dirty="0">
                <a:solidFill>
                  <a:schemeClr val="bg2"/>
                </a:solidFill>
              </a:rPr>
              <a:t>hosts</a:t>
            </a:r>
            <a:r>
              <a:rPr lang="zh-CN" altLang="zh-CN" sz="2400" b="1" dirty="0">
                <a:solidFill>
                  <a:schemeClr val="bg2"/>
                </a:solidFill>
              </a:rPr>
              <a:t>文件中增加如下两条</a:t>
            </a:r>
            <a:r>
              <a:rPr lang="en-US" altLang="zh-CN" sz="2400" b="1" dirty="0">
                <a:solidFill>
                  <a:schemeClr val="bg2"/>
                </a:solidFill>
              </a:rPr>
              <a:t>IP</a:t>
            </a:r>
            <a:r>
              <a:rPr lang="zh-CN" altLang="zh-CN" sz="2400" b="1" dirty="0">
                <a:solidFill>
                  <a:schemeClr val="bg2"/>
                </a:solidFill>
              </a:rPr>
              <a:t>和主机名映射关系：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2772" name="TextBox 3">
            <a:extLst>
              <a:ext uri="{FF2B5EF4-FFF2-40B4-BE49-F238E27FC236}">
                <a16:creationId xmlns:a16="http://schemas.microsoft.com/office/drawing/2014/main" id="{C705E1DF-6B60-4A94-A37B-BA0B82F01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21803"/>
            <a:ext cx="7315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192.168.1.121   Master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192.168.1.122   Slave1</a:t>
            </a:r>
            <a:endParaRPr lang="zh-CN" altLang="en-US" sz="2400" dirty="0"/>
          </a:p>
        </p:txBody>
      </p:sp>
      <p:sp>
        <p:nvSpPr>
          <p:cNvPr id="32773" name="TextBox 4">
            <a:extLst>
              <a:ext uri="{FF2B5EF4-FFF2-40B4-BE49-F238E27FC236}">
                <a16:creationId xmlns:a16="http://schemas.microsoft.com/office/drawing/2014/main" id="{54B900DF-522A-40AC-96D9-13734D2A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581400"/>
            <a:ext cx="73773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修改完成以后，请重新启动</a:t>
            </a:r>
            <a:r>
              <a:rPr lang="en-US" altLang="zh-CN" sz="2400" b="1" dirty="0">
                <a:solidFill>
                  <a:schemeClr val="bg2"/>
                </a:solidFill>
              </a:rPr>
              <a:t>Slave</a:t>
            </a:r>
            <a:r>
              <a:rPr lang="zh-CN" altLang="zh-CN" sz="2400" b="1" dirty="0">
                <a:solidFill>
                  <a:schemeClr val="bg2"/>
                </a:solidFill>
              </a:rPr>
              <a:t>节点的</a:t>
            </a:r>
            <a:r>
              <a:rPr lang="en-US" altLang="zh-CN" sz="2400" b="1" dirty="0">
                <a:solidFill>
                  <a:schemeClr val="bg2"/>
                </a:solidFill>
              </a:rPr>
              <a:t>Linux</a:t>
            </a:r>
            <a:r>
              <a:rPr lang="zh-CN" altLang="zh-CN" sz="2400" b="1" dirty="0">
                <a:solidFill>
                  <a:schemeClr val="bg2"/>
                </a:solidFill>
              </a:rPr>
              <a:t>系统。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471AB7-E0AB-448F-83E5-A4B1F649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3931F9-4EDB-49B8-911E-E658BBCD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F09F7F-A101-464E-9034-B17CBC78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2">
            <a:extLst>
              <a:ext uri="{FF2B5EF4-FFF2-40B4-BE49-F238E27FC236}">
                <a16:creationId xmlns:a16="http://schemas.microsoft.com/office/drawing/2014/main" id="{005A95F6-1340-4007-B389-A05B306AA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65655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需要在各个节点上都执行如下命令，测试是否相互</a:t>
            </a:r>
            <a:r>
              <a:rPr lang="en-US" altLang="zh-CN" sz="2400" b="1" dirty="0">
                <a:solidFill>
                  <a:schemeClr val="bg2"/>
                </a:solidFill>
              </a:rPr>
              <a:t>ping</a:t>
            </a:r>
            <a:r>
              <a:rPr lang="zh-CN" altLang="zh-CN" sz="2400" b="1" dirty="0">
                <a:solidFill>
                  <a:schemeClr val="bg2"/>
                </a:solidFill>
              </a:rPr>
              <a:t>得通，如果</a:t>
            </a:r>
            <a:r>
              <a:rPr lang="en-US" altLang="zh-CN" sz="2400" b="1" dirty="0">
                <a:solidFill>
                  <a:schemeClr val="bg2"/>
                </a:solidFill>
              </a:rPr>
              <a:t>ping</a:t>
            </a:r>
            <a:r>
              <a:rPr lang="zh-CN" altLang="zh-CN" sz="2400" b="1" dirty="0">
                <a:solidFill>
                  <a:schemeClr val="bg2"/>
                </a:solidFill>
              </a:rPr>
              <a:t>不通，后面就无法顺利配置成功：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77675A57-DAF0-46D8-8700-270A1112A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2362200"/>
            <a:ext cx="7907338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ping Master -c 3   # </a:t>
            </a:r>
            <a:r>
              <a:rPr lang="zh-CN" altLang="zh-CN">
                <a:solidFill>
                  <a:schemeClr val="bg1"/>
                </a:solidFill>
              </a:rPr>
              <a:t>只</a:t>
            </a:r>
            <a:r>
              <a:rPr lang="en-US" altLang="zh-CN">
                <a:solidFill>
                  <a:schemeClr val="bg1"/>
                </a:solidFill>
              </a:rPr>
              <a:t>ping 3</a:t>
            </a:r>
            <a:r>
              <a:rPr lang="zh-CN" altLang="zh-CN">
                <a:solidFill>
                  <a:schemeClr val="bg1"/>
                </a:solidFill>
              </a:rPr>
              <a:t>次就会停止，否则要按</a:t>
            </a:r>
            <a:r>
              <a:rPr lang="en-US" altLang="zh-CN">
                <a:solidFill>
                  <a:schemeClr val="bg1"/>
                </a:solidFill>
              </a:rPr>
              <a:t>Ctrl+c</a:t>
            </a:r>
            <a:r>
              <a:rPr lang="zh-CN" altLang="zh-CN">
                <a:solidFill>
                  <a:schemeClr val="bg1"/>
                </a:solidFill>
              </a:rPr>
              <a:t>中断</a:t>
            </a:r>
            <a:r>
              <a:rPr lang="en-US" altLang="zh-CN">
                <a:solidFill>
                  <a:schemeClr val="bg1"/>
                </a:solidFill>
              </a:rPr>
              <a:t>ping</a:t>
            </a:r>
            <a:r>
              <a:rPr lang="zh-CN" altLang="zh-CN">
                <a:solidFill>
                  <a:schemeClr val="bg1"/>
                </a:solidFill>
              </a:rPr>
              <a:t>命令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ping Slave1 -c 3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3797" name="图片 4" descr="install-hadoop-cluster-04-ping-slave.png">
            <a:extLst>
              <a:ext uri="{FF2B5EF4-FFF2-40B4-BE49-F238E27FC236}">
                <a16:creationId xmlns:a16="http://schemas.microsoft.com/office/drawing/2014/main" id="{3D13E786-6DCF-46FB-99D1-F8E5AFAB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407546"/>
            <a:ext cx="790507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4C5FDB-9F79-4F48-8324-A1E425C5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6B4F1E-FB93-436B-A6A5-CA9832BF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7FD8B-689F-4EFB-AA40-33760195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Box 2">
            <a:extLst>
              <a:ext uri="{FF2B5EF4-FFF2-40B4-BE49-F238E27FC236}">
                <a16:creationId xmlns:a16="http://schemas.microsoft.com/office/drawing/2014/main" id="{902A2BDA-106B-4179-BE93-5456B64AB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50913"/>
            <a:ext cx="33249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2. SSH</a:t>
            </a:r>
            <a:r>
              <a:rPr lang="zh-CN" altLang="zh-CN" sz="2400" b="1" dirty="0">
                <a:solidFill>
                  <a:schemeClr val="bg2"/>
                </a:solidFill>
              </a:rPr>
              <a:t>无密码登录节点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34820" name="TextBox 3">
            <a:extLst>
              <a:ext uri="{FF2B5EF4-FFF2-40B4-BE49-F238E27FC236}">
                <a16:creationId xmlns:a16="http://schemas.microsoft.com/office/drawing/2014/main" id="{2707C6C1-61BB-4E76-B92A-007949058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64531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必须要让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节点可以</a:t>
            </a:r>
            <a:r>
              <a:rPr lang="en-US" altLang="zh-CN" sz="2400" b="1" dirty="0">
                <a:solidFill>
                  <a:schemeClr val="bg2"/>
                </a:solidFill>
              </a:rPr>
              <a:t>SSH</a:t>
            </a:r>
            <a:r>
              <a:rPr lang="zh-CN" altLang="zh-CN" sz="2400" b="1" dirty="0">
                <a:solidFill>
                  <a:schemeClr val="bg2"/>
                </a:solidFill>
              </a:rPr>
              <a:t>无密码登录到各个</a:t>
            </a:r>
            <a:r>
              <a:rPr lang="en-US" altLang="zh-CN" sz="2400" b="1" dirty="0">
                <a:solidFill>
                  <a:schemeClr val="bg2"/>
                </a:solidFill>
              </a:rPr>
              <a:t>Slave</a:t>
            </a:r>
            <a:r>
              <a:rPr lang="zh-CN" altLang="zh-CN" sz="2400" b="1" dirty="0">
                <a:solidFill>
                  <a:schemeClr val="bg2"/>
                </a:solidFill>
              </a:rPr>
              <a:t>节点上。首先，生成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节点的公匙，如果之前已经生成过公钥，必须要删除原来生成的公钥，重新生成一次，因为前面我们对主机名进行了修改。具体命令如下：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4821" name="TextBox 4">
            <a:extLst>
              <a:ext uri="{FF2B5EF4-FFF2-40B4-BE49-F238E27FC236}">
                <a16:creationId xmlns:a16="http://schemas.microsoft.com/office/drawing/2014/main" id="{B487945F-38A4-4BC7-8011-89483FCDE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7" y="3151188"/>
            <a:ext cx="8018463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~/.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              # </a:t>
            </a:r>
            <a:r>
              <a:rPr lang="zh-CN" altLang="zh-CN" dirty="0">
                <a:solidFill>
                  <a:schemeClr val="bg1"/>
                </a:solidFill>
              </a:rPr>
              <a:t>如果没有该目录，先执行一次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 localhost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rm ./</a:t>
            </a:r>
            <a:r>
              <a:rPr lang="en-US" altLang="zh-CN" dirty="0" err="1">
                <a:solidFill>
                  <a:schemeClr val="bg1"/>
                </a:solidFill>
              </a:rPr>
              <a:t>id_rsa</a:t>
            </a:r>
            <a:r>
              <a:rPr lang="en-US" altLang="zh-CN" dirty="0">
                <a:solidFill>
                  <a:schemeClr val="bg1"/>
                </a:solidFill>
              </a:rPr>
              <a:t>*           # </a:t>
            </a:r>
            <a:r>
              <a:rPr lang="zh-CN" altLang="zh-CN" dirty="0">
                <a:solidFill>
                  <a:schemeClr val="bg1"/>
                </a:solidFill>
              </a:rPr>
              <a:t>删除之前生成的公匙（如果已经存在）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-keygen -t </a:t>
            </a:r>
            <a:r>
              <a:rPr lang="en-US" altLang="zh-CN" dirty="0" err="1">
                <a:solidFill>
                  <a:schemeClr val="bg1"/>
                </a:solidFill>
              </a:rPr>
              <a:t>rsa</a:t>
            </a:r>
            <a:r>
              <a:rPr lang="en-US" altLang="zh-CN" dirty="0">
                <a:solidFill>
                  <a:schemeClr val="bg1"/>
                </a:solidFill>
              </a:rPr>
              <a:t>       # </a:t>
            </a:r>
            <a:r>
              <a:rPr lang="zh-CN" altLang="zh-CN" dirty="0">
                <a:solidFill>
                  <a:schemeClr val="bg1"/>
                </a:solidFill>
              </a:rPr>
              <a:t>执行该命令后，遇到提示信息，一直按回车就可以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822" name="TextBox 5">
            <a:extLst>
              <a:ext uri="{FF2B5EF4-FFF2-40B4-BE49-F238E27FC236}">
                <a16:creationId xmlns:a16="http://schemas.microsoft.com/office/drawing/2014/main" id="{432C5E27-2C3A-4CC3-9F6F-1CFE7081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03" y="4174758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为了让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节点能够无密码</a:t>
            </a:r>
            <a:r>
              <a:rPr lang="en-US" altLang="zh-CN" sz="2400" b="1" dirty="0">
                <a:solidFill>
                  <a:schemeClr val="bg2"/>
                </a:solidFill>
              </a:rPr>
              <a:t>SSH</a:t>
            </a:r>
            <a:r>
              <a:rPr lang="zh-CN" altLang="zh-CN" sz="2400" b="1" dirty="0">
                <a:solidFill>
                  <a:schemeClr val="bg2"/>
                </a:solidFill>
              </a:rPr>
              <a:t>登录本机，需要在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节点上执行如下命令：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4823" name="TextBox 6">
            <a:extLst>
              <a:ext uri="{FF2B5EF4-FFF2-40B4-BE49-F238E27FC236}">
                <a16:creationId xmlns:a16="http://schemas.microsoft.com/office/drawing/2014/main" id="{ECE58263-94CC-4896-BCCF-24C8CB7D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68" y="5062490"/>
            <a:ext cx="7924800" cy="36933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cat ./id_rsa.pub &gt;&gt; ./</a:t>
            </a:r>
            <a:r>
              <a:rPr lang="en-US" altLang="zh-CN" dirty="0" err="1">
                <a:solidFill>
                  <a:schemeClr val="bg1"/>
                </a:solidFill>
              </a:rPr>
              <a:t>authorized_keys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824" name="TextBox 7">
            <a:extLst>
              <a:ext uri="{FF2B5EF4-FFF2-40B4-BE49-F238E27FC236}">
                <a16:creationId xmlns:a16="http://schemas.microsoft.com/office/drawing/2014/main" id="{A07E603D-A42F-4EFE-B9D6-4E9A3110C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18" y="5546157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完成后可以执行命令“</a:t>
            </a:r>
            <a:r>
              <a:rPr lang="en-US" altLang="zh-CN" sz="2400" b="1" dirty="0" err="1">
                <a:solidFill>
                  <a:schemeClr val="bg2"/>
                </a:solidFill>
              </a:rPr>
              <a:t>ssh</a:t>
            </a:r>
            <a:r>
              <a:rPr lang="en-US" altLang="zh-CN" sz="2400" b="1" dirty="0">
                <a:solidFill>
                  <a:schemeClr val="bg2"/>
                </a:solidFill>
              </a:rPr>
              <a:t> Master</a:t>
            </a:r>
            <a:r>
              <a:rPr lang="zh-CN" altLang="zh-CN" sz="2400" b="1" dirty="0">
                <a:solidFill>
                  <a:schemeClr val="bg2"/>
                </a:solidFill>
              </a:rPr>
              <a:t>”来验证一下，可能会遇到提示信息，只要输入</a:t>
            </a:r>
            <a:r>
              <a:rPr lang="en-US" altLang="zh-CN" sz="2400" b="1" dirty="0">
                <a:solidFill>
                  <a:schemeClr val="bg2"/>
                </a:solidFill>
              </a:rPr>
              <a:t>yes</a:t>
            </a:r>
            <a:r>
              <a:rPr lang="zh-CN" altLang="zh-CN" sz="2400" b="1" dirty="0">
                <a:solidFill>
                  <a:schemeClr val="bg2"/>
                </a:solidFill>
              </a:rPr>
              <a:t>即可，测试成功后，请执行“</a:t>
            </a:r>
            <a:r>
              <a:rPr lang="en-US" altLang="zh-CN" sz="2400" b="1" dirty="0">
                <a:solidFill>
                  <a:schemeClr val="bg2"/>
                </a:solidFill>
              </a:rPr>
              <a:t>exit</a:t>
            </a:r>
            <a:r>
              <a:rPr lang="zh-CN" altLang="zh-CN" sz="2400" b="1" dirty="0">
                <a:solidFill>
                  <a:schemeClr val="bg2"/>
                </a:solidFill>
              </a:rPr>
              <a:t>”命令返回原来的终端。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E42E70-7C97-4244-9DC8-CBB49C58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314445-CE1B-4666-BA67-52EB3AB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ED54D-E5E5-46CF-BDBD-F4B2C764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2">
            <a:extLst>
              <a:ext uri="{FF2B5EF4-FFF2-40B4-BE49-F238E27FC236}">
                <a16:creationId xmlns:a16="http://schemas.microsoft.com/office/drawing/2014/main" id="{89E8DD07-8A7F-444B-99EB-0E33EED58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51" y="990600"/>
            <a:ext cx="7414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接下来，在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节点将上公匙传输到</a:t>
            </a:r>
            <a:r>
              <a:rPr lang="en-US" altLang="zh-CN" sz="2400" b="1" dirty="0">
                <a:solidFill>
                  <a:schemeClr val="bg2"/>
                </a:solidFill>
              </a:rPr>
              <a:t>Slave1</a:t>
            </a:r>
            <a:r>
              <a:rPr lang="zh-CN" altLang="zh-CN" sz="2400" b="1" dirty="0">
                <a:solidFill>
                  <a:schemeClr val="bg2"/>
                </a:solidFill>
              </a:rPr>
              <a:t>节点：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5844" name="TextBox 3">
            <a:extLst>
              <a:ext uri="{FF2B5EF4-FFF2-40B4-BE49-F238E27FC236}">
                <a16:creationId xmlns:a16="http://schemas.microsoft.com/office/drawing/2014/main" id="{8C96DC41-7DFD-405E-8485-AA761BB2D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24" y="1676400"/>
            <a:ext cx="76962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scp</a:t>
            </a:r>
            <a:r>
              <a:rPr lang="en-US" altLang="zh-CN" sz="2000" dirty="0">
                <a:solidFill>
                  <a:schemeClr val="bg1"/>
                </a:solidFill>
              </a:rPr>
              <a:t> ~/.</a:t>
            </a:r>
            <a:r>
              <a:rPr lang="en-US" altLang="zh-CN" sz="2000" dirty="0" err="1">
                <a:solidFill>
                  <a:schemeClr val="bg1"/>
                </a:solidFill>
              </a:rPr>
              <a:t>ssh</a:t>
            </a:r>
            <a:r>
              <a:rPr lang="en-US" altLang="zh-CN" sz="2000" dirty="0">
                <a:solidFill>
                  <a:schemeClr val="bg1"/>
                </a:solidFill>
              </a:rPr>
              <a:t>/id_rsa.pub hadoop@Slave1:/home/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5845" name="图片 4" descr="通过scp向远程主机拷贝文件">
            <a:extLst>
              <a:ext uri="{FF2B5EF4-FFF2-40B4-BE49-F238E27FC236}">
                <a16:creationId xmlns:a16="http://schemas.microsoft.com/office/drawing/2014/main" id="{9AA12063-19A1-4EEB-A0AB-F66D9E68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1" y="2586614"/>
            <a:ext cx="7723573" cy="200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BB9C8C-9A45-456D-9849-F814E5D2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57DB0-133D-4273-9DC9-C4F4BE59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9388E-730B-4FC5-B1E2-919B0843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2">
            <a:extLst>
              <a:ext uri="{FF2B5EF4-FFF2-40B4-BE49-F238E27FC236}">
                <a16:creationId xmlns:a16="http://schemas.microsoft.com/office/drawing/2014/main" id="{30D267FE-4DB4-47A2-917A-AE081BE9F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63770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接着在</a:t>
            </a:r>
            <a:r>
              <a:rPr lang="en-US" altLang="zh-CN" sz="2400" b="1" dirty="0">
                <a:solidFill>
                  <a:schemeClr val="bg2"/>
                </a:solidFill>
              </a:rPr>
              <a:t>Slave1</a:t>
            </a:r>
            <a:r>
              <a:rPr lang="zh-CN" altLang="zh-CN" sz="2400" b="1" dirty="0">
                <a:solidFill>
                  <a:schemeClr val="bg2"/>
                </a:solidFill>
              </a:rPr>
              <a:t>节点上，将</a:t>
            </a:r>
            <a:r>
              <a:rPr lang="en-US" altLang="zh-CN" sz="2400" b="1" dirty="0">
                <a:solidFill>
                  <a:schemeClr val="bg2"/>
                </a:solidFill>
              </a:rPr>
              <a:t>SSH</a:t>
            </a:r>
            <a:r>
              <a:rPr lang="zh-CN" altLang="zh-CN" sz="2400" b="1" dirty="0">
                <a:solidFill>
                  <a:schemeClr val="bg2"/>
                </a:solidFill>
              </a:rPr>
              <a:t>公匙加入授权：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6868" name="TextBox 3">
            <a:extLst>
              <a:ext uri="{FF2B5EF4-FFF2-40B4-BE49-F238E27FC236}">
                <a16:creationId xmlns:a16="http://schemas.microsoft.com/office/drawing/2014/main" id="{85DC5968-32D0-4A10-85A1-5A99EC45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36" y="1747837"/>
            <a:ext cx="8214064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mkdir ~/.ssh       # </a:t>
            </a:r>
            <a:r>
              <a:rPr lang="zh-CN" altLang="zh-CN">
                <a:solidFill>
                  <a:schemeClr val="bg1"/>
                </a:solidFill>
              </a:rPr>
              <a:t>如果不存在该文件夹需先创建，若已存在，则忽略本命令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cat ~/id_rsa.pub &gt;&gt; ~/.ssh/authorized_keys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rm ~/id_rsa.pub    # </a:t>
            </a:r>
            <a:r>
              <a:rPr lang="zh-CN" altLang="zh-CN">
                <a:solidFill>
                  <a:schemeClr val="bg1"/>
                </a:solidFill>
              </a:rPr>
              <a:t>用完以后就可以删掉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869" name="TextBox 4">
            <a:extLst>
              <a:ext uri="{FF2B5EF4-FFF2-40B4-BE49-F238E27FC236}">
                <a16:creationId xmlns:a16="http://schemas.microsoft.com/office/drawing/2014/main" id="{8AD58860-809B-42BA-86A9-6A219B3B3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875151"/>
            <a:ext cx="83693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如果有其他</a:t>
            </a:r>
            <a:r>
              <a:rPr lang="en-US" altLang="zh-CN" sz="2400" b="1" dirty="0">
                <a:solidFill>
                  <a:schemeClr val="bg2"/>
                </a:solidFill>
              </a:rPr>
              <a:t>Slave</a:t>
            </a:r>
            <a:r>
              <a:rPr lang="zh-CN" altLang="zh-CN" sz="2400" b="1" dirty="0">
                <a:solidFill>
                  <a:schemeClr val="bg2"/>
                </a:solidFill>
              </a:rPr>
              <a:t>节点，也要执行将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公匙传输到</a:t>
            </a:r>
            <a:r>
              <a:rPr lang="en-US" altLang="zh-CN" sz="2400" b="1" dirty="0">
                <a:solidFill>
                  <a:schemeClr val="bg2"/>
                </a:solidFill>
              </a:rPr>
              <a:t>Slave</a:t>
            </a:r>
            <a:r>
              <a:rPr lang="zh-CN" altLang="zh-CN" sz="2400" b="1" dirty="0">
                <a:solidFill>
                  <a:schemeClr val="bg2"/>
                </a:solidFill>
              </a:rPr>
              <a:t>节点以及在</a:t>
            </a:r>
            <a:r>
              <a:rPr lang="en-US" altLang="zh-CN" sz="2400" b="1" dirty="0">
                <a:solidFill>
                  <a:schemeClr val="bg2"/>
                </a:solidFill>
              </a:rPr>
              <a:t>Slave</a:t>
            </a:r>
            <a:r>
              <a:rPr lang="zh-CN" altLang="zh-CN" sz="2400" b="1" dirty="0">
                <a:solidFill>
                  <a:schemeClr val="bg2"/>
                </a:solidFill>
              </a:rPr>
              <a:t>节点上加入授权这两步操作。</a:t>
            </a:r>
          </a:p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这样，在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节点上就可以无密码</a:t>
            </a:r>
            <a:r>
              <a:rPr lang="en-US" altLang="zh-CN" sz="2400" b="1" dirty="0">
                <a:solidFill>
                  <a:schemeClr val="bg2"/>
                </a:solidFill>
              </a:rPr>
              <a:t>SSH</a:t>
            </a:r>
            <a:r>
              <a:rPr lang="zh-CN" altLang="zh-CN" sz="2400" b="1" dirty="0">
                <a:solidFill>
                  <a:schemeClr val="bg2"/>
                </a:solidFill>
              </a:rPr>
              <a:t>登录到各个</a:t>
            </a:r>
            <a:r>
              <a:rPr lang="en-US" altLang="zh-CN" sz="2400" b="1" dirty="0">
                <a:solidFill>
                  <a:schemeClr val="bg2"/>
                </a:solidFill>
              </a:rPr>
              <a:t>Slave</a:t>
            </a:r>
            <a:r>
              <a:rPr lang="zh-CN" altLang="zh-CN" sz="2400" b="1" dirty="0">
                <a:solidFill>
                  <a:schemeClr val="bg2"/>
                </a:solidFill>
              </a:rPr>
              <a:t>节点了，可在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节点上执行如下命令进行检验：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6870" name="TextBox 5">
            <a:extLst>
              <a:ext uri="{FF2B5EF4-FFF2-40B4-BE49-F238E27FC236}">
                <a16:creationId xmlns:a16="http://schemas.microsoft.com/office/drawing/2014/main" id="{E020C8FF-32B1-45E5-88C3-1E362607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70" y="4724400"/>
            <a:ext cx="2590800" cy="36933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ssh Slave1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6871" name="图片 6" descr="install-hadoop-cluster-06-ssh-slave.png">
            <a:extLst>
              <a:ext uri="{FF2B5EF4-FFF2-40B4-BE49-F238E27FC236}">
                <a16:creationId xmlns:a16="http://schemas.microsoft.com/office/drawing/2014/main" id="{FF0D1810-143D-4A55-9944-96A5B8969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1"/>
          <a:stretch>
            <a:fillRect/>
          </a:stretch>
        </p:blipFill>
        <p:spPr bwMode="auto">
          <a:xfrm>
            <a:off x="3810000" y="4444811"/>
            <a:ext cx="4762130" cy="205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4EA84F-B990-4230-A2F7-9E8783CE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F716AD-5799-4DA5-A769-E0B6E503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8568C6-F3C3-4CEE-8B2C-19502984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矩形 2">
            <a:extLst>
              <a:ext uri="{FF2B5EF4-FFF2-40B4-BE49-F238E27FC236}">
                <a16:creationId xmlns:a16="http://schemas.microsoft.com/office/drawing/2014/main" id="{3DC9274C-65ED-4380-864D-04FFE386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25563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3. </a:t>
            </a:r>
            <a:r>
              <a:rPr lang="zh-CN" altLang="zh-CN" sz="2400" b="1" dirty="0">
                <a:solidFill>
                  <a:schemeClr val="bg2"/>
                </a:solidFill>
              </a:rPr>
              <a:t>配置</a:t>
            </a:r>
            <a:r>
              <a:rPr lang="en-US" altLang="zh-CN" sz="2400" b="1" dirty="0">
                <a:solidFill>
                  <a:schemeClr val="bg2"/>
                </a:solidFill>
              </a:rPr>
              <a:t>PATH</a:t>
            </a:r>
            <a:r>
              <a:rPr lang="zh-CN" altLang="zh-CN" sz="2400" b="1" dirty="0">
                <a:solidFill>
                  <a:schemeClr val="bg2"/>
                </a:solidFill>
              </a:rPr>
              <a:t>变量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1A210CBC-3F2C-4A46-A95C-E6F605B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082" y="1676400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首先执行命令“</a:t>
            </a:r>
            <a:r>
              <a:rPr lang="en-US" altLang="zh-CN" sz="2400" b="1" dirty="0">
                <a:solidFill>
                  <a:schemeClr val="bg2"/>
                </a:solidFill>
              </a:rPr>
              <a:t>vim ~/.</a:t>
            </a:r>
            <a:r>
              <a:rPr lang="en-US" altLang="zh-CN" sz="2400" b="1" dirty="0" err="1">
                <a:solidFill>
                  <a:schemeClr val="bg2"/>
                </a:solidFill>
              </a:rPr>
              <a:t>bashrc</a:t>
            </a:r>
            <a:r>
              <a:rPr lang="zh-CN" altLang="zh-CN" sz="2400" b="1" dirty="0">
                <a:solidFill>
                  <a:schemeClr val="bg2"/>
                </a:solidFill>
              </a:rPr>
              <a:t>”，也就是使用</a:t>
            </a:r>
            <a:r>
              <a:rPr lang="en-US" altLang="zh-CN" sz="2400" b="1" dirty="0">
                <a:solidFill>
                  <a:schemeClr val="bg2"/>
                </a:solidFill>
              </a:rPr>
              <a:t>vim</a:t>
            </a:r>
            <a:r>
              <a:rPr lang="zh-CN" altLang="zh-CN" sz="2400" b="1" dirty="0">
                <a:solidFill>
                  <a:schemeClr val="bg2"/>
                </a:solidFill>
              </a:rPr>
              <a:t>编辑器打开“</a:t>
            </a:r>
            <a:r>
              <a:rPr lang="en-US" altLang="zh-CN" sz="2400" b="1" dirty="0">
                <a:solidFill>
                  <a:schemeClr val="bg2"/>
                </a:solidFill>
              </a:rPr>
              <a:t>~/.</a:t>
            </a:r>
            <a:r>
              <a:rPr lang="en-US" altLang="zh-CN" sz="2400" b="1" dirty="0" err="1">
                <a:solidFill>
                  <a:schemeClr val="bg2"/>
                </a:solidFill>
              </a:rPr>
              <a:t>bashrc</a:t>
            </a:r>
            <a:r>
              <a:rPr lang="zh-CN" altLang="zh-CN" sz="2400" b="1" dirty="0">
                <a:solidFill>
                  <a:schemeClr val="bg2"/>
                </a:solidFill>
              </a:rPr>
              <a:t>”文件，然后，在该文件最上面的位置加入下面一行内容：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12C3EDD2-AFFE-42E6-8B89-6E957E45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7556043" cy="40011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export PATH=$PATH:/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/bin:/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sbin</a:t>
            </a:r>
            <a:endParaRPr lang="zh-CN" altLang="en-US" sz="20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48BCB6-4EDB-4B6E-B3B3-D041EAF1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40F2AD-8C23-4D50-9C88-6DE21423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E04C9-BB7D-4966-A582-21AA3507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矩形 2">
            <a:extLst>
              <a:ext uri="{FF2B5EF4-FFF2-40B4-BE49-F238E27FC236}">
                <a16:creationId xmlns:a16="http://schemas.microsoft.com/office/drawing/2014/main" id="{C0AD7D2D-50CF-439F-8DA3-4E327F7E9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22648"/>
            <a:ext cx="3395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4. </a:t>
            </a:r>
            <a:r>
              <a:rPr lang="zh-CN" altLang="zh-CN" sz="2400" b="1" dirty="0">
                <a:solidFill>
                  <a:schemeClr val="bg2"/>
                </a:solidFill>
              </a:rPr>
              <a:t>配置集群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r>
              <a:rPr lang="zh-CN" altLang="zh-CN" sz="2400" b="1" dirty="0">
                <a:solidFill>
                  <a:schemeClr val="bg2"/>
                </a:solidFill>
              </a:rPr>
              <a:t>分布式环境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38916" name="TextBox 3">
            <a:extLst>
              <a:ext uri="{FF2B5EF4-FFF2-40B4-BE49-F238E27FC236}">
                <a16:creationId xmlns:a16="http://schemas.microsoft.com/office/drawing/2014/main" id="{1068CEC6-DF01-44D6-B2F1-05C013070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76" y="1509004"/>
            <a:ext cx="836572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在配置集群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r>
              <a:rPr lang="zh-CN" altLang="zh-CN" sz="2400" b="1" dirty="0">
                <a:solidFill>
                  <a:schemeClr val="bg2"/>
                </a:solidFill>
              </a:rPr>
              <a:t>分布式模式时，需要修改“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r>
              <a:rPr lang="en-US" altLang="zh-CN" sz="2400" b="1" dirty="0" err="1">
                <a:solidFill>
                  <a:schemeClr val="bg2"/>
                </a:solidFill>
              </a:rPr>
              <a:t>usr</a:t>
            </a:r>
            <a:r>
              <a:rPr lang="en-US" altLang="zh-CN" sz="2400" b="1" dirty="0">
                <a:solidFill>
                  <a:schemeClr val="bg2"/>
                </a:solidFill>
              </a:rPr>
              <a:t>/local/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r>
              <a:rPr lang="en-US" altLang="zh-CN" sz="2400" b="1" dirty="0" err="1">
                <a:solidFill>
                  <a:schemeClr val="bg2"/>
                </a:solidFill>
              </a:rPr>
              <a:t>etc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”目录下的配置文件，这里仅设置正常启动所必须的设置项，包括</a:t>
            </a:r>
            <a:r>
              <a:rPr lang="en-US" altLang="zh-CN" sz="2400" b="1" dirty="0">
                <a:solidFill>
                  <a:schemeClr val="bg2"/>
                </a:solidFill>
              </a:rPr>
              <a:t>workers </a:t>
            </a:r>
            <a:r>
              <a:rPr lang="zh-CN" altLang="zh-CN" sz="2400" b="1" dirty="0">
                <a:solidFill>
                  <a:schemeClr val="bg2"/>
                </a:solidFill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</a:rPr>
              <a:t>core-site.xml</a:t>
            </a:r>
            <a:r>
              <a:rPr lang="zh-CN" altLang="zh-CN" sz="2400" b="1" dirty="0">
                <a:solidFill>
                  <a:schemeClr val="bg2"/>
                </a:solidFill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</a:rPr>
              <a:t>hdfs-site.xml</a:t>
            </a:r>
            <a:r>
              <a:rPr lang="zh-CN" altLang="zh-CN" sz="2400" b="1" dirty="0">
                <a:solidFill>
                  <a:schemeClr val="bg2"/>
                </a:solidFill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</a:rPr>
              <a:t>mapred-site.xml</a:t>
            </a:r>
            <a:r>
              <a:rPr lang="zh-CN" altLang="zh-CN" sz="2400" b="1" dirty="0">
                <a:solidFill>
                  <a:schemeClr val="bg2"/>
                </a:solidFill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</a:rPr>
              <a:t>yarn-site.xml</a:t>
            </a:r>
            <a:r>
              <a:rPr lang="zh-CN" altLang="zh-CN" sz="2400" b="1" dirty="0">
                <a:solidFill>
                  <a:schemeClr val="bg2"/>
                </a:solidFill>
              </a:rPr>
              <a:t>共</a:t>
            </a:r>
            <a:r>
              <a:rPr lang="en-US" altLang="zh-CN" sz="2400" b="1" dirty="0">
                <a:solidFill>
                  <a:schemeClr val="bg2"/>
                </a:solidFill>
              </a:rPr>
              <a:t>5</a:t>
            </a:r>
            <a:r>
              <a:rPr lang="zh-CN" altLang="zh-CN" sz="2400" b="1" dirty="0">
                <a:solidFill>
                  <a:schemeClr val="bg2"/>
                </a:solidFill>
              </a:rPr>
              <a:t>个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8917" name="矩形 4">
            <a:extLst>
              <a:ext uri="{FF2B5EF4-FFF2-40B4-BE49-F238E27FC236}">
                <a16:creationId xmlns:a16="http://schemas.microsoft.com/office/drawing/2014/main" id="{C740D5FD-9A22-4CD3-AB95-1E6DD65B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" y="3786208"/>
            <a:ext cx="3393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</a:rPr>
              <a:t>1</a:t>
            </a:r>
            <a:r>
              <a:rPr lang="zh-CN" altLang="zh-CN" sz="2400" b="1" dirty="0">
                <a:solidFill>
                  <a:schemeClr val="bg2"/>
                </a:solidFill>
              </a:rPr>
              <a:t>）修改文件</a:t>
            </a:r>
            <a:r>
              <a:rPr lang="en-US" altLang="zh-CN" sz="2400" b="1" dirty="0">
                <a:solidFill>
                  <a:schemeClr val="bg2"/>
                </a:solidFill>
              </a:rPr>
              <a:t>workers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38918" name="TextBox 5">
            <a:extLst>
              <a:ext uri="{FF2B5EF4-FFF2-40B4-BE49-F238E27FC236}">
                <a16:creationId xmlns:a16="http://schemas.microsoft.com/office/drawing/2014/main" id="{AF54C654-F135-44B4-A410-F1290F5D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48462"/>
            <a:ext cx="8153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本教程让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节点仅作为名称节点使用，因此将</a:t>
            </a:r>
            <a:r>
              <a:rPr lang="en-US" altLang="zh-CN" sz="2400" b="1" dirty="0">
                <a:solidFill>
                  <a:schemeClr val="bg2"/>
                </a:solidFill>
              </a:rPr>
              <a:t>workers</a:t>
            </a:r>
            <a:r>
              <a:rPr lang="zh-CN" altLang="zh-CN" sz="2400" b="1" dirty="0">
                <a:solidFill>
                  <a:schemeClr val="bg2"/>
                </a:solidFill>
              </a:rPr>
              <a:t>文件中原来的</a:t>
            </a:r>
            <a:r>
              <a:rPr lang="en-US" altLang="zh-CN" sz="2400" b="1" dirty="0">
                <a:solidFill>
                  <a:schemeClr val="bg2"/>
                </a:solidFill>
              </a:rPr>
              <a:t>localhost</a:t>
            </a:r>
            <a:r>
              <a:rPr lang="zh-CN" altLang="zh-CN" sz="2400" b="1" dirty="0">
                <a:solidFill>
                  <a:schemeClr val="bg2"/>
                </a:solidFill>
              </a:rPr>
              <a:t>删除，只添加如下一行内容：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8919" name="TextBox 6">
            <a:extLst>
              <a:ext uri="{FF2B5EF4-FFF2-40B4-BE49-F238E27FC236}">
                <a16:creationId xmlns:a16="http://schemas.microsoft.com/office/drawing/2014/main" id="{095D8354-602C-43DA-995E-6C6615D0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35352"/>
            <a:ext cx="42672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Slave1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36C56C-3E40-4B69-B7EE-E3B357F6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00CAF-DA27-4C7C-BD47-6FA7EE54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E350C-9A5A-4827-894D-45070A1E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矩形 2">
            <a:extLst>
              <a:ext uri="{FF2B5EF4-FFF2-40B4-BE49-F238E27FC236}">
                <a16:creationId xmlns:a16="http://schemas.microsoft.com/office/drawing/2014/main" id="{978B2764-AEAB-422E-9763-032450FF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17" y="978347"/>
            <a:ext cx="41969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zh-CN" sz="2400" b="1" dirty="0">
                <a:solidFill>
                  <a:schemeClr val="bg2"/>
                </a:solidFill>
              </a:rPr>
              <a:t>）修改文件</a:t>
            </a:r>
            <a:r>
              <a:rPr lang="en-US" altLang="zh-CN" sz="2400" b="1" dirty="0">
                <a:solidFill>
                  <a:schemeClr val="bg2"/>
                </a:solidFill>
              </a:rPr>
              <a:t>core-site.xml 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B229D773-15D5-443E-9E74-680823B66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08534"/>
            <a:ext cx="5796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请把</a:t>
            </a:r>
            <a:r>
              <a:rPr lang="en-US" altLang="zh-CN" sz="2400" b="1" dirty="0">
                <a:solidFill>
                  <a:schemeClr val="bg2"/>
                </a:solidFill>
              </a:rPr>
              <a:t>core-site.xml</a:t>
            </a:r>
            <a:r>
              <a:rPr lang="zh-CN" altLang="zh-CN" sz="2400" b="1" dirty="0">
                <a:solidFill>
                  <a:schemeClr val="bg2"/>
                </a:solidFill>
              </a:rPr>
              <a:t>文件修改为如下内容：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5FD499-D39E-49E6-B37D-429D60C35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63302"/>
              </p:ext>
            </p:extLst>
          </p:nvPr>
        </p:nvGraphicFramePr>
        <p:xfrm>
          <a:off x="990600" y="2667000"/>
          <a:ext cx="7315200" cy="3093717"/>
        </p:xfrm>
        <a:graphic>
          <a:graphicData uri="http://schemas.openxmlformats.org/drawingml/2006/table">
            <a:tbl>
              <a:tblPr/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7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fs.defaultFS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&lt;value&gt;hdfs://Master:9000&lt;/value&gt;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hadoop.tmp.dir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&lt;value&gt;file:/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usr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/local/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tmp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&lt;description&gt;Abase for other temporary directories.&lt;/description&gt;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1830F3-2333-4CFC-BCB4-1F7A67F3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068B1-9FA4-4590-9597-E5ACB7FA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C1AE3D-1F60-4F05-9723-541CA6BE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Box 2">
            <a:extLst>
              <a:ext uri="{FF2B5EF4-FFF2-40B4-BE49-F238E27FC236}">
                <a16:creationId xmlns:a16="http://schemas.microsoft.com/office/drawing/2014/main" id="{F6C70C38-B1FF-4793-A795-4D07A479F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579" y="990600"/>
            <a:ext cx="4110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</a:rPr>
              <a:t>3</a:t>
            </a:r>
            <a:r>
              <a:rPr lang="zh-CN" altLang="zh-CN" sz="2400" b="1" dirty="0">
                <a:solidFill>
                  <a:schemeClr val="bg2"/>
                </a:solidFill>
              </a:rPr>
              <a:t>）修改文件</a:t>
            </a:r>
            <a:r>
              <a:rPr lang="en-US" altLang="zh-CN" sz="2400" b="1" dirty="0">
                <a:solidFill>
                  <a:schemeClr val="bg2"/>
                </a:solidFill>
              </a:rPr>
              <a:t>hdfs-site.xml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40964" name="TextBox 3">
            <a:extLst>
              <a:ext uri="{FF2B5EF4-FFF2-40B4-BE49-F238E27FC236}">
                <a16:creationId xmlns:a16="http://schemas.microsoft.com/office/drawing/2014/main" id="{3570E8F5-6F57-43D2-949A-1AD85596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1E1CBD7-10AD-4690-8255-7C890C77D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41438"/>
              </p:ext>
            </p:extLst>
          </p:nvPr>
        </p:nvGraphicFramePr>
        <p:xfrm>
          <a:off x="838200" y="1676400"/>
          <a:ext cx="7696200" cy="4618038"/>
        </p:xfrm>
        <a:graphic>
          <a:graphicData uri="http://schemas.openxmlformats.org/drawingml/2006/table">
            <a:tbl>
              <a:tblPr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80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dfs.namenode.secondary.http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-address&lt;/name&gt;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&lt;value&gt;Master:50090&lt;/value&gt;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dfs.replication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&lt;value&gt;1&lt;/value&gt;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dfs.namenode.name.dir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&lt;value&gt;file:/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usr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/local/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tmp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dfs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/name&lt;/value&gt;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dfs.datanode.data.dir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&lt;value&gt;file:/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usr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/local/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tmp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dfs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/data&lt;/value&gt;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3E783E-B7E1-419F-938E-E4693F2D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5EE634-BE0B-427C-B5D6-B847D367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DCD91-DA9C-4D10-B7F9-D8E90B12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矩形 2">
            <a:extLst>
              <a:ext uri="{FF2B5EF4-FFF2-40B4-BE49-F238E27FC236}">
                <a16:creationId xmlns:a16="http://schemas.microsoft.com/office/drawing/2014/main" id="{C5C70749-1B3B-4E06-8D11-1E3531D4A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4573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</a:rPr>
              <a:t>4</a:t>
            </a:r>
            <a:r>
              <a:rPr lang="zh-CN" altLang="zh-CN" sz="2400" b="1" dirty="0">
                <a:solidFill>
                  <a:schemeClr val="bg2"/>
                </a:solidFill>
              </a:rPr>
              <a:t>）修改文件</a:t>
            </a:r>
            <a:r>
              <a:rPr lang="en-US" altLang="zh-CN" sz="2400" b="1" dirty="0">
                <a:solidFill>
                  <a:schemeClr val="bg2"/>
                </a:solidFill>
              </a:rPr>
              <a:t>mapred-site.xml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219BB1-46FC-4F73-A2FE-48B41E430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66812"/>
              </p:ext>
            </p:extLst>
          </p:nvPr>
        </p:nvGraphicFramePr>
        <p:xfrm>
          <a:off x="838200" y="1752600"/>
          <a:ext cx="7467600" cy="4754880"/>
        </p:xfrm>
        <a:graphic>
          <a:graphicData uri="http://schemas.openxmlformats.org/drawingml/2006/table">
            <a:tbl>
              <a:tblPr/>
              <a:tblGrid>
                <a:gridCol w="746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45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&lt;name&gt;mapreduce.framework.name&lt;/name&gt;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&lt;value&gt;yarn&lt;/value&gt;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mapreduce.jobhistory.address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&lt;value&gt;Master:10020&lt;/value&gt;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mapreduce.jobhistory.webapp.address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&lt;value&gt;Master:19888&lt;/value&gt;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&lt;name&gt;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yarn.app.mapreduce.am.env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&lt;value&gt;HADOOP_MAPRED_HOME=/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usr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/local/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&lt;/property&gt;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&lt;property&gt;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&lt;name&gt;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mapreduce.map.env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&lt;value&gt;HADOOP_MAPRED_HOME=/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usr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/local/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&lt;/property&gt;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&lt;property&gt;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&lt;name&gt;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mapreduce.reduce.env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&lt;value&gt;HADOOP_MAPRED_HOME=/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usr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/local/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&lt;/property&gt; 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991" marR="669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8CF2A-C6D2-42D1-B808-1CCBE2E3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C3B7C5-6703-4E8B-8EC7-2A14DDA3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58B353-3662-4C2A-98EE-D5388BFD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7DE3CF57-2621-463E-9DE2-13F54808AD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-76200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3.2 </a:t>
            </a:r>
            <a:r>
              <a:rPr lang="zh-CN" altLang="zh-CN" sz="3200" b="1" dirty="0">
                <a:solidFill>
                  <a:schemeClr val="bg2"/>
                </a:solidFill>
              </a:rPr>
              <a:t>安装</a:t>
            </a:r>
            <a:r>
              <a:rPr lang="en-US" altLang="zh-CN" sz="3200" b="1" dirty="0">
                <a:solidFill>
                  <a:schemeClr val="bg2"/>
                </a:solidFill>
              </a:rPr>
              <a:t>Hadoop</a:t>
            </a:r>
            <a:r>
              <a:rPr lang="zh-CN" altLang="zh-CN" sz="3200" b="1" dirty="0">
                <a:solidFill>
                  <a:schemeClr val="bg2"/>
                </a:solidFill>
              </a:rPr>
              <a:t>前的准备工作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D8D42455-B024-4A3D-BDFC-49C356266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6962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3.2.1 </a:t>
            </a:r>
            <a:r>
              <a:rPr lang="zh-CN" altLang="zh-CN" sz="2800" b="1" dirty="0">
                <a:solidFill>
                  <a:schemeClr val="bg2"/>
                </a:solidFill>
              </a:rPr>
              <a:t>创建</a:t>
            </a:r>
            <a:r>
              <a:rPr lang="en-US" altLang="zh-CN" sz="28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800" b="1" dirty="0">
                <a:solidFill>
                  <a:schemeClr val="bg2"/>
                </a:solidFill>
              </a:rPr>
              <a:t>用户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3.2.2 </a:t>
            </a:r>
            <a:r>
              <a:rPr lang="zh-CN" altLang="zh-CN" sz="2800" b="1" dirty="0">
                <a:solidFill>
                  <a:schemeClr val="bg2"/>
                </a:solidFill>
              </a:rPr>
              <a:t>更新</a:t>
            </a:r>
            <a:r>
              <a:rPr lang="en-US" altLang="zh-CN" sz="2800" b="1" dirty="0">
                <a:solidFill>
                  <a:schemeClr val="bg2"/>
                </a:solidFill>
              </a:rPr>
              <a:t>APT</a:t>
            </a: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3.2.3 </a:t>
            </a:r>
            <a:r>
              <a:rPr lang="zh-CN" altLang="zh-CN" sz="2800" b="1" dirty="0">
                <a:solidFill>
                  <a:schemeClr val="bg2"/>
                </a:solidFill>
              </a:rPr>
              <a:t>安装</a:t>
            </a:r>
            <a:r>
              <a:rPr lang="en-US" altLang="zh-CN" sz="2800" b="1" dirty="0">
                <a:solidFill>
                  <a:schemeClr val="bg2"/>
                </a:solidFill>
              </a:rPr>
              <a:t>SSH</a:t>
            </a: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3.2.4 </a:t>
            </a:r>
            <a:r>
              <a:rPr lang="zh-CN" altLang="zh-CN" sz="2800" b="1" dirty="0">
                <a:solidFill>
                  <a:schemeClr val="bg2"/>
                </a:solidFill>
              </a:rPr>
              <a:t>安装</a:t>
            </a:r>
            <a:r>
              <a:rPr lang="en-US" altLang="zh-CN" sz="2800" b="1" dirty="0">
                <a:solidFill>
                  <a:schemeClr val="bg2"/>
                </a:solidFill>
              </a:rPr>
              <a:t>Java</a:t>
            </a:r>
            <a:r>
              <a:rPr lang="zh-CN" altLang="zh-CN" sz="2800" b="1" dirty="0">
                <a:solidFill>
                  <a:schemeClr val="bg2"/>
                </a:solidFill>
              </a:rPr>
              <a:t>环境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1360D9-6588-4180-B11A-CD197D12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BFD0F-C838-47ED-BD29-49CF346D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C2112-F084-44A1-9AED-6BA6FBEA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矩形 2">
            <a:extLst>
              <a:ext uri="{FF2B5EF4-FFF2-40B4-BE49-F238E27FC236}">
                <a16:creationId xmlns:a16="http://schemas.microsoft.com/office/drawing/2014/main" id="{6FEC3312-256B-442E-A5F6-369B99877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17" y="1143000"/>
            <a:ext cx="41969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</a:rPr>
              <a:t>5</a:t>
            </a:r>
            <a:r>
              <a:rPr lang="zh-CN" altLang="zh-CN" sz="2400" b="1" dirty="0">
                <a:solidFill>
                  <a:schemeClr val="bg2"/>
                </a:solidFill>
              </a:rPr>
              <a:t>）修改文件</a:t>
            </a:r>
            <a:r>
              <a:rPr lang="en-US" altLang="zh-CN" sz="2400" b="1" dirty="0">
                <a:solidFill>
                  <a:schemeClr val="bg2"/>
                </a:solidFill>
              </a:rPr>
              <a:t> yarn-site.xml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F0AC77-05DB-4A11-8B24-53342CBD2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58309"/>
              </p:ext>
            </p:extLst>
          </p:nvPr>
        </p:nvGraphicFramePr>
        <p:xfrm>
          <a:off x="952500" y="1981200"/>
          <a:ext cx="7239000" cy="3048000"/>
        </p:xfrm>
        <a:graphic>
          <a:graphicData uri="http://schemas.openxmlformats.org/drawingml/2006/table">
            <a:tbl>
              <a:tblPr/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yarn.resourcemanager.hostname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&lt;value&gt;Master&lt;/value&gt;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yarn.nodemanager.aux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-services&lt;/name&gt;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mapreduce_shuffle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01ABAB-4232-4B37-B1F6-6AB0B68A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94EAF5-855B-4932-97E5-7D83C178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10A03-EF88-46DF-B340-3D055E67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2">
            <a:extLst>
              <a:ext uri="{FF2B5EF4-FFF2-40B4-BE49-F238E27FC236}">
                <a16:creationId xmlns:a16="http://schemas.microsoft.com/office/drawing/2014/main" id="{4D07FB8C-E0F8-42B1-ADAA-FC765EE41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2747"/>
            <a:ext cx="5200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首先在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节点上执行如下命令：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44036" name="TextBox 3">
            <a:extLst>
              <a:ext uri="{FF2B5EF4-FFF2-40B4-BE49-F238E27FC236}">
                <a16:creationId xmlns:a16="http://schemas.microsoft.com/office/drawing/2014/main" id="{60614654-A93B-4579-9EA8-7E2DDB512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237" y="1764124"/>
            <a:ext cx="80010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cd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</a:rPr>
              <a:t> rm -r ./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tmp</a:t>
            </a:r>
            <a:r>
              <a:rPr lang="en-US" altLang="zh-CN" sz="2000" dirty="0">
                <a:solidFill>
                  <a:schemeClr val="bg1"/>
                </a:solidFill>
              </a:rPr>
              <a:t>     # </a:t>
            </a:r>
            <a:r>
              <a:rPr lang="zh-CN" altLang="zh-CN" sz="2000" dirty="0">
                <a:solidFill>
                  <a:schemeClr val="bg1"/>
                </a:solidFill>
              </a:rPr>
              <a:t>删除</a:t>
            </a:r>
            <a:r>
              <a:rPr lang="en-US" altLang="zh-CN" sz="2000" dirty="0">
                <a:solidFill>
                  <a:schemeClr val="bg1"/>
                </a:solidFill>
              </a:rPr>
              <a:t> Hadoop </a:t>
            </a:r>
            <a:r>
              <a:rPr lang="zh-CN" altLang="zh-CN" sz="2000" dirty="0">
                <a:solidFill>
                  <a:schemeClr val="bg1"/>
                </a:solidFill>
              </a:rPr>
              <a:t>临时文件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</a:rPr>
              <a:t> rm -r ./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/logs/*   # </a:t>
            </a:r>
            <a:r>
              <a:rPr lang="zh-CN" altLang="zh-CN" sz="2000" dirty="0">
                <a:solidFill>
                  <a:schemeClr val="bg1"/>
                </a:solidFill>
              </a:rPr>
              <a:t>删除日志文件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tar -</a:t>
            </a:r>
            <a:r>
              <a:rPr lang="en-US" altLang="zh-CN" sz="2000" dirty="0" err="1">
                <a:solidFill>
                  <a:schemeClr val="bg1"/>
                </a:solidFill>
              </a:rPr>
              <a:t>zcf</a:t>
            </a:r>
            <a:r>
              <a:rPr lang="en-US" altLang="zh-CN" sz="2000" dirty="0">
                <a:solidFill>
                  <a:schemeClr val="bg1"/>
                </a:solidFill>
              </a:rPr>
              <a:t> ~/hadoop.master.tar.gz ./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   # </a:t>
            </a:r>
            <a:r>
              <a:rPr lang="zh-CN" altLang="zh-CN" sz="2000" dirty="0">
                <a:solidFill>
                  <a:schemeClr val="bg1"/>
                </a:solidFill>
              </a:rPr>
              <a:t>先压缩再复制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cd ~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scp</a:t>
            </a:r>
            <a:r>
              <a:rPr lang="en-US" altLang="zh-CN" sz="2000" dirty="0">
                <a:solidFill>
                  <a:schemeClr val="bg1"/>
                </a:solidFill>
              </a:rPr>
              <a:t> ./hadoop.master.tar.gz Slave1:/home/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4037" name="TextBox 4">
            <a:extLst>
              <a:ext uri="{FF2B5EF4-FFF2-40B4-BE49-F238E27FC236}">
                <a16:creationId xmlns:a16="http://schemas.microsoft.com/office/drawing/2014/main" id="{41A182C7-BB04-4CB0-9E39-1513E7262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82925"/>
            <a:ext cx="51828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然后在</a:t>
            </a:r>
            <a:r>
              <a:rPr lang="en-US" altLang="zh-CN" sz="2400" b="1" dirty="0">
                <a:solidFill>
                  <a:schemeClr val="bg2"/>
                </a:solidFill>
              </a:rPr>
              <a:t>Slave1</a:t>
            </a:r>
            <a:r>
              <a:rPr lang="zh-CN" altLang="zh-CN" sz="2400" b="1" dirty="0">
                <a:solidFill>
                  <a:schemeClr val="bg2"/>
                </a:solidFill>
              </a:rPr>
              <a:t>节点上执行如下命令：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44038" name="TextBox 5">
            <a:extLst>
              <a:ext uri="{FF2B5EF4-FFF2-40B4-BE49-F238E27FC236}">
                <a16:creationId xmlns:a16="http://schemas.microsoft.com/office/drawing/2014/main" id="{ADA969D4-9ECD-4759-B84A-49C249BE2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4724400"/>
            <a:ext cx="7860437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</a:rPr>
              <a:t> rm -r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    # </a:t>
            </a:r>
            <a:r>
              <a:rPr lang="zh-CN" altLang="zh-CN" sz="2000" dirty="0">
                <a:solidFill>
                  <a:schemeClr val="bg1"/>
                </a:solidFill>
              </a:rPr>
              <a:t>删掉旧的（如果存在）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</a:rPr>
              <a:t> tar -</a:t>
            </a:r>
            <a:r>
              <a:rPr lang="en-US" altLang="zh-CN" sz="2000" dirty="0" err="1">
                <a:solidFill>
                  <a:schemeClr val="bg1"/>
                </a:solidFill>
              </a:rPr>
              <a:t>zxf</a:t>
            </a:r>
            <a:r>
              <a:rPr lang="en-US" altLang="zh-CN" sz="2000" dirty="0">
                <a:solidFill>
                  <a:schemeClr val="bg1"/>
                </a:solidFill>
              </a:rPr>
              <a:t> ~/hadoop.master.tar.gz -C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chown</a:t>
            </a:r>
            <a:r>
              <a:rPr lang="en-US" altLang="zh-CN" sz="2000" dirty="0">
                <a:solidFill>
                  <a:schemeClr val="bg1"/>
                </a:solidFill>
              </a:rPr>
              <a:t> -R 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A27B80-6134-4752-8730-A333CB8F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A8AD4B-716B-43BB-8671-335FB953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B8F61-35A7-43F9-9218-2EE9A11C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2">
            <a:extLst>
              <a:ext uri="{FF2B5EF4-FFF2-40B4-BE49-F238E27FC236}">
                <a16:creationId xmlns:a16="http://schemas.microsoft.com/office/drawing/2014/main" id="{D873983C-84F3-4A86-89D8-B4E0B2428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81745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首次启动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集群时，需要先在</a:t>
            </a:r>
            <a:r>
              <a:rPr lang="en-US" altLang="zh-CN" sz="2000" b="1" dirty="0">
                <a:solidFill>
                  <a:schemeClr val="bg2"/>
                </a:solidFill>
              </a:rPr>
              <a:t>Master</a:t>
            </a:r>
            <a:r>
              <a:rPr lang="zh-CN" altLang="zh-CN" sz="2000" b="1" dirty="0">
                <a:solidFill>
                  <a:schemeClr val="bg2"/>
                </a:solidFill>
              </a:rPr>
              <a:t>节点执行名称节点的格式化（只需要执行这一次，后面再启动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时，不要再次格式化名称节点），命令如下：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45060" name="TextBox 3">
            <a:extLst>
              <a:ext uri="{FF2B5EF4-FFF2-40B4-BE49-F238E27FC236}">
                <a16:creationId xmlns:a16="http://schemas.microsoft.com/office/drawing/2014/main" id="{24A9E40E-39DD-4A61-A710-87856D1C2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22175"/>
            <a:ext cx="73152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namenode</a:t>
            </a:r>
            <a:r>
              <a:rPr lang="en-US" altLang="zh-CN" sz="2000" dirty="0">
                <a:solidFill>
                  <a:schemeClr val="bg1"/>
                </a:solidFill>
              </a:rPr>
              <a:t> -format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5061" name="TextBox 4">
            <a:extLst>
              <a:ext uri="{FF2B5EF4-FFF2-40B4-BE49-F238E27FC236}">
                <a16:creationId xmlns:a16="http://schemas.microsoft.com/office/drawing/2014/main" id="{94823161-F597-4DDA-A37C-5776FEA03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41" y="3048000"/>
            <a:ext cx="89354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现在就可以启动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了，启动需要在</a:t>
            </a:r>
            <a:r>
              <a:rPr lang="en-US" altLang="zh-CN" sz="2000" b="1" dirty="0">
                <a:solidFill>
                  <a:schemeClr val="bg2"/>
                </a:solidFill>
              </a:rPr>
              <a:t>Master</a:t>
            </a:r>
            <a:r>
              <a:rPr lang="zh-CN" altLang="zh-CN" sz="2000" b="1" dirty="0">
                <a:solidFill>
                  <a:schemeClr val="bg2"/>
                </a:solidFill>
              </a:rPr>
              <a:t>节点上进行，执行如下命令：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45062" name="TextBox 5">
            <a:extLst>
              <a:ext uri="{FF2B5EF4-FFF2-40B4-BE49-F238E27FC236}">
                <a16:creationId xmlns:a16="http://schemas.microsoft.com/office/drawing/2014/main" id="{27A9D4ED-DB40-44B8-B4AF-CD25E1C97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50810"/>
            <a:ext cx="7239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start-dfs.sh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start-yarn.sh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mr-jobhistory-daemon.sh start </a:t>
            </a:r>
            <a:r>
              <a:rPr lang="en-US" altLang="zh-CN" sz="2000" dirty="0" err="1">
                <a:solidFill>
                  <a:schemeClr val="bg1"/>
                </a:solidFill>
              </a:rPr>
              <a:t>historyserver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5063" name="图片 6" descr="通过jps查看Master的Hadoop进程">
            <a:extLst>
              <a:ext uri="{FF2B5EF4-FFF2-40B4-BE49-F238E27FC236}">
                <a16:creationId xmlns:a16="http://schemas.microsoft.com/office/drawing/2014/main" id="{4EDB732E-09EA-4C61-9AB5-E5A1B670E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20" b="6433"/>
          <a:stretch>
            <a:fillRect/>
          </a:stretch>
        </p:blipFill>
        <p:spPr bwMode="auto">
          <a:xfrm>
            <a:off x="914400" y="4669173"/>
            <a:ext cx="4724400" cy="186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EEB179-884A-4A70-A04F-821246B4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BC9ABF-4823-436A-8890-9C4E2A9E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1877FE-5355-42C4-A9FD-0A7C400C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图片 2" descr="通过jps查看Slave的Hadoop进程">
            <a:extLst>
              <a:ext uri="{FF2B5EF4-FFF2-40B4-BE49-F238E27FC236}">
                <a16:creationId xmlns:a16="http://schemas.microsoft.com/office/drawing/2014/main" id="{1FED0AF2-38F8-4A48-A171-F4FDDC93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81" b="9160"/>
          <a:stretch>
            <a:fillRect/>
          </a:stretch>
        </p:blipFill>
        <p:spPr bwMode="auto">
          <a:xfrm>
            <a:off x="1511618" y="1152604"/>
            <a:ext cx="5638800" cy="189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图片 3" descr="通过dfsadmin查看DataNode的状态">
            <a:extLst>
              <a:ext uri="{FF2B5EF4-FFF2-40B4-BE49-F238E27FC236}">
                <a16:creationId xmlns:a16="http://schemas.microsoft.com/office/drawing/2014/main" id="{3A61B6A0-A80A-41A3-A5F6-F0114619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95"/>
          <a:stretch>
            <a:fillRect/>
          </a:stretch>
        </p:blipFill>
        <p:spPr bwMode="auto">
          <a:xfrm>
            <a:off x="1513836" y="3200400"/>
            <a:ext cx="5638800" cy="330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9E276F-C0A7-4377-A25E-84FBA758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E5CCB-D502-494E-8E31-8DD94A2C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110442-8B11-47C9-91F8-BDB8BC30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矩形 2">
            <a:extLst>
              <a:ext uri="{FF2B5EF4-FFF2-40B4-BE49-F238E27FC236}">
                <a16:creationId xmlns:a16="http://schemas.microsoft.com/office/drawing/2014/main" id="{FD2C468A-2DB0-4087-8A9A-2EE4F06EA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50361"/>
            <a:ext cx="2691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2"/>
                </a:solidFill>
              </a:rPr>
              <a:t>5. </a:t>
            </a:r>
            <a:r>
              <a:rPr lang="zh-CN" altLang="zh-CN" sz="2400" dirty="0">
                <a:solidFill>
                  <a:schemeClr val="bg2"/>
                </a:solidFill>
              </a:rPr>
              <a:t>执行分布式实例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47108" name="TextBox 3">
            <a:extLst>
              <a:ext uri="{FF2B5EF4-FFF2-40B4-BE49-F238E27FC236}">
                <a16:creationId xmlns:a16="http://schemas.microsoft.com/office/drawing/2014/main" id="{6F57EEE0-E326-4273-8BE1-35BEEC4E3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01899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执行分布式实例过程与伪分布式模式一样，首先创建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上的用户目录，命令如下：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47109" name="TextBox 4">
            <a:extLst>
              <a:ext uri="{FF2B5EF4-FFF2-40B4-BE49-F238E27FC236}">
                <a16:creationId xmlns:a16="http://schemas.microsoft.com/office/drawing/2014/main" id="{4B9EC2F1-7D7B-4EA0-904E-06A7C85EB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73297"/>
            <a:ext cx="74676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</a:rPr>
              <a:t> -</a:t>
            </a:r>
            <a:r>
              <a:rPr lang="en-US" altLang="zh-CN" sz="2000" dirty="0" err="1">
                <a:solidFill>
                  <a:schemeClr val="bg1"/>
                </a:solidFill>
              </a:rPr>
              <a:t>mkdir</a:t>
            </a:r>
            <a:r>
              <a:rPr lang="en-US" altLang="zh-CN" sz="2000" dirty="0">
                <a:solidFill>
                  <a:schemeClr val="bg1"/>
                </a:solidFill>
              </a:rPr>
              <a:t> -p /user/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7110" name="TextBox 5">
            <a:extLst>
              <a:ext uri="{FF2B5EF4-FFF2-40B4-BE49-F238E27FC236}">
                <a16:creationId xmlns:a16="http://schemas.microsoft.com/office/drawing/2014/main" id="{DA68B471-E53A-490C-9C28-57B66A32B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0"/>
            <a:ext cx="7924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然后，在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中创建一个</a:t>
            </a:r>
            <a:r>
              <a:rPr lang="en-US" altLang="zh-CN" sz="2000" b="1" dirty="0">
                <a:solidFill>
                  <a:schemeClr val="bg2"/>
                </a:solidFill>
              </a:rPr>
              <a:t>input</a:t>
            </a:r>
            <a:r>
              <a:rPr lang="zh-CN" altLang="zh-CN" sz="2000" b="1" dirty="0">
                <a:solidFill>
                  <a:schemeClr val="bg2"/>
                </a:solidFill>
              </a:rPr>
              <a:t>目录，并把“</a:t>
            </a:r>
            <a:r>
              <a:rPr lang="en-US" altLang="zh-CN" sz="2000" b="1" dirty="0">
                <a:solidFill>
                  <a:schemeClr val="bg2"/>
                </a:solidFill>
              </a:rPr>
              <a:t>/</a:t>
            </a:r>
            <a:r>
              <a:rPr lang="en-US" altLang="zh-CN" sz="2000" b="1" dirty="0" err="1">
                <a:solidFill>
                  <a:schemeClr val="bg2"/>
                </a:solidFill>
              </a:rPr>
              <a:t>usr</a:t>
            </a:r>
            <a:r>
              <a:rPr lang="en-US" altLang="zh-CN" sz="2000" b="1" dirty="0">
                <a:solidFill>
                  <a:schemeClr val="bg2"/>
                </a:solidFill>
              </a:rPr>
              <a:t>/local/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en-US" altLang="zh-CN" sz="2000" b="1" dirty="0">
                <a:solidFill>
                  <a:schemeClr val="bg2"/>
                </a:solidFill>
              </a:rPr>
              <a:t>/</a:t>
            </a:r>
            <a:r>
              <a:rPr lang="en-US" altLang="zh-CN" sz="2000" b="1" dirty="0" err="1">
                <a:solidFill>
                  <a:schemeClr val="bg2"/>
                </a:solidFill>
              </a:rPr>
              <a:t>etc</a:t>
            </a:r>
            <a:r>
              <a:rPr lang="en-US" altLang="zh-CN" sz="2000" b="1" dirty="0">
                <a:solidFill>
                  <a:schemeClr val="bg2"/>
                </a:solidFill>
              </a:rPr>
              <a:t>/</a:t>
            </a:r>
            <a:r>
              <a:rPr lang="en-US" altLang="zh-CN" sz="20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”目录中的配置文件作为输入文件复制到</a:t>
            </a:r>
            <a:r>
              <a:rPr lang="en-US" altLang="zh-CN" sz="2000" b="1" dirty="0">
                <a:solidFill>
                  <a:schemeClr val="bg2"/>
                </a:solidFill>
              </a:rPr>
              <a:t>input</a:t>
            </a:r>
            <a:r>
              <a:rPr lang="zh-CN" altLang="zh-CN" sz="2000" b="1" dirty="0">
                <a:solidFill>
                  <a:schemeClr val="bg2"/>
                </a:solidFill>
              </a:rPr>
              <a:t>目录中，命令如下：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47111" name="TextBox 6">
            <a:extLst>
              <a:ext uri="{FF2B5EF4-FFF2-40B4-BE49-F238E27FC236}">
                <a16:creationId xmlns:a16="http://schemas.microsoft.com/office/drawing/2014/main" id="{1BCB04DD-7C4F-4DED-A6B8-9F7C45F38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74676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</a:rPr>
              <a:t> -</a:t>
            </a:r>
            <a:r>
              <a:rPr lang="en-US" altLang="zh-CN" sz="2000" dirty="0" err="1">
                <a:solidFill>
                  <a:schemeClr val="bg1"/>
                </a:solidFill>
              </a:rPr>
              <a:t>mkdir</a:t>
            </a:r>
            <a:r>
              <a:rPr lang="en-US" altLang="zh-CN" sz="2000" dirty="0">
                <a:solidFill>
                  <a:schemeClr val="bg1"/>
                </a:solidFill>
              </a:rPr>
              <a:t> input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</a:rPr>
              <a:t> -put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/*.xml input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7112" name="TextBox 7">
            <a:extLst>
              <a:ext uri="{FF2B5EF4-FFF2-40B4-BE49-F238E27FC236}">
                <a16:creationId xmlns:a16="http://schemas.microsoft.com/office/drawing/2014/main" id="{0EE5F4CF-7330-4538-B6C4-C92630A23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81600"/>
            <a:ext cx="5896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chemeClr val="bg2"/>
                </a:solidFill>
              </a:rPr>
              <a:t>接着就可以运行</a:t>
            </a:r>
            <a:r>
              <a:rPr lang="en-US" altLang="zh-CN" sz="2000" b="1" dirty="0">
                <a:solidFill>
                  <a:schemeClr val="bg2"/>
                </a:solidFill>
              </a:rPr>
              <a:t> MapReduce </a:t>
            </a:r>
            <a:r>
              <a:rPr lang="zh-CN" altLang="zh-CN" sz="2000" b="1" dirty="0">
                <a:solidFill>
                  <a:schemeClr val="bg2"/>
                </a:solidFill>
              </a:rPr>
              <a:t>作业了，命令如下：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47113" name="TextBox 8">
            <a:extLst>
              <a:ext uri="{FF2B5EF4-FFF2-40B4-BE49-F238E27FC236}">
                <a16:creationId xmlns:a16="http://schemas.microsoft.com/office/drawing/2014/main" id="{3100DA37-74AA-4962-BA6D-6D059592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75438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hadoop jar /usr/local/hadoop/share/hadoop/mapreduce/hadoop-mapreduce-examples-3.1.3.jar grep input output 'dfs[a-z.]+'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D898B5-320E-474F-A0E1-F1168DAE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9695D5-A8C0-4619-9AC6-39EFB634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6311-095B-4B55-ACAF-B3D1AA03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图片 2">
            <a:extLst>
              <a:ext uri="{FF2B5EF4-FFF2-40B4-BE49-F238E27FC236}">
                <a16:creationId xmlns:a16="http://schemas.microsoft.com/office/drawing/2014/main" id="{FC643AD1-2917-4317-B1AC-9E3ACF05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1" y="1143000"/>
            <a:ext cx="8481736" cy="129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图片 3">
            <a:extLst>
              <a:ext uri="{FF2B5EF4-FFF2-40B4-BE49-F238E27FC236}">
                <a16:creationId xmlns:a16="http://schemas.microsoft.com/office/drawing/2014/main" id="{DB7D2942-7E44-4052-84B7-1832988F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81" y="2971800"/>
            <a:ext cx="8211837" cy="364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A84A8-1268-4B5F-BC3E-0099A6A8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0CFBE4-AAA6-4C1D-822E-A792C238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B5C39-E6B5-4181-BDEE-1F42295D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图片 2" descr="MapReduce作业的输出结果">
            <a:extLst>
              <a:ext uri="{FF2B5EF4-FFF2-40B4-BE49-F238E27FC236}">
                <a16:creationId xmlns:a16="http://schemas.microsoft.com/office/drawing/2014/main" id="{6B8BE61E-74A8-432B-B0AC-D1A7D5DF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86"/>
          <a:stretch>
            <a:fillRect/>
          </a:stretch>
        </p:blipFill>
        <p:spPr bwMode="auto">
          <a:xfrm>
            <a:off x="1066800" y="950431"/>
            <a:ext cx="7010400" cy="341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矩形 3">
            <a:extLst>
              <a:ext uri="{FF2B5EF4-FFF2-40B4-BE49-F238E27FC236}">
                <a16:creationId xmlns:a16="http://schemas.microsoft.com/office/drawing/2014/main" id="{7FBC54EB-34AD-47D6-A7AF-6442A3626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10712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最后，关闭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集群，需要在</a:t>
            </a:r>
            <a:r>
              <a:rPr lang="en-US" altLang="zh-CN" sz="2400" b="1" dirty="0">
                <a:solidFill>
                  <a:schemeClr val="bg2"/>
                </a:solidFill>
              </a:rPr>
              <a:t>Master</a:t>
            </a:r>
            <a:r>
              <a:rPr lang="zh-CN" altLang="zh-CN" sz="2400" b="1" dirty="0">
                <a:solidFill>
                  <a:schemeClr val="bg2"/>
                </a:solidFill>
              </a:rPr>
              <a:t>节点执行如下命令：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49157" name="TextBox 4">
            <a:extLst>
              <a:ext uri="{FF2B5EF4-FFF2-40B4-BE49-F238E27FC236}">
                <a16:creationId xmlns:a16="http://schemas.microsoft.com/office/drawing/2014/main" id="{01790025-EEEB-4675-BCCE-2EC7E6323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57800"/>
            <a:ext cx="79248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stop-yarn.sh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stop-dfs.sh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mr-jobhistory-daemon.sh stop </a:t>
            </a:r>
            <a:r>
              <a:rPr lang="en-US" altLang="zh-CN" sz="2400" dirty="0" err="1">
                <a:solidFill>
                  <a:schemeClr val="bg1"/>
                </a:solidFill>
              </a:rPr>
              <a:t>historyserver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4F7647-00FE-4819-933E-6F95B931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F99F17-9D07-4A65-B1E5-ED49FDCB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BF4B8-A61F-4CEA-BE80-A0A34D8A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27788ED5-C669-4258-9E3D-7A884E4251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57600" y="838200"/>
            <a:ext cx="2895600" cy="914400"/>
          </a:xfrm>
        </p:spPr>
        <p:txBody>
          <a:bodyPr/>
          <a:lstStyle/>
          <a:p>
            <a:r>
              <a:rPr lang="zh-CN" altLang="zh-CN" sz="2800" b="1" dirty="0">
                <a:solidFill>
                  <a:schemeClr val="bg2"/>
                </a:solidFill>
              </a:rPr>
              <a:t>本章小结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50179" name="TextBox 2">
            <a:extLst>
              <a:ext uri="{FF2B5EF4-FFF2-40B4-BE49-F238E27FC236}">
                <a16:creationId xmlns:a16="http://schemas.microsoft.com/office/drawing/2014/main" id="{495AF49A-3A1C-4A6E-97FC-9700C3103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8610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是当前流行的分布式计算框架，在企业中得到了广泛的部署和应用。本章重点介绍如何安装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，从而为后续章节开展</a:t>
            </a:r>
            <a:r>
              <a:rPr lang="en-US" altLang="zh-CN" sz="2400" b="1" dirty="0">
                <a:solidFill>
                  <a:schemeClr val="bg2"/>
                </a:solidFill>
              </a:rPr>
              <a:t>HDFS</a:t>
            </a:r>
            <a:r>
              <a:rPr lang="zh-CN" altLang="zh-CN" sz="2400" b="1" dirty="0">
                <a:solidFill>
                  <a:schemeClr val="bg2"/>
                </a:solidFill>
              </a:rPr>
              <a:t>和</a:t>
            </a:r>
            <a:r>
              <a:rPr lang="en-US" altLang="zh-CN" sz="2400" b="1" dirty="0">
                <a:solidFill>
                  <a:schemeClr val="bg2"/>
                </a:solidFill>
              </a:rPr>
              <a:t>MapReduce</a:t>
            </a:r>
            <a:r>
              <a:rPr lang="zh-CN" altLang="zh-CN" sz="2400" b="1" dirty="0">
                <a:solidFill>
                  <a:schemeClr val="bg2"/>
                </a:solidFill>
              </a:rPr>
              <a:t>编程实践奠定基础。</a:t>
            </a:r>
          </a:p>
          <a:p>
            <a:pPr marL="285750" indent="-28575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bg2"/>
              </a:solidFill>
            </a:endParaRPr>
          </a:p>
          <a:p>
            <a:pPr marL="285750" indent="-28575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是基于</a:t>
            </a:r>
            <a:r>
              <a:rPr lang="en-US" altLang="zh-CN" sz="2400" b="1" dirty="0">
                <a:solidFill>
                  <a:schemeClr val="bg2"/>
                </a:solidFill>
              </a:rPr>
              <a:t>Java</a:t>
            </a:r>
            <a:r>
              <a:rPr lang="zh-CN" altLang="zh-CN" sz="2400" b="1" dirty="0">
                <a:solidFill>
                  <a:schemeClr val="bg2"/>
                </a:solidFill>
              </a:rPr>
              <a:t>开发的，需要运行在</a:t>
            </a:r>
            <a:r>
              <a:rPr lang="en-US" altLang="zh-CN" sz="2400" b="1" dirty="0">
                <a:solidFill>
                  <a:schemeClr val="bg2"/>
                </a:solidFill>
              </a:rPr>
              <a:t>JVM</a:t>
            </a:r>
            <a:r>
              <a:rPr lang="zh-CN" altLang="zh-CN" sz="2400" b="1" dirty="0">
                <a:solidFill>
                  <a:schemeClr val="bg2"/>
                </a:solidFill>
              </a:rPr>
              <a:t>中，因此，需要为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配置相应的</a:t>
            </a:r>
            <a:r>
              <a:rPr lang="en-US" altLang="zh-CN" sz="2400" b="1" dirty="0">
                <a:solidFill>
                  <a:schemeClr val="bg2"/>
                </a:solidFill>
              </a:rPr>
              <a:t>Java</a:t>
            </a:r>
            <a:r>
              <a:rPr lang="zh-CN" altLang="zh-CN" sz="2400" b="1" dirty="0">
                <a:solidFill>
                  <a:schemeClr val="bg2"/>
                </a:solidFill>
              </a:rPr>
              <a:t>环境。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包含三种安装模式，即单机模式、伪分布式模式和分布式模式。本章分别介绍了三种不同模式的安装配置方法。在初学阶段，建议采用伪分布式模式配置，这样可以快速构建起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实战环境，有效开展基础编程工作。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974894-F848-4275-8CB8-B00C447D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D15D78-09E3-4AC7-A05B-867562F0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8B960A-8211-452E-BA4D-BFD7CC9D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924AD7E7-6588-4B58-A343-3427B66B7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3.2.1 </a:t>
            </a:r>
            <a:r>
              <a:rPr lang="zh-CN" altLang="zh-CN" sz="2800" b="1" dirty="0">
                <a:solidFill>
                  <a:schemeClr val="bg2"/>
                </a:solidFill>
              </a:rPr>
              <a:t>创建</a:t>
            </a:r>
            <a:r>
              <a:rPr lang="en-US" altLang="zh-CN" sz="28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800" b="1" dirty="0">
                <a:solidFill>
                  <a:schemeClr val="bg2"/>
                </a:solidFill>
              </a:rPr>
              <a:t>用户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6DE85BB7-87BA-42B0-8644-6F7670E4F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00099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      </a:t>
            </a:r>
            <a:r>
              <a:rPr lang="zh-CN" altLang="zh-CN" sz="2400" b="1" dirty="0">
                <a:solidFill>
                  <a:schemeClr val="bg2"/>
                </a:solidFill>
              </a:rPr>
              <a:t>本教程全部采用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用户登录</a:t>
            </a:r>
            <a:r>
              <a:rPr lang="en-US" altLang="zh-CN" sz="2400" b="1" dirty="0">
                <a:solidFill>
                  <a:schemeClr val="bg2"/>
                </a:solidFill>
              </a:rPr>
              <a:t>Linux</a:t>
            </a:r>
            <a:r>
              <a:rPr lang="zh-CN" altLang="zh-CN" sz="2400" b="1" dirty="0">
                <a:solidFill>
                  <a:schemeClr val="bg2"/>
                </a:solidFill>
              </a:rPr>
              <a:t>系统，并为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用户增加了管理员权限。在前面的“第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zh-CN" sz="2400" b="1" dirty="0">
                <a:solidFill>
                  <a:schemeClr val="bg2"/>
                </a:solidFill>
              </a:rPr>
              <a:t>章</a:t>
            </a:r>
            <a:r>
              <a:rPr lang="en-US" altLang="zh-CN" sz="2400" b="1" dirty="0">
                <a:solidFill>
                  <a:schemeClr val="bg2"/>
                </a:solidFill>
              </a:rPr>
              <a:t> Linux</a:t>
            </a:r>
            <a:r>
              <a:rPr lang="zh-CN" altLang="zh-CN" sz="2400" b="1" dirty="0">
                <a:solidFill>
                  <a:schemeClr val="bg2"/>
                </a:solidFill>
              </a:rPr>
              <a:t>系统安装</a:t>
            </a:r>
            <a:r>
              <a:rPr lang="zh-CN" altLang="en-US" sz="2400" b="1" dirty="0">
                <a:solidFill>
                  <a:schemeClr val="bg2"/>
                </a:solidFill>
              </a:rPr>
              <a:t>与</a:t>
            </a:r>
            <a:r>
              <a:rPr lang="zh-CN" altLang="zh-CN" sz="2400" b="1" dirty="0">
                <a:solidFill>
                  <a:schemeClr val="bg2"/>
                </a:solidFill>
              </a:rPr>
              <a:t>使用”内容中，已经介绍了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用户创建和增加权限的方法，请一定按照该方法创建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用户，并且使用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用户登录</a:t>
            </a:r>
            <a:r>
              <a:rPr lang="en-US" altLang="zh-CN" sz="2400" b="1" dirty="0">
                <a:solidFill>
                  <a:schemeClr val="bg2"/>
                </a:solidFill>
              </a:rPr>
              <a:t>Linux</a:t>
            </a:r>
            <a:r>
              <a:rPr lang="zh-CN" altLang="zh-CN" sz="2400" b="1" dirty="0">
                <a:solidFill>
                  <a:schemeClr val="bg2"/>
                </a:solidFill>
              </a:rPr>
              <a:t>系统，然后再开始下面的学习内容。本教程所有学习内容，都是采用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用户登录</a:t>
            </a:r>
            <a:r>
              <a:rPr lang="en-US" altLang="zh-CN" sz="2400" b="1" dirty="0">
                <a:solidFill>
                  <a:schemeClr val="bg2"/>
                </a:solidFill>
              </a:rPr>
              <a:t>Linux</a:t>
            </a:r>
            <a:r>
              <a:rPr lang="zh-CN" altLang="zh-CN" sz="2400" b="1" dirty="0">
                <a:solidFill>
                  <a:schemeClr val="bg2"/>
                </a:solidFill>
              </a:rPr>
              <a:t>系统。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E21F50-1BC0-43F7-9EE9-CCA387BA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B462E3-6937-49DA-BCC9-86FA0380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1D8789-D033-44F6-B6B3-134846C4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FE0F2E0E-9148-4FB7-8CA7-ED4DD80ED6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0420" y="-109385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3.2.2 </a:t>
            </a:r>
            <a:r>
              <a:rPr lang="zh-CN" altLang="zh-CN" sz="2800" b="1" dirty="0">
                <a:solidFill>
                  <a:schemeClr val="bg2"/>
                </a:solidFill>
              </a:rPr>
              <a:t>更新</a:t>
            </a:r>
            <a:r>
              <a:rPr lang="en-US" altLang="zh-CN" sz="2800" b="1" dirty="0">
                <a:solidFill>
                  <a:schemeClr val="bg2"/>
                </a:solidFill>
              </a:rPr>
              <a:t>APT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9219" name="TextBox 2">
            <a:extLst>
              <a:ext uri="{FF2B5EF4-FFF2-40B4-BE49-F238E27FC236}">
                <a16:creationId xmlns:a16="http://schemas.microsoft.com/office/drawing/2014/main" id="{CD87359C-4EA7-469D-BE48-488AE8231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63" y="1185053"/>
            <a:ext cx="78463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     </a:t>
            </a:r>
            <a:r>
              <a:rPr lang="zh-CN" altLang="zh-CN" sz="2400" b="1" dirty="0">
                <a:solidFill>
                  <a:schemeClr val="bg2"/>
                </a:solidFill>
              </a:rPr>
              <a:t>本教程第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zh-CN" sz="2400" b="1" dirty="0">
                <a:solidFill>
                  <a:schemeClr val="bg2"/>
                </a:solidFill>
              </a:rPr>
              <a:t>章介绍了</a:t>
            </a:r>
            <a:r>
              <a:rPr lang="en-US" altLang="zh-CN" sz="2400" b="1" dirty="0">
                <a:solidFill>
                  <a:schemeClr val="bg2"/>
                </a:solidFill>
              </a:rPr>
              <a:t>APT</a:t>
            </a:r>
            <a:r>
              <a:rPr lang="zh-CN" altLang="zh-CN" sz="2400" b="1" dirty="0">
                <a:solidFill>
                  <a:schemeClr val="bg2"/>
                </a:solidFill>
              </a:rPr>
              <a:t>软件作用和更新方法，为了确保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安装过程顺利进行，建议按照第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zh-CN" sz="2400" b="1" dirty="0">
                <a:solidFill>
                  <a:schemeClr val="bg2"/>
                </a:solidFill>
              </a:rPr>
              <a:t>章介绍的方法，用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用户登录</a:t>
            </a:r>
            <a:r>
              <a:rPr lang="en-US" altLang="zh-CN" sz="2400" b="1" dirty="0">
                <a:solidFill>
                  <a:schemeClr val="bg2"/>
                </a:solidFill>
              </a:rPr>
              <a:t>Linux</a:t>
            </a:r>
            <a:r>
              <a:rPr lang="zh-CN" altLang="zh-CN" sz="2400" b="1" dirty="0">
                <a:solidFill>
                  <a:schemeClr val="bg2"/>
                </a:solidFill>
              </a:rPr>
              <a:t>系统后打开一个终端，执行下面命令更新</a:t>
            </a:r>
            <a:r>
              <a:rPr lang="en-US" altLang="zh-CN" sz="2400" b="1" dirty="0">
                <a:solidFill>
                  <a:schemeClr val="bg2"/>
                </a:solidFill>
              </a:rPr>
              <a:t>APT</a:t>
            </a:r>
            <a:r>
              <a:rPr lang="zh-CN" altLang="zh-CN" sz="2400" b="1" dirty="0">
                <a:solidFill>
                  <a:schemeClr val="bg2"/>
                </a:solidFill>
              </a:rPr>
              <a:t>软件：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95678D86-5A5D-44C6-958A-CF3BF0BDA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06847"/>
            <a:ext cx="74676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apt-get update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1A7A66-CBB8-40CA-BD8C-397D20FA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18E34C-90A7-4180-AAF4-D95928B1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7C0049-8092-4F98-9B14-86A9B0C1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2FDA182E-1672-4C03-842B-D86CEE756D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9099" y="-32279"/>
            <a:ext cx="8001000" cy="914401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3.2.3 </a:t>
            </a:r>
            <a:r>
              <a:rPr lang="zh-CN" altLang="zh-CN" sz="2800" b="1" dirty="0">
                <a:solidFill>
                  <a:schemeClr val="bg2"/>
                </a:solidFill>
              </a:rPr>
              <a:t>安装</a:t>
            </a:r>
            <a:r>
              <a:rPr lang="en-US" altLang="zh-CN" sz="2800" b="1" dirty="0">
                <a:solidFill>
                  <a:schemeClr val="bg2"/>
                </a:solidFill>
              </a:rPr>
              <a:t>SSH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0243" name="TextBox 2">
            <a:extLst>
              <a:ext uri="{FF2B5EF4-FFF2-40B4-BE49-F238E27FC236}">
                <a16:creationId xmlns:a16="http://schemas.microsoft.com/office/drawing/2014/main" id="{1C0A1291-644D-40F7-A6BF-E42BB2B93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41095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Ubuntu</a:t>
            </a:r>
            <a:r>
              <a:rPr lang="zh-CN" altLang="zh-CN" sz="2400" b="1" dirty="0">
                <a:solidFill>
                  <a:schemeClr val="bg2"/>
                </a:solidFill>
              </a:rPr>
              <a:t>默认已安装了</a:t>
            </a:r>
            <a:r>
              <a:rPr lang="en-US" altLang="zh-CN" sz="2400" b="1" dirty="0">
                <a:solidFill>
                  <a:schemeClr val="bg2"/>
                </a:solidFill>
              </a:rPr>
              <a:t>SSH</a:t>
            </a:r>
            <a:r>
              <a:rPr lang="zh-CN" altLang="zh-CN" sz="2400" b="1" dirty="0">
                <a:solidFill>
                  <a:schemeClr val="bg2"/>
                </a:solidFill>
              </a:rPr>
              <a:t>客户端，因此，这里还需要安装</a:t>
            </a:r>
            <a:r>
              <a:rPr lang="en-US" altLang="zh-CN" sz="2400" b="1" dirty="0">
                <a:solidFill>
                  <a:schemeClr val="bg2"/>
                </a:solidFill>
              </a:rPr>
              <a:t>SSH</a:t>
            </a:r>
            <a:r>
              <a:rPr lang="zh-CN" altLang="zh-CN" sz="2400" b="1" dirty="0">
                <a:solidFill>
                  <a:schemeClr val="bg2"/>
                </a:solidFill>
              </a:rPr>
              <a:t>服务端，请在</a:t>
            </a:r>
            <a:r>
              <a:rPr lang="en-US" altLang="zh-CN" sz="2400" b="1" dirty="0">
                <a:solidFill>
                  <a:schemeClr val="bg2"/>
                </a:solidFill>
              </a:rPr>
              <a:t>Linux</a:t>
            </a:r>
            <a:r>
              <a:rPr lang="zh-CN" altLang="zh-CN" sz="2400" b="1" dirty="0">
                <a:solidFill>
                  <a:schemeClr val="bg2"/>
                </a:solidFill>
              </a:rPr>
              <a:t>的终端中执行以下命令：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4AC90F4D-12C9-46F9-B347-F95E701D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87639"/>
            <a:ext cx="73152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apt-get install </a:t>
            </a:r>
            <a:r>
              <a:rPr lang="en-US" altLang="zh-CN" sz="2400" dirty="0" err="1">
                <a:solidFill>
                  <a:schemeClr val="bg1"/>
                </a:solidFill>
              </a:rPr>
              <a:t>openssh</a:t>
            </a:r>
            <a:r>
              <a:rPr lang="en-US" altLang="zh-CN" sz="2400" dirty="0">
                <a:solidFill>
                  <a:schemeClr val="bg1"/>
                </a:solidFill>
              </a:rPr>
              <a:t>-server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245" name="TextBox 4">
            <a:extLst>
              <a:ext uri="{FF2B5EF4-FFF2-40B4-BE49-F238E27FC236}">
                <a16:creationId xmlns:a16="http://schemas.microsoft.com/office/drawing/2014/main" id="{E27D53DD-D854-44D5-B1E6-FD3055E45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80" y="2901955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安装后，可以使用如下命令登录本机：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0246" name="TextBox 5">
            <a:extLst>
              <a:ext uri="{FF2B5EF4-FFF2-40B4-BE49-F238E27FC236}">
                <a16:creationId xmlns:a16="http://schemas.microsoft.com/office/drawing/2014/main" id="{6F9F6793-434E-411D-9803-17A753A2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" y="3506460"/>
            <a:ext cx="73152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ssh</a:t>
            </a:r>
            <a:r>
              <a:rPr lang="en-US" altLang="zh-CN" sz="2400" dirty="0">
                <a:solidFill>
                  <a:schemeClr val="bg1"/>
                </a:solidFill>
              </a:rPr>
              <a:t> localhost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247" name="TextBox 6">
            <a:extLst>
              <a:ext uri="{FF2B5EF4-FFF2-40B4-BE49-F238E27FC236}">
                <a16:creationId xmlns:a16="http://schemas.microsoft.com/office/drawing/2014/main" id="{C6CD123E-8467-475A-BA59-F8F02F71B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" y="4127098"/>
            <a:ext cx="8127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执行该命令后会出现如图</a:t>
            </a:r>
            <a:r>
              <a:rPr lang="en-US" altLang="zh-CN" sz="2400" b="1" dirty="0">
                <a:solidFill>
                  <a:schemeClr val="bg2"/>
                </a:solidFill>
              </a:rPr>
              <a:t>3-1</a:t>
            </a:r>
            <a:r>
              <a:rPr lang="zh-CN" altLang="zh-CN" sz="2400" b="1" dirty="0">
                <a:solidFill>
                  <a:schemeClr val="bg2"/>
                </a:solidFill>
              </a:rPr>
              <a:t>所示的提示信息</a:t>
            </a:r>
            <a:r>
              <a:rPr lang="en-US" altLang="zh-CN" sz="2400" b="1" dirty="0">
                <a:solidFill>
                  <a:schemeClr val="bg2"/>
                </a:solidFill>
              </a:rPr>
              <a:t>(SSH</a:t>
            </a:r>
            <a:r>
              <a:rPr lang="zh-CN" altLang="zh-CN" sz="2400" b="1" dirty="0">
                <a:solidFill>
                  <a:schemeClr val="bg2"/>
                </a:solidFill>
              </a:rPr>
              <a:t>首次登录提示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  <a:r>
              <a:rPr lang="zh-CN" altLang="zh-CN" sz="2400" b="1" dirty="0">
                <a:solidFill>
                  <a:schemeClr val="bg2"/>
                </a:solidFill>
              </a:rPr>
              <a:t>，输入</a:t>
            </a:r>
            <a:r>
              <a:rPr lang="en-US" altLang="zh-CN" sz="2400" b="1" dirty="0">
                <a:solidFill>
                  <a:schemeClr val="bg2"/>
                </a:solidFill>
              </a:rPr>
              <a:t>“yes”</a:t>
            </a:r>
            <a:r>
              <a:rPr lang="zh-CN" altLang="zh-CN" sz="2400" b="1" dirty="0">
                <a:solidFill>
                  <a:schemeClr val="bg2"/>
                </a:solidFill>
              </a:rPr>
              <a:t>，然后按提示输入密码</a:t>
            </a:r>
            <a:r>
              <a:rPr lang="en-US" altLang="zh-CN" sz="2400" b="1" dirty="0" err="1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，就登录到本机了。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pic>
        <p:nvPicPr>
          <p:cNvPr id="10248" name="图片 7" descr="http://dblab.xmu.edu.cn/blog/wp-content/uploads/2014/08/install-hadoop-08-ssh-continue.png">
            <a:extLst>
              <a:ext uri="{FF2B5EF4-FFF2-40B4-BE49-F238E27FC236}">
                <a16:creationId xmlns:a16="http://schemas.microsoft.com/office/drawing/2014/main" id="{D9CC3D7F-283A-4514-8BC2-ECFFC225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7" y="5476642"/>
            <a:ext cx="8225073" cy="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A7CB65-E4B0-4EE4-8B1D-101451FE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34410-A097-411C-9453-A080C947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573D0-5D6C-4043-BDBC-6EFCCDE5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2">
            <a:extLst>
              <a:ext uri="{FF2B5EF4-FFF2-40B4-BE49-F238E27FC236}">
                <a16:creationId xmlns:a16="http://schemas.microsoft.com/office/drawing/2014/main" id="{8AE5AC31-0CE5-4140-A053-9887CA07D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98" y="795282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首先，请输入命令“</a:t>
            </a:r>
            <a:r>
              <a:rPr lang="en-US" altLang="zh-CN" sz="2400" b="1" dirty="0">
                <a:solidFill>
                  <a:schemeClr val="bg2"/>
                </a:solidFill>
              </a:rPr>
              <a:t>exit</a:t>
            </a:r>
            <a:r>
              <a:rPr lang="zh-CN" altLang="zh-CN" sz="2400" b="1" dirty="0">
                <a:solidFill>
                  <a:schemeClr val="bg2"/>
                </a:solidFill>
              </a:rPr>
              <a:t>”退出刚才的</a:t>
            </a:r>
            <a:r>
              <a:rPr lang="en-US" altLang="zh-CN" sz="2400" b="1" dirty="0">
                <a:solidFill>
                  <a:schemeClr val="bg2"/>
                </a:solidFill>
              </a:rPr>
              <a:t>SSH</a:t>
            </a:r>
            <a:r>
              <a:rPr lang="zh-CN" altLang="zh-CN" sz="2400" b="1" dirty="0">
                <a:solidFill>
                  <a:schemeClr val="bg2"/>
                </a:solidFill>
              </a:rPr>
              <a:t>，就回到了原先的终端窗口；然后，可以利用</a:t>
            </a:r>
            <a:r>
              <a:rPr lang="en-US" altLang="zh-CN" sz="2400" b="1" dirty="0" err="1">
                <a:solidFill>
                  <a:schemeClr val="bg2"/>
                </a:solidFill>
              </a:rPr>
              <a:t>ssh</a:t>
            </a:r>
            <a:r>
              <a:rPr lang="en-US" altLang="zh-CN" sz="2400" b="1" dirty="0">
                <a:solidFill>
                  <a:schemeClr val="bg2"/>
                </a:solidFill>
              </a:rPr>
              <a:t>-keygen</a:t>
            </a:r>
            <a:r>
              <a:rPr lang="zh-CN" altLang="zh-CN" sz="2400" b="1" dirty="0">
                <a:solidFill>
                  <a:schemeClr val="bg2"/>
                </a:solidFill>
              </a:rPr>
              <a:t>生成密钥，并将密钥加入到授权中，命令如下：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1268" name="TextBox 3">
            <a:extLst>
              <a:ext uri="{FF2B5EF4-FFF2-40B4-BE49-F238E27FC236}">
                <a16:creationId xmlns:a16="http://schemas.microsoft.com/office/drawing/2014/main" id="{2A1380E3-24A5-43A6-BB2D-005AD8F6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29" y="2082107"/>
            <a:ext cx="8212138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cd ~/.</a:t>
            </a:r>
            <a:r>
              <a:rPr lang="en-US" altLang="zh-CN" sz="2000" dirty="0" err="1">
                <a:solidFill>
                  <a:schemeClr val="bg1"/>
                </a:solidFill>
              </a:rPr>
              <a:t>ssh</a:t>
            </a:r>
            <a:r>
              <a:rPr lang="en-US" altLang="zh-CN" sz="2000" dirty="0">
                <a:solidFill>
                  <a:schemeClr val="bg1"/>
                </a:solidFill>
              </a:rPr>
              <a:t>/        # </a:t>
            </a:r>
            <a:r>
              <a:rPr lang="zh-CN" altLang="zh-CN" sz="2000" dirty="0">
                <a:solidFill>
                  <a:schemeClr val="bg1"/>
                </a:solidFill>
              </a:rPr>
              <a:t>若没有该目录，请先执行一次</a:t>
            </a:r>
            <a:r>
              <a:rPr lang="en-US" altLang="zh-CN" sz="2000" dirty="0" err="1">
                <a:solidFill>
                  <a:schemeClr val="bg1"/>
                </a:solidFill>
              </a:rPr>
              <a:t>ssh</a:t>
            </a:r>
            <a:r>
              <a:rPr lang="en-US" altLang="zh-CN" sz="2000" dirty="0">
                <a:solidFill>
                  <a:schemeClr val="bg1"/>
                </a:solidFill>
              </a:rPr>
              <a:t> localhost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ssh</a:t>
            </a:r>
            <a:r>
              <a:rPr lang="en-US" altLang="zh-CN" sz="2000" dirty="0">
                <a:solidFill>
                  <a:schemeClr val="bg1"/>
                </a:solidFill>
              </a:rPr>
              <a:t>-keygen -t </a:t>
            </a:r>
            <a:r>
              <a:rPr lang="en-US" altLang="zh-CN" sz="2000" dirty="0" err="1">
                <a:solidFill>
                  <a:schemeClr val="bg1"/>
                </a:solidFill>
              </a:rPr>
              <a:t>rsa</a:t>
            </a:r>
            <a:r>
              <a:rPr lang="en-US" altLang="zh-CN" sz="2000" dirty="0">
                <a:solidFill>
                  <a:schemeClr val="bg1"/>
                </a:solidFill>
              </a:rPr>
              <a:t>    # </a:t>
            </a:r>
            <a:r>
              <a:rPr lang="zh-CN" altLang="zh-CN" sz="2000" dirty="0">
                <a:solidFill>
                  <a:schemeClr val="bg1"/>
                </a:solidFill>
              </a:rPr>
              <a:t>会有提示，都按回车即可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cat ./id_rsa.pub &gt;&gt; ./</a:t>
            </a:r>
            <a:r>
              <a:rPr lang="en-US" altLang="zh-CN" sz="2000" dirty="0" err="1">
                <a:solidFill>
                  <a:schemeClr val="bg1"/>
                </a:solidFill>
              </a:rPr>
              <a:t>authorized_keys</a:t>
            </a:r>
            <a:r>
              <a:rPr lang="en-US" altLang="zh-CN" sz="2000" dirty="0">
                <a:solidFill>
                  <a:schemeClr val="bg1"/>
                </a:solidFill>
              </a:rPr>
              <a:t>  # </a:t>
            </a:r>
            <a:r>
              <a:rPr lang="zh-CN" altLang="zh-CN" sz="2000" dirty="0">
                <a:solidFill>
                  <a:schemeClr val="bg1"/>
                </a:solidFill>
              </a:rPr>
              <a:t>加入授权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269" name="TextBox 4">
            <a:extLst>
              <a:ext uri="{FF2B5EF4-FFF2-40B4-BE49-F238E27FC236}">
                <a16:creationId xmlns:a16="http://schemas.microsoft.com/office/drawing/2014/main" id="{921F5F8C-E3B7-48CC-B0D1-8267A12FE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25684"/>
            <a:ext cx="83611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此时，再执行</a:t>
            </a:r>
            <a:r>
              <a:rPr lang="en-US" altLang="zh-CN" sz="2400" b="1" dirty="0" err="1">
                <a:solidFill>
                  <a:schemeClr val="bg2"/>
                </a:solidFill>
              </a:rPr>
              <a:t>ssh</a:t>
            </a:r>
            <a:r>
              <a:rPr lang="en-US" altLang="zh-CN" sz="2400" b="1" dirty="0">
                <a:solidFill>
                  <a:schemeClr val="bg2"/>
                </a:solidFill>
              </a:rPr>
              <a:t> localhost</a:t>
            </a:r>
            <a:r>
              <a:rPr lang="zh-CN" altLang="zh-CN" sz="2400" b="1" dirty="0">
                <a:solidFill>
                  <a:schemeClr val="bg2"/>
                </a:solidFill>
              </a:rPr>
              <a:t>命令，无需输入密码就可以直接登录了，如图所示。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pic>
        <p:nvPicPr>
          <p:cNvPr id="11270" name="图片 5">
            <a:extLst>
              <a:ext uri="{FF2B5EF4-FFF2-40B4-BE49-F238E27FC236}">
                <a16:creationId xmlns:a16="http://schemas.microsoft.com/office/drawing/2014/main" id="{EFF54BF0-44DD-4F24-A07F-6B9F3BDC8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4384595"/>
            <a:ext cx="820006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23FD8D-EF56-4528-BC38-4AD88F92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8AE2EF-10A9-4283-8B09-9EEDBBA6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916BCA-F7F6-4F40-AA98-2F995091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D9CE5D4F-727E-404B-ACFB-C79B15AAAB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0420" y="-103209"/>
            <a:ext cx="8001000" cy="914401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3.2.4 </a:t>
            </a:r>
            <a:r>
              <a:rPr lang="zh-CN" altLang="zh-CN" sz="2800" b="1" dirty="0">
                <a:solidFill>
                  <a:schemeClr val="bg2"/>
                </a:solidFill>
              </a:rPr>
              <a:t>安装</a:t>
            </a:r>
            <a:r>
              <a:rPr lang="en-US" altLang="zh-CN" sz="2800" b="1" dirty="0">
                <a:solidFill>
                  <a:schemeClr val="bg2"/>
                </a:solidFill>
              </a:rPr>
              <a:t>Java</a:t>
            </a:r>
            <a:r>
              <a:rPr lang="zh-CN" altLang="zh-CN" sz="2800" b="1" dirty="0">
                <a:solidFill>
                  <a:schemeClr val="bg2"/>
                </a:solidFill>
              </a:rPr>
              <a:t>环境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2291" name="TextBox 2">
            <a:extLst>
              <a:ext uri="{FF2B5EF4-FFF2-40B4-BE49-F238E27FC236}">
                <a16:creationId xmlns:a16="http://schemas.microsoft.com/office/drawing/2014/main" id="{9F21E36C-309D-477C-8FDB-2CCDA58E6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96703"/>
            <a:ext cx="830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执行如下命令创建“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r>
              <a:rPr lang="en-US" altLang="zh-CN" sz="2400" b="1" dirty="0" err="1">
                <a:solidFill>
                  <a:schemeClr val="bg2"/>
                </a:solidFill>
              </a:rPr>
              <a:t>usr</a:t>
            </a:r>
            <a:r>
              <a:rPr lang="en-US" altLang="zh-CN" sz="2400" b="1" dirty="0">
                <a:solidFill>
                  <a:schemeClr val="bg2"/>
                </a:solidFill>
              </a:rPr>
              <a:t>/lib/</a:t>
            </a:r>
            <a:r>
              <a:rPr lang="en-US" altLang="zh-CN" sz="2400" b="1" dirty="0" err="1">
                <a:solidFill>
                  <a:schemeClr val="bg2"/>
                </a:solidFill>
              </a:rPr>
              <a:t>jvm</a:t>
            </a:r>
            <a:r>
              <a:rPr lang="zh-CN" altLang="zh-CN" sz="2400" b="1" dirty="0">
                <a:solidFill>
                  <a:schemeClr val="bg2"/>
                </a:solidFill>
              </a:rPr>
              <a:t>”目录用来存放</a:t>
            </a:r>
            <a:r>
              <a:rPr lang="en-US" altLang="zh-CN" sz="2400" b="1" dirty="0">
                <a:solidFill>
                  <a:schemeClr val="bg2"/>
                </a:solidFill>
              </a:rPr>
              <a:t>JDK</a:t>
            </a:r>
            <a:r>
              <a:rPr lang="zh-CN" altLang="zh-CN" sz="2400" b="1" dirty="0">
                <a:solidFill>
                  <a:schemeClr val="bg2"/>
                </a:solidFill>
              </a:rPr>
              <a:t>文件：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1B909ED7-CA14-450F-8112-C9F27C4D6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96159"/>
            <a:ext cx="8001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/lib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jvm</a:t>
            </a:r>
            <a:r>
              <a:rPr lang="en-US" altLang="zh-CN" sz="2400" dirty="0">
                <a:solidFill>
                  <a:schemeClr val="bg1"/>
                </a:solidFill>
              </a:rPr>
              <a:t> #</a:t>
            </a:r>
            <a:r>
              <a:rPr lang="zh-CN" altLang="zh-CN" sz="2400" dirty="0">
                <a:solidFill>
                  <a:schemeClr val="bg1"/>
                </a:solidFill>
              </a:rPr>
              <a:t>创建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/lib/</a:t>
            </a:r>
            <a:r>
              <a:rPr lang="en-US" altLang="zh-CN" sz="2400" dirty="0" err="1">
                <a:solidFill>
                  <a:schemeClr val="bg1"/>
                </a:solidFill>
              </a:rPr>
              <a:t>jvm</a:t>
            </a:r>
            <a:r>
              <a:rPr lang="zh-CN" altLang="zh-CN" sz="2400" dirty="0">
                <a:solidFill>
                  <a:schemeClr val="bg1"/>
                </a:solidFill>
              </a:rPr>
              <a:t>目录用来存放</a:t>
            </a:r>
            <a:r>
              <a:rPr lang="en-US" altLang="zh-CN" sz="2400" dirty="0">
                <a:solidFill>
                  <a:schemeClr val="bg1"/>
                </a:solidFill>
              </a:rPr>
              <a:t>JDK</a:t>
            </a:r>
            <a:r>
              <a:rPr lang="zh-CN" altLang="zh-CN" sz="2400" dirty="0">
                <a:solidFill>
                  <a:schemeClr val="bg1"/>
                </a:solidFill>
              </a:rPr>
              <a:t>文件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293" name="TextBox 4">
            <a:extLst>
              <a:ext uri="{FF2B5EF4-FFF2-40B4-BE49-F238E27FC236}">
                <a16:creationId xmlns:a16="http://schemas.microsoft.com/office/drawing/2014/main" id="{63C06C80-8301-40B6-9D4C-C98943E4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50" y="3064947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执行如下命令对安装文件进行解压缩：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2294" name="TextBox 5">
            <a:extLst>
              <a:ext uri="{FF2B5EF4-FFF2-40B4-BE49-F238E27FC236}">
                <a16:creationId xmlns:a16="http://schemas.microsoft.com/office/drawing/2014/main" id="{FFAE4708-41A1-455D-806A-70B1615EE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12" y="3835734"/>
            <a:ext cx="80010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$cd ~ #</a:t>
            </a:r>
            <a:r>
              <a:rPr lang="zh-CN" altLang="zh-CN" sz="2400" dirty="0">
                <a:solidFill>
                  <a:schemeClr val="bg1"/>
                </a:solidFill>
              </a:rPr>
              <a:t>进入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zh-CN" altLang="zh-CN" sz="2400" dirty="0">
                <a:solidFill>
                  <a:schemeClr val="bg1"/>
                </a:solidFill>
              </a:rPr>
              <a:t>用户的主目录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$cd Downloads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tar -</a:t>
            </a:r>
            <a:r>
              <a:rPr lang="en-US" altLang="zh-CN" sz="2400" dirty="0" err="1">
                <a:solidFill>
                  <a:schemeClr val="bg1"/>
                </a:solidFill>
              </a:rPr>
              <a:t>zxvf</a:t>
            </a:r>
            <a:r>
              <a:rPr lang="en-US" altLang="zh-CN" sz="2400" dirty="0">
                <a:solidFill>
                  <a:schemeClr val="bg1"/>
                </a:solidFill>
              </a:rPr>
              <a:t> ./jdk-8u162-linux-x64.tar.gz -C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/lib/</a:t>
            </a:r>
            <a:r>
              <a:rPr lang="en-US" altLang="zh-CN" sz="2400" dirty="0" err="1">
                <a:solidFill>
                  <a:schemeClr val="bg1"/>
                </a:solidFill>
              </a:rPr>
              <a:t>jvm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4384AF-40BF-4AF2-A331-71725CAD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56291-B818-48CB-A2B0-D9604B72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 Hadoop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B4A35-5C28-4010-8EBA-82D7C468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BEC87-2554-454A-9909-19C43EE5EA0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14598</TotalTime>
  <Words>4353</Words>
  <Application>Microsoft Office PowerPoint</Application>
  <PresentationFormat>全屏显示(4:3)</PresentationFormat>
  <Paragraphs>448</Paragraphs>
  <Slides>47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黑体</vt:lpstr>
      <vt:lpstr>华文中宋</vt:lpstr>
      <vt:lpstr>宋体</vt:lpstr>
      <vt:lpstr>Arial</vt:lpstr>
      <vt:lpstr>Calibri</vt:lpstr>
      <vt:lpstr>Times New Roman</vt:lpstr>
      <vt:lpstr>Verdana</vt:lpstr>
      <vt:lpstr>Wingdings</vt:lpstr>
      <vt:lpstr>Pixel</vt:lpstr>
      <vt:lpstr> </vt:lpstr>
      <vt:lpstr>PowerPoint 演示文稿</vt:lpstr>
      <vt:lpstr>3.1 Hadoop简介</vt:lpstr>
      <vt:lpstr>3.2 安装Hadoop前的准备工作</vt:lpstr>
      <vt:lpstr>3.2.1 创建hadoop用户</vt:lpstr>
      <vt:lpstr>3.2.2 更新APT</vt:lpstr>
      <vt:lpstr>3.2.3 安装SSH</vt:lpstr>
      <vt:lpstr>PowerPoint 演示文稿</vt:lpstr>
      <vt:lpstr>3.2.4 安装Java环境</vt:lpstr>
      <vt:lpstr>PowerPoint 演示文稿</vt:lpstr>
      <vt:lpstr>PowerPoint 演示文稿</vt:lpstr>
      <vt:lpstr>3.3 安装Hadoop</vt:lpstr>
      <vt:lpstr>PowerPoint 演示文稿</vt:lpstr>
      <vt:lpstr>3.3.1 下载安装文件</vt:lpstr>
      <vt:lpstr>3.3.2 单机模式配置</vt:lpstr>
      <vt:lpstr>PowerPoint 演示文稿</vt:lpstr>
      <vt:lpstr>3.3.3 伪分布式模式配置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3.3.4 分布式模式配置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Chen Hans</cp:lastModifiedBy>
  <cp:revision>2128</cp:revision>
  <cp:lastPrinted>1601-01-01T00:00:00Z</cp:lastPrinted>
  <dcterms:created xsi:type="dcterms:W3CDTF">1601-01-01T00:00:00Z</dcterms:created>
  <dcterms:modified xsi:type="dcterms:W3CDTF">2024-02-22T11:59:43Z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