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414" r:id="rId2"/>
    <p:sldId id="347" r:id="rId3"/>
    <p:sldId id="544" r:id="rId4"/>
    <p:sldId id="545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5" autoAdjust="0"/>
    <p:restoredTop sz="94384" autoAdjust="0"/>
  </p:normalViewPr>
  <p:slideViewPr>
    <p:cSldViewPr>
      <p:cViewPr varScale="1">
        <p:scale>
          <a:sx n="66" d="100"/>
          <a:sy n="66" d="100"/>
        </p:scale>
        <p:origin x="1389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6ED10B5-7CA0-4885-8B5F-E3B6DCB869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440AB3B-FEDE-4768-83E4-7DBCBF64F3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zh-CN" altLang="en-US"/>
              <a:t>2018-03-12</a:t>
            </a:r>
            <a:endParaRPr lang="en-US" altLang="zh-CN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7FCBF9B9-7838-487C-917B-FE730F39A2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zh-CN" altLang="en-US"/>
              <a:t>2.大数据处理架构Hadoop</a:t>
            </a:r>
            <a:endParaRPr lang="en-US" altLang="zh-CN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24542732-EBF8-4B1E-AEFF-E7865CC8AE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E72B7B0-4FFD-4451-9DFF-2FA269FFFF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59F309-DFF8-4A63-9E8D-478AED5537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F77176-7D3C-436C-8E93-C3C70EE264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r>
              <a:rPr lang="en-US" altLang="zh-CN"/>
              <a:t>2018-03-12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8C4B9BC-902E-4AD0-9108-BA763940AB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6E7C7D5-377B-41A0-B67B-3B7706A908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5C30A3A-85CC-44CA-947F-914FD5CA0A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zh-CN"/>
              <a:t>2.大数据处理架构Hadoop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B8D5BD4-2110-4480-8E2D-7853CCC57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7EA8AA-728C-4823-9D59-22F60539D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E301DA0E-B231-4B2A-8820-CDAD8EEE0D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2018-03-12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2A1172B2-26D5-448C-BC30-DB3A4CE9AE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2.大数据处理架构Hadoop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6E430B3A-5A02-427E-A567-0DA956C3D6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B230F-B1C4-49C6-92C9-2E711948E05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7071539-E481-4122-BFB1-C8475557E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C22C1DA-6E16-452F-A470-7A8F7B571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D56304A8-3C7E-42B1-8E75-D9C78A05E2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2018-03-12</a:t>
            </a: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61FEB5FF-C518-4E80-848B-A1ACD48850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2.大数据处理架构Hadoop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83F2E22E-A52B-4111-B725-5C6195BD9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FDE6E9-8284-4C0E-97B6-2F0C21B58A6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5EA7E5D5-EA7E-402C-A18B-DBBDFE622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E49244D0-9698-43D0-84D1-4BF37E177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01D457-6064-4451-8BEF-582B4EB897CC}"/>
              </a:ext>
            </a:extLst>
          </p:cNvPr>
          <p:cNvGrpSpPr>
            <a:grpSpLocks/>
          </p:cNvGrpSpPr>
          <p:nvPr/>
        </p:nvGrpSpPr>
        <p:grpSpPr bwMode="auto">
          <a:xfrm>
            <a:off x="0" y="-167640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A6D712F6-5D62-4206-96E5-F8AF01CAA2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41C8AFF-1523-49D8-AD73-5E0A698392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210F17D6-C333-43A1-9F3F-B646B7ECE6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7F3C53F8-2FAB-4E8E-854C-44519FBB53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DF42434E-D61C-4C7B-AEF5-9A763E74B2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61A8CF0-71D4-4403-9226-6835A1C9FA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70D62FC4-219B-4284-9F44-85DAC07E99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5B2FDA2-9CA0-49D4-B87C-F558043B9D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2CBCED46-BC42-4A10-A9CB-307D6A7CF6E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3C97E23E-46B5-49B2-98A6-27A80EBE93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A70E1FEE-84BC-495A-A8EC-CCE6E8AE64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F6A6C403-50B3-450C-9A14-E0AF4DFDAA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BC428B87-5777-481C-983E-3C8389F904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7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123963F-3189-47BE-BF71-35D28099E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9DF0242-C817-42F3-A413-B8F2E8F60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00E4BEF-893A-4497-BD8A-B291359BAE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BEC87-2554-454A-9909-19C43EE5E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1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76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7ABD41-D5EF-464D-B3FD-7F77B5508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514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9D95B6-4DD3-4D8A-A62F-8CEE6247C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AA87892-1CE3-490C-889A-BC2D1C5685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52463"/>
            <a:ext cx="83820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DF3CC21-BA29-477D-8926-0FBAA81A5D1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EFA5E725-F7F8-4424-A1E5-760375C343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AA4AB9A4-AA4F-456F-9D3B-CA2F56F9B2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9E0A48D1-0AD8-43E4-A6D4-7ED94C1EFF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E5B499-0868-4C48-9DC4-935E0DDA5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9" descr="xiaohui">
            <a:extLst>
              <a:ext uri="{FF2B5EF4-FFF2-40B4-BE49-F238E27FC236}">
                <a16:creationId xmlns:a16="http://schemas.microsoft.com/office/drawing/2014/main" id="{7EFDFD71-68CF-4F06-8EE5-7D80EEF77B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7" r:id="rId2"/>
    <p:sldLayoutId id="214748373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B892010-17E9-496C-890D-D4DC441913F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057400" y="3429000"/>
            <a:ext cx="70104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HDFS</a:t>
            </a: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操作方法与基础编程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4D232BD-223F-437A-AAE1-185A31297C3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0" y="838200"/>
            <a:ext cx="6477000" cy="1470025"/>
          </a:xfrm>
          <a:noFill/>
        </p:spPr>
        <p:txBody>
          <a:bodyPr/>
          <a:lstStyle/>
          <a:p>
            <a:pPr eaLnBrk="1" hangingPunct="1"/>
            <a:r>
              <a:rPr lang="zh-CN" altLang="en-US" sz="5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C6BF5FC-F172-456D-80E0-51EAF48BC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Verdana" panose="020B0604030504040204" pitchFamily="34" charset="0"/>
              </a:rPr>
              <a:t>大数据技术原理与应用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3B6110C-0622-4D7A-A35D-C8876777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972050"/>
            <a:ext cx="4572000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陈建文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电子信息与通信学院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2"/>
                </a:solidFill>
              </a:rPr>
              <a:t>chenjw@hust.edu.cn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5076EBD7-0562-4E7E-8CEC-571F91685F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0420" y="-68262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4.2 </a:t>
            </a:r>
            <a:r>
              <a:rPr lang="zh-CN" altLang="zh-CN" sz="3200" b="1" dirty="0">
                <a:solidFill>
                  <a:schemeClr val="bg2"/>
                </a:solidFill>
              </a:rPr>
              <a:t>利用</a:t>
            </a:r>
            <a:r>
              <a:rPr lang="en-US" altLang="zh-CN" sz="3200" b="1" dirty="0">
                <a:solidFill>
                  <a:schemeClr val="bg2"/>
                </a:solidFill>
              </a:rPr>
              <a:t>HDFS</a:t>
            </a:r>
            <a:r>
              <a:rPr lang="zh-CN" altLang="zh-CN" sz="3200" b="1" dirty="0">
                <a:solidFill>
                  <a:schemeClr val="bg2"/>
                </a:solidFill>
              </a:rPr>
              <a:t>的</a:t>
            </a:r>
            <a:r>
              <a:rPr lang="en-US" altLang="zh-CN" sz="3200" b="1" dirty="0">
                <a:solidFill>
                  <a:schemeClr val="bg2"/>
                </a:solidFill>
              </a:rPr>
              <a:t>Web</a:t>
            </a:r>
            <a:r>
              <a:rPr lang="zh-CN" altLang="zh-CN" sz="3200" b="1" dirty="0">
                <a:solidFill>
                  <a:schemeClr val="bg2"/>
                </a:solidFill>
              </a:rPr>
              <a:t>管理界面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pic>
        <p:nvPicPr>
          <p:cNvPr id="13315" name="图片 2">
            <a:extLst>
              <a:ext uri="{FF2B5EF4-FFF2-40B4-BE49-F238E27FC236}">
                <a16:creationId xmlns:a16="http://schemas.microsoft.com/office/drawing/2014/main" id="{A2D3BF2D-17FE-4CC2-B0FF-50BD70748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43000"/>
            <a:ext cx="7585120" cy="508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AB7EEE-32E6-4CF3-BC4D-F4FDFEA8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B98052-BE9D-410F-BA82-692942A9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2B1C9E-9D1D-4398-AD72-97E15DC5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6442324-01B3-4D49-8248-9434C78EBA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4.3 HDFS</a:t>
            </a:r>
            <a:r>
              <a:rPr lang="zh-CN" altLang="zh-CN" sz="3200" b="1" dirty="0">
                <a:solidFill>
                  <a:schemeClr val="bg2"/>
                </a:solidFill>
              </a:rPr>
              <a:t>编程实践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4339" name="TextBox 2">
            <a:extLst>
              <a:ext uri="{FF2B5EF4-FFF2-40B4-BE49-F238E27FC236}">
                <a16:creationId xmlns:a16="http://schemas.microsoft.com/office/drawing/2014/main" id="{5CDFE9EA-3E3E-4055-B577-F6B4A624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4582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现在要执行的任务是：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假设在目录“</a:t>
            </a:r>
            <a:r>
              <a:rPr lang="en-US" altLang="zh-CN" sz="2400" b="1" dirty="0">
                <a:solidFill>
                  <a:schemeClr val="bg2"/>
                </a:solidFill>
              </a:rPr>
              <a:t>hdfs://localhost:9000/user/hadoop</a:t>
            </a:r>
            <a:r>
              <a:rPr lang="zh-CN" altLang="zh-CN" sz="2400" b="1" dirty="0">
                <a:solidFill>
                  <a:schemeClr val="bg2"/>
                </a:solidFill>
              </a:rPr>
              <a:t>”下面有几个文件，分别是</a:t>
            </a:r>
            <a:r>
              <a:rPr lang="en-US" altLang="zh-CN" sz="2400" b="1" dirty="0">
                <a:solidFill>
                  <a:schemeClr val="bg2"/>
                </a:solidFill>
              </a:rPr>
              <a:t>file1.txt</a:t>
            </a:r>
            <a:r>
              <a:rPr lang="zh-CN" altLang="zh-CN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file2.txt</a:t>
            </a:r>
            <a:r>
              <a:rPr lang="zh-CN" altLang="zh-CN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file3.txt</a:t>
            </a:r>
            <a:r>
              <a:rPr lang="zh-CN" altLang="zh-CN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file4.abc</a:t>
            </a:r>
            <a:r>
              <a:rPr lang="zh-CN" altLang="zh-CN" sz="2400" b="1" dirty="0">
                <a:solidFill>
                  <a:schemeClr val="bg2"/>
                </a:solidFill>
              </a:rPr>
              <a:t>和</a:t>
            </a:r>
            <a:r>
              <a:rPr lang="en-US" altLang="zh-CN" sz="2400" b="1" dirty="0">
                <a:solidFill>
                  <a:schemeClr val="bg2"/>
                </a:solidFill>
              </a:rPr>
              <a:t>file5.abc</a:t>
            </a:r>
            <a:r>
              <a:rPr lang="zh-CN" altLang="zh-CN" sz="2400" b="1" dirty="0">
                <a:solidFill>
                  <a:schemeClr val="bg2"/>
                </a:solidFill>
              </a:rPr>
              <a:t>，这里需要从该目录中过滤出所有后缀名不为“</a:t>
            </a:r>
            <a:r>
              <a:rPr lang="en-US" altLang="zh-CN" sz="2400" b="1" dirty="0">
                <a:solidFill>
                  <a:schemeClr val="bg2"/>
                </a:solidFill>
              </a:rPr>
              <a:t>.</a:t>
            </a:r>
            <a:r>
              <a:rPr lang="en-US" altLang="zh-CN" sz="2400" b="1" dirty="0" err="1">
                <a:solidFill>
                  <a:schemeClr val="bg2"/>
                </a:solidFill>
              </a:rPr>
              <a:t>abc</a:t>
            </a:r>
            <a:r>
              <a:rPr lang="zh-CN" altLang="zh-CN" sz="2400" b="1" dirty="0">
                <a:solidFill>
                  <a:schemeClr val="bg2"/>
                </a:solidFill>
              </a:rPr>
              <a:t>”的文件，对过滤之后的文件进行读取，并将这些文件的内容合并到文件“</a:t>
            </a:r>
            <a:r>
              <a:rPr lang="en-US" altLang="zh-CN" sz="2400" b="1" dirty="0">
                <a:solidFill>
                  <a:schemeClr val="bg2"/>
                </a:solidFill>
              </a:rPr>
              <a:t>hdfs://localhost:9000/user/hadoop/merge.txt</a:t>
            </a:r>
            <a:r>
              <a:rPr lang="zh-CN" altLang="zh-CN" sz="2400" b="1" dirty="0">
                <a:solidFill>
                  <a:schemeClr val="bg2"/>
                </a:solidFill>
              </a:rPr>
              <a:t>”中。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endParaRPr lang="en-US" altLang="zh-CN" sz="24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4.3.1 </a:t>
            </a:r>
            <a:r>
              <a:rPr lang="zh-CN" altLang="zh-CN" sz="2800" b="1" dirty="0">
                <a:solidFill>
                  <a:schemeClr val="bg2"/>
                </a:solidFill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</a:rPr>
              <a:t>Eclipse</a:t>
            </a:r>
            <a:r>
              <a:rPr lang="zh-CN" altLang="zh-CN" sz="2800" b="1" dirty="0">
                <a:solidFill>
                  <a:schemeClr val="bg2"/>
                </a:solidFill>
              </a:rPr>
              <a:t>中创建项目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4.3.2 </a:t>
            </a:r>
            <a:r>
              <a:rPr lang="zh-CN" altLang="zh-CN" sz="2800" b="1" dirty="0">
                <a:solidFill>
                  <a:schemeClr val="bg2"/>
                </a:solidFill>
              </a:rPr>
              <a:t>为项目添加需要用到的</a:t>
            </a:r>
            <a:r>
              <a:rPr lang="en-US" altLang="zh-CN" sz="2800" b="1" dirty="0">
                <a:solidFill>
                  <a:schemeClr val="bg2"/>
                </a:solidFill>
              </a:rPr>
              <a:t>JAR</a:t>
            </a:r>
            <a:r>
              <a:rPr lang="zh-CN" altLang="zh-CN" sz="2800" b="1" dirty="0">
                <a:solidFill>
                  <a:schemeClr val="bg2"/>
                </a:solidFill>
              </a:rPr>
              <a:t>包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4.3.3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Java</a:t>
            </a:r>
            <a:r>
              <a:rPr lang="zh-CN" altLang="zh-CN" sz="2800" b="1" dirty="0">
                <a:solidFill>
                  <a:schemeClr val="bg2"/>
                </a:solidFill>
              </a:rPr>
              <a:t>应用程序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4.3.4 </a:t>
            </a:r>
            <a:r>
              <a:rPr lang="zh-CN" altLang="zh-CN" sz="2800" b="1" dirty="0">
                <a:solidFill>
                  <a:schemeClr val="bg2"/>
                </a:solidFill>
              </a:rPr>
              <a:t>编译运行程序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4.3.5 </a:t>
            </a:r>
            <a:r>
              <a:rPr lang="zh-CN" altLang="zh-CN" sz="2800" b="1" dirty="0">
                <a:solidFill>
                  <a:schemeClr val="bg2"/>
                </a:solidFill>
              </a:rPr>
              <a:t>应用程序的部署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6D8DB-D64C-4074-8F55-5311CF02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9476AE-8DB1-4CF9-A216-1E920690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AA709-2E40-4A29-8BCF-ECF18E1B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73D5D8E5-D5F4-4B05-B931-2A9C62FB59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4.3.1 </a:t>
            </a:r>
            <a:r>
              <a:rPr lang="zh-CN" altLang="zh-CN" sz="2800" b="1" dirty="0">
                <a:solidFill>
                  <a:schemeClr val="bg2"/>
                </a:solidFill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</a:rPr>
              <a:t>Eclipse</a:t>
            </a:r>
            <a:r>
              <a:rPr lang="zh-CN" altLang="zh-CN" sz="2800" b="1" dirty="0">
                <a:solidFill>
                  <a:schemeClr val="bg2"/>
                </a:solidFill>
              </a:rPr>
              <a:t>中创建项目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5363" name="TextBox 2">
            <a:extLst>
              <a:ext uri="{FF2B5EF4-FFF2-40B4-BE49-F238E27FC236}">
                <a16:creationId xmlns:a16="http://schemas.microsoft.com/office/drawing/2014/main" id="{3B6683F4-A746-47F5-AF31-3B90B63CE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364" name="图片 3">
            <a:extLst>
              <a:ext uri="{FF2B5EF4-FFF2-40B4-BE49-F238E27FC236}">
                <a16:creationId xmlns:a16="http://schemas.microsoft.com/office/drawing/2014/main" id="{41E165B9-58B5-49AC-A476-E719A5F0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43" y="1295400"/>
            <a:ext cx="7405927" cy="33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EDEA3-D683-4D5C-84E1-0C239819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295026-6CBD-4F66-A3C4-528D1C04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07E26-AA22-4ACE-AD03-DA1AA3E6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2">
            <a:extLst>
              <a:ext uri="{FF2B5EF4-FFF2-40B4-BE49-F238E27FC236}">
                <a16:creationId xmlns:a16="http://schemas.microsoft.com/office/drawing/2014/main" id="{7E7B3D0A-FE7E-4B92-B7F0-B629ED31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8" y="1219200"/>
            <a:ext cx="711728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096EF-C78D-4F1C-8740-B14891BB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36CAE8-9A38-4A4B-B447-B645F17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D6C0A-98A8-4B5F-B3AD-CC8F9E8D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2">
            <a:extLst>
              <a:ext uri="{FF2B5EF4-FFF2-40B4-BE49-F238E27FC236}">
                <a16:creationId xmlns:a16="http://schemas.microsoft.com/office/drawing/2014/main" id="{688467F6-8167-4CB2-B9FA-5D4C20509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256986" cy="526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07F11B-CDCF-4F5D-A41F-2794D273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4FF90-DF34-4461-9819-5F26FFF2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4F308-77E4-4304-A585-D590DDE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3D25304-4479-4031-ABA8-84BF8FC973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4.3.2</a:t>
            </a:r>
            <a:r>
              <a:rPr lang="zh-CN" altLang="zh-CN" sz="2800" b="1" dirty="0">
                <a:solidFill>
                  <a:schemeClr val="bg2"/>
                </a:solidFill>
              </a:rPr>
              <a:t>为项目添加需要用到的</a:t>
            </a:r>
            <a:r>
              <a:rPr lang="en-US" altLang="zh-CN" sz="2800" b="1" dirty="0">
                <a:solidFill>
                  <a:schemeClr val="bg2"/>
                </a:solidFill>
              </a:rPr>
              <a:t>JAR</a:t>
            </a:r>
            <a:r>
              <a:rPr lang="zh-CN" altLang="zh-CN" sz="2800" b="1" dirty="0">
                <a:solidFill>
                  <a:schemeClr val="bg2"/>
                </a:solidFill>
              </a:rPr>
              <a:t>包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pic>
        <p:nvPicPr>
          <p:cNvPr id="18435" name="图片 2">
            <a:extLst>
              <a:ext uri="{FF2B5EF4-FFF2-40B4-BE49-F238E27FC236}">
                <a16:creationId xmlns:a16="http://schemas.microsoft.com/office/drawing/2014/main" id="{F39B2134-5CA6-4717-90F3-63C6BB63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09642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3458FF-5BF4-4DB5-A19A-BD2AA58E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13CBC-9B62-46A6-8238-69974EE4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42E80-A74D-4D2E-BD90-EB596D09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2">
            <a:extLst>
              <a:ext uri="{FF2B5EF4-FFF2-40B4-BE49-F238E27FC236}">
                <a16:creationId xmlns:a16="http://schemas.microsoft.com/office/drawing/2014/main" id="{D77B0E67-D36E-4A63-A2EF-879CF333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80" y="1447800"/>
            <a:ext cx="712922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C42E53-8A56-402D-832F-AA3238B2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61C33-FEB5-408A-AA55-26950D9C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ADDBC-A698-4759-B3BF-3C2AFB5B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2">
            <a:extLst>
              <a:ext uri="{FF2B5EF4-FFF2-40B4-BE49-F238E27FC236}">
                <a16:creationId xmlns:a16="http://schemas.microsoft.com/office/drawing/2014/main" id="{14C37156-0F1B-47D6-9110-24E16D5CD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3072"/>
            <a:ext cx="7239000" cy="465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2DA74D-1A17-4013-ABA2-8F7E2224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AC2C3-3AE3-4A6D-951E-4D60C75F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0C97D3-CA11-4FC1-85DF-DF7BB002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2">
            <a:extLst>
              <a:ext uri="{FF2B5EF4-FFF2-40B4-BE49-F238E27FC236}">
                <a16:creationId xmlns:a16="http://schemas.microsoft.com/office/drawing/2014/main" id="{A0DB8177-A49F-40EB-BAF3-403B04A1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2007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85BFA-1345-467F-A9F4-9A21E6FB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D501D-5779-40F1-891E-B12125B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DA819-FA97-43EE-8D35-5929FCA7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402482B-364A-4309-BEAD-154E6CF774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4.3.3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Java</a:t>
            </a:r>
            <a:r>
              <a:rPr lang="zh-CN" altLang="zh-CN" sz="2800" b="1" dirty="0">
                <a:solidFill>
                  <a:schemeClr val="bg2"/>
                </a:solidFill>
              </a:rPr>
              <a:t>应用程序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pic>
        <p:nvPicPr>
          <p:cNvPr id="22531" name="图片 2" descr="C:\Users\Administrator\AppData\Roaming\Tencent\Users\70004972\QQ\WinTemp\RichOle\1VG${0X()31EZRGPB`9W{OE.png">
            <a:extLst>
              <a:ext uri="{FF2B5EF4-FFF2-40B4-BE49-F238E27FC236}">
                <a16:creationId xmlns:a16="http://schemas.microsoft.com/office/drawing/2014/main" id="{EEBB74EA-BC00-420E-93DC-6AA787A4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14500"/>
            <a:ext cx="427774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A632A-3596-4BE6-B9FF-C9E9348B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D31CD3-8F74-455E-892B-747AF915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0B765-CC65-4FDE-9BA3-B2B9F475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1">
            <a:extLst>
              <a:ext uri="{FF2B5EF4-FFF2-40B4-BE49-F238E27FC236}">
                <a16:creationId xmlns:a16="http://schemas.microsoft.com/office/drawing/2014/main" id="{B26DFFB2-8A19-46FE-9B09-BA41A31D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2024-03-15</a:t>
            </a:r>
          </a:p>
        </p:txBody>
      </p:sp>
      <p:sp>
        <p:nvSpPr>
          <p:cNvPr id="7171" name="页脚占位符 2">
            <a:extLst>
              <a:ext uri="{FF2B5EF4-FFF2-40B4-BE49-F238E27FC236}">
                <a16:creationId xmlns:a16="http://schemas.microsoft.com/office/drawing/2014/main" id="{A27035A4-4867-4987-ABAD-70A919E4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4. HDFS</a:t>
            </a:r>
            <a:r>
              <a:rPr lang="zh-CN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操作方法与基础编程</a:t>
            </a:r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9DE8363-4BBF-40B5-8E39-57C8E5F5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30A56A-5C8F-43D0-8FB6-37BB220B32F8}" type="slidenum">
              <a:rPr lang="en-US" altLang="zh-CN" sz="1200" smtClean="0">
                <a:solidFill>
                  <a:schemeClr val="bg2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7173" name="Rectangle 8">
            <a:extLst>
              <a:ext uri="{FF2B5EF4-FFF2-40B4-BE49-F238E27FC236}">
                <a16:creationId xmlns:a16="http://schemas.microsoft.com/office/drawing/2014/main" id="{226F3596-ADF9-429B-B192-FCFCAFFF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78" y="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4. HDFS</a:t>
            </a:r>
            <a:r>
              <a:rPr lang="zh-CN" altLang="en-US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操作方法与基础编程</a:t>
            </a:r>
            <a:endParaRPr lang="en-US" altLang="zh-CN" sz="4000" b="1" dirty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F1E26F8-8628-4B3C-89AF-7704257C8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77004"/>
            <a:ext cx="8382000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4.1 HDFS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操作常用</a:t>
            </a: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Shell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命令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4.2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利用</a:t>
            </a: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HDFS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的</a:t>
            </a: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Web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管理界面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4.3 HDFS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编程实践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2" descr="http://dblab.xmu.edu.cn/wp-content/uploads/2020/09/%E5%B0%81%E9%9D%A2-%E5%A4%A7%E6%95%B0%E6%8D%AE%E5%AE%9E%E9%AA%8C%E6%95%99%E7%A8%8B%E7%AC%AC2%E7%89%88.jpg">
            <a:extLst>
              <a:ext uri="{FF2B5EF4-FFF2-40B4-BE49-F238E27FC236}">
                <a16:creationId xmlns:a16="http://schemas.microsoft.com/office/drawing/2014/main" id="{C5BBC5E6-5AF3-471E-9019-4F16D2E9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:\厦大教师\课程\大数据技术基础\教材\2016年人民邮电出版社第2版教材\2017年2月第二版教材封面\大数据技术原理与应用第2版封面描边 .jpg">
            <a:extLst>
              <a:ext uri="{FF2B5EF4-FFF2-40B4-BE49-F238E27FC236}">
                <a16:creationId xmlns:a16="http://schemas.microsoft.com/office/drawing/2014/main" id="{E4DF572B-B3C1-4E35-9CBD-1A4859D42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467146"/>
            <a:ext cx="2041382" cy="2771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2">
            <a:extLst>
              <a:ext uri="{FF2B5EF4-FFF2-40B4-BE49-F238E27FC236}">
                <a16:creationId xmlns:a16="http://schemas.microsoft.com/office/drawing/2014/main" id="{F06238F9-9AFF-4134-814B-20381C55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331942" cy="501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898D1C-0AE9-4623-9E3D-27D13AE8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57FDA5-E972-4C1E-84CD-6E4EC2B4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C58FA5-F1FA-44B3-B22D-C93FF344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2">
            <a:extLst>
              <a:ext uri="{FF2B5EF4-FFF2-40B4-BE49-F238E27FC236}">
                <a16:creationId xmlns:a16="http://schemas.microsoft.com/office/drawing/2014/main" id="{8C692C10-4FB0-4399-A001-EB801B56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1376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3166F-5B87-4A53-BBC5-96B2EA00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7D8D20-C044-4836-95A3-04EB15D2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3D78B-98C7-453E-BE11-159142C4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2">
            <a:extLst>
              <a:ext uri="{FF2B5EF4-FFF2-40B4-BE49-F238E27FC236}">
                <a16:creationId xmlns:a16="http://schemas.microsoft.com/office/drawing/2014/main" id="{EFE950DB-F843-4611-A495-3188CED12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8077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/>
              <a:t>import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java.io.IOException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import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java.io.PrintStream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import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java.net.URI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 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import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org.apache.hadoop.conf.Configuration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import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org.apache.hadoop.fs</a:t>
            </a:r>
            <a:r>
              <a:rPr lang="en-US" altLang="zh-CN" sz="1600" dirty="0"/>
              <a:t>.*;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 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/**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* </a:t>
            </a:r>
            <a:r>
              <a:rPr lang="zh-CN" altLang="zh-CN" sz="1600" dirty="0"/>
              <a:t>过滤掉文件名满足特定条件的文件 </a:t>
            </a:r>
          </a:p>
          <a:p>
            <a:pPr eaLnBrk="1" hangingPunct="1"/>
            <a:r>
              <a:rPr lang="en-US" altLang="zh-CN" sz="1600" dirty="0"/>
              <a:t> */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class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MyPathFilter</a:t>
            </a:r>
            <a:r>
              <a:rPr lang="en-US" altLang="zh-CN" sz="1600" dirty="0"/>
              <a:t> </a:t>
            </a:r>
            <a:r>
              <a:rPr lang="en-US" altLang="zh-CN" sz="1600" b="1" dirty="0"/>
              <a:t>implements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PathFilter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String reg = </a:t>
            </a:r>
            <a:r>
              <a:rPr lang="en-US" altLang="zh-CN" sz="1600" b="1" dirty="0"/>
              <a:t>null</a:t>
            </a:r>
            <a:r>
              <a:rPr lang="en-US" altLang="zh-CN" sz="1600" dirty="0"/>
              <a:t>; 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</a:t>
            </a:r>
            <a:r>
              <a:rPr lang="en-US" altLang="zh-CN" sz="1600" dirty="0" err="1"/>
              <a:t>MyPathFilter</a:t>
            </a:r>
            <a:r>
              <a:rPr lang="en-US" altLang="zh-CN" sz="1600" dirty="0"/>
              <a:t>(String reg) {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  </a:t>
            </a:r>
            <a:r>
              <a:rPr lang="en-US" altLang="zh-CN" sz="1600" b="1" dirty="0"/>
              <a:t>this</a:t>
            </a:r>
            <a:r>
              <a:rPr lang="en-US" altLang="zh-CN" sz="1600" dirty="0"/>
              <a:t>.reg = reg;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}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</a:t>
            </a:r>
            <a:r>
              <a:rPr lang="en-US" altLang="zh-CN" sz="1600" b="1" dirty="0" err="1"/>
              <a:t>boolean</a:t>
            </a:r>
            <a:r>
              <a:rPr lang="en-US" altLang="zh-CN" sz="1600" dirty="0"/>
              <a:t> accept(Path path) {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	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(!(</a:t>
            </a:r>
            <a:r>
              <a:rPr lang="en-US" altLang="zh-CN" sz="1600" dirty="0" err="1"/>
              <a:t>path.toString</a:t>
            </a:r>
            <a:r>
              <a:rPr lang="en-US" altLang="zh-CN" sz="1600" dirty="0"/>
              <a:t>().matches(reg)))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			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</a:t>
            </a:r>
            <a:r>
              <a:rPr lang="en-US" altLang="zh-CN" sz="1600" b="1" dirty="0"/>
              <a:t>true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		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</a:t>
            </a:r>
            <a:r>
              <a:rPr lang="en-US" altLang="zh-CN" sz="1600" b="1" dirty="0"/>
              <a:t>false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	}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E73DFB-BDFC-44DA-87E0-5D672AF0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F0566-F5D9-4128-8492-83D3ED67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913D1-E58F-47CC-8516-75398F26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2">
            <a:extLst>
              <a:ext uri="{FF2B5EF4-FFF2-40B4-BE49-F238E27FC236}">
                <a16:creationId xmlns:a16="http://schemas.microsoft.com/office/drawing/2014/main" id="{76D5A5A8-4794-4E7C-A29E-16970EB2E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143000"/>
            <a:ext cx="7962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/***</a:t>
            </a:r>
            <a:endParaRPr lang="zh-CN" altLang="zh-CN" dirty="0"/>
          </a:p>
          <a:p>
            <a:pPr eaLnBrk="1" hangingPunct="1"/>
            <a:r>
              <a:rPr lang="en-US" altLang="zh-CN" dirty="0"/>
              <a:t> * </a:t>
            </a:r>
            <a:r>
              <a:rPr lang="zh-CN" altLang="zh-CN" dirty="0"/>
              <a:t>利用</a:t>
            </a:r>
            <a:r>
              <a:rPr lang="en-US" altLang="zh-CN" dirty="0" err="1"/>
              <a:t>FSDataOutputStream</a:t>
            </a:r>
            <a:r>
              <a:rPr lang="zh-CN" altLang="zh-CN" dirty="0"/>
              <a:t>和</a:t>
            </a:r>
            <a:r>
              <a:rPr lang="en-US" altLang="zh-CN" dirty="0" err="1"/>
              <a:t>FSDataInputStream</a:t>
            </a:r>
            <a:r>
              <a:rPr lang="zh-CN" altLang="zh-CN" dirty="0"/>
              <a:t>合并</a:t>
            </a:r>
            <a:r>
              <a:rPr lang="en-US" altLang="zh-CN" dirty="0"/>
              <a:t>HDFS</a:t>
            </a:r>
            <a:r>
              <a:rPr lang="zh-CN" altLang="zh-CN" dirty="0"/>
              <a:t>中的文件</a:t>
            </a:r>
          </a:p>
          <a:p>
            <a:pPr eaLnBrk="1" hangingPunct="1"/>
            <a:r>
              <a:rPr lang="en-US" altLang="zh-CN" dirty="0"/>
              <a:t> */</a:t>
            </a:r>
            <a:endParaRPr lang="zh-CN" altLang="zh-CN" dirty="0"/>
          </a:p>
          <a:p>
            <a:pPr eaLnBrk="1" hangingPunct="1"/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MergeFile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	Path </a:t>
            </a:r>
            <a:r>
              <a:rPr lang="en-US" altLang="zh-CN" dirty="0" err="1"/>
              <a:t>inputPath</a:t>
            </a:r>
            <a:r>
              <a:rPr lang="en-US" altLang="zh-CN" dirty="0"/>
              <a:t> = </a:t>
            </a:r>
            <a:r>
              <a:rPr lang="en-US" altLang="zh-CN" b="1" dirty="0"/>
              <a:t>null</a:t>
            </a:r>
            <a:r>
              <a:rPr lang="en-US" altLang="zh-CN" dirty="0"/>
              <a:t>; //</a:t>
            </a:r>
            <a:r>
              <a:rPr lang="zh-CN" altLang="zh-CN" dirty="0"/>
              <a:t>待合并的文件所在的目录的路径</a:t>
            </a:r>
          </a:p>
          <a:p>
            <a:pPr eaLnBrk="1" hangingPunct="1"/>
            <a:r>
              <a:rPr lang="en-US" altLang="zh-CN" dirty="0"/>
              <a:t>	Path </a:t>
            </a:r>
            <a:r>
              <a:rPr lang="en-US" altLang="zh-CN" dirty="0" err="1"/>
              <a:t>outputPath</a:t>
            </a:r>
            <a:r>
              <a:rPr lang="en-US" altLang="zh-CN" dirty="0"/>
              <a:t> = </a:t>
            </a:r>
            <a:r>
              <a:rPr lang="en-US" altLang="zh-CN" b="1" dirty="0"/>
              <a:t>null</a:t>
            </a:r>
            <a:r>
              <a:rPr lang="en-US" altLang="zh-CN" dirty="0"/>
              <a:t>; //</a:t>
            </a:r>
            <a:r>
              <a:rPr lang="zh-CN" altLang="zh-CN" dirty="0"/>
              <a:t>输出文件的路径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dirty="0" err="1"/>
              <a:t>MergeFile</a:t>
            </a:r>
            <a:r>
              <a:rPr lang="en-US" altLang="zh-CN" dirty="0"/>
              <a:t>(String input, String output) {</a:t>
            </a:r>
            <a:endParaRPr lang="zh-CN" altLang="zh-CN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b="1" dirty="0" err="1"/>
              <a:t>this</a:t>
            </a:r>
            <a:r>
              <a:rPr lang="en-US" altLang="zh-CN" dirty="0" err="1"/>
              <a:t>.inputPath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Path(input);</a:t>
            </a:r>
            <a:endParaRPr lang="zh-CN" altLang="zh-CN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b="1" dirty="0" err="1"/>
              <a:t>this</a:t>
            </a:r>
            <a:r>
              <a:rPr lang="en-US" altLang="zh-CN" dirty="0" err="1"/>
              <a:t>.outputPath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Path(output);</a:t>
            </a:r>
            <a:endParaRPr lang="zh-CN" altLang="zh-CN" dirty="0"/>
          </a:p>
          <a:p>
            <a:pPr eaLnBrk="1" hangingPunct="1"/>
            <a:r>
              <a:rPr lang="en-US" altLang="zh-CN" dirty="0"/>
              <a:t>	}</a:t>
            </a:r>
            <a:endParaRPr lang="zh-CN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doMerge</a:t>
            </a:r>
            <a:r>
              <a:rPr lang="en-US" altLang="zh-CN" dirty="0"/>
              <a:t>() </a:t>
            </a:r>
            <a:r>
              <a:rPr lang="en-US" altLang="zh-CN" b="1" dirty="0"/>
              <a:t>throws</a:t>
            </a:r>
            <a:r>
              <a:rPr lang="en-US" altLang="zh-CN" dirty="0"/>
              <a:t>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		Configuration conf = </a:t>
            </a:r>
            <a:r>
              <a:rPr lang="en-US" altLang="zh-CN" b="1" dirty="0"/>
              <a:t>new</a:t>
            </a:r>
            <a:r>
              <a:rPr lang="en-US" altLang="zh-CN" dirty="0"/>
              <a:t> Configuration();</a:t>
            </a:r>
            <a:endParaRPr lang="zh-CN" altLang="zh-CN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conf.set</a:t>
            </a:r>
            <a:r>
              <a:rPr lang="en-US" altLang="zh-CN" dirty="0"/>
              <a:t>("fs.</a:t>
            </a:r>
            <a:r>
              <a:rPr lang="en-US" altLang="zh-CN" dirty="0" err="1"/>
              <a:t>defaultFS</a:t>
            </a:r>
            <a:r>
              <a:rPr lang="en-US" altLang="zh-CN" dirty="0"/>
              <a:t>","</a:t>
            </a:r>
            <a:r>
              <a:rPr lang="en-US" altLang="zh-CN" dirty="0" err="1"/>
              <a:t>hdfs</a:t>
            </a:r>
            <a:r>
              <a:rPr lang="en-US" altLang="zh-CN" dirty="0"/>
              <a:t>://localhost:9000");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</a:t>
            </a:r>
            <a:r>
              <a:rPr lang="en-US" altLang="zh-CN" dirty="0" err="1"/>
              <a:t>conf.set</a:t>
            </a:r>
            <a:r>
              <a:rPr lang="en-US" altLang="zh-CN" dirty="0"/>
              <a:t>("fs.hdfs.</a:t>
            </a:r>
            <a:r>
              <a:rPr lang="en-US" altLang="zh-CN" dirty="0" err="1"/>
              <a:t>impl</a:t>
            </a:r>
            <a:r>
              <a:rPr lang="en-US" altLang="zh-CN" dirty="0"/>
              <a:t>","</a:t>
            </a:r>
            <a:r>
              <a:rPr lang="en-US" altLang="zh-CN" dirty="0" err="1"/>
              <a:t>org.apache.hadoop.hdfs.DistributedFileSystem</a:t>
            </a:r>
            <a:r>
              <a:rPr lang="en-US" altLang="zh-CN" dirty="0"/>
              <a:t>");</a:t>
            </a:r>
            <a:endParaRPr lang="zh-CN" altLang="zh-CN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fsSource</a:t>
            </a:r>
            <a:r>
              <a:rPr lang="en-US" altLang="zh-CN" dirty="0"/>
              <a:t> = </a:t>
            </a:r>
            <a:r>
              <a:rPr lang="en-US" altLang="zh-CN" dirty="0" err="1"/>
              <a:t>FileSystem.</a:t>
            </a:r>
            <a:r>
              <a:rPr lang="en-US" altLang="zh-CN" i="1" dirty="0" err="1"/>
              <a:t>get</a:t>
            </a:r>
            <a:r>
              <a:rPr lang="en-US" altLang="zh-CN" dirty="0"/>
              <a:t>(</a:t>
            </a:r>
            <a:r>
              <a:rPr lang="en-US" altLang="zh-CN" dirty="0" err="1"/>
              <a:t>URI.</a:t>
            </a:r>
            <a:r>
              <a:rPr lang="en-US" altLang="zh-CN" i="1" dirty="0" err="1"/>
              <a:t>create</a:t>
            </a:r>
            <a:r>
              <a:rPr lang="en-US" altLang="zh-CN" dirty="0"/>
              <a:t>(</a:t>
            </a:r>
            <a:r>
              <a:rPr lang="en-US" altLang="zh-CN" dirty="0" err="1"/>
              <a:t>inputPath.toString</a:t>
            </a:r>
            <a:r>
              <a:rPr lang="en-US" altLang="zh-CN" dirty="0"/>
              <a:t>()), conf);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2B5DB-665C-4A3F-A169-6436AD68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4EB1BF-3B90-46B2-A486-1CC94D00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19319-ADC4-467F-ADB1-D1B0EBC1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2">
            <a:extLst>
              <a:ext uri="{FF2B5EF4-FFF2-40B4-BE49-F238E27FC236}">
                <a16:creationId xmlns:a16="http://schemas.microsoft.com/office/drawing/2014/main" id="{8208218C-446C-4BBC-A49A-425D19A5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915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/>
              <a:t>FileSystem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fsDst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FileSystem.</a:t>
            </a:r>
            <a:r>
              <a:rPr lang="en-US" altLang="zh-CN" sz="1400" i="1" dirty="0" err="1"/>
              <a:t>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URI.</a:t>
            </a:r>
            <a:r>
              <a:rPr lang="en-US" altLang="zh-CN" sz="1400" i="1" dirty="0" err="1"/>
              <a:t>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outputPath.toString</a:t>
            </a:r>
            <a:r>
              <a:rPr lang="en-US" altLang="zh-CN" sz="1400" dirty="0"/>
              <a:t>()), conf);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	//</a:t>
            </a:r>
            <a:r>
              <a:rPr lang="zh-CN" altLang="zh-CN" sz="1400" dirty="0"/>
              <a:t>下面过滤掉输入目录中后缀为</a:t>
            </a:r>
            <a:r>
              <a:rPr lang="en-US" altLang="zh-CN" sz="1400" dirty="0"/>
              <a:t>.</a:t>
            </a:r>
            <a:r>
              <a:rPr lang="en-US" altLang="zh-CN" sz="1400" u="sng" dirty="0" err="1"/>
              <a:t>abc</a:t>
            </a:r>
            <a:r>
              <a:rPr lang="zh-CN" altLang="zh-CN" sz="1400" dirty="0"/>
              <a:t>的文件</a:t>
            </a:r>
          </a:p>
          <a:p>
            <a:pPr eaLnBrk="1" hangingPunct="1"/>
            <a:r>
              <a:rPr lang="en-US" altLang="zh-CN" sz="1400" dirty="0"/>
              <a:t>		</a:t>
            </a:r>
            <a:r>
              <a:rPr lang="en-US" altLang="zh-CN" sz="1400" dirty="0" err="1"/>
              <a:t>FileStatus</a:t>
            </a:r>
            <a:r>
              <a:rPr lang="en-US" altLang="zh-CN" sz="1400" dirty="0"/>
              <a:t>[] </a:t>
            </a:r>
            <a:r>
              <a:rPr lang="en-US" altLang="zh-CN" sz="1400" dirty="0" err="1"/>
              <a:t>sourceStatus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fsSource.listStatus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inputPath</a:t>
            </a:r>
            <a:r>
              <a:rPr lang="en-US" altLang="zh-CN" sz="1400" dirty="0"/>
              <a:t>,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	</a:t>
            </a:r>
            <a:r>
              <a:rPr lang="en-US" altLang="zh-CN" sz="1400" b="1" dirty="0"/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MyPathFilter</a:t>
            </a:r>
            <a:r>
              <a:rPr lang="en-US" altLang="zh-CN" sz="1400" dirty="0"/>
              <a:t>(".*\\.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")); 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</a:t>
            </a:r>
            <a:r>
              <a:rPr lang="en-US" altLang="zh-CN" sz="1400" dirty="0" err="1"/>
              <a:t>FSDataOutputStream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fsdos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fsDst.create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outputPath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</a:t>
            </a:r>
            <a:r>
              <a:rPr lang="en-US" altLang="zh-CN" sz="1400" dirty="0" err="1"/>
              <a:t>PrintStream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 = </a:t>
            </a:r>
            <a:r>
              <a:rPr lang="en-US" altLang="zh-CN" sz="1400" b="1" dirty="0"/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PrintStream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//</a:t>
            </a:r>
            <a:r>
              <a:rPr lang="zh-CN" altLang="zh-CN" sz="1400" dirty="0"/>
              <a:t>下面分别读取过滤之后的每个文件的内容，并输出到同一个文件中</a:t>
            </a:r>
          </a:p>
          <a:p>
            <a:pPr eaLnBrk="1" hangingPunct="1"/>
            <a:r>
              <a:rPr lang="en-US" altLang="zh-CN" sz="1400" dirty="0"/>
              <a:t>		</a:t>
            </a:r>
            <a:r>
              <a:rPr lang="en-US" altLang="zh-CN" sz="1400" b="1" dirty="0"/>
              <a:t>for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FileStatus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sourceStatus</a:t>
            </a:r>
            <a:r>
              <a:rPr lang="en-US" altLang="zh-CN" sz="1400" dirty="0"/>
              <a:t>) 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//</a:t>
            </a:r>
            <a:r>
              <a:rPr lang="zh-CN" altLang="zh-CN" sz="1400" dirty="0"/>
              <a:t>下面打印后缀不为</a:t>
            </a:r>
            <a:r>
              <a:rPr lang="en-US" altLang="zh-CN" sz="1400" dirty="0"/>
              <a:t>.</a:t>
            </a:r>
            <a:r>
              <a:rPr lang="en-US" altLang="zh-CN" sz="1400" u="sng" dirty="0" err="1"/>
              <a:t>abc</a:t>
            </a:r>
            <a:r>
              <a:rPr lang="zh-CN" altLang="zh-CN" sz="1400" dirty="0"/>
              <a:t>的文件的路径、文件大小</a:t>
            </a:r>
          </a:p>
          <a:p>
            <a:pPr eaLnBrk="1" hangingPunct="1"/>
            <a:r>
              <a:rPr lang="en-US" altLang="zh-CN" sz="1400" dirty="0"/>
              <a:t>			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</a:t>
            </a:r>
            <a:r>
              <a:rPr lang="en-US" altLang="zh-CN" sz="1400" dirty="0"/>
              <a:t>("</a:t>
            </a:r>
            <a:r>
              <a:rPr lang="zh-CN" altLang="zh-CN" sz="1400" dirty="0"/>
              <a:t>路径：</a:t>
            </a:r>
            <a:r>
              <a:rPr lang="en-US" altLang="zh-CN" sz="1400" dirty="0"/>
              <a:t>" + </a:t>
            </a:r>
            <a:r>
              <a:rPr lang="en-US" altLang="zh-CN" sz="1400" dirty="0" err="1"/>
              <a:t>sta.getPath</a:t>
            </a:r>
            <a:r>
              <a:rPr lang="en-US" altLang="zh-CN" sz="1400" dirty="0"/>
              <a:t>() + "    </a:t>
            </a:r>
            <a:r>
              <a:rPr lang="zh-CN" altLang="zh-CN" sz="1400" dirty="0"/>
              <a:t>文件大小：</a:t>
            </a:r>
            <a:r>
              <a:rPr lang="en-US" altLang="zh-CN" sz="1400" dirty="0"/>
              <a:t>" + </a:t>
            </a:r>
            <a:r>
              <a:rPr lang="en-US" altLang="zh-CN" sz="1400" dirty="0" err="1"/>
              <a:t>sta.getLen</a:t>
            </a:r>
            <a:r>
              <a:rPr lang="en-US" altLang="zh-CN" sz="1400" dirty="0"/>
              <a:t>()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		+ "   </a:t>
            </a:r>
            <a:r>
              <a:rPr lang="zh-CN" altLang="zh-CN" sz="1400" dirty="0"/>
              <a:t>权限：</a:t>
            </a:r>
            <a:r>
              <a:rPr lang="en-US" altLang="zh-CN" sz="1400" dirty="0"/>
              <a:t>" + </a:t>
            </a:r>
            <a:r>
              <a:rPr lang="en-US" altLang="zh-CN" sz="1400" dirty="0" err="1"/>
              <a:t>sta.getPermission</a:t>
            </a:r>
            <a:r>
              <a:rPr lang="en-US" altLang="zh-CN" sz="1400" dirty="0"/>
              <a:t>() + "   </a:t>
            </a:r>
            <a:r>
              <a:rPr lang="zh-CN" altLang="zh-CN" sz="1400" dirty="0"/>
              <a:t>内容：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</a:t>
            </a:r>
            <a:r>
              <a:rPr lang="en-US" altLang="zh-CN" sz="1400" dirty="0" err="1"/>
              <a:t>FSDataInputStream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fsdis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fsSource.open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sta.getPath</a:t>
            </a:r>
            <a:r>
              <a:rPr lang="en-US" altLang="zh-CN" sz="1400" dirty="0"/>
              <a:t>());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</a:t>
            </a:r>
            <a:r>
              <a:rPr lang="en-US" altLang="zh-CN" sz="1400" b="1" dirty="0"/>
              <a:t>byte</a:t>
            </a:r>
            <a:r>
              <a:rPr lang="en-US" altLang="zh-CN" sz="1400" dirty="0"/>
              <a:t>[] data = </a:t>
            </a:r>
            <a:r>
              <a:rPr lang="en-US" altLang="zh-CN" sz="1400" b="1" dirty="0"/>
              <a:t>new</a:t>
            </a:r>
            <a:r>
              <a:rPr lang="en-US" altLang="zh-CN" sz="1400" dirty="0"/>
              <a:t> </a:t>
            </a:r>
            <a:r>
              <a:rPr lang="en-US" altLang="zh-CN" sz="1400" b="1" dirty="0"/>
              <a:t>byte</a:t>
            </a:r>
            <a:r>
              <a:rPr lang="en-US" altLang="zh-CN" sz="1400" dirty="0"/>
              <a:t>[1024];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</a:t>
            </a:r>
            <a:r>
              <a:rPr lang="en-US" altLang="zh-CN" sz="1400" b="1" dirty="0"/>
              <a:t>int</a:t>
            </a:r>
            <a:r>
              <a:rPr lang="en-US" altLang="zh-CN" sz="1400" dirty="0"/>
              <a:t> read = -1;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</a:t>
            </a:r>
            <a:r>
              <a:rPr lang="en-US" altLang="zh-CN" sz="1400" b="1" dirty="0"/>
              <a:t>while</a:t>
            </a:r>
            <a:r>
              <a:rPr lang="en-US" altLang="zh-CN" sz="1400" dirty="0"/>
              <a:t> ((read = </a:t>
            </a:r>
            <a:r>
              <a:rPr lang="en-US" altLang="zh-CN" sz="1400" dirty="0" err="1"/>
              <a:t>fsdis.read</a:t>
            </a:r>
            <a:r>
              <a:rPr lang="en-US" altLang="zh-CN" sz="1400" dirty="0"/>
              <a:t>(data)) &gt; 0) 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	</a:t>
            </a:r>
            <a:r>
              <a:rPr lang="en-US" altLang="zh-CN" sz="1400" dirty="0" err="1"/>
              <a:t>ps.write</a:t>
            </a:r>
            <a:r>
              <a:rPr lang="en-US" altLang="zh-CN" sz="1400" dirty="0"/>
              <a:t>(data, 0, read);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	</a:t>
            </a:r>
            <a:r>
              <a:rPr lang="en-US" altLang="zh-CN" sz="1400" dirty="0" err="1"/>
              <a:t>fsdos.write</a:t>
            </a:r>
            <a:r>
              <a:rPr lang="en-US" altLang="zh-CN" sz="1400" dirty="0"/>
              <a:t>(data, 0, read);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}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	</a:t>
            </a:r>
            <a:r>
              <a:rPr lang="en-US" altLang="zh-CN" sz="1400" dirty="0" err="1"/>
              <a:t>fsdis.close</a:t>
            </a:r>
            <a:r>
              <a:rPr lang="en-US" altLang="zh-CN" sz="1400" dirty="0"/>
              <a:t>();			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}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</a:t>
            </a:r>
            <a:r>
              <a:rPr lang="en-US" altLang="zh-CN" sz="1400" dirty="0" err="1"/>
              <a:t>ps.close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	</a:t>
            </a:r>
            <a:r>
              <a:rPr lang="en-US" altLang="zh-CN" sz="1400" dirty="0" err="1"/>
              <a:t>fsdos.close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	}</a:t>
            </a:r>
            <a:endParaRPr lang="zh-CN" altLang="en-US" sz="1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A6303C-B4E1-4B18-B303-7B165819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BD6EDB-0E91-4C5A-90EE-B5943D42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9E6B6A-AABD-4030-80F4-DDAF262A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B383AE82-E6AC-4856-A459-11657E721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86709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static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b="1" dirty="0"/>
              <a:t>throws</a:t>
            </a:r>
            <a:r>
              <a:rPr lang="en-US" altLang="zh-CN" dirty="0"/>
              <a:t>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MergeFile</a:t>
            </a:r>
            <a:r>
              <a:rPr lang="en-US" altLang="zh-CN" dirty="0"/>
              <a:t> merge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MergeFile</a:t>
            </a:r>
            <a:r>
              <a:rPr lang="en-US" altLang="zh-CN" dirty="0"/>
              <a:t>(</a:t>
            </a:r>
            <a:endParaRPr lang="zh-CN" altLang="zh-CN" dirty="0"/>
          </a:p>
          <a:p>
            <a:pPr eaLnBrk="1" hangingPunct="1"/>
            <a:r>
              <a:rPr lang="en-US" altLang="zh-CN" dirty="0"/>
              <a:t>				"</a:t>
            </a:r>
            <a:r>
              <a:rPr lang="en-US" altLang="zh-CN" dirty="0" err="1"/>
              <a:t>hdfs</a:t>
            </a:r>
            <a:r>
              <a:rPr lang="en-US" altLang="zh-CN" dirty="0"/>
              <a:t>://localhost:9000/user/</a:t>
            </a:r>
            <a:r>
              <a:rPr lang="en-US" altLang="zh-CN" dirty="0" err="1"/>
              <a:t>hadoop</a:t>
            </a:r>
            <a:r>
              <a:rPr lang="en-US" altLang="zh-CN" dirty="0"/>
              <a:t>/",</a:t>
            </a:r>
            <a:endParaRPr lang="zh-CN" altLang="zh-CN" dirty="0"/>
          </a:p>
          <a:p>
            <a:pPr eaLnBrk="1" hangingPunct="1"/>
            <a:r>
              <a:rPr lang="en-US" altLang="zh-CN" dirty="0"/>
              <a:t>				"</a:t>
            </a:r>
            <a:r>
              <a:rPr lang="en-US" altLang="zh-CN" dirty="0" err="1"/>
              <a:t>hdfs</a:t>
            </a:r>
            <a:r>
              <a:rPr lang="en-US" altLang="zh-CN" dirty="0"/>
              <a:t>://localhost:9000/user/</a:t>
            </a:r>
            <a:r>
              <a:rPr lang="en-US" altLang="zh-CN" dirty="0" err="1"/>
              <a:t>hadoop</a:t>
            </a:r>
            <a:r>
              <a:rPr lang="en-US" altLang="zh-CN" dirty="0"/>
              <a:t>/merge.txt");</a:t>
            </a:r>
            <a:endParaRPr lang="zh-CN" altLang="zh-CN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merge.doMerge</a:t>
            </a:r>
            <a:r>
              <a:rPr lang="en-US" altLang="zh-CN" dirty="0"/>
              <a:t>();</a:t>
            </a:r>
            <a:endParaRPr lang="zh-CN" altLang="zh-CN" dirty="0"/>
          </a:p>
          <a:p>
            <a:pPr eaLnBrk="1" hangingPunct="1"/>
            <a:r>
              <a:rPr lang="en-US" altLang="zh-CN" dirty="0"/>
              <a:t>	}</a:t>
            </a:r>
            <a:endParaRPr lang="zh-CN" altLang="zh-CN" dirty="0"/>
          </a:p>
          <a:p>
            <a:pPr eaLnBrk="1" hangingPunct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389A5-C8F9-4480-A766-8F7E7BDB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F8489B-05DB-41BA-985D-9EC16ABA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96550-6A75-4518-8A6D-AA2D60CB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57F34FB-B211-4206-9966-9EF49989ED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4.3.4 </a:t>
            </a:r>
            <a:r>
              <a:rPr lang="zh-CN" altLang="zh-CN" sz="2800" b="1" dirty="0">
                <a:solidFill>
                  <a:schemeClr val="bg2"/>
                </a:solidFill>
              </a:rPr>
              <a:t>编译运行程序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9699" name="TextBox 2">
            <a:extLst>
              <a:ext uri="{FF2B5EF4-FFF2-40B4-BE49-F238E27FC236}">
                <a16:creationId xmlns:a16="http://schemas.microsoft.com/office/drawing/2014/main" id="{522072A2-2350-4D7C-8F23-98750568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30478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在开始编译运行程序之前，请一定确保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已经启动运行，如果还没有启动，需要打开一个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终端，输入以下命令启动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9700" name="TextBox 3">
            <a:extLst>
              <a:ext uri="{FF2B5EF4-FFF2-40B4-BE49-F238E27FC236}">
                <a16:creationId xmlns:a16="http://schemas.microsoft.com/office/drawing/2014/main" id="{60189851-F312-4414-8B50-909108CE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9800"/>
            <a:ext cx="76962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/usr/local/hadoop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./sbin/start-dfs.sh</a:t>
            </a:r>
            <a:endParaRPr lang="zh-CN" altLang="en-US" sz="200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86A1D72-88E3-4781-BF21-C11FD961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4660"/>
              </p:ext>
            </p:extLst>
          </p:nvPr>
        </p:nvGraphicFramePr>
        <p:xfrm>
          <a:off x="838200" y="4038600"/>
          <a:ext cx="5715000" cy="1750695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文件名称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文件内容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file1.txt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this is file1.txt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file2.txt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this is file2.txt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file3.txt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this is file3.txt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file4.abc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this is file4.abc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file5.abc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this is file5.abc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24" name="Rectangle 1">
            <a:extLst>
              <a:ext uri="{FF2B5EF4-FFF2-40B4-BE49-F238E27FC236}">
                <a16:creationId xmlns:a16="http://schemas.microsoft.com/office/drawing/2014/main" id="{EF3F7F48-BAF9-45EB-BC5E-7A012CF26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96363"/>
            <a:ext cx="3924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4-1 HDFS</a:t>
            </a: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系统中的文件内容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76271C-3C51-4BCE-B972-6C9A47AD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C2AD58-1AB5-4760-9669-1931072C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244BA-106C-4980-8297-CC3A2E38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图片 2">
            <a:extLst>
              <a:ext uri="{FF2B5EF4-FFF2-40B4-BE49-F238E27FC236}">
                <a16:creationId xmlns:a16="http://schemas.microsoft.com/office/drawing/2014/main" id="{43EE1D62-73F4-4335-95BF-00E8B2CB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9235"/>
            <a:ext cx="785000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B41D0C-CD18-4EFB-9B0E-8D2ED0B1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2F4E40-A6CF-4F65-A0A2-0B1A1FFD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AFC8F-7A61-4305-8198-DAE56E27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图片 2">
            <a:extLst>
              <a:ext uri="{FF2B5EF4-FFF2-40B4-BE49-F238E27FC236}">
                <a16:creationId xmlns:a16="http://schemas.microsoft.com/office/drawing/2014/main" id="{8A3197CE-F3B4-4A87-8A0E-D27F870D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191000" cy="513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3B177B-CC7B-430A-9794-4B405F46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AA842B-9CF0-48ED-8AD9-5218C60B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E6FF0-6F52-49A4-A645-1B7370A6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图片 2">
            <a:extLst>
              <a:ext uri="{FF2B5EF4-FFF2-40B4-BE49-F238E27FC236}">
                <a16:creationId xmlns:a16="http://schemas.microsoft.com/office/drawing/2014/main" id="{11FD8849-0907-4C29-A972-B18A125B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2" y="1905000"/>
            <a:ext cx="791829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8310BA-AF59-491A-B072-54EA2DAD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3D103-97C0-4BB8-AEF0-5486FC51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BC927D-7732-47DF-9A99-E387DE29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299D04DF-0EBA-4F33-8848-5302A1453C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4.1 HDFS</a:t>
            </a:r>
            <a:r>
              <a:rPr lang="zh-CN" altLang="en-US" sz="3200" b="1" dirty="0">
                <a:solidFill>
                  <a:schemeClr val="bg2"/>
                </a:solidFill>
              </a:rPr>
              <a:t>操作常用</a:t>
            </a:r>
            <a:r>
              <a:rPr lang="en-US" altLang="zh-CN" sz="3200" b="1" dirty="0">
                <a:solidFill>
                  <a:schemeClr val="bg2"/>
                </a:solidFill>
              </a:rPr>
              <a:t>Shell</a:t>
            </a:r>
            <a:r>
              <a:rPr lang="zh-CN" altLang="en-US" sz="3200" b="1" dirty="0">
                <a:solidFill>
                  <a:schemeClr val="bg2"/>
                </a:solidFill>
              </a:rPr>
              <a:t>命令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6147" name="TextBox 2">
            <a:extLst>
              <a:ext uri="{FF2B5EF4-FFF2-40B4-BE49-F238E27FC236}">
                <a16:creationId xmlns:a16="http://schemas.microsoft.com/office/drawing/2014/main" id="{488BD314-8F70-4F24-9F36-A0C2125A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32" y="1219200"/>
            <a:ext cx="37625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4.1.1 </a:t>
            </a:r>
            <a:r>
              <a:rPr lang="zh-CN" altLang="zh-CN" sz="2400" b="1" dirty="0">
                <a:solidFill>
                  <a:schemeClr val="bg2"/>
                </a:solidFill>
              </a:rPr>
              <a:t>查看命令使用方法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4.1.2 HDFS</a:t>
            </a:r>
            <a:r>
              <a:rPr lang="zh-CN" altLang="zh-CN" sz="2400" b="1" dirty="0">
                <a:solidFill>
                  <a:schemeClr val="bg2"/>
                </a:solidFill>
              </a:rPr>
              <a:t>目录操作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A2F79F-80EB-4E79-9FD7-8CCB3722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929B4D-AAD1-486E-9B18-61E1C7A9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3152A-6BB8-46ED-BEF2-144DB166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2">
            <a:extLst>
              <a:ext uri="{FF2B5EF4-FFF2-40B4-BE49-F238E27FC236}">
                <a16:creationId xmlns:a16="http://schemas.microsoft.com/office/drawing/2014/main" id="{62515FED-47CA-454D-A88A-73E4E5ED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10714"/>
            <a:ext cx="746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如果程序运行成功，这时，可以到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中查看生成的</a:t>
            </a:r>
            <a:r>
              <a:rPr lang="en-US" altLang="zh-CN" sz="2000" b="1" dirty="0">
                <a:solidFill>
                  <a:schemeClr val="bg2"/>
                </a:solidFill>
              </a:rPr>
              <a:t>merge.txt</a:t>
            </a:r>
            <a:r>
              <a:rPr lang="zh-CN" altLang="zh-CN" sz="2000" b="1" dirty="0">
                <a:solidFill>
                  <a:schemeClr val="bg2"/>
                </a:solidFill>
              </a:rPr>
              <a:t>文件，比如，可以在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终端中执行如下命令：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F598CD73-F70E-4B93-B3E8-9D00B94A1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79826"/>
            <a:ext cx="75438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/usr/local/hadoop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-ls /user/hadoop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-cat /user/hadoop/merge.txt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DAFDFA1D-B4DA-494E-A473-DE838BFA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56715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可以看到如下结果：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3798" name="TextBox 5">
            <a:extLst>
              <a:ext uri="{FF2B5EF4-FFF2-40B4-BE49-F238E27FC236}">
                <a16:creationId xmlns:a16="http://schemas.microsoft.com/office/drawing/2014/main" id="{809ED9C6-C0D8-420C-9E5F-808CA5D9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3352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this is file1.txt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this is file2.txt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this is file3.txt</a:t>
            </a:r>
            <a:endParaRPr lang="zh-CN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549967-79FC-4A53-AA46-CF84CF38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F9F465-7BED-4560-AF14-168550F3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60CC6F-6437-4B17-8178-FBD2089A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3F316F41-06AD-433C-A993-65A41A67A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4.3.5</a:t>
            </a:r>
            <a:r>
              <a:rPr lang="zh-CN" altLang="zh-CN" sz="2800" b="1" dirty="0">
                <a:solidFill>
                  <a:schemeClr val="bg2"/>
                </a:solidFill>
              </a:rPr>
              <a:t>应用程序的部署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AF880A03-2541-4739-829D-18BFBD382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80869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首先，在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安装目录下新建一个名称为</a:t>
            </a:r>
            <a:r>
              <a:rPr lang="en-US" altLang="zh-CN" sz="2000" b="1" dirty="0" err="1">
                <a:solidFill>
                  <a:schemeClr val="bg2"/>
                </a:solidFill>
              </a:rPr>
              <a:t>myapp</a:t>
            </a:r>
            <a:r>
              <a:rPr lang="zh-CN" altLang="zh-CN" sz="2000" b="1" dirty="0">
                <a:solidFill>
                  <a:schemeClr val="bg2"/>
                </a:solidFill>
              </a:rPr>
              <a:t>的目录，用来存放我们自己编写的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应用程序，可以在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的终端中执行如下命令：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D8160319-F038-4EDD-95A2-0C6966D4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75438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/usr/local/hadoop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mkdir myapp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34821" name="图片 4">
            <a:extLst>
              <a:ext uri="{FF2B5EF4-FFF2-40B4-BE49-F238E27FC236}">
                <a16:creationId xmlns:a16="http://schemas.microsoft.com/office/drawing/2014/main" id="{7DD9F34E-165B-414A-8E11-F4E07FA8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267325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61BD62-B525-41ED-8FE4-36729746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4C593-EBA8-4C60-831E-1A308664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7A283-C193-4A1B-8F4C-650D7FDE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图片 2" descr="C:\Users\Administrator\AppData\Roaming\Tencent\Users\70004972\QQ\WinTemp\RichOle\3E2B0AU~{OF]CBB[D{UZPWT.png">
            <a:extLst>
              <a:ext uri="{FF2B5EF4-FFF2-40B4-BE49-F238E27FC236}">
                <a16:creationId xmlns:a16="http://schemas.microsoft.com/office/drawing/2014/main" id="{722F2A42-BD08-4A61-9F4F-ECBADE65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19291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530337-8095-4681-8EBE-8026AF9E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02361D-5C33-43EE-89E1-2CE20B05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BF1ACA-50BB-4DEB-8ECC-5FC072D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图片 2">
            <a:extLst>
              <a:ext uri="{FF2B5EF4-FFF2-40B4-BE49-F238E27FC236}">
                <a16:creationId xmlns:a16="http://schemas.microsoft.com/office/drawing/2014/main" id="{9F71FC53-90A2-4E2B-90E2-674F15DD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98936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F0BA6-E1DC-40C1-8417-ABC06DDA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5730C-5A96-4833-9EB2-0B1326FF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B9F82-7D24-42D1-A961-87325B6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图片 2">
            <a:extLst>
              <a:ext uri="{FF2B5EF4-FFF2-40B4-BE49-F238E27FC236}">
                <a16:creationId xmlns:a16="http://schemas.microsoft.com/office/drawing/2014/main" id="{A55EB2EB-227C-400C-BF90-5D7B6C11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44759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DB533-DE2B-46C0-B749-A44C228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8E695-779E-4E75-A001-674542AD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B92D4-D039-43F3-8B74-72BBA696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图片 2">
            <a:extLst>
              <a:ext uri="{FF2B5EF4-FFF2-40B4-BE49-F238E27FC236}">
                <a16:creationId xmlns:a16="http://schemas.microsoft.com/office/drawing/2014/main" id="{BCEFE3CE-34D8-4006-B655-4FD20F2D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77863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A8E3F6-371B-48FB-B268-26DE26E5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2CCF26-25B2-426A-9639-538B1277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ABF93-0B3E-411F-844A-A714B8BD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>
            <a:extLst>
              <a:ext uri="{FF2B5EF4-FFF2-40B4-BE49-F238E27FC236}">
                <a16:creationId xmlns:a16="http://schemas.microsoft.com/office/drawing/2014/main" id="{0DCFC7A9-A724-42DC-A8AF-4A45CAD7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95777"/>
            <a:ext cx="792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可以到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系统中查看一下生成的</a:t>
            </a:r>
            <a:r>
              <a:rPr lang="en-US" altLang="zh-CN" sz="2000" b="1" dirty="0">
                <a:solidFill>
                  <a:schemeClr val="bg2"/>
                </a:solidFill>
              </a:rPr>
              <a:t>HDFSExample.jar</a:t>
            </a:r>
            <a:r>
              <a:rPr lang="zh-CN" altLang="zh-CN" sz="2000" b="1" dirty="0">
                <a:solidFill>
                  <a:schemeClr val="bg2"/>
                </a:solidFill>
              </a:rPr>
              <a:t>文件，可以在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的终端中执行如下命令：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BD23A054-C1D1-4E18-BFBD-AB13978B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62229"/>
            <a:ext cx="76200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/usr/local/hadoop/myapp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ls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941" name="TextBox 4">
            <a:extLst>
              <a:ext uri="{FF2B5EF4-FFF2-40B4-BE49-F238E27FC236}">
                <a16:creationId xmlns:a16="http://schemas.microsoft.com/office/drawing/2014/main" id="{742479F1-E362-416D-97A4-882BB0EC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91250"/>
            <a:ext cx="7924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可以看到，</a:t>
            </a:r>
            <a:r>
              <a:rPr lang="en-US" altLang="zh-CN" sz="2000" b="1" dirty="0">
                <a:solidFill>
                  <a:schemeClr val="bg2"/>
                </a:solidFill>
              </a:rPr>
              <a:t>“/</a:t>
            </a:r>
            <a:r>
              <a:rPr lang="en-US" altLang="zh-CN" sz="2000" b="1" dirty="0" err="1">
                <a:solidFill>
                  <a:schemeClr val="bg2"/>
                </a:solidFill>
              </a:rPr>
              <a:t>usr</a:t>
            </a:r>
            <a:r>
              <a:rPr lang="en-US" altLang="zh-CN" sz="2000" b="1" dirty="0">
                <a:solidFill>
                  <a:schemeClr val="bg2"/>
                </a:solidFill>
              </a:rPr>
              <a:t>/local/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</a:t>
            </a:r>
            <a:r>
              <a:rPr lang="en-US" altLang="zh-CN" sz="2000" b="1" dirty="0" err="1">
                <a:solidFill>
                  <a:schemeClr val="bg2"/>
                </a:solidFill>
              </a:rPr>
              <a:t>myapp</a:t>
            </a:r>
            <a:r>
              <a:rPr lang="en-US" altLang="zh-CN" sz="2000" b="1" dirty="0">
                <a:solidFill>
                  <a:schemeClr val="bg2"/>
                </a:solidFill>
              </a:rPr>
              <a:t>”</a:t>
            </a:r>
            <a:r>
              <a:rPr lang="zh-CN" altLang="zh-CN" sz="2000" b="1" dirty="0">
                <a:solidFill>
                  <a:schemeClr val="bg2"/>
                </a:solidFill>
              </a:rPr>
              <a:t>目录下已经存在一个</a:t>
            </a:r>
            <a:r>
              <a:rPr lang="en-US" altLang="zh-CN" sz="2000" b="1" dirty="0">
                <a:solidFill>
                  <a:schemeClr val="bg2"/>
                </a:solidFill>
              </a:rPr>
              <a:t>HDFSExample.jar</a:t>
            </a:r>
            <a:r>
              <a:rPr lang="zh-CN" altLang="zh-CN" sz="2000" b="1" dirty="0">
                <a:solidFill>
                  <a:schemeClr val="bg2"/>
                </a:solidFill>
              </a:rPr>
              <a:t>文件。</a:t>
            </a:r>
          </a:p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由于之前已经运行过一次程序，已经生成了</a:t>
            </a:r>
            <a:r>
              <a:rPr lang="en-US" altLang="zh-CN" sz="2000" b="1" dirty="0">
                <a:solidFill>
                  <a:schemeClr val="bg2"/>
                </a:solidFill>
              </a:rPr>
              <a:t>merge.txt</a:t>
            </a:r>
            <a:r>
              <a:rPr lang="zh-CN" altLang="zh-CN" sz="2000" b="1" dirty="0">
                <a:solidFill>
                  <a:schemeClr val="bg2"/>
                </a:solidFill>
              </a:rPr>
              <a:t>，因此，需要首先执行如下命令删除该文件：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294551F8-33B4-44ED-AE9E-DC232059D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75438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/usr/local/hadoop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-rm /user/hadoop/merge.txt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A236B-1677-4FF4-A383-E3F3CB4C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282A2F-28AC-419C-A423-946E2381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03DE4-8A29-46BD-AA76-575C5132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2">
            <a:extLst>
              <a:ext uri="{FF2B5EF4-FFF2-40B4-BE49-F238E27FC236}">
                <a16:creationId xmlns:a16="http://schemas.microsoft.com/office/drawing/2014/main" id="{8A8D8452-0C9A-48BD-9E62-37A962803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2428"/>
            <a:ext cx="86324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现在，就可以在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系统中，使用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 jar</a:t>
            </a:r>
            <a:r>
              <a:rPr lang="zh-CN" altLang="zh-CN" sz="2000" b="1" dirty="0">
                <a:solidFill>
                  <a:schemeClr val="bg2"/>
                </a:solidFill>
              </a:rPr>
              <a:t>命令运行程序，命令如下：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5AA46380-3718-42BC-8705-AE5EE903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26" y="1616075"/>
            <a:ext cx="7932173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/usr/local/hadoop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./bin/hadoop jar ./myapp/HDFSExample.jar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0965" name="TextBox 4">
            <a:extLst>
              <a:ext uri="{FF2B5EF4-FFF2-40B4-BE49-F238E27FC236}">
                <a16:creationId xmlns:a16="http://schemas.microsoft.com/office/drawing/2014/main" id="{B722024A-0DFD-4D7A-B870-7E1F018AE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47610"/>
            <a:ext cx="7758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上面程序执行结束以后，可以到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中查看生成的</a:t>
            </a:r>
            <a:r>
              <a:rPr lang="en-US" altLang="zh-CN" sz="2000" b="1" dirty="0">
                <a:solidFill>
                  <a:schemeClr val="bg2"/>
                </a:solidFill>
              </a:rPr>
              <a:t>merge.txt</a:t>
            </a:r>
            <a:r>
              <a:rPr lang="zh-CN" altLang="zh-CN" sz="2000" b="1" dirty="0">
                <a:solidFill>
                  <a:schemeClr val="bg2"/>
                </a:solidFill>
              </a:rPr>
              <a:t>文件，比如，可以在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终端中执行如下命令：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8C7C946C-1DBE-4A14-871B-FD39E7C4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27" y="3505200"/>
            <a:ext cx="7894072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/usr/local/hadoop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-ls /user/hadoop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-cat /user/hadoop/merge.txt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0967" name="TextBox 6">
            <a:extLst>
              <a:ext uri="{FF2B5EF4-FFF2-40B4-BE49-F238E27FC236}">
                <a16:creationId xmlns:a16="http://schemas.microsoft.com/office/drawing/2014/main" id="{E651FDC8-B81A-4516-9B2D-DC5EC0EC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34455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可以看到如下结果：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0968" name="TextBox 7">
            <a:extLst>
              <a:ext uri="{FF2B5EF4-FFF2-40B4-BE49-F238E27FC236}">
                <a16:creationId xmlns:a16="http://schemas.microsoft.com/office/drawing/2014/main" id="{A3185286-A8B0-4EAD-8C30-64FEB19B2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61467"/>
            <a:ext cx="17219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this is file1.txt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this is file2.txt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this is file3.txt</a:t>
            </a:r>
            <a:endParaRPr lang="zh-CN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990278-4999-4D6E-8661-76E64D81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A8C7EB-9B1E-4510-AD75-ECCE1F63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F80A6-707E-4704-9554-F9A84BEC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1CD2D05-4CE0-4DD6-8D2A-5D0A82C18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3800" y="762000"/>
            <a:ext cx="2590800" cy="914400"/>
          </a:xfrm>
        </p:spPr>
        <p:txBody>
          <a:bodyPr/>
          <a:lstStyle/>
          <a:p>
            <a:r>
              <a:rPr lang="zh-CN" altLang="zh-CN" sz="2800" b="1" dirty="0">
                <a:solidFill>
                  <a:schemeClr val="bg2"/>
                </a:solidFill>
              </a:rPr>
              <a:t>本章小结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41987" name="TextBox 2">
            <a:extLst>
              <a:ext uri="{FF2B5EF4-FFF2-40B4-BE49-F238E27FC236}">
                <a16:creationId xmlns:a16="http://schemas.microsoft.com/office/drawing/2014/main" id="{D6552AB0-34CD-4CC6-BF0D-7E659DC2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077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000" b="1" dirty="0">
                <a:solidFill>
                  <a:schemeClr val="bg2"/>
                </a:solidFill>
              </a:rPr>
              <a:t>大数据时代必须解决海量数据的高效存储问题，为此，谷歌开发了分布式文件系统</a:t>
            </a:r>
            <a:r>
              <a:rPr lang="en-US" altLang="zh-CN" sz="2000" b="1" dirty="0">
                <a:solidFill>
                  <a:schemeClr val="bg2"/>
                </a:solidFill>
              </a:rPr>
              <a:t>GFS</a:t>
            </a:r>
            <a:r>
              <a:rPr lang="zh-CN" altLang="zh-CN" sz="2000" b="1" dirty="0">
                <a:solidFill>
                  <a:schemeClr val="bg2"/>
                </a:solidFill>
              </a:rPr>
              <a:t>，通过网络实现文件在多台机器上的分布式存储，较好地满足了大规模数据存储的需求。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是针对</a:t>
            </a:r>
            <a:r>
              <a:rPr lang="en-US" altLang="zh-CN" sz="2000" b="1" dirty="0">
                <a:solidFill>
                  <a:schemeClr val="bg2"/>
                </a:solidFill>
              </a:rPr>
              <a:t>GFS</a:t>
            </a:r>
            <a:r>
              <a:rPr lang="zh-CN" altLang="zh-CN" sz="2000" b="1" dirty="0">
                <a:solidFill>
                  <a:schemeClr val="bg2"/>
                </a:solidFill>
              </a:rPr>
              <a:t>的开源实现，它是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两大核心组成部分之一。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000" b="1" dirty="0">
                <a:solidFill>
                  <a:schemeClr val="bg2"/>
                </a:solidFill>
              </a:rPr>
              <a:t>在很多情形下，需要使用</a:t>
            </a:r>
            <a:r>
              <a:rPr lang="en-US" altLang="zh-CN" sz="2000" b="1" dirty="0">
                <a:solidFill>
                  <a:schemeClr val="bg2"/>
                </a:solidFill>
              </a:rPr>
              <a:t>Shell</a:t>
            </a:r>
            <a:r>
              <a:rPr lang="zh-CN" altLang="zh-CN" sz="2000" b="1" dirty="0">
                <a:solidFill>
                  <a:schemeClr val="bg2"/>
                </a:solidFill>
              </a:rPr>
              <a:t>命令来操作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，因此，本章介绍了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操作常用的</a:t>
            </a:r>
            <a:r>
              <a:rPr lang="en-US" altLang="zh-CN" sz="2000" b="1" dirty="0">
                <a:solidFill>
                  <a:schemeClr val="bg2"/>
                </a:solidFill>
              </a:rPr>
              <a:t>Shell</a:t>
            </a:r>
            <a:r>
              <a:rPr lang="zh-CN" altLang="zh-CN" sz="2000" b="1" dirty="0">
                <a:solidFill>
                  <a:schemeClr val="bg2"/>
                </a:solidFill>
              </a:rPr>
              <a:t>命令，包括目录操作命令和文件操作命令等。同时，还介绍了如何利用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的</a:t>
            </a:r>
            <a:r>
              <a:rPr lang="en-US" altLang="zh-CN" sz="2000" b="1" dirty="0">
                <a:solidFill>
                  <a:schemeClr val="bg2"/>
                </a:solidFill>
              </a:rPr>
              <a:t>Web</a:t>
            </a:r>
            <a:r>
              <a:rPr lang="zh-CN" altLang="zh-CN" sz="2000" b="1" dirty="0">
                <a:solidFill>
                  <a:schemeClr val="bg2"/>
                </a:solidFill>
              </a:rPr>
              <a:t>管理界面，以可视化的方式查看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的相关信息。最后，本章详细介绍了如何使用</a:t>
            </a:r>
            <a:r>
              <a:rPr lang="en-US" altLang="zh-CN" sz="2000" b="1" dirty="0">
                <a:solidFill>
                  <a:schemeClr val="bg2"/>
                </a:solidFill>
              </a:rPr>
              <a:t>Eclipse</a:t>
            </a:r>
            <a:r>
              <a:rPr lang="zh-CN" altLang="zh-CN" sz="2000" b="1" dirty="0">
                <a:solidFill>
                  <a:schemeClr val="bg2"/>
                </a:solidFill>
              </a:rPr>
              <a:t>开发操作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的</a:t>
            </a:r>
            <a:r>
              <a:rPr lang="en-US" altLang="zh-CN" sz="2000" b="1" dirty="0">
                <a:solidFill>
                  <a:schemeClr val="bg2"/>
                </a:solidFill>
              </a:rPr>
              <a:t>Java</a:t>
            </a:r>
            <a:r>
              <a:rPr lang="zh-CN" altLang="zh-CN" sz="2000" b="1" dirty="0">
                <a:solidFill>
                  <a:schemeClr val="bg2"/>
                </a:solidFill>
              </a:rPr>
              <a:t>应用程序。本章介绍的</a:t>
            </a:r>
            <a:r>
              <a:rPr lang="en-US" altLang="zh-CN" sz="2000" b="1" dirty="0">
                <a:solidFill>
                  <a:schemeClr val="bg2"/>
                </a:solidFill>
              </a:rPr>
              <a:t>Eclipse</a:t>
            </a:r>
            <a:r>
              <a:rPr lang="zh-CN" altLang="zh-CN" sz="2000" b="1" dirty="0">
                <a:solidFill>
                  <a:schemeClr val="bg2"/>
                </a:solidFill>
              </a:rPr>
              <a:t>开发方法，为后续章节的编程开发提供了很好的借鉴。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8F8D71-7BA4-4322-BD19-958F02E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41930-379D-4EF8-A9D1-45A9724E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D90B32-5556-4E82-A6BE-164C93A1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2FF83680-E0D5-4435-95D4-AA095CB1BD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152" y="-35718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4.1.1 </a:t>
            </a:r>
            <a:r>
              <a:rPr lang="zh-CN" altLang="zh-CN" sz="2800" b="1" dirty="0">
                <a:solidFill>
                  <a:schemeClr val="bg2"/>
                </a:solidFill>
              </a:rPr>
              <a:t>查看命令使用方法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C0395C8F-90E3-4075-9CC2-FF51685E0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7" y="1207135"/>
            <a:ext cx="7831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请登录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系统，打开一个终端，首先启动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，命令如下：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8CDA3703-4B8A-40DC-9937-4C438945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16594"/>
            <a:ext cx="69342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./sbin/start-dfs.sh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3" name="TextBox 4">
            <a:extLst>
              <a:ext uri="{FF2B5EF4-FFF2-40B4-BE49-F238E27FC236}">
                <a16:creationId xmlns:a16="http://schemas.microsoft.com/office/drawing/2014/main" id="{2D7D33CB-5BB7-4FD9-98A0-B8017749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66" y="3056384"/>
            <a:ext cx="7533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>
                <a:solidFill>
                  <a:schemeClr val="bg2"/>
                </a:solidFill>
              </a:rPr>
              <a:t>可以在终端输入如下命令，查看</a:t>
            </a:r>
            <a:r>
              <a:rPr lang="en-US" altLang="zh-CN" sz="2000" dirty="0" err="1">
                <a:solidFill>
                  <a:schemeClr val="bg2"/>
                </a:solidFill>
              </a:rPr>
              <a:t>hdfs</a:t>
            </a:r>
            <a:r>
              <a:rPr lang="en-US" altLang="zh-CN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</a:rPr>
              <a:t>dfs</a:t>
            </a:r>
            <a:r>
              <a:rPr lang="zh-CN" altLang="zh-CN" sz="2000" dirty="0">
                <a:solidFill>
                  <a:schemeClr val="bg2"/>
                </a:solidFill>
              </a:rPr>
              <a:t>总共支持哪些操作：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7174" name="TextBox 5">
            <a:extLst>
              <a:ext uri="{FF2B5EF4-FFF2-40B4-BE49-F238E27FC236}">
                <a16:creationId xmlns:a16="http://schemas.microsoft.com/office/drawing/2014/main" id="{E7A7BDAD-EDD4-46B5-A5A0-D1733982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3850171"/>
            <a:ext cx="69342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5" name="TextBox 6">
            <a:extLst>
              <a:ext uri="{FF2B5EF4-FFF2-40B4-BE49-F238E27FC236}">
                <a16:creationId xmlns:a16="http://schemas.microsoft.com/office/drawing/2014/main" id="{B835A2AE-EB9D-4236-B825-825DBDEB1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07" y="4773104"/>
            <a:ext cx="7757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可以查看某个命令的作用，比如，当需要查询</a:t>
            </a:r>
            <a:r>
              <a:rPr lang="en-US" altLang="zh-CN" sz="2000" b="1" dirty="0">
                <a:solidFill>
                  <a:schemeClr val="bg2"/>
                </a:solidFill>
              </a:rPr>
              <a:t>put</a:t>
            </a:r>
            <a:r>
              <a:rPr lang="zh-CN" altLang="zh-CN" sz="2000" b="1" dirty="0">
                <a:solidFill>
                  <a:schemeClr val="bg2"/>
                </a:solidFill>
              </a:rPr>
              <a:t>命令的具体用法时，可以采用如下命令：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7176" name="TextBox 7">
            <a:extLst>
              <a:ext uri="{FF2B5EF4-FFF2-40B4-BE49-F238E27FC236}">
                <a16:creationId xmlns:a16="http://schemas.microsoft.com/office/drawing/2014/main" id="{851CF4CE-EA71-4FCD-9B8A-344AF58C4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00352"/>
            <a:ext cx="68580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./bin/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–help put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8DFED-19E8-4ED3-A64A-076BA192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EF1BB9-A2D8-475C-84D9-C7F790D8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E406A-CEA1-4E92-A466-51794425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03DF21B-9484-48D4-A23A-124D4CB515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35718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4.1.2 HDFS</a:t>
            </a:r>
            <a:r>
              <a:rPr lang="zh-CN" altLang="zh-CN" sz="2800" b="1" dirty="0">
                <a:solidFill>
                  <a:schemeClr val="bg2"/>
                </a:solidFill>
              </a:rPr>
              <a:t>目录操作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C4713CF1-BBED-4FE8-AE3C-EBF1CD39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20093"/>
            <a:ext cx="176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目录操作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40BBE2C7-EA0F-4BCA-8406-F5E91A3F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7208"/>
            <a:ext cx="7924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需要注意的是，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系统安装好以后，第一次使用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时，需要首先在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中创建用户目录。本教程全部采用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用户登录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系统，因此，需要在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中为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用户创建一个用户目录，命令如下：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9C60FE30-D78A-4676-B728-29FD555A9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95600"/>
            <a:ext cx="71628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cd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–</a:t>
            </a:r>
            <a:r>
              <a:rPr lang="en-US" altLang="zh-CN" sz="2000" dirty="0" err="1">
                <a:solidFill>
                  <a:schemeClr val="bg1"/>
                </a:solidFill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</a:rPr>
              <a:t> –p /user/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F674921B-6EC7-4411-8A08-95EFAF878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92" y="3779113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</a:rPr>
              <a:t>“/user/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”</a:t>
            </a:r>
            <a:r>
              <a:rPr lang="zh-CN" altLang="zh-CN" sz="2000" b="1" dirty="0">
                <a:solidFill>
                  <a:schemeClr val="bg2"/>
                </a:solidFill>
              </a:rPr>
              <a:t>目录就成为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用户对应的用户目录，可以使用如下命令显示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中与当前用户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对应的用户目录下的内容：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8199" name="TextBox 6">
            <a:extLst>
              <a:ext uri="{FF2B5EF4-FFF2-40B4-BE49-F238E27FC236}">
                <a16:creationId xmlns:a16="http://schemas.microsoft.com/office/drawing/2014/main" id="{354A9AB9-2409-40BD-8244-7C83D9C6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014" y="4724399"/>
            <a:ext cx="7171386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–ls 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200" name="TextBox 7">
            <a:extLst>
              <a:ext uri="{FF2B5EF4-FFF2-40B4-BE49-F238E27FC236}">
                <a16:creationId xmlns:a16="http://schemas.microsoft.com/office/drawing/2014/main" id="{AB91FA6A-A4CF-4900-978E-1515D29C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44737"/>
            <a:ext cx="42883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上面的命令和下面的命令是等价的：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8201" name="TextBox 8">
            <a:extLst>
              <a:ext uri="{FF2B5EF4-FFF2-40B4-BE49-F238E27FC236}">
                <a16:creationId xmlns:a16="http://schemas.microsoft.com/office/drawing/2014/main" id="{E6C5814A-78CA-467D-8644-F7B60A1E0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506" y="6037907"/>
            <a:ext cx="7090893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–ls /user/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699DF0-39A4-4554-A6C2-F2E42B7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E97A3-85FC-4B4F-B4E1-EE7F56B4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EBFC7A-2396-4A08-A752-3418EA36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2">
            <a:extLst>
              <a:ext uri="{FF2B5EF4-FFF2-40B4-BE49-F238E27FC236}">
                <a16:creationId xmlns:a16="http://schemas.microsoft.com/office/drawing/2014/main" id="{8592C44F-8FA4-475C-BD0C-0A0B8DA3B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6271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如果要列出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上的所有目录，可以使用如下命令：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B5993618-4F5A-4D09-A6E7-995FB0525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72390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–ls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221" name="TextBox 4">
            <a:extLst>
              <a:ext uri="{FF2B5EF4-FFF2-40B4-BE49-F238E27FC236}">
                <a16:creationId xmlns:a16="http://schemas.microsoft.com/office/drawing/2014/main" id="{A5625FCF-977D-46F3-8609-C6921B8C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54569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下面，可以使用如下命令创建一个</a:t>
            </a:r>
            <a:r>
              <a:rPr lang="en-US" altLang="zh-CN" sz="2000" b="1" dirty="0">
                <a:solidFill>
                  <a:schemeClr val="bg2"/>
                </a:solidFill>
              </a:rPr>
              <a:t>input</a:t>
            </a:r>
            <a:r>
              <a:rPr lang="zh-CN" altLang="zh-CN" sz="2000" b="1" dirty="0">
                <a:solidFill>
                  <a:schemeClr val="bg2"/>
                </a:solidFill>
              </a:rPr>
              <a:t>目录：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9222" name="TextBox 5">
            <a:extLst>
              <a:ext uri="{FF2B5EF4-FFF2-40B4-BE49-F238E27FC236}">
                <a16:creationId xmlns:a16="http://schemas.microsoft.com/office/drawing/2014/main" id="{148A0049-A6C7-42DF-86E1-CC4FBAAAE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2390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–mkdir input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9223" name="TextBox 6">
            <a:extLst>
              <a:ext uri="{FF2B5EF4-FFF2-40B4-BE49-F238E27FC236}">
                <a16:creationId xmlns:a16="http://schemas.microsoft.com/office/drawing/2014/main" id="{A5EFB152-867C-4979-9874-FF261E6D3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7543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如果要在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的根目录下创建一个名称为</a:t>
            </a:r>
            <a:r>
              <a:rPr lang="en-US" altLang="zh-CN" sz="2000" b="1" dirty="0">
                <a:solidFill>
                  <a:schemeClr val="bg2"/>
                </a:solidFill>
              </a:rPr>
              <a:t>input</a:t>
            </a:r>
            <a:r>
              <a:rPr lang="zh-CN" altLang="zh-CN" sz="2000" b="1" dirty="0">
                <a:solidFill>
                  <a:schemeClr val="bg2"/>
                </a:solidFill>
              </a:rPr>
              <a:t>的目录，则需要使用如下命令：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9224" name="TextBox 7">
            <a:extLst>
              <a:ext uri="{FF2B5EF4-FFF2-40B4-BE49-F238E27FC236}">
                <a16:creationId xmlns:a16="http://schemas.microsoft.com/office/drawing/2014/main" id="{051A4A34-C649-4203-BD15-DB226DDE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71628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–mkdir /input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9225" name="TextBox 8">
            <a:extLst>
              <a:ext uri="{FF2B5EF4-FFF2-40B4-BE49-F238E27FC236}">
                <a16:creationId xmlns:a16="http://schemas.microsoft.com/office/drawing/2014/main" id="{44A9F3E0-49C9-4A00-AEA9-B375A9543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59362"/>
            <a:ext cx="784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可以使用</a:t>
            </a:r>
            <a:r>
              <a:rPr lang="en-US" altLang="zh-CN" sz="2000" b="1" dirty="0">
                <a:solidFill>
                  <a:schemeClr val="bg2"/>
                </a:solidFill>
              </a:rPr>
              <a:t>rm</a:t>
            </a:r>
            <a:r>
              <a:rPr lang="zh-CN" altLang="zh-CN" sz="2000" b="1" dirty="0">
                <a:solidFill>
                  <a:schemeClr val="bg2"/>
                </a:solidFill>
              </a:rPr>
              <a:t>命令删除一个目录，比如，可以使用如下命令删除刚才在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中创建的</a:t>
            </a:r>
            <a:r>
              <a:rPr lang="en-US" altLang="zh-CN" sz="2000" b="1" dirty="0">
                <a:solidFill>
                  <a:schemeClr val="bg2"/>
                </a:solidFill>
              </a:rPr>
              <a:t>“/input”</a:t>
            </a:r>
            <a:r>
              <a:rPr lang="zh-CN" altLang="zh-CN" sz="2000" b="1" dirty="0">
                <a:solidFill>
                  <a:schemeClr val="bg2"/>
                </a:solidFill>
              </a:rPr>
              <a:t>目录（不是</a:t>
            </a:r>
            <a:r>
              <a:rPr lang="en-US" altLang="zh-CN" sz="2000" b="1" dirty="0">
                <a:solidFill>
                  <a:schemeClr val="bg2"/>
                </a:solidFill>
              </a:rPr>
              <a:t>“/user/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/input”</a:t>
            </a:r>
            <a:r>
              <a:rPr lang="zh-CN" altLang="zh-CN" sz="2000" b="1" dirty="0">
                <a:solidFill>
                  <a:schemeClr val="bg2"/>
                </a:solidFill>
              </a:rPr>
              <a:t>目录）：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9226" name="TextBox 9">
            <a:extLst>
              <a:ext uri="{FF2B5EF4-FFF2-40B4-BE49-F238E27FC236}">
                <a16:creationId xmlns:a16="http://schemas.microsoft.com/office/drawing/2014/main" id="{273A8BFD-440E-4B50-A8C1-F815E911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28810"/>
            <a:ext cx="71628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–rm –r /input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08C241-4DB0-4819-88FB-3A44DC16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D15B06-03CE-4B72-8CAF-2DDFD58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22737-A5A7-41B7-A7B1-3233ABF1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">
            <a:extLst>
              <a:ext uri="{FF2B5EF4-FFF2-40B4-BE49-F238E27FC236}">
                <a16:creationId xmlns:a16="http://schemas.microsoft.com/office/drawing/2014/main" id="{DE3232CB-B031-4426-B092-7C3BFDEB1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14" y="898823"/>
            <a:ext cx="176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文件操作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93722F59-E747-4BA6-9D75-02F28112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422737"/>
            <a:ext cx="81153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首先，使用</a:t>
            </a:r>
            <a:r>
              <a:rPr lang="en-US" altLang="zh-CN" sz="2000" b="1" dirty="0">
                <a:solidFill>
                  <a:schemeClr val="bg2"/>
                </a:solidFill>
              </a:rPr>
              <a:t>vim</a:t>
            </a:r>
            <a:r>
              <a:rPr lang="zh-CN" altLang="zh-CN" sz="2000" b="1" dirty="0">
                <a:solidFill>
                  <a:schemeClr val="bg2"/>
                </a:solidFill>
              </a:rPr>
              <a:t>编辑器，在本地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文件系统的</a:t>
            </a:r>
            <a:r>
              <a:rPr lang="en-US" altLang="zh-CN" sz="2000" b="1" dirty="0">
                <a:solidFill>
                  <a:schemeClr val="bg2"/>
                </a:solidFill>
              </a:rPr>
              <a:t>“/home/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/”</a:t>
            </a:r>
            <a:r>
              <a:rPr lang="zh-CN" altLang="zh-CN" sz="2000" b="1" dirty="0">
                <a:solidFill>
                  <a:schemeClr val="bg2"/>
                </a:solidFill>
              </a:rPr>
              <a:t>目录下创建一个文件</a:t>
            </a:r>
            <a:r>
              <a:rPr lang="en-US" altLang="zh-CN" sz="2000" b="1" dirty="0">
                <a:solidFill>
                  <a:schemeClr val="bg2"/>
                </a:solidFill>
              </a:rPr>
              <a:t>myLocalFile.txt</a:t>
            </a:r>
            <a:r>
              <a:rPr lang="zh-CN" altLang="zh-CN" sz="2000" b="1" dirty="0">
                <a:solidFill>
                  <a:schemeClr val="bg2"/>
                </a:solidFill>
              </a:rPr>
              <a:t>，里面可以随意输入一些单词，比如，输入如下三行：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10245" name="TextBox 4">
            <a:extLst>
              <a:ext uri="{FF2B5EF4-FFF2-40B4-BE49-F238E27FC236}">
                <a16:creationId xmlns:a16="http://schemas.microsoft.com/office/drawing/2014/main" id="{1A97D950-377E-481D-9091-4EF94814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474426"/>
            <a:ext cx="2514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Hadoop</a:t>
            </a:r>
            <a:endParaRPr lang="zh-CN" altLang="zh-CN" sz="2000" b="1" dirty="0"/>
          </a:p>
          <a:p>
            <a:pPr eaLnBrk="1" hangingPunct="1"/>
            <a:r>
              <a:rPr lang="en-US" altLang="zh-CN" sz="2000" b="1" dirty="0"/>
              <a:t>Spark</a:t>
            </a:r>
            <a:endParaRPr lang="zh-CN" altLang="zh-CN" sz="2000" b="1" dirty="0"/>
          </a:p>
          <a:p>
            <a:pPr eaLnBrk="1" hangingPunct="1"/>
            <a:r>
              <a:rPr lang="en-US" altLang="zh-CN" sz="2000" b="1" dirty="0"/>
              <a:t>XMU DBLAB</a:t>
            </a:r>
            <a:endParaRPr lang="zh-CN" altLang="en-US" sz="2000" b="1" dirty="0"/>
          </a:p>
        </p:txBody>
      </p:sp>
      <p:sp>
        <p:nvSpPr>
          <p:cNvPr id="10246" name="TextBox 5">
            <a:extLst>
              <a:ext uri="{FF2B5EF4-FFF2-40B4-BE49-F238E27FC236}">
                <a16:creationId xmlns:a16="http://schemas.microsoft.com/office/drawing/2014/main" id="{5B2DF6DF-F9C8-40BD-84AA-ABBB5DC2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23379"/>
            <a:ext cx="78920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然后，可以使用如下命令把本地文件系统的</a:t>
            </a:r>
            <a:r>
              <a:rPr lang="en-US" altLang="zh-CN" sz="2000" b="1" dirty="0">
                <a:solidFill>
                  <a:schemeClr val="bg2"/>
                </a:solidFill>
              </a:rPr>
              <a:t>“/home/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/myLocalFile.txt”</a:t>
            </a:r>
            <a:r>
              <a:rPr lang="zh-CN" altLang="zh-CN" sz="2000" b="1" dirty="0">
                <a:solidFill>
                  <a:schemeClr val="bg2"/>
                </a:solidFill>
              </a:rPr>
              <a:t>上传到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中的当前用户目录的</a:t>
            </a:r>
            <a:r>
              <a:rPr lang="en-US" altLang="zh-CN" sz="2000" b="1" dirty="0">
                <a:solidFill>
                  <a:schemeClr val="bg2"/>
                </a:solidFill>
              </a:rPr>
              <a:t>input</a:t>
            </a:r>
            <a:r>
              <a:rPr lang="zh-CN" altLang="zh-CN" sz="2000" b="1" dirty="0">
                <a:solidFill>
                  <a:schemeClr val="bg2"/>
                </a:solidFill>
              </a:rPr>
              <a:t>目录下，也就是上传到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的</a:t>
            </a:r>
            <a:r>
              <a:rPr lang="en-US" altLang="zh-CN" sz="2000" b="1" dirty="0">
                <a:solidFill>
                  <a:schemeClr val="bg2"/>
                </a:solidFill>
              </a:rPr>
              <a:t>“/user/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/input/”</a:t>
            </a:r>
            <a:r>
              <a:rPr lang="zh-CN" altLang="zh-CN" sz="2000" b="1" dirty="0">
                <a:solidFill>
                  <a:schemeClr val="bg2"/>
                </a:solidFill>
              </a:rPr>
              <a:t>目录下：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10247" name="TextBox 6">
            <a:extLst>
              <a:ext uri="{FF2B5EF4-FFF2-40B4-BE49-F238E27FC236}">
                <a16:creationId xmlns:a16="http://schemas.microsoft.com/office/drawing/2014/main" id="{37656154-9A43-46FF-BA03-FE5D28CF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74676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-put /home/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/myLocalFile.txt  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248" name="TextBox 7">
            <a:extLst>
              <a:ext uri="{FF2B5EF4-FFF2-40B4-BE49-F238E27FC236}">
                <a16:creationId xmlns:a16="http://schemas.microsoft.com/office/drawing/2014/main" id="{95EC2407-8F63-4DDE-9374-725CB6728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90" y="5464572"/>
            <a:ext cx="7739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可以使用</a:t>
            </a:r>
            <a:r>
              <a:rPr lang="en-US" altLang="zh-CN" sz="2000" b="1" dirty="0">
                <a:solidFill>
                  <a:schemeClr val="bg2"/>
                </a:solidFill>
              </a:rPr>
              <a:t>ls</a:t>
            </a:r>
            <a:r>
              <a:rPr lang="zh-CN" altLang="zh-CN" sz="2000" b="1" dirty="0">
                <a:solidFill>
                  <a:schemeClr val="bg2"/>
                </a:solidFill>
              </a:rPr>
              <a:t>命令查看一下文件是否成功上传到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中，具体如下：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10249" name="TextBox 8">
            <a:extLst>
              <a:ext uri="{FF2B5EF4-FFF2-40B4-BE49-F238E27FC236}">
                <a16:creationId xmlns:a16="http://schemas.microsoft.com/office/drawing/2014/main" id="{A1CC46D0-1338-4F9B-ABA4-6A44E72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19800"/>
            <a:ext cx="74676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-ls input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CB94C-A477-4B2D-8BA9-32938F56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EC13A-FE99-48E7-B673-D1645722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4A55B-3E27-43CE-8871-0FA0C2D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>
            <a:extLst>
              <a:ext uri="{FF2B5EF4-FFF2-40B4-BE49-F238E27FC236}">
                <a16:creationId xmlns:a16="http://schemas.microsoft.com/office/drawing/2014/main" id="{FD2B2E8A-1589-4047-A0D9-988B63867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04" y="1143745"/>
            <a:ext cx="7911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下面使用如下命令查看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中的</a:t>
            </a:r>
            <a:r>
              <a:rPr lang="en-US" altLang="zh-CN" sz="2000" b="1" dirty="0">
                <a:solidFill>
                  <a:schemeClr val="bg2"/>
                </a:solidFill>
              </a:rPr>
              <a:t>myLocalFile.txt</a:t>
            </a:r>
            <a:r>
              <a:rPr lang="zh-CN" altLang="zh-CN" sz="2000" b="1" dirty="0">
                <a:solidFill>
                  <a:schemeClr val="bg2"/>
                </a:solidFill>
              </a:rPr>
              <a:t>这个文件的内容：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D7702AA1-81F1-4934-BB3E-553588E5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96" y="1913310"/>
            <a:ext cx="76200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./bin/hdfs dfs –cat input/myLocalFile.txt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269" name="TextBox 4">
            <a:extLst>
              <a:ext uri="{FF2B5EF4-FFF2-40B4-BE49-F238E27FC236}">
                <a16:creationId xmlns:a16="http://schemas.microsoft.com/office/drawing/2014/main" id="{9726E087-EFD9-40BA-A157-FA8F27071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04" y="2510007"/>
            <a:ext cx="79111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下面把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中的</a:t>
            </a:r>
            <a:r>
              <a:rPr lang="en-US" altLang="zh-CN" sz="2000" b="1" dirty="0">
                <a:solidFill>
                  <a:schemeClr val="bg2"/>
                </a:solidFill>
              </a:rPr>
              <a:t>myLocalFile.txt</a:t>
            </a:r>
            <a:r>
              <a:rPr lang="zh-CN" altLang="zh-CN" sz="2000" b="1" dirty="0">
                <a:solidFill>
                  <a:schemeClr val="bg2"/>
                </a:solidFill>
              </a:rPr>
              <a:t>文件下载到本地文件系统中的</a:t>
            </a:r>
            <a:r>
              <a:rPr lang="en-US" altLang="zh-CN" sz="2000" b="1" dirty="0">
                <a:solidFill>
                  <a:schemeClr val="bg2"/>
                </a:solidFill>
              </a:rPr>
              <a:t>“/home/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</a:t>
            </a:r>
            <a:r>
              <a:rPr lang="zh-CN" altLang="zh-CN" sz="2000" b="1" dirty="0">
                <a:solidFill>
                  <a:schemeClr val="bg2"/>
                </a:solidFill>
              </a:rPr>
              <a:t>下载</a:t>
            </a:r>
            <a:r>
              <a:rPr lang="en-US" altLang="zh-CN" sz="2000" b="1" dirty="0">
                <a:solidFill>
                  <a:schemeClr val="bg2"/>
                </a:solidFill>
              </a:rPr>
              <a:t>/”</a:t>
            </a:r>
            <a:r>
              <a:rPr lang="zh-CN" altLang="zh-CN" sz="2000" b="1" dirty="0">
                <a:solidFill>
                  <a:schemeClr val="bg2"/>
                </a:solidFill>
              </a:rPr>
              <a:t>这个目录下，命令如下：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11270" name="TextBox 5">
            <a:extLst>
              <a:ext uri="{FF2B5EF4-FFF2-40B4-BE49-F238E27FC236}">
                <a16:creationId xmlns:a16="http://schemas.microsoft.com/office/drawing/2014/main" id="{DCE8346D-0C60-4AF8-A7C1-918FD2677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41" y="3478525"/>
            <a:ext cx="76200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-get input/myLocalFile.txt  /home/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zh-CN" sz="2000" dirty="0">
                <a:solidFill>
                  <a:schemeClr val="bg1"/>
                </a:solidFill>
              </a:rPr>
              <a:t>下载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271" name="TextBox 6">
            <a:extLst>
              <a:ext uri="{FF2B5EF4-FFF2-40B4-BE49-F238E27FC236}">
                <a16:creationId xmlns:a16="http://schemas.microsoft.com/office/drawing/2014/main" id="{3D2CB1E9-682A-4C28-86F8-5C633296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6" y="4127774"/>
            <a:ext cx="76200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可以使用如下命令，到本地文件系统查看下载下来的文件</a:t>
            </a:r>
            <a:r>
              <a:rPr lang="en-US" altLang="zh-CN" sz="2000" b="1" dirty="0">
                <a:solidFill>
                  <a:schemeClr val="bg2"/>
                </a:solidFill>
              </a:rPr>
              <a:t>myLocalFile.txt</a:t>
            </a:r>
            <a:r>
              <a:rPr lang="zh-CN" altLang="zh-CN" sz="2000" b="1" dirty="0">
                <a:solidFill>
                  <a:schemeClr val="bg2"/>
                </a:solidFill>
              </a:rPr>
              <a:t>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11272" name="TextBox 7">
            <a:extLst>
              <a:ext uri="{FF2B5EF4-FFF2-40B4-BE49-F238E27FC236}">
                <a16:creationId xmlns:a16="http://schemas.microsoft.com/office/drawing/2014/main" id="{4C95D9F5-3E06-4368-946D-FD738914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6" y="5048310"/>
            <a:ext cx="75438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~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cd </a:t>
            </a:r>
            <a:r>
              <a:rPr lang="zh-CN" altLang="zh-CN" sz="2000">
                <a:solidFill>
                  <a:schemeClr val="bg1"/>
                </a:solidFill>
              </a:rPr>
              <a:t>下载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ls</a:t>
            </a:r>
            <a:endParaRPr lang="zh-CN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$ cat myLocalFile.txt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F6629-7FFF-468C-AF28-3419C44C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A8A2F-6073-41F2-8846-2252F691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1F31A-DA4C-4560-8EEE-19871B41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>
            <a:extLst>
              <a:ext uri="{FF2B5EF4-FFF2-40B4-BE49-F238E27FC236}">
                <a16:creationId xmlns:a16="http://schemas.microsoft.com/office/drawing/2014/main" id="{5F1215F4-624E-4A5A-8E05-FB806D802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7772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最后，了解一下如何把文件从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中的一个目录拷贝到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中的另外一个目录。比如，如果要把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的</a:t>
            </a:r>
            <a:r>
              <a:rPr lang="en-US" altLang="zh-CN" sz="2000" b="1" dirty="0">
                <a:solidFill>
                  <a:schemeClr val="bg2"/>
                </a:solidFill>
              </a:rPr>
              <a:t>“/user/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/input/myLocalFile.txt”</a:t>
            </a:r>
            <a:r>
              <a:rPr lang="zh-CN" altLang="zh-CN" sz="2000" b="1" dirty="0">
                <a:solidFill>
                  <a:schemeClr val="bg2"/>
                </a:solidFill>
              </a:rPr>
              <a:t>文件，拷贝到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的另外一个目录</a:t>
            </a:r>
            <a:r>
              <a:rPr lang="en-US" altLang="zh-CN" sz="2000" b="1" dirty="0">
                <a:solidFill>
                  <a:schemeClr val="bg2"/>
                </a:solidFill>
              </a:rPr>
              <a:t>“/input”</a:t>
            </a:r>
            <a:r>
              <a:rPr lang="zh-CN" altLang="zh-CN" sz="2000" b="1" dirty="0">
                <a:solidFill>
                  <a:schemeClr val="bg2"/>
                </a:solidFill>
              </a:rPr>
              <a:t>中（注意，这个</a:t>
            </a:r>
            <a:r>
              <a:rPr lang="en-US" altLang="zh-CN" sz="2000" b="1" dirty="0">
                <a:solidFill>
                  <a:schemeClr val="bg2"/>
                </a:solidFill>
              </a:rPr>
              <a:t>input</a:t>
            </a:r>
            <a:r>
              <a:rPr lang="zh-CN" altLang="zh-CN" sz="2000" b="1" dirty="0">
                <a:solidFill>
                  <a:schemeClr val="bg2"/>
                </a:solidFill>
              </a:rPr>
              <a:t>目录位于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根目录下），可以使用如下命令：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C40AA6C5-508E-4440-BA6C-4CDEF03E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64417"/>
            <a:ext cx="75438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-cp input/myLocalFile.txt  /input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DC2780-674A-4917-A5C5-0E80F88C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9751D-A79F-4803-921B-846C2F4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 HDFS</a:t>
            </a:r>
            <a:r>
              <a:rPr lang="zh-CN" altLang="en-US"/>
              <a:t>操作方法与基础编程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DCBAB-602A-4E0F-8B68-D82778FB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14651</TotalTime>
  <Words>2009</Words>
  <Application>Microsoft Office PowerPoint</Application>
  <PresentationFormat>全屏显示(4:3)</PresentationFormat>
  <Paragraphs>307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黑体</vt:lpstr>
      <vt:lpstr>华文中宋</vt:lpstr>
      <vt:lpstr>宋体</vt:lpstr>
      <vt:lpstr>Arial</vt:lpstr>
      <vt:lpstr>Calibri</vt:lpstr>
      <vt:lpstr>Times New Roman</vt:lpstr>
      <vt:lpstr>Verdana</vt:lpstr>
      <vt:lpstr>Wingdings</vt:lpstr>
      <vt:lpstr>Pixel</vt:lpstr>
      <vt:lpstr> </vt:lpstr>
      <vt:lpstr>PowerPoint 演示文稿</vt:lpstr>
      <vt:lpstr>4.1 HDFS操作常用Shell命令</vt:lpstr>
      <vt:lpstr>4.1.1 查看命令使用方法</vt:lpstr>
      <vt:lpstr>4.1.2 HDFS目录操作</vt:lpstr>
      <vt:lpstr>PowerPoint 演示文稿</vt:lpstr>
      <vt:lpstr>PowerPoint 演示文稿</vt:lpstr>
      <vt:lpstr>PowerPoint 演示文稿</vt:lpstr>
      <vt:lpstr>PowerPoint 演示文稿</vt:lpstr>
      <vt:lpstr>4.2 利用HDFS的Web管理界面</vt:lpstr>
      <vt:lpstr>4.3 HDFS编程实践</vt:lpstr>
      <vt:lpstr>4.3.1 在Eclipse中创建项目</vt:lpstr>
      <vt:lpstr>PowerPoint 演示文稿</vt:lpstr>
      <vt:lpstr>PowerPoint 演示文稿</vt:lpstr>
      <vt:lpstr>4.3.2为项目添加需要用到的JAR包</vt:lpstr>
      <vt:lpstr>PowerPoint 演示文稿</vt:lpstr>
      <vt:lpstr>PowerPoint 演示文稿</vt:lpstr>
      <vt:lpstr>PowerPoint 演示文稿</vt:lpstr>
      <vt:lpstr>4.3.3 编写Java应用程序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4.3.4 编译运行程序</vt:lpstr>
      <vt:lpstr>PowerPoint 演示文稿</vt:lpstr>
      <vt:lpstr>PowerPoint 演示文稿</vt:lpstr>
      <vt:lpstr>PowerPoint 演示文稿</vt:lpstr>
      <vt:lpstr>PowerPoint 演示文稿</vt:lpstr>
      <vt:lpstr>4.3.5应用程序的部署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Chen Hans</cp:lastModifiedBy>
  <cp:revision>2145</cp:revision>
  <cp:lastPrinted>1601-01-01T00:00:00Z</cp:lastPrinted>
  <dcterms:created xsi:type="dcterms:W3CDTF">1601-01-01T00:00:00Z</dcterms:created>
  <dcterms:modified xsi:type="dcterms:W3CDTF">2024-02-22T12:00:06Z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