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9"/>
  </p:notesMasterIdLst>
  <p:sldIdLst>
    <p:sldId id="434" r:id="rId2"/>
    <p:sldId id="435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29" r:id="rId12"/>
    <p:sldId id="430" r:id="rId13"/>
    <p:sldId id="431" r:id="rId14"/>
    <p:sldId id="432" r:id="rId15"/>
    <p:sldId id="433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6633"/>
    <a:srgbClr val="CC6600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5" autoAdjust="0"/>
    <p:restoredTop sz="92324" autoAdjust="0"/>
  </p:normalViewPr>
  <p:slideViewPr>
    <p:cSldViewPr>
      <p:cViewPr varScale="1">
        <p:scale>
          <a:sx n="64" d="100"/>
          <a:sy n="64" d="100"/>
        </p:scale>
        <p:origin x="144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8A6EBE9-74DF-49A3-BFBF-D4D40FD553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E7AA740-9595-4307-9F01-C18D0E87265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5A3DC4F-4B4D-4995-93C9-C1276A2AD8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55ADDD1-A3EF-4E12-BEEE-6189F7D584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A679144-E446-425D-A4DD-4BFFDD24147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9119E6A-140E-41FB-81E2-B71EFBD23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86922C-D560-459E-AFB9-7110BB066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DC3B27C-4FAA-445E-B736-89B59C669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D6D3C29-5C8D-4CCF-8B6A-260B30DA5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0953289-707C-4506-873D-3C650ACCC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C760C29-45F1-4690-B2C0-4F313DCF2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大数据技术原理与应用（第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版）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br>
              <a:rPr lang="en-US" altLang="zh-CN">
                <a:latin typeface="Arial" panose="020B0604020202020204" pitchFamily="34" charset="0"/>
              </a:rPr>
            </a:br>
            <a:r>
              <a:rPr lang="en-US" altLang="zh-CN">
                <a:latin typeface="Arial" panose="020B0604020202020204" pitchFamily="34" charset="0"/>
              </a:rPr>
              <a:t>《</a:t>
            </a:r>
            <a:r>
              <a:rPr lang="zh-CN" altLang="en-US">
                <a:latin typeface="Arial" panose="020B0604020202020204" pitchFamily="34" charset="0"/>
              </a:rPr>
              <a:t>第</a:t>
            </a:r>
            <a:r>
              <a:rPr lang="en-US" altLang="zh-CN">
                <a:latin typeface="Arial" panose="020B0604020202020204" pitchFamily="34" charset="0"/>
              </a:rPr>
              <a:t>6</a:t>
            </a:r>
            <a:r>
              <a:rPr lang="zh-CN" altLang="en-US">
                <a:latin typeface="Arial" panose="020B0604020202020204" pitchFamily="34" charset="0"/>
              </a:rPr>
              <a:t>章 云数据库</a:t>
            </a:r>
            <a:r>
              <a:rPr lang="en-US" altLang="zh-CN">
                <a:latin typeface="Arial" panose="020B0604020202020204" pitchFamily="34" charset="0"/>
              </a:rPr>
              <a:t>》</a:t>
            </a:r>
            <a:r>
              <a:rPr lang="zh-CN" altLang="en-US">
                <a:latin typeface="Arial" panose="020B0604020202020204" pitchFamily="34" charset="0"/>
              </a:rPr>
              <a:t>在线视频观看地址：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>
                <a:latin typeface="Arial" panose="020B0604020202020204" pitchFamily="34" charset="0"/>
              </a:rPr>
              <a:t>http://dblab.xmu.edu.cn/post/bigdata-online-course/#lesson6</a:t>
            </a: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F09C098-30D8-4FC2-9A5C-5587A6D8D1B0}"/>
              </a:ext>
            </a:extLst>
          </p:cNvPr>
          <p:cNvGrpSpPr>
            <a:grpSpLocks/>
          </p:cNvGrpSpPr>
          <p:nvPr/>
        </p:nvGrpSpPr>
        <p:grpSpPr bwMode="auto">
          <a:xfrm>
            <a:off x="0" y="-167640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4DD41883-6A7C-43F8-A566-2053E6418ED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4924E85C-AC50-4096-84FB-B8FC4537D19D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EA6211C6-91AE-44D4-BE07-B6570DA54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908DA7DB-F0E1-4989-A3BD-93B9969153E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0BF6D134-702A-4939-AE0C-BCC05E86B7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6BA56A46-4CE0-4D70-9FC2-8BB6D71953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0C0AC04D-035A-4D49-BEF7-6E8EE65ABB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2B0620E7-C5AD-4CE0-97EB-4FC00611F9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08AB954E-0891-4B13-AD12-83A27E1D02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82EA4FEC-92EB-4A9D-8BAF-701641065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F7FCF60E-7D55-4A3C-B1F2-96807C0427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68BDE359-AC66-4C77-8129-D81B88EE7C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37A75595-A65B-4F11-8668-2EC2162D7D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926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33F0B7F-6944-4E64-A832-A9A4886B1B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35152B2D-1110-4F5C-9C53-FABD69EB0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C1261D5-50B2-4C0A-AC28-FD851E666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B4850-316B-4730-882E-90FE6733CD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6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80010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594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F2C0DF-501C-4A37-84FE-6B50779AE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514600"/>
            <a:ext cx="8229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62E9D1-AFBF-4069-8BFD-19F1B1C0E4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D18753D9-D49D-43B8-A9DB-61713BAFA9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7200" y="652463"/>
            <a:ext cx="83820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11998354 h 1000"/>
              <a:gd name="T6" fmla="*/ 0 w 1000"/>
              <a:gd name="T7" fmla="*/ 11998354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3399"/>
          </a:solidFill>
          <a:ln w="952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7B2DA86-B714-4E8D-9CBD-DC5A86BB0A7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461EEB7C-8ABB-40D6-9C41-52CCDAFF79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54E0216B-F287-497E-9A73-AC868F2CE3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3525"/>
            <a:ext cx="2895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73E7B8B4-B177-485E-B72C-DE595342DA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613525"/>
            <a:ext cx="1981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2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9C7EB93-7F46-4F47-99F1-5D50132A29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3" name="Picture 9" descr="xiaohui">
            <a:extLst>
              <a:ext uri="{FF2B5EF4-FFF2-40B4-BE49-F238E27FC236}">
                <a16:creationId xmlns:a16="http://schemas.microsoft.com/office/drawing/2014/main" id="{D9107398-733F-41B6-8690-46337B13FA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7620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9" r:id="rId2"/>
    <p:sldLayoutId id="2147483685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9A98DEE-D3A9-4B30-8E01-0D20DCD669B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667000" y="3468688"/>
            <a:ext cx="6096000" cy="762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7. MapReduce</a:t>
            </a:r>
            <a:r>
              <a:rPr lang="zh-CN" altLang="en-US" sz="4000" b="1" dirty="0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基础编程</a:t>
            </a:r>
            <a:endParaRPr lang="en-US" altLang="zh-CN" sz="4000" b="1" dirty="0">
              <a:solidFill>
                <a:schemeClr val="bg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93A48C-7B6B-4131-8B30-16683494C7A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667000" y="838200"/>
            <a:ext cx="6477000" cy="1470025"/>
          </a:xfrm>
          <a:noFill/>
        </p:spPr>
        <p:txBody>
          <a:bodyPr/>
          <a:lstStyle/>
          <a:p>
            <a:pPr eaLnBrk="1" hangingPunct="1"/>
            <a:r>
              <a:rPr lang="zh-CN" altLang="en-US" sz="50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C264BB7-0B2E-4F5F-9065-3EEF4AB3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066800"/>
            <a:ext cx="6477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800" b="1">
                <a:solidFill>
                  <a:schemeClr val="bg1"/>
                </a:solidFill>
                <a:latin typeface="Verdana" panose="020B0604030504040204" pitchFamily="34" charset="0"/>
              </a:rPr>
              <a:t>大数据技术原理与应用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91FC5B0-F83C-4CE9-B6EB-6F4926DB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029200"/>
            <a:ext cx="45720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陈建文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bg2"/>
                </a:solidFill>
              </a:rPr>
              <a:t>电子信息与通信学院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bg2"/>
                </a:solidFill>
              </a:rPr>
              <a:t>chenjw@hust.edu.cn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Box 2">
            <a:extLst>
              <a:ext uri="{FF2B5EF4-FFF2-40B4-BE49-F238E27FC236}">
                <a16:creationId xmlns:a16="http://schemas.microsoft.com/office/drawing/2014/main" id="{CDDC658B-AA47-4255-9B5C-49BF339AF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64" y="1219200"/>
            <a:ext cx="81534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 public static class </a:t>
            </a:r>
            <a:r>
              <a:rPr lang="en-US" altLang="zh-CN" dirty="0" err="1"/>
              <a:t>TokenizerMapper</a:t>
            </a:r>
            <a:r>
              <a:rPr lang="en-US" altLang="zh-CN" dirty="0"/>
              <a:t> extends Mapper&lt;Object, Text, Text, </a:t>
            </a:r>
            <a:r>
              <a:rPr lang="en-US" altLang="zh-CN" dirty="0" err="1"/>
              <a:t>IntWritable</a:t>
            </a:r>
            <a:r>
              <a:rPr lang="en-US" altLang="zh-CN" dirty="0"/>
              <a:t>&gt;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private static final </a:t>
            </a:r>
            <a:r>
              <a:rPr lang="en-US" altLang="zh-CN" dirty="0" err="1"/>
              <a:t>IntWritable</a:t>
            </a:r>
            <a:r>
              <a:rPr lang="en-US" altLang="zh-CN" dirty="0"/>
              <a:t> one = new </a:t>
            </a:r>
            <a:r>
              <a:rPr lang="en-US" altLang="zh-CN" dirty="0" err="1"/>
              <a:t>IntWritable</a:t>
            </a:r>
            <a:r>
              <a:rPr lang="en-US" altLang="zh-CN" dirty="0"/>
              <a:t>(1);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private Text word = new Text();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public </a:t>
            </a:r>
            <a:r>
              <a:rPr lang="en-US" altLang="zh-CN" dirty="0" err="1"/>
              <a:t>TokenizerMapper</a:t>
            </a:r>
            <a:r>
              <a:rPr lang="en-US" altLang="zh-CN" dirty="0"/>
              <a:t>()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public void map(Object key, Text value, Mapper&lt;Object, Text, Text, </a:t>
            </a:r>
            <a:r>
              <a:rPr lang="en-US" altLang="zh-CN" dirty="0" err="1"/>
              <a:t>IntWritable</a:t>
            </a:r>
            <a:r>
              <a:rPr lang="en-US" altLang="zh-CN" dirty="0"/>
              <a:t>&gt;.Context context)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StringTokenizer</a:t>
            </a:r>
            <a:r>
              <a:rPr lang="en-US" altLang="zh-CN" dirty="0"/>
              <a:t> </a:t>
            </a:r>
            <a:r>
              <a:rPr lang="en-US" altLang="zh-CN" dirty="0" err="1"/>
              <a:t>itr</a:t>
            </a:r>
            <a:r>
              <a:rPr lang="en-US" altLang="zh-CN" dirty="0"/>
              <a:t> = new </a:t>
            </a:r>
            <a:r>
              <a:rPr lang="en-US" altLang="zh-CN" dirty="0" err="1"/>
              <a:t>StringTokenizer</a:t>
            </a:r>
            <a:r>
              <a:rPr lang="en-US" altLang="zh-CN" dirty="0"/>
              <a:t>(</a:t>
            </a:r>
            <a:r>
              <a:rPr lang="en-US" altLang="zh-CN" dirty="0" err="1"/>
              <a:t>value.toString</a:t>
            </a:r>
            <a:r>
              <a:rPr lang="en-US" altLang="zh-CN" dirty="0"/>
              <a:t>()); 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while(</a:t>
            </a:r>
            <a:r>
              <a:rPr lang="en-US" altLang="zh-CN" dirty="0" err="1"/>
              <a:t>itr.hasMoreTokens</a:t>
            </a:r>
            <a:r>
              <a:rPr lang="en-US" altLang="zh-CN" dirty="0"/>
              <a:t>())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</a:t>
            </a:r>
            <a:r>
              <a:rPr lang="en-US" altLang="zh-CN" dirty="0" err="1"/>
              <a:t>this.word.set</a:t>
            </a:r>
            <a:r>
              <a:rPr lang="en-US" altLang="zh-CN" dirty="0"/>
              <a:t>(</a:t>
            </a:r>
            <a:r>
              <a:rPr lang="en-US" altLang="zh-CN" dirty="0" err="1"/>
              <a:t>itr.nextToken</a:t>
            </a:r>
            <a:r>
              <a:rPr lang="en-US" altLang="zh-CN" dirty="0"/>
              <a:t>());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</a:t>
            </a:r>
            <a:r>
              <a:rPr lang="en-US" altLang="zh-CN" dirty="0" err="1"/>
              <a:t>context.write</a:t>
            </a:r>
            <a:r>
              <a:rPr lang="en-US" altLang="zh-CN" dirty="0"/>
              <a:t>(</a:t>
            </a:r>
            <a:r>
              <a:rPr lang="en-US" altLang="zh-CN" dirty="0" err="1"/>
              <a:t>this.word</a:t>
            </a:r>
            <a:r>
              <a:rPr lang="en-US" altLang="zh-CN" dirty="0"/>
              <a:t>, one);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}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DCBF3-156B-457D-92F5-42EE7EF9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1E030A-4328-4DD2-A645-4AFE40CA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E09FB-8373-4C52-948C-6A4DBF5C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Box 2">
            <a:extLst>
              <a:ext uri="{FF2B5EF4-FFF2-40B4-BE49-F238E27FC236}">
                <a16:creationId xmlns:a16="http://schemas.microsoft.com/office/drawing/2014/main" id="{C4F55322-2055-4FF9-AA20-B55FED25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815340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public static class </a:t>
            </a:r>
            <a:r>
              <a:rPr lang="en-US" altLang="zh-CN" dirty="0" err="1"/>
              <a:t>IntSumReducer</a:t>
            </a:r>
            <a:r>
              <a:rPr lang="en-US" altLang="zh-CN" dirty="0"/>
              <a:t> extends Reducer&lt;Text,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Text, </a:t>
            </a:r>
            <a:r>
              <a:rPr lang="en-US" altLang="zh-CN" dirty="0" err="1"/>
              <a:t>IntWritable</a:t>
            </a:r>
            <a:r>
              <a:rPr lang="en-US" altLang="zh-CN" dirty="0"/>
              <a:t>&gt;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private </a:t>
            </a:r>
            <a:r>
              <a:rPr lang="en-US" altLang="zh-CN" dirty="0" err="1"/>
              <a:t>IntWritable</a:t>
            </a:r>
            <a:r>
              <a:rPr lang="en-US" altLang="zh-CN" dirty="0"/>
              <a:t> result = new </a:t>
            </a:r>
            <a:r>
              <a:rPr lang="en-US" altLang="zh-CN" dirty="0" err="1"/>
              <a:t>IntWritable</a:t>
            </a:r>
            <a:r>
              <a:rPr lang="en-US" altLang="zh-CN" dirty="0"/>
              <a:t>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public </a:t>
            </a:r>
            <a:r>
              <a:rPr lang="en-US" altLang="zh-CN" dirty="0" err="1"/>
              <a:t>IntSumReducer</a:t>
            </a:r>
            <a:r>
              <a:rPr lang="en-US" altLang="zh-CN" dirty="0"/>
              <a:t>()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public void reduce(Text key, </a:t>
            </a:r>
            <a:r>
              <a:rPr lang="en-US" altLang="zh-CN" dirty="0" err="1"/>
              <a:t>Iterable</a:t>
            </a:r>
            <a:r>
              <a:rPr lang="en-US" altLang="zh-CN" dirty="0"/>
              <a:t>&lt;</a:t>
            </a:r>
            <a:r>
              <a:rPr lang="en-US" altLang="zh-CN" dirty="0" err="1"/>
              <a:t>IntWritable</a:t>
            </a:r>
            <a:r>
              <a:rPr lang="en-US" altLang="zh-CN" dirty="0"/>
              <a:t>&gt; values, Reducer&lt;Text, </a:t>
            </a:r>
            <a:r>
              <a:rPr lang="en-US" altLang="zh-CN" dirty="0" err="1"/>
              <a:t>IntWritable</a:t>
            </a:r>
            <a:r>
              <a:rPr lang="en-US" altLang="zh-CN" dirty="0"/>
              <a:t>, Text, </a:t>
            </a:r>
            <a:r>
              <a:rPr lang="en-US" altLang="zh-CN" dirty="0" err="1"/>
              <a:t>IntWritable</a:t>
            </a:r>
            <a:r>
              <a:rPr lang="en-US" altLang="zh-CN" dirty="0"/>
              <a:t>&gt;.Context context) throws </a:t>
            </a:r>
            <a:r>
              <a:rPr lang="en-US" altLang="zh-CN" dirty="0" err="1"/>
              <a:t>IOException</a:t>
            </a:r>
            <a:r>
              <a:rPr lang="en-US" altLang="zh-CN" dirty="0"/>
              <a:t>, </a:t>
            </a:r>
            <a:r>
              <a:rPr lang="en-US" altLang="zh-CN" dirty="0" err="1"/>
              <a:t>InterruptedException</a:t>
            </a:r>
            <a:r>
              <a:rPr lang="en-US" altLang="zh-CN" dirty="0"/>
              <a:t>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int sum = 0;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IntWritable</a:t>
            </a:r>
            <a:r>
              <a:rPr lang="en-US" altLang="zh-CN" dirty="0"/>
              <a:t> </a:t>
            </a:r>
            <a:r>
              <a:rPr lang="en-US" altLang="zh-CN" dirty="0" err="1"/>
              <a:t>val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for(Iterator </a:t>
            </a:r>
            <a:r>
              <a:rPr lang="en-US" altLang="zh-CN" dirty="0" err="1"/>
              <a:t>i</a:t>
            </a:r>
            <a:r>
              <a:rPr lang="en-US" altLang="zh-CN" dirty="0"/>
              <a:t>$ = </a:t>
            </a:r>
            <a:r>
              <a:rPr lang="en-US" altLang="zh-CN" dirty="0" err="1"/>
              <a:t>values.iterator</a:t>
            </a:r>
            <a:r>
              <a:rPr lang="en-US" altLang="zh-CN" dirty="0"/>
              <a:t>(); </a:t>
            </a:r>
            <a:r>
              <a:rPr lang="en-US" altLang="zh-CN" dirty="0" err="1"/>
              <a:t>i</a:t>
            </a:r>
            <a:r>
              <a:rPr lang="en-US" altLang="zh-CN" dirty="0"/>
              <a:t>$.</a:t>
            </a:r>
            <a:r>
              <a:rPr lang="en-US" altLang="zh-CN" dirty="0" err="1"/>
              <a:t>hasNext</a:t>
            </a:r>
            <a:r>
              <a:rPr lang="en-US" altLang="zh-CN" dirty="0"/>
              <a:t>(); sum += </a:t>
            </a:r>
            <a:r>
              <a:rPr lang="en-US" altLang="zh-CN" dirty="0" err="1"/>
              <a:t>val.get</a:t>
            </a:r>
            <a:r>
              <a:rPr lang="en-US" altLang="zh-CN" dirty="0"/>
              <a:t>()) {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    </a:t>
            </a:r>
            <a:r>
              <a:rPr lang="en-US" altLang="zh-CN" dirty="0" err="1"/>
              <a:t>val</a:t>
            </a:r>
            <a:r>
              <a:rPr lang="en-US" altLang="zh-CN" dirty="0"/>
              <a:t> = (</a:t>
            </a:r>
            <a:r>
              <a:rPr lang="en-US" altLang="zh-CN" dirty="0" err="1"/>
              <a:t>IntWritable</a:t>
            </a:r>
            <a:r>
              <a:rPr lang="en-US" altLang="zh-CN" dirty="0"/>
              <a:t>)</a:t>
            </a:r>
            <a:r>
              <a:rPr lang="en-US" altLang="zh-CN" dirty="0" err="1"/>
              <a:t>i</a:t>
            </a:r>
            <a:r>
              <a:rPr lang="en-US" altLang="zh-CN" dirty="0"/>
              <a:t>$.next();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this.result.set</a:t>
            </a:r>
            <a:r>
              <a:rPr lang="en-US" altLang="zh-CN" dirty="0"/>
              <a:t>(sum);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    </a:t>
            </a:r>
            <a:r>
              <a:rPr lang="en-US" altLang="zh-CN" dirty="0" err="1"/>
              <a:t>context.write</a:t>
            </a:r>
            <a:r>
              <a:rPr lang="en-US" altLang="zh-CN" dirty="0"/>
              <a:t>(key, </a:t>
            </a:r>
            <a:r>
              <a:rPr lang="en-US" altLang="zh-CN" dirty="0" err="1"/>
              <a:t>this.result</a:t>
            </a:r>
            <a:r>
              <a:rPr lang="en-US" altLang="zh-CN" dirty="0"/>
              <a:t>);</a:t>
            </a:r>
            <a:endParaRPr lang="zh-CN" altLang="zh-CN" dirty="0"/>
          </a:p>
          <a:p>
            <a:pPr eaLnBrk="1" hangingPunct="1"/>
            <a:r>
              <a:rPr lang="en-US" altLang="zh-CN" dirty="0"/>
              <a:t>    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    }</a:t>
            </a:r>
            <a:endParaRPr lang="zh-CN" altLang="zh-CN" dirty="0"/>
          </a:p>
          <a:p>
            <a:pPr eaLnBrk="1" hangingPunct="1"/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2884FD-C7A8-48DC-813A-7E0C077A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F8ECF-71F0-4A12-94BF-E3F732B6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EB8F9-FB6F-490A-BB4E-C8276B90C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55124586-DF18-4C53-83DC-B8CDD39445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7.3 </a:t>
            </a:r>
            <a:r>
              <a:rPr lang="zh-CN" altLang="zh-CN" sz="3200" b="1" dirty="0">
                <a:solidFill>
                  <a:schemeClr val="bg2"/>
                </a:solidFill>
              </a:rPr>
              <a:t>编译打包程序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15363" name="TextBox 2">
            <a:extLst>
              <a:ext uri="{FF2B5EF4-FFF2-40B4-BE49-F238E27FC236}">
                <a16:creationId xmlns:a16="http://schemas.microsoft.com/office/drawing/2014/main" id="{4BFB3B07-EC8B-414C-859C-D18C8D8A2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467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7.3.1 </a:t>
            </a:r>
            <a:r>
              <a:rPr lang="zh-CN" altLang="zh-CN" sz="2800" b="1" dirty="0">
                <a:solidFill>
                  <a:schemeClr val="bg2"/>
                </a:solidFill>
              </a:rPr>
              <a:t>使用命令行编译打包词频统计程序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457200" indent="-4572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7.3.2 </a:t>
            </a:r>
            <a:r>
              <a:rPr lang="zh-CN" altLang="zh-CN" sz="2800" b="1" dirty="0">
                <a:solidFill>
                  <a:schemeClr val="bg2"/>
                </a:solidFill>
              </a:rPr>
              <a:t>使用</a:t>
            </a:r>
            <a:r>
              <a:rPr lang="en-US" altLang="zh-CN" sz="2800" b="1" dirty="0">
                <a:solidFill>
                  <a:schemeClr val="bg2"/>
                </a:solidFill>
              </a:rPr>
              <a:t>Eclipse</a:t>
            </a:r>
            <a:r>
              <a:rPr lang="zh-CN" altLang="zh-CN" sz="2800" b="1" dirty="0">
                <a:solidFill>
                  <a:schemeClr val="bg2"/>
                </a:solidFill>
              </a:rPr>
              <a:t>编译运行词频统计程序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F050CB-E509-44ED-9DBE-FA0C0F6E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DC013A-D450-4F53-ADBD-6AAA4887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4CA7BE-52E9-42A8-9518-C8110387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F30D0B5D-2D41-4F25-B3FA-D18A3EC332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-81757"/>
            <a:ext cx="8001000" cy="914401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7.3.1 </a:t>
            </a:r>
            <a:r>
              <a:rPr lang="zh-CN" altLang="zh-CN" sz="2800" b="1" dirty="0">
                <a:solidFill>
                  <a:schemeClr val="bg2"/>
                </a:solidFill>
              </a:rPr>
              <a:t>使用命令行编译打包词频统计程序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6387" name="TextBox 2">
            <a:extLst>
              <a:ext uri="{FF2B5EF4-FFF2-40B4-BE49-F238E27FC236}">
                <a16:creationId xmlns:a16="http://schemas.microsoft.com/office/drawing/2014/main" id="{519E1E8F-AFBE-4823-85AF-F6EBE00CC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796930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首先，请在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系统中打开一个终端，把</a:t>
            </a:r>
            <a:r>
              <a:rPr lang="en-US" altLang="zh-CN" sz="2400" dirty="0"/>
              <a:t>Hadoop</a:t>
            </a:r>
            <a:r>
              <a:rPr lang="zh-CN" altLang="zh-CN" sz="2400" dirty="0"/>
              <a:t>的安装目录设置为当前工作目录，命令如下：</a:t>
            </a:r>
            <a:endParaRPr lang="zh-CN" altLang="en-US" sz="2400" dirty="0"/>
          </a:p>
        </p:txBody>
      </p:sp>
      <p:sp>
        <p:nvSpPr>
          <p:cNvPr id="16388" name="TextBox 3">
            <a:extLst>
              <a:ext uri="{FF2B5EF4-FFF2-40B4-BE49-F238E27FC236}">
                <a16:creationId xmlns:a16="http://schemas.microsoft.com/office/drawing/2014/main" id="{B389CE50-8CC9-4B23-8590-D7C204D5A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90" y="2089666"/>
            <a:ext cx="8000999" cy="46166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389" name="TextBox 4">
            <a:extLst>
              <a:ext uri="{FF2B5EF4-FFF2-40B4-BE49-F238E27FC236}">
                <a16:creationId xmlns:a16="http://schemas.microsoft.com/office/drawing/2014/main" id="{25A0911E-B280-405E-9DDC-3AA9B7B81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94" y="2776131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然后，执行如下命令，让</a:t>
            </a:r>
            <a:r>
              <a:rPr lang="en-US" altLang="zh-CN" sz="2400" dirty="0" err="1"/>
              <a:t>javac</a:t>
            </a:r>
            <a:r>
              <a:rPr lang="zh-CN" altLang="zh-CN" sz="2400" dirty="0"/>
              <a:t>编译程序可以找到</a:t>
            </a:r>
            <a:r>
              <a:rPr lang="en-US" altLang="zh-CN" sz="2400" dirty="0"/>
              <a:t>Hadoop</a:t>
            </a:r>
            <a:r>
              <a:rPr lang="zh-CN" altLang="zh-CN" sz="2400" dirty="0"/>
              <a:t>相关的</a:t>
            </a:r>
            <a:r>
              <a:rPr lang="en-US" altLang="zh-CN" sz="2400" dirty="0"/>
              <a:t>JAR</a:t>
            </a:r>
            <a:r>
              <a:rPr lang="zh-CN" altLang="zh-CN" sz="2400" dirty="0"/>
              <a:t>包：</a:t>
            </a:r>
            <a:endParaRPr lang="zh-CN" altLang="en-US" sz="2400" dirty="0"/>
          </a:p>
        </p:txBody>
      </p:sp>
      <p:sp>
        <p:nvSpPr>
          <p:cNvPr id="16390" name="TextBox 5">
            <a:extLst>
              <a:ext uri="{FF2B5EF4-FFF2-40B4-BE49-F238E27FC236}">
                <a16:creationId xmlns:a16="http://schemas.microsoft.com/office/drawing/2014/main" id="{560A728E-EB3A-4C9B-89EC-CCCB289E5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494" y="3808353"/>
            <a:ext cx="7965260" cy="267765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$export CLASSPATH="/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/share/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/common/hadoop-common-3.1.3.jar:/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/share/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en-US" altLang="zh-CN" sz="2400" dirty="0" err="1">
                <a:solidFill>
                  <a:schemeClr val="bg1"/>
                </a:solidFill>
              </a:rPr>
              <a:t>mapreduce</a:t>
            </a:r>
            <a:r>
              <a:rPr lang="en-US" altLang="zh-CN" sz="2400" dirty="0">
                <a:solidFill>
                  <a:schemeClr val="bg1"/>
                </a:solidFill>
              </a:rPr>
              <a:t>/hadoop-mapreduce-client-core-3.1.3.jar:/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/share/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r>
              <a:rPr lang="en-US" altLang="zh-CN" sz="2400" dirty="0">
                <a:solidFill>
                  <a:schemeClr val="bg1"/>
                </a:solidFill>
              </a:rPr>
              <a:t>/common/lib/commons-cli-1.2.jar:$CLASSPATH"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841289-16D6-45CE-B83C-2911B170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505AA3-F99A-484F-A6A7-E3777468F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C58456-D68E-4653-9C6F-37DFD776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2">
            <a:extLst>
              <a:ext uri="{FF2B5EF4-FFF2-40B4-BE49-F238E27FC236}">
                <a16:creationId xmlns:a16="http://schemas.microsoft.com/office/drawing/2014/main" id="{B74063E0-735D-4403-AC22-CFF1AD317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接下来，就可以执行</a:t>
            </a:r>
            <a:r>
              <a:rPr lang="en-US" altLang="zh-CN" dirty="0" err="1"/>
              <a:t>javac</a:t>
            </a:r>
            <a:r>
              <a:rPr lang="zh-CN" altLang="zh-CN" dirty="0"/>
              <a:t>命令来编译程序（这里假设</a:t>
            </a:r>
            <a:r>
              <a:rPr lang="en-US" altLang="zh-CN" dirty="0"/>
              <a:t>WordCount.java</a:t>
            </a:r>
            <a:r>
              <a:rPr lang="zh-CN" altLang="zh-CN" dirty="0"/>
              <a:t>文件被放在了</a:t>
            </a:r>
            <a:r>
              <a:rPr lang="en-US" altLang="zh-CN" dirty="0"/>
              <a:t>“/</a:t>
            </a:r>
            <a:r>
              <a:rPr lang="en-US" altLang="zh-CN" dirty="0" err="1"/>
              <a:t>usr</a:t>
            </a:r>
            <a:r>
              <a:rPr lang="en-US" altLang="zh-CN" dirty="0"/>
              <a:t>/local/</a:t>
            </a:r>
            <a:r>
              <a:rPr lang="en-US" altLang="zh-CN" dirty="0" err="1"/>
              <a:t>hadoop</a:t>
            </a:r>
            <a:r>
              <a:rPr lang="en-US" altLang="zh-CN" dirty="0"/>
              <a:t>”</a:t>
            </a:r>
            <a:r>
              <a:rPr lang="zh-CN" altLang="zh-CN" dirty="0"/>
              <a:t>目录下）：</a:t>
            </a:r>
            <a:endParaRPr lang="zh-CN" altLang="en-US" dirty="0"/>
          </a:p>
        </p:txBody>
      </p:sp>
      <p:sp>
        <p:nvSpPr>
          <p:cNvPr id="17412" name="TextBox 3">
            <a:extLst>
              <a:ext uri="{FF2B5EF4-FFF2-40B4-BE49-F238E27FC236}">
                <a16:creationId xmlns:a16="http://schemas.microsoft.com/office/drawing/2014/main" id="{2DBDC50A-97D8-4DE5-80E5-903BAF4C2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28799"/>
            <a:ext cx="7696200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javac WordCount.java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3" name="TextBox 4">
            <a:extLst>
              <a:ext uri="{FF2B5EF4-FFF2-40B4-BE49-F238E27FC236}">
                <a16:creationId xmlns:a16="http://schemas.microsoft.com/office/drawing/2014/main" id="{764292F2-39F3-463E-A827-B78F42003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86000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编译之后，在文件夹下可以发现有</a:t>
            </a:r>
            <a:r>
              <a:rPr lang="en-US" altLang="zh-CN" dirty="0"/>
              <a:t>3</a:t>
            </a:r>
            <a:r>
              <a:rPr lang="zh-CN" altLang="zh-CN" dirty="0"/>
              <a:t>个</a:t>
            </a:r>
            <a:r>
              <a:rPr lang="en-US" altLang="zh-CN" dirty="0"/>
              <a:t>“.class”</a:t>
            </a:r>
            <a:r>
              <a:rPr lang="zh-CN" altLang="zh-CN" dirty="0"/>
              <a:t>文件，这是</a:t>
            </a:r>
            <a:r>
              <a:rPr lang="en-US" altLang="zh-CN" dirty="0"/>
              <a:t>Java</a:t>
            </a:r>
            <a:r>
              <a:rPr lang="zh-CN" altLang="zh-CN" dirty="0"/>
              <a:t>的可执行文件。此时，我们需要将它们打包并命名为</a:t>
            </a:r>
            <a:r>
              <a:rPr lang="en-US" altLang="zh-CN" dirty="0"/>
              <a:t>WordCount.jar</a:t>
            </a:r>
            <a:r>
              <a:rPr lang="zh-CN" altLang="zh-CN" dirty="0"/>
              <a:t>，命令如下：</a:t>
            </a:r>
            <a:endParaRPr lang="zh-CN" altLang="en-US" dirty="0"/>
          </a:p>
        </p:txBody>
      </p:sp>
      <p:sp>
        <p:nvSpPr>
          <p:cNvPr id="17414" name="TextBox 5">
            <a:extLst>
              <a:ext uri="{FF2B5EF4-FFF2-40B4-BE49-F238E27FC236}">
                <a16:creationId xmlns:a16="http://schemas.microsoft.com/office/drawing/2014/main" id="{11FC31E4-30B1-42FA-8339-A5596FE0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89" y="3080568"/>
            <a:ext cx="7619999" cy="36933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jar -cvf WordCount.jar *.class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5" name="TextBox 6">
            <a:extLst>
              <a:ext uri="{FF2B5EF4-FFF2-40B4-BE49-F238E27FC236}">
                <a16:creationId xmlns:a16="http://schemas.microsoft.com/office/drawing/2014/main" id="{D85A66F7-2A1E-4462-86B6-C05715B7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6576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到这里，我们就得到像</a:t>
            </a:r>
            <a:r>
              <a:rPr lang="en-US" altLang="zh-CN" dirty="0"/>
              <a:t>Hadoop</a:t>
            </a:r>
            <a:r>
              <a:rPr lang="zh-CN" altLang="zh-CN" dirty="0"/>
              <a:t>自带实例一样的</a:t>
            </a:r>
            <a:r>
              <a:rPr lang="en-US" altLang="zh-CN" dirty="0"/>
              <a:t>jar</a:t>
            </a:r>
            <a:r>
              <a:rPr lang="zh-CN" altLang="zh-CN" dirty="0"/>
              <a:t>包了，可以运行得到结果。在运行程序之前，需要使用命令</a:t>
            </a:r>
            <a:r>
              <a:rPr lang="en-US" altLang="zh-CN" dirty="0"/>
              <a:t>start-dfs.sh</a:t>
            </a:r>
            <a:r>
              <a:rPr lang="zh-CN" altLang="zh-CN" dirty="0"/>
              <a:t>启动</a:t>
            </a:r>
            <a:r>
              <a:rPr lang="en-US" altLang="zh-CN" dirty="0"/>
              <a:t>Hadoop</a:t>
            </a:r>
            <a:r>
              <a:rPr lang="zh-CN" altLang="zh-CN" dirty="0"/>
              <a:t>。启动</a:t>
            </a:r>
            <a:r>
              <a:rPr lang="en-US" altLang="zh-CN" dirty="0"/>
              <a:t>Hadoop</a:t>
            </a:r>
            <a:r>
              <a:rPr lang="zh-CN" altLang="zh-CN" dirty="0"/>
              <a:t>之后，我们可以运行程序，命令如下：</a:t>
            </a:r>
            <a:endParaRPr lang="zh-CN" altLang="en-US" dirty="0"/>
          </a:p>
        </p:txBody>
      </p:sp>
      <p:sp>
        <p:nvSpPr>
          <p:cNvPr id="17416" name="TextBox 7">
            <a:extLst>
              <a:ext uri="{FF2B5EF4-FFF2-40B4-BE49-F238E27FC236}">
                <a16:creationId xmlns:a16="http://schemas.microsoft.com/office/drawing/2014/main" id="{28C6ABE7-4662-4702-BB66-EEFB6DFC9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89225"/>
            <a:ext cx="7654388" cy="381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./bin/hadoop jar WordCount.jar WordCount input output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7417" name="TextBox 8">
            <a:extLst>
              <a:ext uri="{FF2B5EF4-FFF2-40B4-BE49-F238E27FC236}">
                <a16:creationId xmlns:a16="http://schemas.microsoft.com/office/drawing/2014/main" id="{6CD24EE4-6AB6-48C2-8C79-14B18CB66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38782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/>
              <a:t>最后，可以运行下面命令查看结果：</a:t>
            </a:r>
            <a:endParaRPr lang="zh-CN" altLang="en-US"/>
          </a:p>
        </p:txBody>
      </p:sp>
      <p:sp>
        <p:nvSpPr>
          <p:cNvPr id="17418" name="TextBox 9">
            <a:extLst>
              <a:ext uri="{FF2B5EF4-FFF2-40B4-BE49-F238E27FC236}">
                <a16:creationId xmlns:a16="http://schemas.microsoft.com/office/drawing/2014/main" id="{C120397B-089C-451B-9039-AF76F6759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79825"/>
            <a:ext cx="7654388" cy="3812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./bin/hadoop fs -cat output/*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751358-EBD6-45B3-A20E-1A461D26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23FE81-D2E0-42B1-9097-53A12A71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AAE973-D0C5-4DF0-9B0D-4571B41F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74A8B72D-2936-4BB4-AC27-C12A5908C9E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1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7.3.2 </a:t>
            </a:r>
            <a:r>
              <a:rPr lang="zh-CN" altLang="zh-CN" sz="2800" b="1" dirty="0">
                <a:solidFill>
                  <a:schemeClr val="bg2"/>
                </a:solidFill>
              </a:rPr>
              <a:t>使用</a:t>
            </a:r>
            <a:r>
              <a:rPr lang="en-US" altLang="zh-CN" sz="2800" b="1" dirty="0">
                <a:solidFill>
                  <a:schemeClr val="bg2"/>
                </a:solidFill>
              </a:rPr>
              <a:t>Eclipse</a:t>
            </a:r>
            <a:r>
              <a:rPr lang="zh-CN" altLang="zh-CN" sz="2800" b="1" dirty="0">
                <a:solidFill>
                  <a:schemeClr val="bg2"/>
                </a:solidFill>
              </a:rPr>
              <a:t>编译运行词频统计程序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8435" name="TextBox 2">
            <a:extLst>
              <a:ext uri="{FF2B5EF4-FFF2-40B4-BE49-F238E27FC236}">
                <a16:creationId xmlns:a16="http://schemas.microsoft.com/office/drawing/2014/main" id="{E915E988-9996-4FE6-A96F-91E919DB5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06140"/>
            <a:ext cx="3459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1. </a:t>
            </a:r>
            <a:r>
              <a:rPr lang="zh-CN" altLang="zh-CN" sz="2400" b="1" dirty="0">
                <a:solidFill>
                  <a:schemeClr val="bg2"/>
                </a:solidFill>
              </a:rPr>
              <a:t>在</a:t>
            </a:r>
            <a:r>
              <a:rPr lang="en-US" altLang="zh-CN" sz="2400" b="1" dirty="0">
                <a:solidFill>
                  <a:schemeClr val="bg2"/>
                </a:solidFill>
              </a:rPr>
              <a:t>Eclipse</a:t>
            </a:r>
            <a:r>
              <a:rPr lang="zh-CN" altLang="zh-CN" sz="2400" b="1" dirty="0">
                <a:solidFill>
                  <a:schemeClr val="bg2"/>
                </a:solidFill>
              </a:rPr>
              <a:t>中创建项目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18436" name="图片 3" descr="C:\Users\Administrator\AppData\Roaming\Tencent\Users\70004972\QQ\WinTemp\RichOle\$Z])2HN7]~L7GM61Z19[Q{5.png">
            <a:extLst>
              <a:ext uri="{FF2B5EF4-FFF2-40B4-BE49-F238E27FC236}">
                <a16:creationId xmlns:a16="http://schemas.microsoft.com/office/drawing/2014/main" id="{C056DB5F-CCD0-439E-9A67-5856A4F8A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56" y="1818015"/>
            <a:ext cx="7017544" cy="440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B62F63-DBBD-4606-9F01-14FDE5DA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0DACC1-A476-49FB-AF09-8FC2721C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F655F8-FCC3-4395-B9DD-D16BBDA8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2">
            <a:extLst>
              <a:ext uri="{FF2B5EF4-FFF2-40B4-BE49-F238E27FC236}">
                <a16:creationId xmlns:a16="http://schemas.microsoft.com/office/drawing/2014/main" id="{846A2FC7-3C9E-4E6B-A3AB-14744F29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5200" cy="489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40B86C-18C0-46CA-A362-9CBD9FBDD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74A14-D9B2-4603-B0DB-18E81453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915574-AA09-4546-B158-93AE1937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2">
            <a:extLst>
              <a:ext uri="{FF2B5EF4-FFF2-40B4-BE49-F238E27FC236}">
                <a16:creationId xmlns:a16="http://schemas.microsoft.com/office/drawing/2014/main" id="{41024695-1EDB-4F90-9BD3-DA8C365F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91022"/>
            <a:ext cx="6400800" cy="5385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6FE39-EF5D-40B4-A3A0-107F2CF5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1B41D-9A80-4949-AA1A-77235F22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6BC3D-91D2-488E-9299-6AFE1BE1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矩形 2">
            <a:extLst>
              <a:ext uri="{FF2B5EF4-FFF2-40B4-BE49-F238E27FC236}">
                <a16:creationId xmlns:a16="http://schemas.microsoft.com/office/drawing/2014/main" id="{9898942F-55B7-4089-B545-7D840BB98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14400"/>
            <a:ext cx="45464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2. </a:t>
            </a:r>
            <a:r>
              <a:rPr lang="zh-CN" altLang="zh-CN" sz="2400" b="1" dirty="0">
                <a:solidFill>
                  <a:schemeClr val="bg2"/>
                </a:solidFill>
              </a:rPr>
              <a:t>为项目添加需要用到的</a:t>
            </a:r>
            <a:r>
              <a:rPr lang="en-US" altLang="zh-CN" sz="2400" b="1" dirty="0">
                <a:solidFill>
                  <a:schemeClr val="bg2"/>
                </a:solidFill>
              </a:rPr>
              <a:t>JAR</a:t>
            </a:r>
            <a:r>
              <a:rPr lang="zh-CN" altLang="zh-CN" sz="2400" b="1" dirty="0">
                <a:solidFill>
                  <a:schemeClr val="bg2"/>
                </a:solidFill>
              </a:rPr>
              <a:t>包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21508" name="图片 3">
            <a:extLst>
              <a:ext uri="{FF2B5EF4-FFF2-40B4-BE49-F238E27FC236}">
                <a16:creationId xmlns:a16="http://schemas.microsoft.com/office/drawing/2014/main" id="{41A22FC2-18FD-444F-8FE1-2796B60D0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8832"/>
            <a:ext cx="5943600" cy="4948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32B7C0-FDD1-40B2-8843-E68A3BBA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3EE70E-9682-481F-A743-BD28D116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4CF06-3349-4A26-AB98-3CC589B1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图片 2">
            <a:extLst>
              <a:ext uri="{FF2B5EF4-FFF2-40B4-BE49-F238E27FC236}">
                <a16:creationId xmlns:a16="http://schemas.microsoft.com/office/drawing/2014/main" id="{8568DB40-B984-483F-AB27-A7DE8969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7231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91C9C-CA84-4AA7-8212-C3B19C8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23D14-60C7-44F2-8CBA-2ADD63A1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BFB6E-D2CF-4B4C-913D-2F3D18B2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占位符 1">
            <a:extLst>
              <a:ext uri="{FF2B5EF4-FFF2-40B4-BE49-F238E27FC236}">
                <a16:creationId xmlns:a16="http://schemas.microsoft.com/office/drawing/2014/main" id="{1D003098-D97A-4950-A8F6-9A13A20D0A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2024-04-07</a:t>
            </a:r>
          </a:p>
        </p:txBody>
      </p:sp>
      <p:sp>
        <p:nvSpPr>
          <p:cNvPr id="6147" name="页脚占位符 2">
            <a:extLst>
              <a:ext uri="{FF2B5EF4-FFF2-40B4-BE49-F238E27FC236}">
                <a16:creationId xmlns:a16="http://schemas.microsoft.com/office/drawing/2014/main" id="{A00E0996-DD90-45CF-BA73-0C5CA45E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chemeClr val="bg2"/>
                </a:solidFill>
                <a:latin typeface="Verdana" panose="020B0604030504040204" pitchFamily="34" charset="0"/>
              </a:rPr>
              <a:t>7.MapReduce</a:t>
            </a:r>
            <a:r>
              <a:rPr lang="zh-CN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基础编程</a:t>
            </a:r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9AD570BF-1E0C-4C3D-A9E5-86E246BF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0BB989-3166-46D5-BCEC-297D50A92ADF}" type="slidenum">
              <a:rPr lang="en-US" altLang="zh-CN" sz="1200" smtClean="0">
                <a:solidFill>
                  <a:schemeClr val="bg2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20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B45B16B4-AF6B-4D3F-88CB-5F3E8A709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-15875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7. MapReduce</a:t>
            </a:r>
            <a:r>
              <a:rPr lang="zh-CN" altLang="en-US" sz="4000" b="1" dirty="0">
                <a:solidFill>
                  <a:schemeClr val="bg2"/>
                </a:solidFill>
                <a:latin typeface="Verdana" panose="020B0604030504040204" pitchFamily="34" charset="0"/>
              </a:rPr>
              <a:t>基础编程</a:t>
            </a:r>
            <a:endParaRPr lang="en-US" altLang="zh-CN" sz="4000" b="1" dirty="0">
              <a:solidFill>
                <a:schemeClr val="bg2"/>
              </a:solidFill>
              <a:latin typeface="Verdana" panose="020B0604030504040204" pitchFamily="34" charset="0"/>
            </a:endParaRP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79FFA17B-6E1E-418F-8894-C87607E74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2094"/>
            <a:ext cx="6096000" cy="2357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7.1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词频统计任务要求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7.2 MapReduce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程序编写方法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7.3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编译打包程序</a:t>
            </a:r>
            <a:endParaRPr lang="en-US" altLang="zh-CN" b="1" dirty="0">
              <a:solidFill>
                <a:schemeClr val="bg2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b="1" dirty="0">
                <a:solidFill>
                  <a:schemeClr val="bg2"/>
                </a:solidFill>
                <a:ea typeface="黑体" panose="02010609060101010101" pitchFamily="49" charset="-122"/>
              </a:rPr>
              <a:t>7.4 </a:t>
            </a:r>
            <a:r>
              <a:rPr lang="zh-CN" altLang="en-US" b="1" dirty="0">
                <a:solidFill>
                  <a:schemeClr val="bg2"/>
                </a:solidFill>
                <a:ea typeface="黑体" panose="02010609060101010101" pitchFamily="49" charset="-122"/>
              </a:rPr>
              <a:t>运行程序</a:t>
            </a:r>
            <a:endParaRPr kumimoji="1" lang="zh-CN" altLang="en-US" b="1" dirty="0">
              <a:solidFill>
                <a:schemeClr val="bg2"/>
              </a:solidFill>
            </a:endParaRPr>
          </a:p>
        </p:txBody>
      </p:sp>
      <p:pic>
        <p:nvPicPr>
          <p:cNvPr id="6151" name="Picture 2" descr="http://dblab.xmu.edu.cn/wp-content/uploads/2020/11/%E5%A4%A7%E6%95%B0%E6%8D%AE%E6%8A%80%E6%9C%AF%E5%8E%9F%E7%90%86%E4%B8%8E%E5%BA%94%E7%94%A8%EF%BC%88%E7%AC%AC3%E7%89%88%EF%BC%89%E5%B0%81%E9%9D%A2.jpg">
            <a:extLst>
              <a:ext uri="{FF2B5EF4-FFF2-40B4-BE49-F238E27FC236}">
                <a16:creationId xmlns:a16="http://schemas.microsoft.com/office/drawing/2014/main" id="{4380365B-A3B9-47FF-BFA9-8DEE2A0E2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8" y="2590800"/>
            <a:ext cx="3573462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2">
            <a:extLst>
              <a:ext uri="{FF2B5EF4-FFF2-40B4-BE49-F238E27FC236}">
                <a16:creationId xmlns:a16="http://schemas.microsoft.com/office/drawing/2014/main" id="{BE997DBB-0F56-4464-9F29-559E9AC3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27995"/>
            <a:ext cx="7543800" cy="481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95262-DDC0-405F-9760-5081BACE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141F7-E00A-4E6E-B437-C13578E0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77E7C-5C1F-4362-A18A-3FB96AB0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2">
            <a:extLst>
              <a:ext uri="{FF2B5EF4-FFF2-40B4-BE49-F238E27FC236}">
                <a16:creationId xmlns:a16="http://schemas.microsoft.com/office/drawing/2014/main" id="{4BACBE11-C282-48E4-8DE5-983AB5497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1477"/>
            <a:ext cx="7696200" cy="488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3D39F-ED8C-4FF5-8088-E25E36EF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A25E4-1BC5-49C1-A3F2-AA8FF2F2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C73F6-1C34-48F9-8AE3-AC68A3C8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图片 2">
            <a:extLst>
              <a:ext uri="{FF2B5EF4-FFF2-40B4-BE49-F238E27FC236}">
                <a16:creationId xmlns:a16="http://schemas.microsoft.com/office/drawing/2014/main" id="{E8BE958F-59D5-4C41-AFC9-2599CC3AC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7594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499280-47DD-4D49-A728-036B3744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8096A-EF81-43FE-B101-AA4A1871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5ACE5-980B-44DB-B837-9B4ABEE8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矩形 2">
            <a:extLst>
              <a:ext uri="{FF2B5EF4-FFF2-40B4-BE49-F238E27FC236}">
                <a16:creationId xmlns:a16="http://schemas.microsoft.com/office/drawing/2014/main" id="{3F8A4866-5313-481C-87D1-6A6187F35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990600"/>
            <a:ext cx="3068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3. </a:t>
            </a:r>
            <a:r>
              <a:rPr lang="zh-CN" altLang="zh-CN" sz="2400" b="1" dirty="0">
                <a:solidFill>
                  <a:schemeClr val="bg2"/>
                </a:solidFill>
              </a:rPr>
              <a:t>编写</a:t>
            </a:r>
            <a:r>
              <a:rPr lang="en-US" altLang="zh-CN" sz="2400" b="1" dirty="0">
                <a:solidFill>
                  <a:schemeClr val="bg2"/>
                </a:solidFill>
              </a:rPr>
              <a:t>Java</a:t>
            </a:r>
            <a:r>
              <a:rPr lang="zh-CN" altLang="zh-CN" sz="2400" b="1" dirty="0">
                <a:solidFill>
                  <a:schemeClr val="bg2"/>
                </a:solidFill>
              </a:rPr>
              <a:t>应用程序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26628" name="图片 3">
            <a:extLst>
              <a:ext uri="{FF2B5EF4-FFF2-40B4-BE49-F238E27FC236}">
                <a16:creationId xmlns:a16="http://schemas.microsoft.com/office/drawing/2014/main" id="{3EA4594E-A4DB-4CA5-B01D-2D4F0FBE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83324"/>
            <a:ext cx="5334000" cy="465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C2715-1204-46F0-800E-982B18D9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D7B4A-695B-452F-ACD2-22FA22BB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A0D53-AB9E-4717-8B14-3FB82435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图片 2" descr="C:\Users\Administrator\AppData\Roaming\Tencent\Users\70004972\QQ\WinTemp\RichOle\33Y0XIMFQC3QSHFR8{GP34S.png">
            <a:extLst>
              <a:ext uri="{FF2B5EF4-FFF2-40B4-BE49-F238E27FC236}">
                <a16:creationId xmlns:a16="http://schemas.microsoft.com/office/drawing/2014/main" id="{B615FF96-6A78-421A-A431-E3EE6E957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653256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F7C2C-9E9C-42C7-8091-AE607012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8E374-A636-4424-9BAB-34697572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5BC29-5F9F-42C5-902A-DE4A4E70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图片 2">
            <a:extLst>
              <a:ext uri="{FF2B5EF4-FFF2-40B4-BE49-F238E27FC236}">
                <a16:creationId xmlns:a16="http://schemas.microsoft.com/office/drawing/2014/main" id="{0E092606-CED7-493D-9147-6A42E8979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48" y="1371600"/>
            <a:ext cx="7883104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D76F0F-B19D-4F3B-979F-8FD51A1F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6BA701-5CE5-4464-9F0E-9EB563AB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A282E-34E7-4D19-9C24-505482E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矩形 2">
            <a:extLst>
              <a:ext uri="{FF2B5EF4-FFF2-40B4-BE49-F238E27FC236}">
                <a16:creationId xmlns:a16="http://schemas.microsoft.com/office/drawing/2014/main" id="{32B21286-A1BF-4795-8046-0A0E3612A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457" y="914400"/>
            <a:ext cx="2382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4. </a:t>
            </a:r>
            <a:r>
              <a:rPr lang="zh-CN" altLang="zh-CN" sz="2400" b="1" dirty="0">
                <a:solidFill>
                  <a:schemeClr val="bg2"/>
                </a:solidFill>
              </a:rPr>
              <a:t>编译打包程序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pic>
        <p:nvPicPr>
          <p:cNvPr id="29700" name="图片 3">
            <a:extLst>
              <a:ext uri="{FF2B5EF4-FFF2-40B4-BE49-F238E27FC236}">
                <a16:creationId xmlns:a16="http://schemas.microsoft.com/office/drawing/2014/main" id="{41F5E5F2-6E61-4D79-948B-09EA122A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784685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D64D8-225A-40A5-87A8-F03B3EBE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5C498-CB26-4104-B1E1-F0073AA5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AD93FF-9BA6-4BFB-BA82-A74581C4D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图片 2" descr="C:\Users\Administrator\AppData\Roaming\Tencent\Users\70004972\QQ\WinTemp\RichOle\VGOH3CJ]0AFXC$I)873]3C8.png">
            <a:extLst>
              <a:ext uri="{FF2B5EF4-FFF2-40B4-BE49-F238E27FC236}">
                <a16:creationId xmlns:a16="http://schemas.microsoft.com/office/drawing/2014/main" id="{F5A1313C-3296-4446-B501-A562C8EF8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158812"/>
            <a:ext cx="4038600" cy="5105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D90EB2-4754-430C-AEEE-CC220CB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ABFA5-BF76-4B88-8E65-DA92D83B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9B091-48DD-4BB4-91A3-3A4F0DD2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图片 2">
            <a:extLst>
              <a:ext uri="{FF2B5EF4-FFF2-40B4-BE49-F238E27FC236}">
                <a16:creationId xmlns:a16="http://schemas.microsoft.com/office/drawing/2014/main" id="{5B873EB3-9EE5-4891-95BF-48A4FC2E7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84201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74B59-11CB-44D5-A44E-431B2BC6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0F578-C33E-467A-A60A-07DB8A4F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0EC4D-D0D4-47DD-A1E1-1232283A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图片 2" descr="C:\Users\Administrator\AppData\Roaming\Tencent\Users\70004972\QQ\WinTemp\RichOle\$V7F~@]{4KEDZD[)B6{]24F.png">
            <a:extLst>
              <a:ext uri="{FF2B5EF4-FFF2-40B4-BE49-F238E27FC236}">
                <a16:creationId xmlns:a16="http://schemas.microsoft.com/office/drawing/2014/main" id="{E52A3E2E-1525-4359-8B06-6C210FA9D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5400"/>
            <a:ext cx="762793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A2A9A-C3B4-48E7-828D-3971889B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58FCD-968E-4BCD-8B16-F9A2B658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90DAB6-E079-4F99-9F61-78891DCD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13B4A966-9EB3-4F24-84CB-62BC4971C6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3400" y="-60325"/>
            <a:ext cx="48006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7.1  </a:t>
            </a:r>
            <a:r>
              <a:rPr lang="zh-CN" altLang="zh-CN" sz="3200" b="1" dirty="0">
                <a:solidFill>
                  <a:schemeClr val="bg2"/>
                </a:solidFill>
              </a:rPr>
              <a:t>词频统计任务要求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6147" name="TextBox 2">
            <a:extLst>
              <a:ext uri="{FF2B5EF4-FFF2-40B4-BE49-F238E27FC236}">
                <a16:creationId xmlns:a16="http://schemas.microsoft.com/office/drawing/2014/main" id="{50F9B363-AF01-462A-874E-40BBFDCE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58" y="1106085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系统本地创建两个文件，即文件</a:t>
            </a:r>
            <a:r>
              <a:rPr lang="en-US" altLang="zh-CN" sz="2400" dirty="0"/>
              <a:t>wordfile1.txt</a:t>
            </a:r>
            <a:r>
              <a:rPr lang="zh-CN" altLang="zh-CN" sz="2400" dirty="0"/>
              <a:t>和</a:t>
            </a:r>
            <a:r>
              <a:rPr lang="en-US" altLang="zh-CN" sz="2400" dirty="0"/>
              <a:t>wordfile2.txt</a:t>
            </a:r>
            <a:endParaRPr lang="zh-CN" altLang="en-US" sz="2400" dirty="0"/>
          </a:p>
        </p:txBody>
      </p:sp>
      <p:sp>
        <p:nvSpPr>
          <p:cNvPr id="6148" name="矩形 6">
            <a:extLst>
              <a:ext uri="{FF2B5EF4-FFF2-40B4-BE49-F238E27FC236}">
                <a16:creationId xmlns:a16="http://schemas.microsoft.com/office/drawing/2014/main" id="{ED252E05-7F0F-4F89-9FFF-E6805BBF9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41209"/>
            <a:ext cx="4289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文件</a:t>
            </a:r>
            <a:r>
              <a:rPr lang="en-US" altLang="zh-CN" sz="2400" dirty="0"/>
              <a:t>wordfile1.txt</a:t>
            </a:r>
            <a:r>
              <a:rPr lang="zh-CN" altLang="zh-CN" sz="2400" dirty="0"/>
              <a:t>的内容如下：</a:t>
            </a:r>
            <a:endParaRPr lang="zh-CN" altLang="en-US" sz="24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AA0F475-F4CE-4B6F-AD4B-3BC976F3C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33620"/>
              </p:ext>
            </p:extLst>
          </p:nvPr>
        </p:nvGraphicFramePr>
        <p:xfrm>
          <a:off x="819822" y="2697480"/>
          <a:ext cx="5411788" cy="731520"/>
        </p:xfrm>
        <a:graphic>
          <a:graphicData uri="http://schemas.openxmlformats.org/drawingml/2006/table">
            <a:tbl>
              <a:tblPr/>
              <a:tblGrid>
                <a:gridCol w="541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73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I love Spark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I love </a:t>
                      </a:r>
                      <a:r>
                        <a:rPr lang="en-US" sz="2400" kern="100" dirty="0" err="1">
                          <a:latin typeface="Times New Roman"/>
                          <a:ea typeface="宋体"/>
                          <a:cs typeface="Times New Roman"/>
                        </a:rPr>
                        <a:t>Hadoop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5" name="TextBox 8">
            <a:extLst>
              <a:ext uri="{FF2B5EF4-FFF2-40B4-BE49-F238E27FC236}">
                <a16:creationId xmlns:a16="http://schemas.microsoft.com/office/drawing/2014/main" id="{29EB1FCF-1059-4201-A9C9-39C0F4407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3555658"/>
            <a:ext cx="4289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文件</a:t>
            </a:r>
            <a:r>
              <a:rPr lang="en-US" altLang="zh-CN" sz="2400" dirty="0"/>
              <a:t>wordfile2.txt</a:t>
            </a:r>
            <a:r>
              <a:rPr lang="zh-CN" altLang="zh-CN" sz="2400" dirty="0"/>
              <a:t>的内容如下：</a:t>
            </a:r>
            <a:endParaRPr lang="zh-CN" altLang="en-US" sz="2400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3694FF4-6AA6-44BC-B198-D95CA9419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303141"/>
              </p:ext>
            </p:extLst>
          </p:nvPr>
        </p:nvGraphicFramePr>
        <p:xfrm>
          <a:off x="852864" y="4143663"/>
          <a:ext cx="5411788" cy="744220"/>
        </p:xfrm>
        <a:graphic>
          <a:graphicData uri="http://schemas.openxmlformats.org/drawingml/2006/table">
            <a:tbl>
              <a:tblPr/>
              <a:tblGrid>
                <a:gridCol w="5411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4302">
                <a:tc>
                  <a:txBody>
                    <a:bodyPr/>
                    <a:lstStyle/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400" kern="100" dirty="0" err="1">
                          <a:latin typeface="Times New Roman"/>
                          <a:ea typeface="宋体"/>
                        </a:rPr>
                        <a:t>Hadoop</a:t>
                      </a:r>
                      <a:r>
                        <a:rPr lang="en-US" sz="2400" kern="100" dirty="0">
                          <a:latin typeface="Times New Roman"/>
                          <a:ea typeface="宋体"/>
                        </a:rPr>
                        <a:t> is good</a:t>
                      </a:r>
                      <a:endParaRPr lang="zh-CN" sz="2400" kern="1000" dirty="0">
                        <a:latin typeface="Courier New"/>
                        <a:ea typeface="方正书宋简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latin typeface="Times New Roman"/>
                          <a:ea typeface="宋体"/>
                          <a:cs typeface="Times New Roman"/>
                        </a:rPr>
                        <a:t>     Spark is fast</a:t>
                      </a:r>
                      <a:endParaRPr lang="zh-CN" sz="2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2" name="TextBox 10">
            <a:extLst>
              <a:ext uri="{FF2B5EF4-FFF2-40B4-BE49-F238E27FC236}">
                <a16:creationId xmlns:a16="http://schemas.microsoft.com/office/drawing/2014/main" id="{942B9486-AA90-485B-BCDD-A661D9C1D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21" y="5159895"/>
            <a:ext cx="76613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       </a:t>
            </a:r>
            <a:r>
              <a:rPr lang="zh-CN" altLang="zh-CN" sz="2400" dirty="0"/>
              <a:t>现在需要设计一个词频统计程序，统计</a:t>
            </a:r>
            <a:r>
              <a:rPr lang="en-US" altLang="zh-CN" sz="2400" dirty="0"/>
              <a:t>input</a:t>
            </a:r>
            <a:r>
              <a:rPr lang="zh-CN" altLang="zh-CN" sz="2400" dirty="0"/>
              <a:t>文件夹下所有文件中每个单词的出现次数</a:t>
            </a:r>
            <a:r>
              <a:rPr lang="zh-CN" altLang="en-US" sz="2400" dirty="0"/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F3F882-8CDC-423C-8F05-5CF26E81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D56784-41A9-469F-882D-7C38B057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62546-A418-4705-9EB9-8A39B464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图片 2" descr="C:\Users\Administrator\AppData\Roaming\Tencent\Users\70004972\QQ\WinTemp\RichOle\3E2B0AU~{OF]CBB[D{UZPWT.png">
            <a:extLst>
              <a:ext uri="{FF2B5EF4-FFF2-40B4-BE49-F238E27FC236}">
                <a16:creationId xmlns:a16="http://schemas.microsoft.com/office/drawing/2014/main" id="{929349BA-B358-47BB-930C-F9BEAD720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36695"/>
            <a:ext cx="6781800" cy="5340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7832B-1DC5-416F-8B54-7EABDB1B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2D3913-326F-4373-947E-96A2DAF9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8D867-6452-47A7-AE4E-B6F8E6EB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图片 2">
            <a:extLst>
              <a:ext uri="{FF2B5EF4-FFF2-40B4-BE49-F238E27FC236}">
                <a16:creationId xmlns:a16="http://schemas.microsoft.com/office/drawing/2014/main" id="{B694954D-1549-4A2C-A315-F70A30A8D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42" y="1066800"/>
            <a:ext cx="716031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937ED-9A41-4691-B0D6-8884EEED3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9DA51-AFAF-4FB2-A1C7-67121256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0166F-CCDC-4CC0-86FB-D7E89B32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图片 2">
            <a:extLst>
              <a:ext uri="{FF2B5EF4-FFF2-40B4-BE49-F238E27FC236}">
                <a16:creationId xmlns:a16="http://schemas.microsoft.com/office/drawing/2014/main" id="{6EC770B5-AC6D-400A-9217-5CAD16F49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7687024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B7763-DEED-4CE5-B431-186028C3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3B2135-3DCC-48AE-BD98-7782E605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DCFAF-75FD-4F41-BBD8-4DD35D3D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图片 2">
            <a:extLst>
              <a:ext uri="{FF2B5EF4-FFF2-40B4-BE49-F238E27FC236}">
                <a16:creationId xmlns:a16="http://schemas.microsoft.com/office/drawing/2014/main" id="{2E3E0766-0887-40EC-BFEC-F561C3DBD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5882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TextBox 3">
            <a:extLst>
              <a:ext uri="{FF2B5EF4-FFF2-40B4-BE49-F238E27FC236}">
                <a16:creationId xmlns:a16="http://schemas.microsoft.com/office/drawing/2014/main" id="{5118A461-9DD3-48E1-966B-1D449E89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99" y="3962400"/>
            <a:ext cx="7718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可以到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系统中查看一下生成的</a:t>
            </a:r>
            <a:r>
              <a:rPr lang="en-US" altLang="zh-CN" sz="2400" dirty="0"/>
              <a:t>WordCount.jar</a:t>
            </a:r>
            <a:r>
              <a:rPr lang="zh-CN" altLang="zh-CN" sz="2400" dirty="0"/>
              <a:t>文件，可以在</a:t>
            </a:r>
            <a:r>
              <a:rPr lang="en-US" altLang="zh-CN" sz="2400" dirty="0"/>
              <a:t>Linux</a:t>
            </a:r>
            <a:r>
              <a:rPr lang="zh-CN" altLang="zh-CN" sz="2400" dirty="0"/>
              <a:t>的终端中执行如下命令：</a:t>
            </a:r>
            <a:endParaRPr lang="zh-CN" altLang="en-US" sz="2400" dirty="0"/>
          </a:p>
        </p:txBody>
      </p:sp>
      <p:sp>
        <p:nvSpPr>
          <p:cNvPr id="36869" name="TextBox 4">
            <a:extLst>
              <a:ext uri="{FF2B5EF4-FFF2-40B4-BE49-F238E27FC236}">
                <a16:creationId xmlns:a16="http://schemas.microsoft.com/office/drawing/2014/main" id="{19EC5C96-8767-4BE9-A9D9-13DFCE73A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75" y="5200022"/>
            <a:ext cx="75438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cd /usr/local/hadoop/myapp</a:t>
            </a:r>
            <a:endParaRPr lang="zh-CN" altLang="zh-CN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$ ls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B2B41-29E4-4127-B661-1C36CF87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FC73F-1C2B-46F3-AECA-0CD209DF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28B1E-EBC4-4C02-AF3F-815D57E5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04E1A60F-43CC-4EE0-AC78-581D0E69F4B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63501"/>
            <a:ext cx="8001000" cy="914401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7.4 </a:t>
            </a:r>
            <a:r>
              <a:rPr lang="zh-CN" altLang="zh-CN" sz="3200" b="1" dirty="0">
                <a:solidFill>
                  <a:schemeClr val="bg2"/>
                </a:solidFill>
              </a:rPr>
              <a:t>运行程序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37891" name="TextBox 2">
            <a:extLst>
              <a:ext uri="{FF2B5EF4-FFF2-40B4-BE49-F238E27FC236}">
                <a16:creationId xmlns:a16="http://schemas.microsoft.com/office/drawing/2014/main" id="{4D064E61-AF4B-4C74-A632-9AA9F8DE0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16667"/>
            <a:ext cx="68050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/>
              <a:t>在运行程序之前，需要启动</a:t>
            </a:r>
            <a:r>
              <a:rPr lang="en-US" altLang="zh-CN" sz="2400"/>
              <a:t>Hadoop</a:t>
            </a:r>
            <a:r>
              <a:rPr lang="zh-CN" altLang="zh-CN" sz="2400"/>
              <a:t>，命令如下：</a:t>
            </a:r>
            <a:endParaRPr lang="zh-CN" altLang="en-US" sz="2400"/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C38BB736-75F1-440B-9A57-ADD4CB487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1200"/>
            <a:ext cx="76200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/usr/local/hadoop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./sbin/start-dfs.sh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CB678D2C-430F-4B40-A756-3FFAE9B8A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127798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在启动</a:t>
            </a:r>
            <a:r>
              <a:rPr lang="en-US" altLang="zh-CN" sz="2400" dirty="0"/>
              <a:t>Hadoop</a:t>
            </a:r>
            <a:r>
              <a:rPr lang="zh-CN" altLang="zh-CN" sz="2400" dirty="0"/>
              <a:t>之后，需要首先删除</a:t>
            </a:r>
            <a:r>
              <a:rPr lang="en-US" altLang="zh-CN" sz="2400" dirty="0"/>
              <a:t>HDFS</a:t>
            </a:r>
            <a:r>
              <a:rPr lang="zh-CN" altLang="zh-CN" sz="2400" dirty="0"/>
              <a:t>中与当前</a:t>
            </a:r>
            <a:r>
              <a:rPr lang="en-US" altLang="zh-CN" sz="2400" dirty="0"/>
              <a:t>Linux</a:t>
            </a:r>
            <a:r>
              <a:rPr lang="zh-CN" altLang="zh-CN" sz="2400" dirty="0"/>
              <a:t>用户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对应的</a:t>
            </a:r>
            <a:r>
              <a:rPr lang="en-US" altLang="zh-CN" sz="2400" dirty="0"/>
              <a:t>input</a:t>
            </a:r>
            <a:r>
              <a:rPr lang="zh-CN" altLang="zh-CN" sz="2400" dirty="0"/>
              <a:t>和</a:t>
            </a:r>
            <a:r>
              <a:rPr lang="en-US" altLang="zh-CN" sz="2400" dirty="0"/>
              <a:t>output</a:t>
            </a:r>
            <a:r>
              <a:rPr lang="zh-CN" altLang="zh-CN" sz="2400" dirty="0"/>
              <a:t>目录（即</a:t>
            </a:r>
            <a:r>
              <a:rPr lang="en-US" altLang="zh-CN" sz="2400" dirty="0"/>
              <a:t>HDFS</a:t>
            </a:r>
            <a:r>
              <a:rPr lang="zh-CN" altLang="zh-CN" sz="2400" dirty="0"/>
              <a:t>中的</a:t>
            </a:r>
            <a:r>
              <a:rPr lang="en-US" altLang="zh-CN" sz="2400" dirty="0"/>
              <a:t>“/user/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/input”</a:t>
            </a:r>
            <a:r>
              <a:rPr lang="zh-CN" altLang="zh-CN" sz="2400" dirty="0"/>
              <a:t>和</a:t>
            </a:r>
            <a:r>
              <a:rPr lang="en-US" altLang="zh-CN" sz="2400" dirty="0"/>
              <a:t>“/user/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/output”</a:t>
            </a:r>
            <a:r>
              <a:rPr lang="zh-CN" altLang="zh-CN" sz="2400" dirty="0"/>
              <a:t>目录），这样确保后面程序运行不会出现问题，具体命令如下：</a:t>
            </a:r>
            <a:endParaRPr lang="zh-CN" altLang="en-US" sz="2400" dirty="0"/>
          </a:p>
        </p:txBody>
      </p:sp>
      <p:sp>
        <p:nvSpPr>
          <p:cNvPr id="37894" name="TextBox 5">
            <a:extLst>
              <a:ext uri="{FF2B5EF4-FFF2-40B4-BE49-F238E27FC236}">
                <a16:creationId xmlns:a16="http://schemas.microsoft.com/office/drawing/2014/main" id="{7F482C28-7F41-4C8A-B7CB-6CAB19F62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097595"/>
            <a:ext cx="75438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 err="1">
                <a:solidFill>
                  <a:schemeClr val="bg1"/>
                </a:solidFill>
              </a:rPr>
              <a:t>hdfs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dfs</a:t>
            </a:r>
            <a:r>
              <a:rPr lang="en-US" altLang="zh-CN" sz="2400" dirty="0">
                <a:solidFill>
                  <a:schemeClr val="bg1"/>
                </a:solidFill>
              </a:rPr>
              <a:t> -rm -r input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 err="1">
                <a:solidFill>
                  <a:schemeClr val="bg1"/>
                </a:solidFill>
              </a:rPr>
              <a:t>hdfs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dfs</a:t>
            </a:r>
            <a:r>
              <a:rPr lang="en-US" altLang="zh-CN" sz="2400" dirty="0">
                <a:solidFill>
                  <a:schemeClr val="bg1"/>
                </a:solidFill>
              </a:rPr>
              <a:t> -rm -r output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CF9D1-FEA1-4091-A543-034CB78A1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4DCCB1-E75C-4026-BC57-FDDBCDDA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5F712-1E32-49DC-A18F-6CA5052E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Box 2">
            <a:extLst>
              <a:ext uri="{FF2B5EF4-FFF2-40B4-BE49-F238E27FC236}">
                <a16:creationId xmlns:a16="http://schemas.microsoft.com/office/drawing/2014/main" id="{F1BDEF4D-3CE1-46E3-8546-1CFDEF143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975201"/>
            <a:ext cx="84010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然后，再在</a:t>
            </a:r>
            <a:r>
              <a:rPr lang="en-US" altLang="zh-CN" sz="2400" dirty="0"/>
              <a:t>HDFS</a:t>
            </a:r>
            <a:r>
              <a:rPr lang="zh-CN" altLang="zh-CN" sz="2400" dirty="0"/>
              <a:t>中新建与当前</a:t>
            </a:r>
            <a:r>
              <a:rPr lang="en-US" altLang="zh-CN" sz="2400" dirty="0"/>
              <a:t>Linux</a:t>
            </a:r>
            <a:r>
              <a:rPr lang="zh-CN" altLang="zh-CN" sz="2400" dirty="0"/>
              <a:t>用户</a:t>
            </a:r>
            <a:r>
              <a:rPr lang="en-US" altLang="zh-CN" sz="2400" dirty="0" err="1"/>
              <a:t>hadoop</a:t>
            </a:r>
            <a:r>
              <a:rPr lang="zh-CN" altLang="zh-CN" sz="2400" dirty="0"/>
              <a:t>对应的</a:t>
            </a:r>
            <a:r>
              <a:rPr lang="en-US" altLang="zh-CN" sz="2400" dirty="0"/>
              <a:t>input</a:t>
            </a:r>
            <a:r>
              <a:rPr lang="zh-CN" altLang="zh-CN" sz="2400" dirty="0"/>
              <a:t>目录，即</a:t>
            </a:r>
            <a:r>
              <a:rPr lang="en-US" altLang="zh-CN" sz="2400" dirty="0"/>
              <a:t>“/user/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/input”</a:t>
            </a:r>
            <a:r>
              <a:rPr lang="zh-CN" altLang="zh-CN" sz="2400" dirty="0"/>
              <a:t>目录，具体命令如下：</a:t>
            </a:r>
            <a:endParaRPr lang="zh-CN" altLang="en-US" sz="2400" dirty="0"/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5AB45A91-5263-4AD7-9556-C39DACC6C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57400"/>
            <a:ext cx="8077200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/usr/local/hadoop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./bin/hdfs dfs -mkdir input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8917" name="TextBox 4">
            <a:extLst>
              <a:ext uri="{FF2B5EF4-FFF2-40B4-BE49-F238E27FC236}">
                <a16:creationId xmlns:a16="http://schemas.microsoft.com/office/drawing/2014/main" id="{00ED4D6E-3761-41C9-9549-C14E7D57C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181301"/>
            <a:ext cx="8343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然后，把之前在第</a:t>
            </a:r>
            <a:r>
              <a:rPr lang="en-US" altLang="zh-CN" sz="2400" dirty="0"/>
              <a:t>7.1</a:t>
            </a:r>
            <a:r>
              <a:rPr lang="zh-CN" altLang="zh-CN" sz="2400" dirty="0"/>
              <a:t>节中在</a:t>
            </a:r>
            <a:r>
              <a:rPr lang="en-US" altLang="zh-CN" sz="2400" dirty="0"/>
              <a:t>Linux</a:t>
            </a:r>
            <a:r>
              <a:rPr lang="zh-CN" altLang="zh-CN" sz="2400" dirty="0"/>
              <a:t>本地文件系统中新建的两个文件</a:t>
            </a:r>
            <a:r>
              <a:rPr lang="en-US" altLang="zh-CN" sz="2400" dirty="0"/>
              <a:t>wordfile1.txt</a:t>
            </a:r>
            <a:r>
              <a:rPr lang="zh-CN" altLang="zh-CN" sz="2400" dirty="0"/>
              <a:t>和</a:t>
            </a:r>
            <a:r>
              <a:rPr lang="en-US" altLang="zh-CN" sz="2400" dirty="0"/>
              <a:t>wordfile2.txt</a:t>
            </a:r>
            <a:r>
              <a:rPr lang="zh-CN" altLang="zh-CN" sz="2400" dirty="0"/>
              <a:t>（假设这两个文件位于</a:t>
            </a:r>
            <a:r>
              <a:rPr lang="en-US" altLang="zh-CN" sz="2400" dirty="0"/>
              <a:t>“/</a:t>
            </a:r>
            <a:r>
              <a:rPr lang="en-US" altLang="zh-CN" sz="2400" dirty="0" err="1"/>
              <a:t>usr</a:t>
            </a:r>
            <a:r>
              <a:rPr lang="en-US" altLang="zh-CN" sz="2400" dirty="0"/>
              <a:t>/local/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”</a:t>
            </a:r>
            <a:r>
              <a:rPr lang="zh-CN" altLang="zh-CN" sz="2400" dirty="0"/>
              <a:t>目录下，并且里面包含了一些英文语句），上传到</a:t>
            </a:r>
            <a:r>
              <a:rPr lang="en-US" altLang="zh-CN" sz="2400" dirty="0"/>
              <a:t>HDFS</a:t>
            </a:r>
            <a:r>
              <a:rPr lang="zh-CN" altLang="zh-CN" sz="2400" dirty="0"/>
              <a:t>中的</a:t>
            </a:r>
            <a:r>
              <a:rPr lang="en-US" altLang="zh-CN" sz="2400" dirty="0"/>
              <a:t>“/user/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/input”</a:t>
            </a:r>
            <a:r>
              <a:rPr lang="zh-CN" altLang="zh-CN" sz="2400" dirty="0"/>
              <a:t>目录下，命令如下：</a:t>
            </a:r>
            <a:endParaRPr lang="zh-CN" altLang="en-US" sz="2400" dirty="0"/>
          </a:p>
        </p:txBody>
      </p:sp>
      <p:sp>
        <p:nvSpPr>
          <p:cNvPr id="38918" name="TextBox 5">
            <a:extLst>
              <a:ext uri="{FF2B5EF4-FFF2-40B4-BE49-F238E27FC236}">
                <a16:creationId xmlns:a16="http://schemas.microsoft.com/office/drawing/2014/main" id="{AADB4771-DEAB-4C64-B441-C0669FE15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61994"/>
            <a:ext cx="7924800" cy="1200329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cd /</a:t>
            </a:r>
            <a:r>
              <a:rPr lang="en-US" altLang="zh-CN" sz="2400" dirty="0" err="1">
                <a:solidFill>
                  <a:schemeClr val="bg1"/>
                </a:solidFill>
              </a:rPr>
              <a:t>usr</a:t>
            </a:r>
            <a:r>
              <a:rPr lang="en-US" altLang="zh-CN" sz="2400" dirty="0">
                <a:solidFill>
                  <a:schemeClr val="bg1"/>
                </a:solidFill>
              </a:rPr>
              <a:t>/local/</a:t>
            </a:r>
            <a:r>
              <a:rPr lang="en-US" altLang="zh-CN" sz="2400" dirty="0" err="1">
                <a:solidFill>
                  <a:schemeClr val="bg1"/>
                </a:solidFill>
              </a:rPr>
              <a:t>hadoop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 err="1">
                <a:solidFill>
                  <a:schemeClr val="bg1"/>
                </a:solidFill>
              </a:rPr>
              <a:t>hdfs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dfs</a:t>
            </a:r>
            <a:r>
              <a:rPr lang="en-US" altLang="zh-CN" sz="2400" dirty="0">
                <a:solidFill>
                  <a:schemeClr val="bg1"/>
                </a:solidFill>
              </a:rPr>
              <a:t> -put ./wordfile1.txt input</a:t>
            </a:r>
            <a:endParaRPr lang="zh-CN" altLang="zh-CN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bg1"/>
                </a:solidFill>
              </a:rPr>
              <a:t>$ ./bin/</a:t>
            </a:r>
            <a:r>
              <a:rPr lang="en-US" altLang="zh-CN" sz="2400" dirty="0" err="1">
                <a:solidFill>
                  <a:schemeClr val="bg1"/>
                </a:solidFill>
              </a:rPr>
              <a:t>hdfs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dfs</a:t>
            </a:r>
            <a:r>
              <a:rPr lang="en-US" altLang="zh-CN" sz="2400" dirty="0">
                <a:solidFill>
                  <a:schemeClr val="bg1"/>
                </a:solidFill>
              </a:rPr>
              <a:t> -put ./wordfile2.txt input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8C248-2D4F-4E6D-9EFA-823E8B2CE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24390E-C97B-4FAD-A926-55A3B737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E5C333-B352-4D76-93B5-5EB0D29B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Box 2">
            <a:extLst>
              <a:ext uri="{FF2B5EF4-FFF2-40B4-BE49-F238E27FC236}">
                <a16:creationId xmlns:a16="http://schemas.microsoft.com/office/drawing/2014/main" id="{2419865B-D1E4-4BF5-9110-5D60B6AD7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09737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如果</a:t>
            </a:r>
            <a:r>
              <a:rPr lang="en-US" altLang="zh-CN" sz="2400" dirty="0"/>
              <a:t>HDFS</a:t>
            </a:r>
            <a:r>
              <a:rPr lang="zh-CN" altLang="zh-CN" sz="2400" dirty="0"/>
              <a:t>中已经存在目录“</a:t>
            </a:r>
            <a:r>
              <a:rPr lang="en-US" altLang="zh-CN" sz="2400" dirty="0"/>
              <a:t>/user/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/output</a:t>
            </a:r>
            <a:r>
              <a:rPr lang="zh-CN" altLang="zh-CN" sz="2400" dirty="0"/>
              <a:t>”，则使用如下命令删除该目录：</a:t>
            </a:r>
            <a:endParaRPr lang="zh-CN" altLang="en-US" sz="2400" dirty="0"/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079C8CCA-08DB-4BE0-848C-A2C8E946B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94" y="2037988"/>
            <a:ext cx="8017006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/usr/local/hadoop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./bin/hdfs dfs -rm -r /user/hadoop/output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941" name="TextBox 4">
            <a:extLst>
              <a:ext uri="{FF2B5EF4-FFF2-40B4-BE49-F238E27FC236}">
                <a16:creationId xmlns:a16="http://schemas.microsoft.com/office/drawing/2014/main" id="{CA881959-D75B-4A1E-AF41-80C8D9C35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74" y="3050400"/>
            <a:ext cx="815205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现在，就可以在</a:t>
            </a:r>
            <a:r>
              <a:rPr lang="en-US" altLang="zh-CN" sz="2400" dirty="0"/>
              <a:t>Linux</a:t>
            </a:r>
            <a:r>
              <a:rPr lang="zh-CN" altLang="zh-CN" sz="2400" dirty="0"/>
              <a:t>系统中，使用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jar</a:t>
            </a:r>
            <a:r>
              <a:rPr lang="zh-CN" altLang="zh-CN" sz="2400" dirty="0"/>
              <a:t>命令运行程序，命令如下：</a:t>
            </a:r>
            <a:endParaRPr lang="zh-CN" altLang="en-US" sz="2400" dirty="0"/>
          </a:p>
        </p:txBody>
      </p:sp>
      <p:sp>
        <p:nvSpPr>
          <p:cNvPr id="39942" name="TextBox 5">
            <a:extLst>
              <a:ext uri="{FF2B5EF4-FFF2-40B4-BE49-F238E27FC236}">
                <a16:creationId xmlns:a16="http://schemas.microsoft.com/office/drawing/2014/main" id="{1B117ECC-CE8E-4B56-B691-16A8E2731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83" y="3902551"/>
            <a:ext cx="795784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/usr/local/hadoop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./bin/hadoop jar ./myapp/WordCount.jar input output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9943" name="TextBox 6">
            <a:extLst>
              <a:ext uri="{FF2B5EF4-FFF2-40B4-BE49-F238E27FC236}">
                <a16:creationId xmlns:a16="http://schemas.microsoft.com/office/drawing/2014/main" id="{A3FDA492-3C6F-43FD-BC23-3785042F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974" y="4813678"/>
            <a:ext cx="84612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400" dirty="0"/>
              <a:t>词频统计结果已经被写入了</a:t>
            </a:r>
            <a:r>
              <a:rPr lang="en-US" altLang="zh-CN" sz="2400" dirty="0"/>
              <a:t>HDFS</a:t>
            </a:r>
            <a:r>
              <a:rPr lang="zh-CN" altLang="zh-CN" sz="2400" dirty="0"/>
              <a:t>的“</a:t>
            </a:r>
            <a:r>
              <a:rPr lang="en-US" altLang="zh-CN" sz="2400" dirty="0"/>
              <a:t>/user/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/output</a:t>
            </a:r>
            <a:r>
              <a:rPr lang="zh-CN" altLang="zh-CN" sz="2400" dirty="0"/>
              <a:t>”目录中，可以执行如下命令查看词频统计结果：</a:t>
            </a:r>
            <a:endParaRPr lang="zh-CN" altLang="en-US" sz="2400" dirty="0"/>
          </a:p>
        </p:txBody>
      </p:sp>
      <p:sp>
        <p:nvSpPr>
          <p:cNvPr id="39944" name="TextBox 7">
            <a:extLst>
              <a:ext uri="{FF2B5EF4-FFF2-40B4-BE49-F238E27FC236}">
                <a16:creationId xmlns:a16="http://schemas.microsoft.com/office/drawing/2014/main" id="{6304A470-DCED-406C-8B2B-724E7024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376" y="5761988"/>
            <a:ext cx="7957842" cy="83099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cd /usr/local/hadoop</a:t>
            </a:r>
            <a:endParaRPr lang="zh-CN" altLang="zh-CN" sz="240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>
                <a:solidFill>
                  <a:schemeClr val="bg1"/>
                </a:solidFill>
              </a:rPr>
              <a:t>$ ./bin/hdfs dfs -cat output/*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E90EE-2BCF-4B22-8864-0F87136C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85C40-3F18-45EE-9501-817061BC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4BB02-B6EC-4CF1-821A-2324E551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57DCED42-281B-49FF-BBD1-A8039E691A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7335" y="602857"/>
            <a:ext cx="2057400" cy="914400"/>
          </a:xfrm>
        </p:spPr>
        <p:txBody>
          <a:bodyPr/>
          <a:lstStyle/>
          <a:p>
            <a:r>
              <a:rPr lang="zh-CN" altLang="zh-CN" sz="2800" b="1" dirty="0">
                <a:solidFill>
                  <a:schemeClr val="bg2"/>
                </a:solidFill>
              </a:rPr>
              <a:t>本章小结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40963" name="TextBox 2">
            <a:extLst>
              <a:ext uri="{FF2B5EF4-FFF2-40B4-BE49-F238E27FC236}">
                <a16:creationId xmlns:a16="http://schemas.microsoft.com/office/drawing/2014/main" id="{F30D531E-B799-46A2-8B81-B851DC90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517257"/>
            <a:ext cx="87249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      </a:t>
            </a:r>
            <a:r>
              <a:rPr lang="zh-CN" altLang="zh-CN" sz="2400" b="1" dirty="0">
                <a:solidFill>
                  <a:schemeClr val="bg2"/>
                </a:solidFill>
              </a:rPr>
              <a:t>本章详细演示了如何编写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程序实现词频统计功能。在编写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程序之前，需要先判断目标任务是否可以采用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编程。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会把一个大的文件切分成多小片段进行分布式并行处理，最终对不同片段的处理结果进行汇总。很显然，词频统计任务是符合这个要求的，因此，可以采用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编写程序。</a:t>
            </a:r>
          </a:p>
          <a:p>
            <a:pPr eaLnBrk="1" hangingPunct="1"/>
            <a:endParaRPr lang="en-US" altLang="zh-CN" sz="2400" b="1" dirty="0">
              <a:solidFill>
                <a:schemeClr val="bg2"/>
              </a:solidFill>
            </a:endParaRP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</a:rPr>
              <a:t>     </a:t>
            </a:r>
            <a:r>
              <a:rPr lang="zh-CN" altLang="zh-CN" sz="2400" b="1" dirty="0">
                <a:solidFill>
                  <a:schemeClr val="bg2"/>
                </a:solidFill>
              </a:rPr>
              <a:t>本章详细介绍了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程序的具体编写方法，包括编写</a:t>
            </a:r>
            <a:r>
              <a:rPr lang="en-US" altLang="zh-CN" sz="2400" b="1" dirty="0">
                <a:solidFill>
                  <a:schemeClr val="bg2"/>
                </a:solidFill>
              </a:rPr>
              <a:t>Map</a:t>
            </a:r>
            <a:r>
              <a:rPr lang="zh-CN" altLang="zh-CN" sz="2400" b="1" dirty="0">
                <a:solidFill>
                  <a:schemeClr val="bg2"/>
                </a:solidFill>
              </a:rPr>
              <a:t>处理逻辑、</a:t>
            </a:r>
            <a:r>
              <a:rPr lang="en-US" altLang="zh-CN" sz="2400" b="1" dirty="0">
                <a:solidFill>
                  <a:schemeClr val="bg2"/>
                </a:solidFill>
              </a:rPr>
              <a:t>Reduce</a:t>
            </a:r>
            <a:r>
              <a:rPr lang="zh-CN" altLang="zh-CN" sz="2400" b="1" dirty="0">
                <a:solidFill>
                  <a:schemeClr val="bg2"/>
                </a:solidFill>
              </a:rPr>
              <a:t>处理逻辑、</a:t>
            </a:r>
            <a:r>
              <a:rPr lang="en-US" altLang="zh-CN" sz="2400" b="1" dirty="0">
                <a:solidFill>
                  <a:schemeClr val="bg2"/>
                </a:solidFill>
              </a:rPr>
              <a:t>main</a:t>
            </a:r>
            <a:r>
              <a:rPr lang="zh-CN" altLang="zh-CN" sz="2400" b="1" dirty="0">
                <a:solidFill>
                  <a:schemeClr val="bg2"/>
                </a:solidFill>
              </a:rPr>
              <a:t>方法等。最后，演示了如何使用</a:t>
            </a:r>
            <a:r>
              <a:rPr lang="en-US" altLang="zh-CN" sz="2400" b="1" dirty="0">
                <a:solidFill>
                  <a:schemeClr val="bg2"/>
                </a:solidFill>
              </a:rPr>
              <a:t>Eclipse</a:t>
            </a:r>
            <a:r>
              <a:rPr lang="zh-CN" altLang="zh-CN" sz="2400" b="1" dirty="0">
                <a:solidFill>
                  <a:schemeClr val="bg2"/>
                </a:solidFill>
              </a:rPr>
              <a:t>编译运行</a:t>
            </a:r>
            <a:r>
              <a:rPr lang="en-US" altLang="zh-CN" sz="2400" b="1" dirty="0">
                <a:solidFill>
                  <a:schemeClr val="bg2"/>
                </a:solidFill>
              </a:rPr>
              <a:t>Java</a:t>
            </a:r>
            <a:r>
              <a:rPr lang="zh-CN" altLang="zh-CN" sz="2400" b="1" dirty="0">
                <a:solidFill>
                  <a:schemeClr val="bg2"/>
                </a:solidFill>
              </a:rPr>
              <a:t>应用程序。通过本章的学习，可以形成对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编程方法的基本认识。如果要深入了解如何把各种任务转换成</a:t>
            </a:r>
            <a:r>
              <a:rPr lang="en-US" altLang="zh-CN" sz="2400" b="1" dirty="0">
                <a:solidFill>
                  <a:schemeClr val="bg2"/>
                </a:solidFill>
              </a:rPr>
              <a:t>MapReduce</a:t>
            </a:r>
            <a:r>
              <a:rPr lang="zh-CN" altLang="zh-CN" sz="2400" b="1" dirty="0">
                <a:solidFill>
                  <a:schemeClr val="bg2"/>
                </a:solidFill>
              </a:rPr>
              <a:t>程序，建议继续学习相关的进阶书籍。</a:t>
            </a:r>
            <a:endParaRPr lang="zh-CN" alt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AD7603-966F-42C7-A5BC-3FAE8F01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3F5F08-D43E-40FE-81E0-976F9C78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3C89A9-4829-4CF2-B57F-E607AB1D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D72575EE-2F0B-400F-A5BA-A0E250D5BA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3200" b="1" dirty="0">
                <a:solidFill>
                  <a:schemeClr val="bg2"/>
                </a:solidFill>
              </a:rPr>
              <a:t>7.2 MapReduce</a:t>
            </a:r>
            <a:r>
              <a:rPr lang="zh-CN" altLang="zh-CN" sz="3200" b="1" dirty="0">
                <a:solidFill>
                  <a:schemeClr val="bg2"/>
                </a:solidFill>
              </a:rPr>
              <a:t>程序编写方法</a:t>
            </a:r>
            <a:endParaRPr lang="zh-CN" altLang="en-US" sz="3200" b="1" dirty="0">
              <a:solidFill>
                <a:schemeClr val="bg2"/>
              </a:solidFill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89C5CB08-5AF6-44DC-820A-2961B9848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499367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7.2.1 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Map</a:t>
            </a:r>
            <a:r>
              <a:rPr lang="zh-CN" altLang="zh-CN" sz="2800" b="1" dirty="0">
                <a:solidFill>
                  <a:schemeClr val="bg2"/>
                </a:solidFill>
              </a:rPr>
              <a:t>处理逻辑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marL="342900" indent="-342900" eaLnBrk="1" hangingPunct="1">
              <a:buClr>
                <a:schemeClr val="bg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bg2"/>
                </a:solidFill>
              </a:rPr>
              <a:t>7.2.2 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Reduce</a:t>
            </a:r>
            <a:r>
              <a:rPr lang="zh-CN" altLang="zh-CN" sz="2800" b="1" dirty="0">
                <a:solidFill>
                  <a:schemeClr val="bg2"/>
                </a:solidFill>
              </a:rPr>
              <a:t>处理逻辑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77092F-F4D5-4FAF-8D6F-E198A725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BCE9CC-ED05-4029-B2EC-5DD16430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C4A09D-DA68-4A49-97E6-9A296962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165E18C-D4E4-4039-A24F-5523B6FB95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76200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7.2.1 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Map</a:t>
            </a:r>
            <a:r>
              <a:rPr lang="zh-CN" altLang="zh-CN" sz="2800" b="1" dirty="0">
                <a:solidFill>
                  <a:schemeClr val="bg2"/>
                </a:solidFill>
              </a:rPr>
              <a:t>处理逻辑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8195" name="TextBox 2">
            <a:extLst>
              <a:ext uri="{FF2B5EF4-FFF2-40B4-BE49-F238E27FC236}">
                <a16:creationId xmlns:a16="http://schemas.microsoft.com/office/drawing/2014/main" id="{279DDF5E-0AB6-4357-9C9D-C35D11B03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733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D0609BA-5C15-46F4-8C39-37F5547A8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341676"/>
              </p:ext>
            </p:extLst>
          </p:nvPr>
        </p:nvGraphicFramePr>
        <p:xfrm>
          <a:off x="343237" y="1276714"/>
          <a:ext cx="8457526" cy="4864100"/>
        </p:xfrm>
        <a:graphic>
          <a:graphicData uri="http://schemas.openxmlformats.org/drawingml/2006/table">
            <a:tbl>
              <a:tblPr/>
              <a:tblGrid>
                <a:gridCol w="8457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1938">
                <a:tc>
                  <a:txBody>
                    <a:bodyPr/>
                    <a:lstStyle/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public static class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TokenizerMapper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extends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Mapper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&lt;Object, Text, Text,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&gt; {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private static final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one = new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(1);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private Text word = new Text(); 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public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TokenizerMapper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() {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}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public void map(Object key, Text value,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Mapper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&lt;Object, Text, Text,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&gt;.Context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context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) throws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IOException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,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InterruptedException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{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   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StringTokenizer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itr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= new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StringTokenizer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(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value.toString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()); 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    while(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itr.hasMoreTokens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()) {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       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this.word.set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(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itr.nextToken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());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        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context.write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(</a:t>
                      </a:r>
                      <a:r>
                        <a:rPr lang="en-US" sz="2000" kern="100" dirty="0" err="1">
                          <a:latin typeface="Times New Roman"/>
                          <a:ea typeface="方正书宋简体"/>
                        </a:rPr>
                        <a:t>this.word</a:t>
                      </a: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, one);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    }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indent="269875" algn="just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方正书宋简体"/>
                        </a:rPr>
                        <a:t>        }</a:t>
                      </a:r>
                      <a:endParaRPr lang="zh-CN" sz="2000" kern="1000" dirty="0">
                        <a:latin typeface="Courier New"/>
                        <a:ea typeface="方正书宋简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394A4A-99BB-4272-8E7C-D762EE9C7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A74BB8-A3A3-4836-AB0E-D033E639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E84B46-FEA0-4153-B3BC-E715DA62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78A5D8BC-2C02-4056-9C9A-0BBFFD2B4B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86871" y="-60325"/>
            <a:ext cx="8001000" cy="914400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7.2.2 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Reduce</a:t>
            </a:r>
            <a:r>
              <a:rPr lang="zh-CN" altLang="zh-CN" sz="2800" b="1" dirty="0">
                <a:solidFill>
                  <a:schemeClr val="bg2"/>
                </a:solidFill>
              </a:rPr>
              <a:t>处理逻辑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60E52D2-743F-4D28-801D-010A57EC6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06980"/>
              </p:ext>
            </p:extLst>
          </p:nvPr>
        </p:nvGraphicFramePr>
        <p:xfrm>
          <a:off x="533400" y="1112520"/>
          <a:ext cx="8381999" cy="5181600"/>
        </p:xfrm>
        <a:graphic>
          <a:graphicData uri="http://schemas.openxmlformats.org/drawingml/2006/table">
            <a:tbl>
              <a:tblPr/>
              <a:tblGrid>
                <a:gridCol w="838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public static class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IntSumReducer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extends Reducer&lt;Text,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, Text,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&gt; {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private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result = new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(); 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public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IntSumReducer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() {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}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public void reduce(Text key,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Iterable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&lt;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&gt; values, Reducer&lt;Text,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, Text,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&gt;.Context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context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) throws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IOException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,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InterruptedException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{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sum = 0; 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val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for(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Iterator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$ =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values.iterator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i$.hasNext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(); sum +=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val.get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()) {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   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val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= (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)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i$.next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}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this.result.set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(sum);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context.write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(key, </a:t>
                      </a:r>
                      <a:r>
                        <a:rPr lang="en-US" sz="2000" kern="100" dirty="0" err="1">
                          <a:latin typeface="Times New Roman"/>
                          <a:ea typeface="宋体"/>
                          <a:cs typeface="Times New Roman"/>
                        </a:rPr>
                        <a:t>this.result</a:t>
                      </a: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);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    }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  <a:endParaRPr lang="zh-CN" sz="20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025FF9-5D7E-406F-9BB6-E5F99CB5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C1D298-AE51-42BA-B4DB-35DB9425A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675A2-8CE4-4A0B-8BEE-4F4EAAA5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B91F5542-4743-4390-9058-9FA71F6295B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-38101"/>
            <a:ext cx="8001000" cy="914401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7.2.3  </a:t>
            </a:r>
            <a:r>
              <a:rPr lang="zh-CN" altLang="zh-CN" sz="2800" b="1" dirty="0">
                <a:solidFill>
                  <a:schemeClr val="bg2"/>
                </a:solidFill>
              </a:rPr>
              <a:t>编写</a:t>
            </a:r>
            <a:r>
              <a:rPr lang="en-US" altLang="zh-CN" sz="2800" b="1" dirty="0">
                <a:solidFill>
                  <a:schemeClr val="bg2"/>
                </a:solidFill>
              </a:rPr>
              <a:t>main</a:t>
            </a:r>
            <a:r>
              <a:rPr lang="zh-CN" altLang="zh-CN" sz="2800" b="1" dirty="0">
                <a:solidFill>
                  <a:schemeClr val="bg2"/>
                </a:solidFill>
              </a:rPr>
              <a:t>方法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0243" name="TextBox 2">
            <a:extLst>
              <a:ext uri="{FF2B5EF4-FFF2-40B4-BE49-F238E27FC236}">
                <a16:creationId xmlns:a16="http://schemas.microsoft.com/office/drawing/2014/main" id="{6075AA40-93CE-452E-A090-FB308B9BE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91C3C09-CFEA-4C6A-B207-E15B8A615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86946"/>
              </p:ext>
            </p:extLst>
          </p:nvPr>
        </p:nvGraphicFramePr>
        <p:xfrm>
          <a:off x="243361" y="1219200"/>
          <a:ext cx="8657277" cy="4632960"/>
        </p:xfrm>
        <a:graphic>
          <a:graphicData uri="http://schemas.openxmlformats.org/drawingml/2006/table">
            <a:tbl>
              <a:tblPr/>
              <a:tblGrid>
                <a:gridCol w="8657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79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public static void main(String[]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) throws Exception {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Configuration conf = new Configuration();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String[]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otherArgs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= (new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GenericOptionsParser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(conf,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)).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getRemainingArgs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();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if(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otherArgs.length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&lt; 2) {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System.err.println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("Usage: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wordcount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&lt;in&gt; [&lt;in&gt;...] &lt;out&gt;");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System.exit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(2);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}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Job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job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Job.getInstance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(conf, "word count");        //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设置环境参数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job.setJarByClass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WordCount.class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);                //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设置整个程序的类名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job.setMapperClass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WordCount.TokenizerMapper.class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); //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添加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Mapper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类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job.setReducerClass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WordCount.IntSumReducer.class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);  //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添加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Reducer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类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job.setOutputKeyClass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Text.class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);		         //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设置输出类型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job.setOutputValueClass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IntWritable.class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);             //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设置输出类型</a:t>
                      </a:r>
                      <a:r>
                        <a:rPr lang="zh-CN" sz="1600" kern="100" dirty="0">
                          <a:latin typeface="Calibri"/>
                          <a:ea typeface="Times New Roman"/>
                          <a:cs typeface="Times New Roman"/>
                        </a:rPr>
                        <a:t> 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for(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= 0;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&lt;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otherArgs.length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- 1; ++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) {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FileInputFormat.addInputPath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(job, new Path(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otherArgs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i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]));  //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设置输入文件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}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FileOutputFormat.setOutputPath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(job, new Path(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otherArgs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[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otherArgs.length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- 1]));//</a:t>
                      </a:r>
                      <a:r>
                        <a:rPr lang="zh-CN" sz="1600" kern="100" dirty="0">
                          <a:latin typeface="Times New Roman"/>
                          <a:ea typeface="宋体"/>
                          <a:cs typeface="Times New Roman"/>
                        </a:rPr>
                        <a:t>设置输出文件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    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System.exit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</a:t>
                      </a:r>
                      <a:r>
                        <a:rPr lang="en-US" sz="1600" kern="100" dirty="0" err="1">
                          <a:latin typeface="Times New Roman"/>
                          <a:ea typeface="宋体"/>
                          <a:cs typeface="Times New Roman"/>
                        </a:rPr>
                        <a:t>job.waitForCompletion</a:t>
                      </a: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(true)?0:1);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/>
                          <a:ea typeface="宋体"/>
                          <a:cs typeface="Times New Roman"/>
                        </a:rPr>
                        <a:t>    }</a:t>
                      </a:r>
                      <a:endParaRPr lang="zh-CN" sz="16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CD9317-3329-4EBD-8584-CA9CC7AA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5BE695B-1629-4C87-922A-35AE0194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B0E523-2B03-456E-967F-042011FF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4BE31C8E-BD1B-4E00-8A04-920193FB8CC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-23812"/>
            <a:ext cx="8001000" cy="914401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bg2"/>
                </a:solidFill>
              </a:rPr>
              <a:t>7.2.4 </a:t>
            </a:r>
            <a:r>
              <a:rPr lang="zh-CN" altLang="zh-CN" sz="2800" b="1" dirty="0">
                <a:solidFill>
                  <a:schemeClr val="bg2"/>
                </a:solidFill>
              </a:rPr>
              <a:t>完整的词频统计程序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4581D1FB-40D8-49A2-8CCD-F0DEFABBD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4" y="1447800"/>
            <a:ext cx="7877006" cy="369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java.io.IOException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java.util.Iterator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java.util.StringTokenizer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org.apache.hadoop.conf.Configuration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org.apache.hadoop.fs.Path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org.apache.hadoop.io.IntWritable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org.apache.hadoop.io.Text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org.apache.hadoop.mapreduce.Job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org.apache.hadoop.mapreduce.Mapper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org.apache.hadoop.mapreduce.Reducer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org.apache.hadoop.mapreduce.lib.input.FileInputFormat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org.apache.hadoop.mapreduce.lib.output.FileOutputFormat</a:t>
            </a:r>
            <a:r>
              <a:rPr lang="en-US" altLang="zh-CN" dirty="0"/>
              <a:t>;</a:t>
            </a:r>
            <a:endParaRPr lang="zh-CN" altLang="zh-CN" dirty="0"/>
          </a:p>
          <a:p>
            <a:pPr eaLnBrk="1" hangingPunct="1"/>
            <a:r>
              <a:rPr lang="en-US" altLang="zh-CN" dirty="0"/>
              <a:t>import </a:t>
            </a:r>
            <a:r>
              <a:rPr lang="en-US" altLang="zh-CN" dirty="0" err="1"/>
              <a:t>org.apache.hadoop.util.GenericOptionsParser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CBE148-E5E6-487E-BF11-75049A6C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436560-D75D-4BDE-A5EA-C97BA380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E35D2E-B875-47F1-96FB-58AD204A3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Box 2">
            <a:extLst>
              <a:ext uri="{FF2B5EF4-FFF2-40B4-BE49-F238E27FC236}">
                <a16:creationId xmlns:a16="http://schemas.microsoft.com/office/drawing/2014/main" id="{3AA633B8-9945-4DC6-9E7B-C75BB617B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3820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dirty="0"/>
              <a:t>public class </a:t>
            </a:r>
            <a:r>
              <a:rPr lang="en-US" altLang="zh-CN" sz="1400" dirty="0" err="1"/>
              <a:t>WordCount</a:t>
            </a:r>
            <a:r>
              <a:rPr lang="en-US" altLang="zh-CN" sz="1400" dirty="0"/>
              <a:t> 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public </a:t>
            </a:r>
            <a:r>
              <a:rPr lang="en-US" altLang="zh-CN" sz="1400" dirty="0" err="1"/>
              <a:t>WordCount</a:t>
            </a:r>
            <a:r>
              <a:rPr lang="en-US" altLang="zh-CN" sz="1400" dirty="0"/>
              <a:t>() 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}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public static void main(String[]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 throws Exception 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Configuration conf = new Configuration();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String[] </a:t>
            </a:r>
            <a:r>
              <a:rPr lang="en-US" altLang="zh-CN" sz="1400" dirty="0" err="1"/>
              <a:t>otherArgs</a:t>
            </a:r>
            <a:r>
              <a:rPr lang="en-US" altLang="zh-CN" sz="1400" dirty="0"/>
              <a:t> = (new </a:t>
            </a:r>
            <a:r>
              <a:rPr lang="en-US" altLang="zh-CN" sz="1400" dirty="0" err="1"/>
              <a:t>GenericOptionsParser</a:t>
            </a:r>
            <a:r>
              <a:rPr lang="en-US" altLang="zh-CN" sz="1400" dirty="0"/>
              <a:t>(conf, </a:t>
            </a:r>
            <a:r>
              <a:rPr lang="en-US" altLang="zh-CN" sz="1400" dirty="0" err="1"/>
              <a:t>args</a:t>
            </a:r>
            <a:r>
              <a:rPr lang="en-US" altLang="zh-CN" sz="1400" dirty="0"/>
              <a:t>)).</a:t>
            </a:r>
            <a:r>
              <a:rPr lang="en-US" altLang="zh-CN" sz="1400" dirty="0" err="1"/>
              <a:t>getRemainingArgs</a:t>
            </a:r>
            <a:r>
              <a:rPr lang="en-US" altLang="zh-CN" sz="1400" dirty="0"/>
              <a:t>();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if(</a:t>
            </a:r>
            <a:r>
              <a:rPr lang="en-US" altLang="zh-CN" sz="1400" dirty="0" err="1"/>
              <a:t>otherArgs.length</a:t>
            </a:r>
            <a:r>
              <a:rPr lang="en-US" altLang="zh-CN" sz="1400" dirty="0"/>
              <a:t> &lt; 2) 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System.err.println</a:t>
            </a:r>
            <a:r>
              <a:rPr lang="en-US" altLang="zh-CN" sz="1400" dirty="0"/>
              <a:t>("Usage: wordcount &lt;in&gt; [&lt;in&gt;...] &lt;out&gt;");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System.exit</a:t>
            </a:r>
            <a:r>
              <a:rPr lang="en-US" altLang="zh-CN" sz="1400" dirty="0"/>
              <a:t>(2);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}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Job </a:t>
            </a:r>
            <a:r>
              <a:rPr lang="en-US" altLang="zh-CN" sz="1400" dirty="0" err="1"/>
              <a:t>job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Job.getInstance</a:t>
            </a:r>
            <a:r>
              <a:rPr lang="en-US" altLang="zh-CN" sz="1400" dirty="0"/>
              <a:t>(conf, "word count");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job.setJarByClass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WordCount.class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job.setMapperClass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WordCount.TokenizerMapper.class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job.setCombinerClass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WordCount.IntSumReducer.class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job.setReducerClass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WordCount.IntSumReducer.class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job.setOutputKeyClass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Text.class</a:t>
            </a:r>
            <a:r>
              <a:rPr lang="en-US" altLang="zh-CN" sz="1400" dirty="0"/>
              <a:t>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job.setOutputValueClass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IntWritable.class</a:t>
            </a:r>
            <a:r>
              <a:rPr lang="en-US" altLang="zh-CN" sz="1400" dirty="0"/>
              <a:t>); 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for(int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</a:t>
            </a:r>
            <a:r>
              <a:rPr lang="en-US" altLang="zh-CN" sz="1400" dirty="0" err="1"/>
              <a:t>otherArgs.length</a:t>
            </a:r>
            <a:r>
              <a:rPr lang="en-US" altLang="zh-CN" sz="1400" dirty="0"/>
              <a:t> - 1; ++</a:t>
            </a:r>
            <a:r>
              <a:rPr lang="en-US" altLang="zh-CN" sz="1400" dirty="0" err="1"/>
              <a:t>i</a:t>
            </a:r>
            <a:r>
              <a:rPr lang="en-US" altLang="zh-CN" sz="1400" dirty="0"/>
              <a:t>) {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    </a:t>
            </a:r>
            <a:r>
              <a:rPr lang="en-US" altLang="zh-CN" sz="1400" dirty="0" err="1"/>
              <a:t>FileInputFormat.addInputPath</a:t>
            </a:r>
            <a:r>
              <a:rPr lang="en-US" altLang="zh-CN" sz="1400" dirty="0"/>
              <a:t>(job, new Path(</a:t>
            </a:r>
            <a:r>
              <a:rPr lang="en-US" altLang="zh-CN" sz="1400" dirty="0" err="1"/>
              <a:t>otherArgs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}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FileOutputFormat.setOutputPath</a:t>
            </a:r>
            <a:r>
              <a:rPr lang="en-US" altLang="zh-CN" sz="1400" dirty="0"/>
              <a:t>(job, new Path(</a:t>
            </a:r>
            <a:r>
              <a:rPr lang="en-US" altLang="zh-CN" sz="1400" dirty="0" err="1"/>
              <a:t>otherArgs</a:t>
            </a:r>
            <a:r>
              <a:rPr lang="en-US" altLang="zh-CN" sz="1400" dirty="0"/>
              <a:t>[</a:t>
            </a:r>
            <a:r>
              <a:rPr lang="en-US" altLang="zh-CN" sz="1400" dirty="0" err="1"/>
              <a:t>otherArgs.length</a:t>
            </a:r>
            <a:r>
              <a:rPr lang="en-US" altLang="zh-CN" sz="1400" dirty="0"/>
              <a:t> - 1]));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    </a:t>
            </a:r>
            <a:r>
              <a:rPr lang="en-US" altLang="zh-CN" sz="1400" dirty="0" err="1"/>
              <a:t>System.exit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job.waitForCompletion</a:t>
            </a:r>
            <a:r>
              <a:rPr lang="en-US" altLang="zh-CN" sz="1400" dirty="0"/>
              <a:t>(true)?0:1);</a:t>
            </a:r>
            <a:endParaRPr lang="zh-CN" altLang="zh-CN" sz="1400" dirty="0"/>
          </a:p>
          <a:p>
            <a:pPr eaLnBrk="1" hangingPunct="1"/>
            <a:r>
              <a:rPr lang="en-US" altLang="zh-CN" sz="1400" dirty="0"/>
              <a:t>    }</a:t>
            </a:r>
            <a:endParaRPr lang="zh-CN" altLang="en-US" sz="1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2E0F9-38D0-48F2-B828-E6104242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2024-04-07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59D58-1A4B-4E6C-A89A-E5E47600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7.MapReduce</a:t>
            </a:r>
            <a:r>
              <a:rPr lang="zh-CN" altLang="en-US"/>
              <a:t>基础编程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1D19F0-AAC0-438D-A89E-929389F4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B4850-316B-4730-882E-90FE6733CD5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12591</TotalTime>
  <Words>2366</Words>
  <Application>Microsoft Office PowerPoint</Application>
  <PresentationFormat>全屏显示(4:3)</PresentationFormat>
  <Paragraphs>299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方正书宋简体</vt:lpstr>
      <vt:lpstr>黑体</vt:lpstr>
      <vt:lpstr>华文中宋</vt:lpstr>
      <vt:lpstr>宋体</vt:lpstr>
      <vt:lpstr>Arial</vt:lpstr>
      <vt:lpstr>Calibri</vt:lpstr>
      <vt:lpstr>Courier New</vt:lpstr>
      <vt:lpstr>Times New Roman</vt:lpstr>
      <vt:lpstr>Verdana</vt:lpstr>
      <vt:lpstr>Wingdings</vt:lpstr>
      <vt:lpstr>Pixel</vt:lpstr>
      <vt:lpstr> </vt:lpstr>
      <vt:lpstr>PowerPoint 演示文稿</vt:lpstr>
      <vt:lpstr>7.1  词频统计任务要求</vt:lpstr>
      <vt:lpstr>7.2 MapReduce程序编写方法</vt:lpstr>
      <vt:lpstr>7.2.1  编写Map处理逻辑</vt:lpstr>
      <vt:lpstr>7.2.2  编写Reduce处理逻辑</vt:lpstr>
      <vt:lpstr>7.2.3  编写main方法</vt:lpstr>
      <vt:lpstr>7.2.4 完整的词频统计程序</vt:lpstr>
      <vt:lpstr>PowerPoint 演示文稿</vt:lpstr>
      <vt:lpstr>PowerPoint 演示文稿</vt:lpstr>
      <vt:lpstr>PowerPoint 演示文稿</vt:lpstr>
      <vt:lpstr>7.3 编译打包程序</vt:lpstr>
      <vt:lpstr>7.3.1 使用命令行编译打包词频统计程序</vt:lpstr>
      <vt:lpstr>PowerPoint 演示文稿</vt:lpstr>
      <vt:lpstr>7.3.2 使用Eclipse编译运行词频统计程序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运行程序</vt:lpstr>
      <vt:lpstr>PowerPoint 演示文稿</vt:lpstr>
      <vt:lpstr>PowerPoint 演示文稿</vt:lpstr>
      <vt:lpstr>本章小结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大数据技术原理与应用</dc:title>
  <dc:creator>厦门大学-林子雨-编著</dc:creator>
  <dc:description>http://dblab.xmu.edu.cn/post/bigdata</dc:description>
  <cp:lastModifiedBy>Chen Hans</cp:lastModifiedBy>
  <cp:revision>2050</cp:revision>
  <cp:lastPrinted>1601-01-01T00:00:00Z</cp:lastPrinted>
  <dcterms:created xsi:type="dcterms:W3CDTF">1601-01-01T00:00:00Z</dcterms:created>
  <dcterms:modified xsi:type="dcterms:W3CDTF">2024-02-22T12:01:18Z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