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426" r:id="rId5"/>
    <p:sldId id="413" r:id="rId6"/>
    <p:sldId id="589" r:id="rId7"/>
    <p:sldId id="414" r:id="rId8"/>
    <p:sldId id="415" r:id="rId9"/>
    <p:sldId id="428" r:id="rId10"/>
    <p:sldId id="427" r:id="rId11"/>
    <p:sldId id="419" r:id="rId12"/>
    <p:sldId id="420" r:id="rId13"/>
    <p:sldId id="421" r:id="rId14"/>
    <p:sldId id="430" r:id="rId15"/>
    <p:sldId id="422" r:id="rId16"/>
    <p:sldId id="423" r:id="rId17"/>
    <p:sldId id="433" r:id="rId18"/>
    <p:sldId id="425" r:id="rId19"/>
    <p:sldId id="432" r:id="rId20"/>
    <p:sldId id="454" r:id="rId21"/>
    <p:sldId id="431" r:id="rId22"/>
    <p:sldId id="434" r:id="rId23"/>
    <p:sldId id="435" r:id="rId24"/>
    <p:sldId id="590" r:id="rId25"/>
    <p:sldId id="592" r:id="rId26"/>
    <p:sldId id="436" r:id="rId27"/>
    <p:sldId id="455" r:id="rId28"/>
    <p:sldId id="594" r:id="rId29"/>
    <p:sldId id="595" r:id="rId30"/>
    <p:sldId id="596" r:id="rId31"/>
    <p:sldId id="597" r:id="rId32"/>
    <p:sldId id="599" r:id="rId33"/>
    <p:sldId id="600" r:id="rId34"/>
    <p:sldId id="602" r:id="rId35"/>
    <p:sldId id="437" r:id="rId36"/>
    <p:sldId id="439" r:id="rId37"/>
    <p:sldId id="440" r:id="rId38"/>
    <p:sldId id="441" r:id="rId39"/>
    <p:sldId id="442" r:id="rId40"/>
    <p:sldId id="603" r:id="rId41"/>
    <p:sldId id="604" r:id="rId42"/>
    <p:sldId id="605" r:id="rId43"/>
    <p:sldId id="606" r:id="rId44"/>
    <p:sldId id="607" r:id="rId45"/>
    <p:sldId id="609" r:id="rId46"/>
    <p:sldId id="443" r:id="rId47"/>
    <p:sldId id="444" r:id="rId48"/>
    <p:sldId id="445" r:id="rId49"/>
    <p:sldId id="446" r:id="rId50"/>
    <p:sldId id="612" r:id="rId51"/>
    <p:sldId id="447" r:id="rId52"/>
    <p:sldId id="448" r:id="rId53"/>
    <p:sldId id="449" r:id="rId54"/>
    <p:sldId id="456" r:id="rId55"/>
    <p:sldId id="457" r:id="rId56"/>
    <p:sldId id="458" r:id="rId57"/>
    <p:sldId id="459" r:id="rId58"/>
    <p:sldId id="460" r:id="rId59"/>
    <p:sldId id="622" r:id="rId60"/>
    <p:sldId id="625" r:id="rId61"/>
    <p:sldId id="620" r:id="rId62"/>
    <p:sldId id="450" r:id="rId63"/>
    <p:sldId id="451" r:id="rId64"/>
    <p:sldId id="452" r:id="rId65"/>
    <p:sldId id="453" r:id="rId66"/>
    <p:sldId id="613" r:id="rId67"/>
    <p:sldId id="614" r:id="rId68"/>
    <p:sldId id="615" r:id="rId69"/>
    <p:sldId id="616" r:id="rId70"/>
    <p:sldId id="617" r:id="rId71"/>
    <p:sldId id="618" r:id="rId72"/>
    <p:sldId id="461" r:id="rId73"/>
    <p:sldId id="462" r:id="rId74"/>
    <p:sldId id="463" r:id="rId75"/>
    <p:sldId id="464" r:id="rId76"/>
    <p:sldId id="465" r:id="rId77"/>
    <p:sldId id="466" r:id="rId78"/>
    <p:sldId id="467" r:id="rId79"/>
    <p:sldId id="468" r:id="rId80"/>
    <p:sldId id="469" r:id="rId81"/>
    <p:sldId id="470" r:id="rId82"/>
    <p:sldId id="471" r:id="rId83"/>
    <p:sldId id="472" r:id="rId84"/>
    <p:sldId id="473" r:id="rId85"/>
    <p:sldId id="474" r:id="rId86"/>
    <p:sldId id="475" r:id="rId87"/>
    <p:sldId id="476" r:id="rId88"/>
    <p:sldId id="477" r:id="rId89"/>
    <p:sldId id="478" r:id="rId90"/>
    <p:sldId id="479" r:id="rId91"/>
    <p:sldId id="480" r:id="rId92"/>
    <p:sldId id="481" r:id="rId93"/>
    <p:sldId id="482" r:id="rId94"/>
    <p:sldId id="483" r:id="rId95"/>
    <p:sldId id="484" r:id="rId96"/>
    <p:sldId id="485" r:id="rId97"/>
    <p:sldId id="486" r:id="rId98"/>
    <p:sldId id="487" r:id="rId99"/>
    <p:sldId id="488" r:id="rId100"/>
    <p:sldId id="489" r:id="rId101"/>
    <p:sldId id="490" r:id="rId102"/>
    <p:sldId id="491" r:id="rId103"/>
    <p:sldId id="492" r:id="rId104"/>
    <p:sldId id="757" r:id="rId105"/>
    <p:sldId id="758" r:id="rId106"/>
    <p:sldId id="493" r:id="rId107"/>
    <p:sldId id="494" r:id="rId108"/>
    <p:sldId id="495" r:id="rId109"/>
    <p:sldId id="496" r:id="rId110"/>
    <p:sldId id="497" r:id="rId111"/>
    <p:sldId id="498" r:id="rId112"/>
    <p:sldId id="499" r:id="rId113"/>
    <p:sldId id="500" r:id="rId114"/>
    <p:sldId id="501" r:id="rId115"/>
    <p:sldId id="502" r:id="rId116"/>
    <p:sldId id="503" r:id="rId117"/>
    <p:sldId id="504" r:id="rId118"/>
    <p:sldId id="505" r:id="rId119"/>
    <p:sldId id="506" r:id="rId120"/>
    <p:sldId id="507" r:id="rId121"/>
    <p:sldId id="508" r:id="rId122"/>
    <p:sldId id="510" r:id="rId123"/>
    <p:sldId id="509" r:id="rId124"/>
    <p:sldId id="511" r:id="rId125"/>
    <p:sldId id="512" r:id="rId126"/>
    <p:sldId id="513" r:id="rId127"/>
    <p:sldId id="514" r:id="rId128"/>
    <p:sldId id="515" r:id="rId129"/>
    <p:sldId id="516" r:id="rId130"/>
    <p:sldId id="517" r:id="rId131"/>
    <p:sldId id="518" r:id="rId132"/>
    <p:sldId id="519" r:id="rId133"/>
    <p:sldId id="520" r:id="rId134"/>
    <p:sldId id="521" r:id="rId135"/>
    <p:sldId id="522" r:id="rId136"/>
    <p:sldId id="523" r:id="rId137"/>
    <p:sldId id="524" r:id="rId138"/>
    <p:sldId id="525" r:id="rId139"/>
    <p:sldId id="526" r:id="rId140"/>
    <p:sldId id="527" r:id="rId141"/>
    <p:sldId id="528" r:id="rId142"/>
    <p:sldId id="529" r:id="rId143"/>
    <p:sldId id="530" r:id="rId144"/>
    <p:sldId id="531" r:id="rId145"/>
    <p:sldId id="532" r:id="rId146"/>
    <p:sldId id="533" r:id="rId147"/>
    <p:sldId id="534" r:id="rId148"/>
    <p:sldId id="535" r:id="rId149"/>
    <p:sldId id="536" r:id="rId150"/>
    <p:sldId id="537" r:id="rId151"/>
    <p:sldId id="538" r:id="rId152"/>
    <p:sldId id="539" r:id="rId153"/>
    <p:sldId id="540" r:id="rId154"/>
    <p:sldId id="541" r:id="rId155"/>
    <p:sldId id="542" r:id="rId156"/>
    <p:sldId id="543" r:id="rId157"/>
    <p:sldId id="544" r:id="rId158"/>
    <p:sldId id="545" r:id="rId159"/>
    <p:sldId id="546" r:id="rId160"/>
    <p:sldId id="547" r:id="rId161"/>
    <p:sldId id="548" r:id="rId162"/>
    <p:sldId id="549" r:id="rId163"/>
    <p:sldId id="550" r:id="rId164"/>
    <p:sldId id="551" r:id="rId165"/>
    <p:sldId id="552" r:id="rId166"/>
    <p:sldId id="553" r:id="rId167"/>
    <p:sldId id="554" r:id="rId168"/>
    <p:sldId id="555" r:id="rId169"/>
    <p:sldId id="556" r:id="rId170"/>
    <p:sldId id="557" r:id="rId171"/>
    <p:sldId id="558" r:id="rId172"/>
    <p:sldId id="559" r:id="rId173"/>
    <p:sldId id="560" r:id="rId174"/>
    <p:sldId id="561" r:id="rId175"/>
    <p:sldId id="562" r:id="rId176"/>
  </p:sldIdLst>
  <p:sldSz cx="9144000" cy="6858000" type="screen4x3"/>
  <p:notesSz cx="6858000" cy="9144000"/>
  <p:custDataLst>
    <p:tags r:id="rId181"/>
  </p:custDataLst>
  <p:defaultTextStyle>
    <a:defPPr>
      <a:defRPr lang="zh-CN"/>
    </a:defPPr>
    <a:lvl1pPr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0" userDrawn="1">
          <p15:clr>
            <a:srgbClr val="A4A3A4"/>
          </p15:clr>
        </p15:guide>
        <p15:guide id="2" pos="2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中国" initials="微软中国" lastIdx="1" clrIdx="0"/>
  <p:cmAuthor id="1" name="xyp" initials="x"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CCFF"/>
    <a:srgbClr val="FCFEE6"/>
    <a:srgbClr val="FEFFE5"/>
    <a:srgbClr val="CC99FF"/>
    <a:srgbClr val="99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55" autoAdjust="0"/>
  </p:normalViewPr>
  <p:slideViewPr>
    <p:cSldViewPr showGuides="1">
      <p:cViewPr varScale="1">
        <p:scale>
          <a:sx n="67" d="100"/>
          <a:sy n="67" d="100"/>
        </p:scale>
        <p:origin x="-606" y="-102"/>
      </p:cViewPr>
      <p:guideLst>
        <p:guide orient="horz" pos="2150"/>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4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1" Type="http://schemas.openxmlformats.org/officeDocument/2006/relationships/tags" Target="tags/tag1.xml"/><Relationship Id="rId180" Type="http://schemas.openxmlformats.org/officeDocument/2006/relationships/commentAuthors" Target="commentAuthors.xml"/><Relationship Id="rId18" Type="http://schemas.openxmlformats.org/officeDocument/2006/relationships/slide" Target="slides/slide15.xml"/><Relationship Id="rId179" Type="http://schemas.openxmlformats.org/officeDocument/2006/relationships/tableStyles" Target="tableStyles.xml"/><Relationship Id="rId178" Type="http://schemas.openxmlformats.org/officeDocument/2006/relationships/viewProps" Target="viewProps.xml"/><Relationship Id="rId177" Type="http://schemas.openxmlformats.org/officeDocument/2006/relationships/presProps" Target="presProps.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6.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345 354,'-3'0,"0"0,0 0,0 1,0 1,0-1,0 1,1 1,-1-1,1 1,0 0,0 0,0 0,0 0,0 0,0 0,1 0,0 0,-1 0,2 0,-1 0,0 0,1 0,-1 0,1 0,0 0,0 0,0 0,0 0,0 0,0 0,0 0,0 0,2 0,0 0,-1 0,2 0,-1 0,1-1,0 0,0-1,0 0,0 0,0-1,0 1,0-1,0 0,0-1,0-1,0 1,0-2,0 1,0-1,-1 0,1 1,0-1,-1 0,1 0,-1 0,-1 0,0 0,0 0,0 0,0 0,0 0,-1 0,1 0,0 0,-1 0,0 0,1 0,0 0,0 0,-1 0,0 0,0 0,0 0,0 0,0 0,0 0,-1 0,1 0,-1 0,0 0,0 0,-1 0,-1 1,0 1,0 0,0 1,0-1,0 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1238 166,'2'-3,"1"1,0 1,0-1,0 1,0 0,0 2,0 1,0 0,0 0,-1 1,-2 0,0 0,0 0,0 0,0 0,0 0,-1 0,0 0,-2-2,0-1</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863 428,'1'-3,"-4"2,0 1,0 0,0 2,0 0,2 1,-1 0,1 0,1 0,0 0,-1 0,1 0,0 0,3-3,0-1,0-1,-1-1,-2 0,2 0,0 0,-1 0,1 0,-1 0,0 0,-1 6,0 0,0 0,0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877 434,'0'3,"0"0,-1 0,0 0,0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880 417,'1'3,"0"0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884 436,'3'1,"0"-1,0 0,0 0,0-1,0-1,0 2</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905 426,'-3'2,"2"1,0 0,0 0,0 0,1 0,2 0,1-2,0-1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784 436,'0'3,"0"0,0 0,-1 0,-1 0,-1-2,0-1,0 0,0 0,6 0,-3 3,0 0,0 0,-1 0,0 0,1 0,0 0,3-2,0 1,0-1,0 0,0 0,0-1,0 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806 462,'0'3,"0"0,-1 0,0 0,0 0,0 0,0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812 466,'3'0,"0"1,-1 2,-1 0,-1 0,-3-1,0-1,0-1,0 0,0 0,3 3,3-2,0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835 485,'3'0,"0"0,-2-3,1 0,-2 0,-3 2,0 1,0 0,0 0,0 0,0 0,0 0,0 0,0 0,0 0,0 1,0 1,3 1,0 0,2 0,1-1,0 0,0-1,0 0,0 0,0-1,0 0,0 0,0 0,0-1,0-1</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871 476,'-3'0,"0"0,0 0,0 2,0 1,2 0,-1 0,2 0,3-2,0-1,0-2,0 0,-1-1,0 0,0 0,-2 6,0 0,0 0,0 0,3-4</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1298 168,'-3'-1,"0"1,0 0,0 0,0 0,0 0,0 1,1 2,-1 0,3 0,0 0,0 0,0 0,2 0,1-1,0 1,0-2,0 1,-1 1,-1 0,-1 0,0 0,-3-1,0-1,0 0,0 0,0-1,3-3,3 2,0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901 457,'0'3,"0"0,0 0,0 0,0 0,0 0,0 0,0 0,0 0,0 0,0-6,-3 1,0 2,2 3,0 0,0 0,0 0,0 0,1 0,3-1,0-2,0-2,0 1,0 0,0-1,0 0,0 0,0 0,0-1,-2 0,0 0,-1 6,0 0,0 0,0 0,3-3,-1-3,1 1,-2-1,1 0,0 0,0 0,-1 6,-1 0,0 0,0 0,0 0,0 0,0 0,0 0,0 0,0 0,-3-1,1-5,2 0,1 0,2 1,0-1,1-1,-1 1,1 0,0 0,1 1,-1 1,0-1,-1-1,0 2,0-1,1 0,1-1,-2 0,0 1,-1-1</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855 471,'3'0,"0"-1,1 0,-1 0,0 1,0 0,0-1,0 1,1-1,0 0,1 1,-2-1,2 0,-2 0,1 1,-1 0,0-2,0 1,0 1,0 0,0-1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830 413,'-3'0,"0"0,0 0,0 0,0 0,0 0,0 0,0-1,0 1,0 0,0 0,0 0,0 0,0 0,0 0,0 0,0 0,0 0,0 1,2 2,0 0,0 0,-1 0,1 0,1 0,-1 0,1 0,0 0,2 0,0 0,1-2,0 1,0 0,0 0,0 0,0-1,0 0,0 1,0-2,0 2,0-2,0 2,0-2,0 1,0-1,0 0,0 0,0 0,0 0,0 0,0 0,0 0,0 0,0 0,0 0,0 0,0 0,0 0,0 0,0-1,0 1,0 0,0-1,0 1,0-1,0 1,0 0,0 0,0 0,0 0,0 0,0 0,0-1,0 1,0 0,0 0,0 0,0-1,0 1,0-1,0 0,0-1,0 1,0 0,0-1,0 0,-1-1,0 0,-3 0,-2 2,0-1,0 1,-1 0,1-1,0 1,0 0,-2 0,2-1,0 1,0 0,0-1,0 1,0 0,0-1,0 1,0 1,0-1,0 0,0 1,0 0,-1-1,1 1,-1 0,1 0,0 0,0 0,0-1,0 1,0 0,0 0,0 0,0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862 472,'-3'-2,"0"1,0 0,0 0,0 1,0-1,0 1,0-1,-2 1,2-1,0 1,0 0,0 0,0 0,0 0,0 0,0 0,0 1,0 0,0 1,0-1,0 1,0 0,1 1,2 0,0 0,2 0,1-1,0 0,0-1,1 0,-1-1,0 1,0 0,0-1,1 1,0 0,-1 0,0-1,0 1,0-1,1 0,-1 1,0-1,0 1,0-1,0 1,0-1,0 1,0-1,0 0,0 1,0-1,0 0,0 1,0 0,0-1,0 0,0 1,1-1,-1 1,0-1,1 1,-1 0,0-1,0 0,0 1,0-1,0 0,0 0,0 0,0 0,0 0,0 0,0 0,0 0,0 0,0 0,0 0,0 0,0 0,0 0,0-1,0 1,0 0,0 0,0 0,0 0,0 0,0-1,0 0,0 1,0-1,0 1,0-1,-1-2,-3 0,-2 1,0 0,-2 1,1 0,-1 0,1 1,0-1,-2-1,0 1,2 0,0 1,-2-1,2-1,1 1,-1 1,1-1,-2 1,-1-1,2-1,0 2,1 0,-1-1,0 1,0 0,0 0,-1-1,1 1,-1 0,2-1,0 1,0 0,0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565 420,'0'-3,"-3"1,0 1,0-1,0 2,0-1,0 0,0-1,0 2,0-1,0 0,0 1,0-1,0 1,0 1,0 0,0 1,0-1,0 1,0-1,0 1,0 0,1 1,-1-1,2 1,-1 0,1 0,1 0,-1 0,1 0,0 0,0 0,2 0,-1 0,2 0,0 0,0-1,0 0,0 0,0 0,0-2,0 2,0-1,0-1,0 0,0 1,0 0,0-1,0 1,0-1,0 0,1 1,-1-1,0 0,1 0,-1 0,0 0,0 0,0 0,0 0,1 0,0 0,-1 0,0 0,1 0,-1 0,0 0,0 0,0 0,0 0,0 0,0 0,0 0,0 0,0-1,0 0,0 1,0-1,0 0,0 0,0-1,0 0,-1-1,0 0,0 0,-2 0,0 0,0 0,-1 0,0 0,-1 0,-1 0,-1 0,1 1,-1 0,0 0,1 0,0 1,-1 0,-2 0,0-1,2 0,-2 0,2 2,1-1,-2-1,1 1,0 1,-2-1,3 0,0 1,0 0,0 0,0-1,0 1</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175 471,'3'0,"0"0,1-2,-1 2,0 0,0 0,0 0,1 1,0-1,1 1,-1 1,2-1,-2 0,-1-1,3 2,-2-2,1 1,-2-1,1 1,0-1,-1 0,0 0,0 1,0-1,0 0,0 0,0 0,0 0,0 0,0 0,0 0,0 0,0 0,0 0,0 0,0 0,0 0,0 0,0 0,0 0,0 0,0 0,0 0,1 0,-1 0,0 0,0 0,0 0,0 0,0-1,0 0,0 1,0-1,0 0,0 0,0 1,0 0,0-1,0-1,0 0,0 0,-1-1,1 1,-1-1,1 1,0-1,0 1,-1-1,1 1,-1-1,1 1,-1-1,-2 0,1 0,0 0,-1 0,0 0,0 0,-1 0,0 0,-1 0,-4 2,2 1,1 0,0-1,0 0,0 0,-1 0,0 0,0 1,1-1,0 0,0 1,0-1,0 0,0 0,0 0,-1 1,1-2,0 2,0-1,-1 1,1-1,0 0,0 1,0-1,0 1,0-1,0 1,0-1,0 1,0-1,0 1,0-1,-1 1,1-1,0 0,0 0,0 1,0-1,0 0,0 0,0 0,0 1,0-1,0-1,0 2,0-1,0 0,0 1,0-1,0 0,0 1,0-1,0 1,0-1,0 0,0 1,0-1,0 1,0 0,0-1,0 1,0 0,0 0,0 0,0 0,0 0,0 0,0 0,0 0,0 1,0 0,0 0,0 0,0 0,0 0,0 1,0 0,0 0,0 0,0 0,0 1,1 0,-1-1,2 1,-2 0,2 0,0 0,1 0,-1 0,1 0,0 0,0 0,0 0,1 0,1 0,0 0,-1 0,2-1,-1 1,1-1,0-1,0 2,0-1,2 0,-2 0,0-1,0 1,0-2,0 2,1-1,-1 0,1 1,-1-2,0 1,1 0,-1-1,1 1,-1-1,1 1,1 0,-2-1,0 0,0 0,0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219 575,'3'0,"0"0,0 0,0 0,0 0,0 0,0 0,0 0,0 0,0 0,0 0,0 0,0 0,0 0,-1-3,1 3,0 0,0 0,0 0,0 0,0 0,0 0,0 1,0-1,0 1,0-1,0 0,0 0,0 0,0 0,0 0,0 0,0 0,0 0,0 0,0 0,0 0,0 0,0 0,0 0,0 0,0 0,0 0,0 0,0 0,0 0,0-1,0 1,0 0,0 0,0 0,0-1,0 1,0 0,0 0,0 0,0 0,0 0,0 0,0 0,0 0,0 0,0 0,0 0,0 0,0 0,0 0,0 0,0 0,0 0,0 0,0 0,0 0,0 0,0 0,0 0,0 0,0 0,0 0,0 0,0 0,0 0,0 0,0 0,0 0,0 0,0 0,0 0,0 0,0 0,0 0,0 0,0 0,0 0,0 0,0 1,0-1,0 0,0 0,0 0,0 0,0 0,0 0,0 0,0 0,0 0,0 0,0 0,0 0,0 0,0 0,0 0,0 0,0 0,0 0,0 0,0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607 553,'0'3,"0"0,1 0,2 0,0-2,0-1,0 0,-1-3,1 1,0 0,0 2,0 2,0 0,0-1,0 0,0-1,0 0,0 0,0 0,0-1,0 0,0 1,0-1,0 1,0 1,0 0,0 0,0 0,0-1,0 0,0 0,0 0,0 0,0 0,0 0,-2 3,2-1</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595 513,'3'0,"0"0,0 0,2 0,-2 0,0 0,0 0,0 0,2 2,-2-2,0 0,1 0,1 0,-2 0,0 0,0 0,0 0,0 0,0 0,0 0,0 0,0 1,0-1,1 0,1 0,-2 0,1 1,-1-1,0 0,0 1,0-1,0 0,0 0,0 0,0 0,0 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604 521,'3'0,"0"0,0 0,1 0,-1 0,0 0,0 0,1 1,-1-1,3 0,-2 0,1 0,-1 0,-1 0,0 0,0 1,2-1,-2 0,0 0,0 0,0 0,0 0,-1-3,-3 0,4 2,0 1,0 0,0 0,0 0,0 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1318 175,'0'3,"-1"0,1 0,0 0,0 0,-1 0,1 0,0 0,0 0,0 0,0 0,3-3,-2-3,1 0,0 0,-1 0,0 0,1 0,-1 0,-1 0,1 6,1 0,-2 1,1-1,-1 0,1 0,-1 0,1 0,0 0,0 0,1 0,1-3,-2-3,0 0,1 0,-1 0,1 0,0-1,0 1,-1 0,1 0,0-1,0 1,0 0,0 0,-2 6,0 0,0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751 550,'2'0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752 550,'0'3,"0"0,0 0,0 0,0 0,0 0,0 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753 555,'3'2,"-3"1,0 0,-1 0,-2-3</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783 552,'-3'0,"0"2,1 1,0 0,1 0,1 0,0 0,2 0,1-1,0-1,0 0,0-1,0-2,0 0,-2-1</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798 556,'0'3,"0"0,0 0,0 0,-1 0,-1 0,1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791 556,'3'0,"0"0,0 0,0-1,0 1,0 0,0 0,-1 3,-2 0,0 0,-2 0,-1-2,0 2,0-1,6-3,0-1,0 2,0-1,0 2,-2 2,-1 0,-3-1,0-2,0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982 558,'3'2,"0"-1,0-1,0 1,0-1,0 1,0-1,1 0,0 0,-1 0,0 0,0 0,1 0,0 0,2 0,-2 0,-1 0,1 0,1 0,-1 0,1 0,-2 0,0 0,0 0,0 0,0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78 606,'3'0,"0"0,1 0,-1 0,0 0,0 0,0 0,2 0,-2 0,0 0,0 1,1-1,0 0,2 1,-3-1,2 0,-1 1,0-1,-1 0,0 0,0 0,0 1,0-1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48 585,'-3'0,"0"1,1 2,0 0,1 0,0 0,1 0,3-1,0-2,0 0,0-1,0-2,-1 0,0 0,0 0,0 0,-1 0,1 0,-2 0,-3 2,0 1,1 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83 571,'-3'0,"0"0,0 1,0 1,2 1,2 0,2-1,0 0,0 0,-2 1,-1 0,-2 0,-1-2,0 1,0-1,0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1217 245,'3'0,"1"-1,-1 0,0 0,0 1,0-1,1 0,0-1,-1 2,0-1,0 1,0-1,1 1,-1-1,1 1,0-1,0-1,0 2,1-1,-1 1,1-1,-1-1,0 2,1-1,-1 0,0 1,-1-2,3 2,-3-1,1 1,0-1,0 1,0-1,-1 1,1-2,2 1,-3 1,1-1,-1 1,0 0,0-1,0 0,0 1,0 0,-1 3</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24 617,'3'0,"0"0,0 0,0 0,1 0,0 0,-1-1,0 1,3 0,-2 0,0 0,0-1,-1 1,1-1,0 1,0 0,-1-1,1 1,-1-1,1-1,-1 1,0 1,0-1,0-1,0 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291 642,'3'0,"0"0,0 0,0 0,0 0,0-1,0 1,3 0,-2 0,0 0,-1 0,0 0,0 0,1 0,1 0,-1 0,-1 0,0 0,0 0,0 0,0 0,0 0,0 0,0 0,0 0,0 0,0 0,0 0,0 0,0 0,0 0,0 0,0 0,0 0,0 0,0 0,0 0,0 0,0 0,0 0,0 0,0 1,0-1,0 0,0 0,0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466 633,'0'3,"0"0,1 0,2-1,0-1,0-1,0-1,0 0,0 0,0 0,0-1,0 1,0-1,0 0,0 1,0-1,0 1,-2 4,1 0,0 0,0 0,0 0,-1 0,2 0,-1 0,1 0,0-2,0 0,0-1,0 0,0-1,0-1,0 3,1 1,-1-1,1-1,-1 0,1 0,0 0,0 0,-1 0,0 0,0 0,0-1,0 1,0-1,0 0,0 4,-1 0,1-3,0 1,0-1,0 0,0 0,0 0,3 0,-2 0,0 0,-1 0,1 0,-1 0,0 0,0 0,0 0,1 0,0-1,-1 1,0 0,0 0,0 1,0 0,0 0,0-1,1 0,0 0,0 0,-1 0,0 0,0 0,1 0,2-1,-3 0,1 0,-1 1,0-1,0 0,0 1,0-1,0 0,0 0,1 1,-1 0,0 0,0 0,0 0,1 0,-1 0,0 0,0-1,1 1,-1 0,1 0,-1-2,1 2,-1-1,0 0,0 0,0 0,0 1,0 0,0-1</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933 652,'3'0,"0"0,0 0,0 0,0 0,0 0,1 0,0 0,0 0,2 0,-2 0,0 0,0 0,0 0,2 0,-2 0,2 0,-2 0,-1 0,0 0,0 0,1 0,2 0,0 0,0 0,-2 0,-1 0,0-1,0 1,0 0,0-1,0 0,0 1,0-1,0 1,0 0,0 0,0 0,0 0,0 0,0 0,0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651 697,'3'0,"0"0,1 0,0 0,-1-1,0 1,0 0,0 0,0 0,1-1,-1 1,0 0,1 0,-1 0,0 0,0 0,0 0,0 0,0 0,0 0,0 0,0 0,0 0,0 0,0 0,0 0,0 0,0 0,0 0,0 0,0 1,0-1,0 0,0 0,0 0,0 0,0 0,0-1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665 708,'4'0,"-1"0,0 0,0 0,0 0,0 0,0 0,0 0,0-1,0 1,0-1,0 1,0-1,0 1,0 0,0-1,0 1,0 0,0-1,0 1,0 0,0 0,0 0,0 0,0 0,0 0,0 0,0 0,0 0,0 0,0 0,0 0,0 0,0 0,0 0,0 0,0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690 716,'-1'3,"1"0,0 0,0 0,0 0,0 0,0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685 716,'3'0,"0"0,0 1,0 0,-2 2,-1 0,0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719 719,'-3'0,"0"0,1 3,0 0,1 0,0 0,1 0,0 0,3-2,0-1,0 0,0-1,0-1,0 0,-1-1</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740 725,'0'3,"0"0,0 0,0 0,-1 0,1 0,-1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382 298,'-2'3,"0"0,0 0,0 0,0 0,0 0,0 0,1 0,-1 0,0 0,1 0,0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735 729,'0'-3,"3"2,0-1,0 1,0 1,0-2,0 2,0 0,0-1,-2 4,-1 0,0 0,-1 0,-2-1,0 1,0-2,0-1,6-1,0 0,0 0,0 1,0-1,0 1,0 1,-2 2,0 0,-1 0,0 0,-2 0,-1-3,0 1,0 0,0-1,0 0,0 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1097 679,'0'3,"-1"0,0 0,0 0,0 0,0 0,1 0,-1 0,1 0,0-6,2 0,0 0,1 0,-1 0,1 2,0 0,0 0,0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1109 695,'3'-1,"0"0,0-1,-1-1,0 0,-5 1,0 1,0 1,0 1,1 2,1 0,-1 0,1 0,1 0,-1 0,1 0,3-2,0-1,0 0,0 0,0-2</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1144 689,'-3'-1,"0"0,0 1,0 0,0 0,0 1,0 2,1 0,1 0,0 0,1 0,0 0,3-3,0 0,0 0,0-1,0-1,-2-1,2 0,-1 0,-1 0,1 0,-2 6,0 0,0 0,0 0,0 0,0 0,0 0,1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1167 667,'0'3,"0"0,0 0,1 0,-1 0,0 0,0 0,1 0,-1 0,0 0,0 0,1-6,-1 0,0 0,0 0,-1 0,0 0,-1 0,-1 3,2 3,0 0,0 0,1 0,0 0,0 0,0 0,0 0,3-1,0-2,0-1,0 0,0 0,0-1,0 1,0-2,0 0,-1 0,-3 6,1 0,3-1,0-2,0 0,0-2,-1-1,0 0,-1 0,-1 6,0 0,0 0,0 0,0 0,-1 1,1-1,0 0,0 0,0 0,0 0,0 0,-1 0,-1 0,-1-2,0 0,0 0,0-1,0 0,0 0,0 0,0 0,-1 0,1 0,0 0,-1-2,0 1,0-1,0 1,1-1,0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1238 709,'-3'-1,"6"1,1 0,0 0,0 0,1 0,-1 0,1-1,-1 1,-1-1,1 1,0 0,-1-1,0 1,2-1,-2 0,0 0,0-1</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1293 696,'3'-1,"0"1,0 0,0-1,0 1,0 0,-2 3,-2 0,-2 0,1 0,-1 0,0 0,0-1,0 0,0 0,0-1,3-4</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1321 686,'0'3,"0"0,-1 0,-1 0,1 0,0 0,-1 0,1 0,-1 0,1 0,0 0,0-6,0 0,1 0,0 0,0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1322 686,'3'-1,"-2"4,-1 0,0 0,0 0,0 0,1 0,2-3,0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1339 691,'0'3,"0"0,0 0,0 0,0 0,0 0,3-4,-1-2,-1 0,1 0,0 0,-1 0,0 0,-1 6,-1 0,0 0,1 0,0 0,-1 0,1 0,0 0,3-5,-2-1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360 301,'0'3,"-1"0,0 0,1 0,-1 0,0 0,1 0,-1 0,1 0,-1 0,1 0,-1 0,1 0,-1 0,0 0,1 0,3-2,1-2,0-1,-1 2,0-1,0 0,1-1,0 1,2 0,-2 0,-1-1,1 2,0-1,-1 0,1 0,-1-1,0 2,0-1,0-1,0 1</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1360 693,'0'3,"0"0,-1 0,1 0,-1 0,1 0,-1 0,2-6,1 0,-1 0,0 0,0 0,0 0,1 0,-1 6,-1 0,0 0,1 0,-1 0,0 0,0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693 736,'0'3,"0"0,0 0,0 0,0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1116 179,'2'0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1134 226,'2'0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1150 282,'2'0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906 739,'3'-1,"0"1,0 0,0 0,1 0,-1-1,0 1,0-1,0 1,0 0,0 0,0 0,1-1,0 1,0 0,-1 0,0 0,0 0,3 0,-3 0,1 0,2 0,-2 0,0 0,-1 0,1 0,2 0,0 0,-1 0,-1 0,0 0,0 0,-1 0,0 0,0 0,0 0,0 0,0 1,0-1,0 0,0 0,0 1,0-1,1 0,0 1,1-1,-1 0,0 0,-1 0,1 1,-1-1,1 0,1 1,-1-1,0 0,-1 0,1 0,-1 0,0 0,1 1,-1-1,0 0,0 0,0 0,0 0,0 0,0 0,0 0,0 1,0-1,0 0,0 0,0 0,0 0,0 0,0 0,0 0,0 0,0 0,0 0,1 0,-1 0,0 0,0 0,0 1,2-1,-1 2,-1-2,1 1,1-1,-1 1,1-1,-1 0,1 0,-1 0,1 1,1-1,-2 1,0-1,1 0,0 0,-1 0,2 0,-2 0,2 0,-2 0,-1 0,0 0,0 0,1 0,0 0,2 0,-2 0,2 0,-3 0,1 0,2 0,0 0,-3-1,0 1,2 0,1 0,-3 0,1 0,-1 0,1-1,-1 1,0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293 816,'3'0,"0"0,0 1,1-1,0 1,-1-1,0 0,0 0,0 0,1 1,-1-1,0 0,1 0,1 0,-2 0,0 0,0 0,0 0,0 0,0 0,0 0,0 0,0 0,0 1,0-1,0 0,0 0,0 1,0-1,0 0,0 0,0 0,0 0,0 0,0 0,0 0,0-1,0 0,0 1,0 0,0 0,0 0,0 0,0 0,0 0,0 0,0 0,0 0,0 0,0 0,0 0,0 0,0 0,0 0,0 0,0 0,0 0,0 0,0 0,0 0,0 0,0 0,0-1,0 0,0 1,0 0,0-1,0 1,0-1,0 1,0-1,0 1,0 0,0 0,0 0,0 0,0 0,0 0,0 0,0 0,0 1,0-1,1 1,-1-1,0 1,0-1,0 1,0-1,0 0,0 0,0 0,0 1,0-1,0 1,0-1,0 1,0 0,0-1,0 0,0 0,1 0,-1 0,1 0,-1 0,0 0,0 0,0 0,0 0,0 0,0 0,0 0,0 0,0 0,0 0,0 0,0-1,0 1,0 0,0 0,0 0,0 0,0 0,0 0,0 0,0 0,0 0,0 0,0 0,0 0,0 0,0 0,0 0,0 0,0 0,0 0,0 0,0 0,0 1,0-1,0 0,0 0,0 0,0 0,0 1,0-1,0 0,0 0,0 0,0 0,0 0,0 0,0 0,0 0,0 0,0 0,0 0,0 0,0 0,0 0,0 0,0-1,0 1,0-1,0 1,0 0,0-1,0 1,0 0,0 0,0 0,0 0,0 0,0 0,0 0,0 0,0 0,0 0,0 0,1 0,-1 0,0 0,0 0,0 0,0 0,0 0,0 0,0 0,0 1,0-1,0 0,0 0,0 0,0 0,0 0,0 0,0 0,0 0,0 0,0 0,0 0,0 0,0 0,0 0,0 0,0 0,0 0,0 0,0 0,0 0,0 0,0 0,0 0,0 0,0 0,0 0,0 0,0 0,0 0,0-1,0 1,0 0,0 0,0 0,0 0,0 0,0 0,0 0,0 0,0 0,0 0,0 0,0 0,0 0,0 0,0 0,0 0,0 0,0 0,0 0,0 0,0 0,0 0,0 0,0 0,0-1,0 1,0 0,0 0,0 0,0 0,1 0,-1 0,0-1,0 1,0 0,0 0,0 0,0 0,0 0,0-1,0 1,0-1,0 1,2 0,-1 0,-1 0,0 0,0 0,0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208 895,'3'0,"0"0,0 0,0 0,0-2,1 2,0-1,1 1,1-1,-3 1,0 0,1-1,-1 1,3-1,-2 1,0 0,2 0,-2 0,0 0,1 0,-2 0,0 0,1-2,0 2,0 0,-1 0,1 0,1 0,-2 0,1 0,-1 0,0 0,0 0,0 0,0 0,0 0,0 0,0 0,0 0,0 0,0 0,0 0,0 0,0 0,0 0,0 0,0 0,0 0,0 0,0 0,0 0,0 0,0 0,0 1,0-1,0 0,0 1,0-1,0 0,0 0,0 1,0 0,0-1,0 0,0 0,0 0,0 0,0 0,0 0,0 0,0 0,0 0,0 0,0 0,0 0,0 1,0-1,0 1,0 0,0-1,0 1,0 0,0-1,0 1,0 0,0 0,0 0,0-1,0 1,0-1,0 1,0-1,0 0,0 0,0 0,0 0,0 0,0 0,0 0,0 0,0 0,0 0,0 0,0 0,0 0,0 0,0 0,0 0,0-1,0 0,0 0,0 0,0 1,0-1,0 0,0 1,0-1,0 1,0-1,0 1,0-1,0 1</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692 986,'3'0,"0"0,0 0,0 0,0 0,1 0,-1 0,0 0,0 0,0 0,0 0,1 0,0 0,0 0,-1 0,1 0,1 0,-2 0,0 0,1 0,1 0,-1 0,1 0,-1 0,1 0,-1 0,-1 0,0 0,0 0,0 0,0 0,0 1,0-1,0 0,0 0,0 0,0 0,0 0,0 0,0 0,0 0,0 0,0 0,0 0,0 0,0 1,0-1,0 0,0 0,0 0,0 0,0 0,0 0,0 0,0 0,0 0,0 0,0 0,0 0,0 1,0-1,0 0,2 1,-2-1,0 0,0 0,1 2,-1-2,0 0,0 0,0 0,0 0,0 1,0-1,0 1,0-1,0 0,0 0,0 1,0-1,0 1,0 0,0-1,0 1,0-1,0 0,0 1,0-1,0 0,0 0,0 0,0 0,0 0,0 0,0 0,0 0,0 0,0 0,0 0,0 0,0-1,0 1,0-1,0 0,0-1,0 0,0 0,-1-1,1 1,0-1,0 0,-1 0,0 0,0 0,0 0,1 0,-2 0,0 0,0 0,1 0,-2 0,0 0,0 0,0 0,0 0,0 0,0 0,0 0,0 0,0 0,0 0,0 0,-1 0,0 0,-1 0,0 0,0 0,-1 1,1-1,-1 1,0 0,0 0,0 1,0-1</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282 158,'3'0,"0"0,0 0,1 0,-1 1,1-1,-1 0,0 1,0-1,3 0,-1 0,-1 0,1 0,-1 0,1 0,-1 0,-1 0,0 0,0 0,1 0,0 0,-1 0,1 2,-1-1,0-1,0 0,0 1,0-1,0 1,0-1,1 1,-1-1,0 1,0-1,0 1,0-1,1 0,-1 1,0 0,0-1,0 1,0-1,0 1,0-1,0 1,0-1,0 1,0-1,0 1,0-1,0 0,0 1,0-1,0 0,0 1,0-1,0 0,0 1,0-1,0 1,0-1,0 0,0 1,0-1,0 0,0 1,0-1,0 0,0 0,0 0,0 0,0 1,0-1,0 0,0 0,0 0,2 1,-2-1,1 0,0 1,-1-1,0 0,0 1,0 0,0-1,0 1,0-1,0 1,0-1,0 0,0 0,0 1,0-1,0 0,0 0,1 1,-1-1,0 0,0 0,0 0,0 0,0 0,0 0,0 0,0 0,0 0,0 0,0 0,0 0,0 0,0 0,0 0,0 0,0 0,0 0,0 0,0-1,0 1,0 0,0 0,0 0,0-1,0 1,0 0,0 0,0 0,0 0,0 0,0 0,0 0,0 0,0 0,0 0,0 0,0 0,0 0,0 0,0 0,0 0,0 0,0 0,0 0,0 0,0 0,0 0,0 0,0 0,0 0,0 0,0 0,0 0,0-1,0 1,0 0,0 0,0 0,0 0,0 0,0 0,0 0,0 0,0 0,0 0,0 0,0 1,0-1,0 1,0 0,0 0,1-1,-1 1,0-1,0 1,0-1,0 1,0-1,0 0,0 1,0-1,0 0,0 0,0 0,0 0,0 0,0 0,0 0,0 0,0 0,0 0,0 0,0 0,0 0,0 0,0 0,0 0,0 0,0 0,0-1,0 1,0-1,0 0,0 1,0-1,0 1,0-2,0 2,0 0,0-1,0 0,0 0,0 0,0-1,0 0,0 1,0 0,0 1,0-1,0 1,0-1,0-1,0 2,0-1,0 1,0-1,0 1,0 0,0 0,0 0,0 0,0-1,0 1,0 0,0 0,0 0,0 0,0 0,0 0,0 0,0 0,0 0,0 0,0 0,0 0,0 0,0 0,0 0,0 0,0 0,0 0,0 0,0 0,0 0,0 0,0 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380 466,'0'3,"0"0,0 0,0 0,0 0,0 0,-1 0,1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253 201,'-3'-2,"0"0,0 1,0 0,0 0,0 0,0 0,0 0,0 1,0-1,0 1,0-1,0 1,0 0,0 0,0 0,0 0,0 0,0 1,0 0,0 0,0 1,0-1,0 0,0 0,0 1,0-1,0 0,0 1,0-1,0 1,1 1,-1 0,1 0,0 0,1 0,-1 0,-1 0,1 0,0 0,1 0,0 0,-1 0,1 0,0 0,1 0,-1 0,1 0,-1 0,0 0,1 0,-1 0,1 0,0 0,0 0,0 0,0 0,0 0,1 0,-1 0,2 0,-1 0,1 0,1 0,0-1,0 0,0 0,0 0,0-1,0 0,0 0,0-1,0 1,0 0,0 0,0-1,0 1,0-1,0 1,0-1,0 1,0-1,0 1,0 0,0 0,0-1,0 1,0-1,0 1,0 0,0-1,0 1,0-1,0 0,0 1,0-1,0 0,0 0,0 0,0 1,0-1,0 0,0 0,0 0,0 0,0 0,0 0,0 1,0-1,0 0,0 0,0 1,0-1,0 0,0 0,0 0,0 1,0-1,0 1,0 0,0-1,0 1,0-1,0 1,0-1,0 0,0 0,0 0,0 0,0 0,0 0,0 0,0 0,0 0,0 0,0 0,0 0,0 0,0 0,0 0,0-1,0 1,0-1,0 1,0 0,0 0,0 0,0-1,0 1,0 0,0 0,0 0,0 0,0 0,0 0,0 0,0 0,0 0,0 0,0 0,0 0,0-1,0 0,0 1,0-1,0 0,0 1,0-1,0 1,0-1,0 1,0-1,0 0,0 0,0 0,0 0,0 0,0-1,-1-1,1 1,-1-1,0 0,0 0,0 0,-1 0,1 0,-2 0,1 0,-1 0,0 0,0 0,0 0,0 0,-1 0,1 0,-1 0,0 0,-1 0,1 0,0 0,0 0,-2 0,1 0,0 0,-1 1,1-1,-1 1,0 1,0 0,0-1,0 0,0 1,0 0,-1 0,1 0,0 0,0 0,0 0,6 1,-6 0,0 0,0-1,-2 0,2 1,0-1,-1 1,1-1,0 1,0-1,0 1,0 0,0-1,0 1</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1324 207,'3'0,"0"0,0 0,0 0,0 0,0 0,0 0,0 0,0 0,0 0,0 0,0 0,0 0,0 0,0 0,0 0,0 0,0 0,0 0,0 0,0 0,0 0,0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1304 311,'2'3,"1"-2,0-1,2 1,-2-1,1 0,-1 0,0 1,0-1,1 0,0 0,2 0,1 0,-1 0,0 0,0 0,-1 0,-2 0,0 0,0 0,2 0,-1 0,1 0,-1-1,-1 1,1 0,-1 0,0 0,0-1</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664 404,'3'0,"0"1,2 0,-1-1,0 1,-1-1,0 0,2 2,-1-2,-1 0,2 0,-1 0,1 0,-2 0,1 0,-1 1,0-1,0 0,1 0,-1 0,2 0,-2 0,0 0,0 0,0 0,0 0,0 0,0 0,0 0,0 0,0 0,0 0,0 0,0 0,0 0,1 0,-1 0,0 0,0 1,0-1,0 0,0 0,0 0,0 0,0 0,0 0,0 0,0 0,0 0,0 0,0-1,0 1,0-1,0 1,0 0,0-1,0 1,0 0,0-1,0 1,0-1,0 1,0-1,0 0,0 1,0-1,0 1,0 0,0 0,0-1,0 1,0-1,0 1,0-1,0 1,0-1,0 1,0-1,0 0,0 1,0-2,0 1,0 0,0 0,0 0,0 0,0 0,0-1,0 0,0 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957 397,'3'-1,"0"2,0 0,0 0,1 0,-1 0,1 0,-1 0,0 0,0 0,0 0,0 0,0 1,0-1</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1005 413,'0'3,"0"0,1 0,-1 0,0 0,1 0,0 0,-1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1010 402,'3'-1,"-1"4,-1 0,0 0,-1 0,1 0,-1 0,-3-1,0 0,0-1</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1048 401,'-3'0,"0"1,0 0,0 1,0 0,0 0,0 0,2 1,0 0,0 0,1 0,0 0,0 0,0 0,2 0,1-1,0 0,0 0,0-1,0-1,1 1,-1-1,0 0,0 0,0 0,0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1056 408,'0'3,"1"0,-1 0,0 0,0 0,1 0,-1 0,1 0,-1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1067 402,'3'-1,"0"0,0 1,0 0,0 2,-1 1,-2 0,-1 0,-2-1,0 0,0 0,0-1,6-1,0-1,0 0,0 1,-2 3,0 0,-1 0,0 0,-3-1,0-2</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378 466,'3'-2,"0"1,0 1,0-1,0 1,0 3,-2 0,-1 0,0 0,-3-3,0 1,0 0,0-1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737 547,'3'0,"0"0,0 0,0 0,0 0,0 0,0 0,0 0,0 1,-3 2,-3-1,0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69 562,'-1'-3,"-2"2,0 0,0 0,0 1,0 0,0 0,0-1,0 1,0 0,0 0,0 0,0 1,0 1,0 0,1 1,0 0,0 0,0 0,1 0,0 0,1 0,-1 0,1 0,0 0,0 0,0 0,0 0,0 0,0 0,0 0,1 0,0 0,0 0,1 0,0 0,0 0,1-1,0 0,0-1,0 1,0-2,0 1,0-1,0 0,0 0,0 0,0 0,0 0,0 0,0 0,0-1,0 0,0 0,0 0,0 0,0-1,0 0,-1-1,0 0,0 0,-1 0,1 0,-1 0,0 0,0 0,0 0,0 0,0 0,-1 0,0 0,0 0,0 0,0 0,0 0,0 0,-1 0,0 0,0 0,-2 1,0 2,0-1,0 1,0 0,0 0,0 0,0 0,0 0,0 0,0 0,0 0,0 1,0 0,0 1,0 0,1 1</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110 531,'0'-3,"-2"0,-1 1,1-1,-1 0,1 0,-1 1,0-1,1 0,0 0,0 0,0 0,0 0,0 0,0 0,1 0,0 0,0 0,1 0,-1 0,1 0,-1 0,1 0,0 0,0 0,-1 0,1 0,0 0,0 0,0 0,0 0,0 0,0 0,0 0,0 0,0 0,0 0,0 0,1 0,0 0,-1 0,1 0,0 0,-1 0,1 0,0 0,0 0,0 0,0 0,0 0,0 0,0 0,0 0,0 0,0 0,0 0,0 0,1 0,-1 0,-1 0,2 0,-1 0,0 0,1 0,-1 0,1 0,0 0,-1 0,1 0,-1 0,1 0,-1 0,2 0,-2 0,1 0,1 1,-1-1,0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107 283,'3'-1,"0"1,0 0,0 0,1-1,-1 1,0 0,0 0,0 0,0 0,-6 0,0 0,0 1,2 2,1 0,-1 0,0 0,0 0,1 0,-1 0,0 0,1 0,0 0,0 0,0 0,0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93 483,'2'3,"-1"0,1 0,-1 0,1 0,-1 0,0 0,-1 0,1 0,0 0,-4-1,0-1,0 0,0 0,0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48 368,'-2'3,"1"0,0 0,1 0,3-6,0 1,-1-1,1 0,-1 0,1 0,-2 0,0 0,-1 0,-3 1,0 3,0-1,0 1</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92 341,'-3'0,"0"2,0-1,0 0,0 1,1 1,0 0,2 0,0 0,1 0,0 0,0 0,0 0,-1 0,0 0,0 0,-1 0,-2-1,0-2,0 1,0-1,-2 0,2 0,0 0,0 0,0 0,0 1,0-1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24 391,'5'2,"-1"0,-1-1,2 0,-1 1,0-2,1 2,-1-1,0 0,0-1,-1 0,0 0,0 1,0-1,1 2,-1-2,0 1,0 0,0-1,0 1</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842 548,'-3'0,"0"0,-1-1,1 1,0-1,-1 0,1 1,-1-1,1 0,-1 1,1-1,0 1,-1-1,0 1,1-1,0 1,0-1,0 1,0 0,0 0,0 0,0 0,0 0,0 0,0 0,0 0,0-1,0 1,0 0,0 0,0-1,0 1,0 0,0 0,0 0,0 0,0 0,0 0,0 1,1 2,-1-1,1 1,0 0,1 0,1 0,-1 0,1 0,0 0,1 0,1 0,1 0,-1 0,1-1,0 0,0-1,0 0,0 0,0 0,0 0,0 0,0 0,0-1,0 0,0 1,0-1,0 1,0-1,0 0,0 0,0 1,0-1,0 0,0 1,0-1,0 0,0 0,0 0,0 0,0 0,0 0,0 0,0 0,0 0,0 0,0-1,0 1,0-1,0 0,0 1,0-1,0 0,0 0,0-1,0 1,0-1,0 0,-1-1,-1 0,0 0,0 0,0 0,-1 0,1 0,-4 2,0 1,0-1,0 1,0 0,0 0,0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670 742,'5'2,"-2"-1,0 0,1-1,-1 0,0 0,0 1,0-1,2 1,-2 0,0-1,0 1,0-1,0 0,0 0,0 0,0-1,0 1,0 0,0 0,0-1,0-1,0 0,0 1,0 0,0 0,0 0,0 1,0-1,0 0,0 1,-2-3,0 0,0 0,-1 0,0 0,-3 1,0-1,0 1,0 0,0 1,0 0,0-1,0 1,0 0,0 0,0 1,0-1,-1 1,1-1,-1 1,1-1,0 1,-1 0,1 0,0 0,-1-1,1 1,0 0,0 0,0 0,0 0,0 2,1 1,0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400 464,'-1'3,"1"0,-1 0,1 0,-1 0,1 0,-1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992 714,'3'0,"0"0,0 0,0 0,2 1,-1-1,1 1,-2-1,0 1,3 1,-2-2,2 1,-2-1,0 0,0 1,2-1,-2 0,2 1,0-1,-2 0,1 0,-1 0,1 0,-2 1,1-1,-1 0,0-1,0 1,0-1,0 1,0 0,0 0,0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1212 653,'-3'-1,"0"-1,0 1,0 1,0-1,0 0,0 1,0-1,0 0,-1 0,0 1,1-1,0 1,-1-1,-1 1,1-1,1 1,0 0,-1 0,-1 0,1 0,-1 0,1 0,1 0,0 0,0 0,0 0,0 1,0 0,0 1,0 0,0 0,0 0,0-1,0 1,0 0,0 0,0 1,0-1,1 1,-1-1,1 1,0 0,0 0,1 0,0 0,0 0,1 0,-1 0,1 0,0 0,0 0,0 0,0 0,1 0,0 0,1 0,0 0,0 0,0 0,0 0,1-1,0 1,0-1,0-1,0 1,0-1,1 1,-1-1,0 1,0-1,2 1,-2-1,0 0,1 0,-1 0,1-1,-1 1,0 0,0-1,0 1,0-1,0 0,0 0,0 1,0-1,0 0,0 0,0 0,0 0,0-1,0 1,0-1,2 0,-2 0,1 0,-1 0,0-1,1 0,0-1,-2 0,1 1,-2-1,1 0,-1 0,1 0,-2 0,0-1,0 0,0 0,0 1,0 0,0 0,0 0,0 0,0 0,0 0,-1 0,1 0,-2 0,1 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1280 722,'0'3,"2"0,1 0,0-1,0 0,0-1,0 0,0-1,0 1,0 0,0-1,0 0,0 1,0-1,1 0,-1 0,0 0,0 0,0 0,1 0,-1 0,0 0,0 0,1 0,-1 0,2 0,-2 0,0 0,1 0,-1 0,0-1,0 1,1 0,-1-1,0 0,0 1,0-2,0 1,0-2,-1 0,1 0,-1 0,0 0,-1 0,0 0,-1 0,1 0,-1-1,0 1,0 0,0 0,0 0,0 0,0 0,-2 0,1 0,-1 0,-1 0,1 0,-1 1,1-1,-1 1,0 0,0 0,0 1,0 0,0 1,0-1,0 1,0 0,0 0,0 0,0 0,0 0,0 0,0 0,-1 0,0 0,1 0,-2 0,1 0,1 0,0 0,0 0,0 0,0 1,1 2,0 0,0 0,0 0,1 0,0 0,0 0,1 0,-1 0,1 0,0 0,0 0,0 0,0 0,1 0,0 0,1 0,0 0,0 0,1 0,-1 0,1-1</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1188 157,'-3'-3,"0"2,0-1,-1 1,1 0,-1-1,1 1,0 0,0 0,0 0,0 0,0 0,0 1,0-1,0 1,0 0,0 1,0-1,0 1,0 0,0-1,0 1,0-1,0 0,0 1,0 0,0 0,0 1,1 1,-1 0,1 0,0 0,1 0,-1 0,0 0,1 0,0 0,0 0,0 0,0 0,0 0,0 0,0 0,0 0,1 0,-1 0,1 0,0 0,0 0,0 0,0 0,0 0,0 0,0 0,1 0,-1 0,2 0,-1 0,0 0,1 0,0 0,0 0,0 0,-1 0,1 0,-1 0,1 0,-1 0,0 0,1 0,-2 0,2 0,-2 0,2 0,-2 0,1 0,0 0,0 0,0 0,1 0,-2 0,1 0,0 0,0 0,0 0,1 0,-1 0,2-1,-1 1,1-2,0 1,0-1,0-1,0 0,0 0,0 0,0 0,0 0,0-1,0 0,0 0,0-1,0 1,0-1,0 1,0 0,0-1,0 1,0-1,0 0,0 0,0-1,0 1,-1-1,1 0,-1 0,0 0,1 1,-2-1,2 1,-2-1,1 0,0 0,-1 0,0 0,0 0,0 0,0 0,0 0,0 0,0 0,0 0,-1 0,1 0,0 0,0 0,-1 0,0 0,0 0,1 0,-1 0,0 0,0 0,0 0,0 0,0 0,0 0,0 0,-1 0,1 0,-1 0,-1 0,0 0,1 0,-2 0,0 0,0 1,0 0,0 0,0 0,0 1,0-1,0 0,0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686 282,'3'0,"0"0,0 0,0 0,0 0,0 0,0 0,0 0,0 0,0 0,2 0,-2 1,0 0,0-1,0 0,0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682 612,'3'0,"0"0,0 0,0 0,0 0,0 0,0 0,0 0,0 0,0 0,0 0,0 0,0 0,0 0,0 0,0 0,0 0,0 0,0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1305 189,'2'3,"1"-2,0-1,0 0,0 0,0 0,0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1310 212,'2'0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1322 176,'0'3,"1"0,0 0,-1 0,2 0,-1 0,2-1,0 0,0-2,0-2</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1330 200,'2'0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399 468,'3'0,"0"-1,0 1,0 0,0 0,0 0,-1 3,-2 0,-2 0,-1-2,0 0,1 2,5-2,0 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1318 208,'3'3,"0"-1,0-1,0 0,0-1,0 1,0 0,0-1,0 1,0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1315 224,'-2'3,"0"0,1 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1333 216,'3'0,"0"0,0-1,0 1,0 0,0 0,-1 3,-4 0,0 0,-1 0,1 0,-1 0,0-1</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1336 235,'-2'3,"2"0,-1 0,1 0,0 0,0 0,0 0,0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1339 236,'3'-1,"0"1,-2 3,-4-1,1 1,0 0,-1-1,6-2,0-1</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1337 256,'3'0,"0"-1,0 1,0 0,0 0,-1 3,-2 0,-3-1,0 1,6-2,0-1</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1318 298,'0'3,"0"0,1 0,-1 0,0 0,0 0,0 0,0 0,0 0,0 0,0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1326 295,'3'0,"0"1,0-1,0 0,0 0,0 0,0 0,-2 3,-1 0,0 0,0 0,0 0,0 0,0 0,0 0,-1 0,1 0,0 0,0 0,0 0,0 0,0 0,1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1327 314,'3'0,"0"0,0 0,0 0,0 0</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1387 194,'-2'3,"0"0,1 0,0 0,1 0,-1 0,1 0,0 0,0 0,0 0,0 0,1 0,2-2,0 0,0-1,0-3,0 0,-1 0,0 0,-1 0,0 0,0 0,-1 0,0 0,0 0,0 0,-2 0,-1 2,0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661 345,'-3'-1,"0"1,0-1,0 1,0-1,0 1,-1 0,1-1,0 1,0-1,0 1,0 0,0 0,0 0,0 0,0 0,0 0,-1 0,1 0,0 0,0 0,0 0,0 1,0 1,0-1,0 0,0 1,0 0,0-1,0 1,0 0,0 0,1 1,-1-1,1 1,-1 0,1 0,0 0,0 0,1 0,0 0,0 0,0 0,0 0,1 0,0 0,-1 0,1 0,0 0,0 0,0 0,2 0,0 0,0 0,1-1,-1 1,1-2,0 1,0-1,0 0,0 0,0 0,0 0,0-1,0 1,0-1,0 1,0-1,0 0,0 1,0-1,0 0,0 0,0 0,0 0,0 0,0 0,0 0,0 0,0-1,0 1,0-1,0 1,0 0,0-1,0 1,0-1,0 1,0 0,0-1,0 1,0 0,0-1,0 1,0 0,0-1,0 1,0 0,1 0,-1-1,1 1,-1-1,0 1,1 0,-1-1,0 1,0-1,0 1,0 0,0 0,0-1,0 1,0 0,0-1,0 0,0 0,0 1,0 0,0-1,0 0,0 0,0 1,0-1,0-1,-1-1,1 1,-2-1,0 0,1 0,-2 0,0 0,0 0,0 0,0 0,-1 0,-2 1,0-1,0 1,0 1,0-1,0 0,0 1,0 1,0-2,0 1,0 0,0 0,0 0,0 0,-1 0,0 0,0 0,0 0,0 0,1 1,0-1,0 1,0-2,0 2,0-1,0 1,0-1,-1 1,1 0,0-1,0 1,0-1,0 1,0 0,0 0,-1 0,1 0,0 0,0 0,0 0,0 0,0 0,0 0,0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425 464,'0'3,"0"0,0 0,-1 0,-1 0,1 0,0 0,-1 0,5-3</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1414 193,'-3'0,"0"2,2 1,0 0,0 0,1 0,0 0,3-1,0-1,0 1,-1 1,-1 0,0 0,-1 0,-2 0,-1-2,0 0,0 0,2 2</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1380 317,'-1'3,"1"0,-1 0,0 0,0 0,1 0,-1 0,1 0,3-2,0-2,1 0,-1 0,0 0,0 0,0-1,0 0,0 0,0-1,-1 0,-1 0,0 0,-1 0,0 0,-1 6,0 0,0 0,0 0,1 0,-1 0,1 0,0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467 179,'3'0,"0"-1,1 1,-1-1,0 1,0 0,1-1,-1 0,1 1,-1-1,1 1,1 0,-2 0,1 0,2 0,0-1,-3 1,0 0,3 0,-1 0,-1 0,-1 0,0 0,1 0,-1-1,0-1,1 2,-1 0,2 0,-2 1,1 0,-1-1,1 1,-1-1,0 0,0 0,2 0,-2 0,0 0,1-1,-1 1,0-1,0 1,0-1,0 1,0-1,1 1,-1 0,0 0,0 0,0 0,0 0,0 0,0 0,0 0,0-2,0 2,0 0,0 0,0 0,0 0,0 0,0 1,0-1,0 0,0 0,0 1,0-1,0 1,0-1,0 0,0 0,0 1,0-1,0 0,0 0,0 0,0 0,0 0,0 0,0 0,0 0,0 1,0-1,0 0,0 0,0 0,0 0,0 0,0 0,0 0,0 0,0 0,0 0,0 0,0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754 583,'0'-3,"0"0,0 0,0 0,0 0,0 0,-1 0,-2 1,0 1,0 0,0 1,0-1,0 0,0 0,-1 0,1 0,0 1,0-1,-1 0,1 0,-1 0,1 1,0-1,0 1,0-1,0 1,0-1,0 2,1 2,-1-1,1 1,0 0,0 0,1 0,0 0,1 0,0 0,-1 0,1 0,1 0,2 0,0-1,0 0,0-1,1 1,-1-1,0 0,0 0,0 0,0-1,0 0,0 0,0 0,0 0,0 0,0 0,0 0,0 0,0 0,0 0,0 0,0 0,0 1,0-1,0 1,0-1,0 0,0 0,0 0,0 0,0 0,0 0,0-2,-1-1,-2 0,1 0,-1 0,0 0,0 0,0 0,-2 0,0 0,-1 2,0 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218 335,'-3'0,"0"0,0 0,0 2,1 1,-1 0,2 0,-1 0,1 0,0 0,1 0,0 0,1 0,2-2,0 0,0-1,0 0,0 0,0-1,-1-2,1 0,-2 0,1 0,0-1,0 1,0 0,-1 0,0 0,0 0,0 0,-1 0,0 0,0 0,-3 3,0 0,0 0,0 0,0 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275 317,'-3'-1,"0"1,0 0,0 0,0 0,0 0,0 0,0 0,0 0,1 3,-1-1,2 1,1 0,0 0,1 0,2 1,0-2,0 1,0-1,0 0,-1 1,-1 0,-3 0,-1-2,0 0,0-1,0 0,0 0,0 0,-1 0,0 0,1 0,-1 0,0 0,0 0,1 0,0 0</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137 375,'5'1,"-2"-1,0 1,1-1,1 1,-1 0,-1 0,0-1,0 2,1-2,2 2,-2-2,-1 1,1-1,2 3,-2-3,0 1,0-1,2 1,-2 1,2-1,-3-1,0 1,1-1,2 1,-2 1,-1-2,0 1,0-1,0 0,0 1,0-1,0 0,0 0,0 0,0 0,0 0,0 0,0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1308 277,'3'-1,"0"1,2-1,-2 0,0 1,0-1,1 0,-1 1,0-1,0 1,1-1,-1 0,0 1,0 0,0-1,0 1,0-2,0 2,0-1,0 1,1-1,-1 1,0 0,0-1,0 1,0 0,0 0,0 0,0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1316 358,'3'1,"0"-1,0 0,0 0,0 0,0 0,0 0,0 0,0 0,1 0,-1 0,0 0,0 0,0 0,0-1,0 1,0 0,0-1,0 1,0 0,0 0,0 0,0 0,0-1,0 1,0 0,0 0,0 0,0-1,0 1,0 0,0 0,0 0,0 0,0 0,0 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751 183,'3'0,"0"1,0 0,0 0,2-1,-2 2,0-2,0 0,1 1,0-1,2 0,-2 0,2 1,-2-1,-1 0,1 0,0 0,0 0,-1 1,0-1,0 0,1 0,2 0,0 0,-1 0,-2 0,0 0,0 0,1 0,-1 0,0 0,0 0,0 0,0 0,0 0,0-1,0 0,0 0,0 1,0 0,0-1,0 0,0 1,0 0,0 0,0-1,0 1,0 0,1 0,-1-1,0 0,0 1,2-1,-2 1,1 0,-1 0,0-1,0 1,0 0,0 0,0-1,0 1,0 0,0 0,0 0,0 0,1 0,0 0,-1 0,0-1,0 1,1 0,0 0,0 0,0-1,-1 1,0 0,0 0,0 0,0-1,0 1,0 0,0 0,0 0,0-1,0 1,0 0,0 0,0 0,0 0,0 0,0 0,0 0,0 0,1 0,-1 0,1 0,-1 0,1 0,-1 0,0 0,0 0,0 0,0 0,0 0,0 0,0 0,0 0,0 0,0 0,0 0,0 0,0 0,0 0,0 0,1 0,0 0,0 0,-1 1,0-1,2 1,-2-1,3 2,-3-2,0 0,1 0,1 0,-1 0,1 0,-2 0,1 0,1 0,-2 1,0-1,0 0,0 0,0 0,0 0,0 0,0 0,0-2,0-1,-1 0,0 0,0 0,-1 0,1 0,-1 0,0 0,-1 0,1 0,-1 0,0 0,0 0,0 0,-1 0,0 0,0-1,-1 1,0 0,-2 0,3 0,-2 1,-1 0,-1-2,1 3,2-2,-2 2,-2-3,0 1,2 2,0 0,1 0,-1-2,-2 2,2-1,1 1,-1-2,0 2,0 0,0 0,0-1,-1 1,-1-1,2 0,0 0,0 0,0 1,-2 0,2 0,-2-2,0 2,3 0,0 0,-1-1,1 1,-1 0,1 1,0-1,0 0,0 1,0 0,0 0,0 1,0 0,0 0,0-1,-1 1,0 0,1 1,-1-1,0-1,1 1,0 0,0 0,0 0,0 1,0-1,1 2,-1 0,2 0,-1 0,1 0,1 0,-1 0,1 0,0 0,-1 0,1 0,0 0,0 1,0-1,2 0,-1 0,0 0,1 1,1-1,0 0,0 0,1 1,-1-1,2 0,0 0,-1-1,0 0,0 0,-1 0,1-1,-1 0,1 0,0 0,0 2,-1-3,0 1,1 0,0 0,-1-1,0 0,0 1,0-1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443 468,'0'3,"0"0,-1 0,0 0,0 0,0 0,0 0,-1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185 321,'3'0,"0"0,0 0,1-1,1 1,-1 0,0-1,-1 1,0 0,0-1,0 1,0 0,0 0,0 0,0 0,0 0,0 0,0 0,0 0,0 0,0 0,0 0,0 0,2 0,-2 0,0 0,0 0,0 0,0 0,2 0,-2 0,0 0,0 0,1 0,-1 0,0 0,0 0,0 0,0 0,0 0,0 0,0 0,0 0,0 0,0 0,0 0,0 0,0 0,0 0,0 0,0 0,0 0,0 0,0 0,0 0,0 0,0 1,0 0,0-1,0 1,0-1,0 0,0 1,0-1,0 1,0-1,1 0,-1 1,0-1,1 0,-1 1,0-1,0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301 252,'-3'1,"1"2,-1 0,1 0,-1 0,1 0,0 0,1 0,0 0,0 0,0 0,0 0,1 0,0 0,1 0,2 0,0-1,0 0,0 0,0-1,0-1,0 1,0 0,0-1,0 1,0-1,0 1,0-1,0 1,0-1,0 1,0-1,0 1,0 0,0-1,0 1,0-1,0 1,0-1,0 1,0-1,0 1,0-1,0 1,0-1,0 1,0-1,0 0,0 1,0-1,0 1,0-1,1 1,-1-1,0 0,0 1,0-1,0 0,0 0,0 0,0 0,0 0,0 0,0 0,0 0,0 0,0 0,0 0,0 0,0 0,0 0,0 0,0 0,0 0,0 0,0-1,0-1,0 0,0 0,-1-1,0 0,0 0,0 0,0 0,-1 0,0 0,0 0,0 0,0 0,-1 0,0 0,0 0,0 0,0 0,-1 0,-1 0,-1 0,0 1,0 0,0 1,0-1,0 1,0 0,-2-1,1 1,1 0,-1 0,1 1,0 0,-1 0,1-1,0 1,-3-1,3 0,-2 1,1-2,1 2,0 0,-1-1,1 1,0 0,-1 0,1-1,0 1,-1 0,-1 0,2 0,-1 0,1 0,0 0,-1-1,1 1,0 0,0 0,0 0,0 0,0 0,-1 0,-1 0,2 0,0 0,0 0,0 0,0 0,0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850 504,'-3'0,"0"0,0 0,0 0,0 0,0 2,2 1,-1 0,0 0,-1 0,1 0,0 0,0 0,1 0,0 0,0 0,0 0,0 0,0 0,1 0,0 0,0 0,0 0,0 0,1 0,1 0,0 0,1-1,-1 1,1-2,0 1,0-1,0 1,0-2,0 1,0 0,0 0,0-1,0 1,0-1,0 0,0 0,0 0,0 0,0 0,0 0,0 0,0 0,0 0,0 0,0 0,0 0,0 0,0-1,0 1,0-1,0 1,0-1,0 1,0 0,0 0,0 0,0 0,0 0,0 0,0 0,0 0,0 0,0 0,0 0,0 0,0 0,0 0,0 0,0 0,0 0,1 0,-1 0,0 0,0 0,0 0,0 0,0 0,0 0,0 0,0 0,0 0,0 0,0 0,0 0,0 0,0 0,0 0,0 0,0 0,0 0,0 0,0-1,0 1,0-1,0 1,0-1,0 0,-1-2,0 0,0 0,-1 0,1 0,-2 0,0 0,0 0,0 0,0-1,-2 1,0 0,-1 0,0 1,0 0,-1-1,1 2,0-1,0 0,0 1,-1 0,0-1,1 0,-1 1,1 0,0-1,0 1,0 0,0 0,0 0,0 0,0 0,-2 0,1-1,1 1,0 0,0 0,0 0,-1 0,1 0,0 0,0 0,0 1,-1-1,1 0,0 1,0-1,0 1,0 0,0-1,0 1,0 0,0 0,0 0,0 0,0 0,0 1,0 1,0-1,0 1,0 0,0 0,0 0,0-2,0 1,0-1,0 0,0 1,0-1,0 0,0 0</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411 265,'-2'-3,"-1"2,0-1,0 1,0 0,0 0,-1 0,0-1,0 1,0 0,1 0,-1 0,1-1,-1 1,0 0,1 0,-2 1,1-1,1 0,-1 1,1-2,0 2,0-1,-1 1,0-1,-1 1,2-1,0 1,0 0,-1 0,0 0,1 0,0 0,0 0,0 0,0 0,0 1,0 0,0 0,0 1,0 0,1 1,-1-1,1 1,1 0,-1 0,1 0,0 0,1 0,0 0,0 0,0 0,0 0,1 0,1 0,0 0,1 0,-1 0,1-1,0 1,0-1,1-1,-1 1,0-1,0 0,0 0,0-1,0 0,0 1,0-1,0 1,0-1,2 1,-2-1,1 2,-1-2,0 0,1 1,-1-1,0 0,0 1,1-1,-1 0,1 0,1 0,-2 0,0 0,1 0,-1 0,0 0,0 0,0 0,0-1,0 0,2 0,-2-1,1 1,0-1,0 1,-1-1,1 1,1-1,-2 1,0 0,0 0,0-1,0 0,0 1,0-2,0 1,0-1,0 0,-1 0,-1 0,-1 0,0 0,-2 0,-1 1,0 1,0-1,0 1,0 0,-2 0,2 0,0 1,0-1,0 0,0 1,-1-1,1 1,-1 0,1-1,0 1</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203 765,'3'0,"0"0,0 0,1 0,-1 1,0-1,0 1,1-1,-1 0,0 1,0-1,0 0,0 0,0 0,0 0,0 0,0 0,0 0,0 0,0 0,0 0,0 0,0 0,0 0,0 0,0 1,0-1,0 0,0 0,0 1,0-1,0 0,0 0,0 0,0 0,0 0,0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350 770,'3'-1,"0"1,0 0,0 0,0 0,1 0,-1 0,2 0,1 0,-1 0,-2 0,0 0,3 0,-2 0,1 0,-2 0,1 0,-1 0,0 0,0 0,0 0,0 1,0-1,0 1,0-1,0 0,0 0,0 1,0-1,0 0,0 1,0-1,0 0,0 0,0 0,0 1,1-1,-1 0,0 0,0 0,0 1,0-1,0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431 162,'3'0,"0"0,2 0,-2 0,0 0,0 0,1 0,1 0,-1 0,-1 0,1 0,0 0,-1 0,1 0,-1 0,3 0,-3 0,1 0,0 0,2 0,-2 0,0 0,2 0,0 0,0 0,-1 0,1 0,-2 0,1 0,-2 0,0 0,3 0,-2 0,0 0,-1 0,0 0,0 0,1 0,1 0,-1 0,1 0,-1 0,0 0,2 1,-1-1,1 1,-3-1,1 0,-1 2,1-2,1 1,-1-1,1 0,-2 0,1 0,-1 1,0-1,0 1,1-1,-1 1,3-1,-3 0,1 2,-1-2,1 0,1 0,-1 0,1 0,-1 0,2 0,-1 0,1 0,-2 0,2 1,-1-1,1 0,-2 0,2 0,-1 0,-1 0,0 0,-1 0,3 0,0 0,0 0,-3 0,0 0,3 0,-3 0,0 0,0 0,0 0,0 0,0 0,2 0,-1 0,0 0,0 0,0 0,-1 0,0 0,-1-3,1 3,0 0,0 0,0 0,0 1,0 0,0 0,0 0,0 0,0 0,0 0,0-1,0 1,0 0,0-1,0 1,0-1,0 0,0 0,0 0,0 0,0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304 304,'-3'-2,"0"1,0 1,0 0,0 0,0 0,0 0,0 1,0 0,0 0,0 0,0 1,1 1,-1-1,2 1,1 0,-2 0,2 0,1 0,1 0,1-3,0 2,0-2,0 1,0 0,0-1,0 0,0 0,0 1,0-1,0 0,0 0,0 0,0 0,0 0,0 0,0 0,0 0,0 0,0 0,0 0,0-1,0-1,0 0,-1-1,1 1,-1-1,0 0,-1 0,0 0,0 0,-1 0,0 0,0 0,0 0,-1 0,-1 0,1 0,-2 1,1-1,-1 1,0 1,0-1,0 2</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448 369,'-3'0,"0"0,0 0,0 0,0 0,0 0,0 0,0 0,0 0,0 0,0 0,0 2,0-1,0 1,0 0,0 1,1 0,-1 0,0 0,0-1,1 1,-1 0,0 0,2 0,-1 0,1 0,-1 0,1 0,1 0,-1 0,1 0,0 0,0 0,0 0,0 0,0 0,0 0,0 0,0 0,0 0,0 0,0 0,1 0,0 0,0 0,0 0,0 0,0 0,0 0,1 0,-1 0,1 0,0 0,0 0,1 0,0 0,0 0,0 0,0-2,0 1,0 0,0 0,0-1,0-1,0 1,0 0,0 0,0-1,0 1,0-1,0 0,0 0,0 0,0 0,0 0,0 0,0 0,0 0,0 0,0 0,0 0,0 0,0-2,0 1,0 1,0-2,0 1,-1-2,1 1,0-1,-1 0,0 0,-1 0,1 0,-1 0,0 0,0 0,0 0,0 0,-1 0,1 0,0 0,-1 0,1 0,0 0,0 0,0 0,0 0,-1 0,1 0,-1 0,1 0,-1 0,0 0,0 0,0 0,1 0,-1 0,0 0,0 0,0 0,0 0,0 0,0 0,-1 0,0 0,-1 0,1 0,-1 0,-1 0,0 0,0 1,0 0,0 1,0-1,0 1,0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642 836,'-1'-3,"-2"0,0 0,0 1,-1 0,1 1,0-1,0 1,0-1,-2 1,2-1,-2 0,2 1,-1 0,1 0,0 0,0 0,0 1,0-1,0 1,0-1,0 1,0-1,0 1,0 0,0 0,0 1,2 2,-1 0,1 0,0 0,-1 0,1 0,0 0,0 0,0 0,1 0,-1 0,1 0,0 0,0 0,1 0,1 0,1 0,0-1,2 1,-2-1,1 0,1 0,-2-1,2 1,-2-1,2 0,-2 0,1-1,-1 1,0-1,0 0,0 0,0 0,0 0,0-1,0-2,-1 0,0 0,0 0,0 0,-1 0,1-1,0 1,-1 0,1 0,-1 0,0 0,0 0,0 0,-1 0,0 0,-3 3</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440 478,'2'3,"-1"0,0 0,0 0,1 0,1-1,0-3,-1-2,-1 0,0 0,0 0,0 0,-1 0,1 0,-1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828,'-3'-1,"0"1,0-1,0 1,-1 0,1-1,0 1,-2-1,2 1,0 0,0-1,0 1,0 0,0 0,0-1,-1 1,1 0,0 0,0 0,0 0,0 0,0 0,0 2,1 1,0 0,1 0,0 0,1 0,0 0,0 0,0 0,0 0,1 0,1 0,1 0,0-1,0 0,0-1,0 0,0-1,0 1,0-1,0 0,0 1,1-1,0 0,-1 0,0 0,0 0,1 0,-1 0,0 0,0 0,0 0,0-1,0 1,0-1,1 0,0 0,-1 0,0 1,2-1,-1 0,-1 0,0 0,0 0,0 0,0-1,0 0,-2-1,-1 0,0 0,0 0,0 0,-2 0,-1 0,0 0,0 1,0 1,0-1,0 1,0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584 191,'3'0,"1"0,-1 0,0 1,0-1,0 2,0-2,2 1,-1-1,-1 1,1-1,1 1,1-1,-2 0,-1 1,2-1,-2 0,0 0,0 0,1 0,-1 0,0 0,0 0,0 0,0 0,0 0,0 0,0 1,0-1,0 1,0-1,0 0,0 1,0 0,0-1,0 0,0 0,0 0,0 0,0 0,0 0,0-1,0 1,0 0,0-1,0 0,0 1,0 0,0 0,0-1,0 0,0 0,0 0,0-2,0 2,0-1,0 0,0 1,0 0,0-2,0 0,0 1,0-1,-1 0,1 1,-1-1,1 0,-1 0,0 0,0 0,0-1,0 1,-1 0,0 0,0 0,-1 0,0 0,1 0,-1 0,0 0,0-1,-1 1,0 0,-1 0,0 0,0 0,-1 0,1 0,-1 0,-1 0,1 0,-2 0,1 0,1 2,-2-1,2 0,-2-2,-1 1,1 1,1 0,0 0,-2-1,3 1,0 0,-2 0,-1 0,1-1,1 1,0 0,1 1,-1 0,1 0,-1 0,0-1,1 1,-3 0,3 0,0-1,-1 2,-2-1,2 0,1 0,0 1,0-2,-1 2,1-1,-2 1,-1-1,2 1,-2-1,0 0,2 1,1 0,-1 0,1 0,0 0,-1 0,1 1,0 0,0 0,0 1,1 1,0 0,-1-1,1 1,0 0,0 0,0 0,2 0,-2 0,0 1,1-1,0 0,1 0,-1 1,1-1,-1 0,1 0,0 0,0 1,0-1,0 0,0 0,0 1,1 2,1 0,1-1,-1-2,0 2,2 0,-2-2,1 2,0-4,1 4,0-2,0 1,0-2,-1 1,2-1,-2 0,2 0,-1 0,-1-1,0 0,0 0,0-1,1 0,-1 0,0-1</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871 207,'3'0,"1"1,-1-1,0 1,1-1,2 1,-3 0,2-1,-1 2,0-2,0 0,5 0,-5 1,1-1,-2 0,3 1,-1-1,-2 0,0-1,0 1,1 0,3 0,-2 0,1 0,-1 0,4-1,-2 1,0 0,1 0,-1 0,-2 0,0-2,-1 2,3 0,-3-1,1 0,-1 1,0-2,0 2,-1-1,1 1,0-1,0 1,0-1,-1 0,0 1,0-1</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562 423,'3'0,"0"1,0 0,0 0,0 0,0 0,0 0,0-1,0 0,0 1,0-1,0 0,0 0,0 1,0-1,0 0,0 1,0-1,0 0,0 0,0 0,0 0,0 0,0 0,0 0,0 0,0 0,0 0,0 0,0 0,0 0,0 0,0 0,0 0,0 0,0 0,0 1,0-1,0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536 536,'3'0,"0"0,0 0,0 0,0 0,0 0,1 0,-1 0,0 0,0 0,0 0,1 0,1 0,-1 0,-1 0,0 0,1 0,-1 0,2 0,-2 0,1 0,-1 0,0 0,0 0,0 0,1 0,-1 0,0 0,0 0,0 0,0 0,0 0,0 0,0 0,1 0,-1 1,1-1,-1 0,0 0,2 0,-2 0,1 0,-1 0,0 0,0 0,0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589 197,'3'0,"0"0,0 0,0 0,3 0,0 0,-3 0,1 0,2 0,-2 1,0-1,1 0,-1 0,1 0,-1 0,-1 0,2 0,1 0,-3 0,3 0,-3 0,3 0,-1 0,0 0,0 0,1 0,-1 0,0 0,2 0,-2 0,1 0,-1 0,0 0,0 0,2 0,-2 0,1 0,-1 0,0 0,1 0,-1 0,-2 0,4 0,-3-2,2 2,-3 0,3 0,-3 0,2 0,-1-1,0 1,1 0,-1 0,0-1,0 1,-1 0,1 0,0-1,0 1,0-2,0 2,1-1,1 1,0-1,-2 0,-1 1,0 0,0 0,1-1,0 1,1-2,1 2,-2-1,1 1,1-1,-2 1,-1-1,1 1,0 0,0 0,-1-1,1 1,0 0,0 0,-1-2,1 2,-1 0,1 0,-1-1,2 1,-1-1,-1 1,0 0,1 0,1-1,-2 1,1 0,-1-1,0 1,0 0,1-1,-1 1,0 0,1-1,0 1,-1 0,0-2,0 2,0 0,0-1,0 1,0 0,0-1,0 1,0 0,0 1,0 0,0-1,0 1</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256 431,'3'0,"0"0,0 0,1 0,0 0,2 0,0 0,-2 0,-1 0,0 0,0 0,1 2,0-2,1 0,-1 0,1 0,-1 0,1 0,-1 0,0 0,-1 0,3 0,-3 0,1 0,0 1,1-1,-1 0,0 0,-1 0,1 0,2 0,-2 0,0 0,0 0,0 0,0 0,1 0,-1 0,-1 0,1 0,-1 0,0 0,0 0,0-1,0 1,0 0,1 0,0 0,0 0,0 0,-1 0,1 0,0 0,-1 0,1 0,0 0,0 0,-1 0,1 0,-1 0,0 0,1 0,-1 0,0 0,0-1,1 1,0 0,-1 0,1 0,-1 0,0-1,1 1,-1 0,0 0,1 0,-1 0,0-1,0 1,0 0,0 0,0 0,0-1,0 1,0 0,0 0,0 0,0 0,0 0,0-1,0 1,0 0,0-1,0 1,0 0,0 0,0 0,0 0,0 0,0 0,0 0,0-1</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262 536,'3'0,"0"0,0 0,0 0,3 0,-3-1,0 1,0 0,1 0,0 0,0 0,-1-1,1 1,1 0,-1 0,1 0,-1 0,2-1,-1 1,0 0,-1 0,3-2,-3 2,1 0,0 0,0 0,-1-1,1 1,1 0,-1 0,-1 0,1-1,-1 1,1 0,-1-2,2 2,0-1,-2 1,0 0,-1-1,1 1,-1 0,0-1,0 1,0 0,0 0,0-1,0 1,2 0,-2 0,0 0,0 0,0 0,0 0,1 0,-1 0,0 0,0 0,0 0,1 0,1 1,-2-1,3 0,-2 0,0 2,2-2,-1 0,-1 0,1 1,-2-1,0 0,1 0,1 0,-2 0,0 0,1 0,2 0,-3 0,2 0,-1 0,-1 0,0 0,0 1,0-1,1 0,-1 0,0 0,0 0,0 0,0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196 206,'3'0,"1"0,1 0,-1 0,-1 1,0-1,1 1,-1-1,0 1,0-1,3 2,0-2,-2 1,-1-1,1 0,0 0,-1 0,1 1,2-1,-1 2,-1-2,-1 0,3 0,-3 1,3-1,-1 0,-1 0,1 0,0 0,0 0,2 0,-1 1,-1-1,0 0,0 0,1 0,-1 0,2 0,-2 2,1-2,-3 0,3-1,-1 1,0 0,0 0,1 0,-1 0,-1 0,1 0,-1 0,1 0,-1 0,1 0,0 1,-1-1,0 0,-1 0,1 1,0-1,0 0,-1 0,1 1,-1-1,2 0,-2 0,1 0,-1 0,0 0,0 0,1 0,-1 0,0 0,1 0,-1 0,2 0,-1 0,-1 0,0 0,2 0,-1 0,-1 1,0-1,0 0,0 0,0 0,0 0,2 0,-1 0,1 0,1 0,-2 0,0 2,2-2,0 1,-1-1,-2 1,0-1,1 1,-1-1,1 0,0 0,1 2,-1-2,0 1,-1-1,0 0,1 0,-1 0,0 1,0-1,1 1,-1-1,0 0,0 1,0-1,0 0,0 1,0-1,0 1,0-1,0 2,0-2,0 1,0-1,1 1,-1 0,0-1,0 1,2 0,-2-1,1 1,1 0,-2-1,3 0,-3 0,1 0,0 0,-1 0,1 1,1-1,-2 0,0 1,1-1,1 1,-1-1,0 1,0-1,2 0,0 2,-2-2,0 0,0 0,2 0,-2 1,2-1,-2 0,-1 0,1 0,2 0,-2 0,-1 0,1 0,-1 1,0-1,1 0,0 0,0 0,1 0,-2 0,1 0,0 0,0 0,-1 0,3 0,-3 0,1 0,1 0,-1 0,-1 0,0 0,1 0,2-1,-1-1,-2 2,0 0,1-1,-1-1,0 1,0 0,0 0,0 0,-1-2,1 0,0 0,0 0,0 1,-1-1,1 1,-1-1,1 2,0-1,0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323 251,'-3'-4,"0"3,0 0,-1 0,1 0,0 1,0-1,0 0,-1 1,0-1,1 0,0 0,0 1,0-1,0 1,0 0,0-2,0 2,0 0,0 0,-1-1,0 1,1 0,-2 0,1 0,-1 0,1 0,-1 0,2 0,0 0,0 0,0 0,0 0,0 1,0-1,0 2,0-1,0 1,1 1,-1-1,0 1,0 0,1 0,-1-1,2 1,-1 0,2 0,-1 0,1 0,0 0,-1 0,1 0,0 0,0 0,0 0,0 0,0 0,0 0,0 0,1 0,0 0,0 0,0 0,1 0,0 0,0 0,-1 0,2-1,-1 1,1-1,0 0,0 0,0 0,0-1,0 0,0 1,0-1,0 0,0 0,0-1,0 1,0-1,0 1,0-1,0 1,0 0,0-1,0 0,0 1,0-1,0 0,0 1,0 0,0-1,0 0,0 0,0 1,0-1,0 1,0-1,0 0,0 0,0 0,0 0,0 0,0-3,-2 0,0 0,1 0,-1 0,0 0,0 0,1 0,-1 0,2 1,-2-1,1 0,-2 0,2 0,-1 0,-1 0,0 0,1 0,-1 0,0 0,1 0,-1 0,0 0,0 0,0 0,-1 0,0 0,-2 0,1 0,0 0,-1 1,1-1,-1 0,0 1,0 0,-2 0,2 1,0-1,0 2,0-1,0 0,0 1,0-1,0-1,0 2,0-1,0 0,0 0,0 0,0 1,0-1,0 1,0 0,0-1,0 1,0 0,0 0,0 0,0-1,0 1,0 0,0 0,0 0,0 0,0 0,0 0,0 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460 466,'3'0,"0"0,0 0,0 0,0 0,0 0,1 0,0 0,0 0,-1 0,0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342 332,'4'0,"-1"0,1 0,0 0,-1 0,3 0,-2 0,-1 0,1 0,-1 0,2 0,1 0,0 0,-2 1,-1-1,0 0,0 0,1 0,1 1,-1-1,-1 1,1-1,-1 0,0 0,0 0,0 0,0 0,0 0,0 0,0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517 333,'0'3,"1"0,2-1,0 0,0 0,0-1,0 0,0-1,0 0,0 0,0 0,0 0,0 0,0-1,0-1,0 0,-1-1,1 0,0 1,-1-1,0 0,1 3,-2 3,0 0,0 0,1 0,0 0,0 0,1-2,0 2,0-3,0 1,0-1,0 0,0 0,0 0,0-1,0-1,0 1,0 0,1 3,-1 0,0-1,0 0,0-1,1 1,-1-1,0 0,0 1,0-1,0 0,0 0,0 0,0 0,0 0,0-1,0 3,0 1,0-3,0 1,0-1,0 0,0 0,0 0,0-1,0 0,0 0,0 2,0 1,0-1,0-1,0 0,0 0,0 0,0 0,1 0,-1-1,0 0,0 0,0 0,0 0,0 0,0 0,0 2,0 1,0-1,0 0,0 0,0 0,0 0,0-1,2 1,-1 0,-1-1,0 0,0 0,0 0,0 0,0 0,0-2,0 2,0-1,0 1,1-2,0 1,-1 0,0 0,0 1,0-1,0 0,0 0,0 0,0-1,2 1,-2-1,1 2,-1-1,0 0,0 1,0 0,0-1,0 1,0 0,0-1,0 1,0 0,0 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259 942,'-2'-3,"-1"2,0 1,0-2,0 1,0 0,-1 0,1 0,0 0,0 0,-1-2,1 3,-1-1,0-1,1 1,-1 0,1-1,-1 1,0 0,0 0,-1 1,2-1,0 1,0-1,0 1,-1-1,1 1,0 0,0 0,0 0,0 0,0 0,0 0,0 1,1 2,-1-1,2 1,-1 0,1 0,1 0,0 0,0 0,0 0,1 0,1 0,-1 0,2 0,0 0,0-1,0 0,0-2,0 0,0 0,0 0,0 1,0 0,0 0,0 0,0 0,0 0,0 1,0-1,0 0,0 0,0 1,0-1,0 0,0 0,0 1,0 0,0-1,0 0,0 0,0 0,0 1,0-2,0 2,0-2,0 1,0-1,0 1,0-1,0 1,0-1,0 0,0-1,0 0,0 1,0-1,0 0,0 0,0 1,0-1,0 1,0-1,0 1,0-1,0 0,0 0,0 0,0 0,0 0,0 0,0-1,-1-1,0 0,-2 0,0 0,-1 0,-1 0,-1 2,0-1,0 1,0 0,0 1,0 0,0-1,0 0,0 0,-1 0,1 0,0 0,0 1,0-1,0 1,0-1,0 0,0 0,0 1,0-1,0 0,0 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196 308,'-1'3,"1"0,1 0,1 0,0 0,1-1,0 0,0 0,0-1,2-1,-2 1,0 0,1-1,-1 1,1-1,-1 0,0 0,1 0,0 0,-1 0,1-1,0 0,-1 0,0-1,0 1,0-2,0 1,0-1,-1 0,0 0,-1 0,-1 6,0 1,1-1,-1 0,0 1,0-1,0 0,0 0,1 0,2-2,0-2,0-3,0 2,0-1,0 0,0 1,-2 5,-1 0,0 0,0 0,0 0,1 0,-1 0,1 0,0 0,1 0,1-1,0-2,0-2,0-1,0 1,0-1,1 0,-2 0,1 1,-2-1,2-1,-2 1,1 0,-1 6,-1 0,0 0,0 0,0 0,-1 0,1 1,0-1,0 0,0 0,0 0,0 0,2 0,-1 0,2-3,0 0,0-2,-1-1,0 0,1 0,-1 0,0-1,0 1,1 0,-1 0,0 0,-2 7,0-1,0 0,0 0,1 0,0 0,2-1,0-5,-2 0,1 0,1 1,0 0,-1-1,1 0,0 2,-2-2,2 1,-1-1,0 0,-1 0,0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237 157,'3'2,"0"0,0 1,0-2,0 0,1 1,0-1,0 0,-1 0,1 0,1 1,-1-1,0 0,2 0,-3 1,0-2,0 1,3 0,-2-1,2 1,-3-1,3 0,0 2,0-2,-2 1,-1-1,0 0,0 0,0 0,1 0,1 0,-2 0,0 0,0 0,0-1,0 1,2-2,-2 3,-2 2,0 0,0 0,0 0,1 0,1-1,-1 1,2-3,0 0,-1 1,1-1,-1 0,2 0,-1 0,-1 0,0 0,0 0,0 0,0 0,0-1,0 1,0 0,0 0,1 0,-1 0,1 0,1 0,1 0,-3 0,0 0,0 0,3 0,-3-1,0 1,1 0,0 0,3 0,-4 0,0 0,1 0,1 0,-1 0,0 0,2 0,-2-1,-1 1,1 0,2 0,-2 0,0-1,-1 1,1 0,1 0,-1 0,-1 0,0 0,0 0,0 0,0 1,0 0,0 0,0 0,0 0,0 0,0 0,2 1,1-1,-1 0,-2-1,0 2,3-1,-3-1,0 1,3 0,-1 1,-2-2,0 1,0-1,0 1,1 0,0-1,-1 1,1-1,1 2,-1-1,-1-1,0 1,0-1,0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299 362,'3'-1,"0"0,1 0,0 1,-1 0,1-1,-1 0,0 1,0-1,2 1,-2-1,1 1,-1-1,1 1,-1-1,0 1,0-1,0 0,0 1,0-1,1 0,-1 0,0 1,0-1,0 1,0 0,0 1,0 1,0-2,1 1,0 0,-1 0,0-1,2 1,-2 0,1-1,-1 1,0-1,0 1,2 0,-2-1,1 1,0-1,-1 1,0-1,0 0,0 0,0 0,0 0,0 0,0 0,0 0,0 0,0 0,0 0,1 0,-1 0,0 0,0 0,0 1,0 0,0 0,0-1,0 0,0 0,0 0,0 0,0 0,0 0,0 0,0 0,0 0,0 0,0 0,0 0,0 0,0 0,0 0,0 1,0-1,0 0,0 0,0 0,0 1,0-1,0 0,0 0,0 0,0 0,0 1,0-1,0 0,0 0,0 0,0 0,0 0,0 0,0 0,0 0,0 0,0 0,0-1,0 1,0-1,0 1,0 0,0-1,0 0,0 1,0-1,0 1,0 0,0 0,0-1,0 1,0 0,0-1,0 0,0 0,0 0,0-2,-1 0,1 0,-1 0,0 0,-1 0,1 0,-1 0,0 0,-1-2,1 2,0 0,-1 0,0 0,2 0,-2 0,0 0,0 0,0 0,0 0,0 0,-1 0,1 0,-1 0,-1 0,1 0,-1 0,0 0,0 0,-1 1,0-1,0 0,0 2,0 0,0-1,0 1,0-1,0 1,0 0,0 0,0 0,-1 0,0-1,0 1,1 0,0 0,0 1,0-1,0 0,-1 0,1 1,0-1,0-1,-2 2,2-1,0 1,0 0,0-1,0 1,0 0,0 0,0 0,0 0,0 0,0 0,0 0,0 0,0 0,0 1,0 0,0 0,0 0,0 1,0-1,0 1,0 0,0 0,0 0,1 1,-1-1,1 1,-1-1,2 1,-1 0,1 0,0 0,-1 0,2 0,-1 0,0 0,1 0,0 0,0 0,-1 0,1 0,0 0,0 0,0 0,0 0,1 0,0 0,0 0,0 0,0 0,1 0,1-1,0 0,0 0,0 0,0-2,0 1,0 0,0 0,0-1,1 1,-1 0,0-1,0 0,0 0,0 0,0 0,0 0,0 0,0-1,-1-2</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665 341,'3'3,"-1"0,0 0,0 0,1 0,1 1,-1-1,0-2,0 0,0 1,0 0,0-1,2 0,-2 0,0 0,2-1,-2 0,0 0,0 0,0 0,0 0,1-1,-1-1,-1-1,1 1,-1-1,1 0,-1 0,1 4,-3 2,0 1,0-1,0 0,1 0,0 0,0 0,2 0,0-1,0-2,0 0,1 0,-1-2,0 0,0 0,0-1,0 0,0 1,-1-1,1 1,0 1,-2 4,2-1</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870 356,'3'3,"0"-1,0 0,0 0,0-1,0 0,2 1,-2-1,1 0,-1-1,0 1,1-1,-1 0,0 2,1-2,-1 0,1 0,-1 0,0 0,0 0,0-1,0 1,0-2,0 0,-2-1,0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1062 353,'3'0,"0"0,0 0,0 0,0 0,0 0,0 0,0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319 216,'3'0,"1"0,0-1,0 1,2 0,-2 0,0-1,2 1,-1 0,0-2,-1 2,1 0,-1 0,1 0,1-1,-3 1,3 0,-1-1,0 1,0 0,1 0,-1 0,0-2,0 2,1 0,-1 0,0 0,1-1,1 1,-2 0,5 0,-6 0,1 0,1 0,-3 0,3 0,-3 0,1 0,0 0,0 0,-1 0,1 0,2 0,-5-3,1 0,1 3,0 0,1 0,-1 0,0 0,1 0,0 0,-1 0,0 0,1 0,-1 0,1 0,1 0,-1 0,0 0,2 0,0 0,0 0,0 0,-2 0,0 0,0 0,0 0,-1 0,1 0,0 0,-1 0,0 0,0 0,0 0,1 0,-1 0,1 0,-1 0,0 0,0 0,0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484 470,'-1'3,"0"0,1 0,-1 0,0 0,0 0,0 0,0 0,1 0,0 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556 361,'5'0,"-2"0,0 0,1 0,2 0,0-1,-2 1,0 0,0-2,1 2,-1 0,-1-1,3 1,-1 0,-1-1,-1 1,3 0,-2-2,1 2,-1 0,-1-1,1 1,0-1,0 1,2-1,0 1,-3-2,0 1,0 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705 339,'1'3,"1"0,0 0,-1 0,2 0,0-1,0 0,1 0,-1 0,1-2,-1 1,0-1,1 0,-1 0,0 0,1-1,-1 0,0 1,1-1,-1 0,0 0,1-1,-1 0,0 0,-1-1,1 1,0 5,-1 0,0 0,1-2,0-1</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915 339,'3'0,"0"0,1 0,-1 1,0-1,1 1,0-1,2 0,0 0,-2 0,2 0,0 0,-3 0,0 0,0 0,0 0,3 0,-2 0,0 0,0 0,-1 0,0-1,0 1</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127 181,'3'0,"0"0,1 0,-1 0,0 0,3 1,0 0,-2-1,-1 0,1 0,2 1,-3-1,3 0,-3 1,3-1,-3 0,4 0,-1 0,2 0,0 2,-1-2,1 2,-1-2,1 1,1 1,-3-2,-3 0,3 0,-1 0,2 0,-2 0,2 0,1 1,-1 1,0-2,3 1,-2-1,-1 2,0-2,1 1,-3-1,2 2,1-2,-3 0,-1 1,1-1,-1 0,-1 0,3 1,0-1,-3 0,1 0,0 0,0 0,-1 0,1 0,0 0,0 2,-1-2,0 0,1 1,-1-1,1 1,0-1,0 0,-1 1,1 0,-1-1,0 0,0 0,3 2,-2-2,-1 0,1 0,-1 1,0-1,1 1,0-1,2 0,-1 1,-2-1,0 0,1 2,-1-2,1 0,2 1,-1-1,-2 0,1 1,2-1,0 0,-1 0,1 0,-2 0,-1 0,3 0,-3 1,0-1,1 1,1-1,-1 0,1 0,1 2,0-2,-2 0,0 0,2 0,0 0,0 0,-2 0,0 0,1 0,-2 0,1 0,2 0,0 1,0-1,-2 0,-1 0,1 0,2 0,-2 1,0-1,0 0,-1 0,1 0,0 0,0 2,-1-2,1 0,0 0,0 0,-1 0,1 0,1 0,-1 0,0 0,1 0,-1 0,-1 0,3 0,-3 0,1 0,1 0,-1 0,0 0,0 0,1 0,-1 0,-1 0,1 0,1 0,-1 0,0 0,-1 0,1 0,1 0,-1 0,0-1,0 1,0 0,-1 0,1 0,0-1,0 1,-1 0,1 0,0 0,0 0,-1 0,1-1,0 1,0 0,-1 0,1 0,0 0,0 0,2 0,-3 0,0-1,0 1,0 0,0 0,1 0,2 0,-1-2,-1 2,1-1,-1 1,1 0,-1-1,-1 1,0 0,1 0,1-1,-2 1,1 0,-1-1,0 1,1-2,0 2,-1 0,1-1,-1 1,0 0,1-1,1 1,-2 0,1-1,0 1,0 0,-1 0,2-1,-1 1,-1 0,0 0,1 0,-1 0,0-1,0 1,0 0,0 0,0-1,0 0,0 1,1 0,-1 0,0 0,0 0,0 0,0 0,1 0,-1 0,0 0,0 0,1 0,-1 0,0 0,0 0,1 0,-1 0,0 0,0-1,1 1,1 0,-2 0,0 0,1 0,-1-2,1 2,0 0,-1 0,1 0,0 0,0 0,0 0,-1 0,0 0,1 0,0 0,-1 0,0 0,0 0,0 0,1 0,-1 0,2 0,-1 0,1 0,-2 0,1 0,-1 0,0 0,0 0,1 2,0-2,-1 0,0 1,0-1,0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58,'-3'0,"0"-1,0 1,0 0,0 0,0 0,0 0,0 0,0 0,-1 2,1-1,0 1,0-1,0 1,0 0,0-1,0 1,0 0,0 0,0 0,0 1,1 0,-1 0,1 0,0 0,0 0,0 0,1 0,-1 0,1 0,0 0,0 0,0 0,1 0,-1 0,1 0,-1 0,1 0,-1 0,1 0,0 0,0 0,0 0,0 0,0 0,0 0,0 0,1 0,0 0,0 0,1 0,-1 0,2 0,-1 0,0 0,1 0,0 0,0 0,0-1,0 0,0 0,0-1,0-1,2 0,-1 1,1 0,-1-1,0 3,0-3,2 1,-3 0,0-1,1 1,2-1,-2 1,0-1,2 2,-2-2,-1 0,1 0,0 1,0-1,2 0,-3 0,1 0,0 0,0 0,-1 0,1 0,0 0,-1 0,1 0,0 0,0 0,-1 0,1 0,0 0,1 0,-1 1,0-1,-1 0,3 0,-3 0,3 0,-3 0,1 0,0 0,0 0,-1 0,1 0,1 0,-1 0,0 0,0 0,-1 0,1 0,1 0,-1-1,0 1,0 0,0-2,-1 2,3-1,-3 1,1-1,1 1,-1-1,0 1,1-2,-1 2,0-1,0 1,1 0,-1-1,0 1,-1-2,3 1,-3 1,1-1,0 1,1-2,-1 2,0-1,0 1,1-1,-1 1,0-1,-1 1,1-2,0 2,2-1,-2 1,2-2,0 0,-1 2,-2-1,0 0,3 1,-3-2,2 0,-1 1,0-1,-1 1,0 0,0 0,2-1,-1 0,0-1,0 1,0-1,-1 1,0 1,1-1,-1-1,0 2,0-1,0-1,-1 0,1 1,0-1,0 1,-1-1,1 0,0 0,-1 0,-1 0,0 0,0 0,-1 0,0 0,0 0,0 0,-1 0,-1 0,0 0,0 0,-1 0,-1 0,0 1,1-1,-2 1,1-1,1 2,-2-1,2 0,0 1,-1 0,1 0,0-1,-1 1,0 0,-1 1,1-1,1-1,-1 1,-2 0,3 1,-1-2,-2 1,3 1,-1-1,0 1,0-1,0 1,-1-2,1 2,1-1,-1 1,0-1,-1 1,1-2,0 2,0 0,-1-1,1 1,-2-1,1 1,1-1,0 1,0-2,1 2,-1 0,0-1,0 1,1 0,0-1,0 1,0 0,0 0,-1-2,1 2,-1 0,1 0,-2-1,2 1,-1 0,1 0,0 0,-1 0,1-1,0 1,0 0,-1 0,1 0,-2 0,2 0,-1 0,1 0,-1 0,-1 0,1 0,-2 0,0 0,2 0,-2 0,3 0,-1 0,0 0,0 0,1 0,-1 0,-1 0,1 1,0-1,-1 0,1 0,0 0,1 0,-1 0,0 0,0 0,1 1,0-1,0 0,0 0,0 0,0 0,0 0,0 0,0 0,-1 0,1 0,0 0,0 1</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386 217,'2'-3,"-2"0,-3 1,0 0,0 0,0 1,0 0,0 0,-1 0,0 0,0 0,1-1,-3 1,2 1,1 0,-1-1,-1 0,1 1,1 0,-1 0,1 0,0 0,0 0,0 0,0 0,0 0,0 0,0 0,0 0,0 1,0 2,1 0,0 0,0 0,0 0,1 0,-1 0,1 0,1 0,-1 0,1 0,0 0,0 0,0 0,1 0,2 0,0 0,0-1,0-1,1 2,-1-2,0 0,0 0,2 0,-2-1,0 0,0 0,0 0,0 0,0 0,1 0,-1 1,0-1,0 0,0 0,0 1,0-1,0 1,0-1,0 1,0 0,0 0,0-1,0 1,0-1,0 1,0-1,0 1,0-1,0 0,0 1,0-1,0 1,0-1,0 0,0 0,0 1,0-1,0 0,0 1,0-1,0 0,0 0,0 0,0 0,0 0,0 0,0 0,0 0,0 0,1 0,-1 0,1 0,-1 0,0 0,1 0,0 0,-1 0,0 0,0 0,0 0,0 0,0 0,0-1,-1-2,0 0,1 0,-2 0,1 0,-1 0,0 0,-1 0,0 0,0 0,1 0,-1 0,0 0,0-1,-1 1,-1 0,1 0,-2 0,1 0,-1 1,0 0,0 0,-2-1,2 2,0-1,0 1,0 1,0-1,0 0,0 0,0 0,0 0,0 1,0-1,0 0,0 0,0 0,0 1,0-2,-1 1,0 0,1 0,-1 0,1 0,0 0,0 1,0-1,0 0,0 0,0 1,0 0,0 1,0 1,2 1,-2 0,1 0,1 0,-1 0,1 0,0 0,0 0,0 0</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196 399,'3'2,"0"0,0-1,1-1,-1 1,0-1,0 0,0 0,0 0,0 0,0 0,0 0,0 0,-2 3,1 0,1-1,0-1,0-1,2 1,-2-1,0 0,0 1,1-1,-1 0,1 1,-1-1,0 0,0 1,0 0,1 0,-1-1,0 0,0 0,0 0,0 0,0 0,0 0,0 0,0 1,0 0,0-1,0 1,0-1,0 0,0 0,0 1,0-1,0-1,0 0,0-1,-2-1</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479 391,'3'0,"0"0,0 0,0 0,0 0,0 0,0 0,0 0,0 0,0 1,0-1,0 0,0 0,0 0,0 0,0 0,0 0,0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523 409,'0'3,"0"0,0 0,0 0,0 0,-1 0,1 0,0 0,0 0,0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524 411,'3'0,"0"-1,0-1,0 0,0 1,0 1,0 1,0 0,1 1,-1-2,0 1,0-1,0 1,0 0,-3 2,-1 0,0 0,1 0,-1 0,1 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509 463,'-3'1,"1"2,-1-1,2 1,-1 0,1 0,0 0,1 0,0 0,0 0,3-1,0 0,0-1,0-1,0 0,0 0,0 0,-2-3</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556 388,'0'3,"-1"0,0 0,-1 0,0 0,0 0,0 0,0 0,-1-1,0-1,0 0,0-1,0 2,1 1</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531 418,'3'-1,"0"1,0 0,0 0,0 0,0 0,0 0,0 0,0 0,0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575 404,'3'0,"0"0,0 0,0 0,0 0,0 0,0 0,0 0,0 0,0 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604 394,'-3'2,"0"1,0 0,1 0,-1-1,0 1,2 0,2 0,0 0,-1 0,1 0,-1 0,0 0,0 0,0 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595 412,'3'0,"0"0,0 0,-2 3,-3 0,0 0,2 0,1 0,1 0,-2 0,0 0,0 0,0 0,0 0,0 0,-3-4</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598 432,'3'0,"0"0,0 0,0 0,0-1,0 1,0-1,0 1,0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120 401,'3'0,"0"0,0 0,0 0,0 0,0 0,0 0,0 0,-1 3,-5 0,0-3,0 1,0-1,0 1,-1-1,1 0,0 0,0 0,0 0,0 0,6 0,0 0,-1 3,1-1,-1 1,-1 0,0 0,0 0,-1 0,0 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134 421,'3'-1,"0"2,-2 2,-1 0,-1 0,-2-2,1 2,5-3,0 1,0-1,0 0,0 0,0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160 399,'3'0,"0"0,0 0,0 0,0 0,1 0,-1 0,0 0,0 0,1 1,-1-1,0 0,0 0,0 0,-6 2,0-1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152 410,'1'3,"1"0,0 0,1-2,0 1,0-2,0 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562 466,'3'1,"0"2,-1 0,0 0,0 0,-1 0,2 0,-2 0,0 0,-1 0,0 0,-3-2,0-1,0 1,0 0,0 0,0 0,0 0,0 1</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167 412,'3'0,"0"0,0 0,0 0,0 0,0 0,0 0,0 0,-1 3,-2 0,-1 0,-2 0,0-1,0-1,0-1,0 0,0 0,0-1,0-1,0 0,2-1,4 2,0 1,0 0,0 0,0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177 405,'0'3,"0"0,0 0,-2 0,1 0,-1 0,-1-1,0 0,0 1,1 0,0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155 424,'3'2,"0"0,-1 1,1-2,1 2,0 0,0-1,-1-1,0 1,0-1,0 1,0-2</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246 398,'-3'-1,"0"1,0 0,-2 0,1 0,1 0,0 0,0 0,0 0,0 0,1 3,2 0,0 0,0 0,0 0,0 0,0 0,0 0,0 0,0 0,0 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214 411,'3'0,"0"0,0 1,0 0,0 0,0 0,0 0,-1 2,-2 0,0 0,-2 0,1 0,-1 0,-1-1,0-3,0 0,0 0,0-1</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190 418,'3'0,"0"0,0 0,0 0,0 0,1 1,-1-1,0 1,0 0,0-1,2 1,-2-1,0 0,0 1,0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230 419,'-2'3,"0"0,1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203 429,'0'3,"0"0,0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239 434,'3'0,"0"0,0 2,0-1,0-1,0 1,-1 2,-3 0,-2-1,0 0,0 0,0-2,0 0,0 0,0 0,0-1,-1-1,1 1</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211 432,'0'3,"0"0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725 426,'-3'0,"0"0,1 3,0 0,1 0,1 0,0 0,0 0,0 0,0 0,0 0,1 0,0 0,2-1,0-2,0-3,-1 0,-1 0,0 0,1 0,-1 0,0 0,-1 0,1 0,-1 0,1 0,-1 6,0 0,0 0,-1 0,0 0,1 0,-1 0,1 0,-2 0,2 1,-1-1,1 0,0 0,0 0,-1 0,1 1,-1-1,1 0,0 0,0 0,0-6,0 0,1-1,0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226 440,'0'3,"-3"-1,0-1,0 0,0-1,0 0,0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198 445,'3'0,"0"1,0 0,0-1,0 0,0 0,0 0,0 1,0-1,1 0,-1 1,0-1,0 0,0 0,0 1,0-1,0 0,0 0,0 1,0-1,0 1,0 0,0-1,0 1,0-1,0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947 289,'-2'-3,"-1"2,0 0,0-1,0 1,0 0,0 0,-1 0,1 1,0-1,0 1,0-1,0 1,0 0,0-1,0 1,0 0,0 0,0 0,0 0,0 1,0 0,0 0,0-1,0 1,0-1,0 1,0 0,0 0,0 0,0 0,0 1,1 1,1 0,1 0,3-1,0 0,0-1,0 0,0 0,1 0,-1 0,0-1,0 0,0 1,0 0,0-1,1 0,-1 1,0-1,2 1,-2-1,0 0,0 0,0 0,0 0,0 0,0 1,0-1,0 0,0 0,0 0,0 0,0 0,0-1,0 1,0-1,0 1,0 0,0 0,0 0,0 0,0 0,0 0,0 0,0 0,0 0,0 0,0 0,0 0,0 1,0-1,0 1,0-1,0 0,0 0,0-1,-1-2,-1 0,0 0,-1 0,0 0,-3 2,0 1,0 0,0 0,0 0,0 0,0 1,0 0,0-1,0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1085 614,'-3'-1,"0"-1,0 2,0-1,0 0,0 1,0-1,0 1,0 0,0 0,0 0,0 0,0 0,0 0,0 0,0 0,0 0,0 1,0 1,0-1,0 1,0-1,0 1,0 0,0 0,0 0,0 0,0 1,1 0,1 0,0 0,1 0,0 0,0 0,0 0,0 0,0 0,2 0,0 0,1 0,-1 0,1-1,0 1,0-1,0 0,0-1,0 2,0-2,0 1,0-1,0-1,0 1,0 0,0 0,0-1,0 0,0 1,0 0,0-1,0 1,0-1,0 0,0 1,0-1,0 0,0 0,0 0,0 0,0-1,0 1,0 0,0-1,0 0,0 1,0-1,0 1,0-1,0 0,0 1,0-1,0 0,0 0,0 0,0 0,0 0,0 0,0-1,0 0,0 1,0 0,0-1,0 1,0-1,0 0,0 0,0-1,0 0,0 1,0 0,0-1,-1 0,0 0,0 0,-1 0,0 0,1 0,-2 0,0 0,0 0,0 0,-3 1,0 0,0 1,0-1,0 2,0-1,-1 0,1 0,0 0,0 1,0-1,0 0,-1 0,1 1,0-1,-1 0,0 0,1 0,0 0,0 1,0-1,0 1,-1-1,1 1,0 0,0 0,0 0,0 0,0 0,0 0,0 0,0 0,0 0,0 0,0 0,0 0,0 0,0 0,0 1</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617 474,'-3'-2,"0"1,0 0,0 0,0 0,0 1,-1-1,1 1,0-1,0 1,0-1,0 1,0 0,0 0,0 0,0 0,0 0,0 0,0 0,0 0,0 0,0 3,1 0,1 0,0 0,1 0,0 0,1 0,0 0,1 0,1 0,0-1,0 0,0 0,0-2,0 1,0 0,0 0,0 0,0 0,0-1,0 1,0 0,0 0,0-1,0 1,0-1,0 1,0 0,0-1,0 1,0 0,0-1,0 1,0-1,0 0,0 0,0 1,0-1,0 0,0 0,0 0,0-2,-1-1,-1 0,1 0,-1 0,-1 0,0 0,0 0,0 0,0 0,0 0,-1 0,0 0,0 0,-1 0,-1 1,0 0,0 1</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614 638,'-3'-1,"0"1,0-1,-1 1,1 0,0 0,-1 0,1 0,0-1,0 1,-1 0,1 0,0 0,0 1,0 0,0 1,2 1,0 0,0 0,1 0,0 0,0 0,0 0,0 0,1 0,1 0,1 0,-1 0,1-2,0 1,0 0,0-1,0-1,0 1,0 0,0-1,0 1,0-1,0 1,0 0,0-1,0 0,0 0,0 0,0 0,0 0,0 0,0 0,0 0,0 0,0-1,0 0,0 0,0-1,0 0,0 0,0-1,-1 0,0 0,-1 0,-1 0,0 0,-3 1,0 0,0 2,0-1</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574 491,'-3'0,"0"0,0 0,0 0,0 0,0 0,0 0,0 0,0 1,0-1,0 1,0-1,0 1,0-1,0 1,0-1,-1 1,1-1,0 1,0-1,0 1,0 0,0-1,0 1,0-1,0 1,0-1,0 1,0-1,0 0,0 1,-1-1,0 0,0 1,1-1,0 0,0 0,0 0,0 0,0 0,0 0,0 2,0 0,0 0,0-1,0 1,0-1,0 2,0-1,0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308 434,'1'3,"2"0,-1 0,0 0,0 0,0 0,1 0,-2 0,2 0,-1 0,1 0,-1 0,2 0,-2 0,1 0,0 0,0 0,-1 0,1 0,0 0,0 0,0 0,0-1,-1 1,1-1,0 1,0-1,-1 1,1-1,0 1,0 0,0 0,0 0,0-1,0 0,0 0,0 1,0 0,-1 0,1 0,0-1,0 1,0 0,0-1,0-1,-2-4,-1 0,0 0,0 0,0 0,-1 0,-1 0,1 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321 441,'-2'3,"0"0,2 0,0 0,0 0,0 0,3 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326 443,'3'0,"0"1,0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733 427,'3'-1,"0"1,-1 3,-2 0,-2 0,-1-1,0 1,1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405 543,'3'-2,"0"-1,0 1,0 0,0 1,0 0,0-1,0 1,0 0,0-1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330 453,'0'3,"0"0,0 1,0-1,-1 0,1 0,0 1,0-1,0 1,0-1,0 0,0 0,0 1,2-1,-2 0,0 0,1 0,-1 0,1 0,-1 0,1 0,0 0,0 0,-1 0,1 0,0 0,0 0,0 0,0 0,0 0,1 1,-1 0,0-1,0 0,0 0,0 0,0 0,0 0,1 0,-1 0,1 0,-1 0,1 0,-1 0,1 0,0 0,0 0,0 0,0 0,0 0,0 0,1 0,-1 0,1 0,-1 0,1 0,-1 0,1-1,-1 1,1-1,0 0,0 1,0-1,0 1,0-1,0 1,0-1,0 0,0-1,0 1,0-1,0 1,0-1,0 0,0 0,0 0,0 0,0 1,0 0,0-1,0 1,0 1,1-2,-1 1,0 0,0 0,0-1,0 0,0-1,0 1,0 1,0-1,0 0,0 0,0 0,0-1</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339 454,'-3'2,"0"1,1 0,0 1,0-1,0 0,-1-1,1 1,0 0,0 0,-1 0,1 0,-1 0,1 0,0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340 472,'3'3,"-2"0,0 0,0 0,0 0,1 0,-1 0,1 0,0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649 459,'-3'-1,"0"0,0 0,0 0,0 1,0-1,0 0,0 0,0 0,0 1,0-1,0 1,0 0,0 0,0-1,0 1,0 0,0 0,0 1,0 1,0-1,0 0,0 0,0 1,0 0,0 0,1 1,-1 0,1 0,1 0,-1 0,1 0,-1 0,2 0,-2 0,2 0,0 0,0 0,0 0,0 0,1 0,1 0,0 0,1 0,0-1,0 0,0 0,0-2,0 1,0-1,0 0,0 1,0-1,1 0,-1 0,0 0,0 0,0 0,0 0,0 0,0 0,0 0,0 0,0 0,0 0,0-1,0 0,0 0,0 0,0-1,-1-1,0 0,0 0,0 0,-1 0,0 0,-1 0,1 0,-1 0,1 0,-1 0,0 0,-1 0,-2 0,0 1,0 1,0 1</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644 636,'-3'0,"0"0,0-1,0 1,0 0,0 0,0 0,0 0,-1 0,1 0,0 0,0 0,0 0,0 0,0 1,0 1,1 1,0 0,0 0,1 0,-1 0,0 0,2 0,-1 0,0 0,0 0,1 0,0 0,0 0,0 0,0 0,0 0,0 0,1 0,0 0,1 0,0 0,1-1,0 0,0 0,0 0,0 0,0 0,0-2,0 2,0-1,0-1,0 2,0-2,0 1,0-1,0 1,0-1,0 0,0 0,0 1,0-1,0 0,0 0,0 0,0 0,0 0,0 0,0 0,0 0,0 0,0 0,0-1,0 0,0 0,0 0,0 0,0 1,0-1</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1134 611,'-3'0,"0"0,0 0,0 0,0-1,-1 1,1 0,-1 0,1 0,0 0,0 0,0 0,0 0,0 0,0 0,0 0,0 0,0 0,0 0,0 0,0 0,0 0,0 0,0 0,0 0,0 1,0 0,0 0,0 0,0-1,0 0,0 1,0-1,0 1,0 0,0-1,0 1,0 1,0-1,0 1,0 0,0 0,1 1,-1-1,1 1,1 0,1 0,-1 0,1 0,0 0,0 0,1 0,0 0,1 0,0 0,-1 0,1 0,1 0,0 0,0 0,0-1,0 0,0 0,0-1,0 0,0 1,0-1,0-1,1 2,-1-2,0 1,0 0,0-1,0 1,0-1,0 0,0 0,0 1,0-1,0 0,0 0,0 0,0 0,0 0,0 0,1 0,-1 0,0 0,0 0,0 0,0 0,0 0,0 0,0 0,0 0,1 0,-1 0,0 0,0 0,0 0,0 0,0-1,0 1,0 0,0-1,0 1,0-1,0 0,0-1,0 1,0-2,-1 0,0 0,0 0,0 0,0 0,0 0,0 0,-1 0,0 0,0 0,-1 0,0 0,0 0,0 0,0 0,0 0,-1 0,-1 0,-1 0,0 1,0-1,0 1,0 0,0 1,0-1,0 1,-1 0,0 0,1 1,-3-3,0 2,2 1,1-1,-1 1,-2-2,2 2,0-1,0 1,-2-1,2 1,0 0,0-2,0 2,0 0,-2 0,0-1,3 1,0 0,0 0,0 0,0 0,0 0,0 0,0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42:10"/>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354 312,'-3'-1,"0"1,0 0,0 0,0-1,0 1,0 0,0 0,0 0,0 0,0 0,0 0,0 0,0 1,0 1,0 0,0 1,0-1,1 1,-1-1,1 1,-1 0,0 0,1 0,0 0,0 0,1 0,0 0,1 0,0 0,0 0,3 0,0-2,0 0,0 0,0 0,1-1,-1 1,0-1,1 1,-1-1,1 0,-1 0,2 0,0 1,-1-1,-1 0,0 0,0 0,0 0,0 0,0 0,0 0,0 0,0 0,0 0,0 0,0 0,0 0,0 0,0 0,0 0,0 1,0-1,0 0,0 0,0 0,0 0,0 0,0 0,0 0,0 0,0 0,0 0,0 0,0 0,0 0,0 0,0 0,0 0,0 0,0 0,0 0,0-1,0 1,0-2,0 0,0 0,0 0,-1-1,0 0,0 0,-1 0,0 0,-1 0,1 0,-1 0,0 0,0 0,-2 0,0 0,-1 0,0 1,0 0,0 0,0 1,-1-2,1 2,-2-1,2 1,0-1,-1 1,1 0,-1 0,1 0,-1 1,0-3,0 3,1-1,-1 0,0 1,-1-1,1 0,0 1,-1-2,1 1,-1 1,2-1,0 1,-1 0,0-1,1 1,0 0,0 0,0 1,2 2,1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4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362 765,'-3'0,"0"0,0 0,-1 0,1 0,0 0,0 0,-1 0,1-1,0 1,0 0,0 0,0 0,0-1,0 1,0 0,0 0,0 0,0 0,0 1,0 1,0 0,0 1,0-2,0 1,0 0,0 0,0-1,0 2,0 0,0 0,1 0,-1 0,1 0,0 1,1-1,-1 0,1 0,1 0,-1 0,1 0,0 0,1 0,2-1,0 0,0-1,0 0,0 0,1 0,-1-1,0 1,0-1,0 1,0 0,1-1,-1 2,1-2,1 1,1 0,-2-1,0 1,1-1,-1 2,-1-2,1 1,-1 0,0-1,1 0,-1 1,0-1,1 0,-1 0,0 0,0 0,1 0,-1 0,0 0,0 0,0 0,0 0,0 0,0 0,1 0,-1 0,0 0,0 0,1 0,-1 0,0 0,0 0,0 0,0 0,0 0,0 0,0 0,0 0,0 0,0 0,0 0,0 0,1 0,-1-1,0 1,0 0,0-1,0 0,0 0,0 1,0-1,0-1,0 1,0 0,0 0,0 0,0 0,0-1,0 1,0-1,0-1,0 0,-2 0,0 0,0 0,-1 0,0 0,0 0,-1 0,-1 0,0 0,-1 0,0 2,1-2,-1 2,-1 0,-2-3,2 3,-1-2,1 1,-2 0,1 0,-3-1,2 0,-1 2,1-1,1 1,-1-2,1 2,-3-1,3 1,-1 0,1-1,-1 1,3 1,-1-1,0-1,-1 2,2-1,0 0,0 1,-1-1,1 1,0-2,0 1,0 1,0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4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373 298,'-3'0,"0"0,0 0,0 0,0 0,0 0,0 0,0 0,0 0,0 0,0 0,-1 0,1 1,0 0,0 0,0 1,0-1,0 0,0 1,0 0,0 0,0 1,0 0,1 0,-1-1,2 1,-1 0,1 0,-2 0,1 0,0 0,1 0,0 0,1 0,-1 0,0 0,1 0,0 0,1 0,1 0,1 0,0 0,0-1,0-1,0 0,0 1,0-2,1 1,0 0,0 0,1 0,-2-1,0 1,0-1,0 0,0 0,0 0,0 1,0-1,0 0,0 0,0 0,0 0,0 0,0 0,0 0,0 0,0-1,0 1,0 0,1-1,-1 1,1 0,-1 0,0 0,0 0,0 0,0 0,0 0,1 0,-1 0,0 0,0 0,0 1,0-1,0 0,0 0,0 0,0 0,0 0,0 0,0-2,-2-1,0 0,-1 0,0 0,0-1,0 1,-2 0,-1-2,0 3,2-1,-4-2,0 2,3 0,-1 1,-3-2,3 1,-1 1,1 1,1-2,-1 2,0-1,0 1,0-1,0 0,0 0,0 1,0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755 426,'0'3,"0"0,0 0,0 0,0 0,0 0,3-1,0-3,-1-2,0 0,0 0,0 0,0 0,0 0,-1 0,0 6,-2 0,0 0,1 0,-1 0,0 0,1 0,0 0,0 0,0 0,2 0,1 0,0-2</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4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325 306,'-3'-2,"0"2,0 0,0 1,0-1,0 1,0 0,0 0,0 0,0 1,0 0,1 1,0 0,-1 0,1 0,0 0,0 0,1 0,0 0,-1 0,2 0,0 0,-1 0,1 0,0 0,0 0,0 0,1 0,1 0,-1 0,1 0,1-1,-1 1,1-1,0-1,0 0,0 0,0 1,0-2,0 1,0 0,0-1,0 1,0-1,0 0,0 1,0-1,0 0,0 0,0 0,1 0,-1 0,0 0,0 0,0 0,0 0,0 0,0 0,0 0,0 0,0 0,0 0,0-1,0 1,0-1,0 1,0 0,0 0,0 0,0 0,0 0,0 0,0 0,0 0,0 0,0 0,0 0,0 0,0 0,0-1,0 0,0 0,0-1,0 0,-1-1,1 1,-1-1,0 0,0 0,-1 0,0 0,-1 0,1 0,-1 0,0 0,0 0,0 0,-1 0,-1 0,0 0,-1 0,0 0,0 1,0 0,0 1,0-1,0 1,-2 0,2 0,-1 0,1 0,0 0,-1 0,1 1,0-1,-1-1,1 2,0-1,0 1,0-1,0 1,0-1,0 1,0 0,0-1,0 1,0 0,0 0,0 1</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4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414 768,'-3'-1,"0"-1,0 0,0 1,0 0,0 0,0 1,0-1,0 0,0 1,0 0,0 0,0-1,0 1,0 0,0 0,0 0,0 0,0 0,0 0,0 0,0 0,0 0,0 0,0 0,0 0,0 0,0 0,0 0,0 0,0 0,0 0,0 0,0 0,0 0,0 1,0-1,0 1,0 0,0-1,0 1,0 0,0-1,0 2,0-1,0 2,0 0,0-1,2 1,-1 0,0 0,1 0,0 0,0 0,1 0,0 0,-1 0,1 0,0 0,0 0,1 0,1 0,0 0,0 0,1 0,0 0,0-1,0 1,0-1,0-1,0 1,0 0,0-1,0 0,0 0,0 0,0-1,0 1,0 0,0-1,0 1,0-1,0 0,0 1,0-1,0 0,0 0,0 1,0 0,0-1,0 0,0 0,0 1,0-1,0 0,0 1,0-1,0 0,0 0,0 0,0 0,0 0,0 0,0 0,0 0,0 0,1 0,-1 0,0 0,0 0,0 1,0-1,0 0,0 0,0 0,0 0,0 0,0 0,0 0,0 0,0 0,0-1,0 1,0-1,0 1,0-1,0 1,0 0,0-1,0 1,0-1,0 0,0 0,0 1,0-2,0 1,0 0,0-1,0 0,-1-1,1 1,-1-1,1 1,0-1,0 1,-2-1,1 0,-1 0,0 0,-1 0,1 0,-1 0,0 0,0 0,0 0,-2 0,-1 1,0-1,-1 1,1 0,0 1,0 0,0 0,-1 0,0 0,0-1,-1 1,1 0,1 1,-1-1,1 0,-1 1,-1-1,2 1,0-2,0 2,0 0,0-1,0 1,0 0,0 0,0 0,0 0,0 0,0 0,0 0,0 0,-1 0,0 0,0 0,1 0,0 0,0 0,0 0,0 0,0 0,0 0,0 0,0 0,0 0,0 0,0 0,0 1,0-1,0 0,0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338 251,'-3'-1,"0"0,-1 1,-1-1,2 1,-3 0,3 0,-1 0,-2 0,2 0,0 0,-3 0,3 0,-1 0,1 0,1 0,-3 0,1 0,0 0,1 0,-1 0,-1 1,3-1,-3 2,1-2,0 1,-1 0,1-1,1 2,-6-1,6 0,0-1,-1 2,1-2,0 1,0-1,0 1,-2 0,0 2,0-2,1 0,2 0,-2 2,2-2,0 0,0 1,0 0,-1 0,1 1,0-1,0 1,0 0,0-2,0 2,0-1,0 1,-1-1,1 1,0 0,0 0,0 0,0-1,0 1,0 0,1 0,-1 0,0 0,1 0,1 1,-2-1,2 0,-2 1,1 0,-1-1,2 0,-1 0,-1 0,2 0,0 0,-1 1,0-1,-1 0,1 1,1-1,0 0,-1 1,0-1,1 2,0-2,-1 0,0 0,1 1,0-1,0 0,-1 2,0-1,1-1,0 0,0 1,1 1,-1-2,0 0,0 2,0-2,1 1,-1-1,1 0,-2 0,2 0,-1 0,1 0,-1 0,1 2,-1-2,1 1,0-1,-1 0,1 0,0 0,0 0,0 0,0 0,0 0,0 0,0 0,1 0,0 0,0 0,0 0,0 0,0 0,0 0,0 0,1 0,-1 0,1 0,-1 0,1 0,0 0,0 0,-1 0,1 0,-1 0,1 2,0-2,0 1,-1-1,0 0,1 2,-1-2,1 1,1 0,-2-1,1 0,-1 2,0-2,1 0,-1 0,0 0,0 0,0 0,0 0,0 0,1 1,-1-1,1 1,0-1,-1 0,1 0,-1 0,1 0,-1 0,1 1,0-1,-1 0,1 2,1-2,-1 0,-1 0,0 0,1 2,0-1,0 0,-1-1,1 1,-1-1,0 0,0 1,0-1,0 0,1 0,-1 0,0 0,-1 1,1-1,0 0,0 1,1 0,-1-1,0 0,0 0,0 1,0-1,-1 0,1 0,0 0,0 0,0 0,0 1,0-1,0 0,-1 0,1 0,0 0,0 0,0 0,0 0,0 0,0 0,0 0,0 0,0 1,0-1,0 0,1 0,-1 0,0 0,0 0,0 0,1 0,0 0,-1 0,1 0,1 0,-1 0,1-1,0 1,0-2,0 1,0-1,0 0,0 1,0-1,0 0,0 0,1 1,0 0,-1-2,1 2,-1-2,1 3,-1-3,1 1,-1 0,1 0,-1 0,0 1,0-2,1 1,-1 0,3 0,-2 0,-1-1,1 2,-1-1,1 0,-1-1,1 1,1-1,-1 0,-1 1,1-1,-1 0,2 0,-1 0,-1 1,2-1,-2 0,1 0,-1 0,0 0,1 0,1 0,-1 0,-1 0,2 0,-1 0,-1 0,0 0,1 0,0 0,-1 0,1 0,1 0,-2 0,0 0,1 0,-1 0,2 0,-2 0,1-1,-1 1,3 0,-2 0,1 0,-1-1,-1 1,0 0,1-1,-1 1,2 0,-2 0,1-2,-1 2,0 0,0 0,0-1,0 1,0-1,0 1,1-1,-1 0,0 1,0-1,2 0,-2 0,0 1,0-1,0 1,2-1,-2 0,0 0,1 1,-1-1,1 1,-1-2,1 1,0 1,1-1,-1 0,0 1,1-1,-1-1,0 2,2-1,0 0,0 0,-2-1,2 2,-3-1,0 1,0-1,0 1,0-1,1 1,2-1,-2-1,0 1,1 0,-1 1,0-1,-1-1,3 1,-2 0,1 0,0 0,-1-1,-1 1,0 0,0 0,0 0,0 0,0 0,0 0,1 0,0 0,0-1,-1 2,1-2,-1 1,1 0,-1-1,0 1,0 0,0 0,0 1,0-1,1 0,0 0,0 0,-1 0,0 0,1-1,-1 1,0 0,1 0,0-1,0 1,-1 0,0 0,2-2,-2 2,2-1,-2 0,2-1,-2 2,1-1,-1 1,0-2,2 1,-2 0,0 0,0 0,0 1,0-2,0 1,0-1,0 2,1-2,-2 0,1 1,0-2,0 1,-1-1,0 1,0 0,1 0,-2 0,1 0,0-1,0 0,0 0,0 1,-1 0,0-2,0 1,0 0,1-1,-1 1,0 1,0-3,0 2,1 0,-1-1,-1 1,1 0,-1-2,1 3,-1 0,0 0,0-3,0 2,0 0,0-2,0 2,0-2,0 1,0 1,0 1,-2-1,2 1,-3-1,3 1,-1 0,0-1,0 1,-1-1,0-2,-1 0,1 1,-1 1,1 0,1 1,-1-1,0 0,1 1,-1-1,1 1,-2 1,2-1,-1 0,-1-3,1 1,-1 2,0-3,0 3,2 0,-3-2,2 0,-1 2,0-2,0 3,-2-4,2 2,0 2,0-3,0 3,-2-3,0 1,1-1,-1 0,1 2,2 0,-2 0,1 0,0 0,0 0,-1 0,1-1,0 3,2-2,-2 0,0 2,2-2,-2 1,0-2,0 2,-1-1,3 0,-2 0,0 0,0 0,0 0,0 0,0 1,0-2,1 1,-2 0,2 0,-1 0,1 0,-1 0,0 0,0 0,0 0,0 0,0 0,0 0,0 0,0 0,0 0,0 0,0 2,1-2,-2-1,1 1,0 0,0 0,0 2,1-2,-1 1,-1-2,0 1,1 1,0-2,0 3,1-2,-3-1,2 1,-1-1,0 1,2-1,-3 1,2 0,1 0,-1 0,0 1,1-1,-1 1,1-1,-1 1,0 0,0 0,0-1,0 1,0 1,0-1,0 0,0 0,-1 0,1 1,-1-1,1 0,0 1,0-1,0 1,-1 0,-1 0,2-1,0 1,0 1,0-2,0 2,0-1,-1-2,0 3,1-1,-1 0,-1 0,1-1,1 1,-1 1,1-1,0 1,0-1,-3 0,1 0,-1-1,2 1,1 0,-1 0,1 1,-1-1,1-1,0 2,-1-1,0 0,1 1,0-1,0 1,0-1,0 1,0 0,0 0,0 0</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660 297,'3'0,"0"-1,0 1,0 0,0 0,0 0,0 0,0 0,0 0,0 0,0 0,0 0,0 0,0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692 281,'3'2,"0"0,0 0,0 0,0-1,1 1,-1 0,0-2,0 1,0 0,-6 1,0-1,0 0,0 0,0 0,0 0,0 1,0-1,0 0,0 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754 277,'-3'2,"1"1,-1 0,1 0,0 0,-1-1,2 1,-2-1</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774 274,'3'2,"-1"1,0 0,1-1,0 0,0-1</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776 287,'-3'1,"0"0,0 1,0-1,0 1,0-1,0 1,0-1,0 1,0 0,0-1,2 2,3 0,1-3,0 0,0 0,0 0,0 0,0 0,0 0,0-1,0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771 299,'3'3,"0"0,0-1,0 1,0-1,0 0,0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808 270,'3'0,"0"0,0 0,0 0,0 0,0 0,0 0,0 0,1 0,-1 0,0 2,0-2,0 0,0 0,0 1,0-1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979 414,'0'3</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603 470,'3'0,"0"-1,0 1,0 0,0-1,0 0,2 1,-2-1,0 0,0 1,2-1,-2 0,0 1,0-2,0 1,0 0,0-1,0 1,0 1,0 0,0 0,0 0,0 0,0 0</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813 272,'2'3,"1"-1,0 1,0-1,0-1</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846 280,'-3'0,"0"0,0 0,0 0,0 1,0-1,0 1,0-1,0 1,0-1,0 1,0-1,0 1,0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801 286,'3'1,"1"-1,1 1,-2 0,0-1,0 0,2 1,-2-1,0 0,1 0,-1 0,0 0,0 0,0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835 271,'0'3,"0"0,-1 0,0 0,1 0,-1 0,1 0,-1 0,1 0,-1 0,1 0,-1 0,1 0,0 0,-1 0,1 0,0 0,0 0,0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877 308,'2'0</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733 392,'3'0,"0"0,0 0,0-1,0 0,0 1,0-1,0 1</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750 372,'2'3,"1"-1,0-1,0 1,0-1,0 0,0 0,0-1,-3 3,-3 0,1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769 388,'-2'3,"-1"-1,1 1,-1-1</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807 360,'3'0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796 367,'3'0,"0"0,0 0,0 0,0-1,0 0,-5 4,-1 0,0 0,0 0,1 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669 446,'3'0,"0"0,0 0,0 1,0-1,0 1,-1 2,-1 0,-1 0,0 0,-2 0,-1-1,0-1,0 1,0-2,0 1,0 0,0 0,0-1</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810 372,'3'0,"0"1</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813 375,'0'3,"-2"0,1 0,0 0,-1 0,1 0,-1 0,0 0,0 0,-1-1</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801 378,'2'3,"0"0,-1 0,0 0,1 0,0 0,1 0,0-1,0 1,0-2</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834 344,'0'3,"0"0,-1 0,0 0,-1 0,1 0,0 0,2 0,2-3,0 1,0-1,0 0,0 0,0 0,-3 3,-1 0,-2 0,2 0,-1 1,0-1,-1 1,1-1,0 1,-1-1,2 0,-2 0,1 0,-1 0,1 0,0 0,-1-4</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819 379,'3'1,"-1"2,1-1,0 1,0-1,0 0,0 0,0-1,1 1,-1 0,0-1,0 0,0 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886 334,'3'0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891 356,'3'3,"0"0,0 0,0 0,-1 0,1 0,-1 0,-1 0,-1 0,0 0,-3-1,0-2,0-1,0-1,0-1,1 0,0 0,5 2,0 0,0 0,0 1,0 0,0 0,0 0,0 0,0 0,-2 3,-4-2</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890 389,'4'2,"-1"-1,0 0,0-1,0 0,0 1,0-1,2 0,-2 1,1-1,-1 0,1 0,0 0,-1 0,0 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918 388,'0'3,"0"0,0 0,0 0,0 0,0 1,0-1,0 0,0 0,0 0,0 0,0 0,0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352 512,'3'-1,"0"1,0 0,0 0,0 0,1 0,0 0,0 0,0 0,2 0,-2 1,0-1,0 0,2 0,0 0,0 1,-3-1,0 0,3 0,0 0,0 0,-2 0,1 0,-1 0,1 0,-2 0,0 0,0 0,0 0,0 0,0 0,0 0,0 0,0 0,0 0,0 0,0 0,0 0,0 0,0 0,0 0,0 1,0-1,0 1,0-1,0 0,2 2,-1-1,0-1,1 1,-1-1,1 0,1 1,-2 0,-1-1,0 0,0 1,0-1,0 2,0-2,0 0,0 0,0 1,0-1,0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586 427,'0'3,"1"0,-1 0,1 0,0 0,0 0,-1 0,1 0,0 0,-1 0,0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298 604,'3'0,"0"0,0 2,0-2,1 0,-1 0,0 0,0 0,1 0,-1 0,0 0,0 0,0 0,0 0,0 0,0 0,0 0,2 0,-2 0,0 0,0 0,0 0,1 0,-1 0,0 1,0-1,0 0,0 0,0 0,0 0,0 0,0 0,1 0,-1 0,0 0,0 0,0 0,0 0,0 0,0 0,0 0,1 0,-1 0,1 0,-1 0,1 0,-1 0,0 0,0 0,0 0,0 0,0 0,0 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301 682,'3'0,"0"0,0-1,1 1,0 0,-1 0,1 0,-1 0,0 0,1 0,1 0,-2 0,0 0,3 0,-3 0,0 0,0 1,0-1,3 0,-3 0,0 0,3 0,-2 0,0 0,0 0,-1 0,1 0,-1 0,0 0,0 0,0 0,0 0,0 0,0 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249 766,'3'-1,"1"1,1 0,-2 0,0 0,0 0,1 0,-1 0,0 0,1 0,0 0,2 0,0 0,-2 0,2 0,-3 0,3 0,0 0,-2 1,2-1,-2 0,2 0,0 0,-2 1,0-1,1 0,-2 0,0 1,1-1,1 0,-1 1,-1-1,0 0,0 0,0 0,0 0,0 0,0 0,0 1,0-1,0 0,1 0,-1 0,0 2,0-2,1 0,-1 0,0 1,0-1,0 0,0 0,2 0,-2 0,0 0,0 1,0-1,0 0,2 0,-1 0,-1 0,0 0,0 0,0 0,0 0,0 0</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281 855,'3'-1,"0"0,0-1,0 1,0 0,0 1,1-1,-1 1,1 0,-1 0,0 0,0 0,1 0,-1 0,0 0,1 0,1 0,-2 0,0 0,1 0,-1 0,0 0,0 0,1 0,-1 1,0-1,0 0,1 1,-1-1,1 0,1 0,1 1,-2-1,-1 0,1 0,2 2,-1-2,-1 0,1 0,-1 0,0 0,-1 0,0 0,0 0,0 0,0 0,0 0,0 0,0 0,0 0,0 0,0 0,0 0,0 1,0 0,0 0,0-1,0 1,0 0,0 0,1-1,-1 1,0 0,0 0,0 0,0-1,0 1,0 0,0-1,0 1,0-1,0 1,0 0,0-1,0 1,0-1,0 1,0-1,0 0</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849 470,'1'3,"1"0,-1 0,1 0,0 0,0 0,-1 0,1 0,-1 0,1 0,-1 0,0 0,0 0,-1 0,0 0,0 0,0 0,0 0,0 0,0 0,-2 1,1-1,0 1,0-1,-1 1,1-1,0 0,0 2,0-2,0 0,0 0,1 1,0-1,-1 0,1 0,0 0,0 0,0 1,0-1,0 0,1 0,0 0,1 0,0 0,1 0,0-1,0-1,0-1,0 0,0 0,0 0,0 0,0-1,0-1,-2 5,-3 0,1 0,-1 0,1 0,1 0,-2 0,2 0,-1 0,0 0,0 1,1-1,0 1,-1-1,1 0,0 1,0-1,0 0,0 0,0 0,0 0,0 0,0 0,0 0,0 0,0 0,0 0,0 0,0 0,0 0,0 0,0 0,0 0,0 0,0 0,0 0,1 0,-1 0,0 0,0 0,0 0,0 0,0 0,0 0,0 0,0 0,0 0,0 0,0 0,0 0,0 0,0 0,0 0,-1 0,0 0,0 0,0 0,0 0,-1 0,1 0,0 0,-1 0,1 0,-1 0,1 0,-1 0,0 0,1 0,-1 0,0 0,-1 0,1 0,-1 0,1 0,-1-1,0 0,0 0,0 0</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934 565,'4'-1,"-1"1,3 0,0 0,0-1,0 1,-2 0,2-2,-2 2,2 0,0-1,-2 1,-1-1,0 1,0-1,0 1,0-2</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953 578,'0'3,"0"0,1 0,-1 0,2 0,0 0,1-2</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988 578,'-2'3,"-1"-1,1 1,-1-1,0 0,0 1,-1-1,1 1,0-2,0 0,0 0,0 0,0 0,0 0,0 0,0 1,0-2,0 1,0-1,6-1,0 1,0-1,0 1,0 0,0-2,0 1,2 0,-2 0,0 1,0-1,0 0,0 0,0 0,0-1,0 0,0 2,0 0,0 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966 573,'0'3,"0"0,0 0,0 1,0 0,0-1,0 1,0-1,0 0,0 0,0 1,0 1,0-1,0 2,0-2,0-1,0 1,0 1,0-1,0-1,0 0,0 0,0 0,2 1,-2-1,0 0,0 0,0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1000 581,'0'3,"0"0,0 0,1 0,-1 0,1 0,2-3</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599 430,'3'-1,"0"1,1 0,0 0,-1 0,0 0,0 0,0 0,-4 3,-2-1,0-1,0 0,0 1,0 0,0 0,6-1,0-1,0 0,-1-3</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1016 556,'0'3,"0"0,0 1,-1-1,1 2,0 0,-2-2,2 1,0-1,0 0,0 0,0 0,0 0,0 0,-1 0,1 2,0-2,0 0,0 0,0 0,0 0,0 1,0-1,0 0,0 0,0 0,0 0,0 0,0-6</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1024 608,'1'3</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1032 545,'-3'3,"0"0,0 0,0-1,0 1,0 0,0 0,0 0,0 0,1 0,0 0,0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567,'-2'3,"-1"-1,1 1,-1 0,1 0,-1 0,1 0,-1 0,1 0,1 0,-1 0,1 0,0 0,4-4,0 0,0 1,-1 3,-2 0,0 0,0 0,0 0,0 1,0-1,0 0,0 0,0 0,0 0,-1 0,0 0,1-6</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1036 534,'0'3,"0"0,1 0,1 0,0 0,0 0,0 0,-2 0,-2 0,0 0,0 0,0 0,-1 0,2 0,-1 0,1 0,0 0,1 0,-1 0,1 0,0 0,0 0,1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1046 584,'0'3,"0"0,-1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589,'3'0,"0"0,0 0,0 1,-1 2,0 0,-2 0,0 0,0 0,0 0,0 0</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1043 610,'2'3,"1"-1,-3 1,0 0,0 0,-2 0,1 0,-1 0,0 0,0 0,5-2,0 0,0 0,-3 2,-3-2,0 1,0-1,0 0,6 0,0-1,0 0,0 0,0 0,0 0,0 1,0 0,0 0,0 0,0 0,0 0,-3-4</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1056 584,'3'-1,"0"1,0 0,0 0,0 0,0 0,0-1,0 1,0-1</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1068 603,'3'0,"1"0,-1 0,0 0,2 0,-2 0,0 0,0-1,0 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610 423,'0'3,"0"0,0 1,0-1,0 0,-1 0,1 0,0 0,0 0,0 0,0 0,0 0,0 0,3-5</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1096 607,'-1'3,"1"0,0 0,0 0,0 0,0 0,0 0,0 0,0 0,0 0,1 0,-1 0,1 0,0 1,-1-1,1 1,0-1,0 1,-1-1,2 1,-1 1,0-1,-1-1,1 1,0-1,-1 0,1 0,-1 1,0-1,1 2,-1-2,0 0,0 0,-1 0,-2-2,-1-1,0-1,0 0,1 0,0 1,0-1,-1 0,1-1,-1 2,0-1,0 0,-1-1,-1 1,3 0,-3-1,1 1,-1 0,3 1,-3-2,2 2,1-1,-3 0,3 1,0-1,-1 1,0-2,1 1,0 0,0 0,0-1,3-1,0 0,1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640 424,'0'3,"0"0,0 0,-1 0,0 0,0 0,1 0,0 0,0 0,3-1,0-3,0 1,0-1,0 1,0-1,0 0,0 0,-2-2</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661 420,'-2'3,"2"0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653 419,'0'3,"3"-3</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663 416,'-3'2,"2"1,3 0,-2 0,1 0,-1 0,0 0,0 0,0 0,0 0,0 0,-3-2,1-4,-1 2,1-2,0 0,2 0,0 0,3 1,0 0,0 1,0-1,0 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671 417,'0'3,"0"0,0 0,0 0,0 0,0 0,0 0,3-3,-1-3,1 1,-1-1,-1 6,-1 0,0 0,0 0,0 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972 424,'0'3,"0"0,1 0,-1 0,2 0,-1 0,0 0,2 0,-1 0,1-1,0 0,0-2,0 1,0-1,0 0,0 0,0 0,0 0,0-1,0-1,0 0,0 0,0 0,0-1,0 2,0 1,0 0,1 0,-1 0,0 1,0 0,0-1,0 1,0 0,1 0,0 0,-1 1,1-1,0 0,-1 1,0-1,0 1,0-1,0 1,0 0,-2 1,-2 0,-2-2,0 0,0-1,3-3,3 2,0 0,1 0,-1 1,0-1,0 1,0 0,1 0,-1-1,0 1,0 0,0-1,0 1,0 0,0 0,0 0,0 0,0 0,0 0,0 0,0 0,0 0,0 0,0 0,0 1,0-1,0 0,0 1,0-1,0 0,0 0,0 0,0 0,0-1,0 0,0 1,1-1,-1 1,0-2,1 2,0-1,-1 0,0 1,0-1,0 0,0 0,0 0,0-1,0 0,0 1,0-1,0 1,0 0,0 0,0 0,0-1,0 0,0-1,0 0,-1 0,-1 0,-1 0,1 0,-1 0,1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798 434,'3'0,"0"0,0 0,0-1,0 1,0 0,0-1,0 1,0-1,0 1,0-1,0 1,0 0,0 0,0 0,0-1,0 0,0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845 427,'3'0,"0"0,0 0,0 0,0 1,0-1,0 1,0 0,-3 2,-3-2,0 0,0 0,0 0,0 0,0 1,0-1,0 0,0 0,0 0,0 1,0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430 196,'-3'0,"0"-1,-1 1,1 1,0 2,0-3,0 1,-1-1,1 2,0-1,0 0,0 0,0 1,1 1,-1-1,2 1,-1 0,1 0,0 0,0 0,1 0,0 0,0 0,0 0,2 0,0 0,0 0,1-1,1 1,0-1,-1-2,1 3,0-2,-1 0,3 1,-2-1,-1-1,1 1,2 0,-2-1,0 2,0-2,-1 1,1-1,0 0,0 1,2-1,0 0,-2 0,0 0,0 0,0 0,1 0,-2 0,0 0,1 0,0 0,1 0,-2 0,0 0,0 0,0 0,0 0,0-1,0 0,0-1,0-1,0 2,0-1,0 0,0 1,1-1,-1 1,0 0,0-1,0 1,0-1,0 1,0 0,-1-2,-1 0,0 0,-1 0,0 0,-2 0,0 0,-1 0,0 1,0 1,0-1,0 1,-1 0,1 0,-3-1,1 0,2 2,-1-1,1 0,-1-1,1 2,-1-1,0 0,0 1,-1-2,1 1,0 1,-1-1,1 1,0-2,1 2,-1 0,0 0,-2 0,2-1,1 1,0 0,0 0,-1 0,0 0,0-1,1 1,0 0,0 0,0 0,0 0,0-1,0 1,0 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816 407,'0'3,"0"0,0 0,0 0,0 0,0 0,0 0,3-2,0-1,0-1,0-1,-2-1,-1 0,0 0,0 0,0 0,0 0,-2 0,-1 1,0 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848 403,'-1'-3,"-2"3,0 0,1 3,2 0,0 0,3-2,0 1,0 0,0-2,0 1,0 1,-2 1,-1 0,-3-1,0-1,0-1,0 0,0-1,0 0,0-1,0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430 135,'0'4,"0"-1,0 0,0 0,-1 0,1 0,0 0,0 0,0 0,0 0,1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421 145,'3'-1,"0"1,0 0,1 0,-1 0,0 0,0 0,0 0,0 0,0 0,0-1,0 1,0 0,0 0,0 0,0 0,2 1,-1 0,-1 0,0-1,1 1,-1-1,1 1,0-1,-1 1,-6 2,0-2,0 0,0 0,0 0,0 0,-1 0,0 0,1 1,0-2,0 1,0 0,0-1,0 2,0-2,0 0,0 0,0 0,0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444 154,'3'0,"1"0,-1 0,0 0,0 0,1 1,-1 0,0 0,0-1,0 0,-6 1,-2 0,2-1,0 1</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444 166,'3'1,"0"-1,0 0,0 0,0 0,0 0,0 0,0 0,0 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461 145,'0'3,"0"0,-1 0,1 1,-1-1,1 0,0 0,0 0,0 0,0 1,-1-1,1 0,0 0,0 0,0 0,0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933 602,'-3'-1,"0"1,0-1,0 0,0 1,0-1,0 1,0-1,0 1,0 0,0 0,0 0,0 0,0 0,0 0,0 0,0 1,0-1,0 1,0 0,0-1,0 1,0 0,0-1,0 1,0 0,0 0,0 0,0-1,0 1,0 0,0 0,0 1,0 0,1 1,0 0,-1-1,2 1,1 0,0 0,0 0,0 0,2 0,1-1,0 0,0 0,0-1,0 1,0-1,0 0,0 0,0 0,0-1,1 1,-1 0,0-1,0 0,2 1,-2-1,0 0,0 1,0-1,0 0,0 0,0 0,0 0,0 0,0 0,0 0,0 0,0 0,0 0,0 0,0 0,0 0,0 0,0 0,0-1,0 1,0 0,0-1,0 1,0 0,0 0,0 0,0 0,0 0,0 0,0 0,0 0,0 0,0 0,0 0,0 0,0 0,0 0,0 0,0 0,0 0,0 0,0 0,0 1,0-1,0 0,0 0,0 0,0 0,0 0,0 0,0 0,0 0,0 0,0 0,0 0,0 0,0 0,1 0,-1 0,1 0,-1 0,0 0,1 0,0 0,-1 0,0 0,0 0,0 0,0-1,0-1,-1-1,0 0,0 0,0 0,-1 0,1 0,-1 0,-1 0,0 0,-1 0,-2 0,0 0,0 1,0 0,0 0,0 1,0-1,0 1,-2 0,1 0,0 0,-1-1,1 0,1 2,0 0,0-1,-3 0,2-1,-2 1,2 0,1 1,-1-2,-2 1,2 1,0-1,-2 0,2 1,-2-2,0 2,2-1,0 1,-1 0,1-1,1 1,-1 0,1 0,0 0,-1-1,1 1,0 0,0 0,0 0,0 0,0 0,0 0,0 0,0 0,0 0,0 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740 415,'-3'0,"0"0,0 0,0 0,0 0,0 0,0 1,0 0,0 1,1 1,-1-1,0-2,1 3,0 0,0 0,0 0,1 0,0 0,0 0,1 0,-1 0,0 0,1 0,0 0,0 0,0 0,0 0,0 0,0 0,1 0,0 0,0 0,0 0,0 0,1 0,0 0,1 0,0 0,0-1,0-1,0 0,0 0,0 0,0-1,0 0,0 0,0 0,0 0,0 0,0 0,0 0,0 0,0 0,0 0,0-1,0-1,0-1,-1 0,1 1,-1-1,1 0,0 1,0-1,0 1,-1-1,1 1,-1-1,-1 0,1 0,-1 0,0 0,-1 0,1 0,-1 0,0 0,0 0,0 0,0 0,0 0,0 0,0 0,-1 0,0 0,0 0,-1 0,0 0,1 0,-2 1,1-1,-1 2,0 0,0-1,0 2,0-1,0 1,0-1,0 1,0 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141 293,'3'0,"0"0,0 0,0 1,0-1,0 1,0-1,0 0,0 0,0 0,0 0,0 0,0 0,0 1,0 0,0-1,0 1,0-1,0 1,0 0,1-1,-1 1,0-1,0 1,0-1,0 1,0-1,0 0,0 1,0-1,0 0,0 1,0-1,0 1,0-1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128 395,'3'0,"0"0,0 0,0 0,0-2,0 2,0 0,0 1,0-1,0 1,0-1,1 1,-1-1,0 1,0-1,0 1,0-1,1 0,-1 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90 501,'3'0,"0"0,0 0,1 0,0 1,0-1,1 1,-1-1,-1 1,0-1,1 1,-1-1,0 1,0-1,0-1,0-1,0 2,0 0,0 0,0 0,0 0,0 0,0 0,0-1,0 0,0-1,0 2,0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128 377,'-1'3,"0"0,0 0,1 0,0 0,0 0,0 0,0 0,1 0,0 0,0 0,2-2,0 0,0-1,0 1,0 0,0-1,0 0,0 0,0-2,0 0,-1-1,0 0,-2 0,0 0,0 0,0 0,-2 0,-1 1,0 1,0 0,0 1,0 0,0 0,0 0,0-1,0 1,0 0,0 0,-1 0,1 0,-2 0,2 0,0 0,0 1,0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477 393,'3'0,"0"0,0-1,0 1,0-1,0 0,0 1,0 0,0-1,0 1,0 0,0 0,0 0,0 0,0 0,0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319 285,'-3'0,"0"0,0 0,0 0,0 1,0 1,0-2,0 2,0-1,0 0,0 1,0 0,1 1,0 0,1 0,0 0,1 0,0 0,0 0,2 0,1 0,0-2,0 1,0-2,0 1,0 0,0-1,0 0,0 0,0 0,0 0,0 0,0 0,0 0,0 0,0-1,0 0,0 1,0-2,0 0,0 0,-1-1,0 0,0 0,-1 0,-1 0,0 0,0 0,0 0,0 0,-3 1,0 0,0 1,0 0,0 0,0 0,0 0,0 0,0 0,0 1,0-1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308 363,'-1'3,"-2"-2,0 2,1 0,0 0,0 0,1 0,0 0,1 0,0 0,0 0,0 0,0 0,2 0,1-1,0 0,0-1,0-1,0 1,0-1,0 0,0 0,0 0,0 0,0 0,0 0,0 0,0 0,0 0,0 0,0 0,0 0,0-1,-1-2,-1 0,0 0,-1 0,0 0,0 0,0 0,-1 0,0 0,-1 0,-1 0,1 0,-1 1,0 0,0 0,0 1,0 0,0 0,0 1,0 0,0 1,0 1,0-1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293 448,'-3'0,"0"3,1 0,-1 0,1 0,0 0,0 0,0 0,1 0,0 0,0 0,1 0,-1 0,1 0,0 0,0 0,0 0,0 0,1 0,0 0,2-1,0 1,0-1,0 1,0-2,0 0,0 0,0-1,0 1,0-1,0 0,0 0,0 0,0 0,0 0,0 0,0 0,0-1,0-2,-1 0,0 0,-1 0,0 0,0-2,-1 2,1 0,-1 0,0 0,0 0,0 0,-1 0,-2 1</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285 324,'3'0,"0"0,0 1,0-1,0 0,0 0,0 0,0 0,0 0,0 0,0 0,0-1,0 0,0 1,0 0,0 0,0 0,0 0,0 0,0 0,0 0,0 0,0 0,0 0,0 0,0 0,0 0,0 0,0 0,0 0,0 0,0 0,0 0,0-1,0 1,0 0,0 0,0 0,0-1,0 0,-1-3,-1 1,0 0,-1 0,1 0,-1 0,0 0,0 0,0 0,0 0,2 0,-1 0,-1 0,0 0,-1 0,-1 0,1 0,-1 0,0 0,1 0,-1 0,0 0,0 0,0 0,-1 1,1-1,-1 1,-1-2,1 1,0 0,0 2,-2-1,2 2,-1-1,0-1,1 0,0 1,0-1,0 1,-1 0,1 0,0 0,0 0,0 0,0-1,0 2,0-1,0 0,0 0,0 0,0 1,0-1,0 1,0-1,0 1,0 0,0 0,0-1,0 1,0 0,0 0,0 0,-2-1,2 1,-1-1,1 1,0 0,-1-1,1 1,-1 0,0-1,1 1,-1 0,1 0,0 0,0-1,0 1,-1 0,1 0,0 0,0 0,0 0,0 0,0 0,0 0,0 0,0 0,0 0,0 1,0 0,0 0,0 0,0 1,0-1,0 0,0 0,0 0,0 0,0 1,0 0,0 1,0-1,1 1,1 0,-1 0,1 0,0 0,0 0,0 0,1 0,0 0,-1 0,1 0,0 0,0 0,2 0,-1 0,1 0,1-1,0 1,0-1,1 0,-1 0,0-1,1 0,0 0,-1 0,0 0,1 1,-1-1,1-1,-1 1,0-1,1 1,-1-1,1 1,1-1,-1 2,-1-2,0 0,0 0,1 0,0 0,0 0,-1 0,0 0,0-1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369 669,'-3'0,"0"0,0 0,0 0,0 0,0 0,0 0,-1 0,1 0,0 0,-1 0,-1 0,2 0,0 0,0 0,-1 0,-1-1,2 1,0 0,-1 0,-1 0,1 0,0 0,1 0,0 0,0 0,0 0,0 0,-1 0,-1 0,2 0,0 0,0 0,0 0,0 1,0 1,0-1,0 1,1 1,-1-1,0 1,1 0,1 0,0 0,0 0,1 0,0 0,1 0,1 0,0 0,1-2,0 1,1-1,-1 0,1 1,-1-1,0 0,0 0,0 0,0-1,0 2,0-1,1-1,0 0,1 1,-2 0,2 0,1 0,-2 0,0 1,-1-2,0 0,3 0,-2 1,0-1,2 1,-2 0,0-1,-1 1,0-1,0-2,0 0,1 2,-1 0,3 0,0 0,-2 0,0 0,2 0,-2 0,0 0,0 0,0 0,1 0,1 0,-2-1,1 1,-1-1,0 1,1-1,-1 0,-1-1,1 1,-1 0,0 0,0-1,2 1,-1-1,-1-1,0 1,-1-1,0 0,0 0,-1 0,-1 0,0-1,0 1,0-2,-2 2,0 0,-1 0,-1 1,2-1,-1 2,-2-1,2 1,0-1,-1 1,1 0,-1 0,-2-1,3 1,-1 0,-2-1,1 1,1 1,0-1,-1-1,0 1,1 0,-2 1,3-2,-1 2,-1-1,1 1,-2-1,3 1,-1 0,-1-1,1 1,-1 0,2 0,-1 0,0 0,1 0,0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410 307,'3'0,"1"0,-1 0,1 0,1 0,-2 0,0 1,0-1,1 0,0 0,0 0,1 0,-2 0,0 0,0 0,0 1,1-1,2 0,-3 0,3 0,-2 0,2 0,-2 0,0 0,2 0,-1 0,-2 0,0 0,0 0,2 0,-2 0,1 0,-1 0,0 1,0 0,0 0,0 0,0 0,1 0,-1 0,0 0,0-1,0 0,0 1,1-1,-1 0,-4-3,4 3,0 0,0 0,0 0,0 0,0 0,0 0,0 0,1 0,-1 0,0 0,0 0,0 1,0 0,0-1,1 0,-1 0,0 1,0-1,0 0,0 0,0 0,0 0,0 0,0 0,0 0,0-1,0 1,0-1,0 1,0 0,0 0,0 0,0 0,0 0,0 0,0 0,0 0,0 0,0 1,0 0,0-1,0 0,0 0,0 0,0 0,0 0,0 0,0 0,0 0,0 0,0 0,0 0,0 0,0 0,0 1,0 0,0 0,0 0,0-1,0 0,0 0,0 0,0 1,1 0,0 0,-1-1,0 1,0-1,1 0,-1 1,0-1,0 0,0 0,0 0,0 0,0 0,0 0,0 0,0 0,0 0,0 0,0 0,0 0,0 0,0 0,0 0,0 0,0 0,0 0,0 0,0 0,0 0,0 0,0 0,2 0,-2 0,0 0,0 0,0 0,0 0,0 0,1 0,-1 0,0 0,0 0,0 0,0 0,0 0,0-1,0 1,0 0,0 0,0-1,0 1,0 0,0 0,0 0,0-1,0 1,0 0,0 0,0 0,1-2,-1 2,1-1,-1 1,2-1,0 1,-2-1,0 0,0 1,0 0,1 0,-1-1,0 0,0 1,0 0,0 0,1 0,-1 0,1 0,-1 0,0 0,1 0,-1 0,1 0,-1 0,0 0,1 0,-1 0,2 0,-2 0,0 0,1 0,0 0,-1 0,1 0,-1 0,0 0,2 0,-2 0,0-1,0 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1068 261,'1'-3,"0"0,1-1,0 1,-1 0,1 0,0-1,-1 0,1 1,-1 0,1-1,-1 1,1-1,-1 1,0 0,1 0,-1 0,0 0,1 0,1 1,-1-1,1 1,-1-1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1086 248,'3'-3,"0"2,0-2,0 1,0-1,0 2,0-1,0 1</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1096 242,'0'3,"1"0,0 0,0 0,0 0,1 0,-1 0,0 0,1 0,-1 0,1 0,0 0,0 0,0 0,0 0,-1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1141 161,'-3'1,"0"0,0 1,0 0,1 1,0 0,1 0,1 0,0 0,0 0,0 0,0 0,2 0,1-2,0-1,0-2,0 1,0 0,0-1,0 1,0-1,-1-1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1165 156,'-3'0,"0"1,0 1,2 1,-1 0,1 0,1 0,3-1,0-1,0-1,0 0,0 2,-3 1,-2 0,-1-1,1 1,-1-2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1131 226,'3'-1,"0"1,0 0,2 0,-2 0,0-1,0 1,0 0,-1 3,-2 0,-1 0,-1 0,-1-1,0-1,6 0,0-1,0 0,0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1169 217,'0'3,"0"0,-1 0,0 0,0 0,0 0,0 0,1 0,-1 0,1 0,0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1160 212,'3'0,"0"0,0 0,0 0,0 0,0 0,-2 3,-1 0,0 0,-2 0,-1-2,0 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1141 265,'0'3,"0"0,0 0,-1 0,0 0,1 0,-1 0,1 0,-1 0,0 0,1 0,-1 0,1 0,0 0,0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810 748,'3'0,"0"0,0 0,0 0,0 0,3 0,-2 0,0 0,-1 0,1 0,0 0,0 0,-1 0,0 0,0 0,1 0,1 0,-1 0,0 0,1 0,-1 0,-1 0,1 0,0 0,0 0,1 0,-1 0,1 0,0 0,-1 0,1 0,-1 0,1 0,-1 0,1 0,-1 0,0 0,-1 0,3 0,-3 0,1 0,0 0,1 0,-1 0,2 0,-3 0,1 0,0 0,0 0,2 0,-3 0,1 0,2 0,-2 0,0 0,2-1,-2 1,-1 0,1 0,0 0,0-1,1 1,0 0,-1 0,1-2,-1 2,1 0,0 0,1 0,-1-1,0 1,0 0,1 0,-1 0,2 0,-3 0,3 0,-2 0,0 0,0 0,2 0,-2 0,1 0,-1 0,2 0,-2 0,0 0,1 0,-1 0,0-1,0 1,1 0,-1 0,0 0,-1-2,0 2,-1 0,3 0,1-1,-4 1,3 0,-2-1,-1 1,0-1,0 1,0-1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1132 266,'3'0,"0"0,0 0,0 0,0 0,0 1,0-1,0 0,0 1,0-1,-2 3,-2 0,-1 0,-1 0,0-1,0 0,0 0,0-1,-1-1,1 0,0 1,0-1,0 0,6-3</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1194 272,'-3'0,"0"0,0 0,0 1,0 0,0 0,0 0,0 0,0 0,1 2,2 0,3-1,0 0,0 0,-1 1,-4 0,-1-2,0 0,0-1,0 0,0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1195 277,'0'3,"1"0,-1 0,0 0,0 0,0 0,1 0,-1 0,0 0,3-1,-1-5,0 0,1 0,-1 0,0 0,-1 0,1 0,-1 6,-1 0,0 0,0 0,0 0,0 0,0 0,0 0,3-2,0-1,0-3,-1 0,1 0,-1 0,-1 0,1 0,-1 0,0 0,0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1131 205,'3'-1,"0"-1,0 1,0 0,0 0,0 0,0 1,0-1,0 0,0 1,0 0,0 0,0 0,0 0,0 0,0 0,0 0,0 0,0-1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1144 261,'3'0,"0"-1,1 0,-1 0,0 1,0-1,0 0,0 1,0-1,0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1113 327,'3'0,"0"-1,0 1,0-1,0 0,1 1,0-1,0 0,1 1,0-1,-2 1,0-1,0 1,0 0,0-1,0 1,0 0,1-1,-1 1,0-1,0 1,0-1,0 0,0 1,0-1,0 0,0 1,0-1,0 1,0-1,0 0,0 1,0 0,0-1</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705 311,'4'0,"0"0,-1 0,1 0,-1 0,0 0,0 0,0 0,0 0,1 0,2 0,-2 0,-1 0,1 0,4-1,-4 1,-1 0,0 0,0 0,3-1,-2 1,1 0,-2 0,0 0,0 0,0 0,1 0,0 0,0 0,-1 0,0 0,0 0,0-1,0 1,0 0,0 0,0 0,0 0,0 0,0 0,0-1,0 1,0 0,0 0,0 0,0 0,0 0,0 0,0 0,0 0,0 0,0 0,0-1,0 1,0 0,0 0,0 0,0 0,0 0,0 0,0 0,0 0,0-1,0 0,0-1,0 1,0 1,0 0,0-1,0 1,0 0,0 0,0 0,0-2,0 2,0-2,0-1,-1 0,-1 0,-1 0,1 0,-1 0,0 0,0 0,0 0,-2-1,0 1,0 0,-1 1,1-1,-2 2,0-1,1 1,-1 0,1 0,-2-2,2 2,0 0,0 0,-2-1,1 1,-2-1,2 0,-2 1,2 0,1-1,0 2,-1-1,1 0,0 1,0-1,-1-1,1 2,0-1,0 0,-1 1,-2-2,3 1,-1 1,1-1,-1 0,0 1,-1-2,-1 1,0 0,0 0,3 1,-2-1,2-1,0 2,0 0,0 0,0 0,0 0,-1 1,1-1,0 2,-1-2,1 0,-1 0,1 0,-1 0,-1 0,2 0,0 0,0 0,0 0,0 0,0 0,0 0,0 0,0 1,0-1,0 1,0 0,0 0,0 0,0 0,0 0,0 0,0 0,0 0,-2 1,2-1,0 0,0 0,0 1,1 1,-1-1,1 1,1 0,-2-1,2 1,0 0,0 0,1 0,0 0,0 0,0 0,0 0,0 0,1 0,0 0,2-1,0-2,0 1,0 0,2 1,-2-1,0 0,0 0,1 0,-1 0,1 0,0-1,-1 3,0-3,1 1,0 0,1 0,-2-1,1 0,0 0,2 1,-3-1,0 1,0-1,1 0,-1 0,2 0,-1 0,0 0,-1 0,0 0,1 0,-1 0,0 0,1 0,-1 0,0 0,0 0,0 0,0 0,0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1229 204,'3'0,"0"0,0 0,0 0,0 0,0 0,0 0,0 0,0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1235 214,'3'0,"0"0,0 0,0 0,0 0,0 0,0 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1263 191,'3'1,"0"1,0 0,0 0,0 0,0-1,0 0,-2 2,-1 0,-2 0,-1 1,1-1,-1-1,0 1,0 0,0-1,0-1,0 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868 180,'3'0,"4"1,-4-1,0 0,0 0,0 1,1-1,0 0,0 0,1 0,-1 0,1 2,-1-2,3 0,-4 0,3 0,-1 0,0 0,0 0,2 0,-1 0,-1 0,0 0,0 1,1-1,-1 0,0 0,-1 0,1 0,-1 0,1 0,0 0,-1 0,0 0,0 0,-1 0,0 0,0 0,1 0,0 0,-1 0,1 0,-1 0,0 0,0 0,0 0,0 0,0 0,1 0,-1 0,0 0,1 0,0 0,-1 0,0 0,0 0,2 0,-2 0,1 0,-1 0,0 0,1 0,-1 0,2 0,-1 0,1 0,-1 0,1 0,-1 0,0 0,0 0,-1 0,1 0,2 0,0 0,-1 0,-2 0,2 0,-2 0,0 0,1 0,0 0,-1 0,1 0,-1 0,0 0,0 0,0 0,0 0,0-1,0 0,0 1,0 0,0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1305 155,'0'3,"0"0,-1 0,1 0,0 0,0 0,0 1,0-1,0 0,0 0,1 0,-1 0,0 0,-3-2,0-1,0 0,0 1,0 0,1 2,2 0,1 0,-1 2,0-2,1 0,-1 0,0 0,0 0,0 0,0 0,-1 0,1 0,0 0,0 0,0 0,1 0,1 0,-1 0,1 0,-1 0,2-1,-1 1,1-1,0-3,-3-2,0 0,0 0,0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1310 147,'3'-1,"0"0,0 1,0-1,0 0,0 1,0-2,0 1,0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1333 113,'0'4,"0"-1,0 0,-1 1,1 0,0 0,0 0,0 0,0-1,0 0,0 1,0-1,0 0,0 0,0 0,0 0,0 1,0-1,0 0,0 0,0 0,0 0,0 0,0 0,0 0,1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1348 133,'3'-1,"0"0,0 1,0 0,0-1,0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1354 152,'3'0,"0"-1,0 0,0 1,0-1,0 0,0 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1311 237,'0'3,"0"0,0 0,0 0,0 0,0 0,1 0,-1 1,1-1,-1 0,1 0,-1 0,1 0,-1 0,1 0,-1 0,1 0,0 0,-1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1305 237,'3'0,"0"0,0 0,0 2,-3 1,1 0,0 0,-1 0,0 0,0 0,0 0,-3-1,0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1368 252,'0'3,"0"0,0 0,0 1,0-1,-1 0,1 0,0 0,0 0,0 0,0 0,0-6</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1359 243,'3'-1,"0"0,0 1,0-1,0 1,0-1,0 3,-1 1,0 0,0 0,0 0,0 0,-1 0,0 0,0 0,-4 0,0-3,0 1,0-1,6 0,0 1,1 0,-1 0,0 2,-2 0,0 0,-1 0,0 0,-3-2,0 1,0-2,-1 0,1 0,0 1,0 0,0-1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1314 316,'3'0,"0"0,0 0,0 0,0 0,1 0,0 0,-1 0,1 0,-1 0,0 0,0 0,0 0,1 0,-1 0,0 0,0 0,0 1,0-1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1254 157,'0'3,"0"0,0 1,0 1,0-1,0 0,0-1,0 0,0 0,0 0,0 0,0 0,0 0,0 0,0 0,0 0,0 0,0 1,0-1,0 0,0 1,0-1,0 0,0 0,0 0,1-6</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227 389,'3'0,"0"0,0 0,0 0,0 0,0 0,0 0,1 0,-1 0,0 0,0 0,0 0,0 0,0 0,0 0,0 0,0 0,0 0,0 0,0 0,0 0,0 0,0 0,0 0,0 0,0 0,0 0,0 0,0 0,0 0,0 1,0 0,0 0,0-1,0 1,0-1,0 1,0-1,0 1,0-1,0 0,0 0,0 0,0 0,0 1,0-1,0 0,0 0,0 0,0 0,0 1,0-1,0 1,0-1,0 1,0-1,0 1,0-1,0 0,0 0,0 0,0 1,0-1,0 0,0 0,0 0,0 0,0 0,0 0,0 0,0 0,0 0,0 0,0 0,0 0,0 0,0 0,0 1,0-1,1 0,-1 0,1 0,-1 0,0 0,0 0,0 0,0 0,0 0,0 0,0 1,0-1,0 0,0 1,0-1,0 0,0 1,0-1,2 0,-2 0,0 0,0 0,0 2,0-2,0 0,0 0,0 0,0 0,0 0,0 0,0 0,0 0,0 1,0-1,0 0,0 1,0-1,0 0,0 0,0 0,0 0,0 0,0 0,0 0,0 0,0 0,0 0,0 0,0 0,0 0,0 0,0 0,0 0,0 0,0 0,0 0,0 0,0 0,0 0,0 0,0 0,0 0,0 0,0 0,0 0,0 0,1 0,-1 0,0-1,0 1,1 0,-1 0,0 0,0-1,0 1,0 0,0 0,0-1,0 1,0 0,0 0,0 0,0-2,0 2,0 0,0 0,0 0,0 0,0 0,0 0,0 0,2 0,-2 0,1 0,-1 0,1 0,-1 0,0 0,0 0,0 0,0 0,0 0,0 0,0 0,0 0,1 0,-1 0,0 0,0 0,0 0,1 0,0 0,-1 0,1 0,-1 0,0 0,0 0,0 0,0 0,0 0,0 0,0 0,0 0,0 0,0-1,0 1,0-1,0 1,0 0,0 0,0 0,0 0,0 0,0 0,0 0,0-1,0 0,0 1,0-1,0 1,0 0,0-1,0 1,0 0,0 0,0-1,0 0,0 0,0 1,0 0,1-1,-1 1,0-1,0 1,0-1,0 0,0 1,0 0,0-1,0 1,0-1,0 1,0-1,0 1,0-1,0 0,0 1,0 0,0-1,0 1,0 0,0-1,0 1,0-1,0 1,0 0,0-1,0 0,0 1,0-1,0 1,0 0,0-1,0 1,0-1,0 1,0 0,0 0,0 0,0-1,0 1,0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1071 397,'3'0,"0"0,0 0,0 0,0 0,0 0,1 0,0 0,0 0,2 0,-1 0,-2 0,0 0,3 0,-2 0,1 0,1 0,-2 0,0 0,0 0,2 0,-1 0,-2 0,0 0,0 0,0 0,0 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231 469,'3'0,"0"0,0 1,0-1,0 2,0-2,0 1,0-1,0 0,0 0,1 0,0 0,1 1,-2-1,1 0,0 0,0 0,-1 0,0 0,0 0,1 0,-1-1,0 1,0 0,0-1,0 1,0 0,0 0,0-1,0 1,0 0,0 0,0 0,0 0,0 0,0 0,1 0,1 0,-2 0,0 0,0 0,0 0,0 0,0 0,0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534 434,'0'3,"-1"0,0 0,0 0,-1 0,1 0,-1 0,1 0,-1 1,1-1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533 442,'3'-1,"0"1,0-1,0 1,0 0,-2 3,0 0,-1 0,-3 0,0-1,0 0,0-1,6-1,0 1,1 0,-1-1,0 1</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576 432,'-1'3,"-1"0,0 0,0 0,1 0,1 0,-1 0,1 0,0 0,0 0,0 0,1 0,2-3,0 0,0 0,0-1,0-1,0 0,0 0,0 0,0-1,-1 0,-1 0,-1 0,1 0,0 0,-1 0,1 6,-1 0,0 0,-1 0,1 0,-1 0,1 0,0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616 437,'0'3,"0"0,-1 0,0 0,-1 0,2 0,-2 0,2 0,-1 0,0 0,0 0,0-6,2 0,1 0,1 0,-1 0,0 0,0 0,0 0,1 0,0 0,0 1,0 2,0 0,-3 3,1 0,-1 0,0 0,0 0,0 0,-1 0,1 0,0 0,0 0,3-2,0-1,0 0,0 0,0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680 458,'3'-1,"0"1,0-1,0 0,0 1,0 0,0 0,0-1,1 1,0 0,0 0,-1 0,0 0,0 0,1-1,-1 1,0-1,0 1,0 0,0 0,0 0,0-1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740 439,'3'0,"0"2,0-1,0 1,0-1,0 0,-1 2,-4 0,-3-1,2 1,0-1,0 0,0 1,0-2,0 1</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17T09:37:5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802 423,'0'3,"0"0,1 2,0-2,-1 0,2 0,-1 0,1 0,1-1,0-4,0-1,0 0,0 1,-1-1,0 0,-1 6,-1 0,0 0,0 0,0 0,0 0,0 0,3-2,0-4,-1 0,0 0,0 0,0 0,0 0,-1 0,0 0,0 0,0 0,0 0,-1 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8706E721-9915-401B-85B2-48721439A40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67876096-CCA4-4252-BA99-3D912EC2A15A}"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6386" name="Rectangle 2"/>
          <p:cNvSpPr>
            <a:spLocks noGrp="1" noRot="1" noChangeAspect="1" noChangeArrowheads="1" noTextEdit="1"/>
          </p:cNvSpPr>
          <p:nvPr>
            <p:ph type="sldImg"/>
          </p:nvPr>
        </p:nvSpPr>
        <p:spPr>
          <a:solidFill>
            <a:srgbClr val="FFFFFF"/>
          </a:solidFill>
        </p:spPr>
      </p:sp>
      <p:sp>
        <p:nvSpPr>
          <p:cNvPr id="16387" name="Rectangle 3"/>
          <p:cNvSpPr>
            <a:spLocks noGrp="1" noChangeArrowheads="1"/>
          </p:cNvSpPr>
          <p:nvPr>
            <p:ph type="body" idx="1"/>
          </p:nvPr>
        </p:nvSpPr>
        <p:spPr>
          <a:xfrm>
            <a:off x="914400" y="4419600"/>
            <a:ext cx="5029200" cy="4114800"/>
          </a:xfrm>
          <a:solidFill>
            <a:srgbClr val="FFFFFF"/>
          </a:solidFill>
          <a:ln>
            <a:solidFill>
              <a:srgbClr val="000000"/>
            </a:solidFill>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06E721-9915-401B-85B2-48721439A401}"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06E721-9915-401B-85B2-48721439A401}"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5CB089A6-9540-4D30-821A-7283A97091DF}" type="slidenum">
              <a:rPr lang="en-US" altLang="zh-CN" sz="1200"/>
            </a:fld>
            <a:endParaRPr lang="en-US" altLang="zh-CN" sz="1200"/>
          </a:p>
        </p:txBody>
      </p:sp>
      <p:sp>
        <p:nvSpPr>
          <p:cNvPr id="56322" name="Rectangle 2"/>
          <p:cNvSpPr>
            <a:spLocks noGrp="1" noRot="1" noChangeAspect="1" noChangeArrowheads="1" noTextEdit="1"/>
          </p:cNvSpPr>
          <p:nvPr>
            <p:ph type="sldImg"/>
          </p:nvPr>
        </p:nvSpPr>
        <p:spPr>
          <a:xfrm>
            <a:off x="1144588" y="685800"/>
            <a:ext cx="4572000" cy="3429000"/>
          </a:xfrm>
        </p:spPr>
      </p:sp>
      <p:sp>
        <p:nvSpPr>
          <p:cNvPr id="56323"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F337794-FC2E-4518-BF57-B5EAA8412FA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FD14246-079D-48FF-875C-779F02E6C5B9}"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6C3360-6F55-4EC2-8C33-82A3C5881A62}"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18C6FDF-1CCC-4406-BD78-FD5AD06AFF4E}"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60350"/>
            <a:ext cx="7772400"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685800" y="1628775"/>
            <a:ext cx="7772400" cy="4467225"/>
          </a:xfrm>
        </p:spPr>
        <p:txBody>
          <a:bodyPr/>
          <a:lstStyle/>
          <a:p>
            <a:endParaRPr lang="zh-CN" alt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A4DEC190-4DFF-4561-BB24-CF92AD1FE9A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3629E43-81C3-4B34-A599-7DC21B79777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A524B37-C3E2-41A6-BBDA-F68C76FE623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728006F-F549-4FF1-9E17-501D703C667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57796AB-48A8-44DB-A559-14EC9D2F26F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08C688B-76DA-40E2-B626-FEC9DCD823B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8685AFAC-26C2-4CD2-8FE9-9BA534C0804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FF854DB-B190-4032-AB8F-D33F37D89E9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4E164B4-C325-4654-B125-62771104198A}"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6035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628775"/>
            <a:ext cx="7772400" cy="4467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a:defRPr/>
            </a:pPr>
            <a:fld id="{E11EB16A-2F4A-4073-A3DD-886E45F09CF8}"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9" Type="http://schemas.openxmlformats.org/officeDocument/2006/relationships/customXml" Target="../ink/ink188.xml"/><Relationship Id="rId8" Type="http://schemas.openxmlformats.org/officeDocument/2006/relationships/image" Target="../media/image132.png"/><Relationship Id="rId7" Type="http://schemas.openxmlformats.org/officeDocument/2006/relationships/customXml" Target="../ink/ink187.xml"/><Relationship Id="rId6" Type="http://schemas.openxmlformats.org/officeDocument/2006/relationships/image" Target="../media/image196.png"/><Relationship Id="rId50" Type="http://schemas.openxmlformats.org/officeDocument/2006/relationships/slideLayout" Target="../slideLayouts/slideLayout7.xml"/><Relationship Id="rId5" Type="http://schemas.openxmlformats.org/officeDocument/2006/relationships/customXml" Target="../ink/ink186.xml"/><Relationship Id="rId49" Type="http://schemas.openxmlformats.org/officeDocument/2006/relationships/image" Target="../media/image216.png"/><Relationship Id="rId48" Type="http://schemas.openxmlformats.org/officeDocument/2006/relationships/customXml" Target="../ink/ink208.xml"/><Relationship Id="rId47" Type="http://schemas.openxmlformats.org/officeDocument/2006/relationships/image" Target="../media/image215.png"/><Relationship Id="rId46" Type="http://schemas.openxmlformats.org/officeDocument/2006/relationships/customXml" Target="../ink/ink207.xml"/><Relationship Id="rId45" Type="http://schemas.openxmlformats.org/officeDocument/2006/relationships/image" Target="../media/image214.png"/><Relationship Id="rId44" Type="http://schemas.openxmlformats.org/officeDocument/2006/relationships/customXml" Target="../ink/ink206.xml"/><Relationship Id="rId43" Type="http://schemas.openxmlformats.org/officeDocument/2006/relationships/image" Target="../media/image213.png"/><Relationship Id="rId42" Type="http://schemas.openxmlformats.org/officeDocument/2006/relationships/customXml" Target="../ink/ink205.xml"/><Relationship Id="rId41" Type="http://schemas.openxmlformats.org/officeDocument/2006/relationships/image" Target="../media/image212.png"/><Relationship Id="rId40" Type="http://schemas.openxmlformats.org/officeDocument/2006/relationships/customXml" Target="../ink/ink204.xml"/><Relationship Id="rId4" Type="http://schemas.openxmlformats.org/officeDocument/2006/relationships/image" Target="../media/image195.png"/><Relationship Id="rId39" Type="http://schemas.openxmlformats.org/officeDocument/2006/relationships/image" Target="../media/image211.png"/><Relationship Id="rId38" Type="http://schemas.openxmlformats.org/officeDocument/2006/relationships/customXml" Target="../ink/ink203.xml"/><Relationship Id="rId37" Type="http://schemas.openxmlformats.org/officeDocument/2006/relationships/image" Target="../media/image210.png"/><Relationship Id="rId36" Type="http://schemas.openxmlformats.org/officeDocument/2006/relationships/customXml" Target="../ink/ink202.xml"/><Relationship Id="rId35" Type="http://schemas.openxmlformats.org/officeDocument/2006/relationships/image" Target="../media/image209.png"/><Relationship Id="rId34" Type="http://schemas.openxmlformats.org/officeDocument/2006/relationships/customXml" Target="../ink/ink201.xml"/><Relationship Id="rId33" Type="http://schemas.openxmlformats.org/officeDocument/2006/relationships/image" Target="../media/image208.png"/><Relationship Id="rId32" Type="http://schemas.openxmlformats.org/officeDocument/2006/relationships/customXml" Target="../ink/ink200.xml"/><Relationship Id="rId31" Type="http://schemas.openxmlformats.org/officeDocument/2006/relationships/image" Target="../media/image207.png"/><Relationship Id="rId30" Type="http://schemas.openxmlformats.org/officeDocument/2006/relationships/customXml" Target="../ink/ink199.xml"/><Relationship Id="rId3" Type="http://schemas.openxmlformats.org/officeDocument/2006/relationships/customXml" Target="../ink/ink185.xml"/><Relationship Id="rId29" Type="http://schemas.openxmlformats.org/officeDocument/2006/relationships/image" Target="../media/image206.png"/><Relationship Id="rId28" Type="http://schemas.openxmlformats.org/officeDocument/2006/relationships/customXml" Target="../ink/ink198.xml"/><Relationship Id="rId27" Type="http://schemas.openxmlformats.org/officeDocument/2006/relationships/image" Target="../media/image205.png"/><Relationship Id="rId26" Type="http://schemas.openxmlformats.org/officeDocument/2006/relationships/customXml" Target="../ink/ink197.xml"/><Relationship Id="rId25" Type="http://schemas.openxmlformats.org/officeDocument/2006/relationships/image" Target="../media/image204.png"/><Relationship Id="rId24" Type="http://schemas.openxmlformats.org/officeDocument/2006/relationships/customXml" Target="../ink/ink196.xml"/><Relationship Id="rId23" Type="http://schemas.openxmlformats.org/officeDocument/2006/relationships/image" Target="../media/image203.png"/><Relationship Id="rId22" Type="http://schemas.openxmlformats.org/officeDocument/2006/relationships/customXml" Target="../ink/ink195.xml"/><Relationship Id="rId21" Type="http://schemas.openxmlformats.org/officeDocument/2006/relationships/image" Target="../media/image202.png"/><Relationship Id="rId20" Type="http://schemas.openxmlformats.org/officeDocument/2006/relationships/customXml" Target="../ink/ink194.xml"/><Relationship Id="rId2" Type="http://schemas.openxmlformats.org/officeDocument/2006/relationships/image" Target="../media/image194.png"/><Relationship Id="rId19" Type="http://schemas.openxmlformats.org/officeDocument/2006/relationships/image" Target="../media/image201.png"/><Relationship Id="rId18" Type="http://schemas.openxmlformats.org/officeDocument/2006/relationships/customXml" Target="../ink/ink193.xml"/><Relationship Id="rId17" Type="http://schemas.openxmlformats.org/officeDocument/2006/relationships/image" Target="../media/image200.png"/><Relationship Id="rId16" Type="http://schemas.openxmlformats.org/officeDocument/2006/relationships/customXml" Target="../ink/ink192.xml"/><Relationship Id="rId15" Type="http://schemas.openxmlformats.org/officeDocument/2006/relationships/image" Target="../media/image199.png"/><Relationship Id="rId14" Type="http://schemas.openxmlformats.org/officeDocument/2006/relationships/customXml" Target="../ink/ink191.xml"/><Relationship Id="rId13" Type="http://schemas.openxmlformats.org/officeDocument/2006/relationships/image" Target="../media/image198.png"/><Relationship Id="rId12" Type="http://schemas.openxmlformats.org/officeDocument/2006/relationships/customXml" Target="../ink/ink190.xml"/><Relationship Id="rId11" Type="http://schemas.openxmlformats.org/officeDocument/2006/relationships/customXml" Target="../ink/ink189.xml"/><Relationship Id="rId10" Type="http://schemas.openxmlformats.org/officeDocument/2006/relationships/image" Target="../media/image197.png"/><Relationship Id="rId1" Type="http://schemas.openxmlformats.org/officeDocument/2006/relationships/customXml" Target="../ink/ink184.xml"/></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17.emf"/><Relationship Id="rId1" Type="http://schemas.openxmlformats.org/officeDocument/2006/relationships/oleObject" Target="../embeddings/oleObject6.bin"/></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18.emf"/><Relationship Id="rId1" Type="http://schemas.openxmlformats.org/officeDocument/2006/relationships/oleObject" Target="../embeddings/oleObject7.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9" Type="http://schemas.openxmlformats.org/officeDocument/2006/relationships/customXml" Target="../ink/ink213.xml"/><Relationship Id="rId8" Type="http://schemas.openxmlformats.org/officeDocument/2006/relationships/image" Target="../media/image222.png"/><Relationship Id="rId7" Type="http://schemas.openxmlformats.org/officeDocument/2006/relationships/customXml" Target="../ink/ink212.xml"/><Relationship Id="rId6" Type="http://schemas.openxmlformats.org/officeDocument/2006/relationships/image" Target="../media/image221.png"/><Relationship Id="rId5" Type="http://schemas.openxmlformats.org/officeDocument/2006/relationships/customXml" Target="../ink/ink211.xml"/><Relationship Id="rId4" Type="http://schemas.openxmlformats.org/officeDocument/2006/relationships/image" Target="../media/image220.png"/><Relationship Id="rId3" Type="http://schemas.openxmlformats.org/officeDocument/2006/relationships/customXml" Target="../ink/ink210.xml"/><Relationship Id="rId2" Type="http://schemas.openxmlformats.org/officeDocument/2006/relationships/image" Target="../media/image219.png"/><Relationship Id="rId15" Type="http://schemas.openxmlformats.org/officeDocument/2006/relationships/slideLayout" Target="../slideLayouts/slideLayout2.xml"/><Relationship Id="rId14" Type="http://schemas.openxmlformats.org/officeDocument/2006/relationships/image" Target="../media/image225.png"/><Relationship Id="rId13" Type="http://schemas.openxmlformats.org/officeDocument/2006/relationships/customXml" Target="../ink/ink215.xml"/><Relationship Id="rId12" Type="http://schemas.openxmlformats.org/officeDocument/2006/relationships/image" Target="../media/image224.png"/><Relationship Id="rId11" Type="http://schemas.openxmlformats.org/officeDocument/2006/relationships/customXml" Target="../ink/ink214.xml"/><Relationship Id="rId10" Type="http://schemas.openxmlformats.org/officeDocument/2006/relationships/image" Target="../media/image223.png"/><Relationship Id="rId1" Type="http://schemas.openxmlformats.org/officeDocument/2006/relationships/customXml" Target="../ink/ink209.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6.png"/><Relationship Id="rId1" Type="http://schemas.openxmlformats.org/officeDocument/2006/relationships/customXml" Target="../ink/ink21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0.png"/><Relationship Id="rId7" Type="http://schemas.openxmlformats.org/officeDocument/2006/relationships/customXml" Target="../ink/ink220.xml"/><Relationship Id="rId6" Type="http://schemas.openxmlformats.org/officeDocument/2006/relationships/image" Target="../media/image229.png"/><Relationship Id="rId5" Type="http://schemas.openxmlformats.org/officeDocument/2006/relationships/customXml" Target="../ink/ink219.xml"/><Relationship Id="rId4" Type="http://schemas.openxmlformats.org/officeDocument/2006/relationships/image" Target="../media/image228.png"/><Relationship Id="rId3" Type="http://schemas.openxmlformats.org/officeDocument/2006/relationships/customXml" Target="../ink/ink218.xml"/><Relationship Id="rId2" Type="http://schemas.openxmlformats.org/officeDocument/2006/relationships/image" Target="../media/image227.png"/><Relationship Id="rId1" Type="http://schemas.openxmlformats.org/officeDocument/2006/relationships/customXml" Target="../ink/ink2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9" Type="http://schemas.openxmlformats.org/officeDocument/2006/relationships/customXml" Target="../ink/ink225.xml"/><Relationship Id="rId8" Type="http://schemas.openxmlformats.org/officeDocument/2006/relationships/image" Target="../media/image234.png"/><Relationship Id="rId7" Type="http://schemas.openxmlformats.org/officeDocument/2006/relationships/customXml" Target="../ink/ink224.xml"/><Relationship Id="rId6" Type="http://schemas.openxmlformats.org/officeDocument/2006/relationships/image" Target="../media/image233.png"/><Relationship Id="rId5" Type="http://schemas.openxmlformats.org/officeDocument/2006/relationships/customXml" Target="../ink/ink223.xml"/><Relationship Id="rId4" Type="http://schemas.openxmlformats.org/officeDocument/2006/relationships/image" Target="../media/image232.png"/><Relationship Id="rId3" Type="http://schemas.openxmlformats.org/officeDocument/2006/relationships/customXml" Target="../ink/ink222.xml"/><Relationship Id="rId2" Type="http://schemas.openxmlformats.org/officeDocument/2006/relationships/image" Target="../media/image231.png"/><Relationship Id="rId15" Type="http://schemas.openxmlformats.org/officeDocument/2006/relationships/slideLayout" Target="../slideLayouts/slideLayout7.xml"/><Relationship Id="rId14" Type="http://schemas.openxmlformats.org/officeDocument/2006/relationships/image" Target="../media/image237.png"/><Relationship Id="rId13" Type="http://schemas.openxmlformats.org/officeDocument/2006/relationships/customXml" Target="../ink/ink227.xml"/><Relationship Id="rId12" Type="http://schemas.openxmlformats.org/officeDocument/2006/relationships/image" Target="../media/image236.png"/><Relationship Id="rId11" Type="http://schemas.openxmlformats.org/officeDocument/2006/relationships/customXml" Target="../ink/ink226.xml"/><Relationship Id="rId10" Type="http://schemas.openxmlformats.org/officeDocument/2006/relationships/image" Target="../media/image235.png"/><Relationship Id="rId1" Type="http://schemas.openxmlformats.org/officeDocument/2006/relationships/customXml" Target="../ink/ink221.xml"/></Relationships>
</file>

<file path=ppt/slides/_rels/slide125.xml.rels><?xml version="1.0" encoding="UTF-8" standalone="yes"?>
<Relationships xmlns="http://schemas.openxmlformats.org/package/2006/relationships"><Relationship Id="rId9" Type="http://schemas.openxmlformats.org/officeDocument/2006/relationships/customXml" Target="../ink/ink232.xml"/><Relationship Id="rId8" Type="http://schemas.openxmlformats.org/officeDocument/2006/relationships/image" Target="../media/image241.png"/><Relationship Id="rId7" Type="http://schemas.openxmlformats.org/officeDocument/2006/relationships/customXml" Target="../ink/ink231.xml"/><Relationship Id="rId6" Type="http://schemas.openxmlformats.org/officeDocument/2006/relationships/image" Target="../media/image240.png"/><Relationship Id="rId5" Type="http://schemas.openxmlformats.org/officeDocument/2006/relationships/customXml" Target="../ink/ink230.xml"/><Relationship Id="rId4" Type="http://schemas.openxmlformats.org/officeDocument/2006/relationships/image" Target="../media/image239.png"/><Relationship Id="rId3" Type="http://schemas.openxmlformats.org/officeDocument/2006/relationships/customXml" Target="../ink/ink229.xml"/><Relationship Id="rId2" Type="http://schemas.openxmlformats.org/officeDocument/2006/relationships/image" Target="../media/image238.png"/><Relationship Id="rId13" Type="http://schemas.openxmlformats.org/officeDocument/2006/relationships/slideLayout" Target="../slideLayouts/slideLayout2.xml"/><Relationship Id="rId12" Type="http://schemas.openxmlformats.org/officeDocument/2006/relationships/image" Target="../media/image243.png"/><Relationship Id="rId11" Type="http://schemas.openxmlformats.org/officeDocument/2006/relationships/customXml" Target="../ink/ink233.xml"/><Relationship Id="rId10" Type="http://schemas.openxmlformats.org/officeDocument/2006/relationships/image" Target="../media/image242.png"/><Relationship Id="rId1" Type="http://schemas.openxmlformats.org/officeDocument/2006/relationships/customXml" Target="../ink/ink22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9" Type="http://schemas.openxmlformats.org/officeDocument/2006/relationships/customXml" Target="../ink/ink238.xml"/><Relationship Id="rId8" Type="http://schemas.openxmlformats.org/officeDocument/2006/relationships/image" Target="../media/image247.png"/><Relationship Id="rId7" Type="http://schemas.openxmlformats.org/officeDocument/2006/relationships/customXml" Target="../ink/ink237.xml"/><Relationship Id="rId6" Type="http://schemas.openxmlformats.org/officeDocument/2006/relationships/image" Target="../media/image246.png"/><Relationship Id="rId5" Type="http://schemas.openxmlformats.org/officeDocument/2006/relationships/customXml" Target="../ink/ink236.xml"/><Relationship Id="rId4" Type="http://schemas.openxmlformats.org/officeDocument/2006/relationships/image" Target="../media/image245.png"/><Relationship Id="rId3" Type="http://schemas.openxmlformats.org/officeDocument/2006/relationships/customXml" Target="../ink/ink235.xml"/><Relationship Id="rId2" Type="http://schemas.openxmlformats.org/officeDocument/2006/relationships/image" Target="../media/image244.png"/><Relationship Id="rId19" Type="http://schemas.openxmlformats.org/officeDocument/2006/relationships/slideLayout" Target="../slideLayouts/slideLayout2.xml"/><Relationship Id="rId18" Type="http://schemas.openxmlformats.org/officeDocument/2006/relationships/image" Target="../media/image251.png"/><Relationship Id="rId17" Type="http://schemas.openxmlformats.org/officeDocument/2006/relationships/customXml" Target="../ink/ink242.xml"/><Relationship Id="rId16" Type="http://schemas.openxmlformats.org/officeDocument/2006/relationships/image" Target="../media/image250.png"/><Relationship Id="rId15" Type="http://schemas.openxmlformats.org/officeDocument/2006/relationships/customXml" Target="../ink/ink241.xml"/><Relationship Id="rId14" Type="http://schemas.openxmlformats.org/officeDocument/2006/relationships/image" Target="../media/image249.png"/><Relationship Id="rId13" Type="http://schemas.openxmlformats.org/officeDocument/2006/relationships/customXml" Target="../ink/ink240.xml"/><Relationship Id="rId12" Type="http://schemas.openxmlformats.org/officeDocument/2006/relationships/image" Target="../media/image248.png"/><Relationship Id="rId11" Type="http://schemas.openxmlformats.org/officeDocument/2006/relationships/customXml" Target="../ink/ink239.xml"/><Relationship Id="rId10" Type="http://schemas.openxmlformats.org/officeDocument/2006/relationships/image" Target="../media/image90.png"/><Relationship Id="rId1" Type="http://schemas.openxmlformats.org/officeDocument/2006/relationships/customXml" Target="../ink/ink23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3.png"/><Relationship Id="rId3" Type="http://schemas.openxmlformats.org/officeDocument/2006/relationships/customXml" Target="../ink/ink244.xml"/><Relationship Id="rId2" Type="http://schemas.openxmlformats.org/officeDocument/2006/relationships/image" Target="../media/image252.png"/><Relationship Id="rId1" Type="http://schemas.openxmlformats.org/officeDocument/2006/relationships/customXml" Target="../ink/ink24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9" Type="http://schemas.openxmlformats.org/officeDocument/2006/relationships/customXml" Target="../ink/ink249.xml"/><Relationship Id="rId85" Type="http://schemas.openxmlformats.org/officeDocument/2006/relationships/slideLayout" Target="../slideLayouts/slideLayout7.xml"/><Relationship Id="rId84" Type="http://schemas.openxmlformats.org/officeDocument/2006/relationships/image" Target="../media/image294.png"/><Relationship Id="rId83" Type="http://schemas.openxmlformats.org/officeDocument/2006/relationships/customXml" Target="../ink/ink286.xml"/><Relationship Id="rId82" Type="http://schemas.openxmlformats.org/officeDocument/2006/relationships/image" Target="../media/image293.png"/><Relationship Id="rId81" Type="http://schemas.openxmlformats.org/officeDocument/2006/relationships/customXml" Target="../ink/ink285.xml"/><Relationship Id="rId80" Type="http://schemas.openxmlformats.org/officeDocument/2006/relationships/image" Target="../media/image292.png"/><Relationship Id="rId8" Type="http://schemas.openxmlformats.org/officeDocument/2006/relationships/image" Target="../media/image257.png"/><Relationship Id="rId79" Type="http://schemas.openxmlformats.org/officeDocument/2006/relationships/customXml" Target="../ink/ink284.xml"/><Relationship Id="rId78" Type="http://schemas.openxmlformats.org/officeDocument/2006/relationships/image" Target="../media/image291.png"/><Relationship Id="rId77" Type="http://schemas.openxmlformats.org/officeDocument/2006/relationships/customXml" Target="../ink/ink283.xml"/><Relationship Id="rId76" Type="http://schemas.openxmlformats.org/officeDocument/2006/relationships/image" Target="../media/image290.png"/><Relationship Id="rId75" Type="http://schemas.openxmlformats.org/officeDocument/2006/relationships/customXml" Target="../ink/ink282.xml"/><Relationship Id="rId74" Type="http://schemas.openxmlformats.org/officeDocument/2006/relationships/image" Target="../media/image289.png"/><Relationship Id="rId73" Type="http://schemas.openxmlformats.org/officeDocument/2006/relationships/customXml" Target="../ink/ink281.xml"/><Relationship Id="rId72" Type="http://schemas.openxmlformats.org/officeDocument/2006/relationships/image" Target="../media/image288.png"/><Relationship Id="rId71" Type="http://schemas.openxmlformats.org/officeDocument/2006/relationships/customXml" Target="../ink/ink280.xml"/><Relationship Id="rId70" Type="http://schemas.openxmlformats.org/officeDocument/2006/relationships/image" Target="../media/image287.png"/><Relationship Id="rId7" Type="http://schemas.openxmlformats.org/officeDocument/2006/relationships/customXml" Target="../ink/ink248.xml"/><Relationship Id="rId69" Type="http://schemas.openxmlformats.org/officeDocument/2006/relationships/customXml" Target="../ink/ink279.xml"/><Relationship Id="rId68" Type="http://schemas.openxmlformats.org/officeDocument/2006/relationships/image" Target="../media/image286.png"/><Relationship Id="rId67" Type="http://schemas.openxmlformats.org/officeDocument/2006/relationships/customXml" Target="../ink/ink278.xml"/><Relationship Id="rId66" Type="http://schemas.openxmlformats.org/officeDocument/2006/relationships/image" Target="../media/image285.png"/><Relationship Id="rId65" Type="http://schemas.openxmlformats.org/officeDocument/2006/relationships/customXml" Target="../ink/ink277.xml"/><Relationship Id="rId64" Type="http://schemas.openxmlformats.org/officeDocument/2006/relationships/image" Target="../media/image284.png"/><Relationship Id="rId63" Type="http://schemas.openxmlformats.org/officeDocument/2006/relationships/customXml" Target="../ink/ink276.xml"/><Relationship Id="rId62" Type="http://schemas.openxmlformats.org/officeDocument/2006/relationships/image" Target="../media/image283.png"/><Relationship Id="rId61" Type="http://schemas.openxmlformats.org/officeDocument/2006/relationships/customXml" Target="../ink/ink275.xml"/><Relationship Id="rId60" Type="http://schemas.openxmlformats.org/officeDocument/2006/relationships/image" Target="../media/image282.png"/><Relationship Id="rId6" Type="http://schemas.openxmlformats.org/officeDocument/2006/relationships/image" Target="../media/image256.png"/><Relationship Id="rId59" Type="http://schemas.openxmlformats.org/officeDocument/2006/relationships/customXml" Target="../ink/ink274.xml"/><Relationship Id="rId58" Type="http://schemas.openxmlformats.org/officeDocument/2006/relationships/image" Target="../media/image281.png"/><Relationship Id="rId57" Type="http://schemas.openxmlformats.org/officeDocument/2006/relationships/customXml" Target="../ink/ink273.xml"/><Relationship Id="rId56" Type="http://schemas.openxmlformats.org/officeDocument/2006/relationships/image" Target="../media/image280.png"/><Relationship Id="rId55" Type="http://schemas.openxmlformats.org/officeDocument/2006/relationships/customXml" Target="../ink/ink272.xml"/><Relationship Id="rId54" Type="http://schemas.openxmlformats.org/officeDocument/2006/relationships/image" Target="../media/image279.png"/><Relationship Id="rId53" Type="http://schemas.openxmlformats.org/officeDocument/2006/relationships/customXml" Target="../ink/ink271.xml"/><Relationship Id="rId52" Type="http://schemas.openxmlformats.org/officeDocument/2006/relationships/image" Target="../media/image278.png"/><Relationship Id="rId51" Type="http://schemas.openxmlformats.org/officeDocument/2006/relationships/customXml" Target="../ink/ink270.xml"/><Relationship Id="rId50" Type="http://schemas.openxmlformats.org/officeDocument/2006/relationships/image" Target="../media/image277.png"/><Relationship Id="rId5" Type="http://schemas.openxmlformats.org/officeDocument/2006/relationships/customXml" Target="../ink/ink247.xml"/><Relationship Id="rId49" Type="http://schemas.openxmlformats.org/officeDocument/2006/relationships/customXml" Target="../ink/ink269.xml"/><Relationship Id="rId48" Type="http://schemas.openxmlformats.org/officeDocument/2006/relationships/image" Target="../media/image276.png"/><Relationship Id="rId47" Type="http://schemas.openxmlformats.org/officeDocument/2006/relationships/customXml" Target="../ink/ink268.xml"/><Relationship Id="rId46" Type="http://schemas.openxmlformats.org/officeDocument/2006/relationships/image" Target="../media/image275.png"/><Relationship Id="rId45" Type="http://schemas.openxmlformats.org/officeDocument/2006/relationships/customXml" Target="../ink/ink267.xml"/><Relationship Id="rId44" Type="http://schemas.openxmlformats.org/officeDocument/2006/relationships/image" Target="../media/image199.png"/><Relationship Id="rId43" Type="http://schemas.openxmlformats.org/officeDocument/2006/relationships/customXml" Target="../ink/ink266.xml"/><Relationship Id="rId42" Type="http://schemas.openxmlformats.org/officeDocument/2006/relationships/image" Target="../media/image274.png"/><Relationship Id="rId41" Type="http://schemas.openxmlformats.org/officeDocument/2006/relationships/customXml" Target="../ink/ink265.xml"/><Relationship Id="rId40" Type="http://schemas.openxmlformats.org/officeDocument/2006/relationships/image" Target="../media/image273.png"/><Relationship Id="rId4" Type="http://schemas.openxmlformats.org/officeDocument/2006/relationships/image" Target="../media/image255.png"/><Relationship Id="rId39" Type="http://schemas.openxmlformats.org/officeDocument/2006/relationships/customXml" Target="../ink/ink264.xml"/><Relationship Id="rId38" Type="http://schemas.openxmlformats.org/officeDocument/2006/relationships/image" Target="../media/image272.png"/><Relationship Id="rId37" Type="http://schemas.openxmlformats.org/officeDocument/2006/relationships/customXml" Target="../ink/ink263.xml"/><Relationship Id="rId36" Type="http://schemas.openxmlformats.org/officeDocument/2006/relationships/image" Target="../media/image271.png"/><Relationship Id="rId35" Type="http://schemas.openxmlformats.org/officeDocument/2006/relationships/customXml" Target="../ink/ink262.xml"/><Relationship Id="rId34" Type="http://schemas.openxmlformats.org/officeDocument/2006/relationships/image" Target="../media/image270.png"/><Relationship Id="rId33" Type="http://schemas.openxmlformats.org/officeDocument/2006/relationships/customXml" Target="../ink/ink261.xml"/><Relationship Id="rId32" Type="http://schemas.openxmlformats.org/officeDocument/2006/relationships/image" Target="../media/image269.png"/><Relationship Id="rId31" Type="http://schemas.openxmlformats.org/officeDocument/2006/relationships/customXml" Target="../ink/ink260.xml"/><Relationship Id="rId30" Type="http://schemas.openxmlformats.org/officeDocument/2006/relationships/image" Target="../media/image268.png"/><Relationship Id="rId3" Type="http://schemas.openxmlformats.org/officeDocument/2006/relationships/customXml" Target="../ink/ink246.xml"/><Relationship Id="rId29" Type="http://schemas.openxmlformats.org/officeDocument/2006/relationships/customXml" Target="../ink/ink259.xml"/><Relationship Id="rId28" Type="http://schemas.openxmlformats.org/officeDocument/2006/relationships/image" Target="../media/image267.png"/><Relationship Id="rId27" Type="http://schemas.openxmlformats.org/officeDocument/2006/relationships/customXml" Target="../ink/ink258.xml"/><Relationship Id="rId26" Type="http://schemas.openxmlformats.org/officeDocument/2006/relationships/image" Target="../media/image266.png"/><Relationship Id="rId25" Type="http://schemas.openxmlformats.org/officeDocument/2006/relationships/customXml" Target="../ink/ink257.xml"/><Relationship Id="rId24" Type="http://schemas.openxmlformats.org/officeDocument/2006/relationships/image" Target="../media/image265.png"/><Relationship Id="rId23" Type="http://schemas.openxmlformats.org/officeDocument/2006/relationships/customXml" Target="../ink/ink256.xml"/><Relationship Id="rId22" Type="http://schemas.openxmlformats.org/officeDocument/2006/relationships/image" Target="../media/image264.png"/><Relationship Id="rId21" Type="http://schemas.openxmlformats.org/officeDocument/2006/relationships/customXml" Target="../ink/ink255.xml"/><Relationship Id="rId20" Type="http://schemas.openxmlformats.org/officeDocument/2006/relationships/image" Target="../media/image263.png"/><Relationship Id="rId2" Type="http://schemas.openxmlformats.org/officeDocument/2006/relationships/image" Target="../media/image254.png"/><Relationship Id="rId19" Type="http://schemas.openxmlformats.org/officeDocument/2006/relationships/customXml" Target="../ink/ink254.xml"/><Relationship Id="rId18" Type="http://schemas.openxmlformats.org/officeDocument/2006/relationships/image" Target="../media/image262.png"/><Relationship Id="rId17" Type="http://schemas.openxmlformats.org/officeDocument/2006/relationships/customXml" Target="../ink/ink253.xml"/><Relationship Id="rId16" Type="http://schemas.openxmlformats.org/officeDocument/2006/relationships/image" Target="../media/image261.png"/><Relationship Id="rId15" Type="http://schemas.openxmlformats.org/officeDocument/2006/relationships/customXml" Target="../ink/ink252.xml"/><Relationship Id="rId14" Type="http://schemas.openxmlformats.org/officeDocument/2006/relationships/image" Target="../media/image260.png"/><Relationship Id="rId13" Type="http://schemas.openxmlformats.org/officeDocument/2006/relationships/customXml" Target="../ink/ink251.xml"/><Relationship Id="rId12" Type="http://schemas.openxmlformats.org/officeDocument/2006/relationships/image" Target="../media/image259.png"/><Relationship Id="rId11" Type="http://schemas.openxmlformats.org/officeDocument/2006/relationships/customXml" Target="../ink/ink250.xml"/><Relationship Id="rId10" Type="http://schemas.openxmlformats.org/officeDocument/2006/relationships/image" Target="../media/image258.png"/><Relationship Id="rId1" Type="http://schemas.openxmlformats.org/officeDocument/2006/relationships/customXml" Target="../ink/ink24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95.wmf"/><Relationship Id="rId1" Type="http://schemas.openxmlformats.org/officeDocument/2006/relationships/oleObject" Target="../embeddings/oleObject8.bin"/></Relationships>
</file>

<file path=ppt/slides/_rels/slide14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96.wmf"/><Relationship Id="rId1" Type="http://schemas.openxmlformats.org/officeDocument/2006/relationships/oleObject" Target="../embeddings/oleObject9.bin"/></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9" Type="http://schemas.openxmlformats.org/officeDocument/2006/relationships/customXml" Target="../ink/ink291.xml"/><Relationship Id="rId8" Type="http://schemas.openxmlformats.org/officeDocument/2006/relationships/image" Target="../media/image300.png"/><Relationship Id="rId7" Type="http://schemas.openxmlformats.org/officeDocument/2006/relationships/customXml" Target="../ink/ink290.xml"/><Relationship Id="rId6" Type="http://schemas.openxmlformats.org/officeDocument/2006/relationships/image" Target="../media/image299.png"/><Relationship Id="rId5" Type="http://schemas.openxmlformats.org/officeDocument/2006/relationships/customXml" Target="../ink/ink289.xml"/><Relationship Id="rId4" Type="http://schemas.openxmlformats.org/officeDocument/2006/relationships/image" Target="../media/image298.png"/><Relationship Id="rId3" Type="http://schemas.openxmlformats.org/officeDocument/2006/relationships/customXml" Target="../ink/ink288.xml"/><Relationship Id="rId2" Type="http://schemas.openxmlformats.org/officeDocument/2006/relationships/image" Target="../media/image297.png"/><Relationship Id="rId11" Type="http://schemas.openxmlformats.org/officeDocument/2006/relationships/slideLayout" Target="../slideLayouts/slideLayout7.xml"/><Relationship Id="rId10" Type="http://schemas.openxmlformats.org/officeDocument/2006/relationships/image" Target="../media/image301.png"/><Relationship Id="rId1" Type="http://schemas.openxmlformats.org/officeDocument/2006/relationships/customXml" Target="../ink/ink287.xml"/></Relationships>
</file>

<file path=ppt/slides/_rels/slide153.xml.rels><?xml version="1.0" encoding="UTF-8" standalone="yes"?>
<Relationships xmlns="http://schemas.openxmlformats.org/package/2006/relationships"><Relationship Id="rId98" Type="http://schemas.openxmlformats.org/officeDocument/2006/relationships/slideLayout" Target="../slideLayouts/slideLayout2.xml"/><Relationship Id="rId97" Type="http://schemas.openxmlformats.org/officeDocument/2006/relationships/image" Target="../media/image348.png"/><Relationship Id="rId96" Type="http://schemas.openxmlformats.org/officeDocument/2006/relationships/customXml" Target="../ink/ink340.xml"/><Relationship Id="rId95" Type="http://schemas.openxmlformats.org/officeDocument/2006/relationships/image" Target="../media/image347.png"/><Relationship Id="rId94" Type="http://schemas.openxmlformats.org/officeDocument/2006/relationships/customXml" Target="../ink/ink339.xml"/><Relationship Id="rId93" Type="http://schemas.openxmlformats.org/officeDocument/2006/relationships/image" Target="../media/image346.png"/><Relationship Id="rId92" Type="http://schemas.openxmlformats.org/officeDocument/2006/relationships/customXml" Target="../ink/ink338.xml"/><Relationship Id="rId91" Type="http://schemas.openxmlformats.org/officeDocument/2006/relationships/image" Target="../media/image345.png"/><Relationship Id="rId90" Type="http://schemas.openxmlformats.org/officeDocument/2006/relationships/customXml" Target="../ink/ink337.xml"/><Relationship Id="rId9" Type="http://schemas.openxmlformats.org/officeDocument/2006/relationships/customXml" Target="../ink/ink296.xml"/><Relationship Id="rId89" Type="http://schemas.openxmlformats.org/officeDocument/2006/relationships/image" Target="../media/image344.png"/><Relationship Id="rId88" Type="http://schemas.openxmlformats.org/officeDocument/2006/relationships/customXml" Target="../ink/ink336.xml"/><Relationship Id="rId87" Type="http://schemas.openxmlformats.org/officeDocument/2006/relationships/image" Target="../media/image343.png"/><Relationship Id="rId86" Type="http://schemas.openxmlformats.org/officeDocument/2006/relationships/customXml" Target="../ink/ink335.xml"/><Relationship Id="rId85" Type="http://schemas.openxmlformats.org/officeDocument/2006/relationships/image" Target="../media/image342.png"/><Relationship Id="rId84" Type="http://schemas.openxmlformats.org/officeDocument/2006/relationships/customXml" Target="../ink/ink334.xml"/><Relationship Id="rId83" Type="http://schemas.openxmlformats.org/officeDocument/2006/relationships/image" Target="../media/image341.png"/><Relationship Id="rId82" Type="http://schemas.openxmlformats.org/officeDocument/2006/relationships/customXml" Target="../ink/ink333.xml"/><Relationship Id="rId81" Type="http://schemas.openxmlformats.org/officeDocument/2006/relationships/image" Target="../media/image340.png"/><Relationship Id="rId80" Type="http://schemas.openxmlformats.org/officeDocument/2006/relationships/customXml" Target="../ink/ink332.xml"/><Relationship Id="rId8" Type="http://schemas.openxmlformats.org/officeDocument/2006/relationships/image" Target="../media/image305.png"/><Relationship Id="rId79" Type="http://schemas.openxmlformats.org/officeDocument/2006/relationships/image" Target="../media/image339.png"/><Relationship Id="rId78" Type="http://schemas.openxmlformats.org/officeDocument/2006/relationships/customXml" Target="../ink/ink331.xml"/><Relationship Id="rId77" Type="http://schemas.openxmlformats.org/officeDocument/2006/relationships/image" Target="../media/image338.png"/><Relationship Id="rId76" Type="http://schemas.openxmlformats.org/officeDocument/2006/relationships/customXml" Target="../ink/ink330.xml"/><Relationship Id="rId75" Type="http://schemas.openxmlformats.org/officeDocument/2006/relationships/image" Target="../media/image337.png"/><Relationship Id="rId74" Type="http://schemas.openxmlformats.org/officeDocument/2006/relationships/customXml" Target="../ink/ink329.xml"/><Relationship Id="rId73" Type="http://schemas.openxmlformats.org/officeDocument/2006/relationships/image" Target="../media/image336.png"/><Relationship Id="rId72" Type="http://schemas.openxmlformats.org/officeDocument/2006/relationships/customXml" Target="../ink/ink328.xml"/><Relationship Id="rId71" Type="http://schemas.openxmlformats.org/officeDocument/2006/relationships/image" Target="../media/image335.png"/><Relationship Id="rId70" Type="http://schemas.openxmlformats.org/officeDocument/2006/relationships/customXml" Target="../ink/ink327.xml"/><Relationship Id="rId7" Type="http://schemas.openxmlformats.org/officeDocument/2006/relationships/customXml" Target="../ink/ink295.xml"/><Relationship Id="rId69" Type="http://schemas.openxmlformats.org/officeDocument/2006/relationships/image" Target="../media/image334.png"/><Relationship Id="rId68" Type="http://schemas.openxmlformats.org/officeDocument/2006/relationships/customXml" Target="../ink/ink326.xml"/><Relationship Id="rId67" Type="http://schemas.openxmlformats.org/officeDocument/2006/relationships/image" Target="../media/image333.png"/><Relationship Id="rId66" Type="http://schemas.openxmlformats.org/officeDocument/2006/relationships/customXml" Target="../ink/ink325.xml"/><Relationship Id="rId65" Type="http://schemas.openxmlformats.org/officeDocument/2006/relationships/image" Target="../media/image332.png"/><Relationship Id="rId64" Type="http://schemas.openxmlformats.org/officeDocument/2006/relationships/customXml" Target="../ink/ink324.xml"/><Relationship Id="rId63" Type="http://schemas.openxmlformats.org/officeDocument/2006/relationships/image" Target="../media/image331.png"/><Relationship Id="rId62" Type="http://schemas.openxmlformats.org/officeDocument/2006/relationships/customXml" Target="../ink/ink323.xml"/><Relationship Id="rId61" Type="http://schemas.openxmlformats.org/officeDocument/2006/relationships/image" Target="../media/image330.png"/><Relationship Id="rId60" Type="http://schemas.openxmlformats.org/officeDocument/2006/relationships/customXml" Target="../ink/ink322.xml"/><Relationship Id="rId6" Type="http://schemas.openxmlformats.org/officeDocument/2006/relationships/image" Target="../media/image304.png"/><Relationship Id="rId59" Type="http://schemas.openxmlformats.org/officeDocument/2006/relationships/image" Target="../media/image329.png"/><Relationship Id="rId58" Type="http://schemas.openxmlformats.org/officeDocument/2006/relationships/customXml" Target="../ink/ink321.xml"/><Relationship Id="rId57" Type="http://schemas.openxmlformats.org/officeDocument/2006/relationships/image" Target="../media/image328.png"/><Relationship Id="rId56" Type="http://schemas.openxmlformats.org/officeDocument/2006/relationships/customXml" Target="../ink/ink320.xml"/><Relationship Id="rId55" Type="http://schemas.openxmlformats.org/officeDocument/2006/relationships/image" Target="../media/image327.png"/><Relationship Id="rId54" Type="http://schemas.openxmlformats.org/officeDocument/2006/relationships/customXml" Target="../ink/ink319.xml"/><Relationship Id="rId53" Type="http://schemas.openxmlformats.org/officeDocument/2006/relationships/image" Target="../media/image326.png"/><Relationship Id="rId52" Type="http://schemas.openxmlformats.org/officeDocument/2006/relationships/customXml" Target="../ink/ink318.xml"/><Relationship Id="rId51" Type="http://schemas.openxmlformats.org/officeDocument/2006/relationships/image" Target="../media/image325.png"/><Relationship Id="rId50" Type="http://schemas.openxmlformats.org/officeDocument/2006/relationships/customXml" Target="../ink/ink317.xml"/><Relationship Id="rId5" Type="http://schemas.openxmlformats.org/officeDocument/2006/relationships/customXml" Target="../ink/ink294.xml"/><Relationship Id="rId49" Type="http://schemas.openxmlformats.org/officeDocument/2006/relationships/image" Target="../media/image324.png"/><Relationship Id="rId48" Type="http://schemas.openxmlformats.org/officeDocument/2006/relationships/customXml" Target="../ink/ink316.xml"/><Relationship Id="rId47" Type="http://schemas.openxmlformats.org/officeDocument/2006/relationships/customXml" Target="../ink/ink315.xml"/><Relationship Id="rId46" Type="http://schemas.openxmlformats.org/officeDocument/2006/relationships/image" Target="../media/image323.png"/><Relationship Id="rId45" Type="http://schemas.openxmlformats.org/officeDocument/2006/relationships/customXml" Target="../ink/ink314.xml"/><Relationship Id="rId44" Type="http://schemas.openxmlformats.org/officeDocument/2006/relationships/image" Target="../media/image322.png"/><Relationship Id="rId43" Type="http://schemas.openxmlformats.org/officeDocument/2006/relationships/customXml" Target="../ink/ink313.xml"/><Relationship Id="rId42" Type="http://schemas.openxmlformats.org/officeDocument/2006/relationships/image" Target="../media/image321.png"/><Relationship Id="rId41" Type="http://schemas.openxmlformats.org/officeDocument/2006/relationships/customXml" Target="../ink/ink312.xml"/><Relationship Id="rId40" Type="http://schemas.openxmlformats.org/officeDocument/2006/relationships/image" Target="../media/image320.png"/><Relationship Id="rId4" Type="http://schemas.openxmlformats.org/officeDocument/2006/relationships/image" Target="../media/image303.png"/><Relationship Id="rId39" Type="http://schemas.openxmlformats.org/officeDocument/2006/relationships/customXml" Target="../ink/ink311.xml"/><Relationship Id="rId38" Type="http://schemas.openxmlformats.org/officeDocument/2006/relationships/image" Target="../media/image319.png"/><Relationship Id="rId37" Type="http://schemas.openxmlformats.org/officeDocument/2006/relationships/customXml" Target="../ink/ink310.xml"/><Relationship Id="rId36" Type="http://schemas.openxmlformats.org/officeDocument/2006/relationships/image" Target="../media/image318.png"/><Relationship Id="rId35" Type="http://schemas.openxmlformats.org/officeDocument/2006/relationships/customXml" Target="../ink/ink309.xml"/><Relationship Id="rId34" Type="http://schemas.openxmlformats.org/officeDocument/2006/relationships/image" Target="../media/image317.png"/><Relationship Id="rId33" Type="http://schemas.openxmlformats.org/officeDocument/2006/relationships/customXml" Target="../ink/ink308.xml"/><Relationship Id="rId32" Type="http://schemas.openxmlformats.org/officeDocument/2006/relationships/image" Target="../media/image316.png"/><Relationship Id="rId31" Type="http://schemas.openxmlformats.org/officeDocument/2006/relationships/customXml" Target="../ink/ink307.xml"/><Relationship Id="rId30" Type="http://schemas.openxmlformats.org/officeDocument/2006/relationships/image" Target="../media/image315.png"/><Relationship Id="rId3" Type="http://schemas.openxmlformats.org/officeDocument/2006/relationships/customXml" Target="../ink/ink293.xml"/><Relationship Id="rId29" Type="http://schemas.openxmlformats.org/officeDocument/2006/relationships/customXml" Target="../ink/ink306.xml"/><Relationship Id="rId28" Type="http://schemas.openxmlformats.org/officeDocument/2006/relationships/image" Target="../media/image314.png"/><Relationship Id="rId27" Type="http://schemas.openxmlformats.org/officeDocument/2006/relationships/customXml" Target="../ink/ink305.xml"/><Relationship Id="rId26" Type="http://schemas.openxmlformats.org/officeDocument/2006/relationships/image" Target="../media/image132.png"/><Relationship Id="rId25" Type="http://schemas.openxmlformats.org/officeDocument/2006/relationships/customXml" Target="../ink/ink304.xml"/><Relationship Id="rId24" Type="http://schemas.openxmlformats.org/officeDocument/2006/relationships/image" Target="../media/image313.png"/><Relationship Id="rId23" Type="http://schemas.openxmlformats.org/officeDocument/2006/relationships/customXml" Target="../ink/ink303.xml"/><Relationship Id="rId22" Type="http://schemas.openxmlformats.org/officeDocument/2006/relationships/image" Target="../media/image312.png"/><Relationship Id="rId21" Type="http://schemas.openxmlformats.org/officeDocument/2006/relationships/customXml" Target="../ink/ink302.xml"/><Relationship Id="rId20" Type="http://schemas.openxmlformats.org/officeDocument/2006/relationships/image" Target="../media/image311.png"/><Relationship Id="rId2" Type="http://schemas.openxmlformats.org/officeDocument/2006/relationships/image" Target="../media/image302.png"/><Relationship Id="rId19" Type="http://schemas.openxmlformats.org/officeDocument/2006/relationships/customXml" Target="../ink/ink301.xml"/><Relationship Id="rId18" Type="http://schemas.openxmlformats.org/officeDocument/2006/relationships/image" Target="../media/image310.png"/><Relationship Id="rId17" Type="http://schemas.openxmlformats.org/officeDocument/2006/relationships/customXml" Target="../ink/ink300.xml"/><Relationship Id="rId16" Type="http://schemas.openxmlformats.org/officeDocument/2006/relationships/image" Target="../media/image309.png"/><Relationship Id="rId15" Type="http://schemas.openxmlformats.org/officeDocument/2006/relationships/customXml" Target="../ink/ink299.xml"/><Relationship Id="rId14" Type="http://schemas.openxmlformats.org/officeDocument/2006/relationships/image" Target="../media/image308.png"/><Relationship Id="rId13" Type="http://schemas.openxmlformats.org/officeDocument/2006/relationships/customXml" Target="../ink/ink298.xml"/><Relationship Id="rId12" Type="http://schemas.openxmlformats.org/officeDocument/2006/relationships/image" Target="../media/image307.png"/><Relationship Id="rId11" Type="http://schemas.openxmlformats.org/officeDocument/2006/relationships/customXml" Target="../ink/ink297.xml"/><Relationship Id="rId10" Type="http://schemas.openxmlformats.org/officeDocument/2006/relationships/image" Target="../media/image306.png"/><Relationship Id="rId1" Type="http://schemas.openxmlformats.org/officeDocument/2006/relationships/customXml" Target="../ink/ink29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6.png"/><Relationship Id="rId7" Type="http://schemas.openxmlformats.org/officeDocument/2006/relationships/customXml" Target="../ink/ink3.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 Id="rId35" Type="http://schemas.openxmlformats.org/officeDocument/2006/relationships/notesSlide" Target="../notesSlides/notesSlide2.xml"/><Relationship Id="rId34" Type="http://schemas.openxmlformats.org/officeDocument/2006/relationships/vmlDrawing" Target="../drawings/vmlDrawing3.vml"/><Relationship Id="rId33" Type="http://schemas.openxmlformats.org/officeDocument/2006/relationships/slideLayout" Target="../slideLayouts/slideLayout2.xml"/><Relationship Id="rId32" Type="http://schemas.openxmlformats.org/officeDocument/2006/relationships/image" Target="../media/image18.png"/><Relationship Id="rId31" Type="http://schemas.openxmlformats.org/officeDocument/2006/relationships/customXml" Target="../ink/ink15.xml"/><Relationship Id="rId30" Type="http://schemas.openxmlformats.org/officeDocument/2006/relationships/image" Target="../media/image17.png"/><Relationship Id="rId3" Type="http://schemas.openxmlformats.org/officeDocument/2006/relationships/customXml" Target="../ink/ink1.xml"/><Relationship Id="rId29" Type="http://schemas.openxmlformats.org/officeDocument/2006/relationships/customXml" Target="../ink/ink14.xml"/><Relationship Id="rId28" Type="http://schemas.openxmlformats.org/officeDocument/2006/relationships/image" Target="../media/image16.png"/><Relationship Id="rId27" Type="http://schemas.openxmlformats.org/officeDocument/2006/relationships/customXml" Target="../ink/ink13.xml"/><Relationship Id="rId26" Type="http://schemas.openxmlformats.org/officeDocument/2006/relationships/image" Target="../media/image15.png"/><Relationship Id="rId25" Type="http://schemas.openxmlformats.org/officeDocument/2006/relationships/customXml" Target="../ink/ink12.xml"/><Relationship Id="rId24" Type="http://schemas.openxmlformats.org/officeDocument/2006/relationships/image" Target="../media/image14.png"/><Relationship Id="rId23" Type="http://schemas.openxmlformats.org/officeDocument/2006/relationships/customXml" Target="../ink/ink11.xml"/><Relationship Id="rId22" Type="http://schemas.openxmlformats.org/officeDocument/2006/relationships/image" Target="../media/image13.png"/><Relationship Id="rId21" Type="http://schemas.openxmlformats.org/officeDocument/2006/relationships/customXml" Target="../ink/ink10.xml"/><Relationship Id="rId20" Type="http://schemas.openxmlformats.org/officeDocument/2006/relationships/image" Target="../media/image12.png"/><Relationship Id="rId2" Type="http://schemas.openxmlformats.org/officeDocument/2006/relationships/image" Target="../media/image3.wmf"/><Relationship Id="rId19" Type="http://schemas.openxmlformats.org/officeDocument/2006/relationships/customXml" Target="../ink/ink9.xml"/><Relationship Id="rId18" Type="http://schemas.openxmlformats.org/officeDocument/2006/relationships/image" Target="../media/image11.png"/><Relationship Id="rId17" Type="http://schemas.openxmlformats.org/officeDocument/2006/relationships/customXml" Target="../ink/ink8.xml"/><Relationship Id="rId16" Type="http://schemas.openxmlformats.org/officeDocument/2006/relationships/image" Target="../media/image10.png"/><Relationship Id="rId15" Type="http://schemas.openxmlformats.org/officeDocument/2006/relationships/customXml" Target="../ink/ink7.xml"/><Relationship Id="rId14" Type="http://schemas.openxmlformats.org/officeDocument/2006/relationships/image" Target="../media/image9.png"/><Relationship Id="rId13" Type="http://schemas.openxmlformats.org/officeDocument/2006/relationships/customXml" Target="../ink/ink6.xml"/><Relationship Id="rId12" Type="http://schemas.openxmlformats.org/officeDocument/2006/relationships/image" Target="../media/image8.png"/><Relationship Id="rId11" Type="http://schemas.openxmlformats.org/officeDocument/2006/relationships/customXml" Target="../ink/ink5.xml"/><Relationship Id="rId10" Type="http://schemas.openxmlformats.org/officeDocument/2006/relationships/image" Target="../media/image7.png"/><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customXml" Target="../ink/ink19.xml"/><Relationship Id="rId72" Type="http://schemas.openxmlformats.org/officeDocument/2006/relationships/slideLayout" Target="../slideLayouts/slideLayout7.xml"/><Relationship Id="rId71" Type="http://schemas.openxmlformats.org/officeDocument/2006/relationships/image" Target="../media/image54.png"/><Relationship Id="rId70" Type="http://schemas.openxmlformats.org/officeDocument/2006/relationships/customXml" Target="../ink/ink50.xml"/><Relationship Id="rId7" Type="http://schemas.openxmlformats.org/officeDocument/2006/relationships/image" Target="../media/image22.png"/><Relationship Id="rId69" Type="http://schemas.openxmlformats.org/officeDocument/2006/relationships/image" Target="../media/image53.png"/><Relationship Id="rId68" Type="http://schemas.openxmlformats.org/officeDocument/2006/relationships/customXml" Target="../ink/ink49.xml"/><Relationship Id="rId67" Type="http://schemas.openxmlformats.org/officeDocument/2006/relationships/image" Target="../media/image52.png"/><Relationship Id="rId66" Type="http://schemas.openxmlformats.org/officeDocument/2006/relationships/customXml" Target="../ink/ink48.xml"/><Relationship Id="rId65" Type="http://schemas.openxmlformats.org/officeDocument/2006/relationships/image" Target="../media/image51.png"/><Relationship Id="rId64" Type="http://schemas.openxmlformats.org/officeDocument/2006/relationships/customXml" Target="../ink/ink47.xml"/><Relationship Id="rId63" Type="http://schemas.openxmlformats.org/officeDocument/2006/relationships/image" Target="../media/image50.png"/><Relationship Id="rId62" Type="http://schemas.openxmlformats.org/officeDocument/2006/relationships/customXml" Target="../ink/ink46.xml"/><Relationship Id="rId61" Type="http://schemas.openxmlformats.org/officeDocument/2006/relationships/image" Target="../media/image49.png"/><Relationship Id="rId60" Type="http://schemas.openxmlformats.org/officeDocument/2006/relationships/customXml" Target="../ink/ink45.xml"/><Relationship Id="rId6" Type="http://schemas.openxmlformats.org/officeDocument/2006/relationships/customXml" Target="../ink/ink18.xml"/><Relationship Id="rId59" Type="http://schemas.openxmlformats.org/officeDocument/2006/relationships/image" Target="../media/image48.png"/><Relationship Id="rId58" Type="http://schemas.openxmlformats.org/officeDocument/2006/relationships/customXml" Target="../ink/ink44.xml"/><Relationship Id="rId57" Type="http://schemas.openxmlformats.org/officeDocument/2006/relationships/image" Target="../media/image47.png"/><Relationship Id="rId56" Type="http://schemas.openxmlformats.org/officeDocument/2006/relationships/customXml" Target="../ink/ink43.xml"/><Relationship Id="rId55" Type="http://schemas.openxmlformats.org/officeDocument/2006/relationships/image" Target="../media/image46.png"/><Relationship Id="rId54" Type="http://schemas.openxmlformats.org/officeDocument/2006/relationships/customXml" Target="../ink/ink42.xml"/><Relationship Id="rId53" Type="http://schemas.openxmlformats.org/officeDocument/2006/relationships/image" Target="../media/image45.png"/><Relationship Id="rId52" Type="http://schemas.openxmlformats.org/officeDocument/2006/relationships/customXml" Target="../ink/ink41.xml"/><Relationship Id="rId51" Type="http://schemas.openxmlformats.org/officeDocument/2006/relationships/image" Target="../media/image44.png"/><Relationship Id="rId50" Type="http://schemas.openxmlformats.org/officeDocument/2006/relationships/customXml" Target="../ink/ink40.xml"/><Relationship Id="rId5" Type="http://schemas.openxmlformats.org/officeDocument/2006/relationships/image" Target="../media/image21.png"/><Relationship Id="rId49" Type="http://schemas.openxmlformats.org/officeDocument/2006/relationships/image" Target="../media/image43.png"/><Relationship Id="rId48" Type="http://schemas.openxmlformats.org/officeDocument/2006/relationships/customXml" Target="../ink/ink39.xml"/><Relationship Id="rId47" Type="http://schemas.openxmlformats.org/officeDocument/2006/relationships/image" Target="../media/image42.png"/><Relationship Id="rId46" Type="http://schemas.openxmlformats.org/officeDocument/2006/relationships/customXml" Target="../ink/ink38.xml"/><Relationship Id="rId45" Type="http://schemas.openxmlformats.org/officeDocument/2006/relationships/image" Target="../media/image41.png"/><Relationship Id="rId44" Type="http://schemas.openxmlformats.org/officeDocument/2006/relationships/customXml" Target="../ink/ink37.xml"/><Relationship Id="rId43" Type="http://schemas.openxmlformats.org/officeDocument/2006/relationships/image" Target="../media/image40.png"/><Relationship Id="rId42" Type="http://schemas.openxmlformats.org/officeDocument/2006/relationships/customXml" Target="../ink/ink36.xml"/><Relationship Id="rId41" Type="http://schemas.openxmlformats.org/officeDocument/2006/relationships/image" Target="../media/image39.png"/><Relationship Id="rId40" Type="http://schemas.openxmlformats.org/officeDocument/2006/relationships/customXml" Target="../ink/ink35.xml"/><Relationship Id="rId4" Type="http://schemas.openxmlformats.org/officeDocument/2006/relationships/customXml" Target="../ink/ink17.xml"/><Relationship Id="rId39" Type="http://schemas.openxmlformats.org/officeDocument/2006/relationships/image" Target="../media/image38.png"/><Relationship Id="rId38" Type="http://schemas.openxmlformats.org/officeDocument/2006/relationships/customXml" Target="../ink/ink34.xml"/><Relationship Id="rId37" Type="http://schemas.openxmlformats.org/officeDocument/2006/relationships/image" Target="../media/image37.png"/><Relationship Id="rId36" Type="http://schemas.openxmlformats.org/officeDocument/2006/relationships/customXml" Target="../ink/ink33.xml"/><Relationship Id="rId35" Type="http://schemas.openxmlformats.org/officeDocument/2006/relationships/image" Target="../media/image36.png"/><Relationship Id="rId34" Type="http://schemas.openxmlformats.org/officeDocument/2006/relationships/customXml" Target="../ink/ink32.xml"/><Relationship Id="rId33" Type="http://schemas.openxmlformats.org/officeDocument/2006/relationships/image" Target="../media/image35.png"/><Relationship Id="rId32" Type="http://schemas.openxmlformats.org/officeDocument/2006/relationships/customXml" Target="../ink/ink31.xml"/><Relationship Id="rId31" Type="http://schemas.openxmlformats.org/officeDocument/2006/relationships/image" Target="../media/image34.png"/><Relationship Id="rId30" Type="http://schemas.openxmlformats.org/officeDocument/2006/relationships/customXml" Target="../ink/ink30.xml"/><Relationship Id="rId3" Type="http://schemas.openxmlformats.org/officeDocument/2006/relationships/image" Target="../media/image20.png"/><Relationship Id="rId29" Type="http://schemas.openxmlformats.org/officeDocument/2006/relationships/image" Target="../media/image33.png"/><Relationship Id="rId28" Type="http://schemas.openxmlformats.org/officeDocument/2006/relationships/customXml" Target="../ink/ink29.xml"/><Relationship Id="rId27" Type="http://schemas.openxmlformats.org/officeDocument/2006/relationships/image" Target="../media/image32.png"/><Relationship Id="rId26" Type="http://schemas.openxmlformats.org/officeDocument/2006/relationships/customXml" Target="../ink/ink28.xml"/><Relationship Id="rId25" Type="http://schemas.openxmlformats.org/officeDocument/2006/relationships/image" Target="../media/image31.png"/><Relationship Id="rId24" Type="http://schemas.openxmlformats.org/officeDocument/2006/relationships/customXml" Target="../ink/ink27.xml"/><Relationship Id="rId23" Type="http://schemas.openxmlformats.org/officeDocument/2006/relationships/image" Target="../media/image30.png"/><Relationship Id="rId22" Type="http://schemas.openxmlformats.org/officeDocument/2006/relationships/customXml" Target="../ink/ink26.xml"/><Relationship Id="rId21" Type="http://schemas.openxmlformats.org/officeDocument/2006/relationships/image" Target="../media/image29.png"/><Relationship Id="rId20" Type="http://schemas.openxmlformats.org/officeDocument/2006/relationships/customXml" Target="../ink/ink25.xml"/><Relationship Id="rId2" Type="http://schemas.openxmlformats.org/officeDocument/2006/relationships/customXml" Target="../ink/ink16.xml"/><Relationship Id="rId19" Type="http://schemas.openxmlformats.org/officeDocument/2006/relationships/image" Target="../media/image28.png"/><Relationship Id="rId18" Type="http://schemas.openxmlformats.org/officeDocument/2006/relationships/customXml" Target="../ink/ink24.xml"/><Relationship Id="rId17" Type="http://schemas.openxmlformats.org/officeDocument/2006/relationships/image" Target="../media/image27.png"/><Relationship Id="rId16" Type="http://schemas.openxmlformats.org/officeDocument/2006/relationships/customXml" Target="../ink/ink23.xml"/><Relationship Id="rId15" Type="http://schemas.openxmlformats.org/officeDocument/2006/relationships/image" Target="../media/image26.png"/><Relationship Id="rId14" Type="http://schemas.openxmlformats.org/officeDocument/2006/relationships/customXml" Target="../ink/ink22.xml"/><Relationship Id="rId13" Type="http://schemas.openxmlformats.org/officeDocument/2006/relationships/image" Target="../media/image25.png"/><Relationship Id="rId12" Type="http://schemas.openxmlformats.org/officeDocument/2006/relationships/customXml" Target="../ink/ink21.xml"/><Relationship Id="rId11" Type="http://schemas.openxmlformats.org/officeDocument/2006/relationships/image" Target="../media/image24.png"/><Relationship Id="rId10" Type="http://schemas.openxmlformats.org/officeDocument/2006/relationships/customXml" Target="../ink/ink20.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ddd/&#21160;&#30011;1.htm"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9.wmf"/><Relationship Id="rId1"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2.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9" Type="http://schemas.openxmlformats.org/officeDocument/2006/relationships/customXml" Target="../ink/ink55.xml"/><Relationship Id="rId8" Type="http://schemas.openxmlformats.org/officeDocument/2006/relationships/image" Target="../media/image66.png"/><Relationship Id="rId7" Type="http://schemas.openxmlformats.org/officeDocument/2006/relationships/customXml" Target="../ink/ink54.xml"/><Relationship Id="rId6" Type="http://schemas.openxmlformats.org/officeDocument/2006/relationships/image" Target="../media/image65.png"/><Relationship Id="rId5" Type="http://schemas.openxmlformats.org/officeDocument/2006/relationships/customXml" Target="../ink/ink53.xml"/><Relationship Id="rId4" Type="http://schemas.openxmlformats.org/officeDocument/2006/relationships/image" Target="../media/image64.png"/><Relationship Id="rId3" Type="http://schemas.openxmlformats.org/officeDocument/2006/relationships/customXml" Target="../ink/ink52.xml"/><Relationship Id="rId2" Type="http://schemas.openxmlformats.org/officeDocument/2006/relationships/image" Target="../media/image63.png"/><Relationship Id="rId17" Type="http://schemas.openxmlformats.org/officeDocument/2006/relationships/slideLayout" Target="../slideLayouts/slideLayout7.xml"/><Relationship Id="rId16" Type="http://schemas.openxmlformats.org/officeDocument/2006/relationships/image" Target="../media/image70.png"/><Relationship Id="rId15" Type="http://schemas.openxmlformats.org/officeDocument/2006/relationships/customXml" Target="../ink/ink58.xml"/><Relationship Id="rId14" Type="http://schemas.openxmlformats.org/officeDocument/2006/relationships/image" Target="../media/image69.png"/><Relationship Id="rId13" Type="http://schemas.openxmlformats.org/officeDocument/2006/relationships/customXml" Target="../ink/ink57.xml"/><Relationship Id="rId12" Type="http://schemas.openxmlformats.org/officeDocument/2006/relationships/image" Target="../media/image68.png"/><Relationship Id="rId11" Type="http://schemas.openxmlformats.org/officeDocument/2006/relationships/customXml" Target="../ink/ink56.xml"/><Relationship Id="rId10" Type="http://schemas.openxmlformats.org/officeDocument/2006/relationships/image" Target="../media/image67.png"/><Relationship Id="rId1" Type="http://schemas.openxmlformats.org/officeDocument/2006/relationships/customXml" Target="../ink/ink5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99" Type="http://schemas.openxmlformats.org/officeDocument/2006/relationships/customXml" Target="../ink/ink108.xml"/><Relationship Id="rId98" Type="http://schemas.openxmlformats.org/officeDocument/2006/relationships/image" Target="../media/image119.png"/><Relationship Id="rId97" Type="http://schemas.openxmlformats.org/officeDocument/2006/relationships/customXml" Target="../ink/ink107.xml"/><Relationship Id="rId96" Type="http://schemas.openxmlformats.org/officeDocument/2006/relationships/image" Target="../media/image118.png"/><Relationship Id="rId95" Type="http://schemas.openxmlformats.org/officeDocument/2006/relationships/customXml" Target="../ink/ink106.xml"/><Relationship Id="rId94" Type="http://schemas.openxmlformats.org/officeDocument/2006/relationships/image" Target="../media/image117.png"/><Relationship Id="rId93" Type="http://schemas.openxmlformats.org/officeDocument/2006/relationships/customXml" Target="../ink/ink105.xml"/><Relationship Id="rId92" Type="http://schemas.openxmlformats.org/officeDocument/2006/relationships/image" Target="../media/image116.png"/><Relationship Id="rId91" Type="http://schemas.openxmlformats.org/officeDocument/2006/relationships/customXml" Target="../ink/ink104.xml"/><Relationship Id="rId90" Type="http://schemas.openxmlformats.org/officeDocument/2006/relationships/image" Target="../media/image115.png"/><Relationship Id="rId9" Type="http://schemas.openxmlformats.org/officeDocument/2006/relationships/customXml" Target="../ink/ink63.xml"/><Relationship Id="rId89" Type="http://schemas.openxmlformats.org/officeDocument/2006/relationships/customXml" Target="../ink/ink103.xml"/><Relationship Id="rId88" Type="http://schemas.openxmlformats.org/officeDocument/2006/relationships/image" Target="../media/image114.png"/><Relationship Id="rId87" Type="http://schemas.openxmlformats.org/officeDocument/2006/relationships/customXml" Target="../ink/ink102.xml"/><Relationship Id="rId86" Type="http://schemas.openxmlformats.org/officeDocument/2006/relationships/image" Target="../media/image113.png"/><Relationship Id="rId85" Type="http://schemas.openxmlformats.org/officeDocument/2006/relationships/customXml" Target="../ink/ink101.xml"/><Relationship Id="rId84" Type="http://schemas.openxmlformats.org/officeDocument/2006/relationships/image" Target="../media/image112.png"/><Relationship Id="rId83" Type="http://schemas.openxmlformats.org/officeDocument/2006/relationships/customXml" Target="../ink/ink100.xml"/><Relationship Id="rId82" Type="http://schemas.openxmlformats.org/officeDocument/2006/relationships/image" Target="../media/image111.png"/><Relationship Id="rId81" Type="http://schemas.openxmlformats.org/officeDocument/2006/relationships/customXml" Target="../ink/ink99.xml"/><Relationship Id="rId80" Type="http://schemas.openxmlformats.org/officeDocument/2006/relationships/image" Target="../media/image110.png"/><Relationship Id="rId8" Type="http://schemas.openxmlformats.org/officeDocument/2006/relationships/image" Target="../media/image74.png"/><Relationship Id="rId79" Type="http://schemas.openxmlformats.org/officeDocument/2006/relationships/customXml" Target="../ink/ink98.xml"/><Relationship Id="rId78" Type="http://schemas.openxmlformats.org/officeDocument/2006/relationships/image" Target="../media/image109.png"/><Relationship Id="rId77" Type="http://schemas.openxmlformats.org/officeDocument/2006/relationships/customXml" Target="../ink/ink97.xml"/><Relationship Id="rId76" Type="http://schemas.openxmlformats.org/officeDocument/2006/relationships/image" Target="../media/image108.png"/><Relationship Id="rId75" Type="http://schemas.openxmlformats.org/officeDocument/2006/relationships/customXml" Target="../ink/ink96.xml"/><Relationship Id="rId74" Type="http://schemas.openxmlformats.org/officeDocument/2006/relationships/image" Target="../media/image107.png"/><Relationship Id="rId73" Type="http://schemas.openxmlformats.org/officeDocument/2006/relationships/customXml" Target="../ink/ink95.xml"/><Relationship Id="rId72" Type="http://schemas.openxmlformats.org/officeDocument/2006/relationships/image" Target="../media/image106.png"/><Relationship Id="rId71" Type="http://schemas.openxmlformats.org/officeDocument/2006/relationships/customXml" Target="../ink/ink94.xml"/><Relationship Id="rId70" Type="http://schemas.openxmlformats.org/officeDocument/2006/relationships/image" Target="../media/image105.png"/><Relationship Id="rId7" Type="http://schemas.openxmlformats.org/officeDocument/2006/relationships/customXml" Target="../ink/ink62.xml"/><Relationship Id="rId69" Type="http://schemas.openxmlformats.org/officeDocument/2006/relationships/customXml" Target="../ink/ink93.xml"/><Relationship Id="rId68" Type="http://schemas.openxmlformats.org/officeDocument/2006/relationships/image" Target="../media/image104.png"/><Relationship Id="rId67" Type="http://schemas.openxmlformats.org/officeDocument/2006/relationships/customXml" Target="../ink/ink92.xml"/><Relationship Id="rId66" Type="http://schemas.openxmlformats.org/officeDocument/2006/relationships/image" Target="../media/image103.png"/><Relationship Id="rId65" Type="http://schemas.openxmlformats.org/officeDocument/2006/relationships/customXml" Target="../ink/ink91.xml"/><Relationship Id="rId64" Type="http://schemas.openxmlformats.org/officeDocument/2006/relationships/image" Target="../media/image102.png"/><Relationship Id="rId63" Type="http://schemas.openxmlformats.org/officeDocument/2006/relationships/customXml" Target="../ink/ink90.xml"/><Relationship Id="rId62" Type="http://schemas.openxmlformats.org/officeDocument/2006/relationships/image" Target="../media/image101.png"/><Relationship Id="rId61" Type="http://schemas.openxmlformats.org/officeDocument/2006/relationships/customXml" Target="../ink/ink89.xml"/><Relationship Id="rId60" Type="http://schemas.openxmlformats.org/officeDocument/2006/relationships/image" Target="../media/image100.png"/><Relationship Id="rId6" Type="http://schemas.openxmlformats.org/officeDocument/2006/relationships/image" Target="../media/image73.png"/><Relationship Id="rId59" Type="http://schemas.openxmlformats.org/officeDocument/2006/relationships/customXml" Target="../ink/ink88.xml"/><Relationship Id="rId58" Type="http://schemas.openxmlformats.org/officeDocument/2006/relationships/image" Target="../media/image99.png"/><Relationship Id="rId57" Type="http://schemas.openxmlformats.org/officeDocument/2006/relationships/customXml" Target="../ink/ink87.xml"/><Relationship Id="rId56" Type="http://schemas.openxmlformats.org/officeDocument/2006/relationships/image" Target="../media/image98.png"/><Relationship Id="rId55" Type="http://schemas.openxmlformats.org/officeDocument/2006/relationships/customXml" Target="../ink/ink86.xml"/><Relationship Id="rId54" Type="http://schemas.openxmlformats.org/officeDocument/2006/relationships/image" Target="../media/image97.png"/><Relationship Id="rId53" Type="http://schemas.openxmlformats.org/officeDocument/2006/relationships/customXml" Target="../ink/ink85.xml"/><Relationship Id="rId52" Type="http://schemas.openxmlformats.org/officeDocument/2006/relationships/image" Target="../media/image96.png"/><Relationship Id="rId51" Type="http://schemas.openxmlformats.org/officeDocument/2006/relationships/customXml" Target="../ink/ink84.xml"/><Relationship Id="rId50" Type="http://schemas.openxmlformats.org/officeDocument/2006/relationships/image" Target="../media/image95.png"/><Relationship Id="rId5" Type="http://schemas.openxmlformats.org/officeDocument/2006/relationships/customXml" Target="../ink/ink61.xml"/><Relationship Id="rId49" Type="http://schemas.openxmlformats.org/officeDocument/2006/relationships/customXml" Target="../ink/ink83.xml"/><Relationship Id="rId48" Type="http://schemas.openxmlformats.org/officeDocument/2006/relationships/image" Target="../media/image94.png"/><Relationship Id="rId47" Type="http://schemas.openxmlformats.org/officeDocument/2006/relationships/customXml" Target="../ink/ink82.xml"/><Relationship Id="rId46" Type="http://schemas.openxmlformats.org/officeDocument/2006/relationships/image" Target="../media/image93.png"/><Relationship Id="rId45" Type="http://schemas.openxmlformats.org/officeDocument/2006/relationships/customXml" Target="../ink/ink81.xml"/><Relationship Id="rId44" Type="http://schemas.openxmlformats.org/officeDocument/2006/relationships/image" Target="../media/image92.png"/><Relationship Id="rId43" Type="http://schemas.openxmlformats.org/officeDocument/2006/relationships/customXml" Target="../ink/ink80.xml"/><Relationship Id="rId42" Type="http://schemas.openxmlformats.org/officeDocument/2006/relationships/image" Target="../media/image91.png"/><Relationship Id="rId41" Type="http://schemas.openxmlformats.org/officeDocument/2006/relationships/customXml" Target="../ink/ink79.xml"/><Relationship Id="rId40" Type="http://schemas.openxmlformats.org/officeDocument/2006/relationships/image" Target="../media/image90.png"/><Relationship Id="rId4" Type="http://schemas.openxmlformats.org/officeDocument/2006/relationships/image" Target="../media/image72.png"/><Relationship Id="rId39" Type="http://schemas.openxmlformats.org/officeDocument/2006/relationships/customXml" Target="../ink/ink78.xml"/><Relationship Id="rId38" Type="http://schemas.openxmlformats.org/officeDocument/2006/relationships/image" Target="../media/image89.png"/><Relationship Id="rId37" Type="http://schemas.openxmlformats.org/officeDocument/2006/relationships/customXml" Target="../ink/ink77.xml"/><Relationship Id="rId36" Type="http://schemas.openxmlformats.org/officeDocument/2006/relationships/image" Target="../media/image88.png"/><Relationship Id="rId35" Type="http://schemas.openxmlformats.org/officeDocument/2006/relationships/customXml" Target="../ink/ink76.xml"/><Relationship Id="rId34" Type="http://schemas.openxmlformats.org/officeDocument/2006/relationships/image" Target="../media/image87.png"/><Relationship Id="rId33" Type="http://schemas.openxmlformats.org/officeDocument/2006/relationships/customXml" Target="../ink/ink75.xml"/><Relationship Id="rId32" Type="http://schemas.openxmlformats.org/officeDocument/2006/relationships/image" Target="../media/image86.png"/><Relationship Id="rId31" Type="http://schemas.openxmlformats.org/officeDocument/2006/relationships/customXml" Target="../ink/ink74.xml"/><Relationship Id="rId30" Type="http://schemas.openxmlformats.org/officeDocument/2006/relationships/image" Target="../media/image85.png"/><Relationship Id="rId3" Type="http://schemas.openxmlformats.org/officeDocument/2006/relationships/customXml" Target="../ink/ink60.xml"/><Relationship Id="rId29" Type="http://schemas.openxmlformats.org/officeDocument/2006/relationships/customXml" Target="../ink/ink73.xml"/><Relationship Id="rId28" Type="http://schemas.openxmlformats.org/officeDocument/2006/relationships/image" Target="../media/image84.png"/><Relationship Id="rId27" Type="http://schemas.openxmlformats.org/officeDocument/2006/relationships/customXml" Target="../ink/ink72.xml"/><Relationship Id="rId26" Type="http://schemas.openxmlformats.org/officeDocument/2006/relationships/image" Target="../media/image83.png"/><Relationship Id="rId25" Type="http://schemas.openxmlformats.org/officeDocument/2006/relationships/customXml" Target="../ink/ink71.xml"/><Relationship Id="rId249" Type="http://schemas.openxmlformats.org/officeDocument/2006/relationships/slideLayout" Target="../slideLayouts/slideLayout7.xml"/><Relationship Id="rId248" Type="http://schemas.openxmlformats.org/officeDocument/2006/relationships/image" Target="../media/image193.png"/><Relationship Id="rId247" Type="http://schemas.openxmlformats.org/officeDocument/2006/relationships/customXml" Target="../ink/ink183.xml"/><Relationship Id="rId246" Type="http://schemas.openxmlformats.org/officeDocument/2006/relationships/image" Target="../media/image192.png"/><Relationship Id="rId245" Type="http://schemas.openxmlformats.org/officeDocument/2006/relationships/customXml" Target="../ink/ink182.xml"/><Relationship Id="rId244" Type="http://schemas.openxmlformats.org/officeDocument/2006/relationships/image" Target="../media/image191.png"/><Relationship Id="rId243" Type="http://schemas.openxmlformats.org/officeDocument/2006/relationships/customXml" Target="../ink/ink181.xml"/><Relationship Id="rId242" Type="http://schemas.openxmlformats.org/officeDocument/2006/relationships/image" Target="../media/image190.png"/><Relationship Id="rId241" Type="http://schemas.openxmlformats.org/officeDocument/2006/relationships/customXml" Target="../ink/ink180.xml"/><Relationship Id="rId240" Type="http://schemas.openxmlformats.org/officeDocument/2006/relationships/image" Target="../media/image189.png"/><Relationship Id="rId24" Type="http://schemas.openxmlformats.org/officeDocument/2006/relationships/image" Target="../media/image82.png"/><Relationship Id="rId239" Type="http://schemas.openxmlformats.org/officeDocument/2006/relationships/customXml" Target="../ink/ink179.xml"/><Relationship Id="rId238" Type="http://schemas.openxmlformats.org/officeDocument/2006/relationships/image" Target="../media/image188.png"/><Relationship Id="rId237" Type="http://schemas.openxmlformats.org/officeDocument/2006/relationships/customXml" Target="../ink/ink178.xml"/><Relationship Id="rId236" Type="http://schemas.openxmlformats.org/officeDocument/2006/relationships/image" Target="../media/image187.png"/><Relationship Id="rId235" Type="http://schemas.openxmlformats.org/officeDocument/2006/relationships/customXml" Target="../ink/ink177.xml"/><Relationship Id="rId234" Type="http://schemas.openxmlformats.org/officeDocument/2006/relationships/image" Target="../media/image186.png"/><Relationship Id="rId233" Type="http://schemas.openxmlformats.org/officeDocument/2006/relationships/customXml" Target="../ink/ink176.xml"/><Relationship Id="rId232" Type="http://schemas.openxmlformats.org/officeDocument/2006/relationships/image" Target="../media/image185.png"/><Relationship Id="rId231" Type="http://schemas.openxmlformats.org/officeDocument/2006/relationships/customXml" Target="../ink/ink175.xml"/><Relationship Id="rId230" Type="http://schemas.openxmlformats.org/officeDocument/2006/relationships/image" Target="../media/image184.png"/><Relationship Id="rId23" Type="http://schemas.openxmlformats.org/officeDocument/2006/relationships/customXml" Target="../ink/ink70.xml"/><Relationship Id="rId229" Type="http://schemas.openxmlformats.org/officeDocument/2006/relationships/customXml" Target="../ink/ink174.xml"/><Relationship Id="rId228" Type="http://schemas.openxmlformats.org/officeDocument/2006/relationships/image" Target="../media/image183.png"/><Relationship Id="rId227" Type="http://schemas.openxmlformats.org/officeDocument/2006/relationships/customXml" Target="../ink/ink173.xml"/><Relationship Id="rId226" Type="http://schemas.openxmlformats.org/officeDocument/2006/relationships/image" Target="../media/image182.png"/><Relationship Id="rId225" Type="http://schemas.openxmlformats.org/officeDocument/2006/relationships/customXml" Target="../ink/ink172.xml"/><Relationship Id="rId224" Type="http://schemas.openxmlformats.org/officeDocument/2006/relationships/image" Target="../media/image181.png"/><Relationship Id="rId223" Type="http://schemas.openxmlformats.org/officeDocument/2006/relationships/customXml" Target="../ink/ink171.xml"/><Relationship Id="rId222" Type="http://schemas.openxmlformats.org/officeDocument/2006/relationships/image" Target="../media/image180.png"/><Relationship Id="rId221" Type="http://schemas.openxmlformats.org/officeDocument/2006/relationships/customXml" Target="../ink/ink170.xml"/><Relationship Id="rId220" Type="http://schemas.openxmlformats.org/officeDocument/2006/relationships/image" Target="../media/image179.png"/><Relationship Id="rId22" Type="http://schemas.openxmlformats.org/officeDocument/2006/relationships/image" Target="../media/image81.png"/><Relationship Id="rId219" Type="http://schemas.openxmlformats.org/officeDocument/2006/relationships/customXml" Target="../ink/ink169.xml"/><Relationship Id="rId218" Type="http://schemas.openxmlformats.org/officeDocument/2006/relationships/image" Target="../media/image178.png"/><Relationship Id="rId217" Type="http://schemas.openxmlformats.org/officeDocument/2006/relationships/customXml" Target="../ink/ink168.xml"/><Relationship Id="rId216" Type="http://schemas.openxmlformats.org/officeDocument/2006/relationships/image" Target="../media/image177.png"/><Relationship Id="rId215" Type="http://schemas.openxmlformats.org/officeDocument/2006/relationships/customXml" Target="../ink/ink167.xml"/><Relationship Id="rId214" Type="http://schemas.openxmlformats.org/officeDocument/2006/relationships/image" Target="../media/image176.png"/><Relationship Id="rId213" Type="http://schemas.openxmlformats.org/officeDocument/2006/relationships/customXml" Target="../ink/ink166.xml"/><Relationship Id="rId212" Type="http://schemas.openxmlformats.org/officeDocument/2006/relationships/image" Target="../media/image175.png"/><Relationship Id="rId211" Type="http://schemas.openxmlformats.org/officeDocument/2006/relationships/customXml" Target="../ink/ink165.xml"/><Relationship Id="rId210" Type="http://schemas.openxmlformats.org/officeDocument/2006/relationships/image" Target="../media/image174.png"/><Relationship Id="rId21" Type="http://schemas.openxmlformats.org/officeDocument/2006/relationships/customXml" Target="../ink/ink69.xml"/><Relationship Id="rId209" Type="http://schemas.openxmlformats.org/officeDocument/2006/relationships/customXml" Target="../ink/ink164.xml"/><Relationship Id="rId208" Type="http://schemas.openxmlformats.org/officeDocument/2006/relationships/image" Target="../media/image173.png"/><Relationship Id="rId207" Type="http://schemas.openxmlformats.org/officeDocument/2006/relationships/customXml" Target="../ink/ink163.xml"/><Relationship Id="rId206" Type="http://schemas.openxmlformats.org/officeDocument/2006/relationships/image" Target="../media/image172.png"/><Relationship Id="rId205" Type="http://schemas.openxmlformats.org/officeDocument/2006/relationships/customXml" Target="../ink/ink162.xml"/><Relationship Id="rId204" Type="http://schemas.openxmlformats.org/officeDocument/2006/relationships/image" Target="../media/image171.png"/><Relationship Id="rId203" Type="http://schemas.openxmlformats.org/officeDocument/2006/relationships/customXml" Target="../ink/ink161.xml"/><Relationship Id="rId202" Type="http://schemas.openxmlformats.org/officeDocument/2006/relationships/image" Target="../media/image170.png"/><Relationship Id="rId201" Type="http://schemas.openxmlformats.org/officeDocument/2006/relationships/customXml" Target="../ink/ink160.xml"/><Relationship Id="rId200" Type="http://schemas.openxmlformats.org/officeDocument/2006/relationships/image" Target="../media/image169.png"/><Relationship Id="rId20" Type="http://schemas.openxmlformats.org/officeDocument/2006/relationships/image" Target="../media/image80.png"/><Relationship Id="rId2" Type="http://schemas.openxmlformats.org/officeDocument/2006/relationships/image" Target="../media/image71.png"/><Relationship Id="rId199" Type="http://schemas.openxmlformats.org/officeDocument/2006/relationships/customXml" Target="../ink/ink159.xml"/><Relationship Id="rId198" Type="http://schemas.openxmlformats.org/officeDocument/2006/relationships/image" Target="../media/image168.png"/><Relationship Id="rId197" Type="http://schemas.openxmlformats.org/officeDocument/2006/relationships/customXml" Target="../ink/ink158.xml"/><Relationship Id="rId196" Type="http://schemas.openxmlformats.org/officeDocument/2006/relationships/image" Target="../media/image167.png"/><Relationship Id="rId195" Type="http://schemas.openxmlformats.org/officeDocument/2006/relationships/customXml" Target="../ink/ink157.xml"/><Relationship Id="rId194" Type="http://schemas.openxmlformats.org/officeDocument/2006/relationships/image" Target="../media/image166.png"/><Relationship Id="rId193" Type="http://schemas.openxmlformats.org/officeDocument/2006/relationships/customXml" Target="../ink/ink156.xml"/><Relationship Id="rId192" Type="http://schemas.openxmlformats.org/officeDocument/2006/relationships/image" Target="../media/image165.png"/><Relationship Id="rId191" Type="http://schemas.openxmlformats.org/officeDocument/2006/relationships/customXml" Target="../ink/ink155.xml"/><Relationship Id="rId190" Type="http://schemas.openxmlformats.org/officeDocument/2006/relationships/image" Target="../media/image164.png"/><Relationship Id="rId19" Type="http://schemas.openxmlformats.org/officeDocument/2006/relationships/customXml" Target="../ink/ink68.xml"/><Relationship Id="rId189" Type="http://schemas.openxmlformats.org/officeDocument/2006/relationships/customXml" Target="../ink/ink154.xml"/><Relationship Id="rId188" Type="http://schemas.openxmlformats.org/officeDocument/2006/relationships/customXml" Target="../ink/ink153.xml"/><Relationship Id="rId187" Type="http://schemas.openxmlformats.org/officeDocument/2006/relationships/customXml" Target="../ink/ink152.xml"/><Relationship Id="rId186" Type="http://schemas.openxmlformats.org/officeDocument/2006/relationships/image" Target="../media/image163.png"/><Relationship Id="rId185" Type="http://schemas.openxmlformats.org/officeDocument/2006/relationships/customXml" Target="../ink/ink151.xml"/><Relationship Id="rId184" Type="http://schemas.openxmlformats.org/officeDocument/2006/relationships/image" Target="../media/image162.png"/><Relationship Id="rId183" Type="http://schemas.openxmlformats.org/officeDocument/2006/relationships/customXml" Target="../ink/ink150.xml"/><Relationship Id="rId182" Type="http://schemas.openxmlformats.org/officeDocument/2006/relationships/image" Target="../media/image161.png"/><Relationship Id="rId181" Type="http://schemas.openxmlformats.org/officeDocument/2006/relationships/customXml" Target="../ink/ink149.xml"/><Relationship Id="rId180" Type="http://schemas.openxmlformats.org/officeDocument/2006/relationships/image" Target="../media/image160.png"/><Relationship Id="rId18" Type="http://schemas.openxmlformats.org/officeDocument/2006/relationships/image" Target="../media/image79.png"/><Relationship Id="rId179" Type="http://schemas.openxmlformats.org/officeDocument/2006/relationships/customXml" Target="../ink/ink148.xml"/><Relationship Id="rId178" Type="http://schemas.openxmlformats.org/officeDocument/2006/relationships/image" Target="../media/image159.png"/><Relationship Id="rId177" Type="http://schemas.openxmlformats.org/officeDocument/2006/relationships/customXml" Target="../ink/ink147.xml"/><Relationship Id="rId176" Type="http://schemas.openxmlformats.org/officeDocument/2006/relationships/image" Target="../media/image158.png"/><Relationship Id="rId175" Type="http://schemas.openxmlformats.org/officeDocument/2006/relationships/customXml" Target="../ink/ink146.xml"/><Relationship Id="rId174" Type="http://schemas.openxmlformats.org/officeDocument/2006/relationships/image" Target="../media/image157.png"/><Relationship Id="rId173" Type="http://schemas.openxmlformats.org/officeDocument/2006/relationships/customXml" Target="../ink/ink145.xml"/><Relationship Id="rId172" Type="http://schemas.openxmlformats.org/officeDocument/2006/relationships/image" Target="../media/image156.png"/><Relationship Id="rId171" Type="http://schemas.openxmlformats.org/officeDocument/2006/relationships/customXml" Target="../ink/ink144.xml"/><Relationship Id="rId170" Type="http://schemas.openxmlformats.org/officeDocument/2006/relationships/image" Target="../media/image155.png"/><Relationship Id="rId17" Type="http://schemas.openxmlformats.org/officeDocument/2006/relationships/customXml" Target="../ink/ink67.xml"/><Relationship Id="rId169" Type="http://schemas.openxmlformats.org/officeDocument/2006/relationships/customXml" Target="../ink/ink143.xml"/><Relationship Id="rId168" Type="http://schemas.openxmlformats.org/officeDocument/2006/relationships/image" Target="../media/image154.png"/><Relationship Id="rId167" Type="http://schemas.openxmlformats.org/officeDocument/2006/relationships/customXml" Target="../ink/ink142.xml"/><Relationship Id="rId166" Type="http://schemas.openxmlformats.org/officeDocument/2006/relationships/image" Target="../media/image153.png"/><Relationship Id="rId165" Type="http://schemas.openxmlformats.org/officeDocument/2006/relationships/customXml" Target="../ink/ink141.xml"/><Relationship Id="rId164" Type="http://schemas.openxmlformats.org/officeDocument/2006/relationships/image" Target="../media/image152.png"/><Relationship Id="rId163" Type="http://schemas.openxmlformats.org/officeDocument/2006/relationships/customXml" Target="../ink/ink140.xml"/><Relationship Id="rId162" Type="http://schemas.openxmlformats.org/officeDocument/2006/relationships/image" Target="../media/image151.png"/><Relationship Id="rId161" Type="http://schemas.openxmlformats.org/officeDocument/2006/relationships/customXml" Target="../ink/ink139.xml"/><Relationship Id="rId160" Type="http://schemas.openxmlformats.org/officeDocument/2006/relationships/image" Target="../media/image150.png"/><Relationship Id="rId16" Type="http://schemas.openxmlformats.org/officeDocument/2006/relationships/image" Target="../media/image78.png"/><Relationship Id="rId159" Type="http://schemas.openxmlformats.org/officeDocument/2006/relationships/customXml" Target="../ink/ink138.xml"/><Relationship Id="rId158" Type="http://schemas.openxmlformats.org/officeDocument/2006/relationships/image" Target="../media/image149.png"/><Relationship Id="rId157" Type="http://schemas.openxmlformats.org/officeDocument/2006/relationships/customXml" Target="../ink/ink137.xml"/><Relationship Id="rId156" Type="http://schemas.openxmlformats.org/officeDocument/2006/relationships/image" Target="../media/image148.png"/><Relationship Id="rId155" Type="http://schemas.openxmlformats.org/officeDocument/2006/relationships/customXml" Target="../ink/ink136.xml"/><Relationship Id="rId154" Type="http://schemas.openxmlformats.org/officeDocument/2006/relationships/image" Target="../media/image147.png"/><Relationship Id="rId153" Type="http://schemas.openxmlformats.org/officeDocument/2006/relationships/customXml" Target="../ink/ink135.xml"/><Relationship Id="rId152" Type="http://schemas.openxmlformats.org/officeDocument/2006/relationships/image" Target="../media/image146.png"/><Relationship Id="rId151" Type="http://schemas.openxmlformats.org/officeDocument/2006/relationships/customXml" Target="../ink/ink134.xml"/><Relationship Id="rId150" Type="http://schemas.openxmlformats.org/officeDocument/2006/relationships/image" Target="../media/image145.png"/><Relationship Id="rId15" Type="http://schemas.openxmlformats.org/officeDocument/2006/relationships/customXml" Target="../ink/ink66.xml"/><Relationship Id="rId149" Type="http://schemas.openxmlformats.org/officeDocument/2006/relationships/customXml" Target="../ink/ink133.xml"/><Relationship Id="rId148" Type="http://schemas.openxmlformats.org/officeDocument/2006/relationships/image" Target="../media/image144.png"/><Relationship Id="rId147" Type="http://schemas.openxmlformats.org/officeDocument/2006/relationships/customXml" Target="../ink/ink132.xml"/><Relationship Id="rId146" Type="http://schemas.openxmlformats.org/officeDocument/2006/relationships/image" Target="../media/image143.png"/><Relationship Id="rId145" Type="http://schemas.openxmlformats.org/officeDocument/2006/relationships/customXml" Target="../ink/ink131.xml"/><Relationship Id="rId144" Type="http://schemas.openxmlformats.org/officeDocument/2006/relationships/image" Target="../media/image142.png"/><Relationship Id="rId143" Type="http://schemas.openxmlformats.org/officeDocument/2006/relationships/customXml" Target="../ink/ink130.xml"/><Relationship Id="rId142" Type="http://schemas.openxmlformats.org/officeDocument/2006/relationships/image" Target="../media/image141.png"/><Relationship Id="rId141" Type="http://schemas.openxmlformats.org/officeDocument/2006/relationships/customXml" Target="../ink/ink129.xml"/><Relationship Id="rId140" Type="http://schemas.openxmlformats.org/officeDocument/2006/relationships/image" Target="../media/image140.png"/><Relationship Id="rId14" Type="http://schemas.openxmlformats.org/officeDocument/2006/relationships/image" Target="../media/image77.png"/><Relationship Id="rId139" Type="http://schemas.openxmlformats.org/officeDocument/2006/relationships/customXml" Target="../ink/ink128.xml"/><Relationship Id="rId138" Type="http://schemas.openxmlformats.org/officeDocument/2006/relationships/image" Target="../media/image139.png"/><Relationship Id="rId137" Type="http://schemas.openxmlformats.org/officeDocument/2006/relationships/customXml" Target="../ink/ink127.xml"/><Relationship Id="rId136" Type="http://schemas.openxmlformats.org/officeDocument/2006/relationships/image" Target="../media/image138.png"/><Relationship Id="rId135" Type="http://schemas.openxmlformats.org/officeDocument/2006/relationships/customXml" Target="../ink/ink126.xml"/><Relationship Id="rId134" Type="http://schemas.openxmlformats.org/officeDocument/2006/relationships/image" Target="../media/image137.png"/><Relationship Id="rId133" Type="http://schemas.openxmlformats.org/officeDocument/2006/relationships/customXml" Target="../ink/ink125.xml"/><Relationship Id="rId132" Type="http://schemas.openxmlformats.org/officeDocument/2006/relationships/image" Target="../media/image136.png"/><Relationship Id="rId131" Type="http://schemas.openxmlformats.org/officeDocument/2006/relationships/customXml" Target="../ink/ink124.xml"/><Relationship Id="rId130" Type="http://schemas.openxmlformats.org/officeDocument/2006/relationships/image" Target="../media/image135.png"/><Relationship Id="rId13" Type="http://schemas.openxmlformats.org/officeDocument/2006/relationships/customXml" Target="../ink/ink65.xml"/><Relationship Id="rId129" Type="http://schemas.openxmlformats.org/officeDocument/2006/relationships/customXml" Target="../ink/ink123.xml"/><Relationship Id="rId128" Type="http://schemas.openxmlformats.org/officeDocument/2006/relationships/image" Target="../media/image134.png"/><Relationship Id="rId127" Type="http://schemas.openxmlformats.org/officeDocument/2006/relationships/customXml" Target="../ink/ink122.xml"/><Relationship Id="rId126" Type="http://schemas.openxmlformats.org/officeDocument/2006/relationships/image" Target="../media/image133.png"/><Relationship Id="rId125" Type="http://schemas.openxmlformats.org/officeDocument/2006/relationships/customXml" Target="../ink/ink121.xml"/><Relationship Id="rId124" Type="http://schemas.openxmlformats.org/officeDocument/2006/relationships/image" Target="../media/image132.png"/><Relationship Id="rId123" Type="http://schemas.openxmlformats.org/officeDocument/2006/relationships/customXml" Target="../ink/ink120.xml"/><Relationship Id="rId122" Type="http://schemas.openxmlformats.org/officeDocument/2006/relationships/image" Target="../media/image131.png"/><Relationship Id="rId121" Type="http://schemas.openxmlformats.org/officeDocument/2006/relationships/customXml" Target="../ink/ink119.xml"/><Relationship Id="rId120" Type="http://schemas.openxmlformats.org/officeDocument/2006/relationships/image" Target="../media/image130.png"/><Relationship Id="rId12" Type="http://schemas.openxmlformats.org/officeDocument/2006/relationships/image" Target="../media/image76.png"/><Relationship Id="rId119" Type="http://schemas.openxmlformats.org/officeDocument/2006/relationships/customXml" Target="../ink/ink118.xml"/><Relationship Id="rId118" Type="http://schemas.openxmlformats.org/officeDocument/2006/relationships/image" Target="../media/image129.png"/><Relationship Id="rId117" Type="http://schemas.openxmlformats.org/officeDocument/2006/relationships/customXml" Target="../ink/ink117.xml"/><Relationship Id="rId116" Type="http://schemas.openxmlformats.org/officeDocument/2006/relationships/image" Target="../media/image128.png"/><Relationship Id="rId115" Type="http://schemas.openxmlformats.org/officeDocument/2006/relationships/customXml" Target="../ink/ink116.xml"/><Relationship Id="rId114" Type="http://schemas.openxmlformats.org/officeDocument/2006/relationships/image" Target="../media/image127.png"/><Relationship Id="rId113" Type="http://schemas.openxmlformats.org/officeDocument/2006/relationships/customXml" Target="../ink/ink115.xml"/><Relationship Id="rId112" Type="http://schemas.openxmlformats.org/officeDocument/2006/relationships/image" Target="../media/image126.png"/><Relationship Id="rId111" Type="http://schemas.openxmlformats.org/officeDocument/2006/relationships/customXml" Target="../ink/ink114.xml"/><Relationship Id="rId110" Type="http://schemas.openxmlformats.org/officeDocument/2006/relationships/image" Target="../media/image125.png"/><Relationship Id="rId11" Type="http://schemas.openxmlformats.org/officeDocument/2006/relationships/customXml" Target="../ink/ink64.xml"/><Relationship Id="rId109" Type="http://schemas.openxmlformats.org/officeDocument/2006/relationships/customXml" Target="../ink/ink113.xml"/><Relationship Id="rId108" Type="http://schemas.openxmlformats.org/officeDocument/2006/relationships/image" Target="../media/image124.png"/><Relationship Id="rId107" Type="http://schemas.openxmlformats.org/officeDocument/2006/relationships/customXml" Target="../ink/ink112.xml"/><Relationship Id="rId106" Type="http://schemas.openxmlformats.org/officeDocument/2006/relationships/image" Target="../media/image123.png"/><Relationship Id="rId105" Type="http://schemas.openxmlformats.org/officeDocument/2006/relationships/customXml" Target="../ink/ink111.xml"/><Relationship Id="rId104" Type="http://schemas.openxmlformats.org/officeDocument/2006/relationships/image" Target="../media/image122.png"/><Relationship Id="rId103" Type="http://schemas.openxmlformats.org/officeDocument/2006/relationships/customXml" Target="../ink/ink110.xml"/><Relationship Id="rId102" Type="http://schemas.openxmlformats.org/officeDocument/2006/relationships/image" Target="../media/image121.png"/><Relationship Id="rId101" Type="http://schemas.openxmlformats.org/officeDocument/2006/relationships/customXml" Target="../ink/ink109.xml"/><Relationship Id="rId100" Type="http://schemas.openxmlformats.org/officeDocument/2006/relationships/image" Target="../media/image120.png"/><Relationship Id="rId10" Type="http://schemas.openxmlformats.org/officeDocument/2006/relationships/image" Target="../media/image75.png"/><Relationship Id="rId1" Type="http://schemas.openxmlformats.org/officeDocument/2006/relationships/customXml" Target="../ink/ink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4213" y="2492375"/>
            <a:ext cx="7239000" cy="1143000"/>
          </a:xfrm>
        </p:spPr>
        <p:txBody>
          <a:bodyPr/>
          <a:lstStyle/>
          <a:p>
            <a:pPr eaLnBrk="1" hangingPunct="1"/>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2</a:t>
            </a:r>
            <a:r>
              <a:rPr lang="zh-CN" altLang="en-US" smtClean="0">
                <a:latin typeface="华文新魏" panose="02010800040101010101" pitchFamily="2" charset="-122"/>
                <a:ea typeface="华文新魏" panose="02010800040101010101" pitchFamily="2" charset="-122"/>
              </a:rPr>
              <a:t>章</a:t>
            </a:r>
            <a:r>
              <a:rPr kumimoji="0" lang="zh-CN" altLang="en-US" smtClean="0">
                <a:latin typeface="华文新魏" panose="02010800040101010101" pitchFamily="2" charset="-122"/>
                <a:ea typeface="华文新魏" panose="02010800040101010101" pitchFamily="2" charset="-122"/>
              </a:rPr>
              <a:t>处理器管理</a:t>
            </a:r>
            <a:endParaRPr kumimoji="0" lang="zh-CN" altLang="en-US"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903288" y="44450"/>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4.  </a:t>
            </a:r>
            <a:r>
              <a:rPr lang="zh-CN" altLang="zh-CN" sz="4800">
                <a:solidFill>
                  <a:schemeClr val="tx2"/>
                </a:solidFill>
                <a:latin typeface="华文新魏" panose="02010800040101010101" pitchFamily="2" charset="-122"/>
                <a:ea typeface="华文新魏" panose="02010800040101010101" pitchFamily="2" charset="-122"/>
              </a:rPr>
              <a:t>内核态和用户态</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11267" name="Rectangle 3"/>
          <p:cNvSpPr>
            <a:spLocks noChangeArrowheads="1"/>
          </p:cNvSpPr>
          <p:nvPr/>
        </p:nvSpPr>
        <p:spPr bwMode="auto">
          <a:xfrm>
            <a:off x="539750" y="1125538"/>
            <a:ext cx="8007350" cy="5410200"/>
          </a:xfrm>
          <a:prstGeom prst="rect">
            <a:avLst/>
          </a:prstGeom>
          <a:noFill/>
          <a:ln w="9525" algn="ctr">
            <a:noFill/>
            <a:miter lim="800000"/>
          </a:ln>
        </p:spPr>
        <p:txBody>
          <a:bodyPr/>
          <a:lstStyle/>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处理器怎么知道当前是操作系统还是一般用户程序在运行呢</a:t>
            </a:r>
            <a:r>
              <a:rPr lang="en-US" altLang="zh-CN" sz="3000" dirty="0"/>
              <a:t>?</a:t>
            </a:r>
            <a:endParaRPr lang="en-US" altLang="zh-CN" sz="3000" dirty="0"/>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处理器状态标志：管理状态（核心状态、特态或管态）和用户状态（目标状态、常态或目态</a:t>
            </a:r>
            <a:r>
              <a:rPr lang="en-US" altLang="zh-CN" sz="3000" dirty="0"/>
              <a:t>)</a:t>
            </a:r>
            <a:r>
              <a:rPr lang="zh-CN" altLang="en-US" sz="3000" dirty="0" smtClean="0"/>
              <a:t>。</a:t>
            </a:r>
            <a:endParaRPr lang="zh-CN" altLang="en-US" sz="3000" dirty="0"/>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处理器处于管理状态时，程序可以执行全部指令，使用所有</a:t>
            </a:r>
            <a:r>
              <a:rPr lang="zh-CN" altLang="en-US" sz="3000" dirty="0" smtClean="0"/>
              <a:t>资源；处于用户状态时只能</a:t>
            </a:r>
            <a:r>
              <a:rPr lang="zh-CN" altLang="en-US" sz="3000" dirty="0"/>
              <a:t>执行非特权指令</a:t>
            </a:r>
            <a:r>
              <a:rPr lang="zh-CN" altLang="en-US" sz="3000" dirty="0" smtClean="0"/>
              <a:t>。</a:t>
            </a: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checkerboard(across)">
                                      <p:cBhvr>
                                        <p:cTn id="7" dur="500"/>
                                        <p:tgtEl>
                                          <p:spTgt spid="1126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10" dur="500"/>
                                        <p:tgtEl>
                                          <p:spTgt spid="112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15"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685800" y="609600"/>
            <a:ext cx="813435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CPU</a:t>
            </a:r>
            <a:r>
              <a:rPr lang="zh-CN" altLang="en-US" smtClean="0">
                <a:latin typeface="华文新魏" panose="02010800040101010101" pitchFamily="2" charset="-122"/>
                <a:ea typeface="华文新魏" panose="02010800040101010101" pitchFamily="2" charset="-122"/>
              </a:rPr>
              <a:t>上执行的进程所处活动范围</a:t>
            </a:r>
            <a:br>
              <a:rPr lang="zh-CN" altLang="en-US" smtClean="0">
                <a:latin typeface="华文新魏" panose="02010800040101010101" pitchFamily="2" charset="-122"/>
                <a:ea typeface="华文新魏" panose="02010800040101010101" pitchFamily="2" charset="-122"/>
              </a:rPr>
            </a:br>
            <a:endParaRPr lang="zh-CN" altLang="en-US" smtClean="0">
              <a:latin typeface="华文新魏" panose="02010800040101010101" pitchFamily="2" charset="-122"/>
              <a:ea typeface="华文新魏" panose="02010800040101010101" pitchFamily="2" charset="-122"/>
            </a:endParaRPr>
          </a:p>
        </p:txBody>
      </p:sp>
      <p:sp>
        <p:nvSpPr>
          <p:cNvPr id="46082" name="Rectangle 3"/>
          <p:cNvSpPr>
            <a:spLocks noGrp="1" noChangeArrowheads="1"/>
          </p:cNvSpPr>
          <p:nvPr>
            <p:ph type="body" idx="4294967295"/>
          </p:nvPr>
        </p:nvSpPr>
        <p:spPr>
          <a:xfrm>
            <a:off x="685800" y="1628775"/>
            <a:ext cx="7989888" cy="4537075"/>
          </a:xfrm>
        </p:spPr>
        <p:txBody>
          <a:bodyPr/>
          <a:lstStyle/>
          <a:p>
            <a:r>
              <a:rPr lang="zh-CN" altLang="en-US" sz="3000" smtClean="0"/>
              <a:t>用户空间中，处于进程上下文，用户进程在运行，使用用户栈。</a:t>
            </a:r>
            <a:endParaRPr lang="zh-CN" altLang="en-US" sz="3000" smtClean="0"/>
          </a:p>
          <a:p>
            <a:r>
              <a:rPr lang="zh-CN" altLang="en-US" sz="3000" smtClean="0"/>
              <a:t>内核空间中，处于进程上下文，内核代表某进程在运行，使用核心栈。</a:t>
            </a:r>
            <a:endParaRPr lang="zh-CN" altLang="en-US" sz="3000" smtClean="0"/>
          </a:p>
          <a:p>
            <a:r>
              <a:rPr lang="zh-CN" altLang="en-US" sz="3000" smtClean="0"/>
              <a:t>内核空间中，处于中断上下文，与任何进程无关，中断服务程序正在处理特定中断，</a:t>
            </a:r>
            <a:r>
              <a:rPr lang="en-US" altLang="zh-CN" sz="3000" smtClean="0"/>
              <a:t>Intel x86</a:t>
            </a:r>
            <a:r>
              <a:rPr lang="zh-CN" altLang="en-US" sz="3000" smtClean="0"/>
              <a:t>未提供中断栈，借用核心栈。</a:t>
            </a:r>
            <a:endParaRPr lang="en-US" altLang="zh-CN" sz="3000" smtClean="0"/>
          </a:p>
          <a:p>
            <a:r>
              <a:rPr lang="zh-CN" altLang="zh-CN" sz="3000" smtClean="0"/>
              <a:t>内核空间中，内核线程</a:t>
            </a:r>
            <a:r>
              <a:rPr lang="en-US" altLang="zh-CN" sz="3000" smtClean="0"/>
              <a:t>(</a:t>
            </a:r>
            <a:r>
              <a:rPr lang="zh-CN" altLang="zh-CN" sz="3000" smtClean="0"/>
              <a:t>无用户地址空间的进程</a:t>
            </a:r>
            <a:r>
              <a:rPr lang="en-US" altLang="zh-CN" sz="3000" smtClean="0"/>
              <a:t>)</a:t>
            </a:r>
            <a:r>
              <a:rPr lang="zh-CN" altLang="zh-CN" sz="3000" smtClean="0"/>
              <a:t>运行于内核态。</a:t>
            </a:r>
            <a:endParaRPr lang="zh-CN" altLang="en-US" sz="30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250825" y="609600"/>
            <a:ext cx="8893175" cy="1066800"/>
          </a:xfrm>
        </p:spPr>
        <p:txBody>
          <a:bodyPr/>
          <a:lstStyle/>
          <a:p>
            <a:pPr eaLnBrk="1" hangingPunct="1"/>
            <a:r>
              <a:rPr lang="en-US" altLang="zh-CN" sz="3600" smtClean="0">
                <a:latin typeface="华文新魏" panose="02010800040101010101" pitchFamily="2" charset="-122"/>
                <a:ea typeface="华文新魏" panose="02010800040101010101" pitchFamily="2" charset="-122"/>
              </a:rPr>
              <a:t>Linux</a:t>
            </a:r>
            <a:r>
              <a:rPr lang="zh-CN" altLang="en-US" sz="3600" smtClean="0">
                <a:latin typeface="华文新魏" panose="02010800040101010101" pitchFamily="2" charset="-122"/>
                <a:ea typeface="华文新魏" panose="02010800040101010101" pitchFamily="2" charset="-122"/>
              </a:rPr>
              <a:t>中进程上下文切换和处理器状态转换</a:t>
            </a:r>
            <a:br>
              <a:rPr lang="zh-CN" altLang="en-US" sz="4000" smtClean="0">
                <a:latin typeface="华文新魏" panose="02010800040101010101" pitchFamily="2" charset="-122"/>
                <a:ea typeface="华文新魏" panose="02010800040101010101" pitchFamily="2" charset="-122"/>
              </a:rPr>
            </a:br>
            <a:endParaRPr lang="zh-CN" altLang="en-US" sz="4000" smtClean="0">
              <a:latin typeface="华文新魏" panose="02010800040101010101" pitchFamily="2" charset="-122"/>
              <a:ea typeface="华文新魏" panose="02010800040101010101" pitchFamily="2" charset="-122"/>
            </a:endParaRPr>
          </a:p>
        </p:txBody>
      </p:sp>
      <p:grpSp>
        <p:nvGrpSpPr>
          <p:cNvPr id="47125" name="Group 21"/>
          <p:cNvGrpSpPr/>
          <p:nvPr/>
        </p:nvGrpSpPr>
        <p:grpSpPr bwMode="auto">
          <a:xfrm>
            <a:off x="1238250" y="1436688"/>
            <a:ext cx="5638800" cy="4800600"/>
            <a:chOff x="528" y="720"/>
            <a:chExt cx="3552" cy="3024"/>
          </a:xfrm>
        </p:grpSpPr>
        <p:sp>
          <p:nvSpPr>
            <p:cNvPr id="252933" name="Oval 5"/>
            <p:cNvSpPr>
              <a:spLocks noChangeArrowheads="1"/>
            </p:cNvSpPr>
            <p:nvPr/>
          </p:nvSpPr>
          <p:spPr bwMode="auto">
            <a:xfrm>
              <a:off x="2330" y="1965"/>
              <a:ext cx="656" cy="534"/>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核心态</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运行</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4" name="Text Box 6"/>
            <p:cNvSpPr txBox="1">
              <a:spLocks noChangeArrowheads="1"/>
            </p:cNvSpPr>
            <p:nvPr/>
          </p:nvSpPr>
          <p:spPr bwMode="auto">
            <a:xfrm>
              <a:off x="1892" y="1164"/>
              <a:ext cx="438" cy="905"/>
            </a:xfrm>
            <a:prstGeom prst="rect">
              <a:avLst/>
            </a:prstGeom>
            <a:solidFill>
              <a:srgbClr val="FFCC66"/>
            </a:solidFill>
            <a:ln w="9525">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系统调用或中断</a:t>
              </a:r>
              <a:r>
                <a:rPr kumimoji="0" lang="en-US" altLang="zh-CN" sz="1800">
                  <a:solidFill>
                    <a:srgbClr val="0000FF"/>
                  </a:solidFill>
                  <a:latin typeface="华文新魏" panose="02010800040101010101" pitchFamily="2" charset="-122"/>
                  <a:ea typeface="华文新魏" panose="02010800040101010101" pitchFamily="2" charset="-122"/>
                </a:rPr>
                <a:t>(</a:t>
              </a:r>
              <a:r>
                <a:rPr kumimoji="0" lang="zh-CN" altLang="en-US" sz="1800">
                  <a:solidFill>
                    <a:srgbClr val="0000FF"/>
                  </a:solidFill>
                  <a:latin typeface="华文新魏" panose="02010800040101010101" pitchFamily="2" charset="-122"/>
                  <a:ea typeface="华文新魏" panose="02010800040101010101" pitchFamily="2" charset="-122"/>
                </a:rPr>
                <a:t>隐含状态转换</a:t>
              </a:r>
              <a:r>
                <a:rPr kumimoji="0" lang="en-US" altLang="zh-CN" sz="1800">
                  <a:solidFill>
                    <a:srgbClr val="0000FF"/>
                  </a:solidFill>
                  <a:latin typeface="华文新魏" panose="02010800040101010101" pitchFamily="2" charset="-122"/>
                  <a:ea typeface="华文新魏" panose="02010800040101010101" pitchFamily="2" charset="-122"/>
                </a:rPr>
                <a:t>)</a:t>
              </a:r>
              <a:endParaRPr kumimoji="0" lang="en-US" altLang="zh-CN" sz="1800">
                <a:solidFill>
                  <a:srgbClr val="0000FF"/>
                </a:solidFill>
                <a:latin typeface="华文新魏" panose="02010800040101010101" pitchFamily="2" charset="-122"/>
                <a:ea typeface="华文新魏" panose="02010800040101010101" pitchFamily="2" charset="-122"/>
              </a:endParaRPr>
            </a:p>
          </p:txBody>
        </p:sp>
        <p:sp>
          <p:nvSpPr>
            <p:cNvPr id="252935" name="Text Box 7"/>
            <p:cNvSpPr txBox="1">
              <a:spLocks noChangeArrowheads="1"/>
            </p:cNvSpPr>
            <p:nvPr/>
          </p:nvSpPr>
          <p:spPr bwMode="auto">
            <a:xfrm>
              <a:off x="2986" y="1254"/>
              <a:ext cx="219" cy="711"/>
            </a:xfrm>
            <a:prstGeom prst="rect">
              <a:avLst/>
            </a:prstGeom>
            <a:solidFill>
              <a:srgbClr val="FFCC66"/>
            </a:solidFill>
            <a:ln w="9525">
              <a:noFill/>
              <a:miter lim="800000"/>
            </a:ln>
          </p:spPr>
          <p:txBody>
            <a:bodyPr vert="eaVert"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状态转换</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6" name="Oval 8"/>
            <p:cNvSpPr>
              <a:spLocks noChangeArrowheads="1"/>
            </p:cNvSpPr>
            <p:nvPr/>
          </p:nvSpPr>
          <p:spPr bwMode="auto">
            <a:xfrm>
              <a:off x="2336" y="720"/>
              <a:ext cx="656" cy="534"/>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用户态</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运行</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7" name="Oval 9"/>
            <p:cNvSpPr>
              <a:spLocks noChangeArrowheads="1"/>
            </p:cNvSpPr>
            <p:nvPr/>
          </p:nvSpPr>
          <p:spPr bwMode="auto">
            <a:xfrm>
              <a:off x="1564" y="3210"/>
              <a:ext cx="657" cy="534"/>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等待</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状态</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8" name="Oval 10"/>
            <p:cNvSpPr>
              <a:spLocks noChangeArrowheads="1"/>
            </p:cNvSpPr>
            <p:nvPr/>
          </p:nvSpPr>
          <p:spPr bwMode="auto">
            <a:xfrm>
              <a:off x="3314" y="3210"/>
              <a:ext cx="657" cy="534"/>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就绪</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状态</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9" name="Line 11"/>
            <p:cNvSpPr>
              <a:spLocks noChangeShapeType="1"/>
            </p:cNvSpPr>
            <p:nvPr/>
          </p:nvSpPr>
          <p:spPr bwMode="auto">
            <a:xfrm>
              <a:off x="2547" y="1254"/>
              <a:ext cx="0" cy="711"/>
            </a:xfrm>
            <a:prstGeom prst="line">
              <a:avLst/>
            </a:prstGeom>
            <a:noFill/>
            <a:ln w="9525">
              <a:solidFill>
                <a:srgbClr val="000000"/>
              </a:solidFill>
              <a:round/>
              <a:tailEnd type="stealth" w="sm" len="lg"/>
            </a:ln>
          </p:spPr>
          <p:txBody>
            <a:bodyPr/>
            <a:lstStyle/>
            <a:p>
              <a:endParaRPr lang="zh-CN" altLang="en-US"/>
            </a:p>
          </p:txBody>
        </p:sp>
        <p:sp>
          <p:nvSpPr>
            <p:cNvPr id="252940" name="Line 12"/>
            <p:cNvSpPr>
              <a:spLocks noChangeShapeType="1"/>
            </p:cNvSpPr>
            <p:nvPr/>
          </p:nvSpPr>
          <p:spPr bwMode="auto">
            <a:xfrm flipV="1">
              <a:off x="2767" y="1254"/>
              <a:ext cx="0" cy="711"/>
            </a:xfrm>
            <a:prstGeom prst="line">
              <a:avLst/>
            </a:prstGeom>
            <a:noFill/>
            <a:ln w="9525">
              <a:solidFill>
                <a:srgbClr val="000000"/>
              </a:solidFill>
              <a:round/>
              <a:tailEnd type="stealth" w="sm" len="lg"/>
            </a:ln>
          </p:spPr>
          <p:txBody>
            <a:bodyPr/>
            <a:lstStyle/>
            <a:p>
              <a:endParaRPr lang="zh-CN" altLang="en-US"/>
            </a:p>
          </p:txBody>
        </p:sp>
        <p:sp>
          <p:nvSpPr>
            <p:cNvPr id="252941" name="Line 13"/>
            <p:cNvSpPr>
              <a:spLocks noChangeShapeType="1"/>
            </p:cNvSpPr>
            <p:nvPr/>
          </p:nvSpPr>
          <p:spPr bwMode="auto">
            <a:xfrm flipH="1">
              <a:off x="2001" y="2499"/>
              <a:ext cx="547" cy="711"/>
            </a:xfrm>
            <a:prstGeom prst="line">
              <a:avLst/>
            </a:prstGeom>
            <a:noFill/>
            <a:ln w="9525">
              <a:solidFill>
                <a:srgbClr val="000000"/>
              </a:solidFill>
              <a:round/>
              <a:tailEnd type="stealth" w="sm" len="lg"/>
            </a:ln>
          </p:spPr>
          <p:txBody>
            <a:bodyPr/>
            <a:lstStyle/>
            <a:p>
              <a:endParaRPr lang="zh-CN" altLang="en-US"/>
            </a:p>
          </p:txBody>
        </p:sp>
        <p:sp>
          <p:nvSpPr>
            <p:cNvPr id="252942" name="Line 14"/>
            <p:cNvSpPr>
              <a:spLocks noChangeShapeType="1"/>
            </p:cNvSpPr>
            <p:nvPr/>
          </p:nvSpPr>
          <p:spPr bwMode="auto">
            <a:xfrm flipH="1" flipV="1">
              <a:off x="2835" y="2478"/>
              <a:ext cx="635" cy="771"/>
            </a:xfrm>
            <a:prstGeom prst="line">
              <a:avLst/>
            </a:prstGeom>
            <a:noFill/>
            <a:ln w="9525">
              <a:solidFill>
                <a:srgbClr val="000000"/>
              </a:solidFill>
              <a:round/>
              <a:tailEnd type="stealth" w="sm" len="lg"/>
            </a:ln>
          </p:spPr>
          <p:txBody>
            <a:bodyPr/>
            <a:lstStyle/>
            <a:p>
              <a:endParaRPr lang="zh-CN" altLang="en-US"/>
            </a:p>
          </p:txBody>
        </p:sp>
        <p:sp>
          <p:nvSpPr>
            <p:cNvPr id="252943" name="Line 15"/>
            <p:cNvSpPr>
              <a:spLocks noChangeShapeType="1"/>
            </p:cNvSpPr>
            <p:nvPr/>
          </p:nvSpPr>
          <p:spPr bwMode="auto">
            <a:xfrm>
              <a:off x="2221" y="3477"/>
              <a:ext cx="1093" cy="0"/>
            </a:xfrm>
            <a:prstGeom prst="line">
              <a:avLst/>
            </a:prstGeom>
            <a:noFill/>
            <a:ln w="9525">
              <a:solidFill>
                <a:srgbClr val="000000"/>
              </a:solidFill>
              <a:round/>
              <a:tailEnd type="stealth" w="sm" len="lg"/>
            </a:ln>
          </p:spPr>
          <p:txBody>
            <a:bodyPr/>
            <a:lstStyle/>
            <a:p>
              <a:endParaRPr lang="zh-CN" altLang="en-US"/>
            </a:p>
          </p:txBody>
        </p:sp>
        <p:sp>
          <p:nvSpPr>
            <p:cNvPr id="252944" name="Text Box 16"/>
            <p:cNvSpPr txBox="1">
              <a:spLocks noChangeArrowheads="1"/>
            </p:cNvSpPr>
            <p:nvPr/>
          </p:nvSpPr>
          <p:spPr bwMode="auto">
            <a:xfrm>
              <a:off x="1746" y="2704"/>
              <a:ext cx="463" cy="363"/>
            </a:xfrm>
            <a:prstGeom prst="rect">
              <a:avLst/>
            </a:prstGeom>
            <a:solidFill>
              <a:srgbClr val="FFCC66"/>
            </a:solidFill>
            <a:ln w="9525">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发生</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事件</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45" name="Text Box 17"/>
            <p:cNvSpPr txBox="1">
              <a:spLocks noChangeArrowheads="1"/>
            </p:cNvSpPr>
            <p:nvPr/>
          </p:nvSpPr>
          <p:spPr bwMode="auto">
            <a:xfrm>
              <a:off x="2548" y="3523"/>
              <a:ext cx="438" cy="179"/>
            </a:xfrm>
            <a:prstGeom prst="rect">
              <a:avLst/>
            </a:prstGeom>
            <a:solidFill>
              <a:srgbClr val="FFCC66"/>
            </a:solidFill>
            <a:ln w="9525">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唤醒</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46" name="Text Box 18"/>
            <p:cNvSpPr txBox="1">
              <a:spLocks noChangeArrowheads="1"/>
            </p:cNvSpPr>
            <p:nvPr/>
          </p:nvSpPr>
          <p:spPr bwMode="auto">
            <a:xfrm>
              <a:off x="3205" y="2655"/>
              <a:ext cx="310" cy="346"/>
            </a:xfrm>
            <a:prstGeom prst="rect">
              <a:avLst/>
            </a:prstGeom>
            <a:solidFill>
              <a:srgbClr val="FFCC66"/>
            </a:solidFill>
            <a:ln w="9525">
              <a:noFill/>
              <a:miter lim="800000"/>
            </a:ln>
          </p:spPr>
          <p:txBody>
            <a:bodyPr lIns="0" tIns="0" rIns="0" bIns="0"/>
            <a:lstStyle/>
            <a:p>
              <a:pPr algn="just" eaLnBrk="0" hangingPunct="0"/>
              <a:r>
                <a:rPr kumimoji="0" lang="zh-CN" altLang="en-US" sz="1800">
                  <a:solidFill>
                    <a:srgbClr val="0000FF"/>
                  </a:solidFill>
                  <a:latin typeface="华文新魏" panose="02010800040101010101" pitchFamily="2" charset="-122"/>
                  <a:ea typeface="华文新魏" panose="02010800040101010101" pitchFamily="2" charset="-122"/>
                </a:rPr>
                <a:t>调度</a:t>
              </a:r>
              <a:endParaRPr kumimoji="0" lang="zh-CN" altLang="en-US" sz="1800">
                <a:solidFill>
                  <a:srgbClr val="0000FF"/>
                </a:solidFill>
                <a:latin typeface="华文新魏" panose="02010800040101010101" pitchFamily="2" charset="-122"/>
                <a:ea typeface="华文新魏" panose="02010800040101010101" pitchFamily="2" charset="-122"/>
              </a:endParaRPr>
            </a:p>
            <a:p>
              <a:pPr algn="just" eaLnBrk="0" hangingPunct="0"/>
              <a:r>
                <a:rPr kumimoji="0" lang="zh-CN" altLang="en-US" sz="1800">
                  <a:solidFill>
                    <a:srgbClr val="0000FF"/>
                  </a:solidFill>
                  <a:latin typeface="华文新魏" panose="02010800040101010101" pitchFamily="2" charset="-122"/>
                  <a:ea typeface="华文新魏" panose="02010800040101010101" pitchFamily="2" charset="-122"/>
                </a:rPr>
                <a:t>进程</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47" name="Freeform 19"/>
            <p:cNvSpPr/>
            <p:nvPr/>
          </p:nvSpPr>
          <p:spPr bwMode="auto">
            <a:xfrm>
              <a:off x="2986" y="2053"/>
              <a:ext cx="456" cy="387"/>
            </a:xfrm>
            <a:custGeom>
              <a:avLst/>
              <a:gdLst>
                <a:gd name="T0" fmla="*/ 0 w 750"/>
                <a:gd name="T1" fmla="*/ 2147483647 h 676"/>
                <a:gd name="T2" fmla="*/ 2147483647 w 750"/>
                <a:gd name="T3" fmla="*/ 2147483647 h 676"/>
                <a:gd name="T4" fmla="*/ 2147483647 w 750"/>
                <a:gd name="T5" fmla="*/ 2147483647 h 676"/>
                <a:gd name="T6" fmla="*/ 2147483647 w 750"/>
                <a:gd name="T7" fmla="*/ 2147483647 h 676"/>
                <a:gd name="T8" fmla="*/ 2147483647 w 750"/>
                <a:gd name="T9" fmla="*/ 2147483647 h 676"/>
                <a:gd name="T10" fmla="*/ 2147483647 w 750"/>
                <a:gd name="T11" fmla="*/ 2147483647 h 676"/>
                <a:gd name="T12" fmla="*/ 2147483647 w 750"/>
                <a:gd name="T13" fmla="*/ 2147483647 h 676"/>
                <a:gd name="T14" fmla="*/ 2147483647 w 750"/>
                <a:gd name="T15" fmla="*/ 2147483647 h 676"/>
                <a:gd name="T16" fmla="*/ 0 w 750"/>
                <a:gd name="T17" fmla="*/ 2147483647 h 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0"/>
                <a:gd name="T28" fmla="*/ 0 h 676"/>
                <a:gd name="T29" fmla="*/ 750 w 750"/>
                <a:gd name="T30" fmla="*/ 676 h 6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noFill/>
            <a:ln w="9525" cap="flat" cmpd="sng">
              <a:solidFill>
                <a:srgbClr val="000000"/>
              </a:solidFill>
              <a:prstDash val="solid"/>
              <a:round/>
              <a:headEnd type="stealth" w="sm" len="lg"/>
              <a:tailEnd type="stealth" w="sm" len="lg"/>
            </a:ln>
          </p:spPr>
          <p:txBody>
            <a:bodyPr/>
            <a:lstStyle/>
            <a:p>
              <a:endParaRPr lang="zh-CN" altLang="en-US"/>
            </a:p>
          </p:txBody>
        </p:sp>
        <p:sp>
          <p:nvSpPr>
            <p:cNvPr id="252948" name="Text Box 20"/>
            <p:cNvSpPr txBox="1">
              <a:spLocks noChangeArrowheads="1"/>
            </p:cNvSpPr>
            <p:nvPr/>
          </p:nvSpPr>
          <p:spPr bwMode="auto">
            <a:xfrm>
              <a:off x="3423" y="2053"/>
              <a:ext cx="657" cy="446"/>
            </a:xfrm>
            <a:prstGeom prst="rect">
              <a:avLst/>
            </a:prstGeom>
            <a:solidFill>
              <a:srgbClr val="FFCC66"/>
            </a:solidFill>
            <a:ln w="9525">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中断、</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中断返回</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49" name="Text Box 21"/>
            <p:cNvSpPr txBox="1">
              <a:spLocks noChangeArrowheads="1"/>
            </p:cNvSpPr>
            <p:nvPr/>
          </p:nvSpPr>
          <p:spPr bwMode="auto">
            <a:xfrm>
              <a:off x="528" y="3372"/>
              <a:ext cx="888" cy="332"/>
            </a:xfrm>
            <a:prstGeom prst="rect">
              <a:avLst/>
            </a:prstGeom>
            <a:solidFill>
              <a:srgbClr val="FFCC66"/>
            </a:solidFill>
            <a:ln w="19050">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允许的上下文切换切换</a:t>
              </a:r>
              <a:endParaRPr kumimoji="0" lang="zh-CN" altLang="en-US" sz="1800">
                <a:solidFill>
                  <a:srgbClr val="0000FF"/>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00FF"/>
                </a:solidFill>
                <a:latin typeface="华文新魏" panose="02010800040101010101" pitchFamily="2" charset="-122"/>
                <a:ea typeface="华文新魏" panose="0201080004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4358640" y="1791970"/>
              <a:ext cx="318135" cy="12700"/>
            </p14:xfrm>
          </p:contentPart>
        </mc:Choice>
        <mc:Fallback xmlns="">
          <p:pic>
            <p:nvPicPr>
              <p:cNvPr id="3" name="墨迹 2"/>
            </p:nvPicPr>
            <p:blipFill>
              <a:blip r:embed="rId2"/>
            </p:blipFill>
            <p:spPr>
              <a:xfrm>
                <a:off x="4358640" y="1791970"/>
                <a:ext cx="318135" cy="127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4333240" y="3889375"/>
              <a:ext cx="362585" cy="360"/>
            </p14:xfrm>
          </p:contentPart>
        </mc:Choice>
        <mc:Fallback xmlns="">
          <p:pic>
            <p:nvPicPr>
              <p:cNvPr id="4" name="墨迹 3"/>
            </p:nvPicPr>
            <p:blipFill>
              <a:blip r:embed="rId4"/>
            </p:blipFill>
            <p:spPr>
              <a:xfrm>
                <a:off x="4333240" y="3889375"/>
                <a:ext cx="36258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墨迹 11"/>
              <p14:cNvContentPartPr/>
              <p14:nvPr/>
            </p14:nvContentPartPr>
            <p14:xfrm>
              <a:off x="8292465" y="1200785"/>
              <a:ext cx="127000" cy="25400"/>
            </p14:xfrm>
          </p:contentPart>
        </mc:Choice>
        <mc:Fallback xmlns="">
          <p:pic>
            <p:nvPicPr>
              <p:cNvPr id="12" name="墨迹 11"/>
            </p:nvPicPr>
            <p:blipFill>
              <a:blip r:embed="rId6"/>
            </p:blipFill>
            <p:spPr>
              <a:xfrm>
                <a:off x="8292465" y="1200785"/>
                <a:ext cx="127000" cy="25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墨迹 12"/>
              <p14:cNvContentPartPr/>
              <p14:nvPr/>
            </p14:nvContentPartPr>
            <p14:xfrm>
              <a:off x="8324215" y="1346835"/>
              <a:ext cx="12700" cy="360"/>
            </p14:xfrm>
          </p:contentPart>
        </mc:Choice>
        <mc:Fallback xmlns="">
          <p:pic>
            <p:nvPicPr>
              <p:cNvPr id="13" name="墨迹 12"/>
            </p:nvPicPr>
            <p:blipFill>
              <a:blip r:embed="rId8"/>
            </p:blipFill>
            <p:spPr>
              <a:xfrm>
                <a:off x="8324215" y="1346835"/>
                <a:ext cx="1270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墨迹 13"/>
              <p14:cNvContentPartPr/>
              <p14:nvPr/>
            </p14:nvContentPartPr>
            <p14:xfrm>
              <a:off x="8400415" y="1118235"/>
              <a:ext cx="107950" cy="139700"/>
            </p14:xfrm>
          </p:contentPart>
        </mc:Choice>
        <mc:Fallback xmlns="">
          <p:pic>
            <p:nvPicPr>
              <p:cNvPr id="14" name="墨迹 13"/>
            </p:nvPicPr>
            <p:blipFill>
              <a:blip r:embed="rId10"/>
            </p:blipFill>
            <p:spPr>
              <a:xfrm>
                <a:off x="8400415" y="1118235"/>
                <a:ext cx="107950" cy="139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8451215" y="1270635"/>
              <a:ext cx="12700" cy="360"/>
            </p14:xfrm>
          </p:contentPart>
        </mc:Choice>
        <mc:Fallback xmlns="">
          <p:pic>
            <p:nvPicPr>
              <p:cNvPr id="15" name="墨迹 14"/>
            </p:nvPicPr>
            <p:blipFill>
              <a:blip r:embed="rId8"/>
            </p:blipFill>
            <p:spPr>
              <a:xfrm>
                <a:off x="8451215" y="1270635"/>
                <a:ext cx="1270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墨迹 15"/>
              <p14:cNvContentPartPr/>
              <p14:nvPr/>
            </p14:nvContentPartPr>
            <p14:xfrm>
              <a:off x="8375015" y="1321435"/>
              <a:ext cx="190500" cy="70485"/>
            </p14:xfrm>
          </p:contentPart>
        </mc:Choice>
        <mc:Fallback xmlns="">
          <p:pic>
            <p:nvPicPr>
              <p:cNvPr id="16" name="墨迹 15"/>
            </p:nvPicPr>
            <p:blipFill>
              <a:blip r:embed="rId13"/>
            </p:blipFill>
            <p:spPr>
              <a:xfrm>
                <a:off x="8375015" y="1321435"/>
                <a:ext cx="190500" cy="7048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7" name="墨迹 16"/>
              <p14:cNvContentPartPr/>
              <p14:nvPr/>
            </p14:nvContentPartPr>
            <p14:xfrm>
              <a:off x="8324215" y="1423670"/>
              <a:ext cx="31750" cy="57150"/>
            </p14:xfrm>
          </p:contentPart>
        </mc:Choice>
        <mc:Fallback xmlns="">
          <p:pic>
            <p:nvPicPr>
              <p:cNvPr id="17" name="墨迹 16"/>
            </p:nvPicPr>
            <p:blipFill>
              <a:blip r:embed="rId15"/>
            </p:blipFill>
            <p:spPr>
              <a:xfrm>
                <a:off x="8324215" y="1423670"/>
                <a:ext cx="31750" cy="571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8470265" y="1365885"/>
              <a:ext cx="127000" cy="127635"/>
            </p14:xfrm>
          </p:contentPart>
        </mc:Choice>
        <mc:Fallback xmlns="">
          <p:pic>
            <p:nvPicPr>
              <p:cNvPr id="18" name="墨迹 17"/>
            </p:nvPicPr>
            <p:blipFill>
              <a:blip r:embed="rId17"/>
            </p:blipFill>
            <p:spPr>
              <a:xfrm>
                <a:off x="8470265" y="1365885"/>
                <a:ext cx="127000" cy="12763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8470265" y="1493520"/>
              <a:ext cx="19050" cy="152400"/>
            </p14:xfrm>
          </p:contentPart>
        </mc:Choice>
        <mc:Fallback xmlns="">
          <p:pic>
            <p:nvPicPr>
              <p:cNvPr id="19" name="墨迹 18"/>
            </p:nvPicPr>
            <p:blipFill>
              <a:blip r:embed="rId19"/>
            </p:blipFill>
            <p:spPr>
              <a:xfrm>
                <a:off x="8470265" y="1493520"/>
                <a:ext cx="19050" cy="152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墨迹 19"/>
              <p14:cNvContentPartPr/>
              <p14:nvPr/>
            </p14:nvContentPartPr>
            <p14:xfrm>
              <a:off x="8489315" y="1493520"/>
              <a:ext cx="63500" cy="82550"/>
            </p14:xfrm>
          </p:contentPart>
        </mc:Choice>
        <mc:Fallback xmlns="">
          <p:pic>
            <p:nvPicPr>
              <p:cNvPr id="20" name="墨迹 19"/>
            </p:nvPicPr>
            <p:blipFill>
              <a:blip r:embed="rId21"/>
            </p:blipFill>
            <p:spPr>
              <a:xfrm>
                <a:off x="8489315" y="1493520"/>
                <a:ext cx="63500" cy="825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1" name="墨迹 20"/>
              <p14:cNvContentPartPr/>
              <p14:nvPr/>
            </p14:nvContentPartPr>
            <p14:xfrm>
              <a:off x="8495665" y="1620520"/>
              <a:ext cx="107950" cy="76200"/>
            </p14:xfrm>
          </p:contentPart>
        </mc:Choice>
        <mc:Fallback xmlns="">
          <p:pic>
            <p:nvPicPr>
              <p:cNvPr id="21" name="墨迹 20"/>
            </p:nvPicPr>
            <p:blipFill>
              <a:blip r:embed="rId23"/>
            </p:blipFill>
            <p:spPr>
              <a:xfrm>
                <a:off x="8495665" y="1620520"/>
                <a:ext cx="107950" cy="762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2" name="墨迹 21"/>
              <p14:cNvContentPartPr/>
              <p14:nvPr/>
            </p14:nvContentPartPr>
            <p14:xfrm>
              <a:off x="8375015" y="1893570"/>
              <a:ext cx="6350" cy="210185"/>
            </p14:xfrm>
          </p:contentPart>
        </mc:Choice>
        <mc:Fallback xmlns="">
          <p:pic>
            <p:nvPicPr>
              <p:cNvPr id="22" name="墨迹 21"/>
            </p:nvPicPr>
            <p:blipFill>
              <a:blip r:embed="rId25"/>
            </p:blipFill>
            <p:spPr>
              <a:xfrm>
                <a:off x="8375015" y="1893570"/>
                <a:ext cx="6350" cy="21018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3" name="墨迹 22"/>
              <p14:cNvContentPartPr/>
              <p14:nvPr/>
            </p14:nvContentPartPr>
            <p14:xfrm>
              <a:off x="8425815" y="1874520"/>
              <a:ext cx="139700" cy="311785"/>
            </p14:xfrm>
          </p:contentPart>
        </mc:Choice>
        <mc:Fallback xmlns="">
          <p:pic>
            <p:nvPicPr>
              <p:cNvPr id="23" name="墨迹 22"/>
            </p:nvPicPr>
            <p:blipFill>
              <a:blip r:embed="rId27"/>
            </p:blipFill>
            <p:spPr>
              <a:xfrm>
                <a:off x="8425815" y="1874520"/>
                <a:ext cx="139700" cy="31178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4" name="墨迹 23"/>
              <p14:cNvContentPartPr/>
              <p14:nvPr/>
            </p14:nvContentPartPr>
            <p14:xfrm>
              <a:off x="8432165" y="1995170"/>
              <a:ext cx="95250" cy="360"/>
            </p14:xfrm>
          </p:contentPart>
        </mc:Choice>
        <mc:Fallback xmlns="">
          <p:pic>
            <p:nvPicPr>
              <p:cNvPr id="24" name="墨迹 23"/>
            </p:nvPicPr>
            <p:blipFill>
              <a:blip r:embed="rId29"/>
            </p:blipFill>
            <p:spPr>
              <a:xfrm>
                <a:off x="8432165" y="1995170"/>
                <a:ext cx="9525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7" name="墨迹 26"/>
              <p14:cNvContentPartPr/>
              <p14:nvPr/>
            </p14:nvContentPartPr>
            <p14:xfrm>
              <a:off x="8768715" y="1232535"/>
              <a:ext cx="146050" cy="241935"/>
            </p14:xfrm>
          </p:contentPart>
        </mc:Choice>
        <mc:Fallback xmlns="">
          <p:pic>
            <p:nvPicPr>
              <p:cNvPr id="27" name="墨迹 26"/>
            </p:nvPicPr>
            <p:blipFill>
              <a:blip r:embed="rId31"/>
            </p:blipFill>
            <p:spPr>
              <a:xfrm>
                <a:off x="8768715" y="1232535"/>
                <a:ext cx="146050" cy="24193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8" name="墨迹 27"/>
              <p14:cNvContentPartPr/>
              <p14:nvPr/>
            </p14:nvContentPartPr>
            <p14:xfrm>
              <a:off x="8927465" y="1226185"/>
              <a:ext cx="82550" cy="273685"/>
            </p14:xfrm>
          </p:contentPart>
        </mc:Choice>
        <mc:Fallback xmlns="">
          <p:pic>
            <p:nvPicPr>
              <p:cNvPr id="28" name="墨迹 27"/>
            </p:nvPicPr>
            <p:blipFill>
              <a:blip r:embed="rId33"/>
            </p:blipFill>
            <p:spPr>
              <a:xfrm>
                <a:off x="8927465" y="1226185"/>
                <a:ext cx="82550" cy="27368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9" name="墨迹 28"/>
              <p14:cNvContentPartPr/>
              <p14:nvPr/>
            </p14:nvContentPartPr>
            <p14:xfrm>
              <a:off x="8736965" y="1988820"/>
              <a:ext cx="222250" cy="184785"/>
            </p14:xfrm>
          </p:contentPart>
        </mc:Choice>
        <mc:Fallback xmlns="">
          <p:pic>
            <p:nvPicPr>
              <p:cNvPr id="29" name="墨迹 28"/>
            </p:nvPicPr>
            <p:blipFill>
              <a:blip r:embed="rId35"/>
            </p:blipFill>
            <p:spPr>
              <a:xfrm>
                <a:off x="8736965" y="1988820"/>
                <a:ext cx="222250" cy="18478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0" name="墨迹 29"/>
              <p14:cNvContentPartPr/>
              <p14:nvPr/>
            </p14:nvContentPartPr>
            <p14:xfrm>
              <a:off x="2967355" y="1061085"/>
              <a:ext cx="2014220" cy="76200"/>
            </p14:xfrm>
          </p:contentPart>
        </mc:Choice>
        <mc:Fallback xmlns="">
          <p:pic>
            <p:nvPicPr>
              <p:cNvPr id="30" name="墨迹 29"/>
            </p:nvPicPr>
            <p:blipFill>
              <a:blip r:embed="rId37"/>
            </p:blipFill>
            <p:spPr>
              <a:xfrm>
                <a:off x="2967355" y="1061085"/>
                <a:ext cx="2014220" cy="762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2" name="墨迹 31"/>
              <p14:cNvContentPartPr/>
              <p14:nvPr/>
            </p14:nvContentPartPr>
            <p14:xfrm>
              <a:off x="4276090" y="3470275"/>
              <a:ext cx="661035" cy="330200"/>
            </p14:xfrm>
          </p:contentPart>
        </mc:Choice>
        <mc:Fallback xmlns="">
          <p:pic>
            <p:nvPicPr>
              <p:cNvPr id="32" name="墨迹 31"/>
            </p:nvPicPr>
            <p:blipFill>
              <a:blip r:embed="rId39"/>
            </p:blipFill>
            <p:spPr>
              <a:xfrm>
                <a:off x="4276090" y="3470275"/>
                <a:ext cx="661035" cy="3302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3" name="墨迹 32"/>
              <p14:cNvContentPartPr/>
              <p14:nvPr/>
            </p14:nvContentPartPr>
            <p14:xfrm>
              <a:off x="1245235" y="2045970"/>
              <a:ext cx="234950" cy="280035"/>
            </p14:xfrm>
          </p:contentPart>
        </mc:Choice>
        <mc:Fallback xmlns="">
          <p:pic>
            <p:nvPicPr>
              <p:cNvPr id="33" name="墨迹 32"/>
            </p:nvPicPr>
            <p:blipFill>
              <a:blip r:embed="rId41"/>
            </p:blipFill>
            <p:spPr>
              <a:xfrm>
                <a:off x="1245235" y="2045970"/>
                <a:ext cx="234950" cy="28003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4" name="墨迹 33"/>
              <p14:cNvContentPartPr/>
              <p14:nvPr/>
            </p14:nvContentPartPr>
            <p14:xfrm>
              <a:off x="1346835" y="2007870"/>
              <a:ext cx="400050" cy="260985"/>
            </p14:xfrm>
          </p:contentPart>
        </mc:Choice>
        <mc:Fallback xmlns="">
          <p:pic>
            <p:nvPicPr>
              <p:cNvPr id="34" name="墨迹 33"/>
            </p:nvPicPr>
            <p:blipFill>
              <a:blip r:embed="rId43"/>
            </p:blipFill>
            <p:spPr>
              <a:xfrm>
                <a:off x="1346835" y="2007870"/>
                <a:ext cx="400050" cy="26098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5" name="墨迹 34"/>
              <p14:cNvContentPartPr/>
              <p14:nvPr/>
            </p14:nvContentPartPr>
            <p14:xfrm>
              <a:off x="869950" y="2383155"/>
              <a:ext cx="934085" cy="152400"/>
            </p14:xfrm>
          </p:contentPart>
        </mc:Choice>
        <mc:Fallback xmlns="">
          <p:pic>
            <p:nvPicPr>
              <p:cNvPr id="35" name="墨迹 34"/>
            </p:nvPicPr>
            <p:blipFill>
              <a:blip r:embed="rId45"/>
            </p:blipFill>
            <p:spPr>
              <a:xfrm>
                <a:off x="869950" y="2383155"/>
                <a:ext cx="934085" cy="1524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6" name="墨迹 35"/>
              <p14:cNvContentPartPr/>
              <p14:nvPr/>
            </p14:nvContentPartPr>
            <p14:xfrm>
              <a:off x="8311515" y="1671320"/>
              <a:ext cx="584200" cy="88900"/>
            </p14:xfrm>
          </p:contentPart>
        </mc:Choice>
        <mc:Fallback xmlns="">
          <p:pic>
            <p:nvPicPr>
              <p:cNvPr id="36" name="墨迹 35"/>
            </p:nvPicPr>
            <p:blipFill>
              <a:blip r:embed="rId47"/>
            </p:blipFill>
            <p:spPr>
              <a:xfrm>
                <a:off x="8311515" y="1671320"/>
                <a:ext cx="584200" cy="889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7" name="墨迹 36"/>
              <p14:cNvContentPartPr/>
              <p14:nvPr/>
            </p14:nvContentPartPr>
            <p14:xfrm>
              <a:off x="8362315" y="2256155"/>
              <a:ext cx="692150" cy="25400"/>
            </p14:xfrm>
          </p:contentPart>
        </mc:Choice>
        <mc:Fallback xmlns="">
          <p:pic>
            <p:nvPicPr>
              <p:cNvPr id="37" name="墨迹 36"/>
            </p:nvPicPr>
            <p:blipFill>
              <a:blip r:embed="rId49"/>
            </p:blipFill>
            <p:spPr>
              <a:xfrm>
                <a:off x="8362315" y="2256155"/>
                <a:ext cx="692150" cy="25400"/>
              </a:xfrm>
              <a:prstGeom prst="rect"/>
            </p:spPr>
          </p:pic>
        </mc:Fallback>
      </mc:AlternateContent>
    </p:spTree>
  </p:cSld>
  <p:clrMapOvr>
    <a:masterClrMapping/>
  </p:clrMapOvr>
  <p:transition>
    <p:dissolv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47495" y="890270"/>
            <a:ext cx="5701665" cy="706755"/>
          </a:xfrm>
          <a:prstGeom prst="rect">
            <a:avLst/>
          </a:prstGeom>
          <a:noFill/>
        </p:spPr>
        <p:txBody>
          <a:bodyPr wrap="square" rtlCol="0">
            <a:spAutoFit/>
          </a:bodyPr>
          <a:p>
            <a:r>
              <a:rPr lang="zh-CN" altLang="en-US"/>
              <a:t>例如，有两</a:t>
            </a:r>
            <a:r>
              <a:rPr lang="zh-CN" altLang="en-US"/>
              <a:t>个进程</a:t>
            </a:r>
            <a:endParaRPr lang="zh-CN" altLang="en-US"/>
          </a:p>
        </p:txBody>
      </p:sp>
      <p:graphicFrame>
        <p:nvGraphicFramePr>
          <p:cNvPr id="3" name="对象 2">
            <a:hlinkClick r:id="" action="ppaction://ole?verb="/>
          </p:cNvPr>
          <p:cNvGraphicFramePr>
            <a:graphicFrameLocks noChangeAspect="1"/>
          </p:cNvGraphicFramePr>
          <p:nvPr/>
        </p:nvGraphicFramePr>
        <p:xfrm>
          <a:off x="0" y="1771650"/>
          <a:ext cx="9144000" cy="3313430"/>
        </p:xfrm>
        <a:graphic>
          <a:graphicData uri="http://schemas.openxmlformats.org/presentationml/2006/ole">
            <mc:AlternateContent xmlns:mc="http://schemas.openxmlformats.org/markup-compatibility/2006">
              <mc:Choice xmlns:v="urn:schemas-microsoft-com:vml" Requires="v">
                <p:oleObj spid="_x0000_s1025" name="" r:id="rId1" imgW="13130530" imgH="4758055" progId="Visio.Drawing.15">
                  <p:embed/>
                </p:oleObj>
              </mc:Choice>
              <mc:Fallback>
                <p:oleObj name="" r:id="rId1" imgW="13130530" imgH="4758055" progId="Visio.Drawing.15">
                  <p:embed/>
                  <p:pic>
                    <p:nvPicPr>
                      <p:cNvPr id="0" name="图片 1024"/>
                      <p:cNvPicPr/>
                      <p:nvPr/>
                    </p:nvPicPr>
                    <p:blipFill>
                      <a:blip r:embed="rId2"/>
                      <a:stretch>
                        <a:fillRect/>
                      </a:stretch>
                    </p:blipFill>
                    <p:spPr>
                      <a:xfrm>
                        <a:off x="0" y="1771650"/>
                        <a:ext cx="9144000" cy="3313430"/>
                      </a:xfrm>
                      <a:prstGeom prst="rect">
                        <a:avLst/>
                      </a:prstGeom>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a:hlinkClick r:id="" action="ppaction://ole?verb="/>
          </p:cNvPr>
          <p:cNvGraphicFramePr>
            <a:graphicFrameLocks noChangeAspect="1"/>
          </p:cNvGraphicFramePr>
          <p:nvPr/>
        </p:nvGraphicFramePr>
        <p:xfrm>
          <a:off x="0" y="836930"/>
          <a:ext cx="9147175" cy="5425440"/>
        </p:xfrm>
        <a:graphic>
          <a:graphicData uri="http://schemas.openxmlformats.org/presentationml/2006/ole">
            <mc:AlternateContent xmlns:mc="http://schemas.openxmlformats.org/markup-compatibility/2006">
              <mc:Choice xmlns:v="urn:schemas-microsoft-com:vml" Requires="v">
                <p:oleObj spid="_x0000_s1025" name="" r:id="rId1" imgW="9079865" imgH="5386705" progId="Visio.Drawing.15">
                  <p:embed/>
                </p:oleObj>
              </mc:Choice>
              <mc:Fallback>
                <p:oleObj name="" r:id="rId1" imgW="9079865" imgH="5386705" progId="Visio.Drawing.15">
                  <p:embed/>
                  <p:pic>
                    <p:nvPicPr>
                      <p:cNvPr id="0" name="图片 1024"/>
                      <p:cNvPicPr/>
                      <p:nvPr/>
                    </p:nvPicPr>
                    <p:blipFill>
                      <a:blip r:embed="rId2"/>
                      <a:stretch>
                        <a:fillRect/>
                      </a:stretch>
                    </p:blipFill>
                    <p:spPr>
                      <a:xfrm>
                        <a:off x="0" y="836930"/>
                        <a:ext cx="9147175" cy="5425440"/>
                      </a:xfrm>
                      <a:prstGeom prst="rect">
                        <a:avLst/>
                      </a:prstGeom>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685800" y="115888"/>
            <a:ext cx="777240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Linux</a:t>
            </a:r>
            <a:r>
              <a:rPr lang="zh-CN" altLang="en-US" smtClean="0">
                <a:latin typeface="华文新魏" panose="02010800040101010101" pitchFamily="2" charset="-122"/>
                <a:ea typeface="华文新魏" panose="02010800040101010101" pitchFamily="2" charset="-122"/>
              </a:rPr>
              <a:t>进程与任务</a:t>
            </a:r>
            <a:endParaRPr lang="zh-CN" altLang="en-US" smtClean="0">
              <a:latin typeface="华文新魏" panose="02010800040101010101" pitchFamily="2" charset="-122"/>
              <a:ea typeface="华文新魏" panose="02010800040101010101" pitchFamily="2" charset="-122"/>
            </a:endParaRPr>
          </a:p>
        </p:txBody>
      </p:sp>
      <p:sp>
        <p:nvSpPr>
          <p:cNvPr id="48130" name="Rectangle 3"/>
          <p:cNvSpPr>
            <a:spLocks noGrp="1" noChangeArrowheads="1"/>
          </p:cNvSpPr>
          <p:nvPr>
            <p:ph type="body" idx="4294967295"/>
          </p:nvPr>
        </p:nvSpPr>
        <p:spPr>
          <a:xfrm>
            <a:off x="685800" y="1270000"/>
            <a:ext cx="8062913" cy="5327650"/>
          </a:xfrm>
        </p:spPr>
        <p:txBody>
          <a:bodyPr/>
          <a:lstStyle/>
          <a:p>
            <a:r>
              <a:rPr lang="en-US" altLang="zh-CN" sz="3000" smtClean="0"/>
              <a:t>Linux</a:t>
            </a:r>
            <a:r>
              <a:rPr lang="zh-CN" altLang="en-US" sz="3000" smtClean="0"/>
              <a:t>把内核空间中运行的程序称为任务，而在用户空间中运行的程序称为进程。</a:t>
            </a:r>
            <a:endParaRPr lang="zh-CN" altLang="en-US" sz="3000" smtClean="0"/>
          </a:p>
          <a:p>
            <a:r>
              <a:rPr lang="zh-CN" altLang="en-US" sz="3000" smtClean="0"/>
              <a:t>系统中存在两种进程</a:t>
            </a:r>
            <a:r>
              <a:rPr lang="en-US" altLang="zh-CN" sz="3000" smtClean="0"/>
              <a:t>(</a:t>
            </a:r>
            <a:r>
              <a:rPr lang="zh-CN" altLang="en-US" sz="3000" smtClean="0"/>
              <a:t>任务</a:t>
            </a:r>
            <a:r>
              <a:rPr lang="en-US" altLang="zh-CN" sz="3000" smtClean="0"/>
              <a:t>)</a:t>
            </a:r>
            <a:r>
              <a:rPr lang="zh-CN" altLang="en-US" sz="3000" smtClean="0"/>
              <a:t>：系统进程</a:t>
            </a:r>
            <a:r>
              <a:rPr lang="en-US" altLang="zh-CN" sz="3000" smtClean="0"/>
              <a:t>(</a:t>
            </a:r>
            <a:r>
              <a:rPr lang="zh-CN" altLang="en-US" sz="3000" smtClean="0"/>
              <a:t>任务</a:t>
            </a:r>
            <a:r>
              <a:rPr lang="en-US" altLang="zh-CN" sz="3000" smtClean="0"/>
              <a:t>)</a:t>
            </a:r>
            <a:r>
              <a:rPr lang="zh-CN" altLang="en-US" sz="3000" smtClean="0"/>
              <a:t>和用户进程</a:t>
            </a:r>
            <a:r>
              <a:rPr lang="en-US" altLang="zh-CN" sz="3000" smtClean="0"/>
              <a:t>(</a:t>
            </a:r>
            <a:r>
              <a:rPr lang="zh-CN" altLang="en-US" sz="3000" smtClean="0"/>
              <a:t>任务</a:t>
            </a:r>
            <a:r>
              <a:rPr lang="en-US" altLang="zh-CN" sz="3000" smtClean="0"/>
              <a:t>)</a:t>
            </a:r>
            <a:r>
              <a:rPr lang="zh-CN" altLang="en-US" sz="3000" smtClean="0"/>
              <a:t>，实质上是指一个进程</a:t>
            </a:r>
            <a:r>
              <a:rPr lang="en-US" altLang="zh-CN" sz="3000" smtClean="0"/>
              <a:t>(</a:t>
            </a:r>
            <a:r>
              <a:rPr lang="zh-CN" altLang="en-US" sz="3000" smtClean="0"/>
              <a:t>任务</a:t>
            </a:r>
            <a:r>
              <a:rPr lang="en-US" altLang="zh-CN" sz="3000" smtClean="0"/>
              <a:t>)</a:t>
            </a:r>
            <a:r>
              <a:rPr lang="zh-CN" altLang="en-US" sz="3000" smtClean="0"/>
              <a:t>的两个侧面，。</a:t>
            </a:r>
            <a:endParaRPr lang="zh-CN" altLang="en-US" sz="3000" smtClean="0"/>
          </a:p>
          <a:p>
            <a:r>
              <a:rPr lang="zh-CN" altLang="en-US" sz="3000" smtClean="0"/>
              <a:t>两个进程</a:t>
            </a:r>
            <a:r>
              <a:rPr lang="en-US" altLang="zh-CN" sz="3000" smtClean="0"/>
              <a:t>(</a:t>
            </a:r>
            <a:r>
              <a:rPr lang="zh-CN" altLang="en-US" sz="3000" smtClean="0"/>
              <a:t>任务</a:t>
            </a:r>
            <a:r>
              <a:rPr lang="en-US" altLang="zh-CN" sz="3000" smtClean="0"/>
              <a:t>)</a:t>
            </a:r>
            <a:r>
              <a:rPr lang="zh-CN" altLang="en-US" sz="3000" smtClean="0"/>
              <a:t>所执行的程序不同，映射到不同物理地址空间、使用不同的堆栈。</a:t>
            </a:r>
            <a:endParaRPr lang="zh-CN" altLang="en-US" sz="30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762000" y="609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2.3.5 </a:t>
            </a:r>
            <a:r>
              <a:rPr lang="zh-CN" altLang="en-US" sz="4800" smtClean="0">
                <a:latin typeface="华文新魏" panose="02010800040101010101" pitchFamily="2" charset="-122"/>
                <a:ea typeface="华文新魏" panose="02010800040101010101" pitchFamily="2" charset="-122"/>
              </a:rPr>
              <a:t>进程控制和管理</a:t>
            </a:r>
            <a:r>
              <a:rPr lang="en-US" altLang="zh-CN" sz="4800" smtClean="0">
                <a:latin typeface="华文新魏" panose="02010800040101010101" pitchFamily="2" charset="-122"/>
                <a:ea typeface="华文新魏" panose="02010800040101010101" pitchFamily="2" charset="-122"/>
              </a:rPr>
              <a:t>(1)</a:t>
            </a:r>
            <a:br>
              <a:rPr lang="en-US" altLang="zh-CN" sz="4800" smtClean="0">
                <a:latin typeface="华文新魏" panose="02010800040101010101" pitchFamily="2" charset="-122"/>
                <a:ea typeface="华文新魏" panose="02010800040101010101" pitchFamily="2" charset="-122"/>
              </a:rPr>
            </a:br>
            <a:r>
              <a:rPr lang="en-US" altLang="zh-CN" b="1" smtClean="0">
                <a:latin typeface="仿宋_GB2312" pitchFamily="49" charset="-122"/>
                <a:ea typeface="仿宋_GB2312" pitchFamily="49" charset="-122"/>
              </a:rPr>
              <a:t>            </a:t>
            </a:r>
            <a:endParaRPr lang="en-US" altLang="zh-CN" sz="4800" smtClean="0">
              <a:solidFill>
                <a:srgbClr val="0000FF"/>
              </a:solidFill>
              <a:latin typeface="仿宋_GB2312" pitchFamily="49" charset="-122"/>
              <a:ea typeface="仿宋_GB2312" pitchFamily="49" charset="-122"/>
            </a:endParaRPr>
          </a:p>
        </p:txBody>
      </p:sp>
      <p:sp>
        <p:nvSpPr>
          <p:cNvPr id="49154" name="Rectangle 3"/>
          <p:cNvSpPr>
            <a:spLocks noGrp="1" noChangeArrowheads="1"/>
          </p:cNvSpPr>
          <p:nvPr>
            <p:ph type="body" idx="4294967295"/>
          </p:nvPr>
        </p:nvSpPr>
        <p:spPr>
          <a:xfrm>
            <a:off x="468313" y="1500188"/>
            <a:ext cx="8280400" cy="4953000"/>
          </a:xfrm>
        </p:spPr>
        <p:txBody>
          <a:bodyPr/>
          <a:lstStyle/>
          <a:p>
            <a:r>
              <a:rPr lang="zh-CN" altLang="en-US" sz="3000" smtClean="0"/>
              <a:t>处理器管理的一个主要工作是对进程的控制，包括：创建进程、阻塞进程、唤醒进程、挂起进程、激活进程、终止进程和撤销进程等。这些控制和管理功能由操作系统中的原语实现。</a:t>
            </a:r>
            <a:endParaRPr lang="zh-CN" altLang="en-US" sz="3000" smtClean="0"/>
          </a:p>
          <a:p>
            <a:r>
              <a:rPr lang="zh-CN" altLang="en-US" sz="3000" smtClean="0"/>
              <a:t>原语是在管态下执行、完成系统特定功能的过程。</a:t>
            </a:r>
            <a:endParaRPr lang="zh-CN" altLang="en-US" sz="3000" smtClean="0"/>
          </a:p>
          <a:p>
            <a:r>
              <a:rPr lang="zh-CN" altLang="en-US" sz="3000" smtClean="0"/>
              <a:t>原语和机器指令类似，其特点是执行过程中不允许被中断，是一个不可分割的基本单位，原语的执行是顺序的而不可能是并发的。</a:t>
            </a:r>
            <a:endParaRPr lang="zh-CN" altLang="en-US" sz="3000" smtClean="0"/>
          </a:p>
          <a:p>
            <a:endParaRPr lang="zh-CN" altLang="en-US" sz="3000" smtClean="0"/>
          </a:p>
          <a:p>
            <a:endParaRPr lang="en-US" altLang="zh-CN" sz="3000" smtClean="0"/>
          </a:p>
        </p:txBody>
      </p:sp>
    </p:spTree>
  </p:cSld>
  <p:clrMapOvr>
    <a:masterClrMapping/>
  </p:clrMapOvr>
  <p:transition>
    <p:checke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762000" y="6096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进程的控制和管理</a:t>
            </a:r>
            <a:r>
              <a:rPr lang="en-US" altLang="zh-CN" sz="4800" smtClean="0">
                <a:latin typeface="华文新魏" panose="02010800040101010101" pitchFamily="2" charset="-122"/>
                <a:ea typeface="华文新魏" panose="02010800040101010101" pitchFamily="2" charset="-122"/>
              </a:rPr>
              <a:t>(2)</a:t>
            </a:r>
            <a:br>
              <a:rPr lang="en-US" altLang="zh-CN" sz="4800" smtClean="0">
                <a:latin typeface="华文新魏" panose="02010800040101010101" pitchFamily="2" charset="-122"/>
                <a:ea typeface="华文新魏" panose="02010800040101010101" pitchFamily="2" charset="-122"/>
              </a:rPr>
            </a:br>
            <a:r>
              <a:rPr lang="en-US" altLang="zh-CN" b="1" smtClean="0">
                <a:latin typeface="仿宋_GB2312" pitchFamily="49" charset="-122"/>
                <a:ea typeface="仿宋_GB2312" pitchFamily="49" charset="-122"/>
              </a:rPr>
              <a:t>            </a:t>
            </a:r>
            <a:endParaRPr lang="en-US" altLang="zh-CN" sz="4800" smtClean="0">
              <a:solidFill>
                <a:srgbClr val="0000FF"/>
              </a:solidFill>
              <a:latin typeface="仿宋_GB2312" pitchFamily="49" charset="-122"/>
              <a:ea typeface="仿宋_GB2312" pitchFamily="49" charset="-122"/>
            </a:endParaRPr>
          </a:p>
        </p:txBody>
      </p:sp>
      <p:sp>
        <p:nvSpPr>
          <p:cNvPr id="50178" name="Rectangle 3"/>
          <p:cNvSpPr>
            <a:spLocks noGrp="1" noChangeArrowheads="1"/>
          </p:cNvSpPr>
          <p:nvPr>
            <p:ph type="body" idx="4294967295"/>
          </p:nvPr>
        </p:nvSpPr>
        <p:spPr>
          <a:xfrm>
            <a:off x="1117600" y="1644650"/>
            <a:ext cx="5975350" cy="4953000"/>
          </a:xfrm>
        </p:spPr>
        <p:txBody>
          <a:bodyPr/>
          <a:lstStyle/>
          <a:p>
            <a:r>
              <a:rPr lang="zh-CN" altLang="en-US" sz="3000" smtClean="0"/>
              <a:t>进程创建</a:t>
            </a:r>
            <a:endParaRPr lang="zh-CN" altLang="en-US" sz="3000" smtClean="0"/>
          </a:p>
          <a:p>
            <a:r>
              <a:rPr lang="zh-CN" altLang="en-US" sz="3000" smtClean="0"/>
              <a:t>进程撤销</a:t>
            </a:r>
            <a:endParaRPr lang="zh-CN" altLang="en-US" sz="3000" smtClean="0"/>
          </a:p>
          <a:p>
            <a:r>
              <a:rPr lang="zh-CN" altLang="en-US" sz="3000" smtClean="0"/>
              <a:t>进程阻塞</a:t>
            </a:r>
            <a:endParaRPr lang="zh-CN" altLang="en-US" sz="3000" smtClean="0"/>
          </a:p>
          <a:p>
            <a:r>
              <a:rPr lang="zh-CN" altLang="en-US" sz="3000" smtClean="0"/>
              <a:t>进程唤醒</a:t>
            </a:r>
            <a:endParaRPr lang="zh-CN" altLang="en-US" sz="3000" smtClean="0"/>
          </a:p>
          <a:p>
            <a:r>
              <a:rPr lang="zh-CN" altLang="en-US" sz="3000" smtClean="0"/>
              <a:t>进程挂起</a:t>
            </a:r>
            <a:endParaRPr lang="zh-CN" altLang="en-US" sz="3000" smtClean="0"/>
          </a:p>
          <a:p>
            <a:r>
              <a:rPr lang="zh-CN" altLang="en-US" sz="3000" smtClean="0"/>
              <a:t>进程激活</a:t>
            </a:r>
            <a:endParaRPr lang="zh-CN" altLang="en-US" sz="3000" smtClean="0"/>
          </a:p>
          <a:p>
            <a:endParaRPr lang="en-US" altLang="zh-CN" sz="3000" smtClean="0"/>
          </a:p>
        </p:txBody>
      </p:sp>
    </p:spTree>
  </p:cSld>
  <p:clrMapOvr>
    <a:masterClrMapping/>
  </p:clrMapOvr>
  <p:transition>
    <p:checke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685800" y="188913"/>
            <a:ext cx="7772400" cy="1143000"/>
          </a:xfrm>
        </p:spPr>
        <p:txBody>
          <a:bodyPr/>
          <a:lstStyle/>
          <a:p>
            <a:pPr eaLnBrk="1" hangingPunct="1"/>
            <a:r>
              <a:rPr lang="zh-CN" altLang="en-US" smtClean="0">
                <a:ea typeface="华文新魏" panose="02010800040101010101" pitchFamily="2" charset="-122"/>
              </a:rPr>
              <a:t>进程创建</a:t>
            </a:r>
            <a:r>
              <a:rPr lang="zh-CN" altLang="en-US" smtClean="0"/>
              <a:t> </a:t>
            </a:r>
            <a:endParaRPr lang="zh-CN" altLang="en-US" smtClean="0"/>
          </a:p>
        </p:txBody>
      </p:sp>
      <p:sp>
        <p:nvSpPr>
          <p:cNvPr id="51202" name="Rectangle 3"/>
          <p:cNvSpPr>
            <a:spLocks noGrp="1" noChangeArrowheads="1"/>
          </p:cNvSpPr>
          <p:nvPr>
            <p:ph type="body" idx="4294967295"/>
          </p:nvPr>
        </p:nvSpPr>
        <p:spPr>
          <a:xfrm>
            <a:off x="685800" y="1196975"/>
            <a:ext cx="7772400" cy="5472113"/>
          </a:xfrm>
        </p:spPr>
        <p:txBody>
          <a:bodyPr/>
          <a:lstStyle/>
          <a:p>
            <a:r>
              <a:rPr lang="zh-CN" altLang="en-US" sz="2600" smtClean="0"/>
              <a:t>步</a:t>
            </a:r>
            <a:r>
              <a:rPr lang="en-US" altLang="zh-CN" sz="2600" smtClean="0"/>
              <a:t>1</a:t>
            </a:r>
            <a:r>
              <a:rPr lang="zh-CN" altLang="en-US" sz="2600" smtClean="0"/>
              <a:t>：在进程列表中增加一项，从</a:t>
            </a:r>
            <a:r>
              <a:rPr lang="en-US" altLang="zh-CN" sz="2600" smtClean="0"/>
              <a:t>PCB</a:t>
            </a:r>
            <a:r>
              <a:rPr lang="zh-CN" altLang="en-US" sz="2600" smtClean="0"/>
              <a:t>池中申请一个空闲</a:t>
            </a:r>
            <a:r>
              <a:rPr lang="en-US" altLang="zh-CN" sz="2600" smtClean="0"/>
              <a:t>PCB</a:t>
            </a:r>
            <a:r>
              <a:rPr lang="zh-CN" altLang="en-US" sz="2600" smtClean="0"/>
              <a:t>，为新进程分配惟一的进程标识符；</a:t>
            </a:r>
            <a:endParaRPr lang="zh-CN" altLang="en-US" sz="2600" smtClean="0"/>
          </a:p>
          <a:p>
            <a:r>
              <a:rPr lang="zh-CN" altLang="en-US" sz="2600" smtClean="0"/>
              <a:t>步</a:t>
            </a:r>
            <a:r>
              <a:rPr lang="en-US" altLang="zh-CN" sz="2600" smtClean="0"/>
              <a:t>2</a:t>
            </a:r>
            <a:r>
              <a:rPr lang="zh-CN" altLang="en-US" sz="2600" smtClean="0"/>
              <a:t>：为新进程的进程映像分配地址空间，以便容纳进程实体。进程管理程序确定加载到进程地址空间中的程序；</a:t>
            </a:r>
            <a:endParaRPr lang="zh-CN" altLang="en-US" sz="2600" smtClean="0"/>
          </a:p>
          <a:p>
            <a:r>
              <a:rPr lang="zh-CN" altLang="en-US" sz="2600" smtClean="0"/>
              <a:t>步</a:t>
            </a:r>
            <a:r>
              <a:rPr lang="en-US" altLang="zh-CN" sz="2600" smtClean="0"/>
              <a:t>3</a:t>
            </a:r>
            <a:r>
              <a:rPr lang="zh-CN" altLang="en-US" sz="2600" smtClean="0"/>
              <a:t>：为新进程分配除主存空间外的其他各种所需资源；</a:t>
            </a:r>
            <a:endParaRPr lang="zh-CN" altLang="en-US" sz="2600" smtClean="0"/>
          </a:p>
          <a:p>
            <a:r>
              <a:rPr lang="zh-CN" altLang="en-US" sz="2600" smtClean="0"/>
              <a:t>步</a:t>
            </a:r>
            <a:r>
              <a:rPr lang="en-US" altLang="zh-CN" sz="2600" smtClean="0"/>
              <a:t>4</a:t>
            </a:r>
            <a:r>
              <a:rPr lang="zh-CN" altLang="en-US" sz="2600" smtClean="0"/>
              <a:t>：初始化</a:t>
            </a:r>
            <a:r>
              <a:rPr lang="en-US" altLang="zh-CN" sz="2600" smtClean="0"/>
              <a:t>PCB</a:t>
            </a:r>
            <a:r>
              <a:rPr lang="zh-CN" altLang="en-US" sz="2600" smtClean="0"/>
              <a:t>，如进程标识符、处理器初始状态、进程优先级等；</a:t>
            </a:r>
            <a:endParaRPr lang="zh-CN" altLang="en-US" sz="2600" smtClean="0"/>
          </a:p>
          <a:p>
            <a:r>
              <a:rPr lang="zh-CN" altLang="en-US" sz="2600" smtClean="0"/>
              <a:t>步</a:t>
            </a:r>
            <a:r>
              <a:rPr lang="en-US" altLang="zh-CN" sz="2600" smtClean="0"/>
              <a:t>5</a:t>
            </a:r>
            <a:r>
              <a:rPr lang="zh-CN" altLang="en-US" sz="2600" smtClean="0"/>
              <a:t>：把新进程状态置为就绪态，并移入就绪进程队列；</a:t>
            </a:r>
            <a:endParaRPr lang="zh-CN" altLang="en-US" sz="2600" smtClean="0"/>
          </a:p>
          <a:p>
            <a:r>
              <a:rPr lang="zh-CN" altLang="en-US" sz="2600" smtClean="0"/>
              <a:t>步</a:t>
            </a:r>
            <a:r>
              <a:rPr lang="en-US" altLang="zh-CN" sz="2600" smtClean="0"/>
              <a:t>6</a:t>
            </a:r>
            <a:r>
              <a:rPr lang="zh-CN" altLang="en-US" sz="2600" smtClean="0"/>
              <a:t>：通知操作系统的某些模块，如记账程序、性能监控程序。</a:t>
            </a:r>
            <a:endParaRPr lang="zh-CN" altLang="en-US" sz="260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539750" y="4762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Linux</a:t>
            </a:r>
            <a:r>
              <a:rPr lang="zh-CN" altLang="en-US" sz="4800" smtClean="0">
                <a:latin typeface="华文新魏" panose="02010800040101010101" pitchFamily="2" charset="-122"/>
                <a:ea typeface="华文新魏" panose="02010800040101010101" pitchFamily="2" charset="-122"/>
              </a:rPr>
              <a:t>创建进程</a:t>
            </a:r>
            <a:r>
              <a:rPr lang="en-US" altLang="zh-CN" sz="4800" smtClean="0">
                <a:latin typeface="华文新魏" panose="02010800040101010101" pitchFamily="2" charset="-122"/>
                <a:ea typeface="华文新魏" panose="02010800040101010101" pitchFamily="2" charset="-122"/>
              </a:rPr>
              <a:t>/线程</a:t>
            </a:r>
            <a:r>
              <a:rPr lang="zh-CN" altLang="en-US" sz="4800" smtClean="0">
                <a:latin typeface="华文新魏" panose="02010800040101010101" pitchFamily="2" charset="-122"/>
                <a:ea typeface="华文新魏" panose="02010800040101010101" pitchFamily="2" charset="-122"/>
              </a:rPr>
              <a:t> </a:t>
            </a:r>
            <a:endParaRPr lang="zh-CN" altLang="en-US" sz="4800" smtClean="0">
              <a:latin typeface="华文新魏" panose="02010800040101010101" pitchFamily="2" charset="-122"/>
              <a:ea typeface="华文新魏" panose="02010800040101010101" pitchFamily="2" charset="-122"/>
            </a:endParaRPr>
          </a:p>
        </p:txBody>
      </p:sp>
      <p:sp>
        <p:nvSpPr>
          <p:cNvPr id="52226" name="Rectangle 3"/>
          <p:cNvSpPr>
            <a:spLocks noGrp="1" noChangeArrowheads="1"/>
          </p:cNvSpPr>
          <p:nvPr>
            <p:ph type="body" idx="4294967295"/>
          </p:nvPr>
        </p:nvSpPr>
        <p:spPr>
          <a:xfrm>
            <a:off x="755650" y="1844675"/>
            <a:ext cx="7772400" cy="4114800"/>
          </a:xfrm>
        </p:spPr>
        <p:txBody>
          <a:bodyPr/>
          <a:lstStyle/>
          <a:p>
            <a:pPr eaLnBrk="1" hangingPunct="1"/>
            <a:r>
              <a:rPr lang="en-US" altLang="zh-CN" smtClean="0"/>
              <a:t>fork( )-----</a:t>
            </a:r>
            <a:r>
              <a:rPr lang="zh-CN" altLang="en-US" smtClean="0"/>
              <a:t>父子进程是独立的进程 </a:t>
            </a:r>
            <a:endParaRPr lang="zh-CN" altLang="en-US" smtClean="0"/>
          </a:p>
          <a:p>
            <a:pPr eaLnBrk="1" hangingPunct="1"/>
            <a:r>
              <a:rPr lang="en-US" altLang="zh-CN" smtClean="0"/>
              <a:t>clone( ) --</a:t>
            </a:r>
            <a:r>
              <a:rPr lang="zh-CN" altLang="en-US" smtClean="0"/>
              <a:t>父子进程允许共享资源</a:t>
            </a:r>
            <a:endParaRPr lang="zh-CN" altLang="en-US" smtClean="0"/>
          </a:p>
          <a:p>
            <a:pPr eaLnBrk="1" hangingPunct="1"/>
            <a:r>
              <a:rPr lang="en-US" altLang="zh-CN" smtClean="0"/>
              <a:t>vfork( )---</a:t>
            </a:r>
            <a:r>
              <a:rPr lang="zh-CN" altLang="en-US" smtClean="0"/>
              <a:t>子进程租用父进程地址空间 </a:t>
            </a:r>
            <a:endParaRPr lang="zh-CN" alt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685800" y="333375"/>
            <a:ext cx="7772400" cy="1143000"/>
          </a:xfrm>
        </p:spPr>
        <p:txBody>
          <a:bodyPr/>
          <a:lstStyle/>
          <a:p>
            <a:pPr eaLnBrk="1" hangingPunct="1"/>
            <a:r>
              <a:rPr lang="zh-CN" altLang="en-US" smtClean="0">
                <a:ea typeface="华文新魏" panose="02010800040101010101" pitchFamily="2" charset="-122"/>
              </a:rPr>
              <a:t>进程撤销</a:t>
            </a:r>
            <a:r>
              <a:rPr lang="zh-CN" altLang="en-US" smtClean="0"/>
              <a:t> </a:t>
            </a:r>
            <a:endParaRPr lang="zh-CN" altLang="en-US" smtClean="0"/>
          </a:p>
        </p:txBody>
      </p:sp>
      <p:sp>
        <p:nvSpPr>
          <p:cNvPr id="53250" name="Rectangle 3"/>
          <p:cNvSpPr>
            <a:spLocks noGrp="1" noChangeArrowheads="1"/>
          </p:cNvSpPr>
          <p:nvPr>
            <p:ph type="body" idx="4294967295"/>
          </p:nvPr>
        </p:nvSpPr>
        <p:spPr>
          <a:xfrm>
            <a:off x="684213" y="1484313"/>
            <a:ext cx="7772400" cy="4679950"/>
          </a:xfrm>
        </p:spPr>
        <p:txBody>
          <a:bodyPr/>
          <a:lstStyle/>
          <a:p>
            <a:pPr eaLnBrk="1" hangingPunct="1"/>
            <a:r>
              <a:rPr lang="zh-CN" altLang="en-US" smtClean="0"/>
              <a:t>步</a:t>
            </a:r>
            <a:r>
              <a:rPr lang="en-US" altLang="zh-CN" smtClean="0"/>
              <a:t>1</a:t>
            </a:r>
            <a:r>
              <a:rPr lang="zh-CN" altLang="en-US" smtClean="0"/>
              <a:t>：根据撤销进程标识号，从相应队列中找到并移出它；</a:t>
            </a:r>
            <a:endParaRPr lang="zh-CN" altLang="en-US" smtClean="0"/>
          </a:p>
          <a:p>
            <a:pPr eaLnBrk="1" hangingPunct="1"/>
            <a:r>
              <a:rPr lang="zh-CN" altLang="en-US" smtClean="0"/>
              <a:t>步</a:t>
            </a:r>
            <a:r>
              <a:rPr lang="en-US" altLang="zh-CN" smtClean="0"/>
              <a:t>2</a:t>
            </a:r>
            <a:r>
              <a:rPr lang="zh-CN" altLang="en-US" smtClean="0"/>
              <a:t>：将该进程拥有的资源归还给父进程或操作系统；</a:t>
            </a:r>
            <a:endParaRPr lang="zh-CN" altLang="en-US" smtClean="0"/>
          </a:p>
          <a:p>
            <a:pPr eaLnBrk="1" hangingPunct="1"/>
            <a:r>
              <a:rPr lang="zh-CN" altLang="en-US" smtClean="0"/>
              <a:t>步</a:t>
            </a:r>
            <a:r>
              <a:rPr lang="en-US" altLang="zh-CN" smtClean="0"/>
              <a:t>3</a:t>
            </a:r>
            <a:r>
              <a:rPr lang="zh-CN" altLang="en-US" smtClean="0"/>
              <a:t>：若该进程拥有子进程，先撤销它的所有子进程，以防它们脱离控制；</a:t>
            </a:r>
            <a:endParaRPr lang="zh-CN" altLang="en-US" smtClean="0"/>
          </a:p>
          <a:p>
            <a:pPr eaLnBrk="1" hangingPunct="1"/>
            <a:r>
              <a:rPr lang="zh-CN" altLang="en-US" smtClean="0"/>
              <a:t>步</a:t>
            </a:r>
            <a:r>
              <a:rPr lang="en-US" altLang="zh-CN" smtClean="0"/>
              <a:t>4</a:t>
            </a:r>
            <a:r>
              <a:rPr lang="zh-CN" altLang="en-US" smtClean="0"/>
              <a:t>：回收</a:t>
            </a:r>
            <a:r>
              <a:rPr lang="en-US" altLang="zh-CN" smtClean="0"/>
              <a:t>PCB</a:t>
            </a:r>
            <a:r>
              <a:rPr lang="zh-CN" altLang="en-US" smtClean="0"/>
              <a:t>，并归还到</a:t>
            </a:r>
            <a:r>
              <a:rPr lang="en-US" altLang="zh-CN" smtClean="0"/>
              <a:t>PCB</a:t>
            </a:r>
            <a:r>
              <a:rPr lang="zh-CN" altLang="en-US" smtClean="0"/>
              <a:t>池。</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685800" y="-26988"/>
            <a:ext cx="7772400" cy="1143001"/>
          </a:xfrm>
        </p:spPr>
        <p:txBody>
          <a:bodyPr/>
          <a:lstStyle/>
          <a:p>
            <a:pPr eaLnBrk="1" hangingPunct="1"/>
            <a:r>
              <a:rPr lang="en-US" altLang="zh-CN" smtClean="0">
                <a:latin typeface="华文新魏" panose="02010800040101010101" pitchFamily="2" charset="-122"/>
                <a:ea typeface="华文新魏" panose="02010800040101010101" pitchFamily="2" charset="-122"/>
              </a:rPr>
              <a:t>5.</a:t>
            </a:r>
            <a:r>
              <a:rPr lang="zh-CN" altLang="en-US" smtClean="0">
                <a:latin typeface="华文新魏" panose="02010800040101010101" pitchFamily="2" charset="-122"/>
                <a:ea typeface="华文新魏" panose="02010800040101010101" pitchFamily="2" charset="-122"/>
              </a:rPr>
              <a:t>处理器</a:t>
            </a:r>
            <a:r>
              <a:rPr lang="zh-CN" altLang="zh-CN" smtClean="0">
                <a:latin typeface="华文新魏" panose="02010800040101010101" pitchFamily="2" charset="-122"/>
                <a:ea typeface="华文新魏" panose="02010800040101010101" pitchFamily="2" charset="-122"/>
              </a:rPr>
              <a:t>状态及其转换</a:t>
            </a:r>
            <a:endParaRPr lang="zh-CN" altLang="en-US" smtClean="0">
              <a:latin typeface="华文新魏" panose="02010800040101010101" pitchFamily="2" charset="-122"/>
              <a:ea typeface="华文新魏" panose="02010800040101010101" pitchFamily="2" charset="-122"/>
            </a:endParaRPr>
          </a:p>
        </p:txBody>
      </p:sp>
      <p:sp>
        <p:nvSpPr>
          <p:cNvPr id="12291" name="Rectangle 3"/>
          <p:cNvSpPr>
            <a:spLocks noGrp="1" noChangeArrowheads="1"/>
          </p:cNvSpPr>
          <p:nvPr>
            <p:ph type="body" idx="4294967295"/>
          </p:nvPr>
        </p:nvSpPr>
        <p:spPr>
          <a:xfrm>
            <a:off x="539750" y="1125538"/>
            <a:ext cx="7993063" cy="5472112"/>
          </a:xfrm>
        </p:spPr>
        <p:txBody>
          <a:bodyPr/>
          <a:lstStyle/>
          <a:p>
            <a:pPr>
              <a:lnSpc>
                <a:spcPct val="90000"/>
              </a:lnSpc>
            </a:pPr>
            <a:r>
              <a:rPr lang="zh-CN" altLang="en-US" sz="3000" smtClean="0"/>
              <a:t>下列情况导致处理器从用户态向内核态转换</a:t>
            </a:r>
            <a:endParaRPr lang="zh-CN" altLang="en-US" sz="3000" smtClean="0"/>
          </a:p>
          <a:p>
            <a:pPr lvl="1">
              <a:lnSpc>
                <a:spcPct val="90000"/>
              </a:lnSpc>
            </a:pPr>
            <a:r>
              <a:rPr lang="zh-CN" altLang="en-US" sz="3000" smtClean="0"/>
              <a:t>程序请求操作系统服务，执行系统调用；</a:t>
            </a:r>
            <a:endParaRPr lang="zh-CN" altLang="en-US" sz="3000" smtClean="0"/>
          </a:p>
          <a:p>
            <a:pPr lvl="1">
              <a:lnSpc>
                <a:spcPct val="90000"/>
              </a:lnSpc>
            </a:pPr>
            <a:r>
              <a:rPr lang="zh-CN" altLang="en-US" sz="3000" smtClean="0"/>
              <a:t>程序运行时，产生中断或异常事件，运行程序被中断，转向中断处理或异常处理程序工作。</a:t>
            </a:r>
            <a:endParaRPr lang="zh-CN" altLang="en-US" sz="3000" smtClean="0"/>
          </a:p>
          <a:p>
            <a:pPr>
              <a:lnSpc>
                <a:spcPct val="90000"/>
              </a:lnSpc>
            </a:pPr>
            <a:r>
              <a:rPr lang="zh-CN" altLang="en-US" sz="3000" smtClean="0"/>
              <a:t>两类情况都通过中断机制发生，中断和异常是用户态到内核态转换仅有的途径。</a:t>
            </a:r>
            <a:endParaRPr lang="zh-CN" altLang="en-US" sz="3000" smtClean="0"/>
          </a:p>
          <a:p>
            <a:pPr>
              <a:lnSpc>
                <a:spcPct val="90000"/>
              </a:lnSpc>
            </a:pPr>
            <a:r>
              <a:rPr lang="zh-CN" altLang="en-US" sz="3000" smtClean="0"/>
              <a:t>从内核态转向用户态，计算机提供一条特权指令称作加载程序状态字</a:t>
            </a:r>
            <a:r>
              <a:rPr lang="en-US" altLang="zh-CN" sz="3000" smtClean="0"/>
              <a:t>(Intel x86</a:t>
            </a:r>
            <a:r>
              <a:rPr lang="zh-CN" altLang="en-US" sz="3000" smtClean="0"/>
              <a:t>为</a:t>
            </a:r>
            <a:r>
              <a:rPr lang="en-US" altLang="zh-CN" sz="3000" smtClean="0"/>
              <a:t>iret</a:t>
            </a:r>
            <a:r>
              <a:rPr lang="zh-CN" altLang="en-US" sz="3000" smtClean="0"/>
              <a:t>指令</a:t>
            </a:r>
            <a:r>
              <a:rPr lang="en-US" altLang="zh-CN" sz="3000" smtClean="0"/>
              <a:t>)</a:t>
            </a:r>
            <a:r>
              <a:rPr lang="zh-CN" altLang="en-US" sz="3000" smtClean="0"/>
              <a:t>，用来实现从系统</a:t>
            </a:r>
            <a:r>
              <a:rPr lang="en-US" altLang="zh-CN" sz="3000" smtClean="0"/>
              <a:t>(</a:t>
            </a:r>
            <a:r>
              <a:rPr lang="zh-CN" altLang="en-US" sz="3000" smtClean="0"/>
              <a:t>核心态</a:t>
            </a:r>
            <a:r>
              <a:rPr lang="en-US" altLang="zh-CN" sz="3000" smtClean="0"/>
              <a:t>)</a:t>
            </a:r>
            <a:r>
              <a:rPr lang="zh-CN" altLang="en-US" sz="3000" smtClean="0"/>
              <a:t>返回到用户态，控制权交给应用进程。</a:t>
            </a:r>
            <a:endParaRPr lang="zh-CN" altLang="en-US" sz="3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ox(i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ox(in)">
                                      <p:cBhvr>
                                        <p:cTn id="17" dur="500"/>
                                        <p:tgtEl>
                                          <p:spTgt spid="12291">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ox(in)">
                                      <p:cBhvr>
                                        <p:cTn id="20" dur="500"/>
                                        <p:tgtEl>
                                          <p:spTgt spid="122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ox(in)">
                                      <p:cBhvr>
                                        <p:cTn id="25"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pPr eaLnBrk="1" hangingPunct="1"/>
            <a:r>
              <a:rPr lang="zh-CN" altLang="en-US" smtClean="0">
                <a:ea typeface="华文新魏" panose="02010800040101010101" pitchFamily="2" charset="-122"/>
              </a:rPr>
              <a:t>进程阻塞和唤醒</a:t>
            </a:r>
            <a:r>
              <a:rPr lang="zh-CN" altLang="en-US" smtClean="0"/>
              <a:t> </a:t>
            </a:r>
            <a:endParaRPr lang="zh-CN" altLang="en-US" smtClean="0"/>
          </a:p>
        </p:txBody>
      </p:sp>
      <p:sp>
        <p:nvSpPr>
          <p:cNvPr id="54274" name="Rectangle 3"/>
          <p:cNvSpPr>
            <a:spLocks noGrp="1" noChangeArrowheads="1"/>
          </p:cNvSpPr>
          <p:nvPr>
            <p:ph type="body" idx="4294967295"/>
          </p:nvPr>
        </p:nvSpPr>
        <p:spPr>
          <a:xfrm>
            <a:off x="685800" y="1270000"/>
            <a:ext cx="7772400" cy="5327650"/>
          </a:xfrm>
        </p:spPr>
        <p:txBody>
          <a:bodyPr/>
          <a:lstStyle/>
          <a:p>
            <a:pPr eaLnBrk="1" hangingPunct="1"/>
            <a:r>
              <a:rPr lang="zh-CN" altLang="en-US" sz="2800" smtClean="0"/>
              <a:t>进程阻塞步骤：</a:t>
            </a:r>
            <a:endParaRPr lang="zh-CN" altLang="en-US" sz="2800" smtClean="0"/>
          </a:p>
          <a:p>
            <a:pPr lvl="1" eaLnBrk="1" hangingPunct="1"/>
            <a:r>
              <a:rPr lang="zh-CN" altLang="en-US" sz="2400" smtClean="0"/>
              <a:t>步</a:t>
            </a:r>
            <a:r>
              <a:rPr lang="en-US" altLang="zh-CN" sz="2400" smtClean="0"/>
              <a:t>1</a:t>
            </a:r>
            <a:r>
              <a:rPr lang="zh-CN" altLang="en-US" sz="2400" smtClean="0"/>
              <a:t>：停止进程执行，保存现场信息到</a:t>
            </a:r>
            <a:r>
              <a:rPr lang="en-US" altLang="zh-CN" sz="2400" smtClean="0"/>
              <a:t>PCB</a:t>
            </a:r>
            <a:r>
              <a:rPr lang="zh-CN" altLang="en-US" sz="2400" smtClean="0"/>
              <a:t>；</a:t>
            </a:r>
            <a:endParaRPr lang="zh-CN" altLang="en-US" sz="2400" smtClean="0"/>
          </a:p>
          <a:p>
            <a:pPr lvl="1" eaLnBrk="1" hangingPunct="1"/>
            <a:r>
              <a:rPr lang="zh-CN" altLang="en-US" sz="2400" smtClean="0"/>
              <a:t>步</a:t>
            </a:r>
            <a:r>
              <a:rPr lang="en-US" altLang="zh-CN" sz="2400" smtClean="0"/>
              <a:t>2</a:t>
            </a:r>
            <a:r>
              <a:rPr lang="zh-CN" altLang="en-US" sz="2400" smtClean="0"/>
              <a:t>：修改进程</a:t>
            </a:r>
            <a:r>
              <a:rPr lang="en-US" altLang="zh-CN" sz="2400" smtClean="0"/>
              <a:t>PCB</a:t>
            </a:r>
            <a:r>
              <a:rPr lang="zh-CN" altLang="en-US" sz="2400" smtClean="0"/>
              <a:t>有关内容，如进程状态由运行态改为等待态等，并把修改状态后的进程移入相应事件的等待队列中；</a:t>
            </a:r>
            <a:endParaRPr lang="zh-CN" altLang="en-US" sz="2400" smtClean="0"/>
          </a:p>
          <a:p>
            <a:pPr lvl="1" eaLnBrk="1" hangingPunct="1"/>
            <a:r>
              <a:rPr lang="zh-CN" altLang="en-US" sz="2400" smtClean="0"/>
              <a:t>步</a:t>
            </a:r>
            <a:r>
              <a:rPr lang="en-US" altLang="zh-CN" sz="2400" smtClean="0"/>
              <a:t>3</a:t>
            </a:r>
            <a:r>
              <a:rPr lang="zh-CN" altLang="en-US" sz="2400" smtClean="0"/>
              <a:t>：转入进程调度程序去调度其他进程运行。</a:t>
            </a:r>
            <a:endParaRPr lang="zh-CN" altLang="en-US" sz="2400" smtClean="0"/>
          </a:p>
          <a:p>
            <a:pPr eaLnBrk="1" hangingPunct="1"/>
            <a:r>
              <a:rPr lang="zh-CN" altLang="en-US" sz="2800" smtClean="0"/>
              <a:t>进程唤醒步骤：</a:t>
            </a:r>
            <a:endParaRPr lang="zh-CN" altLang="en-US" sz="2800" smtClean="0"/>
          </a:p>
          <a:p>
            <a:pPr lvl="1" eaLnBrk="1" hangingPunct="1"/>
            <a:r>
              <a:rPr lang="zh-CN" altLang="en-US" sz="2400" smtClean="0"/>
              <a:t>步</a:t>
            </a:r>
            <a:r>
              <a:rPr lang="en-US" altLang="zh-CN" sz="2400" smtClean="0"/>
              <a:t>1</a:t>
            </a:r>
            <a:r>
              <a:rPr lang="zh-CN" altLang="en-US" sz="2400" smtClean="0"/>
              <a:t>：从相应的等待队列中移出进程；</a:t>
            </a:r>
            <a:endParaRPr lang="zh-CN" altLang="en-US" sz="2400" smtClean="0"/>
          </a:p>
          <a:p>
            <a:pPr lvl="1" eaLnBrk="1" hangingPunct="1"/>
            <a:r>
              <a:rPr lang="zh-CN" altLang="en-US" sz="2400" smtClean="0"/>
              <a:t>步</a:t>
            </a:r>
            <a:r>
              <a:rPr lang="en-US" altLang="zh-CN" sz="2400" smtClean="0"/>
              <a:t>2</a:t>
            </a:r>
            <a:r>
              <a:rPr lang="zh-CN" altLang="en-US" sz="2400" smtClean="0"/>
              <a:t>：修改进程</a:t>
            </a:r>
            <a:r>
              <a:rPr lang="en-US" altLang="zh-CN" sz="2400" smtClean="0"/>
              <a:t>PCB</a:t>
            </a:r>
            <a:r>
              <a:rPr lang="zh-CN" altLang="en-US" sz="2400" smtClean="0"/>
              <a:t>的有关信息，如进程状态改为就绪态，并移入就绪队列；</a:t>
            </a:r>
            <a:endParaRPr lang="zh-CN" altLang="en-US" sz="2400" smtClean="0"/>
          </a:p>
          <a:p>
            <a:pPr lvl="1" eaLnBrk="1" hangingPunct="1"/>
            <a:r>
              <a:rPr lang="zh-CN" altLang="en-US" sz="2400" smtClean="0"/>
              <a:t>步</a:t>
            </a:r>
            <a:r>
              <a:rPr lang="en-US" altLang="zh-CN" sz="2400" smtClean="0"/>
              <a:t>3</a:t>
            </a:r>
            <a:r>
              <a:rPr lang="zh-CN" altLang="en-US" sz="2400" smtClean="0"/>
              <a:t>：若被唤醒进程比当前运行进程优先级高，重新设置调度标志。</a:t>
            </a:r>
            <a:endParaRPr lang="zh-CN" altLang="en-US" sz="240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838200" y="6858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2.4 </a:t>
            </a:r>
            <a:r>
              <a:rPr lang="zh-CN" altLang="en-US" sz="4800" smtClean="0">
                <a:latin typeface="华文新魏" panose="02010800040101010101" pitchFamily="2" charset="-122"/>
                <a:ea typeface="华文新魏" panose="02010800040101010101" pitchFamily="2" charset="-122"/>
              </a:rPr>
              <a:t>线程及其实现</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55299" name="Rectangle 3"/>
          <p:cNvSpPr>
            <a:spLocks noGrp="1" noChangeArrowheads="1"/>
          </p:cNvSpPr>
          <p:nvPr>
            <p:ph type="body" idx="4294967295"/>
          </p:nvPr>
        </p:nvSpPr>
        <p:spPr>
          <a:xfrm>
            <a:off x="755650" y="1700213"/>
            <a:ext cx="7848600" cy="4608512"/>
          </a:xfrm>
        </p:spPr>
        <p:txBody>
          <a:bodyPr/>
          <a:lstStyle/>
          <a:p>
            <a:r>
              <a:rPr lang="zh-CN" altLang="en-US" smtClean="0"/>
              <a:t>主要内容</a:t>
            </a:r>
            <a:endParaRPr lang="zh-CN" altLang="en-US" smtClean="0"/>
          </a:p>
          <a:p>
            <a:pPr lvl="1"/>
            <a:r>
              <a:rPr lang="zh-CN" altLang="en-US" sz="3200" smtClean="0"/>
              <a:t>引入多线程的动机</a:t>
            </a:r>
            <a:endParaRPr lang="zh-CN" altLang="en-US" sz="3200" smtClean="0"/>
          </a:p>
          <a:p>
            <a:pPr lvl="1"/>
            <a:r>
              <a:rPr lang="zh-CN" altLang="en-US" sz="3200" smtClean="0"/>
              <a:t>多线程环境中的进程和线程</a:t>
            </a:r>
            <a:endParaRPr lang="zh-CN" altLang="en-US" sz="3200" smtClean="0"/>
          </a:p>
          <a:p>
            <a:pPr lvl="1"/>
            <a:r>
              <a:rPr lang="zh-CN" altLang="en-US" sz="3200" smtClean="0"/>
              <a:t>线程的实现  </a:t>
            </a:r>
            <a:endParaRPr lang="zh-CN" altLang="en-US" sz="32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z="4800" smtClean="0">
                <a:latin typeface="华文新魏" panose="02010800040101010101" pitchFamily="2" charset="-122"/>
                <a:ea typeface="华文新魏" panose="02010800040101010101" pitchFamily="2" charset="-122"/>
              </a:rPr>
              <a:t>2.4.1  </a:t>
            </a:r>
            <a:r>
              <a:rPr lang="zh-CN" altLang="en-US" sz="4800" smtClean="0">
                <a:latin typeface="华文新魏" panose="02010800040101010101" pitchFamily="2" charset="-122"/>
                <a:ea typeface="华文新魏" panose="02010800040101010101" pitchFamily="2" charset="-122"/>
              </a:rPr>
              <a:t>引入多线程的动机</a:t>
            </a:r>
            <a:endParaRPr lang="zh-CN" altLang="en-US" sz="4800" smtClean="0">
              <a:latin typeface="华文新魏" panose="02010800040101010101" pitchFamily="2" charset="-122"/>
              <a:ea typeface="华文新魏" panose="02010800040101010101" pitchFamily="2" charset="-122"/>
            </a:endParaRPr>
          </a:p>
        </p:txBody>
      </p:sp>
      <p:sp>
        <p:nvSpPr>
          <p:cNvPr id="78852" name="Rectangle 4"/>
          <p:cNvSpPr>
            <a:spLocks noGrp="1" noChangeArrowheads="1"/>
          </p:cNvSpPr>
          <p:nvPr>
            <p:ph type="body" idx="1"/>
          </p:nvPr>
        </p:nvSpPr>
        <p:spPr>
          <a:xfrm>
            <a:off x="827088" y="1844675"/>
            <a:ext cx="7620000" cy="4038600"/>
          </a:xfrm>
          <a:noFill/>
        </p:spPr>
        <p:txBody>
          <a:bodyPr/>
          <a:lstStyle/>
          <a:p>
            <a:r>
              <a:rPr lang="zh-CN" altLang="en-US" smtClean="0"/>
              <a:t>对进程系统必须完成的操作：</a:t>
            </a:r>
            <a:endParaRPr lang="zh-CN" altLang="en-US" smtClean="0"/>
          </a:p>
          <a:p>
            <a:pPr lvl="1"/>
            <a:r>
              <a:rPr lang="zh-CN" altLang="en-US" sz="3200" smtClean="0"/>
              <a:t>创建进程</a:t>
            </a:r>
            <a:endParaRPr lang="zh-CN" altLang="en-US" sz="3200" smtClean="0"/>
          </a:p>
          <a:p>
            <a:pPr lvl="1"/>
            <a:r>
              <a:rPr lang="zh-CN" altLang="en-US" sz="3200" smtClean="0"/>
              <a:t>撤消进程</a:t>
            </a:r>
            <a:endParaRPr lang="zh-CN" altLang="en-US" sz="3200" smtClean="0"/>
          </a:p>
          <a:p>
            <a:pPr lvl="1"/>
            <a:r>
              <a:rPr lang="zh-CN" altLang="en-US" sz="3200" smtClean="0"/>
              <a:t>进程切换</a:t>
            </a:r>
            <a:endParaRPr lang="zh-CN" altLang="en-US" sz="3200" smtClean="0"/>
          </a:p>
          <a:p>
            <a:endParaRPr lang="zh-CN" altLang="en-US" smtClean="0"/>
          </a:p>
          <a:p>
            <a:r>
              <a:rPr lang="zh-CN" altLang="en-US" smtClean="0"/>
              <a:t>缺点：</a:t>
            </a:r>
            <a:endParaRPr lang="zh-CN" altLang="en-US" smtClean="0"/>
          </a:p>
          <a:p>
            <a:pPr lvl="1"/>
            <a:r>
              <a:rPr lang="zh-CN" altLang="en-US" sz="3200" smtClean="0"/>
              <a:t>时间空间开销大，限制并发度的提高</a:t>
            </a:r>
            <a:endParaRPr lang="zh-CN" altLang="en-US" sz="3200"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body" idx="1"/>
          </p:nvPr>
        </p:nvSpPr>
        <p:spPr>
          <a:xfrm>
            <a:off x="395288" y="1628775"/>
            <a:ext cx="8424862" cy="4968875"/>
          </a:xfrm>
          <a:noFill/>
        </p:spPr>
        <p:txBody>
          <a:bodyPr/>
          <a:lstStyle/>
          <a:p>
            <a:pPr>
              <a:lnSpc>
                <a:spcPct val="90000"/>
              </a:lnSpc>
            </a:pPr>
            <a:r>
              <a:rPr lang="zh-CN" altLang="en-US" sz="2600" smtClean="0"/>
              <a:t>进程的局限性：</a:t>
            </a:r>
            <a:endParaRPr lang="zh-CN" altLang="en-US" sz="2600" smtClean="0"/>
          </a:p>
          <a:p>
            <a:pPr lvl="1">
              <a:lnSpc>
                <a:spcPct val="90000"/>
              </a:lnSpc>
            </a:pPr>
            <a:r>
              <a:rPr lang="zh-CN" altLang="en-US" sz="2600" smtClean="0"/>
              <a:t>在操作系统中，进程的引入提高了计算机资源的利用效率。但在进一步提高进程的并发性时，人们发现进程切换开销占的比重越来越大；</a:t>
            </a:r>
            <a:endParaRPr lang="zh-CN" altLang="en-US" sz="2600" smtClean="0"/>
          </a:p>
          <a:p>
            <a:pPr lvl="1">
              <a:lnSpc>
                <a:spcPct val="90000"/>
              </a:lnSpc>
            </a:pPr>
            <a:r>
              <a:rPr lang="zh-CN" altLang="en-US" sz="2600" smtClean="0"/>
              <a:t>传统的进程不能很好的利用多处理器，因为一个进程在某个时刻只能使用一个处理器；</a:t>
            </a:r>
            <a:endParaRPr lang="zh-CN" altLang="en-US" sz="2600" smtClean="0"/>
          </a:p>
          <a:p>
            <a:pPr lvl="1">
              <a:lnSpc>
                <a:spcPct val="90000"/>
              </a:lnSpc>
            </a:pPr>
            <a:r>
              <a:rPr lang="zh-CN" altLang="en-US" sz="2600" smtClean="0"/>
              <a:t>进程间通信的效率受到限制。</a:t>
            </a:r>
            <a:endParaRPr lang="zh-CN" altLang="en-US" sz="2600" smtClean="0"/>
          </a:p>
          <a:p>
            <a:pPr>
              <a:lnSpc>
                <a:spcPct val="90000"/>
              </a:lnSpc>
            </a:pPr>
            <a:r>
              <a:rPr lang="zh-CN" altLang="en-US" sz="2600" smtClean="0"/>
              <a:t>引入线程的目的：</a:t>
            </a:r>
            <a:endParaRPr lang="zh-CN" altLang="en-US" sz="2600" smtClean="0"/>
          </a:p>
          <a:p>
            <a:pPr lvl="1">
              <a:lnSpc>
                <a:spcPct val="90000"/>
              </a:lnSpc>
            </a:pPr>
            <a:r>
              <a:rPr lang="zh-CN" altLang="en-US" sz="2600" smtClean="0"/>
              <a:t>减小（进程</a:t>
            </a:r>
            <a:r>
              <a:rPr lang="en-US" altLang="zh-CN" sz="2600" smtClean="0"/>
              <a:t>/</a:t>
            </a:r>
            <a:r>
              <a:rPr lang="zh-CN" altLang="en-US" sz="2600" smtClean="0"/>
              <a:t>线程）上下文切换开销；</a:t>
            </a:r>
            <a:endParaRPr lang="zh-CN" altLang="en-US" sz="2600" smtClean="0"/>
          </a:p>
          <a:p>
            <a:pPr lvl="1">
              <a:lnSpc>
                <a:spcPct val="90000"/>
              </a:lnSpc>
            </a:pPr>
            <a:r>
              <a:rPr lang="zh-CN" altLang="en-US" sz="2600" smtClean="0"/>
              <a:t>更好支持多处理器（</a:t>
            </a:r>
            <a:r>
              <a:rPr lang="en-US" altLang="zh-CN" sz="2600" smtClean="0"/>
              <a:t>MP</a:t>
            </a:r>
            <a:r>
              <a:rPr lang="zh-CN" altLang="en-US" sz="2600" smtClean="0"/>
              <a:t>），达到最大程度的并行 ；</a:t>
            </a:r>
            <a:endParaRPr lang="zh-CN" altLang="en-US" sz="2600" smtClean="0"/>
          </a:p>
          <a:p>
            <a:pPr lvl="1">
              <a:lnSpc>
                <a:spcPct val="90000"/>
              </a:lnSpc>
            </a:pPr>
            <a:r>
              <a:rPr lang="zh-CN" altLang="en-US" sz="2600" smtClean="0"/>
              <a:t>简化进程间的通信。</a:t>
            </a:r>
            <a:endParaRPr lang="zh-CN" altLang="en-US" sz="2600" smtClean="0"/>
          </a:p>
        </p:txBody>
      </p:sp>
      <p:sp>
        <p:nvSpPr>
          <p:cNvPr id="68613" name="Rectangle 2"/>
          <p:cNvSpPr>
            <a:spLocks noGrp="1" noChangeArrowheads="1"/>
          </p:cNvSpPr>
          <p:nvPr>
            <p:ph type="title"/>
          </p:nvPr>
        </p:nvSpPr>
        <p:spPr>
          <a:noFill/>
        </p:spPr>
        <p:txBody>
          <a:bodyPr/>
          <a:lstStyle/>
          <a:p>
            <a:pPr eaLnBrk="1" hangingPunct="1"/>
            <a:r>
              <a:rPr lang="en-US" altLang="zh-CN" sz="4800" smtClean="0">
                <a:latin typeface="华文新魏" panose="02010800040101010101" pitchFamily="2" charset="-122"/>
                <a:ea typeface="华文新魏" panose="02010800040101010101" pitchFamily="2" charset="-122"/>
              </a:rPr>
              <a:t>2.4.1  </a:t>
            </a:r>
            <a:r>
              <a:rPr lang="zh-CN" altLang="en-US" sz="4800" smtClean="0">
                <a:latin typeface="华文新魏" panose="02010800040101010101" pitchFamily="2" charset="-122"/>
                <a:ea typeface="华文新魏" panose="02010800040101010101" pitchFamily="2" charset="-122"/>
              </a:rPr>
              <a:t>引入多线程的动机</a:t>
            </a:r>
            <a:endParaRPr lang="zh-CN" altLang="en-US" sz="4800" smtClean="0">
              <a:latin typeface="华文新魏" panose="02010800040101010101" pitchFamily="2" charset="-122"/>
              <a:ea typeface="华文新魏" panose="0201080004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772025" y="336550"/>
              <a:ext cx="3132455" cy="876935"/>
            </p14:xfrm>
          </p:contentPart>
        </mc:Choice>
        <mc:Fallback xmlns="">
          <p:pic>
            <p:nvPicPr>
              <p:cNvPr id="2" name="墨迹 1"/>
            </p:nvPicPr>
            <p:blipFill>
              <a:blip r:embed="rId2"/>
            </p:blipFill>
            <p:spPr>
              <a:xfrm>
                <a:off x="4772025" y="336550"/>
                <a:ext cx="3132455" cy="8769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175385" y="2020570"/>
              <a:ext cx="1467485" cy="45085"/>
            </p14:xfrm>
          </p:contentPart>
        </mc:Choice>
        <mc:Fallback xmlns="">
          <p:pic>
            <p:nvPicPr>
              <p:cNvPr id="3" name="墨迹 2"/>
            </p:nvPicPr>
            <p:blipFill>
              <a:blip r:embed="rId4"/>
            </p:blipFill>
            <p:spPr>
              <a:xfrm>
                <a:off x="1175385" y="2020570"/>
                <a:ext cx="1467485" cy="450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772285" y="1525270"/>
              <a:ext cx="1328420" cy="527050"/>
            </p14:xfrm>
          </p:contentPart>
        </mc:Choice>
        <mc:Fallback xmlns="">
          <p:pic>
            <p:nvPicPr>
              <p:cNvPr id="4" name="墨迹 3"/>
            </p:nvPicPr>
            <p:blipFill>
              <a:blip r:embed="rId6"/>
            </p:blipFill>
            <p:spPr>
              <a:xfrm>
                <a:off x="1772285" y="1525270"/>
                <a:ext cx="1328420" cy="527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159375" y="3139440"/>
              <a:ext cx="1537970" cy="572135"/>
            </p14:xfrm>
          </p:contentPart>
        </mc:Choice>
        <mc:Fallback xmlns="">
          <p:pic>
            <p:nvPicPr>
              <p:cNvPr id="5" name="墨迹 4"/>
            </p:nvPicPr>
            <p:blipFill>
              <a:blip r:embed="rId8"/>
            </p:blipFill>
            <p:spPr>
              <a:xfrm>
                <a:off x="5159375" y="3139440"/>
                <a:ext cx="1537970" cy="5721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651635" y="1506220"/>
              <a:ext cx="1226820" cy="488950"/>
            </p14:xfrm>
          </p:contentPart>
        </mc:Choice>
        <mc:Fallback xmlns="">
          <p:pic>
            <p:nvPicPr>
              <p:cNvPr id="6" name="墨迹 5"/>
            </p:nvPicPr>
            <p:blipFill>
              <a:blip r:embed="rId10"/>
            </p:blipFill>
            <p:spPr>
              <a:xfrm>
                <a:off x="1651635" y="1506220"/>
                <a:ext cx="1226820" cy="4889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289685" y="4862195"/>
              <a:ext cx="718185" cy="31750"/>
            </p14:xfrm>
          </p:contentPart>
        </mc:Choice>
        <mc:Fallback xmlns="">
          <p:pic>
            <p:nvPicPr>
              <p:cNvPr id="7" name="墨迹 6"/>
            </p:nvPicPr>
            <p:blipFill>
              <a:blip r:embed="rId12"/>
            </p:blipFill>
            <p:spPr>
              <a:xfrm>
                <a:off x="1289685" y="4862195"/>
                <a:ext cx="718185" cy="31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2223770" y="4887595"/>
              <a:ext cx="921385" cy="38100"/>
            </p14:xfrm>
          </p:contentPart>
        </mc:Choice>
        <mc:Fallback xmlns="">
          <p:pic>
            <p:nvPicPr>
              <p:cNvPr id="8" name="墨迹 7"/>
            </p:nvPicPr>
            <p:blipFill>
              <a:blip r:embed="rId14"/>
            </p:blipFill>
            <p:spPr>
              <a:xfrm>
                <a:off x="2223770" y="4887595"/>
                <a:ext cx="921385" cy="38100"/>
              </a:xfrm>
              <a:prstGeom prst="rect"/>
            </p:spPr>
          </p:pic>
        </mc:Fallback>
      </mc:AlternateContent>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685800" y="2286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线程的概念</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57347" name="Rectangle 3"/>
          <p:cNvSpPr>
            <a:spLocks noGrp="1" noChangeArrowheads="1"/>
          </p:cNvSpPr>
          <p:nvPr>
            <p:ph type="body" idx="4294967295"/>
          </p:nvPr>
        </p:nvSpPr>
        <p:spPr>
          <a:xfrm>
            <a:off x="684213" y="1412875"/>
            <a:ext cx="7848600" cy="5064125"/>
          </a:xfrm>
        </p:spPr>
        <p:txBody>
          <a:bodyPr/>
          <a:lstStyle/>
          <a:p>
            <a:r>
              <a:rPr lang="zh-CN" altLang="en-US" smtClean="0"/>
              <a:t>操作系统中引入进程的目的是为了使多个程序并发执行，以改善资源使用率和提高系统效率，</a:t>
            </a:r>
            <a:endParaRPr lang="zh-CN" altLang="en-US" smtClean="0"/>
          </a:p>
          <a:p>
            <a:r>
              <a:rPr lang="zh-CN" altLang="en-US" smtClean="0"/>
              <a:t>操作系统中再引入线程，则是为了减少程序并发执行时所付出的时空开销，使得并发粒度更细、并发性更好。</a:t>
            </a:r>
            <a:endParaRPr lang="zh-CN" altLang="en-US" smtClean="0"/>
          </a:p>
          <a:p>
            <a:endParaRPr lang="en-US" altLang="zh-CN"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738120" y="1029335"/>
              <a:ext cx="3120390" cy="114300"/>
            </p14:xfrm>
          </p:contentPart>
        </mc:Choice>
        <mc:Fallback xmlns="">
          <p:pic>
            <p:nvPicPr>
              <p:cNvPr id="2" name="墨迹 1"/>
            </p:nvPicPr>
            <p:blipFill>
              <a:blip r:embed="rId2"/>
            </p:blipFill>
            <p:spPr>
              <a:xfrm>
                <a:off x="2738120" y="1029335"/>
                <a:ext cx="3120390" cy="114300"/>
              </a:xfrm>
              <a:prstGeom prst="rect"/>
            </p:spPr>
          </p:pic>
        </mc:Fallback>
      </mc:AlternateContent>
    </p:spTree>
  </p:cSld>
  <p:clrMapOvr>
    <a:masterClrMapping/>
  </p:clrMapOvr>
  <p:transition>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57200" y="1524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线程的概念</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58371" name="Rectangle 3"/>
          <p:cNvSpPr>
            <a:spLocks noGrp="1" noChangeArrowheads="1"/>
          </p:cNvSpPr>
          <p:nvPr>
            <p:ph type="body" idx="4294967295"/>
          </p:nvPr>
        </p:nvSpPr>
        <p:spPr>
          <a:xfrm>
            <a:off x="612775" y="1341438"/>
            <a:ext cx="7920038" cy="4835525"/>
          </a:xfrm>
        </p:spPr>
        <p:txBody>
          <a:bodyPr/>
          <a:lstStyle/>
          <a:p>
            <a:r>
              <a:rPr lang="zh-CN" altLang="en-US" sz="3000" smtClean="0"/>
              <a:t>解决问题的基本思路：</a:t>
            </a:r>
            <a:endParaRPr lang="zh-CN" altLang="en-US" sz="3000" smtClean="0"/>
          </a:p>
          <a:p>
            <a:pPr lvl="1"/>
            <a:r>
              <a:rPr lang="zh-CN" altLang="en-US" sz="3000" smtClean="0"/>
              <a:t>把进程的两项功能－－“独立分配资源”与“被调度分派执行”分离开来。</a:t>
            </a:r>
            <a:endParaRPr lang="zh-CN" altLang="en-US" sz="3000" smtClean="0"/>
          </a:p>
          <a:p>
            <a:pPr lvl="1"/>
            <a:r>
              <a:rPr lang="zh-CN" altLang="en-US" sz="3000" smtClean="0"/>
              <a:t>进程作为系统资源分配和保护的独立单位，不需要频繁地切换；</a:t>
            </a:r>
            <a:endParaRPr lang="zh-CN" altLang="en-US" sz="3000" smtClean="0"/>
          </a:p>
          <a:p>
            <a:pPr lvl="1"/>
            <a:r>
              <a:rPr lang="zh-CN" altLang="en-US" sz="3000" smtClean="0"/>
              <a:t>线程作为系统调度和分派的基本单位，能轻装运行，会被频繁地调度和切换，在这种指导思想下，产生了线程的概念。</a:t>
            </a:r>
            <a:endParaRPr lang="en-US" altLang="zh-CN" sz="3000" smtClean="0"/>
          </a:p>
        </p:txBody>
      </p:sp>
    </p:spTree>
  </p:cSld>
  <p:clrMapOvr>
    <a:masterClrMapping/>
  </p:clrMapOvr>
  <p:transition>
    <p:zo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85800" y="404813"/>
            <a:ext cx="7772400" cy="1143000"/>
          </a:xfrm>
          <a:prstGeom prst="rect">
            <a:avLst/>
          </a:prstGeom>
          <a:noFill/>
          <a:ln w="9525">
            <a:noFill/>
            <a:miter lim="800000"/>
          </a:ln>
        </p:spPr>
        <p:txBody>
          <a:bodyPr anchor="ctr"/>
          <a:lstStyle/>
          <a:p>
            <a:pPr algn="ctr"/>
            <a:r>
              <a:rPr lang="en-US" altLang="zh-CN" sz="3200">
                <a:solidFill>
                  <a:schemeClr val="tx2"/>
                </a:solidFill>
                <a:latin typeface="华文新魏" panose="02010800040101010101" pitchFamily="2" charset="-122"/>
                <a:ea typeface="华文新魏" panose="02010800040101010101" pitchFamily="2" charset="-122"/>
              </a:rPr>
              <a:t>    </a:t>
            </a:r>
            <a:r>
              <a:rPr lang="zh-CN" altLang="en-US" sz="4400">
                <a:solidFill>
                  <a:schemeClr val="tx2"/>
                </a:solidFill>
                <a:latin typeface="华文新魏" panose="02010800040101010101" pitchFamily="2" charset="-122"/>
                <a:ea typeface="华文新魏" panose="02010800040101010101" pitchFamily="2" charset="-122"/>
              </a:rPr>
              <a:t>多线程结构进程的优点</a:t>
            </a:r>
            <a:endParaRPr lang="zh-CN" altLang="en-US" sz="4400">
              <a:solidFill>
                <a:schemeClr val="tx2"/>
              </a:solidFill>
              <a:latin typeface="华文新魏" panose="02010800040101010101" pitchFamily="2" charset="-122"/>
              <a:ea typeface="华文新魏" panose="02010800040101010101" pitchFamily="2" charset="-122"/>
            </a:endParaRPr>
          </a:p>
        </p:txBody>
      </p:sp>
      <p:sp>
        <p:nvSpPr>
          <p:cNvPr id="59395" name="Rectangle 3"/>
          <p:cNvSpPr>
            <a:spLocks noChangeArrowheads="1"/>
          </p:cNvSpPr>
          <p:nvPr/>
        </p:nvSpPr>
        <p:spPr bwMode="auto">
          <a:xfrm>
            <a:off x="684213" y="1700213"/>
            <a:ext cx="7632700" cy="4648200"/>
          </a:xfrm>
          <a:prstGeom prst="rect">
            <a:avLst/>
          </a:prstGeom>
          <a:noFill/>
          <a:ln w="9525" algn="ctr">
            <a:noFill/>
            <a:miter lim="800000"/>
          </a:ln>
          <a:effectLst/>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t>1.</a:t>
            </a:r>
            <a:r>
              <a:rPr lang="zh-CN" altLang="zh-CN" sz="3000"/>
              <a:t>快速线程切换</a:t>
            </a:r>
            <a:endParaRPr lang="zh-CN"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2.</a:t>
            </a:r>
            <a:r>
              <a:rPr lang="zh-CN" altLang="zh-CN" sz="3000"/>
              <a:t>通信易于实现</a:t>
            </a:r>
            <a:endParaRPr lang="zh-CN"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3.</a:t>
            </a:r>
            <a:r>
              <a:rPr lang="zh-CN" altLang="zh-CN" sz="3000"/>
              <a:t>减少管理开销</a:t>
            </a:r>
            <a:endParaRPr lang="zh-CN"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4.</a:t>
            </a:r>
            <a:r>
              <a:rPr lang="zh-CN" altLang="zh-CN" sz="3000"/>
              <a:t>并发程度提高</a:t>
            </a:r>
            <a:r>
              <a:rPr lang="en-US" altLang="zh-CN" sz="3000"/>
              <a:t> </a:t>
            </a:r>
            <a:endParaRPr lang="zh-CN" altLang="zh-CN" sz="300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57200" y="609600"/>
            <a:ext cx="8686800" cy="914400"/>
          </a:xfrm>
        </p:spPr>
        <p:txBody>
          <a:bodyPr/>
          <a:lstStyle/>
          <a:p>
            <a:pPr eaLnBrk="1" hangingPunct="1"/>
            <a:r>
              <a:rPr lang="en-US" altLang="zh-CN" smtClean="0">
                <a:latin typeface="华文新魏" panose="02010800040101010101" pitchFamily="2" charset="-122"/>
                <a:ea typeface="华文新魏" panose="02010800040101010101" pitchFamily="2" charset="-122"/>
              </a:rPr>
              <a:t>2.4.2 </a:t>
            </a:r>
            <a:r>
              <a:rPr lang="zh-CN" altLang="en-US" smtClean="0">
                <a:latin typeface="华文新魏" panose="02010800040101010101" pitchFamily="2" charset="-122"/>
                <a:ea typeface="华文新魏" panose="02010800040101010101" pitchFamily="2" charset="-122"/>
              </a:rPr>
              <a:t>多线程环境中的进程与线程</a:t>
            </a:r>
            <a:br>
              <a:rPr lang="zh-CN" altLang="en-US" smtClean="0">
                <a:latin typeface="仿宋_GB2312" pitchFamily="49" charset="-122"/>
                <a:ea typeface="仿宋_GB2312" pitchFamily="49" charset="-122"/>
              </a:rPr>
            </a:br>
            <a:endParaRPr lang="zh-CN" altLang="en-US" smtClean="0">
              <a:latin typeface="仿宋_GB2312" pitchFamily="49" charset="-122"/>
              <a:ea typeface="仿宋_GB2312" pitchFamily="49" charset="-122"/>
            </a:endParaRPr>
          </a:p>
        </p:txBody>
      </p:sp>
      <p:sp>
        <p:nvSpPr>
          <p:cNvPr id="60419" name="Rectangle 3"/>
          <p:cNvSpPr>
            <a:spLocks noGrp="1" noChangeArrowheads="1"/>
          </p:cNvSpPr>
          <p:nvPr>
            <p:ph type="body" idx="4294967295"/>
          </p:nvPr>
        </p:nvSpPr>
        <p:spPr>
          <a:xfrm>
            <a:off x="685800" y="1143000"/>
            <a:ext cx="7696200" cy="5257800"/>
          </a:xfrm>
        </p:spPr>
        <p:txBody>
          <a:bodyPr/>
          <a:lstStyle/>
          <a:p>
            <a:pPr eaLnBrk="1" hangingPunct="1">
              <a:buFont typeface="Wingdings" panose="05000000000000000000" pitchFamily="2" charset="2"/>
              <a:buNone/>
            </a:pPr>
            <a:r>
              <a:rPr lang="en-US" altLang="zh-CN" b="1" smtClean="0">
                <a:latin typeface="仿宋_GB2312" pitchFamily="49" charset="-122"/>
                <a:ea typeface="仿宋_GB2312" pitchFamily="49" charset="-122"/>
              </a:rPr>
              <a:t>   </a:t>
            </a:r>
            <a:r>
              <a:rPr lang="en-US" altLang="zh-CN" b="1" smtClean="0">
                <a:ea typeface="华文新魏" panose="02010800040101010101" pitchFamily="2" charset="-122"/>
              </a:rPr>
              <a:t> </a:t>
            </a:r>
            <a:r>
              <a:rPr lang="en-US" altLang="zh-CN" b="1" smtClean="0">
                <a:latin typeface="华文新魏" panose="02010800040101010101" pitchFamily="2" charset="-122"/>
                <a:ea typeface="华文新魏" panose="02010800040101010101" pitchFamily="2" charset="-122"/>
              </a:rPr>
              <a:t>             </a:t>
            </a:r>
            <a:r>
              <a:rPr lang="zh-CN" altLang="en-US" sz="3600" smtClean="0">
                <a:solidFill>
                  <a:schemeClr val="tx2"/>
                </a:solidFill>
                <a:latin typeface="华文新魏" panose="02010800040101010101" pitchFamily="2" charset="-122"/>
                <a:ea typeface="华文新魏" panose="02010800040101010101" pitchFamily="2" charset="-122"/>
              </a:rPr>
              <a:t>多线程结构进程</a:t>
            </a:r>
            <a:endParaRPr lang="zh-CN" altLang="en-US" sz="3600" smtClean="0">
              <a:solidFill>
                <a:schemeClr val="tx2"/>
              </a:solidFill>
              <a:latin typeface="华文新魏" panose="02010800040101010101" pitchFamily="2" charset="-122"/>
              <a:ea typeface="华文新魏" panose="02010800040101010101" pitchFamily="2" charset="-122"/>
            </a:endParaRPr>
          </a:p>
          <a:p>
            <a:pPr eaLnBrk="1" hangingPunct="1"/>
            <a:endParaRPr lang="zh-CN" altLang="en-US" sz="3600" smtClean="0">
              <a:solidFill>
                <a:schemeClr val="tx2"/>
              </a:solidFill>
              <a:latin typeface="仿宋_GB2312" pitchFamily="49" charset="-122"/>
              <a:ea typeface="仿宋_GB2312" pitchFamily="49" charset="-122"/>
            </a:endParaRPr>
          </a:p>
          <a:p>
            <a:pPr eaLnBrk="1" hangingPunct="1">
              <a:buFont typeface="Wingdings" panose="05000000000000000000" pitchFamily="2" charset="2"/>
              <a:buNone/>
            </a:pPr>
            <a:endParaRPr lang="en-US" altLang="zh-CN" smtClean="0">
              <a:latin typeface="仿宋_GB2312" pitchFamily="49" charset="-122"/>
              <a:ea typeface="仿宋_GB2312" pitchFamily="49" charset="-122"/>
            </a:endParaRPr>
          </a:p>
        </p:txBody>
      </p:sp>
      <p:grpSp>
        <p:nvGrpSpPr>
          <p:cNvPr id="60420" name="Group 53"/>
          <p:cNvGrpSpPr/>
          <p:nvPr/>
        </p:nvGrpSpPr>
        <p:grpSpPr bwMode="auto">
          <a:xfrm>
            <a:off x="1341438" y="1773238"/>
            <a:ext cx="6759575" cy="4464050"/>
            <a:chOff x="845" y="1117"/>
            <a:chExt cx="4258" cy="2812"/>
          </a:xfrm>
        </p:grpSpPr>
        <p:sp>
          <p:nvSpPr>
            <p:cNvPr id="108569" name="Text Box 25"/>
            <p:cNvSpPr txBox="1">
              <a:spLocks noChangeArrowheads="1"/>
            </p:cNvSpPr>
            <p:nvPr/>
          </p:nvSpPr>
          <p:spPr bwMode="auto">
            <a:xfrm>
              <a:off x="845" y="1117"/>
              <a:ext cx="4258" cy="2812"/>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sz="1800">
                <a:solidFill>
                  <a:schemeClr val="tx2"/>
                </a:solidFill>
                <a:latin typeface="华文新魏" panose="02010800040101010101" pitchFamily="2" charset="-122"/>
                <a:ea typeface="华文新魏" panose="02010800040101010101" pitchFamily="2" charset="-122"/>
              </a:endParaRPr>
            </a:p>
          </p:txBody>
        </p:sp>
        <p:sp>
          <p:nvSpPr>
            <p:cNvPr id="60422" name="Text Box 27"/>
            <p:cNvSpPr txBox="1">
              <a:spLocks noChangeArrowheads="1"/>
            </p:cNvSpPr>
            <p:nvPr/>
          </p:nvSpPr>
          <p:spPr bwMode="auto">
            <a:xfrm>
              <a:off x="845" y="1117"/>
              <a:ext cx="4258" cy="2812"/>
            </a:xfrm>
            <a:prstGeom prst="rect">
              <a:avLst/>
            </a:prstGeom>
            <a:solidFill>
              <a:schemeClr val="accent1"/>
            </a:solidFill>
            <a:ln w="19050">
              <a:solidFill>
                <a:srgbClr val="000000"/>
              </a:solidFill>
              <a:miter lim="800000"/>
            </a:ln>
          </p:spPr>
          <p:txBody>
            <a:bodyPr/>
            <a:lstStyle/>
            <a:p>
              <a:pPr algn="just"/>
              <a:r>
                <a:rPr lang="zh-CN" altLang="en-US" sz="2800">
                  <a:solidFill>
                    <a:schemeClr val="tx2"/>
                  </a:solidFill>
                  <a:latin typeface="华文新魏" panose="02010800040101010101" pitchFamily="2" charset="-122"/>
                  <a:ea typeface="华文新魏" panose="02010800040101010101" pitchFamily="2" charset="-122"/>
                </a:rPr>
                <a:t>进程 </a:t>
              </a:r>
              <a:endParaRPr lang="zh-CN" altLang="en-US" sz="2800">
                <a:solidFill>
                  <a:schemeClr val="tx2"/>
                </a:solidFill>
                <a:latin typeface="华文新魏" panose="02010800040101010101" pitchFamily="2" charset="-122"/>
                <a:ea typeface="华文新魏" panose="02010800040101010101" pitchFamily="2" charset="-122"/>
              </a:endParaRPr>
            </a:p>
            <a:p>
              <a:pPr algn="just"/>
              <a:endParaRPr lang="zh-CN" altLang="en-US" sz="2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23" name="Text Box 28"/>
            <p:cNvSpPr txBox="1">
              <a:spLocks noChangeArrowheads="1"/>
            </p:cNvSpPr>
            <p:nvPr/>
          </p:nvSpPr>
          <p:spPr bwMode="auto">
            <a:xfrm>
              <a:off x="975" y="1504"/>
              <a:ext cx="473" cy="536"/>
            </a:xfrm>
            <a:prstGeom prst="rect">
              <a:avLst/>
            </a:prstGeom>
            <a:solidFill>
              <a:srgbClr val="FFCC66"/>
            </a:solidFill>
            <a:ln w="9525">
              <a:solidFill>
                <a:srgbClr val="000000"/>
              </a:solidFill>
              <a:miter lim="800000"/>
            </a:ln>
          </p:spPr>
          <p:txBody>
            <a:bodyPr/>
            <a:lstStyle/>
            <a:p>
              <a:r>
                <a:rPr lang="zh-CN" altLang="en-US" sz="1800">
                  <a:solidFill>
                    <a:schemeClr val="tx2"/>
                  </a:solidFill>
                  <a:latin typeface="华文新魏" panose="02010800040101010101" pitchFamily="2" charset="-122"/>
                  <a:ea typeface="华文新魏" panose="02010800040101010101" pitchFamily="2" charset="-122"/>
                </a:rPr>
                <a:t>进程</a:t>
              </a:r>
              <a:r>
                <a:rPr lang="en-US" altLang="zh-CN" sz="1800">
                  <a:solidFill>
                    <a:schemeClr val="tx2"/>
                  </a:solidFill>
                  <a:latin typeface="华文新魏" panose="02010800040101010101" pitchFamily="2" charset="-122"/>
                  <a:ea typeface="华文新魏" panose="02010800040101010101" pitchFamily="2" charset="-122"/>
                </a:rPr>
                <a:t>PCB</a:t>
              </a:r>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24" name="Text Box 29"/>
            <p:cNvSpPr txBox="1">
              <a:spLocks noChangeArrowheads="1"/>
            </p:cNvSpPr>
            <p:nvPr/>
          </p:nvSpPr>
          <p:spPr bwMode="auto">
            <a:xfrm>
              <a:off x="1555" y="1519"/>
              <a:ext cx="473" cy="536"/>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资源</a:t>
              </a:r>
              <a:endParaRPr lang="zh-CN" altLang="en-US" sz="1800">
                <a:solidFill>
                  <a:schemeClr val="tx2"/>
                </a:solidFill>
                <a:latin typeface="华文新魏" panose="02010800040101010101" pitchFamily="2" charset="-122"/>
                <a:ea typeface="华文新魏" panose="02010800040101010101" pitchFamily="2" charset="-122"/>
              </a:endParaRPr>
            </a:p>
          </p:txBody>
        </p:sp>
        <p:sp>
          <p:nvSpPr>
            <p:cNvPr id="60425" name="Line 31"/>
            <p:cNvSpPr>
              <a:spLocks noChangeShapeType="1"/>
            </p:cNvSpPr>
            <p:nvPr/>
          </p:nvSpPr>
          <p:spPr bwMode="auto">
            <a:xfrm>
              <a:off x="2146" y="3394"/>
              <a:ext cx="591" cy="0"/>
            </a:xfrm>
            <a:prstGeom prst="line">
              <a:avLst/>
            </a:prstGeom>
            <a:noFill/>
            <a:ln w="9525">
              <a:solidFill>
                <a:srgbClr val="000000"/>
              </a:solidFill>
              <a:prstDash val="dash"/>
              <a:round/>
            </a:ln>
          </p:spPr>
          <p:txBody>
            <a:bodyPr/>
            <a:lstStyle/>
            <a:p>
              <a:endParaRPr lang="zh-CN" altLang="en-US"/>
            </a:p>
          </p:txBody>
        </p:sp>
        <p:sp>
          <p:nvSpPr>
            <p:cNvPr id="60426" name="Line 32"/>
            <p:cNvSpPr>
              <a:spLocks noChangeShapeType="1"/>
            </p:cNvSpPr>
            <p:nvPr/>
          </p:nvSpPr>
          <p:spPr bwMode="auto">
            <a:xfrm>
              <a:off x="2856" y="3394"/>
              <a:ext cx="591" cy="0"/>
            </a:xfrm>
            <a:prstGeom prst="line">
              <a:avLst/>
            </a:prstGeom>
            <a:noFill/>
            <a:ln w="9525">
              <a:solidFill>
                <a:srgbClr val="000000"/>
              </a:solidFill>
              <a:prstDash val="dash"/>
              <a:round/>
            </a:ln>
          </p:spPr>
          <p:txBody>
            <a:bodyPr/>
            <a:lstStyle/>
            <a:p>
              <a:endParaRPr lang="zh-CN" altLang="en-US"/>
            </a:p>
          </p:txBody>
        </p:sp>
        <p:sp>
          <p:nvSpPr>
            <p:cNvPr id="60427" name="Line 33"/>
            <p:cNvSpPr>
              <a:spLocks noChangeShapeType="1"/>
            </p:cNvSpPr>
            <p:nvPr/>
          </p:nvSpPr>
          <p:spPr bwMode="auto">
            <a:xfrm>
              <a:off x="2146" y="3394"/>
              <a:ext cx="591" cy="0"/>
            </a:xfrm>
            <a:prstGeom prst="line">
              <a:avLst/>
            </a:prstGeom>
            <a:noFill/>
            <a:ln w="9525">
              <a:solidFill>
                <a:srgbClr val="000000"/>
              </a:solidFill>
              <a:prstDash val="dash"/>
              <a:round/>
            </a:ln>
          </p:spPr>
          <p:txBody>
            <a:bodyPr/>
            <a:lstStyle/>
            <a:p>
              <a:endParaRPr lang="zh-CN" altLang="en-US"/>
            </a:p>
          </p:txBody>
        </p:sp>
        <p:sp>
          <p:nvSpPr>
            <p:cNvPr id="60428" name="Line 34"/>
            <p:cNvSpPr>
              <a:spLocks noChangeShapeType="1"/>
            </p:cNvSpPr>
            <p:nvPr/>
          </p:nvSpPr>
          <p:spPr bwMode="auto">
            <a:xfrm>
              <a:off x="2146" y="1117"/>
              <a:ext cx="2602" cy="0"/>
            </a:xfrm>
            <a:prstGeom prst="line">
              <a:avLst/>
            </a:prstGeom>
            <a:noFill/>
            <a:ln w="19050">
              <a:solidFill>
                <a:srgbClr val="000000"/>
              </a:solidFill>
              <a:round/>
            </a:ln>
          </p:spPr>
          <p:txBody>
            <a:bodyPr/>
            <a:lstStyle/>
            <a:p>
              <a:endParaRPr lang="zh-CN" altLang="en-US"/>
            </a:p>
          </p:txBody>
        </p:sp>
        <p:sp>
          <p:nvSpPr>
            <p:cNvPr id="60429" name="Rectangle 35"/>
            <p:cNvSpPr>
              <a:spLocks noChangeArrowheads="1"/>
            </p:cNvSpPr>
            <p:nvPr/>
          </p:nvSpPr>
          <p:spPr bwMode="auto">
            <a:xfrm>
              <a:off x="963" y="2188"/>
              <a:ext cx="4022" cy="1608"/>
            </a:xfrm>
            <a:prstGeom prst="rect">
              <a:avLst/>
            </a:prstGeom>
            <a:solidFill>
              <a:schemeClr val="accent1"/>
            </a:solidFill>
            <a:ln w="9525">
              <a:solidFill>
                <a:srgbClr val="000000"/>
              </a:solidFill>
              <a:prstDash val="dash"/>
              <a:miter lim="800000"/>
            </a:ln>
          </p:spPr>
          <p:txBody>
            <a:bodyPr/>
            <a:lstStyle/>
            <a:p>
              <a:endParaRPr lang="zh-CN" altLang="en-US"/>
            </a:p>
          </p:txBody>
        </p:sp>
        <p:sp>
          <p:nvSpPr>
            <p:cNvPr id="60430" name="Text Box 36"/>
            <p:cNvSpPr txBox="1">
              <a:spLocks noChangeArrowheads="1"/>
            </p:cNvSpPr>
            <p:nvPr/>
          </p:nvSpPr>
          <p:spPr bwMode="auto">
            <a:xfrm>
              <a:off x="2146" y="1519"/>
              <a:ext cx="591" cy="2143"/>
            </a:xfrm>
            <a:prstGeom prst="rect">
              <a:avLst/>
            </a:prstGeom>
            <a:solidFill>
              <a:srgbClr val="FFCC66"/>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用户栈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核心栈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1" name="Text Box 37"/>
            <p:cNvSpPr txBox="1">
              <a:spLocks noChangeArrowheads="1"/>
            </p:cNvSpPr>
            <p:nvPr/>
          </p:nvSpPr>
          <p:spPr bwMode="auto">
            <a:xfrm>
              <a:off x="2856" y="1519"/>
              <a:ext cx="591" cy="2143"/>
            </a:xfrm>
            <a:prstGeom prst="rect">
              <a:avLst/>
            </a:prstGeom>
            <a:solidFill>
              <a:srgbClr val="FFCC66"/>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用户栈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核心栈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2" name="Text Box 38"/>
            <p:cNvSpPr txBox="1">
              <a:spLocks noChangeArrowheads="1"/>
            </p:cNvSpPr>
            <p:nvPr/>
          </p:nvSpPr>
          <p:spPr bwMode="auto">
            <a:xfrm>
              <a:off x="3565" y="1519"/>
              <a:ext cx="592" cy="2143"/>
            </a:xfrm>
            <a:prstGeom prst="rect">
              <a:avLst/>
            </a:prstGeom>
            <a:solidFill>
              <a:schemeClr val="accent1"/>
            </a:solidFill>
            <a:ln w="19050">
              <a:solidFill>
                <a:srgbClr val="000000"/>
              </a:solidFill>
              <a:miter lim="800000"/>
            </a:ln>
          </p:spPr>
          <p:txBody>
            <a:bodyPr/>
            <a:lstStyle/>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r>
                <a:rPr lang="en-US" altLang="zh-CN" sz="1800">
                  <a:solidFill>
                    <a:schemeClr val="tx2"/>
                  </a:solidFill>
                  <a:ea typeface="华文新魏" panose="02010800040101010101" pitchFamily="2" charset="-122"/>
                </a:rPr>
                <a:t>…</a:t>
              </a:r>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3" name="Text Box 39"/>
            <p:cNvSpPr txBox="1">
              <a:spLocks noChangeArrowheads="1"/>
            </p:cNvSpPr>
            <p:nvPr/>
          </p:nvSpPr>
          <p:spPr bwMode="auto">
            <a:xfrm>
              <a:off x="4275" y="1519"/>
              <a:ext cx="591" cy="2143"/>
            </a:xfrm>
            <a:prstGeom prst="rect">
              <a:avLst/>
            </a:prstGeom>
            <a:solidFill>
              <a:schemeClr val="accent1"/>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n</a:t>
              </a:r>
              <a:endParaRPr lang="en-US" altLang="zh-CN"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用户栈</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核心栈</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存储区</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4" name="Text Box 40"/>
            <p:cNvSpPr txBox="1">
              <a:spLocks noChangeArrowheads="1"/>
            </p:cNvSpPr>
            <p:nvPr/>
          </p:nvSpPr>
          <p:spPr bwMode="auto">
            <a:xfrm>
              <a:off x="1200" y="2322"/>
              <a:ext cx="710" cy="402"/>
            </a:xfrm>
            <a:prstGeom prst="rect">
              <a:avLst/>
            </a:prstGeom>
            <a:solidFill>
              <a:schemeClr val="accent1"/>
            </a:solidFill>
            <a:ln w="9525">
              <a:no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存储空间</a:t>
              </a:r>
              <a:endParaRPr lang="zh-CN" altLang="en-US" sz="1800">
                <a:solidFill>
                  <a:schemeClr val="tx2"/>
                </a:solidFill>
                <a:latin typeface="华文新魏" panose="02010800040101010101" pitchFamily="2" charset="-122"/>
                <a:ea typeface="华文新魏" panose="02010800040101010101" pitchFamily="2" charset="-122"/>
              </a:endParaRPr>
            </a:p>
          </p:txBody>
        </p:sp>
        <p:sp>
          <p:nvSpPr>
            <p:cNvPr id="60435" name="Text Box 41"/>
            <p:cNvSpPr txBox="1">
              <a:spLocks noChangeArrowheads="1"/>
            </p:cNvSpPr>
            <p:nvPr/>
          </p:nvSpPr>
          <p:spPr bwMode="auto">
            <a:xfrm>
              <a:off x="1200" y="2724"/>
              <a:ext cx="710" cy="402"/>
            </a:xfrm>
            <a:prstGeom prst="rect">
              <a:avLst/>
            </a:prstGeom>
            <a:solidFill>
              <a:srgbClr val="FFCC66"/>
            </a:solidFill>
            <a:ln w="9525">
              <a:solidFill>
                <a:srgbClr val="000000"/>
              </a:solidFill>
              <a:miter lim="800000"/>
            </a:ln>
          </p:spPr>
          <p:txBody>
            <a:bodyPr/>
            <a:lstStyle/>
            <a:p>
              <a:r>
                <a:rPr lang="zh-CN" altLang="en-US" sz="1800">
                  <a:solidFill>
                    <a:schemeClr val="tx2"/>
                  </a:solidFill>
                  <a:latin typeface="华文新魏" panose="02010800040101010101" pitchFamily="2" charset="-122"/>
                  <a:ea typeface="华文新魏" panose="02010800040101010101" pitchFamily="2" charset="-122"/>
                </a:rPr>
                <a:t>全局数据</a:t>
              </a:r>
              <a:endParaRPr lang="zh-CN" altLang="en-US" sz="1800">
                <a:solidFill>
                  <a:schemeClr val="tx2"/>
                </a:solidFill>
                <a:latin typeface="华文新魏" panose="02010800040101010101" pitchFamily="2" charset="-122"/>
                <a:ea typeface="华文新魏" panose="02010800040101010101" pitchFamily="2" charset="-122"/>
              </a:endParaRPr>
            </a:p>
          </p:txBody>
        </p:sp>
        <p:sp>
          <p:nvSpPr>
            <p:cNvPr id="60436" name="Text Box 42"/>
            <p:cNvSpPr txBox="1">
              <a:spLocks noChangeArrowheads="1"/>
            </p:cNvSpPr>
            <p:nvPr/>
          </p:nvSpPr>
          <p:spPr bwMode="auto">
            <a:xfrm>
              <a:off x="1200" y="3260"/>
              <a:ext cx="710"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程序代码</a:t>
              </a:r>
              <a:endParaRPr lang="zh-CN" altLang="en-US" sz="1800">
                <a:solidFill>
                  <a:schemeClr val="tx2"/>
                </a:solidFill>
                <a:latin typeface="华文新魏" panose="02010800040101010101" pitchFamily="2" charset="-122"/>
                <a:ea typeface="华文新魏" panose="02010800040101010101" pitchFamily="2" charset="-122"/>
              </a:endParaRPr>
            </a:p>
          </p:txBody>
        </p:sp>
        <p:sp>
          <p:nvSpPr>
            <p:cNvPr id="60437" name="Text Box 43"/>
            <p:cNvSpPr txBox="1">
              <a:spLocks noChangeArrowheads="1"/>
            </p:cNvSpPr>
            <p:nvPr/>
          </p:nvSpPr>
          <p:spPr bwMode="auto">
            <a:xfrm>
              <a:off x="2146" y="3260"/>
              <a:ext cx="591"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1</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8" name="Text Box 44"/>
            <p:cNvSpPr txBox="1">
              <a:spLocks noChangeArrowheads="1"/>
            </p:cNvSpPr>
            <p:nvPr/>
          </p:nvSpPr>
          <p:spPr bwMode="auto">
            <a:xfrm>
              <a:off x="2856" y="3260"/>
              <a:ext cx="591" cy="402"/>
            </a:xfrm>
            <a:prstGeom prst="rect">
              <a:avLst/>
            </a:prstGeom>
            <a:solidFill>
              <a:schemeClr val="accent1"/>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1</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9" name="Text Box 45"/>
            <p:cNvSpPr txBox="1">
              <a:spLocks noChangeArrowheads="1"/>
            </p:cNvSpPr>
            <p:nvPr/>
          </p:nvSpPr>
          <p:spPr bwMode="auto">
            <a:xfrm>
              <a:off x="3565" y="1519"/>
              <a:ext cx="592" cy="2143"/>
            </a:xfrm>
            <a:prstGeom prst="rect">
              <a:avLst/>
            </a:prstGeom>
            <a:solidFill>
              <a:srgbClr val="FFCC66"/>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en-US" altLang="zh-CN" sz="1800">
                  <a:solidFill>
                    <a:schemeClr val="tx2"/>
                  </a:solidFill>
                  <a:ea typeface="华文新魏" panose="02010800040101010101" pitchFamily="2" charset="-122"/>
                </a:rPr>
                <a:t>…</a:t>
              </a:r>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0" name="Text Box 46"/>
            <p:cNvSpPr txBox="1">
              <a:spLocks noChangeArrowheads="1"/>
            </p:cNvSpPr>
            <p:nvPr/>
          </p:nvSpPr>
          <p:spPr bwMode="auto">
            <a:xfrm>
              <a:off x="2856" y="3260"/>
              <a:ext cx="591"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2</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1" name="Text Box 47"/>
            <p:cNvSpPr txBox="1">
              <a:spLocks noChangeArrowheads="1"/>
            </p:cNvSpPr>
            <p:nvPr/>
          </p:nvSpPr>
          <p:spPr bwMode="auto">
            <a:xfrm>
              <a:off x="3565" y="3260"/>
              <a:ext cx="592" cy="402"/>
            </a:xfrm>
            <a:prstGeom prst="rect">
              <a:avLst/>
            </a:prstGeom>
            <a:solidFill>
              <a:schemeClr val="accent1"/>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1</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2" name="Text Box 48"/>
            <p:cNvSpPr txBox="1">
              <a:spLocks noChangeArrowheads="1"/>
            </p:cNvSpPr>
            <p:nvPr/>
          </p:nvSpPr>
          <p:spPr bwMode="auto">
            <a:xfrm>
              <a:off x="4275" y="1519"/>
              <a:ext cx="591" cy="2143"/>
            </a:xfrm>
            <a:prstGeom prst="rect">
              <a:avLst/>
            </a:prstGeom>
            <a:solidFill>
              <a:srgbClr val="FFCC66"/>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用户栈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核心栈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3" name="Text Box 49"/>
            <p:cNvSpPr txBox="1">
              <a:spLocks noChangeArrowheads="1"/>
            </p:cNvSpPr>
            <p:nvPr/>
          </p:nvSpPr>
          <p:spPr bwMode="auto">
            <a:xfrm>
              <a:off x="3565" y="3260"/>
              <a:ext cx="592"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i</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4" name="Text Box 50"/>
            <p:cNvSpPr txBox="1">
              <a:spLocks noChangeArrowheads="1"/>
            </p:cNvSpPr>
            <p:nvPr/>
          </p:nvSpPr>
          <p:spPr bwMode="auto">
            <a:xfrm>
              <a:off x="4275" y="3260"/>
              <a:ext cx="591"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n</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5" name="Line 51"/>
            <p:cNvSpPr>
              <a:spLocks noChangeShapeType="1"/>
            </p:cNvSpPr>
            <p:nvPr/>
          </p:nvSpPr>
          <p:spPr bwMode="auto">
            <a:xfrm>
              <a:off x="2146" y="2188"/>
              <a:ext cx="2720" cy="0"/>
            </a:xfrm>
            <a:prstGeom prst="line">
              <a:avLst/>
            </a:prstGeom>
            <a:noFill/>
            <a:ln w="9525">
              <a:solidFill>
                <a:srgbClr val="000000"/>
              </a:solidFill>
              <a:prstDash val="dash"/>
              <a:round/>
            </a:ln>
          </p:spPr>
          <p:txBody>
            <a:bodyPr/>
            <a:lstStyle/>
            <a:p>
              <a:endParaRPr lang="zh-CN" altLang="en-US"/>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651635" y="1772920"/>
              <a:ext cx="553085" cy="356235"/>
            </p14:xfrm>
          </p:contentPart>
        </mc:Choice>
        <mc:Fallback xmlns="">
          <p:pic>
            <p:nvPicPr>
              <p:cNvPr id="2" name="墨迹 1"/>
            </p:nvPicPr>
            <p:blipFill>
              <a:blip r:embed="rId2"/>
            </p:blipFill>
            <p:spPr>
              <a:xfrm>
                <a:off x="1651635" y="1772920"/>
                <a:ext cx="553085" cy="3562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369820" y="2345055"/>
              <a:ext cx="921385" cy="934085"/>
            </p14:xfrm>
          </p:contentPart>
        </mc:Choice>
        <mc:Fallback xmlns="">
          <p:pic>
            <p:nvPicPr>
              <p:cNvPr id="3" name="墨迹 2"/>
            </p:nvPicPr>
            <p:blipFill>
              <a:blip r:embed="rId4"/>
            </p:blipFill>
            <p:spPr>
              <a:xfrm>
                <a:off x="2369820" y="2345055"/>
                <a:ext cx="921385" cy="9340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462655" y="5109845"/>
              <a:ext cx="616585" cy="445135"/>
            </p14:xfrm>
          </p:contentPart>
        </mc:Choice>
        <mc:Fallback xmlns="">
          <p:pic>
            <p:nvPicPr>
              <p:cNvPr id="4" name="墨迹 3"/>
            </p:nvPicPr>
            <p:blipFill>
              <a:blip r:embed="rId6"/>
            </p:blipFill>
            <p:spPr>
              <a:xfrm>
                <a:off x="3462655" y="5109845"/>
                <a:ext cx="616585" cy="4451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811645" y="5224145"/>
              <a:ext cx="743585" cy="292735"/>
            </p14:xfrm>
          </p:contentPart>
        </mc:Choice>
        <mc:Fallback xmlns="">
          <p:pic>
            <p:nvPicPr>
              <p:cNvPr id="5" name="墨迹 4"/>
            </p:nvPicPr>
            <p:blipFill>
              <a:blip r:embed="rId8"/>
            </p:blipFill>
            <p:spPr>
              <a:xfrm>
                <a:off x="6811645" y="5224145"/>
                <a:ext cx="743585" cy="292735"/>
              </a:xfrm>
              <a:prstGeom prst="rect"/>
            </p:spPr>
          </p:pic>
        </mc:Fallback>
      </mc:AlternateContent>
    </p:spTree>
  </p:cSld>
  <p:clrMapOvr>
    <a:masterClrMapping/>
  </p:clrMapOvr>
  <p:transition>
    <p:dissolv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042988"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多线程环境中进程的定义</a:t>
            </a:r>
            <a:endParaRPr lang="zh-CN" altLang="en-US" sz="4800" smtClean="0">
              <a:latin typeface="华文新魏" panose="02010800040101010101" pitchFamily="2" charset="-122"/>
              <a:ea typeface="华文新魏" panose="02010800040101010101" pitchFamily="2" charset="-122"/>
            </a:endParaRPr>
          </a:p>
        </p:txBody>
      </p:sp>
      <p:sp>
        <p:nvSpPr>
          <p:cNvPr id="61443" name="Rectangle 3"/>
          <p:cNvSpPr>
            <a:spLocks noGrp="1" noChangeArrowheads="1"/>
          </p:cNvSpPr>
          <p:nvPr>
            <p:ph type="body" idx="4294967295"/>
          </p:nvPr>
        </p:nvSpPr>
        <p:spPr>
          <a:xfrm>
            <a:off x="827088" y="1412875"/>
            <a:ext cx="7707312" cy="4835525"/>
          </a:xfrm>
        </p:spPr>
        <p:txBody>
          <a:bodyPr/>
          <a:lstStyle/>
          <a:p>
            <a:pPr>
              <a:lnSpc>
                <a:spcPct val="105000"/>
              </a:lnSpc>
            </a:pPr>
            <a:r>
              <a:rPr lang="zh-CN" altLang="en-US" smtClean="0"/>
              <a:t>进程是操作系统中除处理器外进行的资源分配和保护的基本单位。</a:t>
            </a:r>
            <a:endParaRPr lang="zh-CN" altLang="en-US" smtClean="0"/>
          </a:p>
          <a:p>
            <a:pPr>
              <a:lnSpc>
                <a:spcPct val="105000"/>
              </a:lnSpc>
            </a:pPr>
            <a:r>
              <a:rPr lang="zh-CN" altLang="en-US" smtClean="0"/>
              <a:t>它有独立的虚拟地址空间，容纳进程映像</a:t>
            </a:r>
            <a:r>
              <a:rPr lang="en-US" altLang="zh-CN" smtClean="0"/>
              <a:t>(</a:t>
            </a:r>
            <a:r>
              <a:rPr lang="zh-CN" altLang="en-US" smtClean="0"/>
              <a:t>如与进程关联的程序与数据</a:t>
            </a:r>
            <a:r>
              <a:rPr lang="en-US" altLang="zh-CN" smtClean="0"/>
              <a:t>)</a:t>
            </a:r>
            <a:r>
              <a:rPr lang="zh-CN" altLang="en-US" smtClean="0"/>
              <a:t>，并以进程为单位对各种资源实施保护，如受保护地访问处理器、文件、外部设备及其他进程</a:t>
            </a:r>
            <a:r>
              <a:rPr lang="en-US" altLang="zh-CN" smtClean="0"/>
              <a:t>(</a:t>
            </a:r>
            <a:r>
              <a:rPr lang="zh-CN" altLang="en-US" smtClean="0"/>
              <a:t>进程间通信</a:t>
            </a:r>
            <a:r>
              <a:rPr lang="en-US" altLang="zh-CN" smtClean="0"/>
              <a:t>)</a:t>
            </a:r>
            <a:r>
              <a:rPr lang="zh-CN" altLang="en-US" smtClean="0"/>
              <a:t>。</a:t>
            </a:r>
            <a:endParaRPr lang="en-US" altLang="zh-CN" smtClean="0"/>
          </a:p>
        </p:txBody>
      </p:sp>
    </p:spTree>
  </p:cSld>
  <p:clrMapOvr>
    <a:masterClrMapping/>
  </p:clrMapOvr>
  <p:transition>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762000" y="609600"/>
            <a:ext cx="7772400" cy="1143000"/>
          </a:xfrm>
        </p:spPr>
        <p:txBody>
          <a:bodyPr/>
          <a:lstStyle/>
          <a:p>
            <a:pPr eaLnBrk="1" hangingPunct="1"/>
            <a:r>
              <a:rPr lang="en-US" altLang="zh-CN" sz="4000" b="1" smtClean="0">
                <a:ea typeface="仿宋_GB2312" pitchFamily="49" charset="-122"/>
              </a:rPr>
              <a:t> </a:t>
            </a:r>
            <a:r>
              <a:rPr lang="en-US" altLang="zh-CN" sz="4000" b="1" smtClean="0">
                <a:latin typeface="仿宋_GB2312" pitchFamily="49" charset="-122"/>
                <a:ea typeface="仿宋_GB2312" pitchFamily="49" charset="-122"/>
              </a:rPr>
              <a:t> </a:t>
            </a:r>
            <a:r>
              <a:rPr lang="zh-CN" altLang="en-US" sz="4800" smtClean="0">
                <a:latin typeface="华文新魏" panose="02010800040101010101" pitchFamily="2" charset="-122"/>
                <a:ea typeface="华文新魏" panose="02010800040101010101" pitchFamily="2" charset="-122"/>
              </a:rPr>
              <a:t>多线程环境中的线程概念</a:t>
            </a:r>
            <a:br>
              <a:rPr lang="zh-CN" altLang="en-US" sz="4000" b="1" smtClean="0">
                <a:latin typeface="华文新魏" panose="02010800040101010101" pitchFamily="2" charset="-122"/>
                <a:ea typeface="华文新魏" panose="02010800040101010101" pitchFamily="2" charset="-122"/>
              </a:rPr>
            </a:br>
            <a:endParaRPr lang="zh-CN" altLang="en-US" sz="4000" b="1" smtClean="0">
              <a:latin typeface="华文新魏" panose="02010800040101010101" pitchFamily="2" charset="-122"/>
              <a:ea typeface="华文新魏" panose="02010800040101010101" pitchFamily="2" charset="-122"/>
            </a:endParaRPr>
          </a:p>
        </p:txBody>
      </p:sp>
      <p:sp>
        <p:nvSpPr>
          <p:cNvPr id="62467" name="Rectangle 3"/>
          <p:cNvSpPr>
            <a:spLocks noGrp="1" noChangeArrowheads="1"/>
          </p:cNvSpPr>
          <p:nvPr>
            <p:ph type="body" idx="4294967295"/>
          </p:nvPr>
        </p:nvSpPr>
        <p:spPr>
          <a:xfrm>
            <a:off x="755650" y="1557338"/>
            <a:ext cx="7704138" cy="4462462"/>
          </a:xfrm>
        </p:spPr>
        <p:txBody>
          <a:bodyPr/>
          <a:lstStyle/>
          <a:p>
            <a:pPr>
              <a:lnSpc>
                <a:spcPct val="105000"/>
              </a:lnSpc>
            </a:pPr>
            <a:r>
              <a:rPr lang="zh-CN" altLang="en-US" smtClean="0"/>
              <a:t>线程是操作系统进程中能够独立执行的实体（控制流）</a:t>
            </a:r>
            <a:r>
              <a:rPr lang="en-US" altLang="zh-CN" smtClean="0"/>
              <a:t>,</a:t>
            </a:r>
            <a:r>
              <a:rPr lang="zh-CN" altLang="en-US" smtClean="0"/>
              <a:t>是处理器调度和分派的基本单位。</a:t>
            </a:r>
            <a:endParaRPr lang="zh-CN" altLang="en-US" smtClean="0"/>
          </a:p>
          <a:p>
            <a:pPr>
              <a:lnSpc>
                <a:spcPct val="105000"/>
              </a:lnSpc>
            </a:pPr>
            <a:r>
              <a:rPr lang="zh-CN" altLang="en-US" smtClean="0"/>
              <a:t>线程是进程的组成部分，每个进程内允许包含多个并发执行的实体（控制流），这就是多线程。</a:t>
            </a:r>
            <a:endParaRPr lang="zh-CN" altLang="en-US" smtClean="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zh-CN" altLang="en-US" smtClean="0"/>
              <a:t>管态和目态的切换</a:t>
            </a:r>
            <a:endParaRPr lang="zh-CN" altLang="en-US" smtClean="0"/>
          </a:p>
        </p:txBody>
      </p:sp>
      <p:graphicFrame>
        <p:nvGraphicFramePr>
          <p:cNvPr id="31747" name="Object 3"/>
          <p:cNvGraphicFramePr>
            <a:graphicFrameLocks noGrp="1" noChangeAspect="1"/>
          </p:cNvGraphicFramePr>
          <p:nvPr>
            <p:ph type="body" idx="1"/>
          </p:nvPr>
        </p:nvGraphicFramePr>
        <p:xfrm>
          <a:off x="900113" y="1916113"/>
          <a:ext cx="6985000" cy="2814637"/>
        </p:xfrm>
        <a:graphic>
          <a:graphicData uri="http://schemas.openxmlformats.org/presentationml/2006/ole">
            <mc:AlternateContent xmlns:mc="http://schemas.openxmlformats.org/markup-compatibility/2006">
              <mc:Choice xmlns:v="urn:schemas-microsoft-com:vml" Requires="v">
                <p:oleObj spid="_x0000_s31763" name="Visio" r:id="rId1" imgW="2193290" imgH="1023620" progId="Visio.Drawing.11">
                  <p:embed/>
                </p:oleObj>
              </mc:Choice>
              <mc:Fallback>
                <p:oleObj name="Visio" r:id="rId1" imgW="2193290" imgH="1023620" progId="Visio.Drawing.11">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16113"/>
                        <a:ext cx="6985000" cy="281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609600" y="228600"/>
            <a:ext cx="80772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线程又称轻量进程</a:t>
            </a:r>
            <a:endParaRPr lang="zh-CN" altLang="en-US" sz="4800" smtClean="0">
              <a:latin typeface="华文新魏" panose="02010800040101010101" pitchFamily="2" charset="-122"/>
              <a:ea typeface="华文新魏" panose="02010800040101010101" pitchFamily="2" charset="-122"/>
            </a:endParaRPr>
          </a:p>
        </p:txBody>
      </p:sp>
      <p:sp>
        <p:nvSpPr>
          <p:cNvPr id="64515" name="Rectangle 3"/>
          <p:cNvSpPr>
            <a:spLocks noGrp="1" noChangeArrowheads="1"/>
          </p:cNvSpPr>
          <p:nvPr>
            <p:ph type="body" idx="4294967295"/>
          </p:nvPr>
        </p:nvSpPr>
        <p:spPr>
          <a:xfrm>
            <a:off x="468313" y="1412875"/>
            <a:ext cx="8207375" cy="4683125"/>
          </a:xfrm>
        </p:spPr>
        <p:txBody>
          <a:bodyPr/>
          <a:lstStyle/>
          <a:p>
            <a:pPr>
              <a:lnSpc>
                <a:spcPct val="105000"/>
              </a:lnSpc>
            </a:pPr>
            <a:r>
              <a:rPr lang="en-US" altLang="zh-CN" smtClean="0"/>
              <a:t> </a:t>
            </a:r>
            <a:r>
              <a:rPr lang="zh-CN" altLang="en-US" smtClean="0"/>
              <a:t>线程运行在进程的上下文中，并使用进程的资源和环境。</a:t>
            </a:r>
            <a:endParaRPr lang="zh-CN" altLang="en-US" smtClean="0"/>
          </a:p>
          <a:p>
            <a:pPr>
              <a:lnSpc>
                <a:spcPct val="105000"/>
              </a:lnSpc>
            </a:pPr>
            <a:r>
              <a:rPr lang="zh-CN" altLang="en-US" smtClean="0"/>
              <a:t> 系统调度的基本单位是线程而不是进程</a:t>
            </a:r>
            <a:r>
              <a:rPr lang="en-US" altLang="zh-CN" smtClean="0"/>
              <a:t>,</a:t>
            </a:r>
            <a:r>
              <a:rPr lang="zh-CN" altLang="en-US" smtClean="0"/>
              <a:t>每当创建一个进程时，至少要同时为该进程创建一个线程。</a:t>
            </a:r>
            <a:endParaRPr lang="zh-CN" altLang="en-US" smtClean="0"/>
          </a:p>
          <a:p>
            <a:pPr>
              <a:lnSpc>
                <a:spcPct val="105000"/>
              </a:lnSpc>
            </a:pPr>
            <a:r>
              <a:rPr lang="en-US" altLang="zh-CN" smtClean="0"/>
              <a:t>Linux</a:t>
            </a:r>
            <a:r>
              <a:rPr lang="zh-CN" altLang="en-US" smtClean="0"/>
              <a:t>线程做法不一样。</a:t>
            </a:r>
            <a:endParaRPr lang="en-US" altLang="zh-CN" smtClean="0"/>
          </a:p>
        </p:txBody>
      </p:sp>
    </p:spTree>
  </p:cSld>
  <p:clrMapOvr>
    <a:masterClrMapping/>
  </p:clrMapOvr>
  <p:transition>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idx="4294967295"/>
          </p:nvPr>
        </p:nvSpPr>
        <p:spPr>
          <a:xfrm>
            <a:off x="990600" y="188913"/>
            <a:ext cx="6400800" cy="990600"/>
          </a:xfrm>
        </p:spPr>
        <p:txBody>
          <a:bodyPr/>
          <a:lstStyle/>
          <a:p>
            <a:pPr algn="just" eaLnBrk="1" hangingPunct="1"/>
            <a:r>
              <a:rPr lang="en-US" altLang="zh-CN" sz="4800" smtClean="0">
                <a:latin typeface="华文新魏" panose="02010800040101010101" pitchFamily="2" charset="-122"/>
                <a:ea typeface="华文新魏" panose="02010800040101010101" pitchFamily="2" charset="-122"/>
              </a:rPr>
              <a:t>              </a:t>
            </a:r>
            <a:r>
              <a:rPr lang="zh-CN" altLang="en-US" sz="4800" smtClean="0">
                <a:latin typeface="华文新魏" panose="02010800040101010101" pitchFamily="2" charset="-122"/>
                <a:ea typeface="华文新魏" panose="02010800040101010101" pitchFamily="2" charset="-122"/>
              </a:rPr>
              <a:t>线程组成</a:t>
            </a:r>
            <a:endParaRPr lang="zh-CN" altLang="en-US" smtClean="0">
              <a:latin typeface="仿宋_GB2312" pitchFamily="49" charset="-122"/>
              <a:ea typeface="华文新魏" panose="02010800040101010101" pitchFamily="2" charset="-122"/>
            </a:endParaRPr>
          </a:p>
        </p:txBody>
      </p:sp>
      <p:sp>
        <p:nvSpPr>
          <p:cNvPr id="63491" name="Rectangle 1027"/>
          <p:cNvSpPr>
            <a:spLocks noGrp="1" noChangeArrowheads="1"/>
          </p:cNvSpPr>
          <p:nvPr>
            <p:ph type="body" idx="4294967295"/>
          </p:nvPr>
        </p:nvSpPr>
        <p:spPr>
          <a:xfrm>
            <a:off x="395288" y="1412875"/>
            <a:ext cx="8353425" cy="5181600"/>
          </a:xfrm>
        </p:spPr>
        <p:txBody>
          <a:bodyPr/>
          <a:lstStyle/>
          <a:p>
            <a:pPr>
              <a:lnSpc>
                <a:spcPct val="105000"/>
              </a:lnSpc>
            </a:pPr>
            <a:r>
              <a:rPr lang="zh-CN" altLang="zh-CN" smtClean="0"/>
              <a:t>（１）线程唯一标识符及线程状态信息</a:t>
            </a:r>
            <a:r>
              <a:rPr lang="en-US" altLang="zh-CN" smtClean="0"/>
              <a:t>(</a:t>
            </a:r>
            <a:r>
              <a:rPr lang="zh-CN" altLang="zh-CN" smtClean="0"/>
              <a:t>运行态、就绪态、阻塞态和终止态</a:t>
            </a:r>
            <a:r>
              <a:rPr lang="en-US" altLang="zh-CN" smtClean="0"/>
              <a:t>)</a:t>
            </a:r>
            <a:r>
              <a:rPr lang="zh-CN" altLang="zh-CN" smtClean="0"/>
              <a:t>；</a:t>
            </a:r>
            <a:endParaRPr lang="zh-CN" altLang="zh-CN" smtClean="0"/>
          </a:p>
          <a:p>
            <a:pPr>
              <a:lnSpc>
                <a:spcPct val="105000"/>
              </a:lnSpc>
            </a:pPr>
            <a:r>
              <a:rPr lang="zh-CN" altLang="zh-CN" smtClean="0"/>
              <a:t>（２）线程是一条执行路径，有独立的程序计数器；未运行时保护线程上下文。</a:t>
            </a:r>
            <a:endParaRPr lang="zh-CN" altLang="zh-CN" smtClean="0"/>
          </a:p>
          <a:p>
            <a:pPr>
              <a:lnSpc>
                <a:spcPct val="105000"/>
              </a:lnSpc>
            </a:pPr>
            <a:r>
              <a:rPr lang="zh-CN" altLang="zh-CN" smtClean="0"/>
              <a:t>（３）线程有执行栈和存放局部变量的私用存储空间。</a:t>
            </a:r>
            <a:endParaRPr lang="zh-CN" altLang="zh-CN" smtClean="0"/>
          </a:p>
          <a:p>
            <a:pPr>
              <a:lnSpc>
                <a:spcPct val="105000"/>
              </a:lnSpc>
            </a:pPr>
            <a:r>
              <a:rPr lang="zh-CN" altLang="zh-CN" smtClean="0"/>
              <a:t>（</a:t>
            </a:r>
            <a:r>
              <a:rPr lang="en-US" altLang="zh-CN" smtClean="0"/>
              <a:t>4 </a:t>
            </a:r>
            <a:r>
              <a:rPr lang="zh-CN" altLang="zh-CN" smtClean="0"/>
              <a:t>）可访问所属进程的内存和资源，并与该进程中的其他线程共享这些资源。</a:t>
            </a:r>
            <a:endParaRPr lang="zh-CN" altLang="zh-CN" smtClean="0"/>
          </a:p>
        </p:txBody>
      </p:sp>
    </p:spTree>
  </p:cSld>
  <p:clrMapOvr>
    <a:masterClrMapping/>
  </p:clrMapOvr>
  <p:transition>
    <p:zo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609600" y="609600"/>
            <a:ext cx="7772400" cy="1143000"/>
          </a:xfrm>
        </p:spPr>
        <p:txBody>
          <a:bodyPr/>
          <a:lstStyle/>
          <a:p>
            <a:pPr eaLnBrk="1" hangingPunct="1"/>
            <a:r>
              <a:rPr lang="en-US" altLang="zh-CN" b="1" smtClean="0">
                <a:ea typeface="仿宋_GB2312" pitchFamily="49" charset="-122"/>
              </a:rPr>
              <a:t> </a:t>
            </a:r>
            <a:r>
              <a:rPr lang="zh-CN" altLang="en-US" sz="4800" smtClean="0">
                <a:latin typeface="华文新魏" panose="02010800040101010101" pitchFamily="2" charset="-122"/>
                <a:ea typeface="华文新魏" panose="02010800040101010101" pitchFamily="2" charset="-122"/>
              </a:rPr>
              <a:t>线程的状态</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65539" name="Rectangle 3"/>
          <p:cNvSpPr>
            <a:spLocks noGrp="1" noChangeArrowheads="1"/>
          </p:cNvSpPr>
          <p:nvPr>
            <p:ph type="body" idx="4294967295"/>
          </p:nvPr>
        </p:nvSpPr>
        <p:spPr>
          <a:xfrm>
            <a:off x="755650" y="1484313"/>
            <a:ext cx="7848600" cy="4992687"/>
          </a:xfrm>
        </p:spPr>
        <p:txBody>
          <a:bodyPr/>
          <a:lstStyle/>
          <a:p>
            <a:pPr>
              <a:lnSpc>
                <a:spcPct val="105000"/>
              </a:lnSpc>
            </a:pPr>
            <a:r>
              <a:rPr lang="zh-CN" altLang="en-US" smtClean="0"/>
              <a:t>线程状态有：运行、就绪、</a:t>
            </a:r>
            <a:r>
              <a:rPr lang="zh-CN" altLang="zh-CN" smtClean="0"/>
              <a:t>等待和终止</a:t>
            </a:r>
            <a:r>
              <a:rPr lang="zh-CN" altLang="en-US" smtClean="0"/>
              <a:t>，状态转换也类似于进程。</a:t>
            </a:r>
            <a:endParaRPr lang="zh-CN" altLang="en-US" smtClean="0"/>
          </a:p>
          <a:p>
            <a:pPr>
              <a:lnSpc>
                <a:spcPct val="105000"/>
              </a:lnSpc>
            </a:pPr>
            <a:r>
              <a:rPr lang="zh-CN" altLang="en-US" smtClean="0">
                <a:solidFill>
                  <a:srgbClr val="CC3300"/>
                </a:solidFill>
              </a:rPr>
              <a:t>挂起状态</a:t>
            </a:r>
            <a:r>
              <a:rPr lang="zh-CN" altLang="en-US" smtClean="0"/>
              <a:t>对线程是没有意义，如果进程挂起后被对换出主存，则它的所有线程因共享进程的地址空间，也必须全部对换出去。</a:t>
            </a:r>
            <a:endParaRPr lang="en-US" altLang="zh-CN" smtClean="0"/>
          </a:p>
        </p:txBody>
      </p:sp>
    </p:spTree>
  </p:cSld>
  <p:clrMapOvr>
    <a:masterClrMapping/>
  </p:clrMapOvr>
  <p:transition>
    <p:zo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idx="4294967295"/>
          </p:nvPr>
        </p:nvSpPr>
        <p:spPr>
          <a:xfrm>
            <a:off x="762000" y="188913"/>
            <a:ext cx="7772400" cy="1143000"/>
          </a:xfrm>
        </p:spPr>
        <p:txBody>
          <a:bodyPr/>
          <a:lstStyle/>
          <a:p>
            <a:pPr eaLnBrk="1" hangingPunct="1"/>
            <a:r>
              <a:rPr lang="en-US" altLang="zh-CN" b="1" smtClean="0">
                <a:ea typeface="仿宋_GB2312" pitchFamily="49" charset="-122"/>
              </a:rPr>
              <a:t> </a:t>
            </a:r>
            <a:r>
              <a:rPr lang="zh-CN" altLang="en-US" sz="4800" smtClean="0">
                <a:latin typeface="华文新魏" panose="02010800040101010101" pitchFamily="2" charset="-122"/>
                <a:ea typeface="华文新魏" panose="02010800040101010101" pitchFamily="2" charset="-122"/>
              </a:rPr>
              <a:t>多线程技术的应用</a:t>
            </a:r>
            <a:endParaRPr lang="zh-CN" altLang="en-US" sz="4800" b="1" smtClean="0">
              <a:latin typeface="华文新魏" panose="02010800040101010101" pitchFamily="2" charset="-122"/>
              <a:ea typeface="华文新魏" panose="02010800040101010101" pitchFamily="2" charset="-122"/>
            </a:endParaRPr>
          </a:p>
        </p:txBody>
      </p:sp>
      <p:sp>
        <p:nvSpPr>
          <p:cNvPr id="66563" name="Rectangle 1027"/>
          <p:cNvSpPr>
            <a:spLocks noGrp="1" noChangeArrowheads="1"/>
          </p:cNvSpPr>
          <p:nvPr>
            <p:ph type="body" idx="4294967295"/>
          </p:nvPr>
        </p:nvSpPr>
        <p:spPr>
          <a:xfrm>
            <a:off x="755650" y="1412875"/>
            <a:ext cx="7848600" cy="5040313"/>
          </a:xfrm>
        </p:spPr>
        <p:txBody>
          <a:bodyPr/>
          <a:lstStyle/>
          <a:p>
            <a:r>
              <a:rPr lang="zh-CN" altLang="en-US" sz="2800" smtClean="0"/>
              <a:t>进程中线程多种组织方式</a:t>
            </a:r>
            <a:endParaRPr lang="zh-CN" altLang="en-US" sz="2800" smtClean="0"/>
          </a:p>
          <a:p>
            <a:pPr lvl="1"/>
            <a:r>
              <a:rPr lang="zh-CN" altLang="en-US" smtClean="0"/>
              <a:t>第一种是调度员／工作者模式</a:t>
            </a:r>
            <a:endParaRPr lang="zh-CN" altLang="en-US" smtClean="0"/>
          </a:p>
          <a:p>
            <a:pPr lvl="1"/>
            <a:r>
              <a:rPr lang="zh-CN" altLang="en-US" smtClean="0"/>
              <a:t>第二种是组模式</a:t>
            </a:r>
            <a:endParaRPr lang="zh-CN" altLang="en-US" smtClean="0"/>
          </a:p>
          <a:p>
            <a:pPr lvl="1"/>
            <a:r>
              <a:rPr lang="zh-CN" altLang="en-US" smtClean="0"/>
              <a:t>第三种是流水线模式  </a:t>
            </a:r>
            <a:endParaRPr lang="zh-CN" altLang="en-US" smtClean="0"/>
          </a:p>
          <a:p>
            <a:r>
              <a:rPr lang="zh-CN" altLang="en-US" sz="2800" smtClean="0"/>
              <a:t>多线程技术的应用</a:t>
            </a:r>
            <a:endParaRPr lang="zh-CN" altLang="en-US" sz="2800" smtClean="0"/>
          </a:p>
          <a:p>
            <a:pPr lvl="1"/>
            <a:r>
              <a:rPr lang="zh-CN" altLang="en-US" smtClean="0"/>
              <a:t>前台和后台工作</a:t>
            </a:r>
            <a:endParaRPr lang="zh-CN" altLang="en-US" smtClean="0"/>
          </a:p>
          <a:p>
            <a:pPr lvl="1"/>
            <a:r>
              <a:rPr lang="en-US" altLang="zh-CN" smtClean="0"/>
              <a:t>C/S</a:t>
            </a:r>
            <a:r>
              <a:rPr lang="zh-CN" altLang="en-US" smtClean="0"/>
              <a:t>应用模式</a:t>
            </a:r>
            <a:endParaRPr lang="zh-CN" altLang="en-US" smtClean="0"/>
          </a:p>
          <a:p>
            <a:pPr lvl="1"/>
            <a:r>
              <a:rPr lang="zh-CN" altLang="en-US" smtClean="0"/>
              <a:t>异步处理</a:t>
            </a:r>
            <a:endParaRPr lang="zh-CN" altLang="en-US" smtClean="0"/>
          </a:p>
          <a:p>
            <a:pPr lvl="1"/>
            <a:r>
              <a:rPr lang="zh-CN" altLang="en-US" smtClean="0"/>
              <a:t>加快执行速度</a:t>
            </a:r>
            <a:endParaRPr lang="zh-CN" altLang="en-US" smtClean="0"/>
          </a:p>
          <a:p>
            <a:pPr lvl="1"/>
            <a:r>
              <a:rPr lang="zh-CN" altLang="en-US" smtClean="0"/>
              <a:t>设计用户接口</a:t>
            </a:r>
            <a:endParaRPr lang="en-US" altLang="zh-CN" smtClean="0"/>
          </a:p>
        </p:txBody>
      </p:sp>
    </p:spTree>
  </p:cSld>
  <p:clrMapOvr>
    <a:masterClrMapping/>
  </p:clrMapOvr>
  <p:transition>
    <p:zo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85800" y="188913"/>
            <a:ext cx="7772400" cy="1143000"/>
          </a:xfrm>
          <a:prstGeom prst="rect">
            <a:avLst/>
          </a:prstGeom>
          <a:noFill/>
          <a:ln w="9525">
            <a:noFill/>
            <a:miter lim="800000"/>
          </a:ln>
        </p:spPr>
        <p:txBody>
          <a:bodyPr anchor="ctr"/>
          <a:lstStyle/>
          <a:p>
            <a:pPr algn="ctr"/>
            <a:r>
              <a:rPr lang="en-US" altLang="zh-CN" sz="5400">
                <a:solidFill>
                  <a:schemeClr val="tx2"/>
                </a:solidFill>
                <a:ea typeface="华文新魏" panose="02010800040101010101" pitchFamily="2" charset="-122"/>
              </a:rPr>
              <a:t>2.4.3 </a:t>
            </a:r>
            <a:r>
              <a:rPr lang="en-US" altLang="zh-CN" sz="5400">
                <a:solidFill>
                  <a:schemeClr val="tx2"/>
                </a:solidFill>
                <a:latin typeface="华文新魏" panose="02010800040101010101" pitchFamily="2" charset="-122"/>
                <a:ea typeface="华文新魏" panose="02010800040101010101" pitchFamily="2" charset="-122"/>
              </a:rPr>
              <a:t> </a:t>
            </a:r>
            <a:r>
              <a:rPr lang="zh-CN" altLang="en-US" sz="5400">
                <a:solidFill>
                  <a:schemeClr val="tx2"/>
                </a:solidFill>
                <a:latin typeface="华文新魏" panose="02010800040101010101" pitchFamily="2" charset="-122"/>
                <a:ea typeface="华文新魏" panose="02010800040101010101" pitchFamily="2" charset="-122"/>
              </a:rPr>
              <a:t>线程的实现</a:t>
            </a:r>
            <a:endParaRPr lang="zh-CN" altLang="en-US" sz="5400" i="1">
              <a:solidFill>
                <a:schemeClr val="tx2"/>
              </a:solidFill>
              <a:latin typeface="华文新魏" panose="02010800040101010101" pitchFamily="2" charset="-122"/>
              <a:ea typeface="华文新魏" panose="02010800040101010101" pitchFamily="2" charset="-122"/>
            </a:endParaRPr>
          </a:p>
        </p:txBody>
      </p:sp>
      <p:sp>
        <p:nvSpPr>
          <p:cNvPr id="67587" name="Rectangle 3"/>
          <p:cNvSpPr>
            <a:spLocks noChangeArrowheads="1"/>
          </p:cNvSpPr>
          <p:nvPr/>
        </p:nvSpPr>
        <p:spPr bwMode="auto">
          <a:xfrm>
            <a:off x="762000" y="1593850"/>
            <a:ext cx="7554913" cy="4572000"/>
          </a:xfrm>
          <a:prstGeom prst="rect">
            <a:avLst/>
          </a:prstGeom>
          <a:noFill/>
          <a:ln w="9525" algn="ctr">
            <a:noFill/>
            <a:miter lim="800000"/>
          </a:ln>
          <a:effectLst/>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200"/>
              <a:t>从实现角度看，线程分成</a:t>
            </a:r>
            <a:endParaRPr lang="zh-CN" altLang="en-US" sz="3200"/>
          </a:p>
          <a:p>
            <a:pPr marL="742950" lvl="1" indent="-285750" eaLnBrk="0" hangingPunct="0">
              <a:spcBef>
                <a:spcPct val="20000"/>
              </a:spcBef>
              <a:buClr>
                <a:srgbClr val="3366FF"/>
              </a:buClr>
              <a:buSzPct val="80000"/>
              <a:buFont typeface="Wingdings" panose="05000000000000000000" pitchFamily="2" charset="2"/>
              <a:buChar char="n"/>
            </a:pPr>
            <a:r>
              <a:rPr lang="zh-CN" altLang="en-US" sz="3200"/>
              <a:t>用户级线程</a:t>
            </a:r>
            <a:r>
              <a:rPr lang="en-US" altLang="zh-CN" sz="3200"/>
              <a:t>ULT(</a:t>
            </a:r>
            <a:r>
              <a:rPr lang="zh-CN" altLang="en-US" sz="3200"/>
              <a:t>如</a:t>
            </a:r>
            <a:r>
              <a:rPr lang="en-US" altLang="zh-CN" sz="3200"/>
              <a:t>Java </a:t>
            </a:r>
            <a:r>
              <a:rPr lang="zh-CN" altLang="en-US" sz="3200"/>
              <a:t>，</a:t>
            </a:r>
            <a:r>
              <a:rPr lang="en-US" altLang="zh-CN" sz="3200"/>
              <a:t>Informix)。</a:t>
            </a:r>
            <a:endParaRPr lang="en-US" altLang="zh-CN" sz="3200"/>
          </a:p>
          <a:p>
            <a:pPr marL="742950" lvl="1" indent="-285750" eaLnBrk="0" hangingPunct="0">
              <a:spcBef>
                <a:spcPct val="20000"/>
              </a:spcBef>
              <a:buClr>
                <a:srgbClr val="3366FF"/>
              </a:buClr>
              <a:buSzPct val="80000"/>
              <a:buFont typeface="Wingdings" panose="05000000000000000000" pitchFamily="2" charset="2"/>
              <a:buChar char="n"/>
            </a:pPr>
            <a:r>
              <a:rPr lang="zh-CN" altLang="en-US" sz="3200"/>
              <a:t>内核级线程</a:t>
            </a:r>
            <a:r>
              <a:rPr lang="en-US" altLang="zh-CN" sz="3200"/>
              <a:t>KLT(</a:t>
            </a:r>
            <a:r>
              <a:rPr lang="zh-CN" altLang="en-US" sz="3200"/>
              <a:t>如</a:t>
            </a:r>
            <a:r>
              <a:rPr lang="en-US" altLang="zh-CN" sz="3200"/>
              <a:t>OS/2)</a:t>
            </a:r>
            <a:r>
              <a:rPr lang="zh-CN" altLang="en-US" sz="3200"/>
              <a:t>。</a:t>
            </a:r>
            <a:endParaRPr lang="zh-CN" altLang="en-US" sz="3200"/>
          </a:p>
          <a:p>
            <a:pPr marL="742950" lvl="1" indent="-285750" eaLnBrk="0" hangingPunct="0">
              <a:spcBef>
                <a:spcPct val="20000"/>
              </a:spcBef>
              <a:buClr>
                <a:srgbClr val="3366FF"/>
              </a:buClr>
              <a:buSzPct val="80000"/>
              <a:buFont typeface="Wingdings" panose="05000000000000000000" pitchFamily="2" charset="2"/>
              <a:buChar char="n"/>
            </a:pPr>
            <a:r>
              <a:rPr lang="zh-CN" altLang="en-US" sz="3200"/>
              <a:t>混合式线程</a:t>
            </a:r>
            <a:r>
              <a:rPr lang="en-US" altLang="zh-CN" sz="3200"/>
              <a:t>(</a:t>
            </a:r>
            <a:r>
              <a:rPr lang="zh-CN" altLang="en-US" sz="3200"/>
              <a:t>如</a:t>
            </a:r>
            <a:r>
              <a:rPr lang="en-US" altLang="zh-CN" sz="3200"/>
              <a:t>Solaris)</a:t>
            </a:r>
            <a:r>
              <a:rPr lang="zh-CN" altLang="en-US" sz="3200"/>
              <a:t>。</a:t>
            </a:r>
            <a:endParaRPr lang="en-US" altLang="zh-CN" sz="3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570605" y="171450"/>
              <a:ext cx="1582420" cy="1111885"/>
            </p14:xfrm>
          </p:contentPart>
        </mc:Choice>
        <mc:Fallback xmlns="">
          <p:pic>
            <p:nvPicPr>
              <p:cNvPr id="2" name="墨迹 1"/>
            </p:nvPicPr>
            <p:blipFill>
              <a:blip r:embed="rId2"/>
            </p:blipFill>
            <p:spPr>
              <a:xfrm>
                <a:off x="3570605" y="171450"/>
                <a:ext cx="1582420" cy="11118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534660" y="1283335"/>
              <a:ext cx="1391285" cy="82550"/>
            </p14:xfrm>
          </p:contentPart>
        </mc:Choice>
        <mc:Fallback xmlns="">
          <p:pic>
            <p:nvPicPr>
              <p:cNvPr id="3" name="墨迹 2"/>
            </p:nvPicPr>
            <p:blipFill>
              <a:blip r:embed="rId4"/>
            </p:blipFill>
            <p:spPr>
              <a:xfrm>
                <a:off x="5534660" y="1283335"/>
                <a:ext cx="1391285" cy="825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570605" y="2687955"/>
              <a:ext cx="743585" cy="64135"/>
            </p14:xfrm>
          </p:contentPart>
        </mc:Choice>
        <mc:Fallback xmlns="">
          <p:pic>
            <p:nvPicPr>
              <p:cNvPr id="4" name="墨迹 3"/>
            </p:nvPicPr>
            <p:blipFill>
              <a:blip r:embed="rId6"/>
            </p:blipFill>
            <p:spPr>
              <a:xfrm>
                <a:off x="3570605" y="2687955"/>
                <a:ext cx="743585" cy="641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405505" y="3406140"/>
              <a:ext cx="972185" cy="6350"/>
            </p14:xfrm>
          </p:contentPart>
        </mc:Choice>
        <mc:Fallback xmlns="">
          <p:pic>
            <p:nvPicPr>
              <p:cNvPr id="5" name="墨迹 4"/>
            </p:nvPicPr>
            <p:blipFill>
              <a:blip r:embed="rId8"/>
            </p:blipFill>
            <p:spPr>
              <a:xfrm>
                <a:off x="3405505" y="3406140"/>
                <a:ext cx="972185" cy="6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742690" y="1073785"/>
              <a:ext cx="3164205" cy="184150"/>
            </p14:xfrm>
          </p:contentPart>
        </mc:Choice>
        <mc:Fallback xmlns="">
          <p:pic>
            <p:nvPicPr>
              <p:cNvPr id="6" name="墨迹 5"/>
            </p:nvPicPr>
            <p:blipFill>
              <a:blip r:embed="rId10"/>
            </p:blipFill>
            <p:spPr>
              <a:xfrm>
                <a:off x="3742690" y="1073785"/>
                <a:ext cx="3164205" cy="1841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626235" y="2707005"/>
              <a:ext cx="2300605" cy="51435"/>
            </p14:xfrm>
          </p:contentPart>
        </mc:Choice>
        <mc:Fallback xmlns="">
          <p:pic>
            <p:nvPicPr>
              <p:cNvPr id="7" name="墨迹 6"/>
            </p:nvPicPr>
            <p:blipFill>
              <a:blip r:embed="rId12"/>
            </p:blipFill>
            <p:spPr>
              <a:xfrm>
                <a:off x="1626235" y="2707005"/>
                <a:ext cx="2300605" cy="514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664335" y="3323590"/>
              <a:ext cx="2262505" cy="82550"/>
            </p14:xfrm>
          </p:contentPart>
        </mc:Choice>
        <mc:Fallback xmlns="">
          <p:pic>
            <p:nvPicPr>
              <p:cNvPr id="8" name="墨迹 7"/>
            </p:nvPicPr>
            <p:blipFill>
              <a:blip r:embed="rId14"/>
            </p:blipFill>
            <p:spPr>
              <a:xfrm>
                <a:off x="1664335" y="3323590"/>
                <a:ext cx="2262505" cy="82550"/>
              </a:xfrm>
              <a:prstGeom prst="rect"/>
            </p:spPr>
          </p:pic>
        </mc:Fallback>
      </mc:AlternateContent>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用户级线程（</a:t>
            </a:r>
            <a:r>
              <a:rPr lang="en-US" altLang="zh-CN" sz="5400" smtClean="0">
                <a:ea typeface="华文新魏" panose="02010800040101010101" pitchFamily="2" charset="-122"/>
              </a:rPr>
              <a:t>ULT</a:t>
            </a:r>
            <a:r>
              <a:rPr lang="zh-CN" altLang="en-US" sz="5400" smtClean="0">
                <a:ea typeface="华文新魏" panose="02010800040101010101" pitchFamily="2" charset="-122"/>
              </a:rPr>
              <a:t>）</a:t>
            </a:r>
            <a:endParaRPr lang="zh-CN" altLang="en-US" sz="5400" smtClean="0">
              <a:ea typeface="华文新魏" panose="02010800040101010101" pitchFamily="2" charset="-122"/>
            </a:endParaRPr>
          </a:p>
        </p:txBody>
      </p:sp>
      <p:sp>
        <p:nvSpPr>
          <p:cNvPr id="69635" name="Rectangle 3"/>
          <p:cNvSpPr>
            <a:spLocks noGrp="1" noChangeArrowheads="1"/>
          </p:cNvSpPr>
          <p:nvPr>
            <p:ph type="body" idx="1"/>
          </p:nvPr>
        </p:nvSpPr>
        <p:spPr>
          <a:xfrm>
            <a:off x="539750" y="1676400"/>
            <a:ext cx="8186738" cy="4648200"/>
          </a:xfrm>
          <a:noFill/>
        </p:spPr>
        <p:txBody>
          <a:bodyPr/>
          <a:lstStyle/>
          <a:p>
            <a:r>
              <a:rPr lang="zh-CN" altLang="en-US" sz="2600" smtClean="0"/>
              <a:t>由用户应用程序建立、调度和管理的线程。</a:t>
            </a:r>
            <a:endParaRPr lang="zh-CN" altLang="en-US" sz="2600" smtClean="0"/>
          </a:p>
          <a:p>
            <a:pPr lvl="1"/>
            <a:r>
              <a:rPr lang="zh-CN" altLang="en-US" sz="2600" smtClean="0"/>
              <a:t>不依赖于</a:t>
            </a:r>
            <a:r>
              <a:rPr lang="en-US" altLang="zh-CN" sz="2600" smtClean="0"/>
              <a:t>OS</a:t>
            </a:r>
            <a:r>
              <a:rPr lang="zh-CN" altLang="en-US" sz="2600" smtClean="0"/>
              <a:t>内核，应用进程利用线程库提供创建、同步、调度和管理线程的函数来控制用户线程。如：数据库系统</a:t>
            </a:r>
            <a:r>
              <a:rPr lang="en-US" altLang="zh-CN" sz="2600" smtClean="0"/>
              <a:t>informix</a:t>
            </a:r>
            <a:r>
              <a:rPr lang="zh-CN" altLang="en-US" sz="2600" smtClean="0"/>
              <a:t>，图形处理</a:t>
            </a:r>
            <a:r>
              <a:rPr lang="en-US" altLang="zh-CN" sz="2600" smtClean="0"/>
              <a:t>Aldus PageMaker</a:t>
            </a:r>
            <a:r>
              <a:rPr lang="zh-CN" altLang="en-US" sz="2600" smtClean="0"/>
              <a:t>。</a:t>
            </a:r>
            <a:endParaRPr lang="zh-CN" altLang="en-US" sz="2600" smtClean="0"/>
          </a:p>
          <a:p>
            <a:pPr lvl="1"/>
            <a:r>
              <a:rPr lang="zh-CN" altLang="en-US" sz="2600" smtClean="0"/>
              <a:t>调度由应用软件内部进行，通常采用非抢先式和更简单的规则，也无需用户态</a:t>
            </a:r>
            <a:r>
              <a:rPr lang="en-US" altLang="zh-CN" sz="2600" smtClean="0"/>
              <a:t>/</a:t>
            </a:r>
            <a:r>
              <a:rPr lang="zh-CN" altLang="en-US" sz="2600" smtClean="0"/>
              <a:t>核心态切换，所以速度特别快。一个线程发起系统调用而阻塞，则整个进程在等待。时间片分配给进程，多线程则每个线程就慢。</a:t>
            </a:r>
            <a:endParaRPr lang="zh-CN" altLang="en-US" sz="2600" smtClean="0"/>
          </a:p>
          <a:p>
            <a:r>
              <a:rPr lang="zh-CN" altLang="en-US" sz="2600" smtClean="0"/>
              <a:t>线程库：基于多线程的应用程序的开发和运行环境。</a:t>
            </a:r>
            <a:endParaRPr lang="zh-CN" altLang="en-US" sz="26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245235" y="1308735"/>
              <a:ext cx="5083175" cy="292735"/>
            </p14:xfrm>
          </p:contentPart>
        </mc:Choice>
        <mc:Fallback xmlns="">
          <p:pic>
            <p:nvPicPr>
              <p:cNvPr id="2" name="墨迹 1"/>
            </p:nvPicPr>
            <p:blipFill>
              <a:blip r:embed="rId2"/>
            </p:blipFill>
            <p:spPr>
              <a:xfrm>
                <a:off x="1245235" y="1308735"/>
                <a:ext cx="5083175" cy="2927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111885" y="1487170"/>
              <a:ext cx="940435" cy="762635"/>
            </p14:xfrm>
          </p:contentPart>
        </mc:Choice>
        <mc:Fallback xmlns="">
          <p:pic>
            <p:nvPicPr>
              <p:cNvPr id="3" name="墨迹 2"/>
            </p:nvPicPr>
            <p:blipFill>
              <a:blip r:embed="rId4"/>
            </p:blipFill>
            <p:spPr>
              <a:xfrm>
                <a:off x="1111885" y="1487170"/>
                <a:ext cx="940435" cy="7626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172970" y="2110105"/>
              <a:ext cx="711835" cy="19050"/>
            </p14:xfrm>
          </p:contentPart>
        </mc:Choice>
        <mc:Fallback xmlns="">
          <p:pic>
            <p:nvPicPr>
              <p:cNvPr id="4" name="墨迹 3"/>
            </p:nvPicPr>
            <p:blipFill>
              <a:blip r:embed="rId6"/>
            </p:blipFill>
            <p:spPr>
              <a:xfrm>
                <a:off x="2172970" y="2110105"/>
                <a:ext cx="711835" cy="19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284855" y="2084705"/>
              <a:ext cx="2402205" cy="222250"/>
            </p14:xfrm>
          </p:contentPart>
        </mc:Choice>
        <mc:Fallback xmlns="">
          <p:pic>
            <p:nvPicPr>
              <p:cNvPr id="5" name="墨迹 4"/>
            </p:nvPicPr>
            <p:blipFill>
              <a:blip r:embed="rId8"/>
            </p:blipFill>
            <p:spPr>
              <a:xfrm>
                <a:off x="3284855" y="2084705"/>
                <a:ext cx="2402205" cy="2222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876300" y="5808980"/>
              <a:ext cx="1156970" cy="489585"/>
            </p14:xfrm>
          </p:contentPart>
        </mc:Choice>
        <mc:Fallback xmlns="">
          <p:pic>
            <p:nvPicPr>
              <p:cNvPr id="6" name="墨迹 5"/>
            </p:nvPicPr>
            <p:blipFill>
              <a:blip r:embed="rId10"/>
            </p:blipFill>
            <p:spPr>
              <a:xfrm>
                <a:off x="876300" y="5808980"/>
                <a:ext cx="1156970" cy="48958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238885" y="1957070"/>
              <a:ext cx="1378585" cy="387985"/>
            </p14:xfrm>
          </p:contentPart>
        </mc:Choice>
        <mc:Fallback xmlns="">
          <p:pic>
            <p:nvPicPr>
              <p:cNvPr id="7" name="墨迹 6"/>
            </p:nvPicPr>
            <p:blipFill>
              <a:blip r:embed="rId12"/>
            </p:blipFill>
            <p:spPr>
              <a:xfrm>
                <a:off x="1238885" y="1957070"/>
                <a:ext cx="1378585" cy="387985"/>
              </a:xfrm>
              <a:prstGeom prst="rect"/>
            </p:spPr>
          </p:pic>
        </mc:Fallback>
      </mc:AlternateContent>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用户级线程的活动</a:t>
            </a:r>
            <a:endParaRPr lang="zh-CN" altLang="en-US" sz="5400" smtClean="0">
              <a:ea typeface="华文新魏" panose="02010800040101010101" pitchFamily="2" charset="-122"/>
            </a:endParaRPr>
          </a:p>
        </p:txBody>
      </p:sp>
      <p:sp>
        <p:nvSpPr>
          <p:cNvPr id="70659" name="Rectangle 3"/>
          <p:cNvSpPr>
            <a:spLocks noGrp="1" noChangeArrowheads="1"/>
          </p:cNvSpPr>
          <p:nvPr>
            <p:ph type="body" idx="1"/>
          </p:nvPr>
        </p:nvSpPr>
        <p:spPr>
          <a:xfrm>
            <a:off x="685800" y="1844675"/>
            <a:ext cx="7773988" cy="4251325"/>
          </a:xfrm>
          <a:noFill/>
        </p:spPr>
        <p:txBody>
          <a:bodyPr/>
          <a:lstStyle/>
          <a:p>
            <a:r>
              <a:rPr lang="zh-CN" altLang="en-US" sz="3000" smtClean="0"/>
              <a:t>内核不知道线程的活动，但仍然管理线程所属进程的活动；</a:t>
            </a:r>
            <a:endParaRPr lang="en-US" altLang="zh-CN" sz="3000" smtClean="0"/>
          </a:p>
          <a:p>
            <a:r>
              <a:rPr lang="zh-CN" altLang="en-US" sz="3000" smtClean="0"/>
              <a:t>当线程调用系统调用时，整个进程阻塞；</a:t>
            </a:r>
            <a:endParaRPr lang="en-US" altLang="zh-CN" sz="3000" smtClean="0"/>
          </a:p>
          <a:p>
            <a:r>
              <a:rPr lang="zh-CN" altLang="en-US" sz="3000" smtClean="0"/>
              <a:t>但对线程库来说，线程仍然是运行状态</a:t>
            </a:r>
            <a:endParaRPr lang="zh-CN" altLang="en-US" sz="3000" smtClean="0"/>
          </a:p>
          <a:p>
            <a:r>
              <a:rPr lang="zh-CN" altLang="en-US" sz="3000" smtClean="0"/>
              <a:t>即线程状态是与进程状态独立的。</a:t>
            </a:r>
            <a:endParaRPr lang="en-US" altLang="zh-CN" sz="3000" smtClean="0"/>
          </a:p>
          <a:p>
            <a:endParaRPr lang="zh-CN" altLang="en-US" sz="300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用户级线程优缺点</a:t>
            </a:r>
            <a:endParaRPr lang="zh-CN" altLang="en-US" sz="5400" smtClean="0">
              <a:ea typeface="华文新魏" panose="02010800040101010101" pitchFamily="2" charset="-122"/>
            </a:endParaRPr>
          </a:p>
        </p:txBody>
      </p:sp>
      <p:sp>
        <p:nvSpPr>
          <p:cNvPr id="71683" name="Rectangle 3"/>
          <p:cNvSpPr>
            <a:spLocks noGrp="1" noChangeArrowheads="1"/>
          </p:cNvSpPr>
          <p:nvPr>
            <p:ph type="body" idx="1"/>
          </p:nvPr>
        </p:nvSpPr>
        <p:spPr>
          <a:xfrm>
            <a:off x="685800" y="1412875"/>
            <a:ext cx="7773988" cy="5111750"/>
          </a:xfrm>
        </p:spPr>
        <p:txBody>
          <a:bodyPr/>
          <a:lstStyle/>
          <a:p>
            <a:r>
              <a:rPr lang="zh-CN" altLang="en-US" sz="2800" smtClean="0"/>
              <a:t>优点</a:t>
            </a:r>
            <a:endParaRPr lang="zh-CN" altLang="en-US" sz="2800" smtClean="0"/>
          </a:p>
          <a:p>
            <a:pPr lvl="1"/>
            <a:r>
              <a:rPr lang="zh-CN" altLang="en-US" smtClean="0"/>
              <a:t>线程切换不调用内核</a:t>
            </a:r>
            <a:endParaRPr lang="zh-CN" altLang="en-US" smtClean="0"/>
          </a:p>
          <a:p>
            <a:pPr lvl="1"/>
            <a:r>
              <a:rPr lang="zh-CN" altLang="en-US" smtClean="0"/>
              <a:t>调度是应用程序特定的：可以选择最好的算法。</a:t>
            </a:r>
            <a:endParaRPr lang="zh-CN" altLang="en-US" smtClean="0"/>
          </a:p>
          <a:p>
            <a:pPr lvl="1"/>
            <a:r>
              <a:rPr lang="en-US" altLang="zh-CN" smtClean="0"/>
              <a:t>ULT</a:t>
            </a:r>
            <a:r>
              <a:rPr lang="zh-CN" altLang="en-US" smtClean="0"/>
              <a:t>可运行在任何操作系统上（只需要线程库）。</a:t>
            </a:r>
            <a:endParaRPr lang="zh-CN" altLang="en-US" smtClean="0"/>
          </a:p>
          <a:p>
            <a:r>
              <a:rPr lang="zh-CN" altLang="en-US" sz="2800" smtClean="0"/>
              <a:t>缺点</a:t>
            </a:r>
            <a:endParaRPr lang="zh-CN" altLang="en-US" sz="2800" smtClean="0"/>
          </a:p>
          <a:p>
            <a:pPr lvl="1"/>
            <a:r>
              <a:rPr lang="zh-CN" altLang="en-US" sz="2400" smtClean="0"/>
              <a:t>大多数系统调用是阻塞的，因此核心阻塞进程，故进程中所有线程将被阻塞。</a:t>
            </a:r>
            <a:endParaRPr lang="zh-CN" altLang="en-US" sz="2400" smtClean="0"/>
          </a:p>
          <a:p>
            <a:pPr lvl="1"/>
            <a:r>
              <a:rPr lang="zh-CN" altLang="en-US" sz="2400" smtClean="0"/>
              <a:t>核心只将处理器分配给进程，同一进程中的两个线程不能同时运行于两个处理器上。</a:t>
            </a:r>
            <a:endParaRPr lang="zh-CN" altLang="en-US" sz="2400"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内核级线程（</a:t>
            </a:r>
            <a:r>
              <a:rPr lang="en-US" altLang="zh-CN" sz="5400" smtClean="0">
                <a:ea typeface="华文新魏" panose="02010800040101010101" pitchFamily="2" charset="-122"/>
              </a:rPr>
              <a:t>KLT</a:t>
            </a:r>
            <a:r>
              <a:rPr lang="zh-CN" altLang="en-US" sz="5400" smtClean="0">
                <a:ea typeface="华文新魏" panose="02010800040101010101" pitchFamily="2" charset="-122"/>
              </a:rPr>
              <a:t>）</a:t>
            </a:r>
            <a:endParaRPr lang="en-US" altLang="zh-CN" sz="5400" smtClean="0">
              <a:ea typeface="华文新魏" panose="02010800040101010101" pitchFamily="2" charset="-122"/>
            </a:endParaRPr>
          </a:p>
        </p:txBody>
      </p:sp>
      <p:sp>
        <p:nvSpPr>
          <p:cNvPr id="73731" name="Rectangle 3"/>
          <p:cNvSpPr>
            <a:spLocks noGrp="1" noChangeArrowheads="1"/>
          </p:cNvSpPr>
          <p:nvPr>
            <p:ph type="body" idx="1"/>
          </p:nvPr>
        </p:nvSpPr>
        <p:spPr>
          <a:xfrm>
            <a:off x="685800" y="1628775"/>
            <a:ext cx="7918450" cy="4752975"/>
          </a:xfrm>
        </p:spPr>
        <p:txBody>
          <a:bodyPr/>
          <a:lstStyle/>
          <a:p>
            <a:r>
              <a:rPr lang="zh-CN" altLang="en-US" smtClean="0"/>
              <a:t>由操作系统的内核建立、调度和管理的线程。</a:t>
            </a:r>
            <a:endParaRPr lang="zh-CN" altLang="en-US" smtClean="0"/>
          </a:p>
          <a:p>
            <a:pPr lvl="1"/>
            <a:r>
              <a:rPr lang="zh-CN" altLang="en-US" smtClean="0"/>
              <a:t>所有线程管理由内核完成</a:t>
            </a:r>
            <a:endParaRPr lang="zh-CN" altLang="en-US" smtClean="0"/>
          </a:p>
          <a:p>
            <a:pPr lvl="1"/>
            <a:r>
              <a:rPr lang="zh-CN" altLang="en-US" smtClean="0"/>
              <a:t>没有线程库，但对内核线程工具提供</a:t>
            </a:r>
            <a:r>
              <a:rPr lang="en-US" altLang="zh-CN" smtClean="0"/>
              <a:t>API</a:t>
            </a:r>
            <a:endParaRPr lang="en-US" altLang="zh-CN" smtClean="0"/>
          </a:p>
          <a:p>
            <a:pPr lvl="1"/>
            <a:r>
              <a:rPr lang="zh-CN" altLang="en-US" smtClean="0"/>
              <a:t>内核维护进程和线程的上下文</a:t>
            </a:r>
            <a:endParaRPr lang="zh-CN" altLang="en-US" smtClean="0"/>
          </a:p>
          <a:p>
            <a:pPr lvl="1"/>
            <a:r>
              <a:rPr lang="zh-CN" altLang="en-US" smtClean="0"/>
              <a:t>线程之间的切换需要内核支持</a:t>
            </a:r>
            <a:endParaRPr lang="zh-CN" altLang="en-US" smtClean="0"/>
          </a:p>
          <a:p>
            <a:pPr lvl="1"/>
            <a:r>
              <a:rPr lang="zh-CN" altLang="en-US" smtClean="0"/>
              <a:t>以线程为基础进行调度</a:t>
            </a:r>
            <a:endParaRPr lang="zh-CN" altLang="en-US" sz="3200" smtClean="0"/>
          </a:p>
          <a:p>
            <a:pPr lvl="1"/>
            <a:r>
              <a:rPr lang="zh-CN" altLang="en-US" smtClean="0"/>
              <a:t>例子：</a:t>
            </a:r>
            <a:r>
              <a:rPr lang="en-US" altLang="zh-CN" smtClean="0"/>
              <a:t>Windows NT</a:t>
            </a:r>
            <a:r>
              <a:rPr lang="zh-CN" altLang="en-US" smtClean="0"/>
              <a:t>，</a:t>
            </a:r>
            <a:r>
              <a:rPr lang="en-US" altLang="zh-CN" smtClean="0"/>
              <a:t>OS/2</a:t>
            </a:r>
            <a:endParaRPr lang="en-US" altLang="zh-CN"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505585" y="997585"/>
              <a:ext cx="2961005" cy="438785"/>
            </p14:xfrm>
          </p:contentPart>
        </mc:Choice>
        <mc:Fallback xmlns="">
          <p:pic>
            <p:nvPicPr>
              <p:cNvPr id="2" name="墨迹 1"/>
            </p:nvPicPr>
            <p:blipFill>
              <a:blip r:embed="rId2"/>
            </p:blipFill>
            <p:spPr>
              <a:xfrm>
                <a:off x="1505585" y="997585"/>
                <a:ext cx="2961005" cy="4387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899920" y="1487170"/>
              <a:ext cx="2534920" cy="838835"/>
            </p14:xfrm>
          </p:contentPart>
        </mc:Choice>
        <mc:Fallback xmlns="">
          <p:pic>
            <p:nvPicPr>
              <p:cNvPr id="3" name="墨迹 2"/>
            </p:nvPicPr>
            <p:blipFill>
              <a:blip r:embed="rId4"/>
            </p:blipFill>
            <p:spPr>
              <a:xfrm>
                <a:off x="1899920" y="1487170"/>
                <a:ext cx="2534920" cy="8388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225290" y="2167255"/>
              <a:ext cx="864235" cy="273050"/>
            </p14:xfrm>
          </p:contentPart>
        </mc:Choice>
        <mc:Fallback xmlns="">
          <p:pic>
            <p:nvPicPr>
              <p:cNvPr id="4" name="墨迹 3"/>
            </p:nvPicPr>
            <p:blipFill>
              <a:blip r:embed="rId6"/>
            </p:blipFill>
            <p:spPr>
              <a:xfrm>
                <a:off x="4225290" y="2167255"/>
                <a:ext cx="864235" cy="273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528310" y="2262505"/>
              <a:ext cx="508000" cy="114300"/>
            </p14:xfrm>
          </p:contentPart>
        </mc:Choice>
        <mc:Fallback xmlns="">
          <p:pic>
            <p:nvPicPr>
              <p:cNvPr id="5" name="墨迹 4"/>
            </p:nvPicPr>
            <p:blipFill>
              <a:blip r:embed="rId8"/>
            </p:blipFill>
            <p:spPr>
              <a:xfrm>
                <a:off x="5528310" y="2262505"/>
                <a:ext cx="508000" cy="1143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6748145" y="2243455"/>
              <a:ext cx="152400" cy="360"/>
            </p14:xfrm>
          </p:contentPart>
        </mc:Choice>
        <mc:Fallback xmlns="">
          <p:pic>
            <p:nvPicPr>
              <p:cNvPr id="6" name="墨迹 5"/>
            </p:nvPicPr>
            <p:blipFill>
              <a:blip r:embed="rId10"/>
            </p:blipFill>
            <p:spPr>
              <a:xfrm>
                <a:off x="6748145" y="2243455"/>
                <a:ext cx="1524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026920" y="1276985"/>
              <a:ext cx="2242820" cy="95885"/>
            </p14:xfrm>
          </p:contentPart>
        </mc:Choice>
        <mc:Fallback xmlns="">
          <p:pic>
            <p:nvPicPr>
              <p:cNvPr id="7" name="墨迹 6"/>
            </p:nvPicPr>
            <p:blipFill>
              <a:blip r:embed="rId12"/>
            </p:blipFill>
            <p:spPr>
              <a:xfrm>
                <a:off x="2026920" y="1276985"/>
                <a:ext cx="2242820" cy="958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532505" y="2211705"/>
              <a:ext cx="788035" cy="82550"/>
            </p14:xfrm>
          </p:contentPart>
        </mc:Choice>
        <mc:Fallback xmlns="">
          <p:pic>
            <p:nvPicPr>
              <p:cNvPr id="8" name="墨迹 7"/>
            </p:nvPicPr>
            <p:blipFill>
              <a:blip r:embed="rId14"/>
            </p:blipFill>
            <p:spPr>
              <a:xfrm>
                <a:off x="3532505" y="2211705"/>
                <a:ext cx="788035" cy="825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479290" y="2154555"/>
              <a:ext cx="572135" cy="152400"/>
            </p14:xfrm>
          </p:contentPart>
        </mc:Choice>
        <mc:Fallback xmlns="">
          <p:pic>
            <p:nvPicPr>
              <p:cNvPr id="9" name="墨迹 8"/>
            </p:nvPicPr>
            <p:blipFill>
              <a:blip r:embed="rId16"/>
            </p:blipFill>
            <p:spPr>
              <a:xfrm>
                <a:off x="4479290" y="2154555"/>
                <a:ext cx="572135" cy="152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814060" y="2154555"/>
              <a:ext cx="577850" cy="12700"/>
            </p14:xfrm>
          </p:contentPart>
        </mc:Choice>
        <mc:Fallback xmlns="">
          <p:pic>
            <p:nvPicPr>
              <p:cNvPr id="10" name="墨迹 9"/>
            </p:nvPicPr>
            <p:blipFill>
              <a:blip r:embed="rId18"/>
            </p:blipFill>
            <p:spPr>
              <a:xfrm>
                <a:off x="5814060" y="2154555"/>
                <a:ext cx="577850" cy="12700"/>
              </a:xfrm>
              <a:prstGeom prst="rect"/>
            </p:spPr>
          </p:pic>
        </mc:Fallback>
      </mc:AlternateContent>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内核级线程的优点及缺点</a:t>
            </a:r>
            <a:endParaRPr lang="zh-CN" altLang="en-US" sz="5400" smtClean="0">
              <a:ea typeface="华文新魏" panose="02010800040101010101" pitchFamily="2" charset="-122"/>
            </a:endParaRPr>
          </a:p>
        </p:txBody>
      </p:sp>
      <p:sp>
        <p:nvSpPr>
          <p:cNvPr id="74755" name="Rectangle 3"/>
          <p:cNvSpPr>
            <a:spLocks noGrp="1" noChangeArrowheads="1"/>
          </p:cNvSpPr>
          <p:nvPr>
            <p:ph type="body" idx="1"/>
          </p:nvPr>
        </p:nvSpPr>
        <p:spPr>
          <a:xfrm>
            <a:off x="684213" y="1700213"/>
            <a:ext cx="7772400" cy="4419600"/>
          </a:xfrm>
        </p:spPr>
        <p:txBody>
          <a:bodyPr/>
          <a:lstStyle/>
          <a:p>
            <a:r>
              <a:rPr lang="zh-CN" altLang="en-US" sz="3600" smtClean="0">
                <a:latin typeface="楷体_GB2312" pitchFamily="49" charset="-122"/>
              </a:rPr>
              <a:t>优点：</a:t>
            </a:r>
            <a:endParaRPr lang="zh-CN" altLang="en-US" sz="3600" smtClean="0">
              <a:latin typeface="楷体_GB2312" pitchFamily="49" charset="-122"/>
            </a:endParaRPr>
          </a:p>
          <a:p>
            <a:pPr lvl="1"/>
            <a:r>
              <a:rPr lang="zh-CN" altLang="en-US" smtClean="0">
                <a:latin typeface="楷体_GB2312" pitchFamily="49" charset="-122"/>
              </a:rPr>
              <a:t>对多处理器，内核可以同时调度同一进程的多个线程</a:t>
            </a:r>
            <a:endParaRPr lang="zh-CN" altLang="en-US" smtClean="0">
              <a:latin typeface="楷体_GB2312" pitchFamily="49" charset="-122"/>
            </a:endParaRPr>
          </a:p>
          <a:p>
            <a:pPr lvl="1"/>
            <a:r>
              <a:rPr lang="zh-CN" altLang="en-US" smtClean="0">
                <a:latin typeface="楷体_GB2312" pitchFamily="49" charset="-122"/>
              </a:rPr>
              <a:t>阻塞是在线程一级完成</a:t>
            </a:r>
            <a:endParaRPr lang="zh-CN" altLang="en-US" smtClean="0">
              <a:latin typeface="楷体_GB2312" pitchFamily="49" charset="-122"/>
            </a:endParaRPr>
          </a:p>
          <a:p>
            <a:pPr lvl="1"/>
            <a:r>
              <a:rPr lang="zh-CN" altLang="en-US" smtClean="0">
                <a:latin typeface="楷体_GB2312" pitchFamily="49" charset="-122"/>
              </a:rPr>
              <a:t>内核例程是多线程的</a:t>
            </a:r>
            <a:endParaRPr lang="zh-CN" altLang="en-US" smtClean="0">
              <a:latin typeface="楷体_GB2312" pitchFamily="49" charset="-122"/>
            </a:endParaRPr>
          </a:p>
          <a:p>
            <a:r>
              <a:rPr lang="zh-CN" altLang="en-US" sz="3600" smtClean="0">
                <a:latin typeface="楷体_GB2312" pitchFamily="49" charset="-122"/>
              </a:rPr>
              <a:t>缺点：</a:t>
            </a:r>
            <a:endParaRPr lang="zh-CN" altLang="en-US" sz="3600" smtClean="0">
              <a:latin typeface="楷体_GB2312" pitchFamily="49" charset="-122"/>
            </a:endParaRPr>
          </a:p>
          <a:p>
            <a:pPr lvl="1"/>
            <a:r>
              <a:rPr lang="zh-CN" altLang="en-US" smtClean="0">
                <a:latin typeface="楷体_GB2312" pitchFamily="49" charset="-122"/>
              </a:rPr>
              <a:t>在同一进程内的线程切换调用内核，导致速度下降</a:t>
            </a:r>
            <a:endParaRPr lang="zh-CN" altLang="en-US" smtClean="0">
              <a:latin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idx="4294967295"/>
          </p:nvPr>
        </p:nvSpPr>
        <p:spPr>
          <a:xfrm>
            <a:off x="755650" y="115888"/>
            <a:ext cx="7772400" cy="1143000"/>
          </a:xfrm>
        </p:spPr>
        <p:txBody>
          <a:bodyPr/>
          <a:lstStyle/>
          <a:p>
            <a:r>
              <a:rPr lang="en-US" altLang="zh-CN" smtClean="0">
                <a:latin typeface="华文新魏" panose="02010800040101010101" pitchFamily="2" charset="-122"/>
                <a:ea typeface="华文新魏" panose="02010800040101010101" pitchFamily="2" charset="-122"/>
              </a:rPr>
              <a:t>6.</a:t>
            </a:r>
            <a:r>
              <a:rPr lang="zh-CN" altLang="zh-CN" smtClean="0">
                <a:latin typeface="华文新魏" panose="02010800040101010101" pitchFamily="2" charset="-122"/>
                <a:ea typeface="华文新魏" panose="02010800040101010101" pitchFamily="2" charset="-122"/>
              </a:rPr>
              <a:t>用户栈和核心栈</a:t>
            </a:r>
            <a:endParaRPr lang="zh-CN" altLang="en-US" smtClean="0">
              <a:latin typeface="华文新魏" panose="02010800040101010101" pitchFamily="2" charset="-122"/>
              <a:ea typeface="华文新魏" panose="02010800040101010101" pitchFamily="2" charset="-122"/>
            </a:endParaRPr>
          </a:p>
        </p:txBody>
      </p:sp>
      <p:sp>
        <p:nvSpPr>
          <p:cNvPr id="38914" name="内容占位符 2"/>
          <p:cNvSpPr>
            <a:spLocks noGrp="1"/>
          </p:cNvSpPr>
          <p:nvPr>
            <p:ph idx="4294967295"/>
          </p:nvPr>
        </p:nvSpPr>
        <p:spPr>
          <a:xfrm>
            <a:off x="685800" y="1412875"/>
            <a:ext cx="7772400" cy="5040313"/>
          </a:xfrm>
        </p:spPr>
        <p:txBody>
          <a:bodyPr/>
          <a:lstStyle/>
          <a:p>
            <a:pPr>
              <a:lnSpc>
                <a:spcPct val="105000"/>
              </a:lnSpc>
            </a:pPr>
            <a:r>
              <a:rPr lang="en-US" altLang="zh-CN" sz="3000" smtClean="0"/>
              <a:t> </a:t>
            </a:r>
            <a:r>
              <a:rPr lang="zh-CN" altLang="zh-CN" sz="3000" smtClean="0"/>
              <a:t>用户栈</a:t>
            </a:r>
            <a:r>
              <a:rPr lang="zh-CN" altLang="en-US" sz="3000" smtClean="0"/>
              <a:t>：用户进程空间中开辟的区域，用于保存应用程序的子程序（函数）间相互调用的参数、返回值、返回点以及子程序的局部变量。</a:t>
            </a:r>
            <a:endParaRPr lang="zh-CN" altLang="zh-CN" sz="3000" smtClean="0"/>
          </a:p>
          <a:p>
            <a:pPr>
              <a:lnSpc>
                <a:spcPct val="105000"/>
              </a:lnSpc>
            </a:pPr>
            <a:r>
              <a:rPr lang="en-US" altLang="zh-CN" sz="3000" smtClean="0"/>
              <a:t> </a:t>
            </a:r>
            <a:r>
              <a:rPr lang="zh-CN" altLang="zh-CN" sz="3000" smtClean="0"/>
              <a:t>核心栈</a:t>
            </a:r>
            <a:r>
              <a:rPr lang="zh-CN" altLang="en-US" sz="3000" smtClean="0"/>
              <a:t>：操作系统空间的一块区域，用于保存中断现场和操作系统程序（函数）间相互调用的参数、返回值、返回点以及程序局部变量。</a:t>
            </a:r>
            <a:endParaRPr lang="zh-CN" altLang="zh-CN" sz="3000" smtClean="0"/>
          </a:p>
          <a:p>
            <a:pPr>
              <a:lnSpc>
                <a:spcPct val="105000"/>
              </a:lnSpc>
            </a:pPr>
            <a:r>
              <a:rPr lang="en-US" altLang="zh-CN" sz="3000" smtClean="0"/>
              <a:t> </a:t>
            </a:r>
            <a:r>
              <a:rPr lang="zh-CN" altLang="zh-CN" sz="3000" smtClean="0"/>
              <a:t>栈指针</a:t>
            </a:r>
            <a:r>
              <a:rPr lang="zh-CN" altLang="en-US" sz="3000" smtClean="0"/>
              <a:t>：为硬件栈指针，用户栈和核心栈共用一个栈指针。</a:t>
            </a:r>
            <a:endParaRPr lang="zh-CN" altLang="en-US" sz="300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用户级和内核级线程比较</a:t>
            </a:r>
            <a:endParaRPr lang="zh-CN" altLang="en-US" sz="5400" smtClean="0">
              <a:ea typeface="华文新魏" panose="02010800040101010101" pitchFamily="2" charset="-122"/>
            </a:endParaRPr>
          </a:p>
        </p:txBody>
      </p:sp>
      <p:sp>
        <p:nvSpPr>
          <p:cNvPr id="75779" name="Rectangle 3"/>
          <p:cNvSpPr>
            <a:spLocks noGrp="1" noChangeArrowheads="1"/>
          </p:cNvSpPr>
          <p:nvPr>
            <p:ph type="body" idx="1"/>
          </p:nvPr>
        </p:nvSpPr>
        <p:spPr>
          <a:xfrm>
            <a:off x="762000" y="1484313"/>
            <a:ext cx="7583488" cy="5257800"/>
          </a:xfrm>
        </p:spPr>
        <p:txBody>
          <a:bodyPr/>
          <a:lstStyle/>
          <a:p>
            <a:pPr>
              <a:lnSpc>
                <a:spcPct val="90000"/>
              </a:lnSpc>
            </a:pPr>
            <a:r>
              <a:rPr lang="zh-CN" altLang="en-US" sz="2000" smtClean="0"/>
              <a:t>调度和切换速度</a:t>
            </a:r>
            <a:endParaRPr lang="zh-CN" altLang="en-US" sz="2000" smtClean="0"/>
          </a:p>
          <a:p>
            <a:pPr>
              <a:lnSpc>
                <a:spcPct val="90000"/>
              </a:lnSpc>
              <a:buFont typeface="Wingdings" panose="05000000000000000000" pitchFamily="2" charset="2"/>
              <a:buNone/>
            </a:pPr>
            <a:r>
              <a:rPr lang="zh-CN" altLang="en-US" sz="2000" smtClean="0"/>
              <a:t>	</a:t>
            </a:r>
            <a:r>
              <a:rPr lang="en-US" altLang="zh-CN" sz="1800" smtClean="0"/>
              <a:t>ULT</a:t>
            </a:r>
            <a:r>
              <a:rPr lang="zh-CN" altLang="en-US" sz="1800" smtClean="0"/>
              <a:t>切换快， </a:t>
            </a:r>
            <a:r>
              <a:rPr lang="en-US" altLang="zh-CN" sz="1800" smtClean="0"/>
              <a:t>KLT</a:t>
            </a:r>
            <a:r>
              <a:rPr lang="zh-CN" altLang="en-US" sz="1800" smtClean="0"/>
              <a:t>切换与进程切换相似。</a:t>
            </a:r>
            <a:r>
              <a:rPr lang="en-US" altLang="zh-CN" sz="1800" smtClean="0"/>
              <a:t>ULT</a:t>
            </a:r>
            <a:r>
              <a:rPr lang="zh-CN" altLang="en-US" sz="1800" smtClean="0"/>
              <a:t>通常发生在一个应用进程的诸线程中，无需通过中断进入内核。</a:t>
            </a:r>
            <a:endParaRPr lang="zh-CN" altLang="en-US" sz="1800" smtClean="0"/>
          </a:p>
          <a:p>
            <a:pPr>
              <a:lnSpc>
                <a:spcPct val="90000"/>
              </a:lnSpc>
            </a:pPr>
            <a:r>
              <a:rPr lang="zh-CN" altLang="en-US" sz="2000" smtClean="0"/>
              <a:t>系统调用</a:t>
            </a:r>
            <a:endParaRPr lang="zh-CN" altLang="en-US" sz="2000" smtClean="0"/>
          </a:p>
          <a:p>
            <a:pPr>
              <a:lnSpc>
                <a:spcPct val="90000"/>
              </a:lnSpc>
              <a:buFont typeface="Wingdings" panose="05000000000000000000" pitchFamily="2" charset="2"/>
              <a:buNone/>
            </a:pPr>
            <a:r>
              <a:rPr lang="zh-CN" altLang="en-US" sz="1800" smtClean="0"/>
              <a:t>	</a:t>
            </a:r>
            <a:r>
              <a:rPr lang="en-US" altLang="zh-CN" sz="1800" smtClean="0"/>
              <a:t>ULT</a:t>
            </a:r>
            <a:r>
              <a:rPr lang="zh-CN" altLang="en-US" sz="1800" smtClean="0"/>
              <a:t>进行系统调用时，会引起进程的阻塞；</a:t>
            </a:r>
            <a:r>
              <a:rPr lang="en-US" altLang="zh-CN" sz="1800" smtClean="0"/>
              <a:t>KLT</a:t>
            </a:r>
            <a:r>
              <a:rPr lang="zh-CN" altLang="en-US" sz="1800" smtClean="0"/>
              <a:t>进行系统调用时只会引起该线程阻塞。</a:t>
            </a:r>
            <a:endParaRPr lang="zh-CN" altLang="en-US" sz="1800" smtClean="0"/>
          </a:p>
          <a:p>
            <a:pPr>
              <a:lnSpc>
                <a:spcPct val="90000"/>
              </a:lnSpc>
            </a:pPr>
            <a:r>
              <a:rPr lang="zh-CN" altLang="en-US" sz="2000" smtClean="0"/>
              <a:t>线程执行时间</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ULT</a:t>
            </a:r>
            <a:r>
              <a:rPr lang="zh-CN" altLang="en-US" sz="2000" smtClean="0"/>
              <a:t>以进程为单位调度，</a:t>
            </a:r>
            <a:r>
              <a:rPr lang="en-US" altLang="zh-CN" sz="2000" smtClean="0"/>
              <a:t>KLT</a:t>
            </a:r>
            <a:r>
              <a:rPr lang="zh-CN" altLang="en-US" sz="2000" smtClean="0"/>
              <a:t>以线程为单位调度。</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ULT</a:t>
            </a:r>
            <a:r>
              <a:rPr lang="zh-CN" altLang="en-US" sz="2000" smtClean="0"/>
              <a:t>：进程</a:t>
            </a:r>
            <a:r>
              <a:rPr lang="en-US" altLang="zh-CN" sz="2000" smtClean="0"/>
              <a:t>A</a:t>
            </a:r>
            <a:r>
              <a:rPr lang="zh-CN" altLang="en-US" sz="2000" smtClean="0"/>
              <a:t>有</a:t>
            </a:r>
            <a:r>
              <a:rPr lang="en-US" altLang="zh-CN" sz="2000" smtClean="0"/>
              <a:t>1</a:t>
            </a:r>
            <a:r>
              <a:rPr lang="zh-CN" altLang="en-US" sz="2000" smtClean="0"/>
              <a:t>个线程，进程</a:t>
            </a:r>
            <a:r>
              <a:rPr lang="en-US" altLang="zh-CN" sz="2000" smtClean="0"/>
              <a:t>B</a:t>
            </a:r>
            <a:r>
              <a:rPr lang="zh-CN" altLang="en-US" sz="2000" smtClean="0"/>
              <a:t>有</a:t>
            </a:r>
            <a:r>
              <a:rPr lang="en-US" altLang="zh-CN" sz="2000" smtClean="0"/>
              <a:t>100</a:t>
            </a:r>
            <a:r>
              <a:rPr lang="zh-CN" altLang="en-US" sz="2000" smtClean="0"/>
              <a:t>个线程，则</a:t>
            </a:r>
            <a:r>
              <a:rPr lang="en-US" altLang="zh-CN" sz="2000" smtClean="0"/>
              <a:t>A</a:t>
            </a:r>
            <a:r>
              <a:rPr lang="zh-CN" altLang="en-US" sz="2000" smtClean="0"/>
              <a:t>的线程比</a:t>
            </a:r>
            <a:r>
              <a:rPr lang="en-US" altLang="zh-CN" sz="2000" smtClean="0"/>
              <a:t>B</a:t>
            </a:r>
            <a:r>
              <a:rPr lang="zh-CN" altLang="en-US" sz="2000" smtClean="0"/>
              <a:t>快</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KLT</a:t>
            </a:r>
            <a:r>
              <a:rPr lang="zh-CN" altLang="en-US" sz="2000" smtClean="0"/>
              <a:t>：进程</a:t>
            </a:r>
            <a:r>
              <a:rPr lang="en-US" altLang="zh-CN" sz="2000" smtClean="0"/>
              <a:t>A</a:t>
            </a:r>
            <a:r>
              <a:rPr lang="zh-CN" altLang="en-US" sz="2000" smtClean="0"/>
              <a:t>有</a:t>
            </a:r>
            <a:r>
              <a:rPr lang="en-US" altLang="zh-CN" sz="2000" smtClean="0"/>
              <a:t>1</a:t>
            </a:r>
            <a:r>
              <a:rPr lang="zh-CN" altLang="en-US" sz="2000" smtClean="0"/>
              <a:t>个线程，进程</a:t>
            </a:r>
            <a:r>
              <a:rPr lang="en-US" altLang="zh-CN" sz="2000" smtClean="0"/>
              <a:t>B</a:t>
            </a:r>
            <a:r>
              <a:rPr lang="zh-CN" altLang="en-US" sz="2000" smtClean="0"/>
              <a:t>有</a:t>
            </a:r>
            <a:r>
              <a:rPr lang="en-US" altLang="zh-CN" sz="2000" smtClean="0"/>
              <a:t>100</a:t>
            </a:r>
            <a:r>
              <a:rPr lang="zh-CN" altLang="en-US" sz="2000" smtClean="0"/>
              <a:t>个线程，则</a:t>
            </a:r>
            <a:r>
              <a:rPr lang="en-US" altLang="zh-CN" sz="2000" smtClean="0"/>
              <a:t>B</a:t>
            </a:r>
            <a:r>
              <a:rPr lang="zh-CN" altLang="en-US" sz="2000" smtClean="0"/>
              <a:t>比</a:t>
            </a:r>
            <a:r>
              <a:rPr lang="en-US" altLang="zh-CN" sz="2000" smtClean="0"/>
              <a:t>A</a:t>
            </a:r>
            <a:r>
              <a:rPr lang="zh-CN" altLang="en-US" sz="2000" smtClean="0"/>
              <a:t>快</a:t>
            </a:r>
            <a:endParaRPr lang="zh-CN" altLang="en-US" sz="2000" smtClean="0"/>
          </a:p>
          <a:p>
            <a:pPr>
              <a:lnSpc>
                <a:spcPct val="90000"/>
              </a:lnSpc>
            </a:pPr>
            <a:r>
              <a:rPr lang="zh-CN" altLang="en-US" sz="2000" smtClean="0"/>
              <a:t>使用范围：</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ULT</a:t>
            </a:r>
            <a:r>
              <a:rPr lang="zh-CN" altLang="en-US" sz="2000" smtClean="0"/>
              <a:t>广，任何</a:t>
            </a:r>
            <a:r>
              <a:rPr lang="en-US" altLang="zh-CN" sz="2000" smtClean="0"/>
              <a:t>OS</a:t>
            </a:r>
            <a:r>
              <a:rPr lang="zh-CN" altLang="en-US" sz="2000" smtClean="0"/>
              <a:t>， </a:t>
            </a:r>
            <a:r>
              <a:rPr lang="en-US" altLang="zh-CN" sz="2000" smtClean="0"/>
              <a:t>KLT</a:t>
            </a:r>
            <a:r>
              <a:rPr lang="zh-CN" altLang="en-US" sz="2000" smtClean="0"/>
              <a:t>需</a:t>
            </a:r>
            <a:r>
              <a:rPr lang="en-US" altLang="zh-CN" sz="2000" smtClean="0"/>
              <a:t>OS</a:t>
            </a:r>
            <a:r>
              <a:rPr lang="zh-CN" altLang="en-US" sz="2000" smtClean="0"/>
              <a:t>内核支持</a:t>
            </a:r>
            <a:endParaRPr lang="zh-CN" altLang="en-US" sz="2000" smtClean="0"/>
          </a:p>
          <a:p>
            <a:pPr>
              <a:lnSpc>
                <a:spcPct val="90000"/>
              </a:lnSpc>
            </a:pPr>
            <a:r>
              <a:rPr lang="zh-CN" altLang="en-US" sz="2000" smtClean="0"/>
              <a:t>调度算法</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ULT</a:t>
            </a:r>
            <a:r>
              <a:rPr lang="zh-CN" altLang="en-US" sz="2000" smtClean="0"/>
              <a:t>与</a:t>
            </a:r>
            <a:r>
              <a:rPr lang="en-US" altLang="zh-CN" sz="2000" smtClean="0"/>
              <a:t>OS</a:t>
            </a:r>
            <a:r>
              <a:rPr lang="zh-CN" altLang="en-US" sz="2000" smtClean="0"/>
              <a:t>调度算法无关，可针对应用优化</a:t>
            </a:r>
            <a:endParaRPr lang="zh-CN" altLang="en-US" sz="2000" smtClean="0"/>
          </a:p>
          <a:p>
            <a:pPr>
              <a:lnSpc>
                <a:spcPct val="90000"/>
              </a:lnSpc>
            </a:pPr>
            <a:r>
              <a:rPr lang="zh-CN" altLang="en-US" sz="2000" smtClean="0"/>
              <a:t>多处理器支持</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KLT</a:t>
            </a:r>
            <a:r>
              <a:rPr lang="zh-CN" altLang="en-US" sz="2000" smtClean="0"/>
              <a:t>可充分利用多处理器</a:t>
            </a:r>
            <a:endParaRPr lang="zh-CN" altLang="en-US" sz="20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06450" y="1149985"/>
              <a:ext cx="7479665" cy="286385"/>
            </p14:xfrm>
          </p:contentPart>
        </mc:Choice>
        <mc:Fallback xmlns="">
          <p:pic>
            <p:nvPicPr>
              <p:cNvPr id="2" name="墨迹 1"/>
            </p:nvPicPr>
            <p:blipFill>
              <a:blip r:embed="rId2"/>
            </p:blipFill>
            <p:spPr>
              <a:xfrm>
                <a:off x="806450" y="1149985"/>
                <a:ext cx="7479665" cy="2863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553710" y="228600"/>
              <a:ext cx="3335655" cy="1105535"/>
            </p14:xfrm>
          </p:contentPart>
        </mc:Choice>
        <mc:Fallback xmlns="">
          <p:pic>
            <p:nvPicPr>
              <p:cNvPr id="3" name="墨迹 2"/>
            </p:nvPicPr>
            <p:blipFill>
              <a:blip r:embed="rId4"/>
            </p:blipFill>
            <p:spPr>
              <a:xfrm>
                <a:off x="5553710" y="228600"/>
                <a:ext cx="3335655" cy="1105535"/>
              </a:xfrm>
              <a:prstGeom prst="rect"/>
            </p:spPr>
          </p:pic>
        </mc:Fallback>
      </mc:AlternateContent>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lstStyle/>
          <a:p>
            <a:pPr eaLnBrk="1" hangingPunct="1"/>
            <a:r>
              <a:rPr lang="en-US" altLang="zh-CN" sz="5400" smtClean="0">
                <a:ea typeface="华文新魏" panose="02010800040101010101" pitchFamily="2" charset="-122"/>
              </a:rPr>
              <a:t>ULT</a:t>
            </a:r>
            <a:r>
              <a:rPr lang="zh-CN" altLang="en-US" sz="5400" smtClean="0">
                <a:ea typeface="华文新魏" panose="02010800040101010101" pitchFamily="2" charset="-122"/>
              </a:rPr>
              <a:t>和</a:t>
            </a:r>
            <a:r>
              <a:rPr lang="en-US" altLang="zh-CN" sz="5400" smtClean="0">
                <a:ea typeface="华文新魏" panose="02010800040101010101" pitchFamily="2" charset="-122"/>
              </a:rPr>
              <a:t>KLT</a:t>
            </a:r>
            <a:r>
              <a:rPr lang="zh-CN" altLang="en-US" sz="5400" smtClean="0">
                <a:ea typeface="华文新魏" panose="02010800040101010101" pitchFamily="2" charset="-122"/>
              </a:rPr>
              <a:t>结合方法</a:t>
            </a:r>
            <a:endParaRPr lang="zh-CN" altLang="en-US" sz="5400" smtClean="0">
              <a:ea typeface="华文新魏" panose="02010800040101010101" pitchFamily="2" charset="-122"/>
            </a:endParaRPr>
          </a:p>
        </p:txBody>
      </p:sp>
      <p:sp>
        <p:nvSpPr>
          <p:cNvPr id="76803" name="Rectangle 3"/>
          <p:cNvSpPr>
            <a:spLocks noGrp="1" noChangeArrowheads="1"/>
          </p:cNvSpPr>
          <p:nvPr>
            <p:ph type="body" idx="1"/>
          </p:nvPr>
        </p:nvSpPr>
        <p:spPr/>
        <p:txBody>
          <a:bodyPr/>
          <a:lstStyle/>
          <a:p>
            <a:r>
              <a:rPr lang="zh-CN" altLang="en-US" smtClean="0">
                <a:latin typeface="楷体_GB2312" pitchFamily="49" charset="-122"/>
              </a:rPr>
              <a:t> 线程创建在用户空间完成</a:t>
            </a:r>
            <a:endParaRPr lang="zh-CN" altLang="en-US" smtClean="0">
              <a:latin typeface="楷体_GB2312" pitchFamily="49" charset="-122"/>
            </a:endParaRPr>
          </a:p>
          <a:p>
            <a:r>
              <a:rPr lang="zh-CN" altLang="en-US" smtClean="0">
                <a:latin typeface="楷体_GB2312" pitchFamily="49" charset="-122"/>
              </a:rPr>
              <a:t> 大量线程调度和同步在用户空间完成</a:t>
            </a:r>
            <a:endParaRPr lang="zh-CN" altLang="en-US" smtClean="0">
              <a:latin typeface="楷体_GB2312" pitchFamily="49" charset="-122"/>
            </a:endParaRPr>
          </a:p>
          <a:p>
            <a:r>
              <a:rPr lang="zh-CN" altLang="en-US" smtClean="0">
                <a:latin typeface="楷体_GB2312" pitchFamily="49" charset="-122"/>
              </a:rPr>
              <a:t> 程序员可以调整</a:t>
            </a:r>
            <a:r>
              <a:rPr lang="en-US" altLang="zh-CN" smtClean="0">
                <a:latin typeface="楷体_GB2312" pitchFamily="49" charset="-122"/>
              </a:rPr>
              <a:t>KLT</a:t>
            </a:r>
            <a:r>
              <a:rPr lang="zh-CN" altLang="en-US" smtClean="0">
                <a:latin typeface="楷体_GB2312" pitchFamily="49" charset="-122"/>
              </a:rPr>
              <a:t>的数量</a:t>
            </a:r>
            <a:endParaRPr lang="zh-CN" altLang="en-US" smtClean="0">
              <a:latin typeface="楷体_GB2312" pitchFamily="49" charset="-122"/>
            </a:endParaRPr>
          </a:p>
          <a:p>
            <a:r>
              <a:rPr lang="zh-CN" altLang="en-US" smtClean="0">
                <a:latin typeface="楷体_GB2312" pitchFamily="49" charset="-122"/>
              </a:rPr>
              <a:t> 可以取两者中最好的</a:t>
            </a:r>
            <a:endParaRPr lang="zh-CN" altLang="en-US" smtClean="0">
              <a:latin typeface="楷体_GB2312" pitchFamily="49" charset="-122"/>
            </a:endParaRPr>
          </a:p>
          <a:p>
            <a:r>
              <a:rPr lang="zh-CN" altLang="en-US" smtClean="0">
                <a:latin typeface="楷体_GB2312" pitchFamily="49" charset="-122"/>
              </a:rPr>
              <a:t> 例子：</a:t>
            </a:r>
            <a:r>
              <a:rPr lang="en-US" altLang="zh-CN" smtClean="0">
                <a:latin typeface="楷体_GB2312" pitchFamily="49" charset="-122"/>
              </a:rPr>
              <a:t>Solaris</a:t>
            </a:r>
            <a:endParaRPr lang="en-US" altLang="zh-CN" smtClean="0">
              <a:latin typeface="楷体_GB2312" pitchFamily="49" charset="-122"/>
            </a:endParaRPr>
          </a:p>
          <a:p>
            <a:endParaRPr lang="zh-CN" altLang="en-US" smtClean="0">
              <a:latin typeface="楷体_GB2312" pitchFamily="49"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7388" y="531813"/>
            <a:ext cx="7181850" cy="719137"/>
          </a:xfrm>
          <a:noFill/>
        </p:spPr>
        <p:txBody>
          <a:bodyPr/>
          <a:lstStyle/>
          <a:p>
            <a:pPr eaLnBrk="1" hangingPunct="1"/>
            <a:r>
              <a:rPr lang="en-US" altLang="zh-CN" sz="5400" smtClean="0">
                <a:ea typeface="华文新魏" panose="02010800040101010101" pitchFamily="2" charset="-122"/>
              </a:rPr>
              <a:t>NT</a:t>
            </a:r>
            <a:r>
              <a:rPr lang="zh-CN" altLang="en-US" sz="5400" smtClean="0">
                <a:ea typeface="华文新魏" panose="02010800040101010101" pitchFamily="2" charset="-122"/>
              </a:rPr>
              <a:t>线程的有关</a:t>
            </a:r>
            <a:r>
              <a:rPr lang="en-US" altLang="zh-CN" sz="5400" smtClean="0">
                <a:ea typeface="华文新魏" panose="02010800040101010101" pitchFamily="2" charset="-122"/>
              </a:rPr>
              <a:t>API</a:t>
            </a:r>
            <a:endParaRPr lang="en-US" altLang="zh-CN" sz="5400" smtClean="0">
              <a:ea typeface="华文新魏" panose="02010800040101010101" pitchFamily="2" charset="-122"/>
            </a:endParaRPr>
          </a:p>
        </p:txBody>
      </p:sp>
      <p:sp>
        <p:nvSpPr>
          <p:cNvPr id="77827" name="Rectangle 3"/>
          <p:cNvSpPr>
            <a:spLocks noGrp="1" noChangeArrowheads="1"/>
          </p:cNvSpPr>
          <p:nvPr>
            <p:ph type="body" idx="1"/>
          </p:nvPr>
        </p:nvSpPr>
        <p:spPr>
          <a:xfrm>
            <a:off x="685800" y="1628775"/>
            <a:ext cx="7275513" cy="3722688"/>
          </a:xfrm>
        </p:spPr>
        <p:txBody>
          <a:bodyPr/>
          <a:lstStyle/>
          <a:p>
            <a:r>
              <a:rPr lang="en-US" altLang="zh-CN" sz="2800" smtClean="0"/>
              <a:t>CreateThread()</a:t>
            </a:r>
            <a:r>
              <a:rPr lang="zh-CN" altLang="en-US" sz="2800" smtClean="0"/>
              <a:t>函数在调用进程的地址空间上创建一个线程，以执行指定的函数；返回值为所创建线程的句柄。</a:t>
            </a:r>
            <a:endParaRPr lang="zh-CN" altLang="en-US" sz="2800" smtClean="0"/>
          </a:p>
          <a:p>
            <a:r>
              <a:rPr lang="en-US" altLang="zh-CN" sz="2800" smtClean="0"/>
              <a:t>ExitThread()</a:t>
            </a:r>
            <a:r>
              <a:rPr lang="zh-CN" altLang="en-US" sz="2800" smtClean="0"/>
              <a:t>函数用于结束本线程。</a:t>
            </a:r>
            <a:endParaRPr lang="zh-CN" altLang="en-US" sz="2800" smtClean="0"/>
          </a:p>
          <a:p>
            <a:r>
              <a:rPr lang="en-US" altLang="zh-CN" sz="2800" smtClean="0"/>
              <a:t>SuspendThread()</a:t>
            </a:r>
            <a:r>
              <a:rPr lang="zh-CN" altLang="en-US" sz="2800" smtClean="0"/>
              <a:t>函数用于挂起指定的线程。</a:t>
            </a:r>
            <a:endParaRPr lang="zh-CN" altLang="en-US" sz="2800" smtClean="0"/>
          </a:p>
          <a:p>
            <a:r>
              <a:rPr lang="en-US" altLang="zh-CN" sz="2800" smtClean="0"/>
              <a:t>ResumeThread()</a:t>
            </a:r>
            <a:r>
              <a:rPr lang="zh-CN" altLang="en-US" sz="2800" smtClean="0"/>
              <a:t>函数递减指定线程的挂起计数，挂起计数为</a:t>
            </a:r>
            <a:r>
              <a:rPr lang="en-US" altLang="zh-CN" sz="2800" smtClean="0"/>
              <a:t>0</a:t>
            </a:r>
            <a:r>
              <a:rPr lang="zh-CN" altLang="en-US" sz="2800" smtClean="0"/>
              <a:t>时，线程恢复执行。</a:t>
            </a:r>
            <a:endParaRPr lang="zh-CN" altLang="en-US" sz="2800" smtClean="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858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2.5</a:t>
            </a:r>
            <a:r>
              <a:rPr lang="zh-CN" altLang="en-US" sz="4800" smtClean="0">
                <a:latin typeface="华文新魏" panose="02010800040101010101" pitchFamily="2" charset="-122"/>
                <a:ea typeface="华文新魏" panose="02010800040101010101" pitchFamily="2" charset="-122"/>
              </a:rPr>
              <a:t>处理机调度</a:t>
            </a:r>
            <a:endParaRPr lang="en-US" altLang="zh-CN" sz="4800" smtClean="0">
              <a:latin typeface="华文新魏" panose="02010800040101010101" pitchFamily="2" charset="-122"/>
              <a:ea typeface="华文新魏" panose="02010800040101010101" pitchFamily="2" charset="-122"/>
            </a:endParaRPr>
          </a:p>
        </p:txBody>
      </p:sp>
      <p:sp>
        <p:nvSpPr>
          <p:cNvPr id="15362" name="Rectangle 3"/>
          <p:cNvSpPr>
            <a:spLocks noGrp="1" noChangeArrowheads="1"/>
          </p:cNvSpPr>
          <p:nvPr>
            <p:ph type="body" idx="4294967295"/>
          </p:nvPr>
        </p:nvSpPr>
        <p:spPr>
          <a:xfrm>
            <a:off x="971550" y="1628775"/>
            <a:ext cx="7200900" cy="4267200"/>
          </a:xfrm>
        </p:spPr>
        <p:txBody>
          <a:bodyPr/>
          <a:lstStyle/>
          <a:p>
            <a:r>
              <a:rPr lang="zh-CN" altLang="en-US" smtClean="0">
                <a:cs typeface="Times New Roman" panose="02020603050405020304" pitchFamily="18" charset="0"/>
              </a:rPr>
              <a:t>处理机调度层次</a:t>
            </a:r>
            <a:endParaRPr lang="zh-CN" altLang="en-US" smtClean="0">
              <a:cs typeface="Times New Roman" panose="02020603050405020304" pitchFamily="18" charset="0"/>
            </a:endParaRPr>
          </a:p>
          <a:p>
            <a:r>
              <a:rPr lang="zh-CN" altLang="en-US" smtClean="0">
                <a:cs typeface="Times New Roman" panose="02020603050405020304" pitchFamily="18" charset="0"/>
              </a:rPr>
              <a:t>选择调度算法的原则</a:t>
            </a:r>
            <a:endParaRPr lang="zh-CN" altLang="en-US" smtClean="0">
              <a:cs typeface="Times New Roman" panose="02020603050405020304" pitchFamily="18" charset="0"/>
            </a:endParaRPr>
          </a:p>
          <a:p>
            <a:r>
              <a:rPr lang="zh-CN" altLang="en-US" smtClean="0">
                <a:cs typeface="Times New Roman" panose="02020603050405020304" pitchFamily="18" charset="0"/>
              </a:rPr>
              <a:t>作业管理与调度</a:t>
            </a:r>
            <a:endParaRPr lang="zh-CN" altLang="en-US" smtClean="0">
              <a:cs typeface="Times New Roman" panose="02020603050405020304" pitchFamily="18" charset="0"/>
            </a:endParaRPr>
          </a:p>
          <a:p>
            <a:r>
              <a:rPr lang="zh-CN" altLang="zh-CN" smtClean="0">
                <a:cs typeface="Times New Roman" panose="02020603050405020304" pitchFamily="18" charset="0"/>
              </a:rPr>
              <a:t>低级调度功能和类型</a:t>
            </a:r>
            <a:endParaRPr lang="zh-CN" altLang="zh-CN" smtClean="0">
              <a:cs typeface="Times New Roman" panose="02020603050405020304" pitchFamily="18" charset="0"/>
            </a:endParaRPr>
          </a:p>
          <a:p>
            <a:r>
              <a:rPr lang="zh-CN" altLang="zh-CN" smtClean="0">
                <a:cs typeface="Times New Roman" panose="02020603050405020304" pitchFamily="18" charset="0"/>
              </a:rPr>
              <a:t>作业调度和低级调度算法</a:t>
            </a:r>
            <a:endParaRPr lang="en-US" altLang="zh-CN" smtClean="0">
              <a:cs typeface="Times New Roman" panose="02020603050405020304"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a:off x="762000" y="685800"/>
            <a:ext cx="7772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2.5.1 </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处理机调度层次</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16386" name="Rectangle 3"/>
          <p:cNvSpPr>
            <a:spLocks noChangeArrowheads="1"/>
          </p:cNvSpPr>
          <p:nvPr/>
        </p:nvSpPr>
        <p:spPr bwMode="auto">
          <a:xfrm>
            <a:off x="539750" y="1612900"/>
            <a:ext cx="7994650" cy="491172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dirty="0">
                <a:cs typeface="Times New Roman" panose="02020603050405020304" pitchFamily="18" charset="0"/>
              </a:rPr>
              <a:t> </a:t>
            </a:r>
            <a:r>
              <a:rPr lang="zh-CN" altLang="en-US" sz="3000" dirty="0">
                <a:cs typeface="Times New Roman" panose="02020603050405020304" pitchFamily="18" charset="0"/>
              </a:rPr>
              <a:t>作业从进入系统成为后备作业开始，直到运行结束退出系统为止，需经历不同级别的调度。</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高级调度：也叫作业调度</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中级</a:t>
            </a:r>
            <a:r>
              <a:rPr lang="zh-CN" altLang="en-US" sz="3000" dirty="0" smtClean="0">
                <a:cs typeface="Times New Roman" panose="02020603050405020304" pitchFamily="18" charset="0"/>
              </a:rPr>
              <a:t>调度：</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低级调度：也叫处理器调度、进程调度或线程调度。</a:t>
            </a:r>
            <a:endParaRPr lang="zh-CN" altLang="en-US" sz="3000" dirty="0">
              <a:cs typeface="Times New Roman" panose="02020603050405020304"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ChangeArrowheads="1"/>
          </p:cNvSpPr>
          <p:nvPr/>
        </p:nvSpPr>
        <p:spPr bwMode="auto">
          <a:xfrm>
            <a:off x="184150" y="125413"/>
            <a:ext cx="7772400" cy="1143000"/>
          </a:xfrm>
          <a:prstGeom prst="rect">
            <a:avLst/>
          </a:prstGeom>
          <a:noFill/>
          <a:ln w="9525">
            <a:noFill/>
            <a:miter lim="800000"/>
          </a:ln>
        </p:spPr>
        <p:txBody>
          <a:bodyPr anchor="ctr"/>
          <a:lstStyle/>
          <a:p>
            <a:pPr algn="ctr"/>
            <a:r>
              <a:rPr lang="zh-CN" altLang="en-US" sz="4800">
                <a:solidFill>
                  <a:schemeClr val="tx2"/>
                </a:solidFill>
                <a:ea typeface="华文新魏" panose="02010800040101010101" pitchFamily="2" charset="-122"/>
              </a:rPr>
              <a:t>处理器三级调度模型</a:t>
            </a:r>
            <a:endParaRPr lang="zh-CN" altLang="en-US" sz="4800">
              <a:solidFill>
                <a:schemeClr val="tx2"/>
              </a:solidFill>
              <a:latin typeface="华文新魏" panose="02010800040101010101" pitchFamily="2" charset="-122"/>
              <a:ea typeface="华文新魏" panose="02010800040101010101" pitchFamily="2" charset="-122"/>
            </a:endParaRPr>
          </a:p>
        </p:txBody>
      </p:sp>
      <p:grpSp>
        <p:nvGrpSpPr>
          <p:cNvPr id="17410" name="Group 126"/>
          <p:cNvGrpSpPr/>
          <p:nvPr/>
        </p:nvGrpSpPr>
        <p:grpSpPr bwMode="auto">
          <a:xfrm>
            <a:off x="611188" y="1195388"/>
            <a:ext cx="7993062" cy="5113337"/>
            <a:chOff x="385" y="618"/>
            <a:chExt cx="5035" cy="3221"/>
          </a:xfrm>
        </p:grpSpPr>
        <p:grpSp>
          <p:nvGrpSpPr>
            <p:cNvPr id="17411" name="Group 5"/>
            <p:cNvGrpSpPr/>
            <p:nvPr/>
          </p:nvGrpSpPr>
          <p:grpSpPr bwMode="auto">
            <a:xfrm>
              <a:off x="2300" y="1159"/>
              <a:ext cx="1064" cy="233"/>
              <a:chOff x="3780" y="5028"/>
              <a:chExt cx="1800" cy="312"/>
            </a:xfrm>
          </p:grpSpPr>
          <p:sp>
            <p:nvSpPr>
              <p:cNvPr id="17518" name="Line 6"/>
              <p:cNvSpPr>
                <a:spLocks noChangeShapeType="1"/>
              </p:cNvSpPr>
              <p:nvPr/>
            </p:nvSpPr>
            <p:spPr bwMode="auto">
              <a:xfrm>
                <a:off x="3780" y="5028"/>
                <a:ext cx="1800" cy="0"/>
              </a:xfrm>
              <a:prstGeom prst="line">
                <a:avLst/>
              </a:prstGeom>
              <a:noFill/>
              <a:ln w="19050">
                <a:solidFill>
                  <a:srgbClr val="000000"/>
                </a:solidFill>
                <a:round/>
              </a:ln>
            </p:spPr>
            <p:txBody>
              <a:bodyPr/>
              <a:lstStyle/>
              <a:p>
                <a:endParaRPr lang="zh-CN" altLang="en-US"/>
              </a:p>
            </p:txBody>
          </p:sp>
          <p:sp>
            <p:nvSpPr>
              <p:cNvPr id="17519" name="Line 7"/>
              <p:cNvSpPr>
                <a:spLocks noChangeShapeType="1"/>
              </p:cNvSpPr>
              <p:nvPr/>
            </p:nvSpPr>
            <p:spPr bwMode="auto">
              <a:xfrm>
                <a:off x="3780" y="5340"/>
                <a:ext cx="1800" cy="0"/>
              </a:xfrm>
              <a:prstGeom prst="line">
                <a:avLst/>
              </a:prstGeom>
              <a:noFill/>
              <a:ln w="19050">
                <a:solidFill>
                  <a:srgbClr val="000000"/>
                </a:solidFill>
                <a:round/>
              </a:ln>
            </p:spPr>
            <p:txBody>
              <a:bodyPr/>
              <a:lstStyle/>
              <a:p>
                <a:endParaRPr lang="zh-CN" altLang="en-US"/>
              </a:p>
            </p:txBody>
          </p:sp>
          <p:sp>
            <p:nvSpPr>
              <p:cNvPr id="17520" name="Line 8"/>
              <p:cNvSpPr>
                <a:spLocks noChangeShapeType="1"/>
              </p:cNvSpPr>
              <p:nvPr/>
            </p:nvSpPr>
            <p:spPr bwMode="auto">
              <a:xfrm>
                <a:off x="5580" y="5028"/>
                <a:ext cx="0" cy="312"/>
              </a:xfrm>
              <a:prstGeom prst="line">
                <a:avLst/>
              </a:prstGeom>
              <a:noFill/>
              <a:ln w="19050">
                <a:solidFill>
                  <a:srgbClr val="000000"/>
                </a:solidFill>
                <a:round/>
              </a:ln>
            </p:spPr>
            <p:txBody>
              <a:bodyPr/>
              <a:lstStyle/>
              <a:p>
                <a:endParaRPr lang="zh-CN" altLang="en-US"/>
              </a:p>
            </p:txBody>
          </p:sp>
          <p:sp>
            <p:nvSpPr>
              <p:cNvPr id="17521" name="Line 9"/>
              <p:cNvSpPr>
                <a:spLocks noChangeShapeType="1"/>
              </p:cNvSpPr>
              <p:nvPr/>
            </p:nvSpPr>
            <p:spPr bwMode="auto">
              <a:xfrm>
                <a:off x="5400" y="5028"/>
                <a:ext cx="0" cy="312"/>
              </a:xfrm>
              <a:prstGeom prst="line">
                <a:avLst/>
              </a:prstGeom>
              <a:noFill/>
              <a:ln w="9525">
                <a:solidFill>
                  <a:srgbClr val="000000"/>
                </a:solidFill>
                <a:round/>
              </a:ln>
            </p:spPr>
            <p:txBody>
              <a:bodyPr/>
              <a:lstStyle/>
              <a:p>
                <a:endParaRPr lang="zh-CN" altLang="en-US"/>
              </a:p>
            </p:txBody>
          </p:sp>
          <p:sp>
            <p:nvSpPr>
              <p:cNvPr id="17522" name="Line 10"/>
              <p:cNvSpPr>
                <a:spLocks noChangeShapeType="1"/>
              </p:cNvSpPr>
              <p:nvPr/>
            </p:nvSpPr>
            <p:spPr bwMode="auto">
              <a:xfrm>
                <a:off x="5220" y="5028"/>
                <a:ext cx="0" cy="312"/>
              </a:xfrm>
              <a:prstGeom prst="line">
                <a:avLst/>
              </a:prstGeom>
              <a:noFill/>
              <a:ln w="9525">
                <a:solidFill>
                  <a:srgbClr val="000000"/>
                </a:solidFill>
                <a:round/>
              </a:ln>
            </p:spPr>
            <p:txBody>
              <a:bodyPr/>
              <a:lstStyle/>
              <a:p>
                <a:endParaRPr lang="zh-CN" altLang="en-US"/>
              </a:p>
            </p:txBody>
          </p:sp>
          <p:sp>
            <p:nvSpPr>
              <p:cNvPr id="17523" name="Line 11"/>
              <p:cNvSpPr>
                <a:spLocks noChangeShapeType="1"/>
              </p:cNvSpPr>
              <p:nvPr/>
            </p:nvSpPr>
            <p:spPr bwMode="auto">
              <a:xfrm>
                <a:off x="5040" y="5028"/>
                <a:ext cx="0" cy="312"/>
              </a:xfrm>
              <a:prstGeom prst="line">
                <a:avLst/>
              </a:prstGeom>
              <a:noFill/>
              <a:ln w="9525">
                <a:solidFill>
                  <a:srgbClr val="000000"/>
                </a:solidFill>
                <a:round/>
              </a:ln>
            </p:spPr>
            <p:txBody>
              <a:bodyPr/>
              <a:lstStyle/>
              <a:p>
                <a:endParaRPr lang="zh-CN" altLang="en-US"/>
              </a:p>
            </p:txBody>
          </p:sp>
          <p:sp>
            <p:nvSpPr>
              <p:cNvPr id="17524" name="Line 12"/>
              <p:cNvSpPr>
                <a:spLocks noChangeShapeType="1"/>
              </p:cNvSpPr>
              <p:nvPr/>
            </p:nvSpPr>
            <p:spPr bwMode="auto">
              <a:xfrm>
                <a:off x="4860" y="5028"/>
                <a:ext cx="0" cy="312"/>
              </a:xfrm>
              <a:prstGeom prst="line">
                <a:avLst/>
              </a:prstGeom>
              <a:noFill/>
              <a:ln w="9525">
                <a:solidFill>
                  <a:srgbClr val="000000"/>
                </a:solidFill>
                <a:round/>
              </a:ln>
            </p:spPr>
            <p:txBody>
              <a:bodyPr/>
              <a:lstStyle/>
              <a:p>
                <a:endParaRPr lang="zh-CN" altLang="en-US"/>
              </a:p>
            </p:txBody>
          </p:sp>
          <p:sp>
            <p:nvSpPr>
              <p:cNvPr id="17525" name="Line 13"/>
              <p:cNvSpPr>
                <a:spLocks noChangeShapeType="1"/>
              </p:cNvSpPr>
              <p:nvPr/>
            </p:nvSpPr>
            <p:spPr bwMode="auto">
              <a:xfrm>
                <a:off x="4680" y="5028"/>
                <a:ext cx="0" cy="312"/>
              </a:xfrm>
              <a:prstGeom prst="line">
                <a:avLst/>
              </a:prstGeom>
              <a:noFill/>
              <a:ln w="9525">
                <a:solidFill>
                  <a:srgbClr val="000000"/>
                </a:solidFill>
                <a:round/>
              </a:ln>
            </p:spPr>
            <p:txBody>
              <a:bodyPr/>
              <a:lstStyle/>
              <a:p>
                <a:endParaRPr lang="zh-CN" altLang="en-US"/>
              </a:p>
            </p:txBody>
          </p:sp>
          <p:sp>
            <p:nvSpPr>
              <p:cNvPr id="17526" name="Line 14"/>
              <p:cNvSpPr>
                <a:spLocks noChangeShapeType="1"/>
              </p:cNvSpPr>
              <p:nvPr/>
            </p:nvSpPr>
            <p:spPr bwMode="auto">
              <a:xfrm>
                <a:off x="4500" y="5028"/>
                <a:ext cx="0" cy="312"/>
              </a:xfrm>
              <a:prstGeom prst="line">
                <a:avLst/>
              </a:prstGeom>
              <a:noFill/>
              <a:ln w="9525">
                <a:solidFill>
                  <a:srgbClr val="000000"/>
                </a:solidFill>
                <a:round/>
              </a:ln>
            </p:spPr>
            <p:txBody>
              <a:bodyPr/>
              <a:lstStyle/>
              <a:p>
                <a:endParaRPr lang="zh-CN" altLang="en-US"/>
              </a:p>
            </p:txBody>
          </p:sp>
          <p:sp>
            <p:nvSpPr>
              <p:cNvPr id="17527" name="Line 15"/>
              <p:cNvSpPr>
                <a:spLocks noChangeShapeType="1"/>
              </p:cNvSpPr>
              <p:nvPr/>
            </p:nvSpPr>
            <p:spPr bwMode="auto">
              <a:xfrm>
                <a:off x="4320" y="5028"/>
                <a:ext cx="0" cy="312"/>
              </a:xfrm>
              <a:prstGeom prst="line">
                <a:avLst/>
              </a:prstGeom>
              <a:noFill/>
              <a:ln w="9525">
                <a:solidFill>
                  <a:srgbClr val="000000"/>
                </a:solidFill>
                <a:round/>
              </a:ln>
            </p:spPr>
            <p:txBody>
              <a:bodyPr/>
              <a:lstStyle/>
              <a:p>
                <a:endParaRPr lang="zh-CN" altLang="en-US"/>
              </a:p>
            </p:txBody>
          </p:sp>
          <p:sp>
            <p:nvSpPr>
              <p:cNvPr id="17528" name="Line 16"/>
              <p:cNvSpPr>
                <a:spLocks noChangeShapeType="1"/>
              </p:cNvSpPr>
              <p:nvPr/>
            </p:nvSpPr>
            <p:spPr bwMode="auto">
              <a:xfrm>
                <a:off x="4140" y="5028"/>
                <a:ext cx="0" cy="312"/>
              </a:xfrm>
              <a:prstGeom prst="line">
                <a:avLst/>
              </a:prstGeom>
              <a:noFill/>
              <a:ln w="9525">
                <a:solidFill>
                  <a:srgbClr val="000000"/>
                </a:solidFill>
                <a:round/>
              </a:ln>
            </p:spPr>
            <p:txBody>
              <a:bodyPr/>
              <a:lstStyle/>
              <a:p>
                <a:endParaRPr lang="zh-CN" altLang="en-US"/>
              </a:p>
            </p:txBody>
          </p:sp>
          <p:sp>
            <p:nvSpPr>
              <p:cNvPr id="17529" name="Line 17"/>
              <p:cNvSpPr>
                <a:spLocks noChangeShapeType="1"/>
              </p:cNvSpPr>
              <p:nvPr/>
            </p:nvSpPr>
            <p:spPr bwMode="auto">
              <a:xfrm>
                <a:off x="3960" y="5028"/>
                <a:ext cx="0" cy="312"/>
              </a:xfrm>
              <a:prstGeom prst="line">
                <a:avLst/>
              </a:prstGeom>
              <a:noFill/>
              <a:ln w="9525">
                <a:solidFill>
                  <a:srgbClr val="000000"/>
                </a:solidFill>
                <a:round/>
              </a:ln>
            </p:spPr>
            <p:txBody>
              <a:bodyPr/>
              <a:lstStyle/>
              <a:p>
                <a:endParaRPr lang="zh-CN" altLang="en-US"/>
              </a:p>
            </p:txBody>
          </p:sp>
        </p:grpSp>
        <p:grpSp>
          <p:nvGrpSpPr>
            <p:cNvPr id="17412" name="Group 18"/>
            <p:cNvGrpSpPr/>
            <p:nvPr/>
          </p:nvGrpSpPr>
          <p:grpSpPr bwMode="auto">
            <a:xfrm>
              <a:off x="2300" y="1958"/>
              <a:ext cx="1064" cy="234"/>
              <a:chOff x="3780" y="5808"/>
              <a:chExt cx="1800" cy="312"/>
            </a:xfrm>
          </p:grpSpPr>
          <p:sp>
            <p:nvSpPr>
              <p:cNvPr id="17506" name="Line 19"/>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17507" name="Line 20"/>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17508" name="Line 21"/>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17509" name="Line 22"/>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17510" name="Line 23"/>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17511" name="Line 24"/>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17512" name="Line 25"/>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17513" name="Line 26"/>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17514" name="Line 27"/>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17515" name="Line 28"/>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17516" name="Line 29"/>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17517" name="Line 30"/>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grpSp>
          <p:nvGrpSpPr>
            <p:cNvPr id="17413" name="Group 31"/>
            <p:cNvGrpSpPr/>
            <p:nvPr/>
          </p:nvGrpSpPr>
          <p:grpSpPr bwMode="auto">
            <a:xfrm>
              <a:off x="2300" y="3474"/>
              <a:ext cx="1064" cy="233"/>
              <a:chOff x="3780" y="5808"/>
              <a:chExt cx="1800" cy="312"/>
            </a:xfrm>
          </p:grpSpPr>
          <p:sp>
            <p:nvSpPr>
              <p:cNvPr id="17494" name="Line 32"/>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17495" name="Line 33"/>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17496" name="Line 34"/>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17497" name="Line 35"/>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17498" name="Line 36"/>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17499" name="Line 37"/>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17500" name="Line 38"/>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17501" name="Line 39"/>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17502" name="Line 40"/>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17503" name="Line 41"/>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17504" name="Line 42"/>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17505" name="Line 43"/>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grpSp>
          <p:nvGrpSpPr>
            <p:cNvPr id="17414" name="Group 44"/>
            <p:cNvGrpSpPr/>
            <p:nvPr/>
          </p:nvGrpSpPr>
          <p:grpSpPr bwMode="auto">
            <a:xfrm>
              <a:off x="2300" y="2674"/>
              <a:ext cx="1064" cy="233"/>
              <a:chOff x="3780" y="5808"/>
              <a:chExt cx="1800" cy="312"/>
            </a:xfrm>
          </p:grpSpPr>
          <p:sp>
            <p:nvSpPr>
              <p:cNvPr id="17482" name="Line 45"/>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17483" name="Line 46"/>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17484" name="Line 47"/>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17485" name="Line 48"/>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17486" name="Line 49"/>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17487" name="Line 50"/>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17488" name="Line 51"/>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17489" name="Line 52"/>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17490" name="Line 53"/>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17491" name="Line 54"/>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17492" name="Line 55"/>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17493" name="Line 56"/>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sp>
          <p:nvSpPr>
            <p:cNvPr id="17415" name="Text Box 57"/>
            <p:cNvSpPr txBox="1">
              <a:spLocks noChangeArrowheads="1"/>
            </p:cNvSpPr>
            <p:nvPr/>
          </p:nvSpPr>
          <p:spPr bwMode="auto">
            <a:xfrm>
              <a:off x="4109" y="1042"/>
              <a:ext cx="531" cy="583"/>
            </a:xfrm>
            <a:prstGeom prst="rect">
              <a:avLst/>
            </a:prstGeom>
            <a:solidFill>
              <a:srgbClr val="FFCC66"/>
            </a:solidFill>
            <a:ln w="9525">
              <a:miter lim="800000"/>
            </a:ln>
            <a:scene3d>
              <a:camera prst="legacyObliqueTopRight"/>
              <a:lightRig rig="legacyFlat3" dir="b"/>
            </a:scene3d>
            <a:sp3d extrusionH="176200" prstMaterial="legacyMetal">
              <a:bevelT w="13500" h="13500" prst="angle"/>
              <a:bevelB w="13500" h="13500" prst="angle"/>
              <a:extrusionClr>
                <a:srgbClr val="FFCC66"/>
              </a:extrusionClr>
            </a:sp3d>
          </p:spPr>
          <p:txBody>
            <a:bodyPr lIns="0" tIns="118800" rIns="0">
              <a:flatTx/>
            </a:bodyPr>
            <a:lstStyle/>
            <a:p>
              <a:r>
                <a:rPr lang="zh-CN" altLang="en-US" sz="1800">
                  <a:solidFill>
                    <a:schemeClr val="accent2"/>
                  </a:solidFill>
                  <a:latin typeface="华文新魏" panose="02010800040101010101" pitchFamily="2" charset="-122"/>
                  <a:ea typeface="华文新魏" panose="02010800040101010101" pitchFamily="2" charset="-122"/>
                </a:rPr>
                <a:t>处理器</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16" name="Line 58"/>
            <p:cNvSpPr>
              <a:spLocks noChangeShapeType="1"/>
            </p:cNvSpPr>
            <p:nvPr/>
          </p:nvSpPr>
          <p:spPr bwMode="auto">
            <a:xfrm>
              <a:off x="3364" y="1220"/>
              <a:ext cx="745" cy="0"/>
            </a:xfrm>
            <a:prstGeom prst="line">
              <a:avLst/>
            </a:prstGeom>
            <a:noFill/>
            <a:ln w="19050">
              <a:solidFill>
                <a:srgbClr val="000000"/>
              </a:solidFill>
              <a:prstDash val="sysDot"/>
              <a:round/>
              <a:tailEnd type="triangle" w="sm" len="med"/>
            </a:ln>
          </p:spPr>
          <p:txBody>
            <a:bodyPr/>
            <a:lstStyle/>
            <a:p>
              <a:endParaRPr lang="zh-CN" altLang="en-US"/>
            </a:p>
          </p:txBody>
        </p:sp>
        <p:sp>
          <p:nvSpPr>
            <p:cNvPr id="17417" name="Text Box 59"/>
            <p:cNvSpPr txBox="1">
              <a:spLocks noChangeArrowheads="1"/>
            </p:cNvSpPr>
            <p:nvPr/>
          </p:nvSpPr>
          <p:spPr bwMode="auto">
            <a:xfrm>
              <a:off x="3410" y="987"/>
              <a:ext cx="649" cy="17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低级调度</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18" name="Line 60"/>
            <p:cNvSpPr>
              <a:spLocks noChangeShapeType="1"/>
            </p:cNvSpPr>
            <p:nvPr/>
          </p:nvSpPr>
          <p:spPr bwMode="auto">
            <a:xfrm>
              <a:off x="1439" y="1327"/>
              <a:ext cx="861" cy="0"/>
            </a:xfrm>
            <a:prstGeom prst="line">
              <a:avLst/>
            </a:prstGeom>
            <a:noFill/>
            <a:ln w="19050">
              <a:solidFill>
                <a:srgbClr val="000000"/>
              </a:solidFill>
              <a:round/>
              <a:tailEnd type="triangle" w="sm" len="med"/>
            </a:ln>
          </p:spPr>
          <p:txBody>
            <a:bodyPr/>
            <a:lstStyle/>
            <a:p>
              <a:endParaRPr lang="zh-CN" altLang="en-US"/>
            </a:p>
          </p:txBody>
        </p:sp>
        <p:sp>
          <p:nvSpPr>
            <p:cNvPr id="17419" name="Text Box 61"/>
            <p:cNvSpPr txBox="1">
              <a:spLocks noChangeArrowheads="1"/>
            </p:cNvSpPr>
            <p:nvPr/>
          </p:nvSpPr>
          <p:spPr bwMode="auto">
            <a:xfrm>
              <a:off x="1292" y="718"/>
              <a:ext cx="615" cy="274"/>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高级调度</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0" name="Line 62"/>
            <p:cNvSpPr>
              <a:spLocks noChangeShapeType="1"/>
            </p:cNvSpPr>
            <p:nvPr/>
          </p:nvSpPr>
          <p:spPr bwMode="auto">
            <a:xfrm>
              <a:off x="4676" y="1327"/>
              <a:ext cx="744" cy="0"/>
            </a:xfrm>
            <a:prstGeom prst="line">
              <a:avLst/>
            </a:prstGeom>
            <a:noFill/>
            <a:ln w="19050">
              <a:solidFill>
                <a:srgbClr val="000000"/>
              </a:solidFill>
              <a:round/>
              <a:tailEnd type="triangle" w="med" len="med"/>
            </a:ln>
          </p:spPr>
          <p:txBody>
            <a:bodyPr/>
            <a:lstStyle/>
            <a:p>
              <a:endParaRPr lang="zh-CN" altLang="en-US"/>
            </a:p>
          </p:txBody>
        </p:sp>
        <p:sp>
          <p:nvSpPr>
            <p:cNvPr id="17421" name="Text Box 63"/>
            <p:cNvSpPr txBox="1">
              <a:spLocks noChangeArrowheads="1"/>
            </p:cNvSpPr>
            <p:nvPr/>
          </p:nvSpPr>
          <p:spPr bwMode="auto">
            <a:xfrm>
              <a:off x="5030" y="1039"/>
              <a:ext cx="390" cy="288"/>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完成</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2" name="Line 64"/>
            <p:cNvSpPr>
              <a:spLocks noChangeShapeType="1"/>
            </p:cNvSpPr>
            <p:nvPr/>
          </p:nvSpPr>
          <p:spPr bwMode="auto">
            <a:xfrm>
              <a:off x="4684" y="1482"/>
              <a:ext cx="275" cy="0"/>
            </a:xfrm>
            <a:prstGeom prst="line">
              <a:avLst/>
            </a:prstGeom>
            <a:noFill/>
            <a:ln w="19050">
              <a:solidFill>
                <a:srgbClr val="000000"/>
              </a:solidFill>
              <a:round/>
            </a:ln>
          </p:spPr>
          <p:txBody>
            <a:bodyPr/>
            <a:lstStyle/>
            <a:p>
              <a:endParaRPr lang="zh-CN" altLang="en-US"/>
            </a:p>
          </p:txBody>
        </p:sp>
        <p:sp>
          <p:nvSpPr>
            <p:cNvPr id="17423" name="Line 65"/>
            <p:cNvSpPr>
              <a:spLocks noChangeShapeType="1"/>
            </p:cNvSpPr>
            <p:nvPr/>
          </p:nvSpPr>
          <p:spPr bwMode="auto">
            <a:xfrm>
              <a:off x="4959" y="1468"/>
              <a:ext cx="0" cy="2131"/>
            </a:xfrm>
            <a:prstGeom prst="line">
              <a:avLst/>
            </a:prstGeom>
            <a:noFill/>
            <a:ln w="19050">
              <a:solidFill>
                <a:srgbClr val="000000"/>
              </a:solidFill>
              <a:round/>
            </a:ln>
          </p:spPr>
          <p:txBody>
            <a:bodyPr/>
            <a:lstStyle/>
            <a:p>
              <a:endParaRPr lang="zh-CN" altLang="en-US"/>
            </a:p>
          </p:txBody>
        </p:sp>
        <p:grpSp>
          <p:nvGrpSpPr>
            <p:cNvPr id="17424" name="Group 66"/>
            <p:cNvGrpSpPr/>
            <p:nvPr/>
          </p:nvGrpSpPr>
          <p:grpSpPr bwMode="auto">
            <a:xfrm>
              <a:off x="1974" y="618"/>
              <a:ext cx="2978" cy="233"/>
              <a:chOff x="5580" y="4872"/>
              <a:chExt cx="900" cy="312"/>
            </a:xfrm>
          </p:grpSpPr>
          <p:sp>
            <p:nvSpPr>
              <p:cNvPr id="17480" name="Line 67"/>
              <p:cNvSpPr>
                <a:spLocks noChangeShapeType="1"/>
              </p:cNvSpPr>
              <p:nvPr/>
            </p:nvSpPr>
            <p:spPr bwMode="auto">
              <a:xfrm>
                <a:off x="5580" y="5184"/>
                <a:ext cx="900" cy="0"/>
              </a:xfrm>
              <a:prstGeom prst="line">
                <a:avLst/>
              </a:prstGeom>
              <a:noFill/>
              <a:ln w="19050">
                <a:solidFill>
                  <a:srgbClr val="000000"/>
                </a:solidFill>
                <a:round/>
              </a:ln>
            </p:spPr>
            <p:txBody>
              <a:bodyPr/>
              <a:lstStyle/>
              <a:p>
                <a:endParaRPr lang="zh-CN" altLang="en-US"/>
              </a:p>
            </p:txBody>
          </p:sp>
          <p:sp>
            <p:nvSpPr>
              <p:cNvPr id="17481" name="Text Box 68"/>
              <p:cNvSpPr txBox="1">
                <a:spLocks noChangeArrowheads="1"/>
              </p:cNvSpPr>
              <p:nvPr/>
            </p:nvSpPr>
            <p:spPr bwMode="auto">
              <a:xfrm>
                <a:off x="5760" y="4872"/>
                <a:ext cx="540" cy="312"/>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超时</a:t>
                </a:r>
                <a:endParaRPr lang="zh-CN" altLang="en-US" sz="1800">
                  <a:solidFill>
                    <a:schemeClr val="accent2"/>
                  </a:solidFill>
                  <a:latin typeface="华文新魏" panose="02010800040101010101" pitchFamily="2" charset="-122"/>
                  <a:ea typeface="华文新魏" panose="02010800040101010101" pitchFamily="2" charset="-122"/>
                </a:endParaRPr>
              </a:p>
            </p:txBody>
          </p:sp>
        </p:grpSp>
        <p:sp>
          <p:nvSpPr>
            <p:cNvPr id="17425" name="Text Box 69"/>
            <p:cNvSpPr txBox="1">
              <a:spLocks noChangeArrowheads="1"/>
            </p:cNvSpPr>
            <p:nvPr/>
          </p:nvSpPr>
          <p:spPr bwMode="auto">
            <a:xfrm>
              <a:off x="2300" y="1725"/>
              <a:ext cx="1064" cy="23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挂起就绪队列</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6" name="Text Box 70"/>
            <p:cNvSpPr txBox="1">
              <a:spLocks noChangeArrowheads="1"/>
            </p:cNvSpPr>
            <p:nvPr/>
          </p:nvSpPr>
          <p:spPr bwMode="auto">
            <a:xfrm>
              <a:off x="2300" y="2441"/>
              <a:ext cx="1064" cy="23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挂起等待队列</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7" name="Text Box 71"/>
            <p:cNvSpPr txBox="1">
              <a:spLocks noChangeArrowheads="1"/>
            </p:cNvSpPr>
            <p:nvPr/>
          </p:nvSpPr>
          <p:spPr bwMode="auto">
            <a:xfrm>
              <a:off x="2300" y="3212"/>
              <a:ext cx="1064" cy="23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等待队列</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8" name="Text Box 72"/>
            <p:cNvSpPr txBox="1">
              <a:spLocks noChangeArrowheads="1"/>
            </p:cNvSpPr>
            <p:nvPr/>
          </p:nvSpPr>
          <p:spPr bwMode="auto">
            <a:xfrm>
              <a:off x="2300" y="925"/>
              <a:ext cx="1064" cy="234"/>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就绪队列</a:t>
              </a:r>
              <a:endParaRPr lang="zh-CN" altLang="en-US" sz="1800">
                <a:solidFill>
                  <a:schemeClr val="accent2"/>
                </a:solidFill>
                <a:latin typeface="华文新魏" panose="02010800040101010101" pitchFamily="2" charset="-122"/>
                <a:ea typeface="华文新魏" panose="02010800040101010101" pitchFamily="2" charset="-122"/>
              </a:endParaRPr>
            </a:p>
          </p:txBody>
        </p:sp>
        <p:grpSp>
          <p:nvGrpSpPr>
            <p:cNvPr id="17429" name="Group 73"/>
            <p:cNvGrpSpPr/>
            <p:nvPr/>
          </p:nvGrpSpPr>
          <p:grpSpPr bwMode="auto">
            <a:xfrm>
              <a:off x="3371" y="1713"/>
              <a:ext cx="243" cy="295"/>
              <a:chOff x="5580" y="4872"/>
              <a:chExt cx="900" cy="312"/>
            </a:xfrm>
          </p:grpSpPr>
          <p:sp>
            <p:nvSpPr>
              <p:cNvPr id="17478" name="Line 74"/>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17479" name="Text Box 75"/>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800">
                  <a:solidFill>
                    <a:schemeClr val="accent2"/>
                  </a:solidFill>
                  <a:latin typeface="华文新魏" panose="02010800040101010101" pitchFamily="2" charset="-122"/>
                  <a:ea typeface="华文新魏" panose="02010800040101010101" pitchFamily="2" charset="-122"/>
                </a:endParaRPr>
              </a:p>
            </p:txBody>
          </p:sp>
        </p:grpSp>
        <p:grpSp>
          <p:nvGrpSpPr>
            <p:cNvPr id="17430" name="Group 76"/>
            <p:cNvGrpSpPr/>
            <p:nvPr/>
          </p:nvGrpSpPr>
          <p:grpSpPr bwMode="auto">
            <a:xfrm>
              <a:off x="3364" y="3351"/>
              <a:ext cx="1595" cy="233"/>
              <a:chOff x="5580" y="4872"/>
              <a:chExt cx="900" cy="312"/>
            </a:xfrm>
          </p:grpSpPr>
          <p:sp>
            <p:nvSpPr>
              <p:cNvPr id="17476" name="Line 77"/>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17477" name="Text Box 78"/>
              <p:cNvSpPr txBox="1">
                <a:spLocks noChangeArrowheads="1"/>
              </p:cNvSpPr>
              <p:nvPr/>
            </p:nvSpPr>
            <p:spPr bwMode="auto">
              <a:xfrm>
                <a:off x="5760" y="4872"/>
                <a:ext cx="540" cy="312"/>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等待事件</a:t>
                </a:r>
                <a:endParaRPr lang="zh-CN" altLang="en-US" sz="1800">
                  <a:solidFill>
                    <a:schemeClr val="accent2"/>
                  </a:solidFill>
                  <a:latin typeface="华文新魏" panose="02010800040101010101" pitchFamily="2" charset="-122"/>
                  <a:ea typeface="华文新魏" panose="02010800040101010101" pitchFamily="2" charset="-122"/>
                </a:endParaRPr>
              </a:p>
            </p:txBody>
          </p:sp>
        </p:grpSp>
        <p:sp>
          <p:nvSpPr>
            <p:cNvPr id="17431" name="Line 79"/>
            <p:cNvSpPr>
              <a:spLocks noChangeShapeType="1"/>
            </p:cNvSpPr>
            <p:nvPr/>
          </p:nvSpPr>
          <p:spPr bwMode="auto">
            <a:xfrm flipV="1">
              <a:off x="1981" y="1333"/>
              <a:ext cx="0" cy="2331"/>
            </a:xfrm>
            <a:prstGeom prst="line">
              <a:avLst/>
            </a:prstGeom>
            <a:noFill/>
            <a:ln w="19050">
              <a:solidFill>
                <a:srgbClr val="000000"/>
              </a:solidFill>
              <a:round/>
              <a:tailEnd type="triangle" w="sm" len="med"/>
            </a:ln>
          </p:spPr>
          <p:txBody>
            <a:bodyPr/>
            <a:lstStyle/>
            <a:p>
              <a:endParaRPr lang="zh-CN" altLang="en-US"/>
            </a:p>
          </p:txBody>
        </p:sp>
        <p:sp>
          <p:nvSpPr>
            <p:cNvPr id="17432" name="Line 80"/>
            <p:cNvSpPr>
              <a:spLocks noChangeShapeType="1"/>
            </p:cNvSpPr>
            <p:nvPr/>
          </p:nvSpPr>
          <p:spPr bwMode="auto">
            <a:xfrm flipH="1">
              <a:off x="1981" y="3651"/>
              <a:ext cx="319" cy="0"/>
            </a:xfrm>
            <a:prstGeom prst="line">
              <a:avLst/>
            </a:prstGeom>
            <a:noFill/>
            <a:ln w="19050">
              <a:solidFill>
                <a:srgbClr val="000000"/>
              </a:solidFill>
              <a:round/>
            </a:ln>
          </p:spPr>
          <p:txBody>
            <a:bodyPr/>
            <a:lstStyle/>
            <a:p>
              <a:endParaRPr lang="zh-CN" altLang="en-US"/>
            </a:p>
          </p:txBody>
        </p:sp>
        <p:sp>
          <p:nvSpPr>
            <p:cNvPr id="17433" name="Line 81"/>
            <p:cNvSpPr>
              <a:spLocks noChangeShapeType="1"/>
            </p:cNvSpPr>
            <p:nvPr/>
          </p:nvSpPr>
          <p:spPr bwMode="auto">
            <a:xfrm flipH="1">
              <a:off x="2141" y="2798"/>
              <a:ext cx="157" cy="0"/>
            </a:xfrm>
            <a:prstGeom prst="line">
              <a:avLst/>
            </a:prstGeom>
            <a:noFill/>
            <a:ln w="19050">
              <a:solidFill>
                <a:srgbClr val="000000"/>
              </a:solidFill>
              <a:round/>
            </a:ln>
          </p:spPr>
          <p:txBody>
            <a:bodyPr/>
            <a:lstStyle/>
            <a:p>
              <a:endParaRPr lang="zh-CN" altLang="en-US"/>
            </a:p>
          </p:txBody>
        </p:sp>
        <p:sp>
          <p:nvSpPr>
            <p:cNvPr id="17434" name="Line 82"/>
            <p:cNvSpPr>
              <a:spLocks noChangeShapeType="1"/>
            </p:cNvSpPr>
            <p:nvPr/>
          </p:nvSpPr>
          <p:spPr bwMode="auto">
            <a:xfrm flipH="1">
              <a:off x="1981" y="2077"/>
              <a:ext cx="319" cy="0"/>
            </a:xfrm>
            <a:prstGeom prst="line">
              <a:avLst/>
            </a:prstGeom>
            <a:noFill/>
            <a:ln w="19050">
              <a:solidFill>
                <a:srgbClr val="000000"/>
              </a:solidFill>
              <a:round/>
              <a:tailEnd type="triangle" w="sm" len="med"/>
            </a:ln>
          </p:spPr>
          <p:txBody>
            <a:bodyPr/>
            <a:lstStyle/>
            <a:p>
              <a:endParaRPr lang="zh-CN" altLang="en-US"/>
            </a:p>
          </p:txBody>
        </p:sp>
        <p:sp>
          <p:nvSpPr>
            <p:cNvPr id="17435" name="Text Box 83"/>
            <p:cNvSpPr txBox="1">
              <a:spLocks noChangeArrowheads="1"/>
            </p:cNvSpPr>
            <p:nvPr/>
          </p:nvSpPr>
          <p:spPr bwMode="auto">
            <a:xfrm>
              <a:off x="612" y="1790"/>
              <a:ext cx="744" cy="24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交互式用户</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36" name="Text Box 84"/>
            <p:cNvSpPr txBox="1">
              <a:spLocks noChangeArrowheads="1"/>
            </p:cNvSpPr>
            <p:nvPr/>
          </p:nvSpPr>
          <p:spPr bwMode="auto">
            <a:xfrm>
              <a:off x="1556" y="3373"/>
              <a:ext cx="425" cy="466"/>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事件</a:t>
              </a:r>
              <a:endParaRPr lang="zh-CN" altLang="en-US" sz="1800">
                <a:solidFill>
                  <a:schemeClr val="accent2"/>
                </a:solidFill>
                <a:latin typeface="华文新魏" panose="02010800040101010101" pitchFamily="2" charset="-122"/>
                <a:ea typeface="华文新魏" panose="02010800040101010101" pitchFamily="2" charset="-122"/>
              </a:endParaRPr>
            </a:p>
            <a:p>
              <a:r>
                <a:rPr lang="zh-CN" altLang="en-US" sz="1800">
                  <a:solidFill>
                    <a:schemeClr val="accent2"/>
                  </a:solidFill>
                  <a:latin typeface="华文新魏" panose="02010800040101010101" pitchFamily="2" charset="-122"/>
                  <a:ea typeface="华文新魏" panose="02010800040101010101" pitchFamily="2" charset="-122"/>
                </a:rPr>
                <a:t>出现</a:t>
              </a:r>
              <a:endParaRPr lang="zh-CN" altLang="en-US" sz="1800">
                <a:solidFill>
                  <a:schemeClr val="accent2"/>
                </a:solidFill>
                <a:latin typeface="华文新魏" panose="02010800040101010101" pitchFamily="2" charset="-122"/>
                <a:ea typeface="华文新魏" panose="02010800040101010101" pitchFamily="2" charset="-122"/>
              </a:endParaRPr>
            </a:p>
          </p:txBody>
        </p:sp>
        <p:grpSp>
          <p:nvGrpSpPr>
            <p:cNvPr id="17437" name="Group 85"/>
            <p:cNvGrpSpPr/>
            <p:nvPr/>
          </p:nvGrpSpPr>
          <p:grpSpPr bwMode="auto">
            <a:xfrm>
              <a:off x="385" y="1160"/>
              <a:ext cx="1064" cy="233"/>
              <a:chOff x="3780" y="5028"/>
              <a:chExt cx="1800" cy="312"/>
            </a:xfrm>
          </p:grpSpPr>
          <p:sp>
            <p:nvSpPr>
              <p:cNvPr id="17464" name="Line 86"/>
              <p:cNvSpPr>
                <a:spLocks noChangeShapeType="1"/>
              </p:cNvSpPr>
              <p:nvPr/>
            </p:nvSpPr>
            <p:spPr bwMode="auto">
              <a:xfrm>
                <a:off x="3780" y="5028"/>
                <a:ext cx="1800" cy="0"/>
              </a:xfrm>
              <a:prstGeom prst="line">
                <a:avLst/>
              </a:prstGeom>
              <a:noFill/>
              <a:ln w="19050">
                <a:solidFill>
                  <a:srgbClr val="000000"/>
                </a:solidFill>
                <a:round/>
              </a:ln>
            </p:spPr>
            <p:txBody>
              <a:bodyPr/>
              <a:lstStyle/>
              <a:p>
                <a:endParaRPr lang="zh-CN" altLang="en-US"/>
              </a:p>
            </p:txBody>
          </p:sp>
          <p:sp>
            <p:nvSpPr>
              <p:cNvPr id="17465" name="Line 87"/>
              <p:cNvSpPr>
                <a:spLocks noChangeShapeType="1"/>
              </p:cNvSpPr>
              <p:nvPr/>
            </p:nvSpPr>
            <p:spPr bwMode="auto">
              <a:xfrm>
                <a:off x="3780" y="5340"/>
                <a:ext cx="1800" cy="0"/>
              </a:xfrm>
              <a:prstGeom prst="line">
                <a:avLst/>
              </a:prstGeom>
              <a:noFill/>
              <a:ln w="19050">
                <a:solidFill>
                  <a:srgbClr val="000000"/>
                </a:solidFill>
                <a:round/>
              </a:ln>
            </p:spPr>
            <p:txBody>
              <a:bodyPr/>
              <a:lstStyle/>
              <a:p>
                <a:endParaRPr lang="zh-CN" altLang="en-US"/>
              </a:p>
            </p:txBody>
          </p:sp>
          <p:sp>
            <p:nvSpPr>
              <p:cNvPr id="17466" name="Line 88"/>
              <p:cNvSpPr>
                <a:spLocks noChangeShapeType="1"/>
              </p:cNvSpPr>
              <p:nvPr/>
            </p:nvSpPr>
            <p:spPr bwMode="auto">
              <a:xfrm>
                <a:off x="5580" y="5028"/>
                <a:ext cx="0" cy="312"/>
              </a:xfrm>
              <a:prstGeom prst="line">
                <a:avLst/>
              </a:prstGeom>
              <a:noFill/>
              <a:ln w="19050">
                <a:solidFill>
                  <a:srgbClr val="000000"/>
                </a:solidFill>
                <a:round/>
              </a:ln>
            </p:spPr>
            <p:txBody>
              <a:bodyPr/>
              <a:lstStyle/>
              <a:p>
                <a:endParaRPr lang="zh-CN" altLang="en-US"/>
              </a:p>
            </p:txBody>
          </p:sp>
          <p:sp>
            <p:nvSpPr>
              <p:cNvPr id="17467" name="Line 89"/>
              <p:cNvSpPr>
                <a:spLocks noChangeShapeType="1"/>
              </p:cNvSpPr>
              <p:nvPr/>
            </p:nvSpPr>
            <p:spPr bwMode="auto">
              <a:xfrm>
                <a:off x="5400" y="5028"/>
                <a:ext cx="0" cy="312"/>
              </a:xfrm>
              <a:prstGeom prst="line">
                <a:avLst/>
              </a:prstGeom>
              <a:noFill/>
              <a:ln w="9525">
                <a:solidFill>
                  <a:srgbClr val="000000"/>
                </a:solidFill>
                <a:round/>
              </a:ln>
            </p:spPr>
            <p:txBody>
              <a:bodyPr/>
              <a:lstStyle/>
              <a:p>
                <a:endParaRPr lang="zh-CN" altLang="en-US"/>
              </a:p>
            </p:txBody>
          </p:sp>
          <p:sp>
            <p:nvSpPr>
              <p:cNvPr id="17468" name="Line 90"/>
              <p:cNvSpPr>
                <a:spLocks noChangeShapeType="1"/>
              </p:cNvSpPr>
              <p:nvPr/>
            </p:nvSpPr>
            <p:spPr bwMode="auto">
              <a:xfrm>
                <a:off x="5220" y="5028"/>
                <a:ext cx="0" cy="312"/>
              </a:xfrm>
              <a:prstGeom prst="line">
                <a:avLst/>
              </a:prstGeom>
              <a:noFill/>
              <a:ln w="9525">
                <a:solidFill>
                  <a:srgbClr val="000000"/>
                </a:solidFill>
                <a:round/>
              </a:ln>
            </p:spPr>
            <p:txBody>
              <a:bodyPr/>
              <a:lstStyle/>
              <a:p>
                <a:endParaRPr lang="zh-CN" altLang="en-US"/>
              </a:p>
            </p:txBody>
          </p:sp>
          <p:sp>
            <p:nvSpPr>
              <p:cNvPr id="17469" name="Line 91"/>
              <p:cNvSpPr>
                <a:spLocks noChangeShapeType="1"/>
              </p:cNvSpPr>
              <p:nvPr/>
            </p:nvSpPr>
            <p:spPr bwMode="auto">
              <a:xfrm>
                <a:off x="5040" y="5028"/>
                <a:ext cx="0" cy="312"/>
              </a:xfrm>
              <a:prstGeom prst="line">
                <a:avLst/>
              </a:prstGeom>
              <a:noFill/>
              <a:ln w="9525">
                <a:solidFill>
                  <a:srgbClr val="000000"/>
                </a:solidFill>
                <a:round/>
              </a:ln>
            </p:spPr>
            <p:txBody>
              <a:bodyPr/>
              <a:lstStyle/>
              <a:p>
                <a:endParaRPr lang="zh-CN" altLang="en-US"/>
              </a:p>
            </p:txBody>
          </p:sp>
          <p:sp>
            <p:nvSpPr>
              <p:cNvPr id="17470" name="Line 92"/>
              <p:cNvSpPr>
                <a:spLocks noChangeShapeType="1"/>
              </p:cNvSpPr>
              <p:nvPr/>
            </p:nvSpPr>
            <p:spPr bwMode="auto">
              <a:xfrm>
                <a:off x="4860" y="5028"/>
                <a:ext cx="0" cy="312"/>
              </a:xfrm>
              <a:prstGeom prst="line">
                <a:avLst/>
              </a:prstGeom>
              <a:noFill/>
              <a:ln w="9525">
                <a:solidFill>
                  <a:srgbClr val="000000"/>
                </a:solidFill>
                <a:round/>
              </a:ln>
            </p:spPr>
            <p:txBody>
              <a:bodyPr/>
              <a:lstStyle/>
              <a:p>
                <a:endParaRPr lang="zh-CN" altLang="en-US"/>
              </a:p>
            </p:txBody>
          </p:sp>
          <p:sp>
            <p:nvSpPr>
              <p:cNvPr id="17471" name="Line 93"/>
              <p:cNvSpPr>
                <a:spLocks noChangeShapeType="1"/>
              </p:cNvSpPr>
              <p:nvPr/>
            </p:nvSpPr>
            <p:spPr bwMode="auto">
              <a:xfrm>
                <a:off x="4680" y="5028"/>
                <a:ext cx="0" cy="312"/>
              </a:xfrm>
              <a:prstGeom prst="line">
                <a:avLst/>
              </a:prstGeom>
              <a:noFill/>
              <a:ln w="9525">
                <a:solidFill>
                  <a:srgbClr val="000000"/>
                </a:solidFill>
                <a:round/>
              </a:ln>
            </p:spPr>
            <p:txBody>
              <a:bodyPr/>
              <a:lstStyle/>
              <a:p>
                <a:endParaRPr lang="zh-CN" altLang="en-US"/>
              </a:p>
            </p:txBody>
          </p:sp>
          <p:sp>
            <p:nvSpPr>
              <p:cNvPr id="17472" name="Line 94"/>
              <p:cNvSpPr>
                <a:spLocks noChangeShapeType="1"/>
              </p:cNvSpPr>
              <p:nvPr/>
            </p:nvSpPr>
            <p:spPr bwMode="auto">
              <a:xfrm>
                <a:off x="4500" y="5028"/>
                <a:ext cx="0" cy="312"/>
              </a:xfrm>
              <a:prstGeom prst="line">
                <a:avLst/>
              </a:prstGeom>
              <a:noFill/>
              <a:ln w="9525">
                <a:solidFill>
                  <a:srgbClr val="000000"/>
                </a:solidFill>
                <a:round/>
              </a:ln>
            </p:spPr>
            <p:txBody>
              <a:bodyPr/>
              <a:lstStyle/>
              <a:p>
                <a:endParaRPr lang="zh-CN" altLang="en-US"/>
              </a:p>
            </p:txBody>
          </p:sp>
          <p:sp>
            <p:nvSpPr>
              <p:cNvPr id="17473" name="Line 95"/>
              <p:cNvSpPr>
                <a:spLocks noChangeShapeType="1"/>
              </p:cNvSpPr>
              <p:nvPr/>
            </p:nvSpPr>
            <p:spPr bwMode="auto">
              <a:xfrm>
                <a:off x="4320" y="5028"/>
                <a:ext cx="0" cy="312"/>
              </a:xfrm>
              <a:prstGeom prst="line">
                <a:avLst/>
              </a:prstGeom>
              <a:noFill/>
              <a:ln w="9525">
                <a:solidFill>
                  <a:srgbClr val="000000"/>
                </a:solidFill>
                <a:round/>
              </a:ln>
            </p:spPr>
            <p:txBody>
              <a:bodyPr/>
              <a:lstStyle/>
              <a:p>
                <a:endParaRPr lang="zh-CN" altLang="en-US"/>
              </a:p>
            </p:txBody>
          </p:sp>
          <p:sp>
            <p:nvSpPr>
              <p:cNvPr id="17474" name="Line 96"/>
              <p:cNvSpPr>
                <a:spLocks noChangeShapeType="1"/>
              </p:cNvSpPr>
              <p:nvPr/>
            </p:nvSpPr>
            <p:spPr bwMode="auto">
              <a:xfrm>
                <a:off x="4140" y="5028"/>
                <a:ext cx="0" cy="312"/>
              </a:xfrm>
              <a:prstGeom prst="line">
                <a:avLst/>
              </a:prstGeom>
              <a:noFill/>
              <a:ln w="9525">
                <a:solidFill>
                  <a:srgbClr val="000000"/>
                </a:solidFill>
                <a:round/>
              </a:ln>
            </p:spPr>
            <p:txBody>
              <a:bodyPr/>
              <a:lstStyle/>
              <a:p>
                <a:endParaRPr lang="zh-CN" altLang="en-US"/>
              </a:p>
            </p:txBody>
          </p:sp>
          <p:sp>
            <p:nvSpPr>
              <p:cNvPr id="17475" name="Line 97"/>
              <p:cNvSpPr>
                <a:spLocks noChangeShapeType="1"/>
              </p:cNvSpPr>
              <p:nvPr/>
            </p:nvSpPr>
            <p:spPr bwMode="auto">
              <a:xfrm>
                <a:off x="3960" y="5028"/>
                <a:ext cx="0" cy="312"/>
              </a:xfrm>
              <a:prstGeom prst="line">
                <a:avLst/>
              </a:prstGeom>
              <a:noFill/>
              <a:ln w="9525">
                <a:solidFill>
                  <a:srgbClr val="000000"/>
                </a:solidFill>
                <a:round/>
              </a:ln>
            </p:spPr>
            <p:txBody>
              <a:bodyPr/>
              <a:lstStyle/>
              <a:p>
                <a:endParaRPr lang="zh-CN" altLang="en-US"/>
              </a:p>
            </p:txBody>
          </p:sp>
        </p:grpSp>
        <p:sp>
          <p:nvSpPr>
            <p:cNvPr id="17438" name="Text Box 98"/>
            <p:cNvSpPr txBox="1">
              <a:spLocks noChangeArrowheads="1"/>
            </p:cNvSpPr>
            <p:nvPr/>
          </p:nvSpPr>
          <p:spPr bwMode="auto">
            <a:xfrm>
              <a:off x="424" y="917"/>
              <a:ext cx="1015" cy="24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后备作业队列</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39" name="Line 99"/>
            <p:cNvSpPr>
              <a:spLocks noChangeShapeType="1"/>
            </p:cNvSpPr>
            <p:nvPr/>
          </p:nvSpPr>
          <p:spPr bwMode="auto">
            <a:xfrm flipV="1">
              <a:off x="1590" y="917"/>
              <a:ext cx="0" cy="365"/>
            </a:xfrm>
            <a:prstGeom prst="line">
              <a:avLst/>
            </a:prstGeom>
            <a:noFill/>
            <a:ln w="19050">
              <a:solidFill>
                <a:srgbClr val="000000"/>
              </a:solidFill>
              <a:prstDash val="sysDot"/>
              <a:round/>
              <a:headEnd type="triangle" w="sm" len="med"/>
            </a:ln>
          </p:spPr>
          <p:txBody>
            <a:bodyPr/>
            <a:lstStyle/>
            <a:p>
              <a:endParaRPr lang="zh-CN" altLang="en-US"/>
            </a:p>
          </p:txBody>
        </p:sp>
        <p:sp>
          <p:nvSpPr>
            <p:cNvPr id="17440" name="Line 100"/>
            <p:cNvSpPr>
              <a:spLocks noChangeShapeType="1"/>
            </p:cNvSpPr>
            <p:nvPr/>
          </p:nvSpPr>
          <p:spPr bwMode="auto">
            <a:xfrm flipH="1">
              <a:off x="814" y="1747"/>
              <a:ext cx="781" cy="0"/>
            </a:xfrm>
            <a:prstGeom prst="line">
              <a:avLst/>
            </a:prstGeom>
            <a:noFill/>
            <a:ln w="19050">
              <a:solidFill>
                <a:srgbClr val="000000"/>
              </a:solidFill>
              <a:round/>
            </a:ln>
          </p:spPr>
          <p:txBody>
            <a:bodyPr/>
            <a:lstStyle/>
            <a:p>
              <a:endParaRPr lang="zh-CN" altLang="en-US"/>
            </a:p>
          </p:txBody>
        </p:sp>
        <p:sp>
          <p:nvSpPr>
            <p:cNvPr id="17441" name="Line 101"/>
            <p:cNvSpPr>
              <a:spLocks noChangeShapeType="1"/>
            </p:cNvSpPr>
            <p:nvPr/>
          </p:nvSpPr>
          <p:spPr bwMode="auto">
            <a:xfrm flipV="1">
              <a:off x="1593" y="1316"/>
              <a:ext cx="0" cy="444"/>
            </a:xfrm>
            <a:prstGeom prst="line">
              <a:avLst/>
            </a:prstGeom>
            <a:noFill/>
            <a:ln w="19050">
              <a:solidFill>
                <a:srgbClr val="000000"/>
              </a:solidFill>
              <a:round/>
              <a:tailEnd type="triangle" w="sm" len="med"/>
            </a:ln>
          </p:spPr>
          <p:txBody>
            <a:bodyPr/>
            <a:lstStyle/>
            <a:p>
              <a:endParaRPr lang="zh-CN" altLang="en-US"/>
            </a:p>
          </p:txBody>
        </p:sp>
        <p:sp>
          <p:nvSpPr>
            <p:cNvPr id="17442" name="Line 102"/>
            <p:cNvSpPr>
              <a:spLocks noChangeShapeType="1"/>
            </p:cNvSpPr>
            <p:nvPr/>
          </p:nvSpPr>
          <p:spPr bwMode="auto">
            <a:xfrm>
              <a:off x="4678" y="1150"/>
              <a:ext cx="276" cy="0"/>
            </a:xfrm>
            <a:prstGeom prst="line">
              <a:avLst/>
            </a:prstGeom>
            <a:noFill/>
            <a:ln w="19050">
              <a:solidFill>
                <a:srgbClr val="000000"/>
              </a:solidFill>
              <a:round/>
            </a:ln>
          </p:spPr>
          <p:txBody>
            <a:bodyPr/>
            <a:lstStyle/>
            <a:p>
              <a:endParaRPr lang="zh-CN" altLang="en-US"/>
            </a:p>
          </p:txBody>
        </p:sp>
        <p:sp>
          <p:nvSpPr>
            <p:cNvPr id="17443" name="Line 103"/>
            <p:cNvSpPr>
              <a:spLocks noChangeShapeType="1"/>
            </p:cNvSpPr>
            <p:nvPr/>
          </p:nvSpPr>
          <p:spPr bwMode="auto">
            <a:xfrm>
              <a:off x="4950" y="838"/>
              <a:ext cx="0" cy="321"/>
            </a:xfrm>
            <a:prstGeom prst="line">
              <a:avLst/>
            </a:prstGeom>
            <a:noFill/>
            <a:ln w="19050">
              <a:solidFill>
                <a:srgbClr val="000000"/>
              </a:solidFill>
              <a:round/>
            </a:ln>
          </p:spPr>
          <p:txBody>
            <a:bodyPr/>
            <a:lstStyle/>
            <a:p>
              <a:endParaRPr lang="zh-CN" altLang="en-US"/>
            </a:p>
          </p:txBody>
        </p:sp>
        <p:sp>
          <p:nvSpPr>
            <p:cNvPr id="17444" name="Line 104"/>
            <p:cNvSpPr>
              <a:spLocks noChangeShapeType="1"/>
            </p:cNvSpPr>
            <p:nvPr/>
          </p:nvSpPr>
          <p:spPr bwMode="auto">
            <a:xfrm>
              <a:off x="1985" y="840"/>
              <a:ext cx="0" cy="365"/>
            </a:xfrm>
            <a:prstGeom prst="line">
              <a:avLst/>
            </a:prstGeom>
            <a:noFill/>
            <a:ln w="19050">
              <a:solidFill>
                <a:srgbClr val="000000"/>
              </a:solidFill>
              <a:round/>
            </a:ln>
          </p:spPr>
          <p:txBody>
            <a:bodyPr/>
            <a:lstStyle/>
            <a:p>
              <a:endParaRPr lang="zh-CN" altLang="en-US"/>
            </a:p>
          </p:txBody>
        </p:sp>
        <p:sp>
          <p:nvSpPr>
            <p:cNvPr id="17445" name="Line 105"/>
            <p:cNvSpPr>
              <a:spLocks noChangeShapeType="1"/>
            </p:cNvSpPr>
            <p:nvPr/>
          </p:nvSpPr>
          <p:spPr bwMode="auto">
            <a:xfrm>
              <a:off x="1985" y="1216"/>
              <a:ext cx="315" cy="0"/>
            </a:xfrm>
            <a:prstGeom prst="line">
              <a:avLst/>
            </a:prstGeom>
            <a:noFill/>
            <a:ln w="19050">
              <a:solidFill>
                <a:srgbClr val="000000"/>
              </a:solidFill>
              <a:round/>
              <a:tailEnd type="triangle" w="sm" len="med"/>
            </a:ln>
          </p:spPr>
          <p:txBody>
            <a:bodyPr/>
            <a:lstStyle/>
            <a:p>
              <a:endParaRPr lang="zh-CN" altLang="en-US"/>
            </a:p>
          </p:txBody>
        </p:sp>
        <p:sp>
          <p:nvSpPr>
            <p:cNvPr id="17446" name="Line 106"/>
            <p:cNvSpPr>
              <a:spLocks noChangeShapeType="1"/>
            </p:cNvSpPr>
            <p:nvPr/>
          </p:nvSpPr>
          <p:spPr bwMode="auto">
            <a:xfrm>
              <a:off x="3625" y="1316"/>
              <a:ext cx="0" cy="703"/>
            </a:xfrm>
            <a:prstGeom prst="line">
              <a:avLst/>
            </a:prstGeom>
            <a:noFill/>
            <a:ln w="19050">
              <a:solidFill>
                <a:srgbClr val="000000"/>
              </a:solidFill>
              <a:round/>
            </a:ln>
          </p:spPr>
          <p:txBody>
            <a:bodyPr/>
            <a:lstStyle/>
            <a:p>
              <a:endParaRPr lang="zh-CN" altLang="en-US"/>
            </a:p>
          </p:txBody>
        </p:sp>
        <p:sp>
          <p:nvSpPr>
            <p:cNvPr id="17447" name="Line 107"/>
            <p:cNvSpPr>
              <a:spLocks noChangeShapeType="1"/>
            </p:cNvSpPr>
            <p:nvPr/>
          </p:nvSpPr>
          <p:spPr bwMode="auto">
            <a:xfrm>
              <a:off x="3381" y="1327"/>
              <a:ext cx="240" cy="0"/>
            </a:xfrm>
            <a:prstGeom prst="line">
              <a:avLst/>
            </a:prstGeom>
            <a:noFill/>
            <a:ln w="19050">
              <a:solidFill>
                <a:srgbClr val="000000"/>
              </a:solidFill>
              <a:round/>
            </a:ln>
          </p:spPr>
          <p:txBody>
            <a:bodyPr/>
            <a:lstStyle/>
            <a:p>
              <a:endParaRPr lang="zh-CN" altLang="en-US"/>
            </a:p>
          </p:txBody>
        </p:sp>
        <p:grpSp>
          <p:nvGrpSpPr>
            <p:cNvPr id="17448" name="Group 108"/>
            <p:cNvGrpSpPr/>
            <p:nvPr/>
          </p:nvGrpSpPr>
          <p:grpSpPr bwMode="auto">
            <a:xfrm>
              <a:off x="3371" y="1846"/>
              <a:ext cx="243" cy="294"/>
              <a:chOff x="5580" y="4872"/>
              <a:chExt cx="900" cy="312"/>
            </a:xfrm>
          </p:grpSpPr>
          <p:sp>
            <p:nvSpPr>
              <p:cNvPr id="17462" name="Line 109"/>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17463" name="Text Box 110"/>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800">
                  <a:solidFill>
                    <a:schemeClr val="accent2"/>
                  </a:solidFill>
                  <a:latin typeface="华文新魏" panose="02010800040101010101" pitchFamily="2" charset="-122"/>
                  <a:ea typeface="华文新魏" panose="02010800040101010101" pitchFamily="2" charset="-122"/>
                </a:endParaRPr>
              </a:p>
            </p:txBody>
          </p:sp>
        </p:grpSp>
        <p:sp>
          <p:nvSpPr>
            <p:cNvPr id="17449" name="Line 111"/>
            <p:cNvSpPr>
              <a:spLocks noChangeShapeType="1"/>
            </p:cNvSpPr>
            <p:nvPr/>
          </p:nvSpPr>
          <p:spPr bwMode="auto">
            <a:xfrm flipH="1">
              <a:off x="2141" y="2378"/>
              <a:ext cx="1484" cy="0"/>
            </a:xfrm>
            <a:prstGeom prst="line">
              <a:avLst/>
            </a:prstGeom>
            <a:noFill/>
            <a:ln w="19050">
              <a:solidFill>
                <a:srgbClr val="000000"/>
              </a:solidFill>
              <a:round/>
            </a:ln>
          </p:spPr>
          <p:txBody>
            <a:bodyPr/>
            <a:lstStyle/>
            <a:p>
              <a:endParaRPr lang="zh-CN" altLang="en-US"/>
            </a:p>
          </p:txBody>
        </p:sp>
        <p:sp>
          <p:nvSpPr>
            <p:cNvPr id="17450" name="Line 112"/>
            <p:cNvSpPr>
              <a:spLocks noChangeShapeType="1"/>
            </p:cNvSpPr>
            <p:nvPr/>
          </p:nvSpPr>
          <p:spPr bwMode="auto">
            <a:xfrm>
              <a:off x="3625" y="2128"/>
              <a:ext cx="0" cy="263"/>
            </a:xfrm>
            <a:prstGeom prst="line">
              <a:avLst/>
            </a:prstGeom>
            <a:noFill/>
            <a:ln w="19050">
              <a:solidFill>
                <a:srgbClr val="000000"/>
              </a:solidFill>
              <a:round/>
            </a:ln>
          </p:spPr>
          <p:txBody>
            <a:bodyPr/>
            <a:lstStyle/>
            <a:p>
              <a:endParaRPr lang="zh-CN" altLang="en-US"/>
            </a:p>
          </p:txBody>
        </p:sp>
        <p:sp>
          <p:nvSpPr>
            <p:cNvPr id="17451" name="Line 113"/>
            <p:cNvSpPr>
              <a:spLocks noChangeShapeType="1"/>
            </p:cNvSpPr>
            <p:nvPr/>
          </p:nvSpPr>
          <p:spPr bwMode="auto">
            <a:xfrm>
              <a:off x="2141" y="2378"/>
              <a:ext cx="0" cy="432"/>
            </a:xfrm>
            <a:prstGeom prst="line">
              <a:avLst/>
            </a:prstGeom>
            <a:noFill/>
            <a:ln w="19050">
              <a:solidFill>
                <a:srgbClr val="000000"/>
              </a:solidFill>
              <a:round/>
            </a:ln>
          </p:spPr>
          <p:txBody>
            <a:bodyPr/>
            <a:lstStyle/>
            <a:p>
              <a:endParaRPr lang="zh-CN" altLang="en-US"/>
            </a:p>
          </p:txBody>
        </p:sp>
        <p:grpSp>
          <p:nvGrpSpPr>
            <p:cNvPr id="17452" name="Group 114"/>
            <p:cNvGrpSpPr/>
            <p:nvPr/>
          </p:nvGrpSpPr>
          <p:grpSpPr bwMode="auto">
            <a:xfrm>
              <a:off x="3381" y="2477"/>
              <a:ext cx="243" cy="295"/>
              <a:chOff x="5580" y="4872"/>
              <a:chExt cx="900" cy="312"/>
            </a:xfrm>
          </p:grpSpPr>
          <p:sp>
            <p:nvSpPr>
              <p:cNvPr id="17460" name="Line 115"/>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17461" name="Text Box 116"/>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800">
                  <a:solidFill>
                    <a:schemeClr val="accent2"/>
                  </a:solidFill>
                  <a:latin typeface="华文新魏" panose="02010800040101010101" pitchFamily="2" charset="-122"/>
                  <a:ea typeface="华文新魏" panose="02010800040101010101" pitchFamily="2" charset="-122"/>
                </a:endParaRPr>
              </a:p>
            </p:txBody>
          </p:sp>
        </p:grpSp>
        <p:sp>
          <p:nvSpPr>
            <p:cNvPr id="17453" name="Line 117"/>
            <p:cNvSpPr>
              <a:spLocks noChangeShapeType="1"/>
            </p:cNvSpPr>
            <p:nvPr/>
          </p:nvSpPr>
          <p:spPr bwMode="auto">
            <a:xfrm>
              <a:off x="3625" y="2766"/>
              <a:ext cx="0" cy="348"/>
            </a:xfrm>
            <a:prstGeom prst="line">
              <a:avLst/>
            </a:prstGeom>
            <a:noFill/>
            <a:ln w="19050">
              <a:solidFill>
                <a:srgbClr val="000000"/>
              </a:solidFill>
              <a:round/>
            </a:ln>
          </p:spPr>
          <p:txBody>
            <a:bodyPr/>
            <a:lstStyle/>
            <a:p>
              <a:endParaRPr lang="zh-CN" altLang="en-US"/>
            </a:p>
          </p:txBody>
        </p:sp>
        <p:sp>
          <p:nvSpPr>
            <p:cNvPr id="17454" name="Line 118"/>
            <p:cNvSpPr>
              <a:spLocks noChangeShapeType="1"/>
            </p:cNvSpPr>
            <p:nvPr/>
          </p:nvSpPr>
          <p:spPr bwMode="auto">
            <a:xfrm flipH="1">
              <a:off x="2141" y="3097"/>
              <a:ext cx="1484" cy="0"/>
            </a:xfrm>
            <a:prstGeom prst="line">
              <a:avLst/>
            </a:prstGeom>
            <a:noFill/>
            <a:ln w="19050">
              <a:solidFill>
                <a:srgbClr val="000000"/>
              </a:solidFill>
              <a:round/>
            </a:ln>
          </p:spPr>
          <p:txBody>
            <a:bodyPr/>
            <a:lstStyle/>
            <a:p>
              <a:endParaRPr lang="zh-CN" altLang="en-US"/>
            </a:p>
          </p:txBody>
        </p:sp>
        <p:sp>
          <p:nvSpPr>
            <p:cNvPr id="17455" name="Line 119"/>
            <p:cNvSpPr>
              <a:spLocks noChangeShapeType="1"/>
            </p:cNvSpPr>
            <p:nvPr/>
          </p:nvSpPr>
          <p:spPr bwMode="auto">
            <a:xfrm>
              <a:off x="2141" y="3087"/>
              <a:ext cx="0" cy="448"/>
            </a:xfrm>
            <a:prstGeom prst="line">
              <a:avLst/>
            </a:prstGeom>
            <a:noFill/>
            <a:ln w="19050">
              <a:solidFill>
                <a:srgbClr val="000000"/>
              </a:solidFill>
              <a:round/>
            </a:ln>
          </p:spPr>
          <p:txBody>
            <a:bodyPr/>
            <a:lstStyle/>
            <a:p>
              <a:endParaRPr lang="zh-CN" altLang="en-US"/>
            </a:p>
          </p:txBody>
        </p:sp>
        <p:sp>
          <p:nvSpPr>
            <p:cNvPr id="17456" name="Line 120"/>
            <p:cNvSpPr>
              <a:spLocks noChangeShapeType="1"/>
            </p:cNvSpPr>
            <p:nvPr/>
          </p:nvSpPr>
          <p:spPr bwMode="auto">
            <a:xfrm flipH="1">
              <a:off x="2141" y="3528"/>
              <a:ext cx="157" cy="0"/>
            </a:xfrm>
            <a:prstGeom prst="line">
              <a:avLst/>
            </a:prstGeom>
            <a:noFill/>
            <a:ln w="19050">
              <a:solidFill>
                <a:srgbClr val="000000"/>
              </a:solidFill>
              <a:round/>
            </a:ln>
          </p:spPr>
          <p:txBody>
            <a:bodyPr/>
            <a:lstStyle/>
            <a:p>
              <a:endParaRPr lang="zh-CN" altLang="en-US"/>
            </a:p>
          </p:txBody>
        </p:sp>
        <p:sp>
          <p:nvSpPr>
            <p:cNvPr id="17457" name="Text Box 121"/>
            <p:cNvSpPr txBox="1">
              <a:spLocks noChangeArrowheads="1"/>
            </p:cNvSpPr>
            <p:nvPr/>
          </p:nvSpPr>
          <p:spPr bwMode="auto">
            <a:xfrm>
              <a:off x="4093" y="2378"/>
              <a:ext cx="624" cy="244"/>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中级调度</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58" name="Line 122"/>
            <p:cNvSpPr>
              <a:spLocks noChangeShapeType="1"/>
            </p:cNvSpPr>
            <p:nvPr/>
          </p:nvSpPr>
          <p:spPr bwMode="auto">
            <a:xfrm>
              <a:off x="3703" y="2135"/>
              <a:ext cx="468" cy="243"/>
            </a:xfrm>
            <a:prstGeom prst="line">
              <a:avLst/>
            </a:prstGeom>
            <a:noFill/>
            <a:ln w="19050">
              <a:solidFill>
                <a:srgbClr val="000000"/>
              </a:solidFill>
              <a:prstDash val="sysDot"/>
              <a:round/>
              <a:headEnd type="triangle" w="sm" len="med"/>
            </a:ln>
          </p:spPr>
          <p:txBody>
            <a:bodyPr/>
            <a:lstStyle/>
            <a:p>
              <a:endParaRPr lang="zh-CN" altLang="en-US"/>
            </a:p>
          </p:txBody>
        </p:sp>
        <p:sp>
          <p:nvSpPr>
            <p:cNvPr id="17459" name="Line 123"/>
            <p:cNvSpPr>
              <a:spLocks noChangeShapeType="1"/>
            </p:cNvSpPr>
            <p:nvPr/>
          </p:nvSpPr>
          <p:spPr bwMode="auto">
            <a:xfrm flipV="1">
              <a:off x="3703" y="2567"/>
              <a:ext cx="468" cy="299"/>
            </a:xfrm>
            <a:prstGeom prst="line">
              <a:avLst/>
            </a:prstGeom>
            <a:noFill/>
            <a:ln w="19050">
              <a:solidFill>
                <a:srgbClr val="000000"/>
              </a:solidFill>
              <a:prstDash val="sysDot"/>
              <a:round/>
              <a:headEnd type="triangle" w="sm" len="med"/>
            </a:ln>
          </p:spPr>
          <p:txBody>
            <a:bodyPr/>
            <a:lstStyle/>
            <a:p>
              <a:endParaRPr lang="zh-CN" altLang="en-US"/>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753235" y="1124585"/>
              <a:ext cx="1455420" cy="584835"/>
            </p14:xfrm>
          </p:contentPart>
        </mc:Choice>
        <mc:Fallback xmlns="">
          <p:pic>
            <p:nvPicPr>
              <p:cNvPr id="2" name="墨迹 1"/>
            </p:nvPicPr>
            <p:blipFill>
              <a:blip r:embed="rId2"/>
            </p:blipFill>
            <p:spPr>
              <a:xfrm>
                <a:off x="1753235" y="1124585"/>
                <a:ext cx="1455420" cy="5848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245235" y="2535555"/>
              <a:ext cx="978535" cy="158750"/>
            </p14:xfrm>
          </p:contentPart>
        </mc:Choice>
        <mc:Fallback xmlns="">
          <p:pic>
            <p:nvPicPr>
              <p:cNvPr id="3" name="墨迹 2"/>
            </p:nvPicPr>
            <p:blipFill>
              <a:blip r:embed="rId4"/>
            </p:blipFill>
            <p:spPr>
              <a:xfrm>
                <a:off x="1245235" y="2535555"/>
                <a:ext cx="978535" cy="1587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043555" y="2484755"/>
              <a:ext cx="342900" cy="6350"/>
            </p14:xfrm>
          </p:contentPart>
        </mc:Choice>
        <mc:Fallback xmlns="">
          <p:pic>
            <p:nvPicPr>
              <p:cNvPr id="4" name="墨迹 3"/>
            </p:nvPicPr>
            <p:blipFill>
              <a:blip r:embed="rId6"/>
            </p:blipFill>
            <p:spPr>
              <a:xfrm>
                <a:off x="3043555" y="2484755"/>
                <a:ext cx="342900" cy="63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316605" y="2599055"/>
              <a:ext cx="6350" cy="191135"/>
            </p14:xfrm>
          </p:contentPart>
        </mc:Choice>
        <mc:Fallback xmlns="">
          <p:pic>
            <p:nvPicPr>
              <p:cNvPr id="5" name="墨迹 4"/>
            </p:nvPicPr>
            <p:blipFill>
              <a:blip r:embed="rId8"/>
            </p:blipFill>
            <p:spPr>
              <a:xfrm>
                <a:off x="3316605" y="2599055"/>
                <a:ext cx="6350" cy="1911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329305" y="2573655"/>
              <a:ext cx="273050" cy="178435"/>
            </p14:xfrm>
          </p:contentPart>
        </mc:Choice>
        <mc:Fallback xmlns="">
          <p:pic>
            <p:nvPicPr>
              <p:cNvPr id="6" name="墨迹 5"/>
            </p:nvPicPr>
            <p:blipFill>
              <a:blip r:embed="rId10"/>
            </p:blipFill>
            <p:spPr>
              <a:xfrm>
                <a:off x="3329305" y="2573655"/>
                <a:ext cx="273050" cy="1784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348355" y="2465705"/>
              <a:ext cx="184150" cy="209550"/>
            </p14:xfrm>
          </p:contentPart>
        </mc:Choice>
        <mc:Fallback xmlns="">
          <p:pic>
            <p:nvPicPr>
              <p:cNvPr id="7" name="墨迹 6"/>
            </p:nvPicPr>
            <p:blipFill>
              <a:blip r:embed="rId12"/>
            </p:blipFill>
            <p:spPr>
              <a:xfrm>
                <a:off x="3348355" y="2465705"/>
                <a:ext cx="184150" cy="2095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373755" y="2649855"/>
              <a:ext cx="190500" cy="6350"/>
            </p14:xfrm>
          </p:contentPart>
        </mc:Choice>
        <mc:Fallback xmlns="">
          <p:pic>
            <p:nvPicPr>
              <p:cNvPr id="8" name="墨迹 7"/>
            </p:nvPicPr>
            <p:blipFill>
              <a:blip r:embed="rId14"/>
            </p:blipFill>
            <p:spPr>
              <a:xfrm>
                <a:off x="3373755" y="2649855"/>
                <a:ext cx="190500" cy="63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3653155" y="2567305"/>
              <a:ext cx="191135" cy="360"/>
            </p14:xfrm>
          </p:contentPart>
        </mc:Choice>
        <mc:Fallback xmlns="">
          <p:pic>
            <p:nvPicPr>
              <p:cNvPr id="9" name="墨迹 8"/>
            </p:nvPicPr>
            <p:blipFill>
              <a:blip r:embed="rId16"/>
            </p:blipFill>
            <p:spPr>
              <a:xfrm>
                <a:off x="3653155" y="2567305"/>
                <a:ext cx="191135"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723640" y="2503805"/>
              <a:ext cx="114300" cy="273685"/>
            </p14:xfrm>
          </p:contentPart>
        </mc:Choice>
        <mc:Fallback xmlns="">
          <p:pic>
            <p:nvPicPr>
              <p:cNvPr id="10" name="墨迹 9"/>
            </p:nvPicPr>
            <p:blipFill>
              <a:blip r:embed="rId18"/>
            </p:blipFill>
            <p:spPr>
              <a:xfrm>
                <a:off x="3723640" y="2503805"/>
                <a:ext cx="114300" cy="27368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3780790" y="2618105"/>
              <a:ext cx="63500" cy="229235"/>
            </p14:xfrm>
          </p:contentPart>
        </mc:Choice>
        <mc:Fallback xmlns="">
          <p:pic>
            <p:nvPicPr>
              <p:cNvPr id="11" name="墨迹 10"/>
            </p:nvPicPr>
            <p:blipFill>
              <a:blip r:embed="rId20"/>
            </p:blipFill>
            <p:spPr>
              <a:xfrm>
                <a:off x="3780790" y="2618105"/>
                <a:ext cx="63500" cy="22923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799840" y="2732405"/>
              <a:ext cx="171450" cy="13335"/>
            </p14:xfrm>
          </p:contentPart>
        </mc:Choice>
        <mc:Fallback xmlns="">
          <p:pic>
            <p:nvPicPr>
              <p:cNvPr id="12" name="墨迹 11"/>
            </p:nvPicPr>
            <p:blipFill>
              <a:blip r:embed="rId22"/>
            </p:blipFill>
            <p:spPr>
              <a:xfrm>
                <a:off x="3799840" y="2732405"/>
                <a:ext cx="171450" cy="133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711200" y="2548255"/>
              <a:ext cx="216535" cy="197485"/>
            </p14:xfrm>
          </p:contentPart>
        </mc:Choice>
        <mc:Fallback xmlns="">
          <p:pic>
            <p:nvPicPr>
              <p:cNvPr id="13" name="墨迹 12"/>
            </p:nvPicPr>
            <p:blipFill>
              <a:blip r:embed="rId24"/>
            </p:blipFill>
            <p:spPr>
              <a:xfrm>
                <a:off x="711200" y="2548255"/>
                <a:ext cx="216535" cy="19748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850900" y="2668905"/>
              <a:ext cx="121285" cy="95885"/>
            </p14:xfrm>
          </p:contentPart>
        </mc:Choice>
        <mc:Fallback xmlns="">
          <p:pic>
            <p:nvPicPr>
              <p:cNvPr id="14" name="墨迹 13"/>
            </p:nvPicPr>
            <p:blipFill>
              <a:blip r:embed="rId26"/>
            </p:blipFill>
            <p:spPr>
              <a:xfrm>
                <a:off x="850900" y="2668905"/>
                <a:ext cx="121285" cy="9588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1016635" y="2535555"/>
              <a:ext cx="279400" cy="25400"/>
            </p14:xfrm>
          </p:contentPart>
        </mc:Choice>
        <mc:Fallback xmlns="">
          <p:pic>
            <p:nvPicPr>
              <p:cNvPr id="15" name="墨迹 14"/>
            </p:nvPicPr>
            <p:blipFill>
              <a:blip r:embed="rId28"/>
            </p:blipFill>
            <p:spPr>
              <a:xfrm>
                <a:off x="1016635" y="2535555"/>
                <a:ext cx="279400" cy="254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965835" y="2605405"/>
              <a:ext cx="107950" cy="82550"/>
            </p14:xfrm>
          </p:contentPart>
        </mc:Choice>
        <mc:Fallback xmlns="">
          <p:pic>
            <p:nvPicPr>
              <p:cNvPr id="16" name="墨迹 15"/>
            </p:nvPicPr>
            <p:blipFill>
              <a:blip r:embed="rId30"/>
            </p:blipFill>
            <p:spPr>
              <a:xfrm>
                <a:off x="965835" y="2605405"/>
                <a:ext cx="107950" cy="825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1042035" y="2618105"/>
              <a:ext cx="184150" cy="95250"/>
            </p14:xfrm>
          </p:contentPart>
        </mc:Choice>
        <mc:Fallback xmlns="">
          <p:pic>
            <p:nvPicPr>
              <p:cNvPr id="17" name="墨迹 16"/>
            </p:nvPicPr>
            <p:blipFill>
              <a:blip r:embed="rId32"/>
            </p:blipFill>
            <p:spPr>
              <a:xfrm>
                <a:off x="1042035" y="2618105"/>
                <a:ext cx="184150" cy="952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1010285" y="2573655"/>
              <a:ext cx="114300" cy="197485"/>
            </p14:xfrm>
          </p:contentPart>
        </mc:Choice>
        <mc:Fallback xmlns="">
          <p:pic>
            <p:nvPicPr>
              <p:cNvPr id="18" name="墨迹 17"/>
            </p:nvPicPr>
            <p:blipFill>
              <a:blip r:embed="rId34"/>
            </p:blipFill>
            <p:spPr>
              <a:xfrm>
                <a:off x="1010285" y="2573655"/>
                <a:ext cx="114300" cy="19748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984885" y="2694305"/>
              <a:ext cx="241300" cy="140335"/>
            </p14:xfrm>
          </p:contentPart>
        </mc:Choice>
        <mc:Fallback xmlns="">
          <p:pic>
            <p:nvPicPr>
              <p:cNvPr id="19" name="墨迹 18"/>
            </p:nvPicPr>
            <p:blipFill>
              <a:blip r:embed="rId36"/>
            </p:blipFill>
            <p:spPr>
              <a:xfrm>
                <a:off x="984885" y="2694305"/>
                <a:ext cx="241300" cy="14033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1340485" y="2522855"/>
              <a:ext cx="222250" cy="209550"/>
            </p14:xfrm>
          </p:contentPart>
        </mc:Choice>
        <mc:Fallback xmlns="">
          <p:pic>
            <p:nvPicPr>
              <p:cNvPr id="20" name="墨迹 19"/>
            </p:nvPicPr>
            <p:blipFill>
              <a:blip r:embed="rId38"/>
            </p:blipFill>
            <p:spPr>
              <a:xfrm>
                <a:off x="1340485" y="2522855"/>
                <a:ext cx="222250" cy="2095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1359535" y="2611755"/>
              <a:ext cx="146050" cy="159385"/>
            </p14:xfrm>
          </p:contentPart>
        </mc:Choice>
        <mc:Fallback xmlns="">
          <p:pic>
            <p:nvPicPr>
              <p:cNvPr id="21" name="墨迹 20"/>
            </p:nvPicPr>
            <p:blipFill>
              <a:blip r:embed="rId40"/>
            </p:blipFill>
            <p:spPr>
              <a:xfrm>
                <a:off x="1359535" y="2611755"/>
                <a:ext cx="146050" cy="15938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1207135" y="2656205"/>
              <a:ext cx="304800" cy="38100"/>
            </p14:xfrm>
          </p:contentPart>
        </mc:Choice>
        <mc:Fallback xmlns="">
          <p:pic>
            <p:nvPicPr>
              <p:cNvPr id="22" name="墨迹 21"/>
            </p:nvPicPr>
            <p:blipFill>
              <a:blip r:embed="rId42"/>
            </p:blipFill>
            <p:spPr>
              <a:xfrm>
                <a:off x="1207135" y="2656205"/>
                <a:ext cx="304800" cy="381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1429385" y="2662555"/>
              <a:ext cx="31750" cy="57150"/>
            </p14:xfrm>
          </p:contentPart>
        </mc:Choice>
        <mc:Fallback xmlns="">
          <p:pic>
            <p:nvPicPr>
              <p:cNvPr id="23" name="墨迹 22"/>
            </p:nvPicPr>
            <p:blipFill>
              <a:blip r:embed="rId44"/>
            </p:blipFill>
            <p:spPr>
              <a:xfrm>
                <a:off x="1429385" y="2662555"/>
                <a:ext cx="31750" cy="571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1289685" y="2726055"/>
              <a:ext cx="360" cy="57785"/>
            </p14:xfrm>
          </p:contentPart>
        </mc:Choice>
        <mc:Fallback xmlns="">
          <p:pic>
            <p:nvPicPr>
              <p:cNvPr id="24" name="墨迹 23"/>
            </p:nvPicPr>
            <p:blipFill>
              <a:blip r:embed="rId46"/>
            </p:blipFill>
            <p:spPr>
              <a:xfrm>
                <a:off x="1289685" y="2726055"/>
                <a:ext cx="360" cy="5778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1442085" y="2758440"/>
              <a:ext cx="203200" cy="101600"/>
            </p14:xfrm>
          </p:contentPart>
        </mc:Choice>
        <mc:Fallback xmlns="">
          <p:pic>
            <p:nvPicPr>
              <p:cNvPr id="25" name="墨迹 24"/>
            </p:nvPicPr>
            <p:blipFill>
              <a:blip r:embed="rId48"/>
            </p:blipFill>
            <p:spPr>
              <a:xfrm>
                <a:off x="1442085" y="2758440"/>
                <a:ext cx="203200" cy="1016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1340485" y="2745740"/>
              <a:ext cx="360" cy="38100"/>
            </p14:xfrm>
          </p:contentPart>
        </mc:Choice>
        <mc:Fallback xmlns="">
          <p:pic>
            <p:nvPicPr>
              <p:cNvPr id="26" name="墨迹 25"/>
            </p:nvPicPr>
            <p:blipFill>
              <a:blip r:embed="rId50"/>
            </p:blipFill>
            <p:spPr>
              <a:xfrm>
                <a:off x="1340485" y="2745740"/>
                <a:ext cx="360" cy="381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1321435" y="2796540"/>
              <a:ext cx="114300" cy="44450"/>
            </p14:xfrm>
          </p:contentPart>
        </mc:Choice>
        <mc:Fallback xmlns="">
          <p:pic>
            <p:nvPicPr>
              <p:cNvPr id="27" name="墨迹 26"/>
            </p:nvPicPr>
            <p:blipFill>
              <a:blip r:embed="rId52"/>
            </p:blipFill>
            <p:spPr>
              <a:xfrm>
                <a:off x="1321435" y="2796540"/>
                <a:ext cx="114300" cy="444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1257935" y="2828290"/>
              <a:ext cx="501650" cy="57150"/>
            </p14:xfrm>
          </p:contentPart>
        </mc:Choice>
        <mc:Fallback xmlns="">
          <p:pic>
            <p:nvPicPr>
              <p:cNvPr id="28" name="墨迹 27"/>
            </p:nvPicPr>
            <p:blipFill>
              <a:blip r:embed="rId54"/>
            </p:blipFill>
            <p:spPr>
              <a:xfrm>
                <a:off x="1257935" y="2828290"/>
                <a:ext cx="501650" cy="5715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5387975" y="1747520"/>
              <a:ext cx="1042670" cy="215900"/>
            </p14:xfrm>
          </p:contentPart>
        </mc:Choice>
        <mc:Fallback xmlns="">
          <p:pic>
            <p:nvPicPr>
              <p:cNvPr id="29" name="墨迹 28"/>
            </p:nvPicPr>
            <p:blipFill>
              <a:blip r:embed="rId56"/>
            </p:blipFill>
            <p:spPr>
              <a:xfrm>
                <a:off x="5387975" y="1747520"/>
                <a:ext cx="1042670" cy="2159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6334760" y="3806825"/>
              <a:ext cx="1245870" cy="584835"/>
            </p14:xfrm>
          </p:contentPart>
        </mc:Choice>
        <mc:Fallback xmlns="">
          <p:pic>
            <p:nvPicPr>
              <p:cNvPr id="30" name="墨迹 29"/>
            </p:nvPicPr>
            <p:blipFill>
              <a:blip r:embed="rId58"/>
            </p:blipFill>
            <p:spPr>
              <a:xfrm>
                <a:off x="6334760" y="3806825"/>
                <a:ext cx="1245870" cy="58483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3469005" y="2955290"/>
              <a:ext cx="692785" cy="323850"/>
            </p14:xfrm>
          </p:contentPart>
        </mc:Choice>
        <mc:Fallback xmlns="">
          <p:pic>
            <p:nvPicPr>
              <p:cNvPr id="31" name="墨迹 30"/>
            </p:nvPicPr>
            <p:blipFill>
              <a:blip r:embed="rId60"/>
            </p:blipFill>
            <p:spPr>
              <a:xfrm>
                <a:off x="3469005" y="2955290"/>
                <a:ext cx="692785" cy="3238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3557905" y="4035425"/>
              <a:ext cx="635635" cy="324485"/>
            </p14:xfrm>
          </p:contentPart>
        </mc:Choice>
        <mc:Fallback xmlns="">
          <p:pic>
            <p:nvPicPr>
              <p:cNvPr id="32" name="墨迹 31"/>
            </p:nvPicPr>
            <p:blipFill>
              <a:blip r:embed="rId62"/>
            </p:blipFill>
            <p:spPr>
              <a:xfrm>
                <a:off x="3557905" y="4035425"/>
                <a:ext cx="635635" cy="32448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2668270" y="3120390"/>
              <a:ext cx="978535" cy="190500"/>
            </p14:xfrm>
          </p:contentPart>
        </mc:Choice>
        <mc:Fallback xmlns="">
          <p:pic>
            <p:nvPicPr>
              <p:cNvPr id="33" name="墨迹 32"/>
            </p:nvPicPr>
            <p:blipFill>
              <a:blip r:embed="rId64"/>
            </p:blipFill>
            <p:spPr>
              <a:xfrm>
                <a:off x="2668270" y="3120390"/>
                <a:ext cx="978535" cy="1905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1957070" y="2758440"/>
              <a:ext cx="774700" cy="788035"/>
            </p14:xfrm>
          </p:contentPart>
        </mc:Choice>
        <mc:Fallback xmlns="">
          <p:pic>
            <p:nvPicPr>
              <p:cNvPr id="34" name="墨迹 33"/>
            </p:nvPicPr>
            <p:blipFill>
              <a:blip r:embed="rId66"/>
            </p:blipFill>
            <p:spPr>
              <a:xfrm>
                <a:off x="1957070" y="2758440"/>
                <a:ext cx="774700" cy="78803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2014220" y="2802890"/>
              <a:ext cx="25400" cy="133350"/>
            </p14:xfrm>
          </p:contentPart>
        </mc:Choice>
        <mc:Fallback xmlns="">
          <p:pic>
            <p:nvPicPr>
              <p:cNvPr id="35" name="墨迹 34"/>
            </p:nvPicPr>
            <p:blipFill>
              <a:blip r:embed="rId68"/>
            </p:blipFill>
            <p:spPr>
              <a:xfrm>
                <a:off x="2014220" y="2802890"/>
                <a:ext cx="25400" cy="1333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2071370" y="2815590"/>
              <a:ext cx="57150" cy="19050"/>
            </p14:xfrm>
          </p:contentPart>
        </mc:Choice>
        <mc:Fallback xmlns="">
          <p:pic>
            <p:nvPicPr>
              <p:cNvPr id="36" name="墨迹 35"/>
            </p:nvPicPr>
            <p:blipFill>
              <a:blip r:embed="rId70"/>
            </p:blipFill>
            <p:spPr>
              <a:xfrm>
                <a:off x="2071370" y="2815590"/>
                <a:ext cx="57150" cy="190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2573020" y="3342640"/>
              <a:ext cx="191135" cy="108585"/>
            </p14:xfrm>
          </p:contentPart>
        </mc:Choice>
        <mc:Fallback xmlns="">
          <p:pic>
            <p:nvPicPr>
              <p:cNvPr id="37" name="墨迹 36"/>
            </p:nvPicPr>
            <p:blipFill>
              <a:blip r:embed="rId72"/>
            </p:blipFill>
            <p:spPr>
              <a:xfrm>
                <a:off x="2573020" y="3342640"/>
                <a:ext cx="191135" cy="10858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2090420" y="2879090"/>
              <a:ext cx="1124585" cy="1525270"/>
            </p14:xfrm>
          </p:contentPart>
        </mc:Choice>
        <mc:Fallback xmlns="">
          <p:pic>
            <p:nvPicPr>
              <p:cNvPr id="38" name="墨迹 37"/>
            </p:nvPicPr>
            <p:blipFill>
              <a:blip r:embed="rId74"/>
            </p:blipFill>
            <p:spPr>
              <a:xfrm>
                <a:off x="2090420" y="2879090"/>
                <a:ext cx="1124585" cy="152527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1931670" y="2885440"/>
              <a:ext cx="222250" cy="279400"/>
            </p14:xfrm>
          </p:contentPart>
        </mc:Choice>
        <mc:Fallback xmlns="">
          <p:pic>
            <p:nvPicPr>
              <p:cNvPr id="39" name="墨迹 38"/>
            </p:nvPicPr>
            <p:blipFill>
              <a:blip r:embed="rId76"/>
            </p:blipFill>
            <p:spPr>
              <a:xfrm>
                <a:off x="1931670" y="2885440"/>
                <a:ext cx="222250" cy="2794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2160270" y="2999740"/>
              <a:ext cx="88900" cy="171450"/>
            </p14:xfrm>
          </p:contentPart>
        </mc:Choice>
        <mc:Fallback xmlns="">
          <p:pic>
            <p:nvPicPr>
              <p:cNvPr id="40" name="墨迹 39"/>
            </p:nvPicPr>
            <p:blipFill>
              <a:blip r:embed="rId78"/>
            </p:blipFill>
            <p:spPr>
              <a:xfrm>
                <a:off x="2160270" y="2999740"/>
                <a:ext cx="88900" cy="1714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3532505" y="2853690"/>
              <a:ext cx="629285" cy="469900"/>
            </p14:xfrm>
          </p:contentPart>
        </mc:Choice>
        <mc:Fallback xmlns="">
          <p:pic>
            <p:nvPicPr>
              <p:cNvPr id="41" name="墨迹 40"/>
            </p:nvPicPr>
            <p:blipFill>
              <a:blip r:embed="rId80"/>
            </p:blipFill>
            <p:spPr>
              <a:xfrm>
                <a:off x="3532505" y="2853690"/>
                <a:ext cx="629285" cy="4699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3691890" y="4035425"/>
              <a:ext cx="742950" cy="546735"/>
            </p14:xfrm>
          </p:contentPart>
        </mc:Choice>
        <mc:Fallback xmlns="">
          <p:pic>
            <p:nvPicPr>
              <p:cNvPr id="42" name="墨迹 41"/>
            </p:nvPicPr>
            <p:blipFill>
              <a:blip r:embed="rId82"/>
            </p:blipFill>
            <p:spPr>
              <a:xfrm>
                <a:off x="3691890" y="4035425"/>
                <a:ext cx="742950" cy="54673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6334760" y="3832225"/>
              <a:ext cx="1214120" cy="597535"/>
            </p14:xfrm>
          </p:contentPart>
        </mc:Choice>
        <mc:Fallback xmlns="">
          <p:pic>
            <p:nvPicPr>
              <p:cNvPr id="43" name="墨迹 42"/>
            </p:nvPicPr>
            <p:blipFill>
              <a:blip r:embed="rId84"/>
            </p:blipFill>
            <p:spPr>
              <a:xfrm>
                <a:off x="6334760" y="3832225"/>
                <a:ext cx="1214120" cy="597535"/>
              </a:xfrm>
              <a:prstGeom prst="rect"/>
            </p:spPr>
          </p:pic>
        </mc:Fallback>
      </mc:AlternateContent>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ChangeArrowheads="1"/>
          </p:cNvSpPr>
          <p:nvPr/>
        </p:nvSpPr>
        <p:spPr bwMode="auto">
          <a:xfrm>
            <a:off x="152400" y="152400"/>
            <a:ext cx="7772400" cy="1143000"/>
          </a:xfrm>
          <a:prstGeom prst="rect">
            <a:avLst/>
          </a:prstGeom>
          <a:noFill/>
          <a:ln w="9525">
            <a:noFill/>
            <a:miter lim="800000"/>
          </a:ln>
        </p:spPr>
        <p:txBody>
          <a:bodyPr anchor="ctr"/>
          <a:lstStyle/>
          <a:p>
            <a:pPr algn="ctr"/>
            <a:r>
              <a:rPr lang="zh-CN" altLang="en-US" sz="4800">
                <a:solidFill>
                  <a:schemeClr val="tx2"/>
                </a:solidFill>
                <a:ea typeface="华文新魏" panose="02010800040101010101" pitchFamily="2" charset="-122"/>
              </a:rPr>
              <a:t>处理器两级调度模型</a:t>
            </a:r>
            <a:endParaRPr lang="zh-CN" altLang="en-US" sz="4800">
              <a:solidFill>
                <a:schemeClr val="tx2"/>
              </a:solidFill>
              <a:latin typeface="华文新魏" panose="02010800040101010101" pitchFamily="2" charset="-122"/>
              <a:ea typeface="华文新魏" panose="02010800040101010101" pitchFamily="2" charset="-122"/>
            </a:endParaRPr>
          </a:p>
        </p:txBody>
      </p:sp>
      <p:grpSp>
        <p:nvGrpSpPr>
          <p:cNvPr id="18434" name="Group 37"/>
          <p:cNvGrpSpPr/>
          <p:nvPr/>
        </p:nvGrpSpPr>
        <p:grpSpPr bwMode="auto">
          <a:xfrm>
            <a:off x="755650" y="1412875"/>
            <a:ext cx="7316788" cy="4105275"/>
            <a:chOff x="476" y="890"/>
            <a:chExt cx="4609" cy="2586"/>
          </a:xfrm>
        </p:grpSpPr>
        <p:sp>
          <p:nvSpPr>
            <p:cNvPr id="18435" name="Text Box 21"/>
            <p:cNvSpPr txBox="1">
              <a:spLocks noChangeArrowheads="1"/>
            </p:cNvSpPr>
            <p:nvPr/>
          </p:nvSpPr>
          <p:spPr bwMode="auto">
            <a:xfrm>
              <a:off x="3464" y="3104"/>
              <a:ext cx="763" cy="281"/>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等待事件</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36" name="Text Box 23"/>
            <p:cNvSpPr txBox="1">
              <a:spLocks noChangeArrowheads="1"/>
            </p:cNvSpPr>
            <p:nvPr/>
          </p:nvSpPr>
          <p:spPr bwMode="auto">
            <a:xfrm>
              <a:off x="1156" y="3103"/>
              <a:ext cx="817" cy="236"/>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事件发生</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37" name="Text Box 6"/>
            <p:cNvSpPr txBox="1">
              <a:spLocks noChangeArrowheads="1"/>
            </p:cNvSpPr>
            <p:nvPr/>
          </p:nvSpPr>
          <p:spPr bwMode="auto">
            <a:xfrm>
              <a:off x="4324" y="1227"/>
              <a:ext cx="761" cy="298"/>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进程完成</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291847" name="Text Box 7"/>
            <p:cNvSpPr txBox="1">
              <a:spLocks noChangeArrowheads="1"/>
            </p:cNvSpPr>
            <p:nvPr/>
          </p:nvSpPr>
          <p:spPr bwMode="auto">
            <a:xfrm>
              <a:off x="476" y="1832"/>
              <a:ext cx="508" cy="1277"/>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defRPr/>
              </a:pPr>
              <a:endParaRPr lang="en-US" altLang="zh-CN"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后备</a:t>
              </a:r>
              <a:endParaRPr lang="zh-CN" altLang="en-US"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作业</a:t>
              </a:r>
              <a:endParaRPr lang="zh-CN" altLang="en-US"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队列</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291848" name="Text Box 8"/>
            <p:cNvSpPr txBox="1">
              <a:spLocks noChangeArrowheads="1"/>
            </p:cNvSpPr>
            <p:nvPr/>
          </p:nvSpPr>
          <p:spPr bwMode="auto">
            <a:xfrm>
              <a:off x="2036" y="1630"/>
              <a:ext cx="760" cy="859"/>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defRPr/>
              </a:pPr>
              <a:r>
                <a:rPr lang="en-US" altLang="zh-CN" sz="2000">
                  <a:solidFill>
                    <a:schemeClr val="accent2"/>
                  </a:solidFill>
                  <a:latin typeface="华文新魏" panose="02010800040101010101" pitchFamily="2" charset="-122"/>
                  <a:ea typeface="华文新魏" panose="02010800040101010101" pitchFamily="2" charset="-122"/>
                </a:rPr>
                <a:t>  </a:t>
              </a:r>
              <a:endParaRPr lang="en-US" altLang="zh-CN" sz="2000">
                <a:solidFill>
                  <a:schemeClr val="accent2"/>
                </a:solidFill>
                <a:latin typeface="华文新魏" panose="02010800040101010101" pitchFamily="2" charset="-122"/>
                <a:ea typeface="华文新魏" panose="02010800040101010101" pitchFamily="2" charset="-122"/>
              </a:endParaRPr>
            </a:p>
            <a:p>
              <a:pPr algn="just">
                <a:defRPr/>
              </a:pPr>
              <a:r>
                <a:rPr lang="en-US" altLang="zh-CN" sz="2000">
                  <a:solidFill>
                    <a:schemeClr val="accent2"/>
                  </a:solidFill>
                  <a:latin typeface="华文新魏" panose="02010800040101010101" pitchFamily="2" charset="-122"/>
                  <a:ea typeface="华文新魏" panose="02010800040101010101" pitchFamily="2" charset="-122"/>
                </a:rPr>
                <a:t>  </a:t>
              </a:r>
              <a:r>
                <a:rPr lang="zh-CN" altLang="en-US" sz="2000">
                  <a:solidFill>
                    <a:schemeClr val="accent2"/>
                  </a:solidFill>
                  <a:latin typeface="华文新魏" panose="02010800040101010101" pitchFamily="2" charset="-122"/>
                  <a:ea typeface="华文新魏" panose="02010800040101010101" pitchFamily="2" charset="-122"/>
                </a:rPr>
                <a:t>就绪</a:t>
              </a:r>
              <a:endParaRPr lang="zh-CN" altLang="en-US"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  队列</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40" name="Text Box 9"/>
            <p:cNvSpPr txBox="1">
              <a:spLocks noChangeArrowheads="1"/>
            </p:cNvSpPr>
            <p:nvPr/>
          </p:nvSpPr>
          <p:spPr bwMode="auto">
            <a:xfrm>
              <a:off x="866" y="1344"/>
              <a:ext cx="761" cy="286"/>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高级调度</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41" name="Text Box 10"/>
            <p:cNvSpPr txBox="1">
              <a:spLocks noChangeArrowheads="1"/>
            </p:cNvSpPr>
            <p:nvPr/>
          </p:nvSpPr>
          <p:spPr bwMode="auto">
            <a:xfrm>
              <a:off x="2945" y="1344"/>
              <a:ext cx="761" cy="296"/>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低级调度</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42" name="Line 11"/>
            <p:cNvSpPr>
              <a:spLocks noChangeShapeType="1"/>
            </p:cNvSpPr>
            <p:nvPr/>
          </p:nvSpPr>
          <p:spPr bwMode="auto">
            <a:xfrm>
              <a:off x="996" y="2076"/>
              <a:ext cx="1016" cy="1"/>
            </a:xfrm>
            <a:prstGeom prst="line">
              <a:avLst/>
            </a:prstGeom>
            <a:noFill/>
            <a:ln w="9525">
              <a:solidFill>
                <a:srgbClr val="000000"/>
              </a:solidFill>
              <a:round/>
              <a:tailEnd type="triangle" w="med" len="med"/>
            </a:ln>
          </p:spPr>
          <p:txBody>
            <a:bodyPr/>
            <a:lstStyle/>
            <a:p>
              <a:endParaRPr lang="zh-CN" altLang="en-US"/>
            </a:p>
          </p:txBody>
        </p:sp>
        <p:sp>
          <p:nvSpPr>
            <p:cNvPr id="18443" name="Line 12"/>
            <p:cNvSpPr>
              <a:spLocks noChangeShapeType="1"/>
            </p:cNvSpPr>
            <p:nvPr/>
          </p:nvSpPr>
          <p:spPr bwMode="auto">
            <a:xfrm>
              <a:off x="1255" y="1585"/>
              <a:ext cx="0" cy="491"/>
            </a:xfrm>
            <a:prstGeom prst="line">
              <a:avLst/>
            </a:prstGeom>
            <a:noFill/>
            <a:ln w="9525">
              <a:solidFill>
                <a:srgbClr val="000000"/>
              </a:solidFill>
              <a:round/>
              <a:tailEnd type="triangle" w="med" len="med"/>
            </a:ln>
          </p:spPr>
          <p:txBody>
            <a:bodyPr/>
            <a:lstStyle/>
            <a:p>
              <a:endParaRPr lang="zh-CN" altLang="en-US"/>
            </a:p>
          </p:txBody>
        </p:sp>
        <p:sp>
          <p:nvSpPr>
            <p:cNvPr id="18444" name="Line 13"/>
            <p:cNvSpPr>
              <a:spLocks noChangeShapeType="1"/>
            </p:cNvSpPr>
            <p:nvPr/>
          </p:nvSpPr>
          <p:spPr bwMode="auto">
            <a:xfrm>
              <a:off x="2814" y="2076"/>
              <a:ext cx="889" cy="1"/>
            </a:xfrm>
            <a:prstGeom prst="line">
              <a:avLst/>
            </a:prstGeom>
            <a:noFill/>
            <a:ln w="9525">
              <a:solidFill>
                <a:srgbClr val="000000"/>
              </a:solidFill>
              <a:round/>
              <a:tailEnd type="triangle" w="med" len="med"/>
            </a:ln>
          </p:spPr>
          <p:txBody>
            <a:bodyPr/>
            <a:lstStyle/>
            <a:p>
              <a:endParaRPr lang="zh-CN" altLang="en-US"/>
            </a:p>
          </p:txBody>
        </p:sp>
        <p:sp>
          <p:nvSpPr>
            <p:cNvPr id="18445" name="Line 14"/>
            <p:cNvSpPr>
              <a:spLocks noChangeShapeType="1"/>
            </p:cNvSpPr>
            <p:nvPr/>
          </p:nvSpPr>
          <p:spPr bwMode="auto">
            <a:xfrm>
              <a:off x="3204" y="1585"/>
              <a:ext cx="0" cy="491"/>
            </a:xfrm>
            <a:prstGeom prst="line">
              <a:avLst/>
            </a:prstGeom>
            <a:noFill/>
            <a:ln w="9525">
              <a:solidFill>
                <a:srgbClr val="000000"/>
              </a:solidFill>
              <a:round/>
              <a:tailEnd type="triangle" w="med" len="med"/>
            </a:ln>
          </p:spPr>
          <p:txBody>
            <a:bodyPr/>
            <a:lstStyle/>
            <a:p>
              <a:endParaRPr lang="zh-CN" altLang="en-US"/>
            </a:p>
          </p:txBody>
        </p:sp>
        <p:sp>
          <p:nvSpPr>
            <p:cNvPr id="291855" name="Text Box 15"/>
            <p:cNvSpPr txBox="1">
              <a:spLocks noChangeArrowheads="1"/>
            </p:cNvSpPr>
            <p:nvPr/>
          </p:nvSpPr>
          <p:spPr bwMode="auto">
            <a:xfrm>
              <a:off x="2036" y="2740"/>
              <a:ext cx="760" cy="736"/>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defRPr/>
              </a:pPr>
              <a:endParaRPr lang="en-US" altLang="zh-CN" sz="2000">
                <a:solidFill>
                  <a:schemeClr val="accent2"/>
                </a:solidFill>
                <a:latin typeface="华文新魏" panose="02010800040101010101" pitchFamily="2" charset="-122"/>
                <a:ea typeface="华文新魏" panose="02010800040101010101" pitchFamily="2" charset="-122"/>
              </a:endParaRPr>
            </a:p>
            <a:p>
              <a:pPr algn="just">
                <a:defRPr/>
              </a:pPr>
              <a:r>
                <a:rPr lang="en-US" altLang="zh-CN" sz="2000">
                  <a:solidFill>
                    <a:schemeClr val="accent2"/>
                  </a:solidFill>
                  <a:latin typeface="华文新魏" panose="02010800040101010101" pitchFamily="2" charset="-122"/>
                  <a:ea typeface="华文新魏" panose="02010800040101010101" pitchFamily="2" charset="-122"/>
                </a:rPr>
                <a:t>  </a:t>
              </a:r>
              <a:r>
                <a:rPr lang="zh-CN" altLang="en-US" sz="2000">
                  <a:solidFill>
                    <a:schemeClr val="accent2"/>
                  </a:solidFill>
                  <a:latin typeface="华文新魏" panose="02010800040101010101" pitchFamily="2" charset="-122"/>
                  <a:ea typeface="华文新魏" panose="02010800040101010101" pitchFamily="2" charset="-122"/>
                </a:rPr>
                <a:t>等待</a:t>
              </a:r>
              <a:endParaRPr lang="zh-CN" altLang="en-US"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  队列</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291856" name="Oval 16"/>
            <p:cNvSpPr>
              <a:spLocks noChangeArrowheads="1"/>
            </p:cNvSpPr>
            <p:nvPr/>
          </p:nvSpPr>
          <p:spPr bwMode="auto">
            <a:xfrm>
              <a:off x="3724" y="1340"/>
              <a:ext cx="634" cy="1471"/>
            </a:xfrm>
            <a:prstGeom prst="ellipse">
              <a:avLst/>
            </a:prstGeom>
            <a:solidFill>
              <a:schemeClr val="accent1"/>
            </a:solidFill>
            <a:ln w="9525">
              <a:solidFill>
                <a:srgbClr val="000000"/>
              </a:solidFill>
              <a:round/>
            </a:ln>
            <a:effectLst>
              <a:outerShdw dist="107763" dir="18900000" algn="ctr" rotWithShape="0">
                <a:srgbClr val="808080"/>
              </a:outerShdw>
            </a:effectLst>
          </p:spPr>
          <p:txBody>
            <a:bodyPr/>
            <a:lstStyle/>
            <a:p>
              <a:pPr>
                <a:defRPr/>
              </a:pPr>
              <a:endParaRPr lang="zh-CN" altLang="en-US" sz="2400">
                <a:ea typeface="宋体" panose="02010600030101010101" pitchFamily="2" charset="-122"/>
              </a:endParaRPr>
            </a:p>
          </p:txBody>
        </p:sp>
        <p:sp>
          <p:nvSpPr>
            <p:cNvPr id="18448" name="Text Box 17"/>
            <p:cNvSpPr txBox="1">
              <a:spLocks noChangeArrowheads="1"/>
            </p:cNvSpPr>
            <p:nvPr/>
          </p:nvSpPr>
          <p:spPr bwMode="auto">
            <a:xfrm>
              <a:off x="3855" y="1832"/>
              <a:ext cx="458" cy="489"/>
            </a:xfrm>
            <a:prstGeom prst="rect">
              <a:avLst/>
            </a:prstGeom>
            <a:solidFill>
              <a:schemeClr val="accent1"/>
            </a:solidFill>
            <a:ln w="9525">
              <a:noFill/>
              <a:miter lim="800000"/>
            </a:ln>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CPU</a:t>
              </a:r>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8449" name="Line 18"/>
            <p:cNvSpPr>
              <a:spLocks noChangeShapeType="1"/>
            </p:cNvSpPr>
            <p:nvPr/>
          </p:nvSpPr>
          <p:spPr bwMode="auto">
            <a:xfrm flipV="1">
              <a:off x="4373" y="2076"/>
              <a:ext cx="508" cy="1"/>
            </a:xfrm>
            <a:prstGeom prst="line">
              <a:avLst/>
            </a:prstGeom>
            <a:noFill/>
            <a:ln w="9525">
              <a:solidFill>
                <a:srgbClr val="000000"/>
              </a:solidFill>
              <a:round/>
              <a:tailEnd type="triangle" w="med" len="med"/>
            </a:ln>
          </p:spPr>
          <p:txBody>
            <a:bodyPr/>
            <a:lstStyle/>
            <a:p>
              <a:endParaRPr lang="zh-CN" altLang="en-US"/>
            </a:p>
          </p:txBody>
        </p:sp>
        <p:sp>
          <p:nvSpPr>
            <p:cNvPr id="18450" name="Line 19"/>
            <p:cNvSpPr>
              <a:spLocks noChangeShapeType="1"/>
            </p:cNvSpPr>
            <p:nvPr/>
          </p:nvSpPr>
          <p:spPr bwMode="auto">
            <a:xfrm>
              <a:off x="4373" y="2321"/>
              <a:ext cx="254" cy="1"/>
            </a:xfrm>
            <a:prstGeom prst="line">
              <a:avLst/>
            </a:prstGeom>
            <a:noFill/>
            <a:ln w="9525">
              <a:solidFill>
                <a:srgbClr val="000000"/>
              </a:solidFill>
              <a:round/>
            </a:ln>
          </p:spPr>
          <p:txBody>
            <a:bodyPr/>
            <a:lstStyle/>
            <a:p>
              <a:endParaRPr lang="zh-CN" altLang="en-US"/>
            </a:p>
          </p:txBody>
        </p:sp>
        <p:sp>
          <p:nvSpPr>
            <p:cNvPr id="18451" name="Line 20"/>
            <p:cNvSpPr>
              <a:spLocks noChangeShapeType="1"/>
            </p:cNvSpPr>
            <p:nvPr/>
          </p:nvSpPr>
          <p:spPr bwMode="auto">
            <a:xfrm>
              <a:off x="4633" y="2321"/>
              <a:ext cx="0" cy="737"/>
            </a:xfrm>
            <a:prstGeom prst="line">
              <a:avLst/>
            </a:prstGeom>
            <a:noFill/>
            <a:ln w="9525">
              <a:solidFill>
                <a:srgbClr val="000000"/>
              </a:solidFill>
              <a:round/>
            </a:ln>
          </p:spPr>
          <p:txBody>
            <a:bodyPr/>
            <a:lstStyle/>
            <a:p>
              <a:endParaRPr lang="zh-CN" altLang="en-US"/>
            </a:p>
          </p:txBody>
        </p:sp>
        <p:sp>
          <p:nvSpPr>
            <p:cNvPr id="18452" name="Line 22"/>
            <p:cNvSpPr>
              <a:spLocks noChangeShapeType="1"/>
            </p:cNvSpPr>
            <p:nvPr/>
          </p:nvSpPr>
          <p:spPr bwMode="auto">
            <a:xfrm flipH="1" flipV="1">
              <a:off x="2814" y="3059"/>
              <a:ext cx="1835" cy="8"/>
            </a:xfrm>
            <a:prstGeom prst="line">
              <a:avLst/>
            </a:prstGeom>
            <a:noFill/>
            <a:ln w="9525">
              <a:solidFill>
                <a:srgbClr val="000000"/>
              </a:solidFill>
              <a:round/>
              <a:tailEnd type="triangle" w="med" len="med"/>
            </a:ln>
          </p:spPr>
          <p:txBody>
            <a:bodyPr/>
            <a:lstStyle/>
            <a:p>
              <a:endParaRPr lang="zh-CN" altLang="en-US"/>
            </a:p>
          </p:txBody>
        </p:sp>
        <p:sp>
          <p:nvSpPr>
            <p:cNvPr id="18453" name="Line 24"/>
            <p:cNvSpPr>
              <a:spLocks noChangeShapeType="1"/>
            </p:cNvSpPr>
            <p:nvPr/>
          </p:nvSpPr>
          <p:spPr bwMode="auto">
            <a:xfrm flipH="1">
              <a:off x="1255" y="3058"/>
              <a:ext cx="763" cy="1"/>
            </a:xfrm>
            <a:prstGeom prst="line">
              <a:avLst/>
            </a:prstGeom>
            <a:noFill/>
            <a:ln w="9525">
              <a:solidFill>
                <a:srgbClr val="000000"/>
              </a:solidFill>
              <a:round/>
            </a:ln>
          </p:spPr>
          <p:txBody>
            <a:bodyPr/>
            <a:lstStyle/>
            <a:p>
              <a:endParaRPr lang="zh-CN" altLang="en-US"/>
            </a:p>
          </p:txBody>
        </p:sp>
        <p:sp>
          <p:nvSpPr>
            <p:cNvPr id="18454" name="Line 25"/>
            <p:cNvSpPr>
              <a:spLocks noChangeShapeType="1"/>
            </p:cNvSpPr>
            <p:nvPr/>
          </p:nvSpPr>
          <p:spPr bwMode="auto">
            <a:xfrm>
              <a:off x="1255" y="2321"/>
              <a:ext cx="763" cy="1"/>
            </a:xfrm>
            <a:prstGeom prst="line">
              <a:avLst/>
            </a:prstGeom>
            <a:noFill/>
            <a:ln w="9525">
              <a:solidFill>
                <a:srgbClr val="000000"/>
              </a:solidFill>
              <a:round/>
              <a:tailEnd type="triangle" w="med" len="med"/>
            </a:ln>
          </p:spPr>
          <p:txBody>
            <a:bodyPr/>
            <a:lstStyle/>
            <a:p>
              <a:endParaRPr lang="zh-CN" altLang="en-US"/>
            </a:p>
          </p:txBody>
        </p:sp>
        <p:sp>
          <p:nvSpPr>
            <p:cNvPr id="18455" name="Line 26"/>
            <p:cNvSpPr>
              <a:spLocks noChangeShapeType="1"/>
            </p:cNvSpPr>
            <p:nvPr/>
          </p:nvSpPr>
          <p:spPr bwMode="auto">
            <a:xfrm>
              <a:off x="1255" y="2321"/>
              <a:ext cx="0" cy="737"/>
            </a:xfrm>
            <a:prstGeom prst="line">
              <a:avLst/>
            </a:prstGeom>
            <a:noFill/>
            <a:ln w="9525">
              <a:solidFill>
                <a:srgbClr val="000000"/>
              </a:solidFill>
              <a:round/>
            </a:ln>
          </p:spPr>
          <p:txBody>
            <a:bodyPr/>
            <a:lstStyle/>
            <a:p>
              <a:endParaRPr lang="zh-CN" altLang="en-US"/>
            </a:p>
          </p:txBody>
        </p:sp>
        <p:sp>
          <p:nvSpPr>
            <p:cNvPr id="18456" name="Line 27"/>
            <p:cNvSpPr>
              <a:spLocks noChangeShapeType="1"/>
            </p:cNvSpPr>
            <p:nvPr/>
          </p:nvSpPr>
          <p:spPr bwMode="auto">
            <a:xfrm>
              <a:off x="4633" y="1585"/>
              <a:ext cx="0" cy="491"/>
            </a:xfrm>
            <a:prstGeom prst="line">
              <a:avLst/>
            </a:prstGeom>
            <a:noFill/>
            <a:ln w="9525">
              <a:solidFill>
                <a:srgbClr val="000000"/>
              </a:solidFill>
              <a:round/>
              <a:tailEnd type="triangle" w="med" len="med"/>
            </a:ln>
          </p:spPr>
          <p:txBody>
            <a:bodyPr/>
            <a:lstStyle/>
            <a:p>
              <a:endParaRPr lang="zh-CN" altLang="en-US"/>
            </a:p>
          </p:txBody>
        </p:sp>
        <p:sp>
          <p:nvSpPr>
            <p:cNvPr id="18457" name="Line 28"/>
            <p:cNvSpPr>
              <a:spLocks noChangeShapeType="1"/>
            </p:cNvSpPr>
            <p:nvPr/>
          </p:nvSpPr>
          <p:spPr bwMode="auto">
            <a:xfrm flipV="1">
              <a:off x="4114" y="890"/>
              <a:ext cx="0" cy="409"/>
            </a:xfrm>
            <a:prstGeom prst="line">
              <a:avLst/>
            </a:prstGeom>
            <a:noFill/>
            <a:ln w="9525">
              <a:solidFill>
                <a:srgbClr val="000000"/>
              </a:solidFill>
              <a:round/>
            </a:ln>
          </p:spPr>
          <p:txBody>
            <a:bodyPr/>
            <a:lstStyle/>
            <a:p>
              <a:endParaRPr lang="zh-CN" altLang="en-US"/>
            </a:p>
          </p:txBody>
        </p:sp>
        <p:sp>
          <p:nvSpPr>
            <p:cNvPr id="18458" name="Line 29"/>
            <p:cNvSpPr>
              <a:spLocks noChangeShapeType="1"/>
            </p:cNvSpPr>
            <p:nvPr/>
          </p:nvSpPr>
          <p:spPr bwMode="auto">
            <a:xfrm>
              <a:off x="1645" y="1708"/>
              <a:ext cx="382" cy="1"/>
            </a:xfrm>
            <a:prstGeom prst="line">
              <a:avLst/>
            </a:prstGeom>
            <a:noFill/>
            <a:ln w="9525">
              <a:solidFill>
                <a:srgbClr val="000000"/>
              </a:solidFill>
              <a:round/>
              <a:tailEnd type="triangle" w="med" len="med"/>
            </a:ln>
          </p:spPr>
          <p:txBody>
            <a:bodyPr/>
            <a:lstStyle/>
            <a:p>
              <a:endParaRPr lang="zh-CN" altLang="en-US"/>
            </a:p>
          </p:txBody>
        </p:sp>
        <p:sp>
          <p:nvSpPr>
            <p:cNvPr id="18459" name="Line 30"/>
            <p:cNvSpPr>
              <a:spLocks noChangeShapeType="1"/>
            </p:cNvSpPr>
            <p:nvPr/>
          </p:nvSpPr>
          <p:spPr bwMode="auto">
            <a:xfrm flipV="1">
              <a:off x="1645" y="890"/>
              <a:ext cx="0" cy="818"/>
            </a:xfrm>
            <a:prstGeom prst="line">
              <a:avLst/>
            </a:prstGeom>
            <a:noFill/>
            <a:ln w="9525">
              <a:solidFill>
                <a:srgbClr val="000000"/>
              </a:solidFill>
              <a:round/>
            </a:ln>
          </p:spPr>
          <p:txBody>
            <a:bodyPr/>
            <a:lstStyle/>
            <a:p>
              <a:endParaRPr lang="zh-CN" altLang="en-US"/>
            </a:p>
          </p:txBody>
        </p:sp>
        <p:sp>
          <p:nvSpPr>
            <p:cNvPr id="18460" name="Text Box 31"/>
            <p:cNvSpPr txBox="1">
              <a:spLocks noChangeArrowheads="1"/>
            </p:cNvSpPr>
            <p:nvPr/>
          </p:nvSpPr>
          <p:spPr bwMode="auto">
            <a:xfrm>
              <a:off x="2036" y="890"/>
              <a:ext cx="760" cy="555"/>
            </a:xfrm>
            <a:prstGeom prst="rect">
              <a:avLst/>
            </a:prstGeom>
            <a:solidFill>
              <a:schemeClr val="accent1"/>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时间片完</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61" name="Line 32"/>
            <p:cNvSpPr>
              <a:spLocks noChangeShapeType="1"/>
            </p:cNvSpPr>
            <p:nvPr/>
          </p:nvSpPr>
          <p:spPr bwMode="auto">
            <a:xfrm flipH="1">
              <a:off x="1645" y="890"/>
              <a:ext cx="2460" cy="1"/>
            </a:xfrm>
            <a:prstGeom prst="line">
              <a:avLst/>
            </a:prstGeom>
            <a:noFill/>
            <a:ln w="9525">
              <a:solidFill>
                <a:srgbClr val="000000"/>
              </a:solidFill>
              <a:round/>
            </a:ln>
          </p:spPr>
          <p:txBody>
            <a:bodyPr/>
            <a:lstStyle/>
            <a:p>
              <a:endParaRPr lang="zh-CN" altLang="en-US"/>
            </a:p>
          </p:txBody>
        </p:sp>
      </p:gr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685800" y="269875"/>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2.5.2 </a:t>
            </a:r>
            <a:r>
              <a:rPr lang="zh-CN" altLang="en-US" sz="4800" smtClean="0">
                <a:latin typeface="华文新魏" panose="02010800040101010101" pitchFamily="2" charset="-122"/>
                <a:ea typeface="华文新魏" panose="02010800040101010101" pitchFamily="2" charset="-122"/>
              </a:rPr>
              <a:t>选择调度算法原则</a:t>
            </a:r>
            <a:r>
              <a:rPr lang="en-US" altLang="zh-CN" sz="4800" smtClean="0">
                <a:latin typeface="华文新魏" panose="02010800040101010101" pitchFamily="2" charset="-122"/>
                <a:ea typeface="华文新魏" panose="02010800040101010101" pitchFamily="2" charset="-122"/>
              </a:rPr>
              <a:t>(1)</a:t>
            </a:r>
            <a:endParaRPr lang="zh-CN" altLang="en-US" sz="4800" smtClean="0">
              <a:latin typeface="华文新魏" panose="02010800040101010101" pitchFamily="2" charset="-122"/>
              <a:ea typeface="华文新魏" panose="02010800040101010101" pitchFamily="2" charset="-122"/>
            </a:endParaRPr>
          </a:p>
        </p:txBody>
      </p:sp>
      <p:sp>
        <p:nvSpPr>
          <p:cNvPr id="19458" name="Rectangle 3"/>
          <p:cNvSpPr>
            <a:spLocks noGrp="1" noChangeArrowheads="1"/>
          </p:cNvSpPr>
          <p:nvPr>
            <p:ph type="body" idx="1"/>
          </p:nvPr>
        </p:nvSpPr>
        <p:spPr/>
        <p:txBody>
          <a:bodyPr/>
          <a:lstStyle/>
          <a:p>
            <a:r>
              <a:rPr lang="zh-CN" altLang="en-US" smtClean="0"/>
              <a:t>资源利用率</a:t>
            </a:r>
            <a:endParaRPr lang="zh-CN" altLang="en-US" smtClean="0"/>
          </a:p>
          <a:p>
            <a:pPr lvl="1"/>
            <a:r>
              <a:rPr lang="zh-CN" altLang="en-US" sz="3200" smtClean="0"/>
              <a:t> </a:t>
            </a:r>
            <a:r>
              <a:rPr lang="en-US" altLang="zh-CN" sz="3200" smtClean="0"/>
              <a:t>CPU</a:t>
            </a:r>
            <a:r>
              <a:rPr lang="zh-CN" altLang="en-US" sz="3200" smtClean="0"/>
              <a:t>利用率</a:t>
            </a:r>
            <a:r>
              <a:rPr lang="en-US" altLang="zh-CN" sz="3200" smtClean="0"/>
              <a:t>=CPU</a:t>
            </a:r>
            <a:r>
              <a:rPr lang="zh-CN" altLang="en-US" sz="3200" smtClean="0"/>
              <a:t>有效工作时间</a:t>
            </a:r>
            <a:r>
              <a:rPr lang="en-US" altLang="zh-CN" sz="3200" smtClean="0"/>
              <a:t>/CPU</a:t>
            </a:r>
            <a:r>
              <a:rPr lang="zh-CN" altLang="en-US" sz="3200" smtClean="0"/>
              <a:t>总的运行时间，</a:t>
            </a:r>
            <a:endParaRPr lang="zh-CN" altLang="en-US" sz="3200" smtClean="0"/>
          </a:p>
          <a:p>
            <a:pPr lvl="1"/>
            <a:r>
              <a:rPr lang="zh-CN" altLang="en-US" sz="3200" smtClean="0"/>
              <a:t> </a:t>
            </a:r>
            <a:r>
              <a:rPr lang="en-US" altLang="zh-CN" sz="3200" smtClean="0"/>
              <a:t>CPU</a:t>
            </a:r>
            <a:r>
              <a:rPr lang="zh-CN" altLang="en-US" sz="3200" smtClean="0"/>
              <a:t>总的运行时间</a:t>
            </a:r>
            <a:r>
              <a:rPr lang="en-US" altLang="zh-CN" sz="3200" smtClean="0"/>
              <a:t>=CPU</a:t>
            </a:r>
            <a:r>
              <a:rPr lang="zh-CN" altLang="en-US" sz="3200" smtClean="0"/>
              <a:t>有效工作时间</a:t>
            </a:r>
            <a:r>
              <a:rPr lang="en-US" altLang="zh-CN" sz="3200" smtClean="0"/>
              <a:t>+CPU</a:t>
            </a:r>
            <a:r>
              <a:rPr lang="zh-CN" altLang="en-US" sz="3200" smtClean="0"/>
              <a:t>空闲等待时间</a:t>
            </a:r>
            <a:endParaRPr lang="zh-CN" altLang="en-US" sz="320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ChangeArrowheads="1"/>
          </p:cNvSpPr>
          <p:nvPr/>
        </p:nvSpPr>
        <p:spPr bwMode="auto">
          <a:xfrm>
            <a:off x="457200" y="228600"/>
            <a:ext cx="8382000" cy="10668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(2)</a:t>
            </a:r>
            <a:endParaRPr lang="en-US" altLang="zh-CN" sz="4800">
              <a:solidFill>
                <a:srgbClr val="FF0000"/>
              </a:solidFill>
              <a:latin typeface="华文新魏" panose="02010800040101010101" pitchFamily="2" charset="-122"/>
              <a:ea typeface="华文新魏" panose="02010800040101010101" pitchFamily="2" charset="-122"/>
            </a:endParaRPr>
          </a:p>
        </p:txBody>
      </p:sp>
      <p:sp>
        <p:nvSpPr>
          <p:cNvPr id="20482" name="Rectangle 3"/>
          <p:cNvSpPr>
            <a:spLocks noChangeArrowheads="1"/>
          </p:cNvSpPr>
          <p:nvPr/>
        </p:nvSpPr>
        <p:spPr bwMode="auto">
          <a:xfrm>
            <a:off x="468313" y="1412875"/>
            <a:ext cx="8064500" cy="491172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 </a:t>
            </a:r>
            <a:r>
              <a:rPr lang="zh-CN" altLang="en-US" sz="3000">
                <a:cs typeface="Times New Roman" panose="02020603050405020304" pitchFamily="18" charset="0"/>
              </a:rPr>
              <a:t>响应时间</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交互式进程从提交一个请求</a:t>
            </a:r>
            <a:r>
              <a:rPr lang="en-US" altLang="zh-CN" sz="3000">
                <a:cs typeface="Times New Roman" panose="02020603050405020304" pitchFamily="18" charset="0"/>
              </a:rPr>
              <a:t>(</a:t>
            </a:r>
            <a:r>
              <a:rPr lang="zh-CN" altLang="en-US" sz="3000">
                <a:cs typeface="Times New Roman" panose="02020603050405020304" pitchFamily="18" charset="0"/>
              </a:rPr>
              <a:t>命令</a:t>
            </a:r>
            <a:r>
              <a:rPr lang="en-US" altLang="zh-CN" sz="3000">
                <a:cs typeface="Times New Roman" panose="02020603050405020304" pitchFamily="18" charset="0"/>
              </a:rPr>
              <a:t>)</a:t>
            </a:r>
            <a:r>
              <a:rPr lang="zh-CN" altLang="en-US" sz="3000">
                <a:cs typeface="Times New Roman" panose="02020603050405020304" pitchFamily="18" charset="0"/>
              </a:rPr>
              <a:t>到接收到响应之间的时间间隔称响应时间。</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使交互式用户的响应时间尽可能短，或尽快处理实时任务。</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这是分时系统和实时系统衡量调度性能的一个重要指标。</a:t>
            </a:r>
            <a:endParaRPr lang="en-US" altLang="zh-CN" sz="3000">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838200" y="60960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(3)</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21506" name="Rectangle 3"/>
          <p:cNvSpPr>
            <a:spLocks noChangeArrowheads="1"/>
          </p:cNvSpPr>
          <p:nvPr/>
        </p:nvSpPr>
        <p:spPr bwMode="auto">
          <a:xfrm>
            <a:off x="990600" y="1066800"/>
            <a:ext cx="7924800" cy="5486400"/>
          </a:xfrm>
          <a:prstGeom prst="rect">
            <a:avLst/>
          </a:prstGeom>
          <a:noFill/>
          <a:ln w="9525">
            <a:noFill/>
            <a:miter lim="800000"/>
          </a:ln>
        </p:spPr>
        <p:txBody>
          <a:bodyPr/>
          <a:lstStyle/>
          <a:p>
            <a:pPr marL="457200" indent="-457200">
              <a:spcBef>
                <a:spcPct val="20000"/>
              </a:spcBef>
            </a:pPr>
            <a:endParaRPr lang="en-US" altLang="zh-CN" sz="3200">
              <a:latin typeface="华文新魏" panose="02010800040101010101" pitchFamily="2" charset="-122"/>
              <a:ea typeface="华文新魏" panose="02010800040101010101" pitchFamily="2" charset="-122"/>
            </a:endParaRPr>
          </a:p>
          <a:p>
            <a:pPr marL="457200" indent="-457200" algn="just">
              <a:spcBef>
                <a:spcPct val="20000"/>
              </a:spcBef>
              <a:buFontTx/>
              <a:buChar char="•"/>
            </a:pPr>
            <a:endParaRPr lang="en-US" altLang="zh-CN" sz="2800">
              <a:latin typeface="华文新魏" panose="02010800040101010101" pitchFamily="2" charset="-122"/>
              <a:ea typeface="华文新魏" panose="02010800040101010101" pitchFamily="2" charset="-122"/>
            </a:endParaRPr>
          </a:p>
        </p:txBody>
      </p:sp>
      <p:sp>
        <p:nvSpPr>
          <p:cNvPr id="21507" name="Rectangle 4"/>
          <p:cNvSpPr>
            <a:spLocks noChangeArrowheads="1"/>
          </p:cNvSpPr>
          <p:nvPr/>
        </p:nvSpPr>
        <p:spPr bwMode="auto">
          <a:xfrm>
            <a:off x="611188" y="1557338"/>
            <a:ext cx="8064500" cy="4751387"/>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周转时间</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批处理用户从作业提交给系统开始，到作业完成为止的时间间隔称作业周转时间，应使作业周转时间或平均作业周转时间尽可能短。</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这是批处理系统衡量调度性能的一个重要指标。</a:t>
            </a:r>
            <a:endParaRPr lang="zh-CN" altLang="en-US" sz="300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p:cNvSpPr>
          <p:nvPr/>
        </p:nvSpPr>
        <p:spPr bwMode="auto">
          <a:xfrm>
            <a:off x="609600" y="228600"/>
            <a:ext cx="8534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2.1.2  </a:t>
            </a:r>
            <a:r>
              <a:rPr lang="zh-CN" altLang="en-US" sz="4800">
                <a:solidFill>
                  <a:schemeClr val="tx2"/>
                </a:solidFill>
                <a:latin typeface="华文新魏" panose="02010800040101010101" pitchFamily="2" charset="-122"/>
                <a:ea typeface="华文新魏" panose="02010800040101010101" pitchFamily="2" charset="-122"/>
              </a:rPr>
              <a:t>程序状态字</a:t>
            </a:r>
            <a:r>
              <a:rPr lang="en-US" altLang="zh-CN" sz="4800">
                <a:solidFill>
                  <a:schemeClr val="tx2"/>
                </a:solidFill>
                <a:latin typeface="华文新魏" panose="02010800040101010101" pitchFamily="2" charset="-122"/>
                <a:ea typeface="华文新魏" panose="02010800040101010101" pitchFamily="2" charset="-122"/>
              </a:rPr>
              <a:t>(1)</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14339" name="Rectangle 3"/>
          <p:cNvSpPr>
            <a:spLocks noChangeArrowheads="1"/>
          </p:cNvSpPr>
          <p:nvPr/>
        </p:nvSpPr>
        <p:spPr bwMode="auto">
          <a:xfrm>
            <a:off x="611188" y="1255713"/>
            <a:ext cx="8208962" cy="5486400"/>
          </a:xfrm>
          <a:prstGeom prst="rect">
            <a:avLst/>
          </a:prstGeom>
          <a:noFill/>
          <a:ln w="9525" algn="ctr">
            <a:noFill/>
            <a:miter lim="800000"/>
          </a:ln>
        </p:spPr>
        <p:txBody>
          <a:bodyPr/>
          <a:lstStyle/>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计算机如何知道当前处于何种工作状态？这时能否执行特权指令？通常操作系统都引入程序状态字</a:t>
            </a:r>
            <a:r>
              <a:rPr lang="en-US" altLang="zh-CN" sz="3000" dirty="0"/>
              <a:t>PSW</a:t>
            </a:r>
            <a:r>
              <a:rPr lang="zh-CN" altLang="en-US" sz="3000" dirty="0"/>
              <a:t>（</a:t>
            </a:r>
            <a:r>
              <a:rPr lang="en-US" altLang="zh-CN" sz="3000" dirty="0"/>
              <a:t>Program Status Word</a:t>
            </a:r>
            <a:r>
              <a:rPr lang="zh-CN" altLang="en-US" sz="3000" dirty="0"/>
              <a:t>）来区别不同的处理器工作状态。</a:t>
            </a:r>
            <a:endParaRPr lang="zh-CN" altLang="en-US" sz="3000" dirty="0"/>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en-US" altLang="zh-CN" sz="3000" dirty="0"/>
              <a:t>PSW</a:t>
            </a:r>
            <a:r>
              <a:rPr lang="zh-CN" altLang="en-US" sz="3000" dirty="0"/>
              <a:t>用来控制指令执行顺序并保留和指示与程序有关的系统状态，主要作用是实现程序状态的保护和恢复。</a:t>
            </a:r>
            <a:endParaRPr lang="zh-CN" altLang="en-US" sz="3000" dirty="0"/>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每个程序都有一个与其执行相关的</a:t>
            </a:r>
            <a:r>
              <a:rPr lang="en-US" altLang="zh-CN" sz="3000" dirty="0"/>
              <a:t>PSW</a:t>
            </a:r>
            <a:r>
              <a:rPr lang="zh-CN" altLang="en-US" sz="3000" dirty="0"/>
              <a:t>，每个处理器都设置一个</a:t>
            </a:r>
            <a:r>
              <a:rPr lang="en-US" altLang="zh-CN" sz="3000" dirty="0"/>
              <a:t>PSW</a:t>
            </a:r>
            <a:r>
              <a:rPr lang="zh-CN" altLang="en-US" sz="3000" dirty="0"/>
              <a:t>寄存器。程序占有处理器执行，它的</a:t>
            </a:r>
            <a:r>
              <a:rPr lang="en-US" altLang="zh-CN" sz="3000" dirty="0"/>
              <a:t>PSW</a:t>
            </a:r>
            <a:r>
              <a:rPr lang="zh-CN" altLang="en-US" sz="3000" dirty="0"/>
              <a:t>将占有</a:t>
            </a:r>
            <a:r>
              <a:rPr lang="en-US" altLang="zh-CN" sz="3000" dirty="0"/>
              <a:t>PSW</a:t>
            </a:r>
            <a:r>
              <a:rPr lang="zh-CN" altLang="en-US" sz="3000" dirty="0"/>
              <a:t>寄存器。 </a:t>
            </a: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amond(in)">
                                      <p:cBhvr>
                                        <p:cTn id="7" dur="2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diamond(in)">
                                      <p:cBhvr>
                                        <p:cTn id="12" dur="2000"/>
                                        <p:tgtEl>
                                          <p:spTgt spid="14339">
                                            <p:txEl>
                                              <p:pRg st="1" end="1"/>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diamond(in)">
                                      <p:cBhvr>
                                        <p:cTn id="15" dur="20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990600" y="60960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(4)</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22530" name="Rectangle 3"/>
          <p:cNvSpPr>
            <a:spLocks noChangeArrowheads="1"/>
          </p:cNvSpPr>
          <p:nvPr/>
        </p:nvSpPr>
        <p:spPr bwMode="auto">
          <a:xfrm>
            <a:off x="990600" y="1066800"/>
            <a:ext cx="7924800" cy="5486400"/>
          </a:xfrm>
          <a:prstGeom prst="rect">
            <a:avLst/>
          </a:prstGeom>
          <a:noFill/>
          <a:ln w="9525">
            <a:noFill/>
            <a:miter lim="800000"/>
          </a:ln>
        </p:spPr>
        <p:txBody>
          <a:bodyPr/>
          <a:lstStyle/>
          <a:p>
            <a:pPr marL="457200" indent="-457200">
              <a:spcBef>
                <a:spcPct val="20000"/>
              </a:spcBef>
            </a:pPr>
            <a:endParaRPr lang="en-US" altLang="zh-CN" sz="3200">
              <a:latin typeface="华文新魏" panose="02010800040101010101" pitchFamily="2" charset="-122"/>
              <a:ea typeface="华文新魏" panose="02010800040101010101" pitchFamily="2" charset="-122"/>
            </a:endParaRPr>
          </a:p>
          <a:p>
            <a:pPr marL="457200" indent="-457200" algn="just">
              <a:spcBef>
                <a:spcPct val="20000"/>
              </a:spcBef>
              <a:buFontTx/>
              <a:buChar char="•"/>
            </a:pPr>
            <a:endParaRPr lang="en-US" altLang="zh-CN" sz="2800">
              <a:latin typeface="华文新魏" panose="02010800040101010101" pitchFamily="2" charset="-122"/>
              <a:ea typeface="华文新魏" panose="02010800040101010101" pitchFamily="2" charset="-122"/>
            </a:endParaRPr>
          </a:p>
        </p:txBody>
      </p:sp>
      <p:sp>
        <p:nvSpPr>
          <p:cNvPr id="22531" name="Rectangle 4"/>
          <p:cNvSpPr>
            <a:spLocks noChangeArrowheads="1"/>
          </p:cNvSpPr>
          <p:nvPr/>
        </p:nvSpPr>
        <p:spPr bwMode="auto">
          <a:xfrm>
            <a:off x="827088" y="1590675"/>
            <a:ext cx="7848600" cy="43592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  </a:t>
            </a:r>
            <a:r>
              <a:rPr lang="zh-CN" altLang="en-US" sz="3000">
                <a:cs typeface="Times New Roman" panose="02020603050405020304" pitchFamily="18" charset="0"/>
              </a:rPr>
              <a:t>吞吐率</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单位时间内处理的作业数。</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  公平性</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确保每个用户每个进程获得合理的</a:t>
            </a:r>
            <a:r>
              <a:rPr lang="en-US" altLang="zh-CN" sz="3000">
                <a:cs typeface="Times New Roman" panose="02020603050405020304" pitchFamily="18" charset="0"/>
              </a:rPr>
              <a:t>CPU</a:t>
            </a:r>
            <a:r>
              <a:rPr lang="zh-CN" altLang="en-US" sz="3000">
                <a:cs typeface="Times New Roman" panose="02020603050405020304" pitchFamily="18" charset="0"/>
              </a:rPr>
              <a:t>份额或其他资源份额，不会出现饿死情况。</a:t>
            </a:r>
            <a:endParaRPr lang="en-US" altLang="zh-CN" sz="3000">
              <a:cs typeface="Times New Roman" panose="02020603050405020304" pitchFamily="18"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8" name="Rectangle 2"/>
          <p:cNvSpPr>
            <a:spLocks noChangeArrowheads="1"/>
          </p:cNvSpPr>
          <p:nvPr/>
        </p:nvSpPr>
        <p:spPr bwMode="auto">
          <a:xfrm>
            <a:off x="381000" y="228600"/>
            <a:ext cx="7935913" cy="1143000"/>
          </a:xfrm>
          <a:prstGeom prst="rect">
            <a:avLst/>
          </a:prstGeom>
          <a:noFill/>
          <a:ln w="9525">
            <a:noFill/>
            <a:miter lim="800000"/>
          </a:ln>
        </p:spPr>
        <p:txBody>
          <a:bodyPr anchor="ctr"/>
          <a:lstStyle/>
          <a:p>
            <a:pPr algn="ctr"/>
            <a:r>
              <a:rPr lang="en-US" altLang="zh-CN" sz="44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作业周转与平均周转时间</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27659" name="Rectangle 3"/>
          <p:cNvSpPr>
            <a:spLocks noChangeArrowheads="1"/>
          </p:cNvSpPr>
          <p:nvPr/>
        </p:nvSpPr>
        <p:spPr bwMode="auto">
          <a:xfrm>
            <a:off x="838200" y="1428750"/>
            <a:ext cx="7696200" cy="49530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如果作业</a:t>
            </a:r>
            <a:r>
              <a:rPr lang="en-US" altLang="zh-CN" sz="3000">
                <a:cs typeface="Times New Roman" panose="02020603050405020304" pitchFamily="18" charset="0"/>
              </a:rPr>
              <a:t>i</a:t>
            </a:r>
            <a:r>
              <a:rPr lang="zh-CN" altLang="en-US" sz="3000">
                <a:cs typeface="Times New Roman" panose="02020603050405020304" pitchFamily="18" charset="0"/>
              </a:rPr>
              <a:t>提交给系统的时刻是</a:t>
            </a:r>
            <a:r>
              <a:rPr lang="en-US" altLang="zh-CN" sz="3000">
                <a:cs typeface="Times New Roman" panose="02020603050405020304" pitchFamily="18" charset="0"/>
              </a:rPr>
              <a:t>ts</a:t>
            </a:r>
            <a:r>
              <a:rPr lang="zh-CN" altLang="en-US" sz="3000">
                <a:cs typeface="Times New Roman" panose="02020603050405020304" pitchFamily="18" charset="0"/>
              </a:rPr>
              <a:t>，完成时刻是</a:t>
            </a:r>
            <a:r>
              <a:rPr lang="en-US" altLang="zh-CN" sz="3000">
                <a:cs typeface="Times New Roman" panose="02020603050405020304" pitchFamily="18" charset="0"/>
              </a:rPr>
              <a:t>tf</a:t>
            </a:r>
            <a:r>
              <a:rPr lang="zh-CN" altLang="en-US" sz="3000">
                <a:cs typeface="Times New Roman" panose="02020603050405020304" pitchFamily="18" charset="0"/>
              </a:rPr>
              <a:t>，该作业的周转时间</a:t>
            </a:r>
            <a:r>
              <a:rPr lang="en-US" altLang="zh-CN" sz="3000">
                <a:cs typeface="Times New Roman" panose="02020603050405020304" pitchFamily="18" charset="0"/>
              </a:rPr>
              <a:t>ti</a:t>
            </a:r>
            <a:r>
              <a:rPr lang="zh-CN" altLang="en-US" sz="3000">
                <a:cs typeface="Times New Roman" panose="02020603050405020304" pitchFamily="18" charset="0"/>
              </a:rPr>
              <a:t>为：</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None/>
            </a:pPr>
            <a:r>
              <a:rPr lang="en-US" altLang="zh-CN" sz="3000">
                <a:cs typeface="Times New Roman" panose="02020603050405020304" pitchFamily="18" charset="0"/>
              </a:rPr>
              <a:t>				ti = tf - ts</a:t>
            </a:r>
            <a:endParaRPr lang="en-US" altLang="zh-CN"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实际上，它是作业在系统里的等待时间与运行时间之和。</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为了提高系统的性能，要让若干个用户的平均作业周转时间和平均带权周转时间最小。</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None/>
            </a:pPr>
            <a:r>
              <a:rPr lang="zh-CN" altLang="en-US" sz="3000">
                <a:cs typeface="Times New Roman" panose="02020603050405020304" pitchFamily="18" charset="0"/>
              </a:rPr>
              <a:t>          平均作业周转时间 </a:t>
            </a:r>
            <a:r>
              <a:rPr lang="en-US" altLang="zh-CN" sz="3000">
                <a:cs typeface="Times New Roman" panose="02020603050405020304" pitchFamily="18" charset="0"/>
              </a:rPr>
              <a:t>T =(       )/ n</a:t>
            </a:r>
            <a:endParaRPr lang="en-US" altLang="zh-CN" sz="3000">
              <a:cs typeface="Times New Roman" panose="02020603050405020304" pitchFamily="18" charset="0"/>
            </a:endParaRPr>
          </a:p>
        </p:txBody>
      </p:sp>
      <p:sp>
        <p:nvSpPr>
          <p:cNvPr id="27660" name="Rectangle 10"/>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sz="2400"/>
          </a:p>
        </p:txBody>
      </p:sp>
      <p:sp>
        <p:nvSpPr>
          <p:cNvPr id="27661" name="Rectangle 1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sz="2400"/>
          </a:p>
        </p:txBody>
      </p:sp>
      <p:sp>
        <p:nvSpPr>
          <p:cNvPr id="27662" name="Rectangle 1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sz="2400"/>
          </a:p>
        </p:txBody>
      </p:sp>
      <p:graphicFrame>
        <p:nvGraphicFramePr>
          <p:cNvPr id="27657" name="Object 13"/>
          <p:cNvGraphicFramePr>
            <a:graphicFrameLocks noChangeAspect="1"/>
          </p:cNvGraphicFramePr>
          <p:nvPr/>
        </p:nvGraphicFramePr>
        <p:xfrm>
          <a:off x="5724525" y="5411788"/>
          <a:ext cx="568325" cy="825500"/>
        </p:xfrm>
        <a:graphic>
          <a:graphicData uri="http://schemas.openxmlformats.org/presentationml/2006/ole">
            <mc:AlternateContent xmlns:mc="http://schemas.openxmlformats.org/markup-compatibility/2006">
              <mc:Choice xmlns:v="urn:schemas-microsoft-com:vml" Requires="v">
                <p:oleObj spid="_x0000_s34829" name="公式" r:id="rId1" imgW="292100" imgH="431800" progId="Equation.3">
                  <p:embed/>
                </p:oleObj>
              </mc:Choice>
              <mc:Fallback>
                <p:oleObj name="公式" r:id="rId1" imgW="292100" imgH="431800" progId="Equation.3">
                  <p:embed/>
                  <p:pic>
                    <p:nvPicPr>
                      <p:cNvPr id="0" name="图片 348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5411788"/>
                        <a:ext cx="56832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ChangeArrowheads="1"/>
          </p:cNvSpPr>
          <p:nvPr/>
        </p:nvSpPr>
        <p:spPr bwMode="auto">
          <a:xfrm>
            <a:off x="838200" y="60960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作业带权周转时间和平均</a:t>
            </a:r>
            <a:br>
              <a:rPr lang="zh-CN" altLang="en-US" sz="4800">
                <a:solidFill>
                  <a:schemeClr val="tx2"/>
                </a:solidFill>
                <a:latin typeface="华文新魏" panose="02010800040101010101" pitchFamily="2" charset="-122"/>
                <a:ea typeface="华文新魏" panose="02010800040101010101" pitchFamily="2" charset="-122"/>
              </a:rPr>
            </a:br>
            <a:r>
              <a:rPr lang="zh-CN" altLang="en-US" sz="4800">
                <a:solidFill>
                  <a:schemeClr val="tx2"/>
                </a:solidFill>
                <a:latin typeface="华文新魏" panose="02010800040101010101" pitchFamily="2" charset="-122"/>
                <a:ea typeface="华文新魏" panose="02010800040101010101" pitchFamily="2" charset="-122"/>
              </a:rPr>
              <a:t>作业带权周转时间</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28678" name="Rectangle 3"/>
          <p:cNvSpPr>
            <a:spLocks noChangeArrowheads="1"/>
          </p:cNvSpPr>
          <p:nvPr/>
        </p:nvSpPr>
        <p:spPr bwMode="auto">
          <a:xfrm>
            <a:off x="611188" y="2276475"/>
            <a:ext cx="7993062" cy="420052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如果作业</a:t>
            </a:r>
            <a:r>
              <a:rPr lang="en-US" altLang="zh-CN" sz="3000">
                <a:cs typeface="Times New Roman" panose="02020603050405020304" pitchFamily="18" charset="0"/>
              </a:rPr>
              <a:t>i</a:t>
            </a:r>
            <a:r>
              <a:rPr lang="zh-CN" altLang="en-US" sz="3000">
                <a:cs typeface="Times New Roman" panose="02020603050405020304" pitchFamily="18" charset="0"/>
              </a:rPr>
              <a:t>的周转时间为</a:t>
            </a:r>
            <a:r>
              <a:rPr lang="en-US" altLang="zh-CN" sz="3000">
                <a:cs typeface="Times New Roman" panose="02020603050405020304" pitchFamily="18" charset="0"/>
              </a:rPr>
              <a:t>ti</a:t>
            </a:r>
            <a:r>
              <a:rPr lang="zh-CN" altLang="en-US" sz="3000">
                <a:cs typeface="Times New Roman" panose="02020603050405020304" pitchFamily="18" charset="0"/>
              </a:rPr>
              <a:t>，所需运行时间为</a:t>
            </a:r>
            <a:r>
              <a:rPr lang="en-US" altLang="zh-CN" sz="3000">
                <a:cs typeface="Times New Roman" panose="02020603050405020304" pitchFamily="18" charset="0"/>
              </a:rPr>
              <a:t>tk</a:t>
            </a:r>
            <a:r>
              <a:rPr lang="zh-CN" altLang="en-US" sz="3000">
                <a:cs typeface="Times New Roman" panose="02020603050405020304" pitchFamily="18" charset="0"/>
              </a:rPr>
              <a:t>，则称</a:t>
            </a:r>
            <a:r>
              <a:rPr lang="en-US" altLang="zh-CN" sz="3000">
                <a:cs typeface="Times New Roman" panose="02020603050405020304" pitchFamily="18" charset="0"/>
              </a:rPr>
              <a:t>wi=ti /tk</a:t>
            </a:r>
            <a:r>
              <a:rPr lang="zh-CN" altLang="en-US" sz="3000">
                <a:cs typeface="Times New Roman" panose="02020603050405020304" pitchFamily="18" charset="0"/>
              </a:rPr>
              <a:t>为该作业的带权周转时间。</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ti</a:t>
            </a:r>
            <a:r>
              <a:rPr lang="zh-CN" altLang="en-US" sz="3000">
                <a:cs typeface="Times New Roman" panose="02020603050405020304" pitchFamily="18" charset="0"/>
              </a:rPr>
              <a:t>是等待时间与运行时间之和，故带权周转时间总大于</a:t>
            </a:r>
            <a:r>
              <a:rPr lang="en-US" altLang="zh-CN" sz="3000">
                <a:cs typeface="Times New Roman" panose="02020603050405020304" pitchFamily="18" charset="0"/>
              </a:rPr>
              <a:t>1</a:t>
            </a:r>
            <a:r>
              <a:rPr lang="zh-CN" altLang="en-US" sz="3000">
                <a:cs typeface="Times New Roman" panose="02020603050405020304" pitchFamily="18" charset="0"/>
              </a:rPr>
              <a:t>。</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   平均作业带权周转时间</a:t>
            </a:r>
            <a:r>
              <a:rPr lang="en-US" altLang="zh-CN" sz="3000">
                <a:cs typeface="Times New Roman" panose="02020603050405020304" pitchFamily="18" charset="0"/>
              </a:rPr>
              <a:t>W=(       )/ n</a:t>
            </a:r>
            <a:endParaRPr lang="en-US" altLang="zh-CN" sz="3000">
              <a:cs typeface="Times New Roman" panose="02020603050405020304" pitchFamily="18" charset="0"/>
            </a:endParaRPr>
          </a:p>
        </p:txBody>
      </p:sp>
      <p:graphicFrame>
        <p:nvGraphicFramePr>
          <p:cNvPr id="28676" name="Object 13"/>
          <p:cNvGraphicFramePr>
            <a:graphicFrameLocks noChangeAspect="1"/>
          </p:cNvGraphicFramePr>
          <p:nvPr/>
        </p:nvGraphicFramePr>
        <p:xfrm>
          <a:off x="5795963" y="4149725"/>
          <a:ext cx="776287" cy="893763"/>
        </p:xfrm>
        <a:graphic>
          <a:graphicData uri="http://schemas.openxmlformats.org/presentationml/2006/ole">
            <mc:AlternateContent xmlns:mc="http://schemas.openxmlformats.org/markup-compatibility/2006">
              <mc:Choice xmlns:v="urn:schemas-microsoft-com:vml" Requires="v">
                <p:oleObj spid="_x0000_s35853" name="公式" r:id="rId1" imgW="368300" imgH="431800" progId="Equation.3">
                  <p:embed/>
                </p:oleObj>
              </mc:Choice>
              <mc:Fallback>
                <p:oleObj name="公式" r:id="rId1" imgW="368300" imgH="431800" progId="Equation.3">
                  <p:embed/>
                  <p:pic>
                    <p:nvPicPr>
                      <p:cNvPr id="0" name="图片 358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4149725"/>
                        <a:ext cx="776287"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152400" y="333375"/>
            <a:ext cx="8839200" cy="990600"/>
          </a:xfrm>
        </p:spPr>
        <p:txBody>
          <a:bodyPr/>
          <a:lstStyle/>
          <a:p>
            <a:pPr eaLnBrk="1" hangingPunct="1"/>
            <a:r>
              <a:rPr lang="en-US" altLang="zh-CN" smtClean="0">
                <a:latin typeface="华文新魏" panose="02010800040101010101" pitchFamily="2" charset="-122"/>
                <a:ea typeface="华文新魏" panose="02010800040101010101" pitchFamily="2" charset="-122"/>
              </a:rPr>
              <a:t>2.5.3 </a:t>
            </a:r>
            <a:r>
              <a:rPr lang="zh-CN" altLang="en-US" smtClean="0">
                <a:latin typeface="华文新魏" panose="02010800040101010101" pitchFamily="2" charset="-122"/>
                <a:ea typeface="华文新魏" panose="02010800040101010101" pitchFamily="2" charset="-122"/>
              </a:rPr>
              <a:t>作业管理与调度</a:t>
            </a:r>
            <a:endParaRPr lang="zh-CN" altLang="en-US" b="1" i="1" smtClean="0">
              <a:latin typeface="华文新魏" panose="02010800040101010101" pitchFamily="2" charset="-122"/>
              <a:ea typeface="华文新魏" panose="02010800040101010101" pitchFamily="2" charset="-122"/>
            </a:endParaRPr>
          </a:p>
        </p:txBody>
      </p:sp>
      <p:sp>
        <p:nvSpPr>
          <p:cNvPr id="29698" name="Rectangle 3"/>
          <p:cNvSpPr>
            <a:spLocks noGrp="1" noChangeArrowheads="1"/>
          </p:cNvSpPr>
          <p:nvPr>
            <p:ph type="body" idx="4294967295"/>
          </p:nvPr>
        </p:nvSpPr>
        <p:spPr>
          <a:xfrm>
            <a:off x="1116013" y="1628775"/>
            <a:ext cx="7239000" cy="4752975"/>
          </a:xfrm>
        </p:spPr>
        <p:txBody>
          <a:bodyPr/>
          <a:lstStyle/>
          <a:p>
            <a:r>
              <a:rPr lang="zh-CN" altLang="en-US" sz="3000" smtClean="0">
                <a:cs typeface="Times New Roman" panose="02020603050405020304" pitchFamily="18" charset="0"/>
              </a:rPr>
              <a:t>作业管理任务</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a:t>
            </a:r>
            <a:r>
              <a:rPr lang="en-US" altLang="zh-CN" sz="3000" smtClean="0">
                <a:cs typeface="Times New Roman" panose="02020603050405020304" pitchFamily="18" charset="0"/>
              </a:rPr>
              <a:t>1</a:t>
            </a:r>
            <a:r>
              <a:rPr lang="zh-CN" altLang="en-US" sz="3000" smtClean="0">
                <a:cs typeface="Times New Roman" panose="02020603050405020304" pitchFamily="18" charset="0"/>
              </a:rPr>
              <a:t>）作业组织；</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a:t>
            </a:r>
            <a:r>
              <a:rPr lang="en-US" altLang="zh-CN" sz="3000" smtClean="0">
                <a:cs typeface="Times New Roman" panose="02020603050405020304" pitchFamily="18" charset="0"/>
              </a:rPr>
              <a:t>2</a:t>
            </a:r>
            <a:r>
              <a:rPr lang="zh-CN" altLang="en-US" sz="3000" smtClean="0">
                <a:cs typeface="Times New Roman" panose="02020603050405020304" pitchFamily="18" charset="0"/>
              </a:rPr>
              <a:t>）作业调度；</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a:t>
            </a:r>
            <a:r>
              <a:rPr lang="en-US" altLang="zh-CN" sz="3000" smtClean="0">
                <a:cs typeface="Times New Roman" panose="02020603050405020304" pitchFamily="18" charset="0"/>
              </a:rPr>
              <a:t>3</a:t>
            </a:r>
            <a:r>
              <a:rPr lang="zh-CN" altLang="en-US" sz="3000" smtClean="0">
                <a:cs typeface="Times New Roman" panose="02020603050405020304" pitchFamily="18" charset="0"/>
              </a:rPr>
              <a:t>）运行控制。</a:t>
            </a:r>
            <a:endParaRPr lang="en-US" altLang="zh-CN" sz="3000" smtClean="0">
              <a:cs typeface="Times New Roman" panose="02020603050405020304" pitchFamily="18" charset="0"/>
            </a:endParaRPr>
          </a:p>
        </p:txBody>
      </p:sp>
    </p:spTree>
  </p:cSld>
  <p:clrMapOvr>
    <a:masterClrMapping/>
  </p:clrMapOvr>
  <p:transition>
    <p:randomBa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590550" y="188913"/>
            <a:ext cx="8229600" cy="990600"/>
          </a:xfrm>
        </p:spPr>
        <p:txBody>
          <a:bodyPr/>
          <a:lstStyle/>
          <a:p>
            <a:pPr eaLnBrk="1" hangingPunct="1"/>
            <a:r>
              <a:rPr lang="en-US" altLang="zh-CN" sz="4800" smtClean="0">
                <a:solidFill>
                  <a:srgbClr val="D40C16"/>
                </a:solidFill>
                <a:latin typeface="华文新魏" panose="02010800040101010101" pitchFamily="2" charset="-122"/>
                <a:ea typeface="华文新魏" panose="02010800040101010101" pitchFamily="2" charset="-122"/>
              </a:rPr>
              <a:t>1.</a:t>
            </a:r>
            <a:r>
              <a:rPr lang="zh-CN" altLang="en-US" sz="4800" smtClean="0">
                <a:solidFill>
                  <a:srgbClr val="D40C16"/>
                </a:solidFill>
                <a:latin typeface="华文新魏" panose="02010800040101010101" pitchFamily="2" charset="-122"/>
                <a:ea typeface="华文新魏" panose="02010800040101010101" pitchFamily="2" charset="-122"/>
              </a:rPr>
              <a:t>作业和进程的关系</a:t>
            </a:r>
            <a:r>
              <a:rPr lang="zh-CN" altLang="en-US" sz="4800" smtClean="0">
                <a:solidFill>
                  <a:srgbClr val="D40C16"/>
                </a:solidFill>
                <a:latin typeface="仿宋_GB2312" pitchFamily="49" charset="-122"/>
                <a:ea typeface="仿宋_GB2312" pitchFamily="49" charset="-122"/>
              </a:rPr>
              <a:t> </a:t>
            </a:r>
            <a:endParaRPr lang="zh-CN" altLang="en-US" sz="4800" smtClean="0">
              <a:solidFill>
                <a:srgbClr val="006600"/>
              </a:solidFill>
              <a:latin typeface="仿宋_GB2312" pitchFamily="49" charset="-122"/>
              <a:ea typeface="仿宋_GB2312" pitchFamily="49" charset="-122"/>
            </a:endParaRPr>
          </a:p>
        </p:txBody>
      </p:sp>
      <p:sp>
        <p:nvSpPr>
          <p:cNvPr id="13315" name="Rectangle 3"/>
          <p:cNvSpPr>
            <a:spLocks noGrp="1" noChangeArrowheads="1"/>
          </p:cNvSpPr>
          <p:nvPr>
            <p:ph type="body" idx="4294967295"/>
          </p:nvPr>
        </p:nvSpPr>
        <p:spPr>
          <a:xfrm>
            <a:off x="827088" y="1341438"/>
            <a:ext cx="7859712" cy="4840287"/>
          </a:xfrm>
        </p:spPr>
        <p:txBody>
          <a:bodyPr/>
          <a:lstStyle/>
          <a:p>
            <a:r>
              <a:rPr lang="zh-CN" altLang="en-US" sz="3000" smtClean="0">
                <a:cs typeface="Times New Roman" panose="02020603050405020304" pitchFamily="18" charset="0"/>
              </a:rPr>
              <a:t>作业</a:t>
            </a:r>
            <a:r>
              <a:rPr lang="en-US" altLang="zh-CN" sz="3000" smtClean="0">
                <a:cs typeface="Times New Roman" panose="02020603050405020304" pitchFamily="18" charset="0"/>
              </a:rPr>
              <a:t> </a:t>
            </a:r>
            <a:r>
              <a:rPr lang="zh-CN" altLang="en-US" sz="3000" smtClean="0">
                <a:cs typeface="Times New Roman" panose="02020603050405020304" pitchFamily="18" charset="0"/>
              </a:rPr>
              <a:t>：用户提交给操作系统计算的一个独立任务；由程序、数据和作业说明书组成。</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作业步：作业的每个加工步骤。</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作业是</a:t>
            </a:r>
            <a:r>
              <a:rPr lang="zh-CN" altLang="en-US" sz="3000" smtClean="0">
                <a:solidFill>
                  <a:srgbClr val="CC3300"/>
                </a:solidFill>
                <a:cs typeface="Times New Roman" panose="02020603050405020304" pitchFamily="18" charset="0"/>
              </a:rPr>
              <a:t>任务实体</a:t>
            </a:r>
            <a:r>
              <a:rPr lang="zh-CN" altLang="en-US" sz="3000" smtClean="0">
                <a:cs typeface="Times New Roman" panose="02020603050405020304" pitchFamily="18" charset="0"/>
              </a:rPr>
              <a:t>，进程是</a:t>
            </a:r>
            <a:r>
              <a:rPr lang="zh-CN" altLang="en-US" sz="3000" smtClean="0">
                <a:solidFill>
                  <a:srgbClr val="CC3300"/>
                </a:solidFill>
                <a:cs typeface="Times New Roman" panose="02020603050405020304" pitchFamily="18" charset="0"/>
              </a:rPr>
              <a:t>完成任务的执行实体</a:t>
            </a:r>
            <a:r>
              <a:rPr lang="zh-CN" altLang="en-US" sz="3000" smtClean="0">
                <a:cs typeface="Times New Roman" panose="02020603050405020304" pitchFamily="18" charset="0"/>
              </a:rPr>
              <a:t>；没有作业任务，进程无事可干，没有进程，作业任务没法完成。</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作业概念更多地用在</a:t>
            </a:r>
            <a:r>
              <a:rPr lang="zh-CN" altLang="en-US" sz="3000" smtClean="0">
                <a:solidFill>
                  <a:srgbClr val="CC3300"/>
                </a:solidFill>
                <a:cs typeface="Times New Roman" panose="02020603050405020304" pitchFamily="18" charset="0"/>
              </a:rPr>
              <a:t>批处理操作系统</a:t>
            </a:r>
            <a:r>
              <a:rPr lang="zh-CN" altLang="en-US" sz="3000" smtClean="0">
                <a:cs typeface="Times New Roman" panose="02020603050405020304" pitchFamily="18" charset="0"/>
              </a:rPr>
              <a:t>，而进程则可以用在各种</a:t>
            </a:r>
            <a:r>
              <a:rPr lang="zh-CN" altLang="en-US" sz="3000" smtClean="0">
                <a:solidFill>
                  <a:srgbClr val="CC3300"/>
                </a:solidFill>
                <a:cs typeface="Times New Roman" panose="02020603050405020304" pitchFamily="18" charset="0"/>
              </a:rPr>
              <a:t>多道程序设计系统</a:t>
            </a:r>
            <a:r>
              <a:rPr lang="zh-CN" altLang="en-US" sz="3000" smtClean="0">
                <a:cs typeface="Times New Roman" panose="02020603050405020304" pitchFamily="18" charset="0"/>
              </a:rPr>
              <a:t>。</a:t>
            </a:r>
            <a:endParaRPr lang="en-US" altLang="zh-CN" sz="3000" smtClean="0">
              <a:cs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ox(in)">
                                      <p:cBhvr>
                                        <p:cTn id="7" dur="500"/>
                                        <p:tgtEl>
                                          <p:spTgt spid="1331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box(in)">
                                      <p:cBhvr>
                                        <p:cTn id="10" dur="500"/>
                                        <p:tgtEl>
                                          <p:spTgt spid="13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box(in)">
                                      <p:cBhvr>
                                        <p:cTn id="15" dur="500"/>
                                        <p:tgtEl>
                                          <p:spTgt spid="13315">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box(in)">
                                      <p:cBhvr>
                                        <p:cTn id="18"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395288" y="260350"/>
            <a:ext cx="8640762" cy="1143000"/>
          </a:xfrm>
        </p:spPr>
        <p:txBody>
          <a:bodyPr/>
          <a:lstStyle/>
          <a:p>
            <a:pPr eaLnBrk="1" hangingPunct="1"/>
            <a:r>
              <a:rPr lang="en-US" altLang="zh-CN" sz="4800" smtClean="0">
                <a:solidFill>
                  <a:srgbClr val="D40C16"/>
                </a:solidFill>
                <a:latin typeface="华文新魏" panose="02010800040101010101" pitchFamily="2" charset="-122"/>
                <a:ea typeface="华文新魏" panose="02010800040101010101" pitchFamily="2" charset="-122"/>
              </a:rPr>
              <a:t>2. </a:t>
            </a:r>
            <a:r>
              <a:rPr lang="zh-CN" altLang="en-US" sz="4800" smtClean="0">
                <a:solidFill>
                  <a:srgbClr val="D40C16"/>
                </a:solidFill>
                <a:latin typeface="华文新魏" panose="02010800040101010101" pitchFamily="2" charset="-122"/>
                <a:ea typeface="华文新魏" panose="02010800040101010101" pitchFamily="2" charset="-122"/>
              </a:rPr>
              <a:t>作业组织、调度和控制</a:t>
            </a:r>
            <a:endParaRPr lang="zh-CN" altLang="en-US" sz="4800" smtClean="0">
              <a:solidFill>
                <a:srgbClr val="D40C16"/>
              </a:solidFill>
              <a:latin typeface="华文新魏" panose="02010800040101010101" pitchFamily="2" charset="-122"/>
              <a:ea typeface="华文新魏" panose="02010800040101010101" pitchFamily="2" charset="-122"/>
            </a:endParaRPr>
          </a:p>
        </p:txBody>
      </p:sp>
      <p:sp>
        <p:nvSpPr>
          <p:cNvPr id="31746" name="Rectangle 3"/>
          <p:cNvSpPr>
            <a:spLocks noGrp="1" noChangeArrowheads="1"/>
          </p:cNvSpPr>
          <p:nvPr>
            <p:ph type="body" idx="4294967295"/>
          </p:nvPr>
        </p:nvSpPr>
        <p:spPr>
          <a:xfrm>
            <a:off x="755650" y="1341438"/>
            <a:ext cx="7777163" cy="4824412"/>
          </a:xfrm>
        </p:spPr>
        <p:txBody>
          <a:bodyPr/>
          <a:lstStyle/>
          <a:p>
            <a:r>
              <a:rPr lang="zh-CN" altLang="en-US" sz="3000" smtClean="0">
                <a:cs typeface="Times New Roman" panose="02020603050405020304" pitchFamily="18" charset="0"/>
              </a:rPr>
              <a:t>批作业的组织和管理</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批作业的输入：采用脱机控制方式，由</a:t>
            </a:r>
            <a:r>
              <a:rPr lang="en-US" altLang="zh-CN" sz="3000" smtClean="0">
                <a:cs typeface="Times New Roman" panose="02020603050405020304" pitchFamily="18" charset="0"/>
              </a:rPr>
              <a:t>SPOOLing</a:t>
            </a:r>
            <a:r>
              <a:rPr lang="zh-CN" altLang="en-US" sz="3000" smtClean="0">
                <a:cs typeface="Times New Roman" panose="02020603050405020304" pitchFamily="18" charset="0"/>
              </a:rPr>
              <a:t>系统成批接收并控制作业输入，并将其存放在输入井，然后在系统的管理和控制下被调度和执行。</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批作业的建立</a:t>
            </a:r>
            <a:endParaRPr lang="zh-CN" altLang="en-US" sz="3000" smtClean="0">
              <a:cs typeface="Times New Roman" panose="02020603050405020304" pitchFamily="18" charset="0"/>
            </a:endParaRPr>
          </a:p>
          <a:p>
            <a:pPr lvl="2"/>
            <a:r>
              <a:rPr lang="zh-CN" altLang="en-US" sz="3000" smtClean="0">
                <a:cs typeface="Times New Roman" panose="02020603050405020304" pitchFamily="18" charset="0"/>
              </a:rPr>
              <a:t>作业控制语言</a:t>
            </a:r>
            <a:endParaRPr lang="zh-CN" altLang="en-US" sz="3000" smtClean="0">
              <a:cs typeface="Times New Roman" panose="02020603050405020304" pitchFamily="18" charset="0"/>
            </a:endParaRPr>
          </a:p>
          <a:p>
            <a:pPr lvl="2"/>
            <a:r>
              <a:rPr lang="zh-CN" altLang="en-US" sz="3000" smtClean="0">
                <a:cs typeface="Times New Roman" panose="02020603050405020304" pitchFamily="18" charset="0"/>
              </a:rPr>
              <a:t>作业说明书</a:t>
            </a:r>
            <a:endParaRPr lang="zh-CN" altLang="en-US" sz="3000" smtClean="0">
              <a:cs typeface="Times New Roman" panose="02020603050405020304" pitchFamily="18" charset="0"/>
            </a:endParaRPr>
          </a:p>
          <a:p>
            <a:pPr lvl="2"/>
            <a:r>
              <a:rPr lang="zh-CN" altLang="en-US" sz="3000" smtClean="0">
                <a:cs typeface="Times New Roman" panose="02020603050405020304" pitchFamily="18" charset="0"/>
              </a:rPr>
              <a:t>作业控制块</a:t>
            </a:r>
            <a:endParaRPr lang="en-US" altLang="zh-CN" sz="3000" smtClean="0">
              <a:cs typeface="Times New Roman" panose="02020603050405020304" pitchFamily="18" charset="0"/>
            </a:endParaRPr>
          </a:p>
        </p:txBody>
      </p:sp>
    </p:spTree>
  </p:cSld>
  <p:clrMapOvr>
    <a:masterClrMapping/>
  </p:clrMapOvr>
  <p:transition>
    <p:randomBa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687388"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作业控制块</a:t>
            </a:r>
            <a:endParaRPr lang="zh-CN" altLang="en-US" sz="5400" smtClean="0">
              <a:latin typeface="仿宋_GB2312" pitchFamily="49" charset="-122"/>
              <a:ea typeface="仿宋_GB2312" pitchFamily="49" charset="-122"/>
            </a:endParaRPr>
          </a:p>
        </p:txBody>
      </p:sp>
      <p:sp>
        <p:nvSpPr>
          <p:cNvPr id="32770" name="Rectangle 3"/>
          <p:cNvSpPr>
            <a:spLocks noGrp="1" noChangeArrowheads="1"/>
          </p:cNvSpPr>
          <p:nvPr>
            <p:ph type="body" idx="4294967295"/>
          </p:nvPr>
        </p:nvSpPr>
        <p:spPr>
          <a:xfrm>
            <a:off x="611188" y="1341438"/>
            <a:ext cx="7991475" cy="5183187"/>
          </a:xfrm>
        </p:spPr>
        <p:txBody>
          <a:bodyPr/>
          <a:lstStyle/>
          <a:p>
            <a:r>
              <a:rPr lang="zh-CN" altLang="en-US" sz="3000" dirty="0" smtClean="0">
                <a:cs typeface="Times New Roman" panose="02020603050405020304" pitchFamily="18" charset="0"/>
              </a:rPr>
              <a:t>多道批处理操作系统具有独立的作业管理模块，必须像进程管理一样为每一个作业建立作业控制块（</a:t>
            </a:r>
            <a:r>
              <a:rPr lang="en-US" altLang="zh-CN" sz="3000" dirty="0" smtClean="0">
                <a:cs typeface="Times New Roman" panose="02020603050405020304" pitchFamily="18" charset="0"/>
              </a:rPr>
              <a:t>JCB</a:t>
            </a:r>
            <a:r>
              <a:rPr lang="zh-CN" altLang="en-US" sz="3000" dirty="0" smtClean="0">
                <a:cs typeface="Times New Roman" panose="02020603050405020304" pitchFamily="18" charset="0"/>
              </a:rPr>
              <a:t>）。</a:t>
            </a:r>
            <a:endParaRPr lang="zh-CN" altLang="en-US" sz="3000" dirty="0" smtClean="0">
              <a:cs typeface="Times New Roman" panose="02020603050405020304" pitchFamily="18" charset="0"/>
            </a:endParaRPr>
          </a:p>
          <a:p>
            <a:r>
              <a:rPr lang="en-US" altLang="zh-CN" sz="3000" dirty="0" smtClean="0">
                <a:cs typeface="Times New Roman" panose="02020603050405020304" pitchFamily="18" charset="0"/>
              </a:rPr>
              <a:t>JCB</a:t>
            </a:r>
            <a:r>
              <a:rPr lang="zh-CN" altLang="en-US" sz="3000" dirty="0" smtClean="0">
                <a:cs typeface="Times New Roman" panose="02020603050405020304" pitchFamily="18" charset="0"/>
              </a:rPr>
              <a:t>通常是在批作业进入系统时，由</a:t>
            </a:r>
            <a:r>
              <a:rPr lang="en-US" altLang="zh-CN" sz="3000" dirty="0" smtClean="0">
                <a:cs typeface="Times New Roman" panose="02020603050405020304" pitchFamily="18" charset="0"/>
              </a:rPr>
              <a:t>Spooling</a:t>
            </a:r>
            <a:r>
              <a:rPr lang="zh-CN" altLang="en-US" sz="3000" dirty="0" smtClean="0">
                <a:cs typeface="Times New Roman" panose="02020603050405020304" pitchFamily="18" charset="0"/>
              </a:rPr>
              <a:t>系统建立的，它是作业存在于系统的标志，作业撤离时，</a:t>
            </a:r>
            <a:r>
              <a:rPr lang="en-US" altLang="zh-CN" sz="3000" dirty="0" smtClean="0">
                <a:cs typeface="Times New Roman" panose="02020603050405020304" pitchFamily="18" charset="0"/>
              </a:rPr>
              <a:t>JCB</a:t>
            </a:r>
            <a:r>
              <a:rPr lang="zh-CN" altLang="en-US" sz="3000" dirty="0" smtClean="0">
                <a:cs typeface="Times New Roman" panose="02020603050405020304" pitchFamily="18" charset="0"/>
              </a:rPr>
              <a:t>也被撤销。</a:t>
            </a:r>
            <a:endParaRPr lang="zh-CN" altLang="en-US" sz="3000" dirty="0" smtClean="0">
              <a:cs typeface="Times New Roman" panose="02020603050405020304" pitchFamily="18" charset="0"/>
            </a:endParaRPr>
          </a:p>
          <a:p>
            <a:r>
              <a:rPr lang="zh-CN" altLang="en-US" sz="3000" dirty="0" smtClean="0">
                <a:cs typeface="Times New Roman" panose="02020603050405020304" pitchFamily="18" charset="0"/>
              </a:rPr>
              <a:t> </a:t>
            </a:r>
            <a:r>
              <a:rPr lang="en-US" altLang="zh-CN" sz="3000" dirty="0" smtClean="0">
                <a:cs typeface="Times New Roman" panose="02020603050405020304" pitchFamily="18" charset="0"/>
              </a:rPr>
              <a:t>JCB</a:t>
            </a:r>
            <a:r>
              <a:rPr lang="zh-CN" altLang="en-US" sz="3000" dirty="0" smtClean="0">
                <a:cs typeface="Times New Roman" panose="02020603050405020304" pitchFamily="18" charset="0"/>
              </a:rPr>
              <a:t>的主要内容包括：</a:t>
            </a:r>
            <a:endParaRPr lang="zh-CN" altLang="en-US" sz="3000" dirty="0" smtClean="0">
              <a:cs typeface="Times New Roman" panose="02020603050405020304" pitchFamily="18" charset="0"/>
            </a:endParaRPr>
          </a:p>
          <a:p>
            <a:pPr lvl="1"/>
            <a:r>
              <a:rPr lang="zh-CN" altLang="en-US" sz="3000" dirty="0" smtClean="0">
                <a:cs typeface="Times New Roman" panose="02020603050405020304" pitchFamily="18" charset="0"/>
              </a:rPr>
              <a:t>作业情况</a:t>
            </a:r>
            <a:endParaRPr lang="zh-CN" altLang="en-US" sz="3000" dirty="0" smtClean="0">
              <a:cs typeface="Times New Roman" panose="02020603050405020304" pitchFamily="18" charset="0"/>
            </a:endParaRPr>
          </a:p>
          <a:p>
            <a:pPr lvl="1"/>
            <a:r>
              <a:rPr lang="zh-CN" altLang="en-US" sz="3000" dirty="0" smtClean="0">
                <a:cs typeface="Times New Roman" panose="02020603050405020304" pitchFamily="18" charset="0"/>
              </a:rPr>
              <a:t>资源需求</a:t>
            </a:r>
            <a:endParaRPr lang="zh-CN" altLang="en-US" sz="3000" dirty="0" smtClean="0">
              <a:cs typeface="Times New Roman" panose="02020603050405020304" pitchFamily="18" charset="0"/>
            </a:endParaRPr>
          </a:p>
          <a:p>
            <a:pPr lvl="1"/>
            <a:r>
              <a:rPr lang="zh-CN" altLang="en-US" sz="3000" dirty="0" smtClean="0">
                <a:cs typeface="Times New Roman" panose="02020603050405020304" pitchFamily="18" charset="0"/>
              </a:rPr>
              <a:t>资源使用情况</a:t>
            </a:r>
            <a:endParaRPr lang="zh-CN" altLang="en-US" sz="3000"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533400" y="2286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作业生命周期状态</a:t>
            </a:r>
            <a:endParaRPr lang="zh-CN" altLang="en-US" sz="4800" smtClean="0">
              <a:latin typeface="华文新魏" panose="02010800040101010101" pitchFamily="2" charset="-122"/>
              <a:ea typeface="华文新魏" panose="02010800040101010101" pitchFamily="2" charset="-122"/>
            </a:endParaRPr>
          </a:p>
        </p:txBody>
      </p:sp>
      <p:sp>
        <p:nvSpPr>
          <p:cNvPr id="33794" name="Rectangle 5"/>
          <p:cNvSpPr>
            <a:spLocks noChangeArrowheads="1"/>
          </p:cNvSpPr>
          <p:nvPr/>
        </p:nvSpPr>
        <p:spPr bwMode="auto">
          <a:xfrm>
            <a:off x="539750" y="1484313"/>
            <a:ext cx="8280400" cy="4895850"/>
          </a:xfrm>
          <a:prstGeom prst="rect">
            <a:avLst/>
          </a:prstGeom>
          <a:noFill/>
          <a:ln w="9525">
            <a:noFill/>
            <a:miter lim="800000"/>
          </a:ln>
        </p:spPr>
        <p:txBody>
          <a:bodyPr/>
          <a:lstStyle/>
          <a:p>
            <a:pPr marL="342900" indent="-342900" eaLnBrk="0" hangingPunct="0">
              <a:lnSpc>
                <a:spcPct val="90000"/>
              </a:lnSpc>
              <a:spcBef>
                <a:spcPct val="20000"/>
              </a:spcBef>
              <a:buClr>
                <a:srgbClr val="CC3300"/>
              </a:buClr>
              <a:buSzPct val="85000"/>
              <a:buFont typeface="Wingdings" panose="05000000000000000000" pitchFamily="2" charset="2"/>
              <a:buChar char="n"/>
            </a:pPr>
            <a:r>
              <a:rPr lang="zh-CN" altLang="en-US" sz="2600"/>
              <a:t>输入状态</a:t>
            </a:r>
            <a:endParaRPr lang="zh-CN" altLang="en-US" sz="2600"/>
          </a:p>
          <a:p>
            <a:pPr marL="742950" lvl="1" indent="-285750" eaLnBrk="0" hangingPunct="0">
              <a:lnSpc>
                <a:spcPct val="90000"/>
              </a:lnSpc>
              <a:spcBef>
                <a:spcPct val="20000"/>
              </a:spcBef>
              <a:buClr>
                <a:srgbClr val="3366FF"/>
              </a:buClr>
              <a:buSzPct val="80000"/>
              <a:buFont typeface="Wingdings" panose="05000000000000000000" pitchFamily="2" charset="2"/>
              <a:buChar char="n"/>
            </a:pPr>
            <a:r>
              <a:rPr lang="zh-CN" altLang="en-US" sz="2600"/>
              <a:t>作业被提交给机房后或用户通过终端键盘向计算机中键入其作业时所处的状态。</a:t>
            </a:r>
            <a:endParaRPr lang="zh-CN" altLang="en-US" sz="2600"/>
          </a:p>
          <a:p>
            <a:pPr marL="342900" indent="-342900" eaLnBrk="0" hangingPunct="0">
              <a:lnSpc>
                <a:spcPct val="90000"/>
              </a:lnSpc>
              <a:spcBef>
                <a:spcPct val="20000"/>
              </a:spcBef>
              <a:buClr>
                <a:srgbClr val="CC3300"/>
              </a:buClr>
              <a:buSzPct val="85000"/>
              <a:buFont typeface="Wingdings" panose="05000000000000000000" pitchFamily="2" charset="2"/>
              <a:buChar char="n"/>
            </a:pPr>
            <a:r>
              <a:rPr lang="zh-CN" altLang="en-US" sz="2600"/>
              <a:t> 后备状态</a:t>
            </a:r>
            <a:endParaRPr lang="zh-CN" altLang="en-US" sz="2600"/>
          </a:p>
          <a:p>
            <a:pPr marL="742950" lvl="1" indent="-285750" eaLnBrk="0" hangingPunct="0">
              <a:lnSpc>
                <a:spcPct val="90000"/>
              </a:lnSpc>
              <a:spcBef>
                <a:spcPct val="20000"/>
              </a:spcBef>
              <a:buClr>
                <a:srgbClr val="3366FF"/>
              </a:buClr>
              <a:buSzPct val="80000"/>
              <a:buFont typeface="Wingdings" panose="05000000000000000000" pitchFamily="2" charset="2"/>
              <a:buChar char="n"/>
            </a:pPr>
            <a:r>
              <a:rPr lang="zh-CN" altLang="en-US" sz="2600"/>
              <a:t>作业的全部信息都已通过输入设备输入，并由操作系统将其存放在磁盘的某些盘区中等待运行。</a:t>
            </a:r>
            <a:endParaRPr lang="zh-CN" altLang="en-US" sz="2600"/>
          </a:p>
          <a:p>
            <a:pPr marL="342900" indent="-342900" eaLnBrk="0" hangingPunct="0">
              <a:lnSpc>
                <a:spcPct val="90000"/>
              </a:lnSpc>
              <a:spcBef>
                <a:spcPct val="20000"/>
              </a:spcBef>
              <a:buClr>
                <a:srgbClr val="CC3300"/>
              </a:buClr>
              <a:buSzPct val="85000"/>
              <a:buFont typeface="Wingdings" panose="05000000000000000000" pitchFamily="2" charset="2"/>
              <a:buChar char="n"/>
            </a:pPr>
            <a:r>
              <a:rPr lang="zh-CN" altLang="en-US" sz="2600"/>
              <a:t> 执行状态</a:t>
            </a:r>
            <a:endParaRPr lang="zh-CN" altLang="en-US" sz="2600"/>
          </a:p>
          <a:p>
            <a:pPr marL="742950" lvl="1" indent="-285750" eaLnBrk="0" hangingPunct="0">
              <a:lnSpc>
                <a:spcPct val="90000"/>
              </a:lnSpc>
              <a:spcBef>
                <a:spcPct val="20000"/>
              </a:spcBef>
              <a:buClr>
                <a:srgbClr val="3366FF"/>
              </a:buClr>
              <a:buSzPct val="80000"/>
              <a:buFont typeface="Wingdings" panose="05000000000000000000" pitchFamily="2" charset="2"/>
              <a:buChar char="n"/>
            </a:pPr>
            <a:r>
              <a:rPr lang="zh-CN" altLang="en-US" sz="2600"/>
              <a:t>作业调度程序选中而被送入主存，并建立进程投入运行。</a:t>
            </a:r>
            <a:endParaRPr lang="zh-CN" altLang="en-US" sz="2600"/>
          </a:p>
          <a:p>
            <a:pPr marL="342900" indent="-342900" eaLnBrk="0" hangingPunct="0">
              <a:lnSpc>
                <a:spcPct val="90000"/>
              </a:lnSpc>
              <a:spcBef>
                <a:spcPct val="20000"/>
              </a:spcBef>
              <a:buClr>
                <a:srgbClr val="CC3300"/>
              </a:buClr>
              <a:buSzPct val="85000"/>
              <a:buFont typeface="Wingdings" panose="05000000000000000000" pitchFamily="2" charset="2"/>
              <a:buChar char="n"/>
            </a:pPr>
            <a:r>
              <a:rPr lang="zh-CN" altLang="en-US" sz="2600"/>
              <a:t> 完成状态</a:t>
            </a:r>
            <a:endParaRPr lang="zh-CN" altLang="en-US" sz="2600"/>
          </a:p>
          <a:p>
            <a:pPr marL="742950" lvl="1" indent="-285750" eaLnBrk="0" hangingPunct="0">
              <a:lnSpc>
                <a:spcPct val="90000"/>
              </a:lnSpc>
              <a:spcBef>
                <a:spcPct val="20000"/>
              </a:spcBef>
              <a:buClr>
                <a:srgbClr val="3366FF"/>
              </a:buClr>
              <a:buSzPct val="80000"/>
              <a:buFont typeface="Wingdings" panose="05000000000000000000" pitchFamily="2" charset="2"/>
              <a:buChar char="n"/>
            </a:pPr>
            <a:r>
              <a:rPr lang="zh-CN" altLang="en-US" sz="2600"/>
              <a:t>作业完成其全部运行，释放其所占用的全部资源。</a:t>
            </a:r>
            <a:endParaRPr lang="zh-CN" altLang="en-US" sz="260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685800" y="381000"/>
            <a:ext cx="8229600" cy="1066800"/>
          </a:xfrm>
        </p:spPr>
        <p:txBody>
          <a:bodyPr/>
          <a:lstStyle/>
          <a:p>
            <a:pPr eaLnBrk="1" hangingPunct="1"/>
            <a:r>
              <a:rPr lang="zh-CN" altLang="en-US" smtClean="0">
                <a:latin typeface="华文新魏" panose="02010800040101010101" pitchFamily="2" charset="-122"/>
                <a:ea typeface="华文新魏" panose="02010800040101010101" pitchFamily="2" charset="-122"/>
              </a:rPr>
              <a:t>批作业的调度</a:t>
            </a:r>
            <a:endParaRPr lang="zh-CN" altLang="en-US" sz="4800" smtClean="0">
              <a:latin typeface="仿宋_GB2312" pitchFamily="49" charset="-122"/>
              <a:ea typeface="仿宋_GB2312" pitchFamily="49" charset="-122"/>
            </a:endParaRPr>
          </a:p>
        </p:txBody>
      </p:sp>
      <p:sp>
        <p:nvSpPr>
          <p:cNvPr id="34818" name="Rectangle 3"/>
          <p:cNvSpPr>
            <a:spLocks noGrp="1" noChangeArrowheads="1"/>
          </p:cNvSpPr>
          <p:nvPr>
            <p:ph type="body" idx="4294967295"/>
          </p:nvPr>
        </p:nvSpPr>
        <p:spPr>
          <a:xfrm>
            <a:off x="900113" y="1484313"/>
            <a:ext cx="7632700" cy="4962525"/>
          </a:xfrm>
        </p:spPr>
        <p:txBody>
          <a:bodyPr/>
          <a:lstStyle/>
          <a:p>
            <a:r>
              <a:rPr lang="zh-CN" altLang="en-US" sz="3000" smtClean="0">
                <a:cs typeface="Times New Roman" panose="02020603050405020304" pitchFamily="18" charset="0"/>
              </a:rPr>
              <a:t>作业调度：指按照某种算法从后备作业队列中选择部分作业进入内存运行，当作业运行结束时做好善后工作。</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作业调度程序的任务：</a:t>
            </a:r>
            <a:endParaRPr lang="zh-CN" altLang="en-US" sz="3000" smtClean="0">
              <a:cs typeface="Times New Roman" panose="02020603050405020304" pitchFamily="18" charset="0"/>
            </a:endParaRPr>
          </a:p>
          <a:p>
            <a:pPr lvl="1"/>
            <a:r>
              <a:rPr lang="en-US" altLang="zh-CN" smtClean="0">
                <a:cs typeface="Times New Roman" panose="02020603050405020304" pitchFamily="18" charset="0"/>
              </a:rPr>
              <a:t>(1) </a:t>
            </a:r>
            <a:r>
              <a:rPr lang="zh-CN" altLang="en-US" smtClean="0">
                <a:cs typeface="Times New Roman" panose="02020603050405020304" pitchFamily="18" charset="0"/>
              </a:rPr>
              <a:t>选择作业： </a:t>
            </a:r>
            <a:endParaRPr lang="zh-CN" altLang="en-US" smtClean="0">
              <a:cs typeface="Times New Roman" panose="02020603050405020304" pitchFamily="18" charset="0"/>
            </a:endParaRPr>
          </a:p>
          <a:p>
            <a:pPr lvl="1"/>
            <a:r>
              <a:rPr lang="en-US" altLang="zh-CN" smtClean="0">
                <a:cs typeface="Times New Roman" panose="02020603050405020304" pitchFamily="18" charset="0"/>
              </a:rPr>
              <a:t>(2) </a:t>
            </a:r>
            <a:r>
              <a:rPr lang="zh-CN" altLang="en-US" smtClean="0">
                <a:cs typeface="Times New Roman" panose="02020603050405020304" pitchFamily="18" charset="0"/>
              </a:rPr>
              <a:t>分配资源： </a:t>
            </a:r>
            <a:endParaRPr lang="zh-CN" altLang="en-US" smtClean="0">
              <a:cs typeface="Times New Roman" panose="02020603050405020304" pitchFamily="18" charset="0"/>
            </a:endParaRPr>
          </a:p>
          <a:p>
            <a:pPr lvl="1"/>
            <a:r>
              <a:rPr lang="en-US" altLang="zh-CN" smtClean="0">
                <a:cs typeface="Times New Roman" panose="02020603050405020304" pitchFamily="18" charset="0"/>
              </a:rPr>
              <a:t>(3) </a:t>
            </a:r>
            <a:r>
              <a:rPr lang="zh-CN" altLang="en-US" smtClean="0">
                <a:cs typeface="Times New Roman" panose="02020603050405020304" pitchFamily="18" charset="0"/>
              </a:rPr>
              <a:t>创建进程： </a:t>
            </a:r>
            <a:endParaRPr lang="zh-CN" altLang="en-US" smtClean="0">
              <a:cs typeface="Times New Roman" panose="02020603050405020304" pitchFamily="18" charset="0"/>
            </a:endParaRPr>
          </a:p>
          <a:p>
            <a:pPr lvl="1"/>
            <a:r>
              <a:rPr lang="en-US" altLang="zh-CN" smtClean="0">
                <a:cs typeface="Times New Roman" panose="02020603050405020304" pitchFamily="18" charset="0"/>
              </a:rPr>
              <a:t>(4) </a:t>
            </a:r>
            <a:r>
              <a:rPr lang="zh-CN" altLang="en-US" smtClean="0">
                <a:cs typeface="Times New Roman" panose="02020603050405020304" pitchFamily="18" charset="0"/>
              </a:rPr>
              <a:t>作业控制：</a:t>
            </a:r>
            <a:endParaRPr lang="zh-CN" altLang="en-US" smtClean="0">
              <a:cs typeface="Times New Roman" panose="02020603050405020304" pitchFamily="18" charset="0"/>
            </a:endParaRPr>
          </a:p>
          <a:p>
            <a:pPr lvl="1"/>
            <a:r>
              <a:rPr lang="en-US" altLang="zh-CN" smtClean="0">
                <a:cs typeface="Times New Roman" panose="02020603050405020304" pitchFamily="18" charset="0"/>
              </a:rPr>
              <a:t>(5) </a:t>
            </a:r>
            <a:r>
              <a:rPr lang="zh-CN" altLang="en-US" smtClean="0">
                <a:cs typeface="Times New Roman" panose="02020603050405020304" pitchFamily="18" charset="0"/>
              </a:rPr>
              <a:t>后续处理：</a:t>
            </a:r>
            <a:r>
              <a:rPr lang="zh-CN" altLang="en-US" sz="2600" smtClean="0">
                <a:cs typeface="Times New Roman" panose="02020603050405020304" pitchFamily="18" charset="0"/>
              </a:rPr>
              <a:t>  </a:t>
            </a:r>
            <a:endParaRPr lang="zh-CN" altLang="en-US" sz="2600" smtClean="0">
              <a:cs typeface="Times New Roman" panose="02020603050405020304"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827088" y="333375"/>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作业调度与进程调度的关系</a:t>
            </a:r>
            <a:endParaRPr lang="zh-CN" altLang="en-US" sz="4800" smtClean="0">
              <a:latin typeface="华文新魏" panose="02010800040101010101" pitchFamily="2" charset="-122"/>
              <a:ea typeface="华文新魏" panose="02010800040101010101" pitchFamily="2" charset="-122"/>
            </a:endParaRPr>
          </a:p>
        </p:txBody>
      </p:sp>
      <p:grpSp>
        <p:nvGrpSpPr>
          <p:cNvPr id="2" name="Group 38"/>
          <p:cNvGrpSpPr/>
          <p:nvPr/>
        </p:nvGrpSpPr>
        <p:grpSpPr bwMode="auto">
          <a:xfrm>
            <a:off x="4130675" y="2052638"/>
            <a:ext cx="2279650" cy="2925762"/>
            <a:chOff x="5320" y="4872"/>
            <a:chExt cx="2628" cy="2618"/>
          </a:xfrm>
        </p:grpSpPr>
        <p:sp>
          <p:nvSpPr>
            <p:cNvPr id="127015" name="Text Box 39"/>
            <p:cNvSpPr txBox="1">
              <a:spLocks noChangeArrowheads="1"/>
            </p:cNvSpPr>
            <p:nvPr/>
          </p:nvSpPr>
          <p:spPr bwMode="auto">
            <a:xfrm>
              <a:off x="5320" y="4872"/>
              <a:ext cx="2624" cy="261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36000" tIns="36000" rIns="0" bIns="0"/>
            <a:lstStyle/>
            <a:p>
              <a:pPr algn="just">
                <a:defRPr/>
              </a:pPr>
              <a:r>
                <a:rPr lang="zh-CN" altLang="en-US" sz="1600">
                  <a:latin typeface="华文新魏" panose="02010800040101010101" pitchFamily="2" charset="-122"/>
                  <a:ea typeface="华文新魏" panose="02010800040101010101" pitchFamily="2" charset="-122"/>
                </a:rPr>
                <a:t>进程调度</a:t>
              </a:r>
              <a:endParaRPr lang="zh-CN" altLang="en-US" sz="1600">
                <a:latin typeface="华文新魏" panose="02010800040101010101" pitchFamily="2" charset="-122"/>
                <a:ea typeface="华文新魏" panose="02010800040101010101" pitchFamily="2" charset="-122"/>
              </a:endParaRPr>
            </a:p>
          </p:txBody>
        </p:sp>
        <p:grpSp>
          <p:nvGrpSpPr>
            <p:cNvPr id="35861" name="Group 40"/>
            <p:cNvGrpSpPr/>
            <p:nvPr/>
          </p:nvGrpSpPr>
          <p:grpSpPr bwMode="auto">
            <a:xfrm>
              <a:off x="5428" y="5308"/>
              <a:ext cx="2520" cy="1964"/>
              <a:chOff x="2541" y="5502"/>
              <a:chExt cx="7455" cy="3432"/>
            </a:xfrm>
          </p:grpSpPr>
          <p:sp>
            <p:nvSpPr>
              <p:cNvPr id="35862" name="Oval 41"/>
              <p:cNvSpPr>
                <a:spLocks noChangeArrowheads="1"/>
              </p:cNvSpPr>
              <p:nvPr/>
            </p:nvSpPr>
            <p:spPr bwMode="auto">
              <a:xfrm>
                <a:off x="4746" y="5502"/>
                <a:ext cx="2100" cy="936"/>
              </a:xfrm>
              <a:prstGeom prst="ellipse">
                <a:avLst/>
              </a:prstGeom>
              <a:solidFill>
                <a:schemeClr val="accent1"/>
              </a:solidFill>
              <a:ln w="19050">
                <a:solidFill>
                  <a:srgbClr val="000000"/>
                </a:solidFill>
                <a:round/>
              </a:ln>
            </p:spPr>
            <p:txBody>
              <a:bodyPr/>
              <a:lstStyle/>
              <a:p>
                <a:endParaRPr lang="zh-CN" altLang="en-US" sz="2400"/>
              </a:p>
            </p:txBody>
          </p:sp>
          <p:sp>
            <p:nvSpPr>
              <p:cNvPr id="35863" name="Oval 42"/>
              <p:cNvSpPr>
                <a:spLocks noChangeArrowheads="1"/>
              </p:cNvSpPr>
              <p:nvPr/>
            </p:nvSpPr>
            <p:spPr bwMode="auto">
              <a:xfrm>
                <a:off x="2541" y="7686"/>
                <a:ext cx="2100" cy="936"/>
              </a:xfrm>
              <a:prstGeom prst="ellipse">
                <a:avLst/>
              </a:prstGeom>
              <a:solidFill>
                <a:schemeClr val="accent1"/>
              </a:solidFill>
              <a:ln w="19050">
                <a:solidFill>
                  <a:srgbClr val="000000"/>
                </a:solidFill>
                <a:round/>
              </a:ln>
            </p:spPr>
            <p:txBody>
              <a:bodyPr/>
              <a:lstStyle/>
              <a:p>
                <a:endParaRPr lang="zh-CN" altLang="en-US" sz="2400"/>
              </a:p>
            </p:txBody>
          </p:sp>
          <p:sp>
            <p:nvSpPr>
              <p:cNvPr id="35864" name="Oval 43"/>
              <p:cNvSpPr>
                <a:spLocks noChangeArrowheads="1"/>
              </p:cNvSpPr>
              <p:nvPr/>
            </p:nvSpPr>
            <p:spPr bwMode="auto">
              <a:xfrm>
                <a:off x="7476" y="7686"/>
                <a:ext cx="2100" cy="936"/>
              </a:xfrm>
              <a:prstGeom prst="ellipse">
                <a:avLst/>
              </a:prstGeom>
              <a:solidFill>
                <a:schemeClr val="accent1"/>
              </a:solidFill>
              <a:ln w="19050">
                <a:solidFill>
                  <a:srgbClr val="000000"/>
                </a:solidFill>
                <a:round/>
              </a:ln>
            </p:spPr>
            <p:txBody>
              <a:bodyPr/>
              <a:lstStyle/>
              <a:p>
                <a:endParaRPr lang="zh-CN" altLang="en-US" sz="2400"/>
              </a:p>
            </p:txBody>
          </p:sp>
          <p:sp>
            <p:nvSpPr>
              <p:cNvPr id="35865" name="Line 44"/>
              <p:cNvSpPr>
                <a:spLocks noChangeShapeType="1"/>
              </p:cNvSpPr>
              <p:nvPr/>
            </p:nvSpPr>
            <p:spPr bwMode="auto">
              <a:xfrm flipV="1">
                <a:off x="3696" y="6126"/>
                <a:ext cx="1155" cy="1560"/>
              </a:xfrm>
              <a:prstGeom prst="line">
                <a:avLst/>
              </a:prstGeom>
              <a:noFill/>
              <a:ln w="19050">
                <a:solidFill>
                  <a:srgbClr val="000000"/>
                </a:solidFill>
                <a:round/>
                <a:tailEnd type="triangle" w="sm" len="med"/>
              </a:ln>
            </p:spPr>
            <p:txBody>
              <a:bodyPr/>
              <a:lstStyle/>
              <a:p>
                <a:endParaRPr lang="zh-CN" altLang="en-US"/>
              </a:p>
            </p:txBody>
          </p:sp>
          <p:sp>
            <p:nvSpPr>
              <p:cNvPr id="35866" name="Line 45"/>
              <p:cNvSpPr>
                <a:spLocks noChangeShapeType="1"/>
              </p:cNvSpPr>
              <p:nvPr/>
            </p:nvSpPr>
            <p:spPr bwMode="auto">
              <a:xfrm flipH="1">
                <a:off x="4221" y="6438"/>
                <a:ext cx="1050" cy="1404"/>
              </a:xfrm>
              <a:prstGeom prst="line">
                <a:avLst/>
              </a:prstGeom>
              <a:noFill/>
              <a:ln w="19050">
                <a:solidFill>
                  <a:srgbClr val="000000"/>
                </a:solidFill>
                <a:round/>
                <a:tailEnd type="triangle" w="sm" len="med"/>
              </a:ln>
            </p:spPr>
            <p:txBody>
              <a:bodyPr/>
              <a:lstStyle/>
              <a:p>
                <a:endParaRPr lang="zh-CN" altLang="en-US"/>
              </a:p>
            </p:txBody>
          </p:sp>
          <p:sp>
            <p:nvSpPr>
              <p:cNvPr id="35867" name="Line 46"/>
              <p:cNvSpPr>
                <a:spLocks noChangeShapeType="1"/>
              </p:cNvSpPr>
              <p:nvPr/>
            </p:nvSpPr>
            <p:spPr bwMode="auto">
              <a:xfrm>
                <a:off x="6636" y="6282"/>
                <a:ext cx="1470" cy="1404"/>
              </a:xfrm>
              <a:prstGeom prst="line">
                <a:avLst/>
              </a:prstGeom>
              <a:noFill/>
              <a:ln w="19050">
                <a:solidFill>
                  <a:srgbClr val="000000"/>
                </a:solidFill>
                <a:round/>
                <a:tailEnd type="triangle" w="sm" len="med"/>
              </a:ln>
            </p:spPr>
            <p:txBody>
              <a:bodyPr/>
              <a:lstStyle/>
              <a:p>
                <a:endParaRPr lang="zh-CN" altLang="en-US"/>
              </a:p>
            </p:txBody>
          </p:sp>
          <p:sp>
            <p:nvSpPr>
              <p:cNvPr id="35868" name="Line 47"/>
              <p:cNvSpPr>
                <a:spLocks noChangeShapeType="1"/>
              </p:cNvSpPr>
              <p:nvPr/>
            </p:nvSpPr>
            <p:spPr bwMode="auto">
              <a:xfrm flipH="1">
                <a:off x="4641" y="8154"/>
                <a:ext cx="2835" cy="0"/>
              </a:xfrm>
              <a:prstGeom prst="line">
                <a:avLst/>
              </a:prstGeom>
              <a:noFill/>
              <a:ln w="19050">
                <a:solidFill>
                  <a:srgbClr val="000000"/>
                </a:solidFill>
                <a:round/>
                <a:tailEnd type="triangle" w="sm" len="med"/>
              </a:ln>
            </p:spPr>
            <p:txBody>
              <a:bodyPr/>
              <a:lstStyle/>
              <a:p>
                <a:endParaRPr lang="zh-CN" altLang="en-US"/>
              </a:p>
            </p:txBody>
          </p:sp>
          <p:sp>
            <p:nvSpPr>
              <p:cNvPr id="35869" name="Text Box 48"/>
              <p:cNvSpPr txBox="1">
                <a:spLocks noChangeArrowheads="1"/>
              </p:cNvSpPr>
              <p:nvPr/>
            </p:nvSpPr>
            <p:spPr bwMode="auto">
              <a:xfrm>
                <a:off x="5271" y="5661"/>
                <a:ext cx="1260" cy="624"/>
              </a:xfrm>
              <a:prstGeom prst="rect">
                <a:avLst/>
              </a:prstGeom>
              <a:solidFill>
                <a:schemeClr val="accent1"/>
              </a:solidFill>
              <a:ln w="9525">
                <a:noFill/>
                <a:miter lim="800000"/>
              </a:ln>
            </p:spPr>
            <p:txBody>
              <a:bodyPr lIns="0" tIns="0" rIns="0" bIns="0"/>
              <a:lstStyle/>
              <a:p>
                <a:r>
                  <a:rPr lang="zh-CN" altLang="en-US" sz="1600">
                    <a:latin typeface="华文新魏" panose="02010800040101010101" pitchFamily="2" charset="-122"/>
                    <a:ea typeface="华文新魏" panose="02010800040101010101" pitchFamily="2" charset="-122"/>
                  </a:rPr>
                  <a:t>运行</a:t>
                </a:r>
                <a:endParaRPr lang="zh-CN" altLang="en-US" sz="1600">
                  <a:latin typeface="华文新魏" panose="02010800040101010101" pitchFamily="2" charset="-122"/>
                  <a:ea typeface="华文新魏" panose="02010800040101010101" pitchFamily="2" charset="-122"/>
                </a:endParaRPr>
              </a:p>
            </p:txBody>
          </p:sp>
          <p:sp>
            <p:nvSpPr>
              <p:cNvPr id="35870" name="Text Box 49"/>
              <p:cNvSpPr txBox="1">
                <a:spLocks noChangeArrowheads="1"/>
              </p:cNvSpPr>
              <p:nvPr/>
            </p:nvSpPr>
            <p:spPr bwMode="auto">
              <a:xfrm>
                <a:off x="3066" y="7842"/>
                <a:ext cx="1260" cy="624"/>
              </a:xfrm>
              <a:prstGeom prst="rect">
                <a:avLst/>
              </a:prstGeom>
              <a:solidFill>
                <a:schemeClr val="accent1"/>
              </a:solidFill>
              <a:ln w="9525">
                <a:noFill/>
                <a:miter lim="800000"/>
              </a:ln>
            </p:spPr>
            <p:txBody>
              <a:bodyPr lIns="0" tIns="0" rIns="0" bIns="0"/>
              <a:lstStyle/>
              <a:p>
                <a:r>
                  <a:rPr lang="zh-CN" altLang="en-US" sz="1600">
                    <a:latin typeface="华文新魏" panose="02010800040101010101" pitchFamily="2" charset="-122"/>
                    <a:ea typeface="华文新魏" panose="02010800040101010101" pitchFamily="2" charset="-122"/>
                  </a:rPr>
                  <a:t>就绪</a:t>
                </a:r>
                <a:endParaRPr lang="zh-CN" altLang="en-US" sz="1600">
                  <a:latin typeface="华文新魏" panose="02010800040101010101" pitchFamily="2" charset="-122"/>
                  <a:ea typeface="华文新魏" panose="02010800040101010101" pitchFamily="2" charset="-122"/>
                </a:endParaRPr>
              </a:p>
            </p:txBody>
          </p:sp>
          <p:sp>
            <p:nvSpPr>
              <p:cNvPr id="35871" name="Text Box 50"/>
              <p:cNvSpPr txBox="1">
                <a:spLocks noChangeArrowheads="1"/>
              </p:cNvSpPr>
              <p:nvPr/>
            </p:nvSpPr>
            <p:spPr bwMode="auto">
              <a:xfrm>
                <a:off x="8001" y="7842"/>
                <a:ext cx="1260" cy="624"/>
              </a:xfrm>
              <a:prstGeom prst="rect">
                <a:avLst/>
              </a:prstGeom>
              <a:solidFill>
                <a:schemeClr val="accent1"/>
              </a:solidFill>
              <a:ln w="9525">
                <a:noFill/>
                <a:miter lim="800000"/>
              </a:ln>
            </p:spPr>
            <p:txBody>
              <a:bodyPr lIns="0" tIns="0" rIns="0" bIns="0"/>
              <a:lstStyle/>
              <a:p>
                <a:r>
                  <a:rPr lang="zh-CN" altLang="en-US" sz="1600">
                    <a:latin typeface="华文新魏" panose="02010800040101010101" pitchFamily="2" charset="-122"/>
                    <a:ea typeface="华文新魏" panose="02010800040101010101" pitchFamily="2" charset="-122"/>
                  </a:rPr>
                  <a:t>等待</a:t>
                </a:r>
                <a:endParaRPr lang="zh-CN" altLang="en-US" sz="1600">
                  <a:latin typeface="华文新魏" panose="02010800040101010101" pitchFamily="2" charset="-122"/>
                  <a:ea typeface="华文新魏" panose="02010800040101010101" pitchFamily="2" charset="-122"/>
                </a:endParaRPr>
              </a:p>
            </p:txBody>
          </p:sp>
          <p:sp>
            <p:nvSpPr>
              <p:cNvPr id="35872" name="Text Box 51"/>
              <p:cNvSpPr txBox="1">
                <a:spLocks noChangeArrowheads="1"/>
              </p:cNvSpPr>
              <p:nvPr/>
            </p:nvSpPr>
            <p:spPr bwMode="auto">
              <a:xfrm>
                <a:off x="3276" y="6594"/>
                <a:ext cx="735" cy="624"/>
              </a:xfrm>
              <a:prstGeom prst="rect">
                <a:avLst/>
              </a:prstGeom>
              <a:solidFill>
                <a:schemeClr val="accent1"/>
              </a:solidFill>
              <a:ln w="9525">
                <a:noFill/>
                <a:miter lim="800000"/>
              </a:ln>
            </p:spPr>
            <p:txBody>
              <a:bodyPr lIns="0" tIns="0" rIns="0" bIns="0"/>
              <a:lstStyle/>
              <a:p>
                <a:endParaRPr lang="zh-CN" altLang="zh-CN" sz="1600">
                  <a:latin typeface="华文新魏" panose="02010800040101010101" pitchFamily="2" charset="-122"/>
                  <a:ea typeface="华文新魏" panose="02010800040101010101" pitchFamily="2" charset="-122"/>
                </a:endParaRPr>
              </a:p>
            </p:txBody>
          </p:sp>
          <p:sp>
            <p:nvSpPr>
              <p:cNvPr id="35873" name="Text Box 52"/>
              <p:cNvSpPr txBox="1">
                <a:spLocks noChangeArrowheads="1"/>
              </p:cNvSpPr>
              <p:nvPr/>
            </p:nvSpPr>
            <p:spPr bwMode="auto">
              <a:xfrm>
                <a:off x="5061" y="6906"/>
                <a:ext cx="735" cy="624"/>
              </a:xfrm>
              <a:prstGeom prst="rect">
                <a:avLst/>
              </a:prstGeom>
              <a:solidFill>
                <a:schemeClr val="accent1"/>
              </a:solidFill>
              <a:ln w="9525">
                <a:noFill/>
                <a:miter lim="800000"/>
              </a:ln>
            </p:spPr>
            <p:txBody>
              <a:bodyPr lIns="0" tIns="0" rIns="0" bIns="0"/>
              <a:lstStyle/>
              <a:p>
                <a:endParaRPr lang="zh-CN" altLang="zh-CN" sz="1600">
                  <a:latin typeface="华文新魏" panose="02010800040101010101" pitchFamily="2" charset="-122"/>
                  <a:ea typeface="华文新魏" panose="02010800040101010101" pitchFamily="2" charset="-122"/>
                </a:endParaRPr>
              </a:p>
            </p:txBody>
          </p:sp>
          <p:sp>
            <p:nvSpPr>
              <p:cNvPr id="35874" name="Text Box 53"/>
              <p:cNvSpPr txBox="1">
                <a:spLocks noChangeArrowheads="1"/>
              </p:cNvSpPr>
              <p:nvPr/>
            </p:nvSpPr>
            <p:spPr bwMode="auto">
              <a:xfrm>
                <a:off x="7686" y="6594"/>
                <a:ext cx="2310" cy="624"/>
              </a:xfrm>
              <a:prstGeom prst="rect">
                <a:avLst/>
              </a:prstGeom>
              <a:solidFill>
                <a:schemeClr val="accent1"/>
              </a:solidFill>
              <a:ln w="9525">
                <a:noFill/>
                <a:miter lim="800000"/>
              </a:ln>
            </p:spPr>
            <p:txBody>
              <a:bodyPr lIns="0" tIns="0" rIns="0" bIns="0"/>
              <a:lstStyle/>
              <a:p>
                <a:endParaRPr lang="zh-CN" altLang="zh-CN" sz="1600">
                  <a:latin typeface="华文新魏" panose="02010800040101010101" pitchFamily="2" charset="-122"/>
                  <a:ea typeface="华文新魏" panose="02010800040101010101" pitchFamily="2" charset="-122"/>
                </a:endParaRPr>
              </a:p>
            </p:txBody>
          </p:sp>
          <p:sp>
            <p:nvSpPr>
              <p:cNvPr id="35875" name="Text Box 54"/>
              <p:cNvSpPr txBox="1">
                <a:spLocks noChangeArrowheads="1"/>
              </p:cNvSpPr>
              <p:nvPr/>
            </p:nvSpPr>
            <p:spPr bwMode="auto">
              <a:xfrm>
                <a:off x="5061" y="8310"/>
                <a:ext cx="2310" cy="624"/>
              </a:xfrm>
              <a:prstGeom prst="rect">
                <a:avLst/>
              </a:prstGeom>
              <a:solidFill>
                <a:schemeClr val="accent1"/>
              </a:solidFill>
              <a:ln w="9525">
                <a:noFill/>
                <a:miter lim="800000"/>
              </a:ln>
            </p:spPr>
            <p:txBody>
              <a:bodyPr lIns="0" tIns="0" rIns="0" bIns="0"/>
              <a:lstStyle/>
              <a:p>
                <a:endParaRPr lang="zh-CN" altLang="zh-CN" sz="1600">
                  <a:latin typeface="华文新魏" panose="02010800040101010101" pitchFamily="2" charset="-122"/>
                  <a:ea typeface="华文新魏" panose="02010800040101010101" pitchFamily="2" charset="-122"/>
                </a:endParaRPr>
              </a:p>
            </p:txBody>
          </p:sp>
        </p:grpSp>
      </p:grpSp>
      <p:sp>
        <p:nvSpPr>
          <p:cNvPr id="127031" name="Text Box 55"/>
          <p:cNvSpPr txBox="1">
            <a:spLocks noChangeArrowheads="1"/>
          </p:cNvSpPr>
          <p:nvPr/>
        </p:nvSpPr>
        <p:spPr bwMode="auto">
          <a:xfrm>
            <a:off x="2062163" y="1989138"/>
            <a:ext cx="368300" cy="2700337"/>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输</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入</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状</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态</a:t>
            </a:r>
            <a:endParaRPr lang="zh-CN" altLang="en-US" sz="1600">
              <a:latin typeface="华文新魏" panose="02010800040101010101" pitchFamily="2" charset="-122"/>
              <a:ea typeface="华文新魏" panose="02010800040101010101" pitchFamily="2" charset="-122"/>
            </a:endParaRPr>
          </a:p>
        </p:txBody>
      </p:sp>
      <p:sp>
        <p:nvSpPr>
          <p:cNvPr id="127032" name="Text Box 56"/>
          <p:cNvSpPr txBox="1">
            <a:spLocks noChangeArrowheads="1"/>
          </p:cNvSpPr>
          <p:nvPr/>
        </p:nvSpPr>
        <p:spPr bwMode="auto">
          <a:xfrm>
            <a:off x="3143250" y="2052638"/>
            <a:ext cx="369888" cy="2700337"/>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后</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备</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状</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态</a:t>
            </a:r>
            <a:endParaRPr lang="zh-CN" altLang="en-US" sz="1600">
              <a:latin typeface="华文新魏" panose="02010800040101010101" pitchFamily="2" charset="-122"/>
              <a:ea typeface="华文新魏" panose="02010800040101010101" pitchFamily="2" charset="-122"/>
            </a:endParaRPr>
          </a:p>
        </p:txBody>
      </p:sp>
      <p:sp>
        <p:nvSpPr>
          <p:cNvPr id="127033" name="Text Box 57"/>
          <p:cNvSpPr txBox="1">
            <a:spLocks noChangeArrowheads="1"/>
          </p:cNvSpPr>
          <p:nvPr/>
        </p:nvSpPr>
        <p:spPr bwMode="auto">
          <a:xfrm>
            <a:off x="6913563" y="2139950"/>
            <a:ext cx="368300" cy="2474913"/>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完</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成</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状</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态</a:t>
            </a:r>
            <a:endParaRPr lang="zh-CN" altLang="en-US" sz="1600">
              <a:latin typeface="华文新魏" panose="02010800040101010101" pitchFamily="2" charset="-122"/>
              <a:ea typeface="华文新魏" panose="02010800040101010101" pitchFamily="2" charset="-122"/>
            </a:endParaRPr>
          </a:p>
        </p:txBody>
      </p:sp>
      <p:sp>
        <p:nvSpPr>
          <p:cNvPr id="127034" name="Line 58"/>
          <p:cNvSpPr>
            <a:spLocks noChangeShapeType="1"/>
          </p:cNvSpPr>
          <p:nvPr/>
        </p:nvSpPr>
        <p:spPr bwMode="auto">
          <a:xfrm>
            <a:off x="2376488" y="3714750"/>
            <a:ext cx="827087" cy="30163"/>
          </a:xfrm>
          <a:prstGeom prst="line">
            <a:avLst/>
          </a:prstGeom>
          <a:noFill/>
          <a:ln w="19050">
            <a:solidFill>
              <a:srgbClr val="000000"/>
            </a:solidFill>
            <a:round/>
            <a:tailEnd type="triangle" w="sm" len="med"/>
          </a:ln>
        </p:spPr>
        <p:txBody>
          <a:bodyPr/>
          <a:lstStyle/>
          <a:p>
            <a:endParaRPr lang="zh-CN" altLang="en-US"/>
          </a:p>
        </p:txBody>
      </p:sp>
      <p:sp>
        <p:nvSpPr>
          <p:cNvPr id="127035" name="Line 59"/>
          <p:cNvSpPr>
            <a:spLocks noChangeShapeType="1"/>
          </p:cNvSpPr>
          <p:nvPr/>
        </p:nvSpPr>
        <p:spPr bwMode="auto">
          <a:xfrm flipV="1">
            <a:off x="3513138" y="3714750"/>
            <a:ext cx="617537" cy="0"/>
          </a:xfrm>
          <a:prstGeom prst="line">
            <a:avLst/>
          </a:prstGeom>
          <a:noFill/>
          <a:ln w="19050">
            <a:solidFill>
              <a:srgbClr val="000000"/>
            </a:solidFill>
            <a:round/>
            <a:tailEnd type="triangle" w="sm" len="med"/>
          </a:ln>
        </p:spPr>
        <p:txBody>
          <a:bodyPr/>
          <a:lstStyle/>
          <a:p>
            <a:endParaRPr lang="zh-CN" altLang="en-US"/>
          </a:p>
        </p:txBody>
      </p:sp>
      <p:sp>
        <p:nvSpPr>
          <p:cNvPr id="127036" name="Line 60"/>
          <p:cNvSpPr>
            <a:spLocks noChangeShapeType="1"/>
          </p:cNvSpPr>
          <p:nvPr/>
        </p:nvSpPr>
        <p:spPr bwMode="auto">
          <a:xfrm>
            <a:off x="6450013" y="3702050"/>
            <a:ext cx="463550" cy="12700"/>
          </a:xfrm>
          <a:prstGeom prst="line">
            <a:avLst/>
          </a:prstGeom>
          <a:noFill/>
          <a:ln w="19050">
            <a:solidFill>
              <a:srgbClr val="000000"/>
            </a:solidFill>
            <a:round/>
            <a:tailEnd type="triangle" w="sm" len="med"/>
          </a:ln>
        </p:spPr>
        <p:txBody>
          <a:bodyPr/>
          <a:lstStyle/>
          <a:p>
            <a:endParaRPr lang="zh-CN" altLang="en-US"/>
          </a:p>
        </p:txBody>
      </p:sp>
      <p:sp>
        <p:nvSpPr>
          <p:cNvPr id="127037" name="Line 61"/>
          <p:cNvSpPr>
            <a:spLocks noChangeShapeType="1"/>
          </p:cNvSpPr>
          <p:nvPr/>
        </p:nvSpPr>
        <p:spPr bwMode="auto">
          <a:xfrm>
            <a:off x="1752600" y="3744913"/>
            <a:ext cx="368300" cy="0"/>
          </a:xfrm>
          <a:prstGeom prst="line">
            <a:avLst/>
          </a:prstGeom>
          <a:noFill/>
          <a:ln w="19050">
            <a:solidFill>
              <a:srgbClr val="000000"/>
            </a:solidFill>
            <a:round/>
            <a:tailEnd type="triangle" w="sm" len="med"/>
          </a:ln>
        </p:spPr>
        <p:txBody>
          <a:bodyPr/>
          <a:lstStyle/>
          <a:p>
            <a:endParaRPr lang="zh-CN" altLang="en-US"/>
          </a:p>
        </p:txBody>
      </p:sp>
      <p:sp>
        <p:nvSpPr>
          <p:cNvPr id="127039" name="Text Box 63"/>
          <p:cNvSpPr txBox="1">
            <a:spLocks noChangeArrowheads="1"/>
          </p:cNvSpPr>
          <p:nvPr/>
        </p:nvSpPr>
        <p:spPr bwMode="auto">
          <a:xfrm>
            <a:off x="2555875" y="3983038"/>
            <a:ext cx="547688" cy="889000"/>
          </a:xfrm>
          <a:prstGeom prst="rect">
            <a:avLst/>
          </a:prstGeom>
          <a:solidFill>
            <a:srgbClr val="FFCC66"/>
          </a:solidFill>
          <a:ln w="9525">
            <a:noFill/>
            <a:miter lim="800000"/>
          </a:ln>
        </p:spPr>
        <p:txBody>
          <a:bodyPr lIns="0" tIns="0" rIns="0" bIns="0"/>
          <a:lstStyle/>
          <a:p>
            <a:r>
              <a:rPr lang="zh-CN" altLang="en-US" sz="1600">
                <a:latin typeface="华文新魏" panose="02010800040101010101" pitchFamily="2" charset="-122"/>
                <a:ea typeface="华文新魏" panose="02010800040101010101" pitchFamily="2" charset="-122"/>
              </a:rPr>
              <a:t>预输入完成</a:t>
            </a:r>
            <a:endParaRPr lang="zh-CN" altLang="en-US" sz="1600">
              <a:latin typeface="华文新魏" panose="02010800040101010101" pitchFamily="2" charset="-122"/>
              <a:ea typeface="华文新魏" panose="02010800040101010101" pitchFamily="2" charset="-122"/>
            </a:endParaRPr>
          </a:p>
        </p:txBody>
      </p:sp>
      <p:sp>
        <p:nvSpPr>
          <p:cNvPr id="127041" name="Text Box 65"/>
          <p:cNvSpPr txBox="1">
            <a:spLocks noChangeArrowheads="1"/>
          </p:cNvSpPr>
          <p:nvPr/>
        </p:nvSpPr>
        <p:spPr bwMode="auto">
          <a:xfrm>
            <a:off x="4594225" y="5429250"/>
            <a:ext cx="1104900" cy="379413"/>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a:latin typeface="华文新魏" panose="02010800040101010101" pitchFamily="2" charset="-122"/>
                <a:ea typeface="华文新魏" panose="02010800040101010101" pitchFamily="2" charset="-122"/>
              </a:rPr>
              <a:t>作业控制</a:t>
            </a:r>
            <a:endParaRPr lang="zh-CN" altLang="en-US" sz="1600">
              <a:latin typeface="华文新魏" panose="02010800040101010101" pitchFamily="2" charset="-122"/>
              <a:ea typeface="华文新魏" panose="02010800040101010101" pitchFamily="2" charset="-122"/>
            </a:endParaRPr>
          </a:p>
        </p:txBody>
      </p:sp>
      <p:sp>
        <p:nvSpPr>
          <p:cNvPr id="127042" name="Line 66"/>
          <p:cNvSpPr>
            <a:spLocks noChangeShapeType="1"/>
          </p:cNvSpPr>
          <p:nvPr/>
        </p:nvSpPr>
        <p:spPr bwMode="auto">
          <a:xfrm flipV="1">
            <a:off x="5213350" y="4978400"/>
            <a:ext cx="0" cy="500063"/>
          </a:xfrm>
          <a:prstGeom prst="line">
            <a:avLst/>
          </a:prstGeom>
          <a:noFill/>
          <a:ln w="9525">
            <a:solidFill>
              <a:srgbClr val="000000"/>
            </a:solidFill>
            <a:round/>
            <a:tailEnd type="triangle" w="med" len="med"/>
          </a:ln>
        </p:spPr>
        <p:txBody>
          <a:bodyPr/>
          <a:lstStyle/>
          <a:p>
            <a:endParaRPr lang="zh-CN" altLang="en-US"/>
          </a:p>
        </p:txBody>
      </p:sp>
      <p:sp>
        <p:nvSpPr>
          <p:cNvPr id="127043" name="Text Box 67"/>
          <p:cNvSpPr txBox="1">
            <a:spLocks noChangeArrowheads="1"/>
          </p:cNvSpPr>
          <p:nvPr/>
        </p:nvSpPr>
        <p:spPr bwMode="auto">
          <a:xfrm>
            <a:off x="2873375" y="5203825"/>
            <a:ext cx="1412875" cy="676275"/>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a:latin typeface="华文新魏" panose="02010800040101010101" pitchFamily="2" charset="-122"/>
                <a:ea typeface="华文新魏" panose="02010800040101010101" pitchFamily="2" charset="-122"/>
              </a:rPr>
              <a:t>作业调度</a:t>
            </a:r>
            <a:r>
              <a:rPr lang="en-US" altLang="zh-CN" sz="1600">
                <a:latin typeface="华文新魏" panose="02010800040101010101" pitchFamily="2" charset="-122"/>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选中并创建进程</a:t>
            </a:r>
            <a:r>
              <a:rPr lang="en-US" altLang="zh-CN" sz="1600">
                <a:latin typeface="华文新魏" panose="02010800040101010101" pitchFamily="2" charset="-122"/>
                <a:ea typeface="华文新魏" panose="02010800040101010101" pitchFamily="2" charset="-122"/>
              </a:rPr>
              <a:t>)</a:t>
            </a:r>
            <a:endParaRPr lang="en-US" altLang="zh-CN" sz="1600">
              <a:latin typeface="华文新魏" panose="02010800040101010101" pitchFamily="2" charset="-122"/>
              <a:ea typeface="华文新魏" panose="02010800040101010101" pitchFamily="2" charset="-122"/>
            </a:endParaRPr>
          </a:p>
        </p:txBody>
      </p:sp>
      <p:sp>
        <p:nvSpPr>
          <p:cNvPr id="127044" name="Text Box 68"/>
          <p:cNvSpPr txBox="1">
            <a:spLocks noChangeArrowheads="1"/>
          </p:cNvSpPr>
          <p:nvPr/>
        </p:nvSpPr>
        <p:spPr bwMode="auto">
          <a:xfrm>
            <a:off x="6140450" y="5203825"/>
            <a:ext cx="1412875" cy="604838"/>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a:latin typeface="华文新魏" panose="02010800040101010101" pitchFamily="2" charset="-122"/>
                <a:ea typeface="华文新魏" panose="02010800040101010101" pitchFamily="2" charset="-122"/>
              </a:rPr>
              <a:t>作业调度</a:t>
            </a:r>
            <a:r>
              <a:rPr lang="en-US" altLang="zh-CN" sz="1600">
                <a:latin typeface="华文新魏" panose="02010800040101010101" pitchFamily="2" charset="-122"/>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作业终止并撤离</a:t>
            </a:r>
            <a:r>
              <a:rPr lang="en-US" altLang="zh-CN" sz="1600">
                <a:latin typeface="华文新魏" panose="02010800040101010101" pitchFamily="2" charset="-122"/>
                <a:ea typeface="华文新魏" panose="02010800040101010101" pitchFamily="2" charset="-122"/>
              </a:rPr>
              <a:t>)</a:t>
            </a:r>
            <a:endParaRPr lang="en-US" altLang="zh-CN" sz="1600">
              <a:latin typeface="华文新魏" panose="02010800040101010101" pitchFamily="2" charset="-122"/>
              <a:ea typeface="华文新魏" panose="02010800040101010101" pitchFamily="2" charset="-122"/>
            </a:endParaRPr>
          </a:p>
        </p:txBody>
      </p:sp>
      <p:sp>
        <p:nvSpPr>
          <p:cNvPr id="127045" name="Line 69"/>
          <p:cNvSpPr>
            <a:spLocks noChangeShapeType="1"/>
          </p:cNvSpPr>
          <p:nvPr/>
        </p:nvSpPr>
        <p:spPr bwMode="auto">
          <a:xfrm flipV="1">
            <a:off x="3821113" y="3852863"/>
            <a:ext cx="0" cy="1350962"/>
          </a:xfrm>
          <a:prstGeom prst="line">
            <a:avLst/>
          </a:prstGeom>
          <a:noFill/>
          <a:ln w="9525">
            <a:solidFill>
              <a:srgbClr val="000000"/>
            </a:solidFill>
            <a:round/>
            <a:tailEnd type="triangle" w="med" len="med"/>
          </a:ln>
        </p:spPr>
        <p:txBody>
          <a:bodyPr/>
          <a:lstStyle/>
          <a:p>
            <a:endParaRPr lang="zh-CN" altLang="en-US"/>
          </a:p>
        </p:txBody>
      </p:sp>
      <p:sp>
        <p:nvSpPr>
          <p:cNvPr id="127046" name="Line 70"/>
          <p:cNvSpPr>
            <a:spLocks noChangeShapeType="1"/>
          </p:cNvSpPr>
          <p:nvPr/>
        </p:nvSpPr>
        <p:spPr bwMode="auto">
          <a:xfrm flipV="1">
            <a:off x="6759575" y="3714750"/>
            <a:ext cx="0" cy="1574800"/>
          </a:xfrm>
          <a:prstGeom prst="line">
            <a:avLst/>
          </a:prstGeom>
          <a:noFill/>
          <a:ln w="9525">
            <a:solidFill>
              <a:srgbClr val="000000"/>
            </a:solidFill>
            <a:round/>
            <a:tailEnd type="triangle" w="med" len="med"/>
          </a:ln>
        </p:spPr>
        <p:txBody>
          <a:bodyPr/>
          <a:lstStyle/>
          <a:p>
            <a:endParaRPr lang="zh-CN" altLang="en-US"/>
          </a:p>
        </p:txBody>
      </p:sp>
      <p:sp>
        <p:nvSpPr>
          <p:cNvPr id="127047" name="AutoShape 71"/>
          <p:cNvSpPr>
            <a:spLocks noChangeArrowheads="1"/>
          </p:cNvSpPr>
          <p:nvPr/>
        </p:nvSpPr>
        <p:spPr bwMode="auto">
          <a:xfrm>
            <a:off x="827088" y="2316163"/>
            <a:ext cx="1139825" cy="900112"/>
          </a:xfrm>
          <a:prstGeom prst="wedgeRectCallout">
            <a:avLst>
              <a:gd name="adj1" fmla="val 40667"/>
              <a:gd name="adj2" fmla="val 107671"/>
            </a:avLst>
          </a:prstGeom>
          <a:solidFill>
            <a:srgbClr val="FFCC66"/>
          </a:solidFill>
          <a:ln w="9525">
            <a:solidFill>
              <a:srgbClr val="000000"/>
            </a:solidFill>
            <a:miter lim="800000"/>
          </a:ln>
        </p:spPr>
        <p:txBody>
          <a:bodyPr/>
          <a:lstStyle/>
          <a:p>
            <a:r>
              <a:rPr lang="en-US" altLang="zh-CN" sz="1600">
                <a:latin typeface="华文新魏" panose="02010800040101010101" pitchFamily="2" charset="-122"/>
                <a:ea typeface="华文新魏" panose="02010800040101010101" pitchFamily="2" charset="-122"/>
              </a:rPr>
              <a:t>SPOOLing</a:t>
            </a:r>
            <a:r>
              <a:rPr lang="zh-CN" altLang="en-US" sz="1600">
                <a:latin typeface="华文新魏" panose="02010800040101010101" pitchFamily="2" charset="-122"/>
                <a:ea typeface="华文新魏" panose="02010800040101010101" pitchFamily="2" charset="-122"/>
              </a:rPr>
              <a:t>作业预输入</a:t>
            </a:r>
            <a:endParaRPr lang="en-US" altLang="zh-CN" sz="1600">
              <a:latin typeface="华文新魏" panose="02010800040101010101" pitchFamily="2" charset="-122"/>
              <a:ea typeface="华文新魏" panose="02010800040101010101" pitchFamily="2" charset="-122"/>
            </a:endParaRPr>
          </a:p>
        </p:txBody>
      </p:sp>
      <p:sp>
        <p:nvSpPr>
          <p:cNvPr id="127048" name="AutoShape 72"/>
          <p:cNvSpPr>
            <a:spLocks noChangeArrowheads="1"/>
          </p:cNvSpPr>
          <p:nvPr/>
        </p:nvSpPr>
        <p:spPr bwMode="auto">
          <a:xfrm>
            <a:off x="7451725" y="2495550"/>
            <a:ext cx="1152525" cy="865188"/>
          </a:xfrm>
          <a:prstGeom prst="wedgeRectCallout">
            <a:avLst>
              <a:gd name="adj1" fmla="val -53583"/>
              <a:gd name="adj2" fmla="val 95319"/>
            </a:avLst>
          </a:prstGeom>
          <a:solidFill>
            <a:srgbClr val="FFCC66"/>
          </a:solidFill>
          <a:ln w="9525">
            <a:solidFill>
              <a:srgbClr val="000000"/>
            </a:solidFill>
            <a:miter lim="800000"/>
          </a:ln>
        </p:spPr>
        <p:txBody>
          <a:bodyPr/>
          <a:lstStyle/>
          <a:p>
            <a:r>
              <a:rPr lang="en-US" altLang="zh-CN" sz="1600">
                <a:latin typeface="华文新魏" panose="02010800040101010101" pitchFamily="2" charset="-122"/>
                <a:ea typeface="华文新魏" panose="02010800040101010101" pitchFamily="2" charset="-122"/>
              </a:rPr>
              <a:t>SPOOLing</a:t>
            </a:r>
            <a:r>
              <a:rPr lang="zh-CN" altLang="en-US" sz="1600">
                <a:latin typeface="华文新魏" panose="02010800040101010101" pitchFamily="2" charset="-122"/>
                <a:ea typeface="华文新魏" panose="02010800040101010101" pitchFamily="2" charset="-122"/>
              </a:rPr>
              <a:t>作业缓输出</a:t>
            </a:r>
            <a:endParaRPr lang="en-US" altLang="zh-CN" sz="1600">
              <a:latin typeface="华文新魏" panose="02010800040101010101" pitchFamily="2" charset="-122"/>
              <a:ea typeface="华文新魏" panose="02010800040101010101" pitchFamily="2" charset="-122"/>
            </a:endParaRPr>
          </a:p>
        </p:txBody>
      </p:sp>
      <p:sp>
        <p:nvSpPr>
          <p:cNvPr id="127049" name="Line 73"/>
          <p:cNvSpPr>
            <a:spLocks noChangeShapeType="1"/>
          </p:cNvSpPr>
          <p:nvPr/>
        </p:nvSpPr>
        <p:spPr bwMode="auto">
          <a:xfrm>
            <a:off x="7308850" y="3721100"/>
            <a:ext cx="368300" cy="0"/>
          </a:xfrm>
          <a:prstGeom prst="line">
            <a:avLst/>
          </a:prstGeom>
          <a:noFill/>
          <a:ln w="19050">
            <a:solidFill>
              <a:srgbClr val="000000"/>
            </a:solidFill>
            <a:round/>
            <a:tailEnd type="triangle" w="sm" len="med"/>
          </a:ln>
        </p:spPr>
        <p:txBody>
          <a:bodyPr/>
          <a:lstStyle/>
          <a:p>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7047"/>
                                        </p:tgtEl>
                                        <p:attrNameLst>
                                          <p:attrName>style.visibility</p:attrName>
                                        </p:attrNameLst>
                                      </p:cBhvr>
                                      <p:to>
                                        <p:strVal val="visible"/>
                                      </p:to>
                                    </p:set>
                                    <p:anim calcmode="lin" valueType="num">
                                      <p:cBhvr additive="base">
                                        <p:cTn id="7" dur="500" fill="hold"/>
                                        <p:tgtEl>
                                          <p:spTgt spid="127047"/>
                                        </p:tgtEl>
                                        <p:attrNameLst>
                                          <p:attrName>ppt_x</p:attrName>
                                        </p:attrNameLst>
                                      </p:cBhvr>
                                      <p:tavLst>
                                        <p:tav tm="0">
                                          <p:val>
                                            <p:strVal val="#ppt_x"/>
                                          </p:val>
                                        </p:tav>
                                        <p:tav tm="100000">
                                          <p:val>
                                            <p:strVal val="#ppt_x"/>
                                          </p:val>
                                        </p:tav>
                                      </p:tavLst>
                                    </p:anim>
                                    <p:anim calcmode="lin" valueType="num">
                                      <p:cBhvr additive="base">
                                        <p:cTn id="8" dur="500" fill="hold"/>
                                        <p:tgtEl>
                                          <p:spTgt spid="1270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7037"/>
                                        </p:tgtEl>
                                        <p:attrNameLst>
                                          <p:attrName>style.visibility</p:attrName>
                                        </p:attrNameLst>
                                      </p:cBhvr>
                                      <p:to>
                                        <p:strVal val="visible"/>
                                      </p:to>
                                    </p:set>
                                    <p:anim calcmode="lin" valueType="num">
                                      <p:cBhvr additive="base">
                                        <p:cTn id="11" dur="500" fill="hold"/>
                                        <p:tgtEl>
                                          <p:spTgt spid="127037"/>
                                        </p:tgtEl>
                                        <p:attrNameLst>
                                          <p:attrName>ppt_x</p:attrName>
                                        </p:attrNameLst>
                                      </p:cBhvr>
                                      <p:tavLst>
                                        <p:tav tm="0">
                                          <p:val>
                                            <p:strVal val="#ppt_x"/>
                                          </p:val>
                                        </p:tav>
                                        <p:tav tm="100000">
                                          <p:val>
                                            <p:strVal val="#ppt_x"/>
                                          </p:val>
                                        </p:tav>
                                      </p:tavLst>
                                    </p:anim>
                                    <p:anim calcmode="lin" valueType="num">
                                      <p:cBhvr additive="base">
                                        <p:cTn id="12" dur="500" fill="hold"/>
                                        <p:tgtEl>
                                          <p:spTgt spid="1270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7031"/>
                                        </p:tgtEl>
                                        <p:attrNameLst>
                                          <p:attrName>style.visibility</p:attrName>
                                        </p:attrNameLst>
                                      </p:cBhvr>
                                      <p:to>
                                        <p:strVal val="visible"/>
                                      </p:to>
                                    </p:set>
                                    <p:anim calcmode="lin" valueType="num">
                                      <p:cBhvr additive="base">
                                        <p:cTn id="17" dur="500" fill="hold"/>
                                        <p:tgtEl>
                                          <p:spTgt spid="127031"/>
                                        </p:tgtEl>
                                        <p:attrNameLst>
                                          <p:attrName>ppt_x</p:attrName>
                                        </p:attrNameLst>
                                      </p:cBhvr>
                                      <p:tavLst>
                                        <p:tav tm="0">
                                          <p:val>
                                            <p:strVal val="#ppt_x"/>
                                          </p:val>
                                        </p:tav>
                                        <p:tav tm="100000">
                                          <p:val>
                                            <p:strVal val="#ppt_x"/>
                                          </p:val>
                                        </p:tav>
                                      </p:tavLst>
                                    </p:anim>
                                    <p:anim calcmode="lin" valueType="num">
                                      <p:cBhvr additive="base">
                                        <p:cTn id="18" dur="500" fill="hold"/>
                                        <p:tgtEl>
                                          <p:spTgt spid="12703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7034"/>
                                        </p:tgtEl>
                                        <p:attrNameLst>
                                          <p:attrName>style.visibility</p:attrName>
                                        </p:attrNameLst>
                                      </p:cBhvr>
                                      <p:to>
                                        <p:strVal val="visible"/>
                                      </p:to>
                                    </p:set>
                                    <p:anim calcmode="lin" valueType="num">
                                      <p:cBhvr additive="base">
                                        <p:cTn id="21" dur="500" fill="hold"/>
                                        <p:tgtEl>
                                          <p:spTgt spid="127034"/>
                                        </p:tgtEl>
                                        <p:attrNameLst>
                                          <p:attrName>ppt_x</p:attrName>
                                        </p:attrNameLst>
                                      </p:cBhvr>
                                      <p:tavLst>
                                        <p:tav tm="0">
                                          <p:val>
                                            <p:strVal val="#ppt_x"/>
                                          </p:val>
                                        </p:tav>
                                        <p:tav tm="100000">
                                          <p:val>
                                            <p:strVal val="#ppt_x"/>
                                          </p:val>
                                        </p:tav>
                                      </p:tavLst>
                                    </p:anim>
                                    <p:anim calcmode="lin" valueType="num">
                                      <p:cBhvr additive="base">
                                        <p:cTn id="22" dur="500" fill="hold"/>
                                        <p:tgtEl>
                                          <p:spTgt spid="1270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7039"/>
                                        </p:tgtEl>
                                        <p:attrNameLst>
                                          <p:attrName>style.visibility</p:attrName>
                                        </p:attrNameLst>
                                      </p:cBhvr>
                                      <p:to>
                                        <p:strVal val="visible"/>
                                      </p:to>
                                    </p:set>
                                    <p:anim calcmode="lin" valueType="num">
                                      <p:cBhvr additive="base">
                                        <p:cTn id="27" dur="500" fill="hold"/>
                                        <p:tgtEl>
                                          <p:spTgt spid="127039"/>
                                        </p:tgtEl>
                                        <p:attrNameLst>
                                          <p:attrName>ppt_x</p:attrName>
                                        </p:attrNameLst>
                                      </p:cBhvr>
                                      <p:tavLst>
                                        <p:tav tm="0">
                                          <p:val>
                                            <p:strVal val="#ppt_x"/>
                                          </p:val>
                                        </p:tav>
                                        <p:tav tm="100000">
                                          <p:val>
                                            <p:strVal val="#ppt_x"/>
                                          </p:val>
                                        </p:tav>
                                      </p:tavLst>
                                    </p:anim>
                                    <p:anim calcmode="lin" valueType="num">
                                      <p:cBhvr additive="base">
                                        <p:cTn id="28" dur="500" fill="hold"/>
                                        <p:tgtEl>
                                          <p:spTgt spid="1270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7032"/>
                                        </p:tgtEl>
                                        <p:attrNameLst>
                                          <p:attrName>style.visibility</p:attrName>
                                        </p:attrNameLst>
                                      </p:cBhvr>
                                      <p:to>
                                        <p:strVal val="visible"/>
                                      </p:to>
                                    </p:set>
                                    <p:anim calcmode="lin" valueType="num">
                                      <p:cBhvr additive="base">
                                        <p:cTn id="31" dur="500" fill="hold"/>
                                        <p:tgtEl>
                                          <p:spTgt spid="127032"/>
                                        </p:tgtEl>
                                        <p:attrNameLst>
                                          <p:attrName>ppt_x</p:attrName>
                                        </p:attrNameLst>
                                      </p:cBhvr>
                                      <p:tavLst>
                                        <p:tav tm="0">
                                          <p:val>
                                            <p:strVal val="#ppt_x"/>
                                          </p:val>
                                        </p:tav>
                                        <p:tav tm="100000">
                                          <p:val>
                                            <p:strVal val="#ppt_x"/>
                                          </p:val>
                                        </p:tav>
                                      </p:tavLst>
                                    </p:anim>
                                    <p:anim calcmode="lin" valueType="num">
                                      <p:cBhvr additive="base">
                                        <p:cTn id="32" dur="500" fill="hold"/>
                                        <p:tgtEl>
                                          <p:spTgt spid="1270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7035"/>
                                        </p:tgtEl>
                                        <p:attrNameLst>
                                          <p:attrName>style.visibility</p:attrName>
                                        </p:attrNameLst>
                                      </p:cBhvr>
                                      <p:to>
                                        <p:strVal val="visible"/>
                                      </p:to>
                                    </p:set>
                                    <p:anim calcmode="lin" valueType="num">
                                      <p:cBhvr additive="base">
                                        <p:cTn id="37" dur="500" fill="hold"/>
                                        <p:tgtEl>
                                          <p:spTgt spid="127035"/>
                                        </p:tgtEl>
                                        <p:attrNameLst>
                                          <p:attrName>ppt_x</p:attrName>
                                        </p:attrNameLst>
                                      </p:cBhvr>
                                      <p:tavLst>
                                        <p:tav tm="0">
                                          <p:val>
                                            <p:strVal val="#ppt_x"/>
                                          </p:val>
                                        </p:tav>
                                        <p:tav tm="100000">
                                          <p:val>
                                            <p:strVal val="#ppt_x"/>
                                          </p:val>
                                        </p:tav>
                                      </p:tavLst>
                                    </p:anim>
                                    <p:anim calcmode="lin" valueType="num">
                                      <p:cBhvr additive="base">
                                        <p:cTn id="38" dur="500" fill="hold"/>
                                        <p:tgtEl>
                                          <p:spTgt spid="1270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7045"/>
                                        </p:tgtEl>
                                        <p:attrNameLst>
                                          <p:attrName>style.visibility</p:attrName>
                                        </p:attrNameLst>
                                      </p:cBhvr>
                                      <p:to>
                                        <p:strVal val="visible"/>
                                      </p:to>
                                    </p:set>
                                    <p:anim calcmode="lin" valueType="num">
                                      <p:cBhvr additive="base">
                                        <p:cTn id="41" dur="500" fill="hold"/>
                                        <p:tgtEl>
                                          <p:spTgt spid="127045"/>
                                        </p:tgtEl>
                                        <p:attrNameLst>
                                          <p:attrName>ppt_x</p:attrName>
                                        </p:attrNameLst>
                                      </p:cBhvr>
                                      <p:tavLst>
                                        <p:tav tm="0">
                                          <p:val>
                                            <p:strVal val="#ppt_x"/>
                                          </p:val>
                                        </p:tav>
                                        <p:tav tm="100000">
                                          <p:val>
                                            <p:strVal val="#ppt_x"/>
                                          </p:val>
                                        </p:tav>
                                      </p:tavLst>
                                    </p:anim>
                                    <p:anim calcmode="lin" valueType="num">
                                      <p:cBhvr additive="base">
                                        <p:cTn id="42" dur="500" fill="hold"/>
                                        <p:tgtEl>
                                          <p:spTgt spid="12704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7043"/>
                                        </p:tgtEl>
                                        <p:attrNameLst>
                                          <p:attrName>style.visibility</p:attrName>
                                        </p:attrNameLst>
                                      </p:cBhvr>
                                      <p:to>
                                        <p:strVal val="visible"/>
                                      </p:to>
                                    </p:set>
                                    <p:anim calcmode="lin" valueType="num">
                                      <p:cBhvr additive="base">
                                        <p:cTn id="45" dur="500" fill="hold"/>
                                        <p:tgtEl>
                                          <p:spTgt spid="127043"/>
                                        </p:tgtEl>
                                        <p:attrNameLst>
                                          <p:attrName>ppt_x</p:attrName>
                                        </p:attrNameLst>
                                      </p:cBhvr>
                                      <p:tavLst>
                                        <p:tav tm="0">
                                          <p:val>
                                            <p:strVal val="#ppt_x"/>
                                          </p:val>
                                        </p:tav>
                                        <p:tav tm="100000">
                                          <p:val>
                                            <p:strVal val="#ppt_x"/>
                                          </p:val>
                                        </p:tav>
                                      </p:tavLst>
                                    </p:anim>
                                    <p:anim calcmode="lin" valueType="num">
                                      <p:cBhvr additive="base">
                                        <p:cTn id="46" dur="500" fill="hold"/>
                                        <p:tgtEl>
                                          <p:spTgt spid="12704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7042"/>
                                        </p:tgtEl>
                                        <p:attrNameLst>
                                          <p:attrName>style.visibility</p:attrName>
                                        </p:attrNameLst>
                                      </p:cBhvr>
                                      <p:to>
                                        <p:strVal val="visible"/>
                                      </p:to>
                                    </p:set>
                                    <p:anim calcmode="lin" valueType="num">
                                      <p:cBhvr additive="base">
                                        <p:cTn id="55" dur="500" fill="hold"/>
                                        <p:tgtEl>
                                          <p:spTgt spid="127042"/>
                                        </p:tgtEl>
                                        <p:attrNameLst>
                                          <p:attrName>ppt_x</p:attrName>
                                        </p:attrNameLst>
                                      </p:cBhvr>
                                      <p:tavLst>
                                        <p:tav tm="0">
                                          <p:val>
                                            <p:strVal val="#ppt_x"/>
                                          </p:val>
                                        </p:tav>
                                        <p:tav tm="100000">
                                          <p:val>
                                            <p:strVal val="#ppt_x"/>
                                          </p:val>
                                        </p:tav>
                                      </p:tavLst>
                                    </p:anim>
                                    <p:anim calcmode="lin" valueType="num">
                                      <p:cBhvr additive="base">
                                        <p:cTn id="56" dur="500" fill="hold"/>
                                        <p:tgtEl>
                                          <p:spTgt spid="1270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7041"/>
                                        </p:tgtEl>
                                        <p:attrNameLst>
                                          <p:attrName>style.visibility</p:attrName>
                                        </p:attrNameLst>
                                      </p:cBhvr>
                                      <p:to>
                                        <p:strVal val="visible"/>
                                      </p:to>
                                    </p:set>
                                    <p:anim calcmode="lin" valueType="num">
                                      <p:cBhvr additive="base">
                                        <p:cTn id="59" dur="500" fill="hold"/>
                                        <p:tgtEl>
                                          <p:spTgt spid="127041"/>
                                        </p:tgtEl>
                                        <p:attrNameLst>
                                          <p:attrName>ppt_x</p:attrName>
                                        </p:attrNameLst>
                                      </p:cBhvr>
                                      <p:tavLst>
                                        <p:tav tm="0">
                                          <p:val>
                                            <p:strVal val="#ppt_x"/>
                                          </p:val>
                                        </p:tav>
                                        <p:tav tm="100000">
                                          <p:val>
                                            <p:strVal val="#ppt_x"/>
                                          </p:val>
                                        </p:tav>
                                      </p:tavLst>
                                    </p:anim>
                                    <p:anim calcmode="lin" valueType="num">
                                      <p:cBhvr additive="base">
                                        <p:cTn id="60" dur="500" fill="hold"/>
                                        <p:tgtEl>
                                          <p:spTgt spid="12704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7036"/>
                                        </p:tgtEl>
                                        <p:attrNameLst>
                                          <p:attrName>style.visibility</p:attrName>
                                        </p:attrNameLst>
                                      </p:cBhvr>
                                      <p:to>
                                        <p:strVal val="visible"/>
                                      </p:to>
                                    </p:set>
                                    <p:anim calcmode="lin" valueType="num">
                                      <p:cBhvr additive="base">
                                        <p:cTn id="65" dur="500" fill="hold"/>
                                        <p:tgtEl>
                                          <p:spTgt spid="127036"/>
                                        </p:tgtEl>
                                        <p:attrNameLst>
                                          <p:attrName>ppt_x</p:attrName>
                                        </p:attrNameLst>
                                      </p:cBhvr>
                                      <p:tavLst>
                                        <p:tav tm="0">
                                          <p:val>
                                            <p:strVal val="#ppt_x"/>
                                          </p:val>
                                        </p:tav>
                                        <p:tav tm="100000">
                                          <p:val>
                                            <p:strVal val="#ppt_x"/>
                                          </p:val>
                                        </p:tav>
                                      </p:tavLst>
                                    </p:anim>
                                    <p:anim calcmode="lin" valueType="num">
                                      <p:cBhvr additive="base">
                                        <p:cTn id="66" dur="500" fill="hold"/>
                                        <p:tgtEl>
                                          <p:spTgt spid="1270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7046"/>
                                        </p:tgtEl>
                                        <p:attrNameLst>
                                          <p:attrName>style.visibility</p:attrName>
                                        </p:attrNameLst>
                                      </p:cBhvr>
                                      <p:to>
                                        <p:strVal val="visible"/>
                                      </p:to>
                                    </p:set>
                                    <p:anim calcmode="lin" valueType="num">
                                      <p:cBhvr additive="base">
                                        <p:cTn id="69" dur="500" fill="hold"/>
                                        <p:tgtEl>
                                          <p:spTgt spid="127046"/>
                                        </p:tgtEl>
                                        <p:attrNameLst>
                                          <p:attrName>ppt_x</p:attrName>
                                        </p:attrNameLst>
                                      </p:cBhvr>
                                      <p:tavLst>
                                        <p:tav tm="0">
                                          <p:val>
                                            <p:strVal val="#ppt_x"/>
                                          </p:val>
                                        </p:tav>
                                        <p:tav tm="100000">
                                          <p:val>
                                            <p:strVal val="#ppt_x"/>
                                          </p:val>
                                        </p:tav>
                                      </p:tavLst>
                                    </p:anim>
                                    <p:anim calcmode="lin" valueType="num">
                                      <p:cBhvr additive="base">
                                        <p:cTn id="70" dur="500" fill="hold"/>
                                        <p:tgtEl>
                                          <p:spTgt spid="12704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7044"/>
                                        </p:tgtEl>
                                        <p:attrNameLst>
                                          <p:attrName>style.visibility</p:attrName>
                                        </p:attrNameLst>
                                      </p:cBhvr>
                                      <p:to>
                                        <p:strVal val="visible"/>
                                      </p:to>
                                    </p:set>
                                    <p:anim calcmode="lin" valueType="num">
                                      <p:cBhvr additive="base">
                                        <p:cTn id="73" dur="500" fill="hold"/>
                                        <p:tgtEl>
                                          <p:spTgt spid="127044"/>
                                        </p:tgtEl>
                                        <p:attrNameLst>
                                          <p:attrName>ppt_x</p:attrName>
                                        </p:attrNameLst>
                                      </p:cBhvr>
                                      <p:tavLst>
                                        <p:tav tm="0">
                                          <p:val>
                                            <p:strVal val="#ppt_x"/>
                                          </p:val>
                                        </p:tav>
                                        <p:tav tm="100000">
                                          <p:val>
                                            <p:strVal val="#ppt_x"/>
                                          </p:val>
                                        </p:tav>
                                      </p:tavLst>
                                    </p:anim>
                                    <p:anim calcmode="lin" valueType="num">
                                      <p:cBhvr additive="base">
                                        <p:cTn id="74" dur="500" fill="hold"/>
                                        <p:tgtEl>
                                          <p:spTgt spid="1270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7033"/>
                                        </p:tgtEl>
                                        <p:attrNameLst>
                                          <p:attrName>style.visibility</p:attrName>
                                        </p:attrNameLst>
                                      </p:cBhvr>
                                      <p:to>
                                        <p:strVal val="visible"/>
                                      </p:to>
                                    </p:set>
                                    <p:anim calcmode="lin" valueType="num">
                                      <p:cBhvr additive="base">
                                        <p:cTn id="79" dur="500" fill="hold"/>
                                        <p:tgtEl>
                                          <p:spTgt spid="127033"/>
                                        </p:tgtEl>
                                        <p:attrNameLst>
                                          <p:attrName>ppt_x</p:attrName>
                                        </p:attrNameLst>
                                      </p:cBhvr>
                                      <p:tavLst>
                                        <p:tav tm="0">
                                          <p:val>
                                            <p:strVal val="#ppt_x"/>
                                          </p:val>
                                        </p:tav>
                                        <p:tav tm="100000">
                                          <p:val>
                                            <p:strVal val="#ppt_x"/>
                                          </p:val>
                                        </p:tav>
                                      </p:tavLst>
                                    </p:anim>
                                    <p:anim calcmode="lin" valueType="num">
                                      <p:cBhvr additive="base">
                                        <p:cTn id="80" dur="500" fill="hold"/>
                                        <p:tgtEl>
                                          <p:spTgt spid="1270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27049"/>
                                        </p:tgtEl>
                                        <p:attrNameLst>
                                          <p:attrName>style.visibility</p:attrName>
                                        </p:attrNameLst>
                                      </p:cBhvr>
                                      <p:to>
                                        <p:strVal val="visible"/>
                                      </p:to>
                                    </p:set>
                                    <p:anim calcmode="lin" valueType="num">
                                      <p:cBhvr additive="base">
                                        <p:cTn id="83" dur="500" fill="hold"/>
                                        <p:tgtEl>
                                          <p:spTgt spid="127049"/>
                                        </p:tgtEl>
                                        <p:attrNameLst>
                                          <p:attrName>ppt_x</p:attrName>
                                        </p:attrNameLst>
                                      </p:cBhvr>
                                      <p:tavLst>
                                        <p:tav tm="0">
                                          <p:val>
                                            <p:strVal val="#ppt_x"/>
                                          </p:val>
                                        </p:tav>
                                        <p:tav tm="100000">
                                          <p:val>
                                            <p:strVal val="#ppt_x"/>
                                          </p:val>
                                        </p:tav>
                                      </p:tavLst>
                                    </p:anim>
                                    <p:anim calcmode="lin" valueType="num">
                                      <p:cBhvr additive="base">
                                        <p:cTn id="84" dur="500" fill="hold"/>
                                        <p:tgtEl>
                                          <p:spTgt spid="12704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27048"/>
                                        </p:tgtEl>
                                        <p:attrNameLst>
                                          <p:attrName>style.visibility</p:attrName>
                                        </p:attrNameLst>
                                      </p:cBhvr>
                                      <p:to>
                                        <p:strVal val="visible"/>
                                      </p:to>
                                    </p:set>
                                    <p:anim calcmode="lin" valueType="num">
                                      <p:cBhvr additive="base">
                                        <p:cTn id="87" dur="500" fill="hold"/>
                                        <p:tgtEl>
                                          <p:spTgt spid="127048"/>
                                        </p:tgtEl>
                                        <p:attrNameLst>
                                          <p:attrName>ppt_x</p:attrName>
                                        </p:attrNameLst>
                                      </p:cBhvr>
                                      <p:tavLst>
                                        <p:tav tm="0">
                                          <p:val>
                                            <p:strVal val="#ppt_x"/>
                                          </p:val>
                                        </p:tav>
                                        <p:tav tm="100000">
                                          <p:val>
                                            <p:strVal val="#ppt_x"/>
                                          </p:val>
                                        </p:tav>
                                      </p:tavLst>
                                    </p:anim>
                                    <p:anim calcmode="lin" valueType="num">
                                      <p:cBhvr additive="base">
                                        <p:cTn id="88" dur="500" fill="hold"/>
                                        <p:tgtEl>
                                          <p:spTgt spid="127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31" grpId="0" animBg="1"/>
      <p:bldP spid="127032" grpId="0" animBg="1"/>
      <p:bldP spid="127033" grpId="0" animBg="1"/>
      <p:bldP spid="127034" grpId="0" animBg="1"/>
      <p:bldP spid="127035" grpId="0" animBg="1"/>
      <p:bldP spid="127036" grpId="0" animBg="1"/>
      <p:bldP spid="127037" grpId="0" animBg="1"/>
      <p:bldP spid="127039" grpId="0" animBg="1"/>
      <p:bldP spid="127041" grpId="0" animBg="1"/>
      <p:bldP spid="127042" grpId="0" animBg="1"/>
      <p:bldP spid="127043" grpId="0" animBg="1"/>
      <p:bldP spid="127044" grpId="0" animBg="1"/>
      <p:bldP spid="127045" grpId="0" animBg="1"/>
      <p:bldP spid="127046" grpId="0" animBg="1"/>
      <p:bldP spid="127047" grpId="0" animBg="1"/>
      <p:bldP spid="127048" grpId="0" animBg="1"/>
      <p:bldP spid="1270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zh-CN" altLang="en-US" smtClean="0"/>
              <a:t>程序状态字寄存器</a:t>
            </a:r>
            <a:r>
              <a:rPr lang="en-US" altLang="zh-CN" smtClean="0"/>
              <a:t>(2)</a:t>
            </a:r>
            <a:endParaRPr lang="zh-CN" altLang="en-US" smtClean="0"/>
          </a:p>
        </p:txBody>
      </p:sp>
      <p:sp>
        <p:nvSpPr>
          <p:cNvPr id="35842" name="Rectangle 3"/>
          <p:cNvSpPr>
            <a:spLocks noGrp="1" noChangeArrowheads="1"/>
          </p:cNvSpPr>
          <p:nvPr>
            <p:ph type="body" idx="1"/>
          </p:nvPr>
        </p:nvSpPr>
        <p:spPr>
          <a:xfrm>
            <a:off x="685800" y="1557338"/>
            <a:ext cx="7772400" cy="4968875"/>
          </a:xfrm>
        </p:spPr>
        <p:txBody>
          <a:bodyPr/>
          <a:lstStyle/>
          <a:p>
            <a:r>
              <a:rPr lang="en-US" altLang="zh-CN" sz="3000" smtClean="0"/>
              <a:t>PSW</a:t>
            </a:r>
            <a:r>
              <a:rPr lang="zh-CN" altLang="en-US" sz="3000" smtClean="0"/>
              <a:t>寄存器包括以下内容：</a:t>
            </a:r>
            <a:endParaRPr lang="zh-CN" altLang="en-US" sz="3000" smtClean="0"/>
          </a:p>
          <a:p>
            <a:pPr lvl="1"/>
            <a:r>
              <a:rPr lang="zh-CN" altLang="en-US" sz="3000" smtClean="0"/>
              <a:t>程序基本状态：</a:t>
            </a:r>
            <a:endParaRPr lang="zh-CN" altLang="en-US" sz="3000" smtClean="0"/>
          </a:p>
          <a:p>
            <a:pPr lvl="2"/>
            <a:r>
              <a:rPr lang="zh-CN" altLang="en-US" sz="3000" smtClean="0"/>
              <a:t> </a:t>
            </a:r>
            <a:r>
              <a:rPr lang="en-US" altLang="zh-CN" sz="3000" smtClean="0"/>
              <a:t>(1) </a:t>
            </a:r>
            <a:r>
              <a:rPr lang="zh-CN" altLang="en-US" sz="3000" smtClean="0"/>
              <a:t>程序计数器；</a:t>
            </a:r>
            <a:endParaRPr lang="zh-CN" altLang="en-US" sz="3000" smtClean="0"/>
          </a:p>
          <a:p>
            <a:pPr lvl="2"/>
            <a:r>
              <a:rPr lang="zh-CN" altLang="en-US" sz="3000" smtClean="0"/>
              <a:t> </a:t>
            </a:r>
            <a:r>
              <a:rPr lang="en-US" altLang="zh-CN" sz="3000" smtClean="0"/>
              <a:t>(2) </a:t>
            </a:r>
            <a:r>
              <a:rPr lang="zh-CN" altLang="en-US" sz="3000" smtClean="0"/>
              <a:t>条件码；</a:t>
            </a:r>
            <a:endParaRPr lang="zh-CN" altLang="en-US" sz="3000" smtClean="0"/>
          </a:p>
          <a:p>
            <a:pPr lvl="2"/>
            <a:r>
              <a:rPr lang="zh-CN" altLang="en-US" sz="3000" smtClean="0"/>
              <a:t> </a:t>
            </a:r>
            <a:r>
              <a:rPr lang="en-US" altLang="zh-CN" sz="3000" smtClean="0"/>
              <a:t>(3) </a:t>
            </a:r>
            <a:r>
              <a:rPr lang="zh-CN" altLang="en-US" sz="3000" smtClean="0"/>
              <a:t>处理器状态位。</a:t>
            </a:r>
            <a:endParaRPr lang="zh-CN" altLang="en-US" sz="3000" smtClean="0"/>
          </a:p>
          <a:p>
            <a:pPr lvl="1"/>
            <a:r>
              <a:rPr lang="zh-CN" altLang="en-US" sz="3000" smtClean="0"/>
              <a:t>中断码。保存程序执行时当前发生的中断事件。</a:t>
            </a:r>
            <a:endParaRPr lang="zh-CN" altLang="en-US" sz="3000" smtClean="0"/>
          </a:p>
          <a:p>
            <a:pPr lvl="1"/>
            <a:r>
              <a:rPr lang="zh-CN" altLang="en-US" sz="3000" smtClean="0"/>
              <a:t>中断屏蔽位。指明程序执行中发生中断事件时，是否响应出现的中断事件。</a:t>
            </a:r>
            <a:endParaRPr lang="zh-CN" altLang="en-US" sz="3000" smtClean="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685800"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交互作业的组织和管理</a:t>
            </a:r>
            <a:endParaRPr lang="zh-CN" altLang="en-US" sz="4800" smtClean="0">
              <a:latin typeface="华文新魏" panose="02010800040101010101" pitchFamily="2" charset="-122"/>
              <a:ea typeface="华文新魏" panose="02010800040101010101" pitchFamily="2" charset="-122"/>
            </a:endParaRPr>
          </a:p>
        </p:txBody>
      </p:sp>
      <p:sp>
        <p:nvSpPr>
          <p:cNvPr id="36866" name="Rectangle 3"/>
          <p:cNvSpPr>
            <a:spLocks noGrp="1" noChangeArrowheads="1"/>
          </p:cNvSpPr>
          <p:nvPr>
            <p:ph type="body" idx="4294967295"/>
          </p:nvPr>
        </p:nvSpPr>
        <p:spPr>
          <a:xfrm>
            <a:off x="685800" y="1268413"/>
            <a:ext cx="7847013" cy="5256212"/>
          </a:xfrm>
        </p:spPr>
        <p:txBody>
          <a:bodyPr/>
          <a:lstStyle/>
          <a:p>
            <a:r>
              <a:rPr lang="zh-CN" altLang="en-US" sz="2800" smtClean="0">
                <a:cs typeface="Times New Roman" panose="02020603050405020304" pitchFamily="18" charset="0"/>
              </a:rPr>
              <a:t>分时系统的作业就是用户的一次上机交互过程，可认为终端进程的创建是一个交互型作业的开始，退出命令运行结束代表用户交互型作业的中止。</a:t>
            </a:r>
            <a:endParaRPr lang="zh-CN" altLang="en-US" sz="2800" smtClean="0">
              <a:cs typeface="Times New Roman" panose="02020603050405020304" pitchFamily="18" charset="0"/>
            </a:endParaRPr>
          </a:p>
          <a:p>
            <a:r>
              <a:rPr lang="zh-CN" altLang="en-US" sz="2800" smtClean="0">
                <a:cs typeface="Times New Roman" panose="02020603050405020304" pitchFamily="18" charset="0"/>
              </a:rPr>
              <a:t>交互作业的情况和资源需求通过操作命令告知系统，分时用户逐条输入命令，即提交作业（步）和控制作业运行，系统则逐条执行并给出应答，每键入一条或一组有关操作命令，便在系统内部创建一个进程或若干进程来完成相应命令。</a:t>
            </a:r>
            <a:endParaRPr lang="zh-CN" altLang="en-US" sz="2800" smtClean="0">
              <a:cs typeface="Times New Roman" panose="02020603050405020304" pitchFamily="18" charset="0"/>
            </a:endParaRPr>
          </a:p>
          <a:p>
            <a:r>
              <a:rPr lang="zh-CN" altLang="en-US" sz="2800" smtClean="0">
                <a:cs typeface="Times New Roman" panose="02020603050405020304" pitchFamily="18" charset="0"/>
              </a:rPr>
              <a:t>键盘命令有：作业控制类；资源申请类；文件操作类；目录操作类；设备控制类等。</a:t>
            </a:r>
            <a:endParaRPr lang="en-US" altLang="zh-CN" sz="28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395288" y="188913"/>
            <a:ext cx="8353425"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2.5.4</a:t>
            </a:r>
            <a:r>
              <a:rPr lang="zh-CN" altLang="en-US" sz="4800" smtClean="0">
                <a:latin typeface="华文新魏" panose="02010800040101010101" pitchFamily="2" charset="-122"/>
                <a:ea typeface="华文新魏" panose="02010800040101010101" pitchFamily="2" charset="-122"/>
              </a:rPr>
              <a:t>低级调度的功能和类型</a:t>
            </a:r>
            <a:endParaRPr lang="zh-CN" altLang="en-US" sz="4800" smtClean="0">
              <a:latin typeface="华文新魏" panose="02010800040101010101" pitchFamily="2" charset="-122"/>
              <a:ea typeface="华文新魏" panose="02010800040101010101" pitchFamily="2" charset="-122"/>
            </a:endParaRPr>
          </a:p>
        </p:txBody>
      </p:sp>
      <p:sp>
        <p:nvSpPr>
          <p:cNvPr id="37890" name="Rectangle 3"/>
          <p:cNvSpPr>
            <a:spLocks noGrp="1" noChangeArrowheads="1"/>
          </p:cNvSpPr>
          <p:nvPr>
            <p:ph type="body" idx="4294967295"/>
          </p:nvPr>
        </p:nvSpPr>
        <p:spPr>
          <a:xfrm>
            <a:off x="468313" y="1341438"/>
            <a:ext cx="8207375" cy="4895850"/>
          </a:xfrm>
        </p:spPr>
        <p:txBody>
          <a:bodyPr/>
          <a:lstStyle/>
          <a:p>
            <a:pPr eaLnBrk="1" hangingPunct="1"/>
            <a:r>
              <a:rPr lang="zh-CN" altLang="en-US" sz="3000" smtClean="0">
                <a:solidFill>
                  <a:srgbClr val="FF0000"/>
                </a:solidFill>
              </a:rPr>
              <a:t>低级调度的主要功能</a:t>
            </a:r>
            <a:endParaRPr lang="zh-CN" altLang="en-US" sz="3000" smtClean="0">
              <a:solidFill>
                <a:srgbClr val="FF0000"/>
              </a:solidFill>
            </a:endParaRPr>
          </a:p>
          <a:p>
            <a:pPr lvl="1" eaLnBrk="1" hangingPunct="1"/>
            <a:r>
              <a:rPr lang="zh-CN" altLang="en-US" sz="3000" smtClean="0"/>
              <a:t>调度程序两项任务：调度和分派。</a:t>
            </a:r>
            <a:endParaRPr lang="zh-CN" altLang="en-US" sz="3000" smtClean="0"/>
          </a:p>
          <a:p>
            <a:pPr lvl="1" eaLnBrk="1" hangingPunct="1"/>
            <a:r>
              <a:rPr lang="zh-CN" altLang="en-US" sz="3000" b="1" smtClean="0"/>
              <a:t>调度</a:t>
            </a:r>
            <a:r>
              <a:rPr lang="en-US" altLang="zh-CN" sz="3000" b="1" smtClean="0"/>
              <a:t>--</a:t>
            </a:r>
            <a:r>
              <a:rPr lang="zh-CN" altLang="en-US" sz="3000" smtClean="0"/>
              <a:t>实现调度策略，确定就绪进程</a:t>
            </a:r>
            <a:r>
              <a:rPr lang="en-US" altLang="zh-CN" sz="3000" smtClean="0"/>
              <a:t>/</a:t>
            </a:r>
            <a:r>
              <a:rPr lang="zh-CN" altLang="en-US" sz="3000" smtClean="0"/>
              <a:t>线程竞争使用处理器的次序的裁决原则，即进程</a:t>
            </a:r>
            <a:r>
              <a:rPr lang="en-US" altLang="zh-CN" sz="3000" smtClean="0"/>
              <a:t>/</a:t>
            </a:r>
            <a:r>
              <a:rPr lang="zh-CN" altLang="en-US" sz="3000" smtClean="0"/>
              <a:t>线程何时应放弃</a:t>
            </a:r>
            <a:r>
              <a:rPr lang="en-US" altLang="zh-CN" sz="3000" smtClean="0"/>
              <a:t>CPU</a:t>
            </a:r>
            <a:r>
              <a:rPr lang="zh-CN" altLang="en-US" sz="3000" smtClean="0"/>
              <a:t>和选择哪个来执行；</a:t>
            </a:r>
            <a:endParaRPr lang="zh-CN" altLang="en-US" sz="3000" smtClean="0"/>
          </a:p>
          <a:p>
            <a:pPr lvl="1" eaLnBrk="1" hangingPunct="1"/>
            <a:r>
              <a:rPr lang="zh-CN" altLang="en-US" sz="3000" b="1" smtClean="0"/>
              <a:t>分派</a:t>
            </a:r>
            <a:r>
              <a:rPr lang="en-US" altLang="zh-CN" sz="3000" b="1" smtClean="0"/>
              <a:t>--</a:t>
            </a:r>
            <a:r>
              <a:rPr lang="zh-CN" altLang="en-US" sz="3000" smtClean="0"/>
              <a:t>实现调度机制，确定如何时分复用</a:t>
            </a:r>
            <a:r>
              <a:rPr lang="en-US" altLang="zh-CN" sz="3000" smtClean="0"/>
              <a:t>CPU</a:t>
            </a:r>
            <a:r>
              <a:rPr lang="zh-CN" altLang="en-US" sz="3000" smtClean="0"/>
              <a:t>，处理上下文交换细节，完成进程</a:t>
            </a:r>
            <a:r>
              <a:rPr lang="en-US" altLang="zh-CN" sz="3000" smtClean="0"/>
              <a:t>/</a:t>
            </a:r>
            <a:r>
              <a:rPr lang="zh-CN" altLang="en-US" sz="3000" smtClean="0"/>
              <a:t>线程和</a:t>
            </a:r>
            <a:r>
              <a:rPr lang="en-US" altLang="zh-CN" sz="3000" smtClean="0"/>
              <a:t>CPU</a:t>
            </a:r>
            <a:r>
              <a:rPr lang="zh-CN" altLang="en-US" sz="3000" smtClean="0"/>
              <a:t>的绑定和放弃的实际工作。</a:t>
            </a:r>
            <a:endParaRPr lang="en-US" altLang="zh-CN" sz="300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pPr eaLnBrk="1" hangingPunct="1"/>
            <a:r>
              <a:rPr lang="zh-CN" altLang="en-US" sz="4800" smtClean="0">
                <a:latin typeface="华文新魏" panose="02010800040101010101" pitchFamily="2" charset="-122"/>
                <a:ea typeface="华文新魏" panose="02010800040101010101" pitchFamily="2" charset="-122"/>
              </a:rPr>
              <a:t>低级调度的基本类型</a:t>
            </a:r>
            <a:endParaRPr lang="zh-CN" altLang="en-US" sz="4800" smtClean="0">
              <a:latin typeface="华文新魏" panose="02010800040101010101" pitchFamily="2" charset="-122"/>
              <a:ea typeface="华文新魏" panose="02010800040101010101" pitchFamily="2" charset="-122"/>
            </a:endParaRPr>
          </a:p>
        </p:txBody>
      </p:sp>
      <p:sp>
        <p:nvSpPr>
          <p:cNvPr id="38914" name="Rectangle 3"/>
          <p:cNvSpPr>
            <a:spLocks noGrp="1" noChangeArrowheads="1"/>
          </p:cNvSpPr>
          <p:nvPr>
            <p:ph type="body" idx="4294967295"/>
          </p:nvPr>
        </p:nvSpPr>
        <p:spPr>
          <a:xfrm>
            <a:off x="323850" y="1482725"/>
            <a:ext cx="8135938" cy="5114925"/>
          </a:xfrm>
        </p:spPr>
        <p:txBody>
          <a:bodyPr/>
          <a:lstStyle/>
          <a:p>
            <a:r>
              <a:rPr lang="zh-CN" altLang="en-US" sz="2400" smtClean="0">
                <a:cs typeface="Times New Roman" panose="02020603050405020304" pitchFamily="18" charset="0"/>
              </a:rPr>
              <a:t>第一类称剥夺式：</a:t>
            </a:r>
            <a:endParaRPr lang="zh-CN" altLang="en-US" sz="2400" smtClean="0">
              <a:cs typeface="Times New Roman" panose="02020603050405020304" pitchFamily="18" charset="0"/>
            </a:endParaRPr>
          </a:p>
          <a:p>
            <a:pPr lvl="1"/>
            <a:r>
              <a:rPr lang="zh-CN" altLang="en-US" sz="2400" smtClean="0">
                <a:cs typeface="Times New Roman" panose="02020603050405020304" pitchFamily="18" charset="0"/>
              </a:rPr>
              <a:t>又称抢占式。当进程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线程正在处理器上运行时，系统可根据规定的原则剥夺分配给此进程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线程的处理器，并将其移入就绪队列，选择其他进程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线程运行。</a:t>
            </a:r>
            <a:endParaRPr lang="zh-CN" altLang="en-US" sz="2400" smtClean="0">
              <a:cs typeface="Times New Roman" panose="02020603050405020304" pitchFamily="18" charset="0"/>
            </a:endParaRPr>
          </a:p>
          <a:p>
            <a:pPr lvl="1"/>
            <a:r>
              <a:rPr lang="zh-CN" altLang="en-US" sz="2400" smtClean="0">
                <a:cs typeface="Times New Roman" panose="02020603050405020304" pitchFamily="18" charset="0"/>
              </a:rPr>
              <a:t>两种处理器剥夺原则：</a:t>
            </a:r>
            <a:endParaRPr lang="zh-CN" altLang="en-US" sz="2400" smtClean="0">
              <a:cs typeface="Times New Roman" panose="02020603050405020304" pitchFamily="18" charset="0"/>
            </a:endParaRPr>
          </a:p>
          <a:p>
            <a:pPr lvl="2"/>
            <a:r>
              <a:rPr lang="zh-CN" altLang="en-US" smtClean="0">
                <a:cs typeface="Times New Roman" panose="02020603050405020304" pitchFamily="18" charset="0"/>
              </a:rPr>
              <a:t>高优先级进程</a:t>
            </a:r>
            <a:r>
              <a:rPr lang="en-US" altLang="zh-CN" smtClean="0">
                <a:cs typeface="Times New Roman" panose="02020603050405020304" pitchFamily="18" charset="0"/>
              </a:rPr>
              <a:t>/</a:t>
            </a:r>
            <a:r>
              <a:rPr lang="zh-CN" altLang="en-US" smtClean="0">
                <a:cs typeface="Times New Roman" panose="02020603050405020304" pitchFamily="18" charset="0"/>
              </a:rPr>
              <a:t>线程可剥夺低优先级进程</a:t>
            </a:r>
            <a:r>
              <a:rPr lang="en-US" altLang="zh-CN" smtClean="0">
                <a:cs typeface="Times New Roman" panose="02020603050405020304" pitchFamily="18" charset="0"/>
              </a:rPr>
              <a:t>/</a:t>
            </a:r>
            <a:r>
              <a:rPr lang="zh-CN" altLang="en-US" smtClean="0">
                <a:cs typeface="Times New Roman" panose="02020603050405020304" pitchFamily="18" charset="0"/>
              </a:rPr>
              <a:t>线程，</a:t>
            </a:r>
            <a:endParaRPr lang="zh-CN" altLang="en-US" smtClean="0">
              <a:cs typeface="Times New Roman" panose="02020603050405020304" pitchFamily="18" charset="0"/>
            </a:endParaRPr>
          </a:p>
          <a:p>
            <a:pPr lvl="2"/>
            <a:r>
              <a:rPr lang="zh-CN" altLang="en-US" smtClean="0">
                <a:cs typeface="Times New Roman" panose="02020603050405020304" pitchFamily="18" charset="0"/>
              </a:rPr>
              <a:t>当运行进程</a:t>
            </a:r>
            <a:r>
              <a:rPr lang="en-US" altLang="zh-CN" smtClean="0">
                <a:cs typeface="Times New Roman" panose="02020603050405020304" pitchFamily="18" charset="0"/>
              </a:rPr>
              <a:t>/</a:t>
            </a:r>
            <a:r>
              <a:rPr lang="zh-CN" altLang="en-US" smtClean="0">
                <a:cs typeface="Times New Roman" panose="02020603050405020304" pitchFamily="18" charset="0"/>
              </a:rPr>
              <a:t>线程时间片用完后被剥夺。</a:t>
            </a:r>
            <a:endParaRPr lang="zh-CN" altLang="en-US" smtClean="0">
              <a:cs typeface="Times New Roman" panose="02020603050405020304" pitchFamily="18" charset="0"/>
            </a:endParaRPr>
          </a:p>
          <a:p>
            <a:r>
              <a:rPr lang="zh-CN" altLang="en-US" sz="2400" smtClean="0">
                <a:cs typeface="Times New Roman" panose="02020603050405020304" pitchFamily="18" charset="0"/>
              </a:rPr>
              <a:t>第二类称非剥夺式： </a:t>
            </a:r>
            <a:endParaRPr lang="zh-CN" altLang="en-US" sz="2400" smtClean="0">
              <a:cs typeface="Times New Roman" panose="02020603050405020304" pitchFamily="18" charset="0"/>
            </a:endParaRPr>
          </a:p>
          <a:p>
            <a:pPr lvl="1"/>
            <a:r>
              <a:rPr lang="zh-CN" altLang="en-US" sz="2400" smtClean="0">
                <a:cs typeface="Times New Roman" panose="02020603050405020304" pitchFamily="18" charset="0"/>
              </a:rPr>
              <a:t>又称非抢占式。一旦某个进程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线程开始运行后便不再让出处理器，除非该进程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线程运行结束或主动放弃处理器，或因发生某个事件而不能继续执行。</a:t>
            </a:r>
            <a:endParaRPr lang="zh-CN" altLang="en-US" sz="2400" smtClean="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772285" y="1836420"/>
              <a:ext cx="1214120" cy="508635"/>
            </p14:xfrm>
          </p:contentPart>
        </mc:Choice>
        <mc:Fallback xmlns="">
          <p:pic>
            <p:nvPicPr>
              <p:cNvPr id="2" name="墨迹 1"/>
            </p:nvPicPr>
            <p:blipFill>
              <a:blip r:embed="rId2"/>
            </p:blipFill>
            <p:spPr>
              <a:xfrm>
                <a:off x="1772285" y="1836420"/>
                <a:ext cx="1214120" cy="5086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607185" y="4721860"/>
              <a:ext cx="1620520" cy="654685"/>
            </p14:xfrm>
          </p:contentPart>
        </mc:Choice>
        <mc:Fallback xmlns="">
          <p:pic>
            <p:nvPicPr>
              <p:cNvPr id="3" name="墨迹 2"/>
            </p:nvPicPr>
            <p:blipFill>
              <a:blip r:embed="rId4"/>
            </p:blipFill>
            <p:spPr>
              <a:xfrm>
                <a:off x="1607185" y="4721860"/>
                <a:ext cx="1620520" cy="6546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797685" y="1893570"/>
              <a:ext cx="1074420" cy="553085"/>
            </p14:xfrm>
          </p:contentPart>
        </mc:Choice>
        <mc:Fallback xmlns="">
          <p:pic>
            <p:nvPicPr>
              <p:cNvPr id="4" name="墨迹 3"/>
            </p:nvPicPr>
            <p:blipFill>
              <a:blip r:embed="rId6"/>
            </p:blipFill>
            <p:spPr>
              <a:xfrm>
                <a:off x="1797685" y="1893570"/>
                <a:ext cx="1074420" cy="55308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740535" y="1931670"/>
              <a:ext cx="1137920" cy="540385"/>
            </p14:xfrm>
          </p:contentPart>
        </mc:Choice>
        <mc:Fallback xmlns="">
          <p:pic>
            <p:nvPicPr>
              <p:cNvPr id="5" name="墨迹 4"/>
            </p:nvPicPr>
            <p:blipFill>
              <a:blip r:embed="rId8"/>
            </p:blipFill>
            <p:spPr>
              <a:xfrm>
                <a:off x="1740535" y="1931670"/>
                <a:ext cx="1137920" cy="54038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657985" y="4811395"/>
              <a:ext cx="1620520" cy="603250"/>
            </p14:xfrm>
          </p:contentPart>
        </mc:Choice>
        <mc:Fallback xmlns="">
          <p:pic>
            <p:nvPicPr>
              <p:cNvPr id="6" name="墨迹 5"/>
            </p:nvPicPr>
            <p:blipFill>
              <a:blip r:embed="rId10"/>
            </p:blipFill>
            <p:spPr>
              <a:xfrm>
                <a:off x="1657985" y="4811395"/>
                <a:ext cx="1620520" cy="603250"/>
              </a:xfrm>
              <a:prstGeom prst="rect"/>
            </p:spPr>
          </p:pic>
        </mc:Fallback>
      </mc:AlternateContent>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zh-CN" smtClean="0">
                <a:latin typeface="华文新魏" panose="02010800040101010101" pitchFamily="2" charset="-122"/>
                <a:ea typeface="华文新魏" panose="02010800040101010101" pitchFamily="2" charset="-122"/>
              </a:rPr>
              <a:t>2.6.5 </a:t>
            </a:r>
            <a:r>
              <a:rPr lang="zh-CN" altLang="en-US" smtClean="0">
                <a:latin typeface="华文新魏" panose="02010800040101010101" pitchFamily="2" charset="-122"/>
                <a:ea typeface="华文新魏" panose="02010800040101010101" pitchFamily="2" charset="-122"/>
              </a:rPr>
              <a:t>作业调度和低级调度算法</a:t>
            </a:r>
            <a:endParaRPr lang="zh-CN" altLang="en-US" smtClean="0">
              <a:latin typeface="华文新魏" panose="02010800040101010101" pitchFamily="2" charset="-122"/>
              <a:ea typeface="华文新魏" panose="02010800040101010101" pitchFamily="2" charset="-122"/>
            </a:endParaRPr>
          </a:p>
        </p:txBody>
      </p:sp>
      <p:sp>
        <p:nvSpPr>
          <p:cNvPr id="39938" name="Rectangle 3"/>
          <p:cNvSpPr>
            <a:spLocks noGrp="1" noChangeArrowheads="1"/>
          </p:cNvSpPr>
          <p:nvPr>
            <p:ph type="body" idx="1"/>
          </p:nvPr>
        </p:nvSpPr>
        <p:spPr/>
        <p:txBody>
          <a:bodyPr/>
          <a:lstStyle/>
          <a:p>
            <a:r>
              <a:rPr lang="en-US" altLang="zh-CN" sz="3000" smtClean="0">
                <a:cs typeface="Times New Roman" panose="02020603050405020304" pitchFamily="18" charset="0"/>
              </a:rPr>
              <a:t>1.</a:t>
            </a:r>
            <a:r>
              <a:rPr lang="zh-CN" altLang="en-US" sz="3000" smtClean="0">
                <a:cs typeface="Times New Roman" panose="02020603050405020304" pitchFamily="18" charset="0"/>
              </a:rPr>
              <a:t>先来先服务算法</a:t>
            </a:r>
            <a:endParaRPr lang="zh-CN" altLang="en-US" sz="3000" smtClean="0">
              <a:cs typeface="Times New Roman" panose="02020603050405020304" pitchFamily="18" charset="0"/>
            </a:endParaRPr>
          </a:p>
          <a:p>
            <a:r>
              <a:rPr lang="en-US" altLang="zh-CN" sz="3000" smtClean="0">
                <a:cs typeface="Times New Roman" panose="02020603050405020304" pitchFamily="18" charset="0"/>
              </a:rPr>
              <a:t>2. </a:t>
            </a:r>
            <a:r>
              <a:rPr lang="zh-CN" altLang="en-US" sz="3000" smtClean="0">
                <a:cs typeface="Times New Roman" panose="02020603050405020304" pitchFamily="18" charset="0"/>
              </a:rPr>
              <a:t>最短作业优先算法</a:t>
            </a:r>
            <a:endParaRPr lang="en-US" altLang="zh-CN" sz="3000" smtClean="0">
              <a:cs typeface="Times New Roman" panose="02020603050405020304" pitchFamily="18" charset="0"/>
            </a:endParaRPr>
          </a:p>
          <a:p>
            <a:r>
              <a:rPr lang="en-US" altLang="zh-CN" sz="3000" smtClean="0">
                <a:cs typeface="Times New Roman" panose="02020603050405020304" pitchFamily="18" charset="0"/>
              </a:rPr>
              <a:t>3. </a:t>
            </a:r>
            <a:r>
              <a:rPr lang="zh-CN" altLang="en-US" sz="3000" smtClean="0">
                <a:cs typeface="Times New Roman" panose="02020603050405020304" pitchFamily="18" charset="0"/>
              </a:rPr>
              <a:t>最短剩余时间优先算法</a:t>
            </a:r>
            <a:endParaRPr lang="en-US" altLang="zh-CN" sz="3000" smtClean="0">
              <a:cs typeface="Times New Roman" panose="02020603050405020304" pitchFamily="18" charset="0"/>
            </a:endParaRPr>
          </a:p>
          <a:p>
            <a:r>
              <a:rPr lang="en-US" altLang="zh-CN" sz="3000" smtClean="0">
                <a:cs typeface="Times New Roman" panose="02020603050405020304" pitchFamily="18" charset="0"/>
              </a:rPr>
              <a:t>4. </a:t>
            </a:r>
            <a:r>
              <a:rPr lang="zh-CN" altLang="en-US" sz="3000" smtClean="0">
                <a:cs typeface="Times New Roman" panose="02020603050405020304" pitchFamily="18" charset="0"/>
              </a:rPr>
              <a:t>最高响应比优先算法</a:t>
            </a:r>
            <a:endParaRPr lang="zh-CN" altLang="en-US" sz="3000" smtClean="0">
              <a:cs typeface="Times New Roman" panose="02020603050405020304" pitchFamily="18" charset="0"/>
            </a:endParaRPr>
          </a:p>
          <a:p>
            <a:r>
              <a:rPr lang="en-US" altLang="zh-CN" sz="3000" smtClean="0">
                <a:cs typeface="Times New Roman" panose="02020603050405020304" pitchFamily="18" charset="0"/>
              </a:rPr>
              <a:t>5. </a:t>
            </a:r>
            <a:r>
              <a:rPr lang="zh-CN" altLang="en-US" sz="3000" smtClean="0">
                <a:cs typeface="Times New Roman" panose="02020603050405020304" pitchFamily="18" charset="0"/>
              </a:rPr>
              <a:t>优先级调度算法</a:t>
            </a:r>
            <a:endParaRPr lang="en-US" altLang="zh-CN" sz="3000" smtClean="0">
              <a:cs typeface="Times New Roman" panose="02020603050405020304" pitchFamily="18" charset="0"/>
            </a:endParaRPr>
          </a:p>
          <a:p>
            <a:r>
              <a:rPr lang="en-US" altLang="zh-CN" sz="3000" smtClean="0">
                <a:cs typeface="Times New Roman" panose="02020603050405020304" pitchFamily="18" charset="0"/>
              </a:rPr>
              <a:t>6. </a:t>
            </a:r>
            <a:r>
              <a:rPr lang="zh-CN" altLang="en-US" sz="3000" smtClean="0">
                <a:cs typeface="Times New Roman" panose="02020603050405020304" pitchFamily="18" charset="0"/>
              </a:rPr>
              <a:t>时间片轮转调度算法</a:t>
            </a:r>
            <a:endParaRPr lang="zh-CN" altLang="en-US" sz="3000" smtClean="0">
              <a:cs typeface="Times New Roman" panose="02020603050405020304" pitchFamily="18" charset="0"/>
            </a:endParaRPr>
          </a:p>
          <a:p>
            <a:r>
              <a:rPr lang="en-US" altLang="zh-CN" sz="3000" smtClean="0">
                <a:cs typeface="Times New Roman" panose="02020603050405020304" pitchFamily="18" charset="0"/>
              </a:rPr>
              <a:t>7. </a:t>
            </a:r>
            <a:r>
              <a:rPr lang="zh-CN" altLang="en-US" sz="3000" smtClean="0">
                <a:cs typeface="Times New Roman" panose="02020603050405020304" pitchFamily="18" charset="0"/>
              </a:rPr>
              <a:t>多级反馈队列调度</a:t>
            </a:r>
            <a:endParaRPr lang="zh-CN" altLang="en-US" sz="3000" smtClean="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9050" y="1365885"/>
              <a:ext cx="5502275" cy="4493895"/>
            </p14:xfrm>
          </p:contentPart>
        </mc:Choice>
        <mc:Fallback xmlns="">
          <p:pic>
            <p:nvPicPr>
              <p:cNvPr id="2" name="墨迹 1"/>
            </p:nvPicPr>
            <p:blipFill>
              <a:blip r:embed="rId2"/>
            </p:blipFill>
            <p:spPr>
              <a:xfrm>
                <a:off x="-19050" y="1365885"/>
                <a:ext cx="5502275" cy="44938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193540" y="1880870"/>
              <a:ext cx="266700" cy="6350"/>
            </p14:xfrm>
          </p:contentPart>
        </mc:Choice>
        <mc:Fallback xmlns="">
          <p:pic>
            <p:nvPicPr>
              <p:cNvPr id="3" name="墨迹 2"/>
            </p:nvPicPr>
            <p:blipFill>
              <a:blip r:embed="rId4"/>
            </p:blipFill>
            <p:spPr>
              <a:xfrm>
                <a:off x="4193540" y="1880870"/>
                <a:ext cx="266700" cy="63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396740" y="1785620"/>
              <a:ext cx="197485" cy="177800"/>
            </p14:xfrm>
          </p:contentPart>
        </mc:Choice>
        <mc:Fallback xmlns="">
          <p:pic>
            <p:nvPicPr>
              <p:cNvPr id="4" name="墨迹 3"/>
            </p:nvPicPr>
            <p:blipFill>
              <a:blip r:embed="rId6"/>
            </p:blipFill>
            <p:spPr>
              <a:xfrm>
                <a:off x="4396740" y="1785620"/>
                <a:ext cx="197485" cy="177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670425" y="1760220"/>
              <a:ext cx="120650" cy="133350"/>
            </p14:xfrm>
          </p:contentPart>
        </mc:Choice>
        <mc:Fallback xmlns="">
          <p:pic>
            <p:nvPicPr>
              <p:cNvPr id="5" name="墨迹 4"/>
            </p:nvPicPr>
            <p:blipFill>
              <a:blip r:embed="rId8"/>
            </p:blipFill>
            <p:spPr>
              <a:xfrm>
                <a:off x="4670425" y="1760220"/>
                <a:ext cx="120650" cy="133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4918075" y="1741170"/>
              <a:ext cx="101600" cy="82550"/>
            </p14:xfrm>
          </p:contentPart>
        </mc:Choice>
        <mc:Fallback xmlns="">
          <p:pic>
            <p:nvPicPr>
              <p:cNvPr id="6" name="墨迹 5"/>
            </p:nvPicPr>
            <p:blipFill>
              <a:blip r:embed="rId10"/>
            </p:blipFill>
            <p:spPr>
              <a:xfrm>
                <a:off x="4918075" y="1741170"/>
                <a:ext cx="101600" cy="825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4714875" y="1823720"/>
              <a:ext cx="215900" cy="139700"/>
            </p14:xfrm>
          </p:contentPart>
        </mc:Choice>
        <mc:Fallback xmlns="">
          <p:pic>
            <p:nvPicPr>
              <p:cNvPr id="7" name="墨迹 6"/>
            </p:nvPicPr>
            <p:blipFill>
              <a:blip r:embed="rId12"/>
            </p:blipFill>
            <p:spPr>
              <a:xfrm>
                <a:off x="4714875" y="1823720"/>
                <a:ext cx="215900" cy="139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899025" y="1899920"/>
              <a:ext cx="133350" cy="107950"/>
            </p14:xfrm>
          </p:contentPart>
        </mc:Choice>
        <mc:Fallback xmlns="">
          <p:pic>
            <p:nvPicPr>
              <p:cNvPr id="8" name="墨迹 7"/>
            </p:nvPicPr>
            <p:blipFill>
              <a:blip r:embed="rId14"/>
            </p:blipFill>
            <p:spPr>
              <a:xfrm>
                <a:off x="4899025" y="1899920"/>
                <a:ext cx="133350" cy="1079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5133975" y="1715770"/>
              <a:ext cx="311150" cy="19050"/>
            </p14:xfrm>
          </p:contentPart>
        </mc:Choice>
        <mc:Fallback xmlns="">
          <p:pic>
            <p:nvPicPr>
              <p:cNvPr id="9" name="墨迹 8"/>
            </p:nvPicPr>
            <p:blipFill>
              <a:blip r:embed="rId16"/>
            </p:blipFill>
            <p:spPr>
              <a:xfrm>
                <a:off x="5133975" y="1715770"/>
                <a:ext cx="311150" cy="190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165725" y="1728470"/>
              <a:ext cx="88900" cy="69850"/>
            </p14:xfrm>
          </p:contentPart>
        </mc:Choice>
        <mc:Fallback xmlns="">
          <p:pic>
            <p:nvPicPr>
              <p:cNvPr id="10" name="墨迹 9"/>
            </p:nvPicPr>
            <p:blipFill>
              <a:blip r:embed="rId18"/>
            </p:blipFill>
            <p:spPr>
              <a:xfrm>
                <a:off x="5165725" y="1728470"/>
                <a:ext cx="88900" cy="698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108575" y="1779270"/>
              <a:ext cx="266700" cy="38100"/>
            </p14:xfrm>
          </p:contentPart>
        </mc:Choice>
        <mc:Fallback xmlns="">
          <p:pic>
            <p:nvPicPr>
              <p:cNvPr id="11" name="墨迹 10"/>
            </p:nvPicPr>
            <p:blipFill>
              <a:blip r:embed="rId20"/>
            </p:blipFill>
            <p:spPr>
              <a:xfrm>
                <a:off x="5108575" y="1779270"/>
                <a:ext cx="266700" cy="381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5089525" y="1817370"/>
              <a:ext cx="304800" cy="25400"/>
            </p14:xfrm>
          </p:contentPart>
        </mc:Choice>
        <mc:Fallback xmlns="">
          <p:pic>
            <p:nvPicPr>
              <p:cNvPr id="12" name="墨迹 11"/>
            </p:nvPicPr>
            <p:blipFill>
              <a:blip r:embed="rId22"/>
            </p:blipFill>
            <p:spPr>
              <a:xfrm>
                <a:off x="5089525" y="1817370"/>
                <a:ext cx="304800" cy="254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260975" y="1722120"/>
              <a:ext cx="44450" cy="362585"/>
            </p14:xfrm>
          </p:contentPart>
        </mc:Choice>
        <mc:Fallback xmlns="">
          <p:pic>
            <p:nvPicPr>
              <p:cNvPr id="13" name="墨迹 12"/>
            </p:nvPicPr>
            <p:blipFill>
              <a:blip r:embed="rId24"/>
            </p:blipFill>
            <p:spPr>
              <a:xfrm>
                <a:off x="5260975" y="1722120"/>
                <a:ext cx="44450" cy="36258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5572760" y="1957070"/>
              <a:ext cx="12700" cy="360"/>
            </p14:xfrm>
          </p:contentPart>
        </mc:Choice>
        <mc:Fallback xmlns="">
          <p:pic>
            <p:nvPicPr>
              <p:cNvPr id="14" name="墨迹 13"/>
            </p:nvPicPr>
            <p:blipFill>
              <a:blip r:embed="rId26"/>
            </p:blipFill>
            <p:spPr>
              <a:xfrm>
                <a:off x="5572760" y="1957070"/>
                <a:ext cx="1270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4657725" y="2472055"/>
              <a:ext cx="152400" cy="19050"/>
            </p14:xfrm>
          </p:contentPart>
        </mc:Choice>
        <mc:Fallback xmlns="">
          <p:pic>
            <p:nvPicPr>
              <p:cNvPr id="15" name="墨迹 14"/>
            </p:nvPicPr>
            <p:blipFill>
              <a:blip r:embed="rId28"/>
            </p:blipFill>
            <p:spPr>
              <a:xfrm>
                <a:off x="4657725" y="2472055"/>
                <a:ext cx="152400" cy="190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4765675" y="2364105"/>
              <a:ext cx="146050" cy="127000"/>
            </p14:xfrm>
          </p:contentPart>
        </mc:Choice>
        <mc:Fallback xmlns="">
          <p:pic>
            <p:nvPicPr>
              <p:cNvPr id="16" name="墨迹 15"/>
            </p:nvPicPr>
            <p:blipFill>
              <a:blip r:embed="rId30"/>
            </p:blipFill>
            <p:spPr>
              <a:xfrm>
                <a:off x="4765675" y="2364105"/>
                <a:ext cx="146050" cy="1270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4822825" y="2465705"/>
              <a:ext cx="63500" cy="63500"/>
            </p14:xfrm>
          </p:contentPart>
        </mc:Choice>
        <mc:Fallback xmlns="">
          <p:pic>
            <p:nvPicPr>
              <p:cNvPr id="17" name="墨迹 16"/>
            </p:nvPicPr>
            <p:blipFill>
              <a:blip r:embed="rId32"/>
            </p:blipFill>
            <p:spPr>
              <a:xfrm>
                <a:off x="4822825" y="2465705"/>
                <a:ext cx="63500" cy="635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5127625" y="2287905"/>
              <a:ext cx="19050" cy="360"/>
            </p14:xfrm>
          </p:contentPart>
        </mc:Choice>
        <mc:Fallback xmlns="">
          <p:pic>
            <p:nvPicPr>
              <p:cNvPr id="18" name="墨迹 17"/>
            </p:nvPicPr>
            <p:blipFill>
              <a:blip r:embed="rId34"/>
            </p:blipFill>
            <p:spPr>
              <a:xfrm>
                <a:off x="5127625" y="2287905"/>
                <a:ext cx="19050"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5057775" y="2319655"/>
              <a:ext cx="114300" cy="114300"/>
            </p14:xfrm>
          </p:contentPart>
        </mc:Choice>
        <mc:Fallback xmlns="">
          <p:pic>
            <p:nvPicPr>
              <p:cNvPr id="19" name="墨迹 18"/>
            </p:nvPicPr>
            <p:blipFill>
              <a:blip r:embed="rId36"/>
            </p:blipFill>
            <p:spPr>
              <a:xfrm>
                <a:off x="5057775" y="2319655"/>
                <a:ext cx="114300" cy="1143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5146675" y="2364105"/>
              <a:ext cx="38100" cy="6350"/>
            </p14:xfrm>
          </p:contentPart>
        </mc:Choice>
        <mc:Fallback xmlns="">
          <p:pic>
            <p:nvPicPr>
              <p:cNvPr id="20" name="墨迹 19"/>
            </p:nvPicPr>
            <p:blipFill>
              <a:blip r:embed="rId38"/>
            </p:blipFill>
            <p:spPr>
              <a:xfrm>
                <a:off x="5146675" y="2364105"/>
                <a:ext cx="38100" cy="63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5064125" y="2383155"/>
              <a:ext cx="101600" cy="184150"/>
            </p14:xfrm>
          </p:contentPart>
        </mc:Choice>
        <mc:Fallback xmlns="">
          <p:pic>
            <p:nvPicPr>
              <p:cNvPr id="21" name="墨迹 20"/>
            </p:nvPicPr>
            <p:blipFill>
              <a:blip r:embed="rId40"/>
            </p:blipFill>
            <p:spPr>
              <a:xfrm>
                <a:off x="5064125" y="2383155"/>
                <a:ext cx="101600" cy="1841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5089525" y="2402205"/>
              <a:ext cx="139700" cy="171450"/>
            </p14:xfrm>
          </p:contentPart>
        </mc:Choice>
        <mc:Fallback xmlns="">
          <p:pic>
            <p:nvPicPr>
              <p:cNvPr id="22" name="墨迹 21"/>
            </p:nvPicPr>
            <p:blipFill>
              <a:blip r:embed="rId42"/>
            </p:blipFill>
            <p:spPr>
              <a:xfrm>
                <a:off x="5089525" y="2402205"/>
                <a:ext cx="139700" cy="1714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5159375" y="2186305"/>
              <a:ext cx="222250" cy="482600"/>
            </p14:xfrm>
          </p:contentPart>
        </mc:Choice>
        <mc:Fallback xmlns="">
          <p:pic>
            <p:nvPicPr>
              <p:cNvPr id="23" name="墨迹 22"/>
            </p:nvPicPr>
            <p:blipFill>
              <a:blip r:embed="rId44"/>
            </p:blipFill>
            <p:spPr>
              <a:xfrm>
                <a:off x="5159375" y="2186305"/>
                <a:ext cx="222250" cy="4826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5203825" y="2408555"/>
              <a:ext cx="247650" cy="146050"/>
            </p14:xfrm>
          </p:contentPart>
        </mc:Choice>
        <mc:Fallback xmlns="">
          <p:pic>
            <p:nvPicPr>
              <p:cNvPr id="24" name="墨迹 23"/>
            </p:nvPicPr>
            <p:blipFill>
              <a:blip r:embed="rId46"/>
            </p:blipFill>
            <p:spPr>
              <a:xfrm>
                <a:off x="5203825" y="2408555"/>
                <a:ext cx="247650" cy="1460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5629910" y="2122805"/>
              <a:ext cx="19050" cy="360"/>
            </p14:xfrm>
          </p:contentPart>
        </mc:Choice>
        <mc:Fallback xmlns="">
          <p:pic>
            <p:nvPicPr>
              <p:cNvPr id="25" name="墨迹 24"/>
            </p:nvPicPr>
            <p:blipFill>
              <a:blip r:embed="rId34"/>
            </p:blipFill>
            <p:spPr>
              <a:xfrm>
                <a:off x="5629910" y="2122805"/>
                <a:ext cx="19050"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墨迹 25"/>
              <p14:cNvContentPartPr/>
              <p14:nvPr/>
            </p14:nvContentPartPr>
            <p14:xfrm>
              <a:off x="5661660" y="2262505"/>
              <a:ext cx="184150" cy="203200"/>
            </p14:xfrm>
          </p:contentPart>
        </mc:Choice>
        <mc:Fallback xmlns="">
          <p:pic>
            <p:nvPicPr>
              <p:cNvPr id="26" name="墨迹 25"/>
            </p:nvPicPr>
            <p:blipFill>
              <a:blip r:embed="rId49"/>
            </p:blipFill>
            <p:spPr>
              <a:xfrm>
                <a:off x="5661660" y="2262505"/>
                <a:ext cx="184150" cy="2032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墨迹 26"/>
              <p14:cNvContentPartPr/>
              <p14:nvPr/>
            </p14:nvContentPartPr>
            <p14:xfrm>
              <a:off x="5655310" y="2472055"/>
              <a:ext cx="323850" cy="38100"/>
            </p14:xfrm>
          </p:contentPart>
        </mc:Choice>
        <mc:Fallback xmlns="">
          <p:pic>
            <p:nvPicPr>
              <p:cNvPr id="27" name="墨迹 26"/>
            </p:nvPicPr>
            <p:blipFill>
              <a:blip r:embed="rId51"/>
            </p:blipFill>
            <p:spPr>
              <a:xfrm>
                <a:off x="5655310" y="2472055"/>
                <a:ext cx="323850" cy="381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墨迹 27"/>
              <p14:cNvContentPartPr/>
              <p14:nvPr/>
            </p14:nvContentPartPr>
            <p14:xfrm>
              <a:off x="5833110" y="2465705"/>
              <a:ext cx="360" cy="254000"/>
            </p14:xfrm>
          </p:contentPart>
        </mc:Choice>
        <mc:Fallback xmlns="">
          <p:pic>
            <p:nvPicPr>
              <p:cNvPr id="28" name="墨迹 27"/>
            </p:nvPicPr>
            <p:blipFill>
              <a:blip r:embed="rId53"/>
            </p:blipFill>
            <p:spPr>
              <a:xfrm>
                <a:off x="5833110" y="2465705"/>
                <a:ext cx="360" cy="2540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墨迹 28"/>
              <p14:cNvContentPartPr/>
              <p14:nvPr/>
            </p14:nvContentPartPr>
            <p14:xfrm>
              <a:off x="2236470" y="3247390"/>
              <a:ext cx="1537970" cy="88900"/>
            </p14:xfrm>
          </p:contentPart>
        </mc:Choice>
        <mc:Fallback xmlns="">
          <p:pic>
            <p:nvPicPr>
              <p:cNvPr id="29" name="墨迹 28"/>
            </p:nvPicPr>
            <p:blipFill>
              <a:blip r:embed="rId55"/>
            </p:blipFill>
            <p:spPr>
              <a:xfrm>
                <a:off x="2236470" y="3247390"/>
                <a:ext cx="1537970" cy="889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墨迹 29"/>
              <p14:cNvContentPartPr/>
              <p14:nvPr/>
            </p14:nvContentPartPr>
            <p14:xfrm>
              <a:off x="1893570" y="3838575"/>
              <a:ext cx="1067435" cy="19050"/>
            </p14:xfrm>
          </p:contentPart>
        </mc:Choice>
        <mc:Fallback xmlns="">
          <p:pic>
            <p:nvPicPr>
              <p:cNvPr id="30" name="墨迹 29"/>
            </p:nvPicPr>
            <p:blipFill>
              <a:blip r:embed="rId57"/>
            </p:blipFill>
            <p:spPr>
              <a:xfrm>
                <a:off x="1893570" y="3838575"/>
                <a:ext cx="1067435" cy="190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1" name="墨迹 30"/>
              <p14:cNvContentPartPr/>
              <p14:nvPr/>
            </p14:nvContentPartPr>
            <p14:xfrm>
              <a:off x="1912620" y="4328160"/>
              <a:ext cx="768350" cy="6350"/>
            </p14:xfrm>
          </p:contentPart>
        </mc:Choice>
        <mc:Fallback xmlns="">
          <p:pic>
            <p:nvPicPr>
              <p:cNvPr id="31" name="墨迹 30"/>
            </p:nvPicPr>
            <p:blipFill>
              <a:blip r:embed="rId59"/>
            </p:blipFill>
            <p:spPr>
              <a:xfrm>
                <a:off x="1912620" y="4328160"/>
                <a:ext cx="768350" cy="63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2" name="墨迹 31"/>
              <p14:cNvContentPartPr/>
              <p14:nvPr/>
            </p14:nvContentPartPr>
            <p14:xfrm>
              <a:off x="1581785" y="4862195"/>
              <a:ext cx="1544320" cy="57150"/>
            </p14:xfrm>
          </p:contentPart>
        </mc:Choice>
        <mc:Fallback xmlns="">
          <p:pic>
            <p:nvPicPr>
              <p:cNvPr id="32" name="墨迹 31"/>
            </p:nvPicPr>
            <p:blipFill>
              <a:blip r:embed="rId61"/>
            </p:blipFill>
            <p:spPr>
              <a:xfrm>
                <a:off x="1581785" y="4862195"/>
                <a:ext cx="1544320" cy="571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3" name="墨迹 32"/>
              <p14:cNvContentPartPr/>
              <p14:nvPr/>
            </p14:nvContentPartPr>
            <p14:xfrm>
              <a:off x="1784985" y="5389245"/>
              <a:ext cx="1684020" cy="140335"/>
            </p14:xfrm>
          </p:contentPart>
        </mc:Choice>
        <mc:Fallback xmlns="">
          <p:pic>
            <p:nvPicPr>
              <p:cNvPr id="33" name="墨迹 32"/>
            </p:nvPicPr>
            <p:blipFill>
              <a:blip r:embed="rId63"/>
            </p:blipFill>
            <p:spPr>
              <a:xfrm>
                <a:off x="1784985" y="5389245"/>
                <a:ext cx="1684020" cy="14033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4" name="墨迹 33"/>
              <p14:cNvContentPartPr/>
              <p14:nvPr/>
            </p14:nvContentPartPr>
            <p14:xfrm>
              <a:off x="5299075" y="2987040"/>
              <a:ext cx="362585" cy="2383155"/>
            </p14:xfrm>
          </p:contentPart>
        </mc:Choice>
        <mc:Fallback xmlns="">
          <p:pic>
            <p:nvPicPr>
              <p:cNvPr id="34" name="墨迹 33"/>
            </p:nvPicPr>
            <p:blipFill>
              <a:blip r:embed="rId65"/>
            </p:blipFill>
            <p:spPr>
              <a:xfrm>
                <a:off x="5299075" y="2987040"/>
                <a:ext cx="362585" cy="238315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5" name="墨迹 34"/>
              <p14:cNvContentPartPr/>
              <p14:nvPr/>
            </p14:nvContentPartPr>
            <p14:xfrm>
              <a:off x="5934710" y="3533775"/>
              <a:ext cx="483235" cy="57150"/>
            </p14:xfrm>
          </p:contentPart>
        </mc:Choice>
        <mc:Fallback xmlns="">
          <p:pic>
            <p:nvPicPr>
              <p:cNvPr id="35" name="墨迹 34"/>
            </p:nvPicPr>
            <p:blipFill>
              <a:blip r:embed="rId67"/>
            </p:blipFill>
            <p:spPr>
              <a:xfrm>
                <a:off x="5934710" y="3533775"/>
                <a:ext cx="483235" cy="571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6" name="墨迹 35"/>
              <p14:cNvContentPartPr/>
              <p14:nvPr/>
            </p14:nvContentPartPr>
            <p14:xfrm>
              <a:off x="6055360" y="3673475"/>
              <a:ext cx="50800" cy="120650"/>
            </p14:xfrm>
          </p:contentPart>
        </mc:Choice>
        <mc:Fallback xmlns="">
          <p:pic>
            <p:nvPicPr>
              <p:cNvPr id="36" name="墨迹 35"/>
            </p:nvPicPr>
            <p:blipFill>
              <a:blip r:embed="rId69"/>
            </p:blipFill>
            <p:spPr>
              <a:xfrm>
                <a:off x="6055360" y="3673475"/>
                <a:ext cx="50800" cy="1206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7" name="墨迹 36"/>
              <p14:cNvContentPartPr/>
              <p14:nvPr/>
            </p14:nvContentPartPr>
            <p14:xfrm>
              <a:off x="5922010" y="3673475"/>
              <a:ext cx="374650" cy="190500"/>
            </p14:xfrm>
          </p:contentPart>
        </mc:Choice>
        <mc:Fallback xmlns="">
          <p:pic>
            <p:nvPicPr>
              <p:cNvPr id="37" name="墨迹 36"/>
            </p:nvPicPr>
            <p:blipFill>
              <a:blip r:embed="rId71"/>
            </p:blipFill>
            <p:spPr>
              <a:xfrm>
                <a:off x="5922010" y="3673475"/>
                <a:ext cx="374650" cy="1905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8" name="墨迹 37"/>
              <p14:cNvContentPartPr/>
              <p14:nvPr/>
            </p14:nvContentPartPr>
            <p14:xfrm>
              <a:off x="6137910" y="3641725"/>
              <a:ext cx="12700" cy="635635"/>
            </p14:xfrm>
          </p:contentPart>
        </mc:Choice>
        <mc:Fallback xmlns="">
          <p:pic>
            <p:nvPicPr>
              <p:cNvPr id="38" name="墨迹 37"/>
            </p:nvPicPr>
            <p:blipFill>
              <a:blip r:embed="rId73"/>
            </p:blipFill>
            <p:spPr>
              <a:xfrm>
                <a:off x="6137910" y="3641725"/>
                <a:ext cx="12700" cy="63563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9" name="墨迹 38"/>
              <p14:cNvContentPartPr/>
              <p14:nvPr/>
            </p14:nvContentPartPr>
            <p14:xfrm>
              <a:off x="6353810" y="3692525"/>
              <a:ext cx="31750" cy="114300"/>
            </p14:xfrm>
          </p:contentPart>
        </mc:Choice>
        <mc:Fallback xmlns="">
          <p:pic>
            <p:nvPicPr>
              <p:cNvPr id="39" name="墨迹 38"/>
            </p:nvPicPr>
            <p:blipFill>
              <a:blip r:embed="rId75"/>
            </p:blipFill>
            <p:spPr>
              <a:xfrm>
                <a:off x="6353810" y="3692525"/>
                <a:ext cx="31750" cy="1143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0" name="墨迹 39"/>
              <p14:cNvContentPartPr/>
              <p14:nvPr/>
            </p14:nvContentPartPr>
            <p14:xfrm>
              <a:off x="6430645" y="3533775"/>
              <a:ext cx="25400" cy="591185"/>
            </p14:xfrm>
          </p:contentPart>
        </mc:Choice>
        <mc:Fallback xmlns="">
          <p:pic>
            <p:nvPicPr>
              <p:cNvPr id="40" name="墨迹 39"/>
            </p:nvPicPr>
            <p:blipFill>
              <a:blip r:embed="rId77"/>
            </p:blipFill>
            <p:spPr>
              <a:xfrm>
                <a:off x="6430645" y="3533775"/>
                <a:ext cx="25400" cy="591185"/>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1" name="墨迹 40"/>
              <p14:cNvContentPartPr/>
              <p14:nvPr/>
            </p14:nvContentPartPr>
            <p14:xfrm>
              <a:off x="6506845" y="3863975"/>
              <a:ext cx="6350" cy="19050"/>
            </p14:xfrm>
          </p:contentPart>
        </mc:Choice>
        <mc:Fallback xmlns="">
          <p:pic>
            <p:nvPicPr>
              <p:cNvPr id="41" name="墨迹 40"/>
            </p:nvPicPr>
            <p:blipFill>
              <a:blip r:embed="rId79"/>
            </p:blipFill>
            <p:spPr>
              <a:xfrm>
                <a:off x="6506845" y="3863975"/>
                <a:ext cx="6350" cy="190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2" name="墨迹 41"/>
              <p14:cNvContentPartPr/>
              <p14:nvPr/>
            </p14:nvContentPartPr>
            <p14:xfrm>
              <a:off x="6347460" y="3463925"/>
              <a:ext cx="210185" cy="222250"/>
            </p14:xfrm>
          </p:contentPart>
        </mc:Choice>
        <mc:Fallback xmlns="">
          <p:pic>
            <p:nvPicPr>
              <p:cNvPr id="42" name="墨迹 41"/>
            </p:nvPicPr>
            <p:blipFill>
              <a:blip r:embed="rId81"/>
            </p:blipFill>
            <p:spPr>
              <a:xfrm>
                <a:off x="6347460" y="3463925"/>
                <a:ext cx="210185" cy="22225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3" name="墨迹 42"/>
              <p14:cNvContentPartPr/>
              <p14:nvPr/>
            </p14:nvContentPartPr>
            <p14:xfrm>
              <a:off x="6366510" y="3603625"/>
              <a:ext cx="172085" cy="482600"/>
            </p14:xfrm>
          </p:contentPart>
        </mc:Choice>
        <mc:Fallback xmlns="">
          <p:pic>
            <p:nvPicPr>
              <p:cNvPr id="43" name="墨迹 42"/>
            </p:nvPicPr>
            <p:blipFill>
              <a:blip r:embed="rId83"/>
            </p:blipFill>
            <p:spPr>
              <a:xfrm>
                <a:off x="6366510" y="3603625"/>
                <a:ext cx="172085" cy="48260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4" name="墨迹 43"/>
              <p14:cNvContentPartPr/>
              <p14:nvPr/>
            </p14:nvContentPartPr>
            <p14:xfrm>
              <a:off x="6532245" y="3393440"/>
              <a:ext cx="107950" cy="438785"/>
            </p14:xfrm>
          </p:contentPart>
        </mc:Choice>
        <mc:Fallback xmlns="">
          <p:pic>
            <p:nvPicPr>
              <p:cNvPr id="44" name="墨迹 43"/>
            </p:nvPicPr>
            <p:blipFill>
              <a:blip r:embed="rId85"/>
            </p:blipFill>
            <p:spPr>
              <a:xfrm>
                <a:off x="6532245" y="3393440"/>
                <a:ext cx="107950" cy="43878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5" name="墨迹 44"/>
              <p14:cNvContentPartPr/>
              <p14:nvPr/>
            </p14:nvContentPartPr>
            <p14:xfrm>
              <a:off x="6640195" y="3711575"/>
              <a:ext cx="6350" cy="57150"/>
            </p14:xfrm>
          </p:contentPart>
        </mc:Choice>
        <mc:Fallback xmlns="">
          <p:pic>
            <p:nvPicPr>
              <p:cNvPr id="45" name="墨迹 44"/>
            </p:nvPicPr>
            <p:blipFill>
              <a:blip r:embed="rId87"/>
            </p:blipFill>
            <p:spPr>
              <a:xfrm>
                <a:off x="6640195" y="3711575"/>
                <a:ext cx="6350" cy="571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6" name="墨迹 45"/>
              <p14:cNvContentPartPr/>
              <p14:nvPr/>
            </p14:nvContentPartPr>
            <p14:xfrm>
              <a:off x="6538595" y="3743325"/>
              <a:ext cx="101600" cy="139700"/>
            </p14:xfrm>
          </p:contentPart>
        </mc:Choice>
        <mc:Fallback xmlns="">
          <p:pic>
            <p:nvPicPr>
              <p:cNvPr id="46" name="墨迹 45"/>
            </p:nvPicPr>
            <p:blipFill>
              <a:blip r:embed="rId89"/>
            </p:blipFill>
            <p:spPr>
              <a:xfrm>
                <a:off x="6538595" y="3743325"/>
                <a:ext cx="101600" cy="13970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7" name="墨迹 46"/>
              <p14:cNvContentPartPr/>
              <p14:nvPr/>
            </p14:nvContentPartPr>
            <p14:xfrm>
              <a:off x="6583045" y="3876675"/>
              <a:ext cx="228600" cy="299085"/>
            </p14:xfrm>
          </p:contentPart>
        </mc:Choice>
        <mc:Fallback xmlns="">
          <p:pic>
            <p:nvPicPr>
              <p:cNvPr id="47" name="墨迹 46"/>
            </p:nvPicPr>
            <p:blipFill>
              <a:blip r:embed="rId91"/>
            </p:blipFill>
            <p:spPr>
              <a:xfrm>
                <a:off x="6583045" y="3876675"/>
                <a:ext cx="228600" cy="29908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8" name="墨迹 47"/>
              <p14:cNvContentPartPr/>
              <p14:nvPr/>
            </p14:nvContentPartPr>
            <p14:xfrm>
              <a:off x="6710045" y="3692525"/>
              <a:ext cx="171450" cy="19050"/>
            </p14:xfrm>
          </p:contentPart>
        </mc:Choice>
        <mc:Fallback xmlns="">
          <p:pic>
            <p:nvPicPr>
              <p:cNvPr id="48" name="墨迹 47"/>
            </p:nvPicPr>
            <p:blipFill>
              <a:blip r:embed="rId93"/>
            </p:blipFill>
            <p:spPr>
              <a:xfrm>
                <a:off x="6710045" y="3692525"/>
                <a:ext cx="171450" cy="1905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49" name="墨迹 48"/>
              <p14:cNvContentPartPr/>
              <p14:nvPr/>
            </p14:nvContentPartPr>
            <p14:xfrm>
              <a:off x="6786245" y="3825875"/>
              <a:ext cx="190500" cy="6350"/>
            </p14:xfrm>
          </p:contentPart>
        </mc:Choice>
        <mc:Fallback xmlns="">
          <p:pic>
            <p:nvPicPr>
              <p:cNvPr id="49" name="墨迹 48"/>
            </p:nvPicPr>
            <p:blipFill>
              <a:blip r:embed="rId95"/>
            </p:blipFill>
            <p:spPr>
              <a:xfrm>
                <a:off x="6786245" y="3825875"/>
                <a:ext cx="190500" cy="635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0" name="墨迹 49"/>
              <p14:cNvContentPartPr/>
              <p14:nvPr/>
            </p14:nvContentPartPr>
            <p14:xfrm>
              <a:off x="6264910" y="3857625"/>
              <a:ext cx="781685" cy="724535"/>
            </p14:xfrm>
          </p:contentPart>
        </mc:Choice>
        <mc:Fallback xmlns="">
          <p:pic>
            <p:nvPicPr>
              <p:cNvPr id="50" name="墨迹 49"/>
            </p:nvPicPr>
            <p:blipFill>
              <a:blip r:embed="rId97"/>
            </p:blipFill>
            <p:spPr>
              <a:xfrm>
                <a:off x="6264910" y="3857625"/>
                <a:ext cx="781685" cy="724535"/>
              </a:xfrm>
              <a:prstGeom prst="rect"/>
            </p:spPr>
          </p:pic>
        </mc:Fallback>
      </mc:AlternateContent>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098"/>
          <p:cNvSpPr>
            <a:spLocks noGrp="1" noChangeArrowheads="1"/>
          </p:cNvSpPr>
          <p:nvPr>
            <p:ph type="title" idx="4294967295"/>
          </p:nvPr>
        </p:nvSpPr>
        <p:spPr>
          <a:xfrm>
            <a:off x="533400" y="115888"/>
            <a:ext cx="7772400" cy="865187"/>
          </a:xfrm>
        </p:spPr>
        <p:txBody>
          <a:bodyPr/>
          <a:lstStyle/>
          <a:p>
            <a:pPr eaLnBrk="1" hangingPunct="1"/>
            <a:r>
              <a:rPr lang="en-US" altLang="zh-CN" sz="4800" smtClean="0">
                <a:latin typeface="华文新魏" panose="02010800040101010101" pitchFamily="2" charset="-122"/>
                <a:ea typeface="华文新魏" panose="02010800040101010101" pitchFamily="2" charset="-122"/>
              </a:rPr>
              <a:t> 1.</a:t>
            </a:r>
            <a:r>
              <a:rPr lang="zh-CN" altLang="en-US" sz="4800" smtClean="0">
                <a:latin typeface="华文新魏" panose="02010800040101010101" pitchFamily="2" charset="-122"/>
                <a:ea typeface="华文新魏" panose="02010800040101010101" pitchFamily="2" charset="-122"/>
              </a:rPr>
              <a:t>先来先服务算法</a:t>
            </a:r>
            <a:endParaRPr lang="zh-CN" altLang="en-US" sz="4800" smtClean="0">
              <a:latin typeface="华文新魏" panose="02010800040101010101" pitchFamily="2" charset="-122"/>
              <a:ea typeface="华文新魏" panose="02010800040101010101" pitchFamily="2" charset="-122"/>
            </a:endParaRPr>
          </a:p>
        </p:txBody>
      </p:sp>
      <p:sp>
        <p:nvSpPr>
          <p:cNvPr id="40962" name="Rectangle 4099"/>
          <p:cNvSpPr>
            <a:spLocks noGrp="1" noChangeArrowheads="1"/>
          </p:cNvSpPr>
          <p:nvPr>
            <p:ph type="body" idx="4294967295"/>
          </p:nvPr>
        </p:nvSpPr>
        <p:spPr>
          <a:xfrm>
            <a:off x="395288" y="1081088"/>
            <a:ext cx="8424862" cy="5516562"/>
          </a:xfrm>
        </p:spPr>
        <p:txBody>
          <a:bodyPr/>
          <a:lstStyle/>
          <a:p>
            <a:pPr algn="just" eaLnBrk="1" hangingPunct="1">
              <a:lnSpc>
                <a:spcPct val="90000"/>
              </a:lnSpc>
            </a:pPr>
            <a:r>
              <a:rPr lang="zh-CN" altLang="en-US" sz="2800" smtClean="0"/>
              <a:t>先来先服务是按照作业进入系统后备队列的先后次序来挑选作业，先进入系统的作业优先被挑选进入内存。 </a:t>
            </a:r>
            <a:endParaRPr lang="zh-CN" altLang="en-US" sz="2800" smtClean="0"/>
          </a:p>
          <a:p>
            <a:pPr algn="just" eaLnBrk="1" hangingPunct="1">
              <a:lnSpc>
                <a:spcPct val="90000"/>
              </a:lnSpc>
            </a:pPr>
            <a:r>
              <a:rPr lang="zh-CN" altLang="en-US" sz="2800" smtClean="0"/>
              <a:t>三个作业同时到达系统并立即进入调度：</a:t>
            </a:r>
            <a:r>
              <a:rPr lang="zh-CN" altLang="en-US" sz="2800" smtClean="0">
                <a:solidFill>
                  <a:srgbClr val="CC3300"/>
                </a:solidFill>
              </a:rPr>
              <a:t>作业名</a:t>
            </a:r>
            <a:r>
              <a:rPr lang="en-US" altLang="zh-CN" sz="2800" smtClean="0">
                <a:solidFill>
                  <a:srgbClr val="CC3300"/>
                </a:solidFill>
              </a:rPr>
              <a:t>/</a:t>
            </a:r>
            <a:r>
              <a:rPr lang="zh-CN" altLang="en-US" sz="2800" smtClean="0">
                <a:solidFill>
                  <a:srgbClr val="CC3300"/>
                </a:solidFill>
              </a:rPr>
              <a:t>所需</a:t>
            </a:r>
            <a:r>
              <a:rPr lang="en-US" altLang="zh-CN" sz="2800" smtClean="0">
                <a:solidFill>
                  <a:srgbClr val="CC3300"/>
                </a:solidFill>
              </a:rPr>
              <a:t>CPU</a:t>
            </a:r>
            <a:r>
              <a:rPr lang="zh-CN" altLang="en-US" sz="2800" smtClean="0">
                <a:solidFill>
                  <a:srgbClr val="CC3300"/>
                </a:solidFill>
              </a:rPr>
              <a:t>时间。</a:t>
            </a:r>
            <a:endParaRPr lang="en-US" altLang="zh-CN" sz="2800" smtClean="0">
              <a:solidFill>
                <a:srgbClr val="CC3300"/>
              </a:solidFill>
            </a:endParaRPr>
          </a:p>
          <a:p>
            <a:pPr lvl="1" algn="just" eaLnBrk="1" hangingPunct="1">
              <a:lnSpc>
                <a:spcPct val="90000"/>
              </a:lnSpc>
            </a:pPr>
            <a:r>
              <a:rPr lang="zh-CN" altLang="en-US" sz="2400" smtClean="0"/>
              <a:t>作业提交顺序：作业</a:t>
            </a:r>
            <a:r>
              <a:rPr lang="en-US" altLang="zh-CN" sz="2400" smtClean="0"/>
              <a:t>1/28</a:t>
            </a:r>
            <a:r>
              <a:rPr lang="zh-CN" altLang="en-US" sz="2400" smtClean="0"/>
              <a:t>，作业</a:t>
            </a:r>
            <a:r>
              <a:rPr lang="en-US" altLang="zh-CN" sz="2400" smtClean="0"/>
              <a:t>2/9</a:t>
            </a:r>
            <a:r>
              <a:rPr lang="zh-CN" altLang="en-US" sz="2400" smtClean="0"/>
              <a:t>，作业</a:t>
            </a:r>
            <a:r>
              <a:rPr lang="en-US" altLang="zh-CN" sz="2400" smtClean="0"/>
              <a:t>3/3</a:t>
            </a:r>
            <a:r>
              <a:rPr lang="zh-CN" altLang="en-US" sz="2400" smtClean="0"/>
              <a:t>。采用</a:t>
            </a:r>
            <a:r>
              <a:rPr lang="en-US" altLang="zh-CN" sz="2400" smtClean="0"/>
              <a:t>FCFS</a:t>
            </a:r>
            <a:r>
              <a:rPr lang="zh-CN" altLang="en-US" sz="2400" smtClean="0"/>
              <a:t>算法，平均作业周转时间为</a:t>
            </a:r>
            <a:r>
              <a:rPr lang="en-US" altLang="zh-CN" sz="2400" smtClean="0"/>
              <a:t>35</a:t>
            </a:r>
            <a:r>
              <a:rPr lang="zh-CN" altLang="en-US" sz="2400" smtClean="0"/>
              <a:t>。</a:t>
            </a:r>
            <a:endParaRPr lang="zh-CN" altLang="en-US" sz="2400" smtClean="0"/>
          </a:p>
          <a:p>
            <a:pPr lvl="1" algn="just" eaLnBrk="1" hangingPunct="1">
              <a:lnSpc>
                <a:spcPct val="90000"/>
              </a:lnSpc>
            </a:pPr>
            <a:r>
              <a:rPr lang="en-US" altLang="zh-CN" sz="2400" smtClean="0"/>
              <a:t> </a:t>
            </a:r>
            <a:r>
              <a:rPr lang="zh-CN" altLang="en-US" sz="2400" smtClean="0"/>
              <a:t>若三个作业提交顺序改为作业</a:t>
            </a:r>
            <a:r>
              <a:rPr lang="en-US" altLang="zh-CN" sz="2400" smtClean="0"/>
              <a:t>2</a:t>
            </a:r>
            <a:r>
              <a:rPr lang="zh-CN" altLang="en-US" sz="2400" smtClean="0"/>
              <a:t>、</a:t>
            </a:r>
            <a:r>
              <a:rPr lang="en-US" altLang="zh-CN" sz="2400" smtClean="0"/>
              <a:t>1</a:t>
            </a:r>
            <a:r>
              <a:rPr lang="zh-CN" altLang="en-US" sz="2400" smtClean="0"/>
              <a:t>、</a:t>
            </a:r>
            <a:r>
              <a:rPr lang="en-US" altLang="zh-CN" sz="2400" smtClean="0"/>
              <a:t>3</a:t>
            </a:r>
            <a:r>
              <a:rPr lang="zh-CN" altLang="en-US" sz="2400" smtClean="0"/>
              <a:t>，平均作业周转时间约为</a:t>
            </a:r>
            <a:r>
              <a:rPr lang="en-US" altLang="zh-CN" sz="2400" smtClean="0"/>
              <a:t>29</a:t>
            </a:r>
            <a:r>
              <a:rPr lang="zh-CN" altLang="en-US" sz="2400" smtClean="0"/>
              <a:t>。</a:t>
            </a:r>
            <a:endParaRPr lang="zh-CN" altLang="en-US" sz="2400" smtClean="0"/>
          </a:p>
          <a:p>
            <a:pPr lvl="1" algn="just" eaLnBrk="1" hangingPunct="1">
              <a:lnSpc>
                <a:spcPct val="90000"/>
              </a:lnSpc>
            </a:pPr>
            <a:r>
              <a:rPr lang="zh-CN" altLang="en-US" sz="2400" smtClean="0"/>
              <a:t>若三个作业提交顺序改为作业</a:t>
            </a:r>
            <a:r>
              <a:rPr lang="en-US" altLang="zh-CN" sz="2400" smtClean="0"/>
              <a:t>3</a:t>
            </a:r>
            <a:r>
              <a:rPr lang="zh-CN" altLang="en-US" sz="2400" smtClean="0"/>
              <a:t>、</a:t>
            </a:r>
            <a:r>
              <a:rPr lang="en-US" altLang="zh-CN" sz="2400" smtClean="0"/>
              <a:t>2</a:t>
            </a:r>
            <a:r>
              <a:rPr lang="zh-CN" altLang="en-US" sz="2400" smtClean="0"/>
              <a:t>、</a:t>
            </a:r>
            <a:r>
              <a:rPr lang="en-US" altLang="zh-CN" sz="2400" smtClean="0"/>
              <a:t>1</a:t>
            </a:r>
            <a:r>
              <a:rPr lang="zh-CN" altLang="en-US" sz="2400" smtClean="0"/>
              <a:t>，平均作业周转时间约为</a:t>
            </a:r>
            <a:r>
              <a:rPr lang="en-US" altLang="zh-CN" sz="2400" smtClean="0"/>
              <a:t>18</a:t>
            </a:r>
            <a:r>
              <a:rPr lang="zh-CN" altLang="en-US" sz="2400" smtClean="0"/>
              <a:t>。</a:t>
            </a:r>
            <a:endParaRPr lang="zh-CN" altLang="en-US" sz="2400" smtClean="0"/>
          </a:p>
          <a:p>
            <a:pPr eaLnBrk="1" hangingPunct="1">
              <a:lnSpc>
                <a:spcPct val="90000"/>
              </a:lnSpc>
              <a:spcBef>
                <a:spcPct val="50000"/>
              </a:spcBef>
            </a:pPr>
            <a:r>
              <a:rPr lang="en-US" altLang="zh-CN" sz="2800" smtClean="0"/>
              <a:t>FCFS</a:t>
            </a:r>
            <a:r>
              <a:rPr lang="zh-CN" altLang="en-US" sz="2800" smtClean="0"/>
              <a:t>调度算法的平均作业周转时间与作业提交的顺序有关。</a:t>
            </a:r>
            <a:endParaRPr lang="en-US" altLang="zh-CN" sz="2800" smtClean="0"/>
          </a:p>
        </p:txBody>
      </p:sp>
    </p:spTree>
  </p:cSld>
  <p:clrMapOvr>
    <a:masterClrMapping/>
  </p:clrMapOvr>
  <p:transition>
    <p:dissolve/>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462" name="Group 70"/>
          <p:cNvGraphicFramePr>
            <a:graphicFrameLocks noGrp="1"/>
          </p:cNvGraphicFramePr>
          <p:nvPr>
            <p:ph idx="1"/>
          </p:nvPr>
        </p:nvGraphicFramePr>
        <p:xfrm>
          <a:off x="685800" y="1841500"/>
          <a:ext cx="7772400" cy="3887789"/>
        </p:xfrm>
        <a:graphic>
          <a:graphicData uri="http://schemas.openxmlformats.org/drawingml/2006/table">
            <a:tbl>
              <a:tblPr/>
              <a:tblGrid>
                <a:gridCol w="1100138"/>
                <a:gridCol w="1120775"/>
                <a:gridCol w="1111250"/>
                <a:gridCol w="1108075"/>
                <a:gridCol w="1111250"/>
                <a:gridCol w="1109662"/>
                <a:gridCol w="1111250"/>
              </a:tblGrid>
              <a:tr h="995363">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提交时刻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运行时间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开始时刻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完成时间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周转时间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带权周转时间</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37</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37</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37</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7288">
                <a:tc gridSpan="7">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平均带权周转时间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 </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bl>
          </a:graphicData>
        </a:graphic>
      </p:graphicFrame>
      <p:sp>
        <p:nvSpPr>
          <p:cNvPr id="59463" name="Rectangle 4098"/>
          <p:cNvSpPr>
            <a:spLocks noGrp="1" noChangeArrowheads="1"/>
          </p:cNvSpPr>
          <p:nvPr>
            <p:ph type="title"/>
          </p:nvPr>
        </p:nvSpPr>
        <p:spPr/>
        <p:txBody>
          <a:bodyPr/>
          <a:lstStyle/>
          <a:p>
            <a:pPr eaLnBrk="1" hangingPunct="1"/>
            <a:r>
              <a:rPr lang="en-US" altLang="zh-CN" sz="4800" smtClean="0">
                <a:latin typeface="华文新魏" panose="02010800040101010101" pitchFamily="2" charset="-122"/>
                <a:ea typeface="华文新魏" panose="02010800040101010101" pitchFamily="2" charset="-122"/>
              </a:rPr>
              <a:t> 1.</a:t>
            </a:r>
            <a:r>
              <a:rPr lang="zh-CN" altLang="en-US" sz="4800" smtClean="0">
                <a:latin typeface="华文新魏" panose="02010800040101010101" pitchFamily="2" charset="-122"/>
                <a:ea typeface="华文新魏" panose="02010800040101010101" pitchFamily="2" charset="-122"/>
              </a:rPr>
              <a:t>先来先服务算法</a:t>
            </a:r>
            <a:endParaRPr lang="zh-CN" altLang="en-US" sz="4800" smtClean="0">
              <a:latin typeface="华文新魏" panose="02010800040101010101" pitchFamily="2" charset="-122"/>
              <a:ea typeface="华文新魏" panose="02010800040101010101"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900113" y="115888"/>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a:t>
            </a:r>
            <a:r>
              <a:rPr lang="en-US" altLang="zh-CN" sz="4800" smtClean="0">
                <a:ea typeface="华文新魏" panose="02010800040101010101" pitchFamily="2" charset="-122"/>
              </a:rPr>
              <a:t> </a:t>
            </a:r>
            <a:r>
              <a:rPr lang="zh-CN" altLang="en-US" sz="4800" smtClean="0">
                <a:latin typeface="华文新魏" panose="02010800040101010101" pitchFamily="2" charset="-122"/>
                <a:ea typeface="华文新魏" panose="02010800040101010101" pitchFamily="2" charset="-122"/>
              </a:rPr>
              <a:t>最短作业优先算法</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41986" name="Rectangle 3"/>
          <p:cNvSpPr>
            <a:spLocks noGrp="1" noChangeArrowheads="1"/>
          </p:cNvSpPr>
          <p:nvPr>
            <p:ph type="body" idx="4294967295"/>
          </p:nvPr>
        </p:nvSpPr>
        <p:spPr>
          <a:xfrm>
            <a:off x="684213" y="1268413"/>
            <a:ext cx="7920037" cy="5040312"/>
          </a:xfrm>
        </p:spPr>
        <p:txBody>
          <a:bodyPr/>
          <a:lstStyle/>
          <a:p>
            <a:pPr algn="just" eaLnBrk="1" hangingPunct="1"/>
            <a:r>
              <a:rPr lang="en-US" altLang="zh-CN" sz="3000" smtClean="0"/>
              <a:t>SJF</a:t>
            </a:r>
            <a:r>
              <a:rPr lang="zh-CN" altLang="en-US" sz="3000" smtClean="0"/>
              <a:t>算法以进入系统的作业所要求的</a:t>
            </a:r>
            <a:r>
              <a:rPr lang="en-US" altLang="zh-CN" sz="3000" smtClean="0"/>
              <a:t>CPU</a:t>
            </a:r>
            <a:r>
              <a:rPr lang="zh-CN" altLang="en-US" sz="3000" smtClean="0"/>
              <a:t>时间为标准，总选取估计计算时间最短的作业投入运行。</a:t>
            </a:r>
            <a:endParaRPr lang="zh-CN" altLang="en-US" sz="3000" smtClean="0"/>
          </a:p>
          <a:p>
            <a:pPr algn="just" eaLnBrk="1" hangingPunct="1"/>
            <a:r>
              <a:rPr lang="zh-CN" altLang="en-US" sz="3000" smtClean="0"/>
              <a:t>算法易于实现，效率不高，主要弱点是忽视了作业等待时间。会出现饥饿现象。</a:t>
            </a:r>
            <a:endParaRPr lang="zh-CN" altLang="en-US" sz="3000" smtClean="0"/>
          </a:p>
          <a:p>
            <a:pPr algn="just" eaLnBrk="1" hangingPunct="1"/>
            <a:r>
              <a:rPr lang="en-US" altLang="zh-CN" sz="3000" smtClean="0"/>
              <a:t>SJF</a:t>
            </a:r>
            <a:r>
              <a:rPr lang="zh-CN" altLang="en-US" sz="3000" smtClean="0"/>
              <a:t>的平均作业周转时间比</a:t>
            </a:r>
            <a:r>
              <a:rPr lang="en-US" altLang="zh-CN" sz="3000" smtClean="0"/>
              <a:t>FCFS</a:t>
            </a:r>
            <a:r>
              <a:rPr lang="zh-CN" altLang="en-US" sz="3000" smtClean="0"/>
              <a:t>要小，故它的调度性能比</a:t>
            </a:r>
            <a:r>
              <a:rPr lang="en-US" altLang="zh-CN" sz="3000" smtClean="0"/>
              <a:t>FCFS</a:t>
            </a:r>
            <a:r>
              <a:rPr lang="zh-CN" altLang="en-US" sz="3000" smtClean="0"/>
              <a:t>好。</a:t>
            </a:r>
            <a:endParaRPr lang="zh-CN" altLang="en-US" sz="3000" smtClean="0"/>
          </a:p>
          <a:p>
            <a:pPr algn="just" eaLnBrk="1" hangingPunct="1"/>
            <a:r>
              <a:rPr lang="zh-CN" altLang="en-US" sz="3000" smtClean="0"/>
              <a:t>实现</a:t>
            </a:r>
            <a:r>
              <a:rPr lang="en-US" altLang="zh-CN" sz="3000" smtClean="0"/>
              <a:t>SJF</a:t>
            </a:r>
            <a:r>
              <a:rPr lang="zh-CN" altLang="en-US" sz="3000" smtClean="0"/>
              <a:t>调度算法需要知道作业所需运行时间，否则调度就没有依据，要精确知道一个作业的运行时间是办不到的。</a:t>
            </a:r>
            <a:endParaRPr lang="zh-CN" altLang="en-US" sz="3000" smtClean="0"/>
          </a:p>
          <a:p>
            <a:pPr algn="just" eaLnBrk="1" hangingPunct="1"/>
            <a:endParaRPr lang="en-US" altLang="zh-CN" sz="3000" smtClean="0"/>
          </a:p>
        </p:txBody>
      </p:sp>
    </p:spTree>
  </p:cSld>
  <p:clrMapOvr>
    <a:masterClrMapping/>
  </p:clrMapOvr>
  <p:transition>
    <p:randomBa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026"/>
          <p:cNvSpPr>
            <a:spLocks noGrp="1" noChangeArrowheads="1"/>
          </p:cNvSpPr>
          <p:nvPr>
            <p:ph type="title" idx="4294967295"/>
          </p:nvPr>
        </p:nvSpPr>
        <p:spPr>
          <a:xfrm>
            <a:off x="762000" y="115888"/>
            <a:ext cx="777240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2.</a:t>
            </a:r>
            <a:r>
              <a:rPr lang="zh-CN" altLang="en-US" smtClean="0">
                <a:latin typeface="华文新魏" panose="02010800040101010101" pitchFamily="2" charset="-122"/>
                <a:ea typeface="华文新魏" panose="02010800040101010101" pitchFamily="2" charset="-122"/>
              </a:rPr>
              <a:t>最短作业优先算法</a:t>
            </a:r>
            <a:r>
              <a:rPr lang="en-US" altLang="zh-CN" smtClean="0">
                <a:latin typeface="华文新魏" panose="02010800040101010101" pitchFamily="2" charset="-122"/>
                <a:ea typeface="华文新魏" panose="02010800040101010101" pitchFamily="2" charset="-122"/>
              </a:rPr>
              <a:t>(2)</a:t>
            </a:r>
            <a:endParaRPr lang="en-US" altLang="zh-CN" smtClean="0">
              <a:latin typeface="华文新魏" panose="02010800040101010101" pitchFamily="2" charset="-122"/>
              <a:ea typeface="华文新魏" panose="02010800040101010101" pitchFamily="2" charset="-122"/>
            </a:endParaRPr>
          </a:p>
        </p:txBody>
      </p:sp>
      <p:sp>
        <p:nvSpPr>
          <p:cNvPr id="43010" name="Rectangle 1027"/>
          <p:cNvSpPr>
            <a:spLocks noGrp="1" noChangeArrowheads="1"/>
          </p:cNvSpPr>
          <p:nvPr>
            <p:ph type="body" idx="4294967295"/>
          </p:nvPr>
        </p:nvSpPr>
        <p:spPr>
          <a:xfrm>
            <a:off x="685800" y="1266825"/>
            <a:ext cx="7772400" cy="5257800"/>
          </a:xfrm>
        </p:spPr>
        <p:txBody>
          <a:bodyPr/>
          <a:lstStyle/>
          <a:p>
            <a:pPr algn="just" eaLnBrk="1" hangingPunct="1"/>
            <a:r>
              <a:rPr lang="zh-CN" altLang="en-US" sz="3000" smtClean="0"/>
              <a:t>四个作业同时到达系统并进入调度： 作业名</a:t>
            </a:r>
            <a:r>
              <a:rPr lang="en-US" altLang="zh-CN" sz="3000" smtClean="0"/>
              <a:t>/</a:t>
            </a:r>
            <a:r>
              <a:rPr lang="zh-CN" altLang="en-US" sz="3000" smtClean="0"/>
              <a:t>所需</a:t>
            </a:r>
            <a:r>
              <a:rPr lang="en-US" altLang="zh-CN" sz="3000" smtClean="0"/>
              <a:t>CPU</a:t>
            </a:r>
            <a:r>
              <a:rPr lang="zh-CN" altLang="en-US" sz="3000" smtClean="0"/>
              <a:t>时间</a:t>
            </a:r>
            <a:r>
              <a:rPr lang="en-US" altLang="zh-CN" sz="3000" smtClean="0"/>
              <a:t>:</a:t>
            </a:r>
            <a:r>
              <a:rPr lang="zh-CN" altLang="en-US" sz="3000" smtClean="0"/>
              <a:t>作业</a:t>
            </a:r>
            <a:r>
              <a:rPr lang="en-US" altLang="zh-CN" sz="3000" smtClean="0"/>
              <a:t>1/9</a:t>
            </a:r>
            <a:r>
              <a:rPr lang="zh-CN" altLang="en-US" sz="3000" smtClean="0"/>
              <a:t>，作业</a:t>
            </a:r>
            <a:r>
              <a:rPr lang="en-US" altLang="zh-CN" sz="3000" smtClean="0"/>
              <a:t>2/4 </a:t>
            </a:r>
            <a:r>
              <a:rPr lang="zh-CN" altLang="en-US" sz="3000" smtClean="0"/>
              <a:t>，作业</a:t>
            </a:r>
            <a:r>
              <a:rPr lang="en-US" altLang="zh-CN" sz="3000" smtClean="0"/>
              <a:t>3/10</a:t>
            </a:r>
            <a:r>
              <a:rPr lang="zh-CN" altLang="en-US" sz="3000" smtClean="0"/>
              <a:t>，作业</a:t>
            </a:r>
            <a:r>
              <a:rPr lang="en-US" altLang="zh-CN" sz="3000" smtClean="0"/>
              <a:t>4/8</a:t>
            </a:r>
            <a:r>
              <a:rPr lang="zh-CN" altLang="en-US" sz="3000" smtClean="0"/>
              <a:t>。</a:t>
            </a:r>
            <a:endParaRPr lang="zh-CN" altLang="en-US" sz="3000" smtClean="0"/>
          </a:p>
          <a:p>
            <a:pPr algn="just" eaLnBrk="1" hangingPunct="1"/>
            <a:r>
              <a:rPr lang="en-US" altLang="zh-CN" sz="3000" smtClean="0"/>
              <a:t>SJF</a:t>
            </a:r>
            <a:r>
              <a:rPr lang="zh-CN" altLang="en-US" sz="3000" smtClean="0"/>
              <a:t>作业调度顺序为作业</a:t>
            </a:r>
            <a:r>
              <a:rPr lang="en-US" altLang="zh-CN" sz="3000" smtClean="0"/>
              <a:t>2</a:t>
            </a:r>
            <a:r>
              <a:rPr lang="zh-CN" altLang="en-US" sz="3000" smtClean="0"/>
              <a:t>、</a:t>
            </a:r>
            <a:r>
              <a:rPr lang="en-US" altLang="zh-CN" sz="3000" smtClean="0"/>
              <a:t>4</a:t>
            </a:r>
            <a:r>
              <a:rPr lang="zh-CN" altLang="en-US" sz="3000" smtClean="0"/>
              <a:t>、</a:t>
            </a:r>
            <a:r>
              <a:rPr lang="en-US" altLang="zh-CN" sz="3000" smtClean="0"/>
              <a:t>1</a:t>
            </a:r>
            <a:r>
              <a:rPr lang="zh-CN" altLang="en-US" sz="3000" smtClean="0"/>
              <a:t>、</a:t>
            </a:r>
            <a:r>
              <a:rPr lang="en-US" altLang="zh-CN" sz="3000" smtClean="0"/>
              <a:t>3</a:t>
            </a:r>
            <a:r>
              <a:rPr lang="zh-CN" altLang="en-US" sz="3000" smtClean="0"/>
              <a:t>，</a:t>
            </a:r>
            <a:endParaRPr lang="zh-CN" altLang="en-US" sz="3000" smtClean="0"/>
          </a:p>
          <a:p>
            <a:pPr algn="just" eaLnBrk="1" hangingPunct="1">
              <a:buFont typeface="Wingdings" panose="05000000000000000000" pitchFamily="2" charset="2"/>
              <a:buNone/>
            </a:pPr>
            <a:r>
              <a:rPr lang="zh-CN" altLang="en-US" sz="3000" smtClean="0"/>
              <a:t>      平均作业周转时间</a:t>
            </a:r>
            <a:r>
              <a:rPr lang="en-US" altLang="zh-CN" sz="3000" smtClean="0"/>
              <a:t>T = 17</a:t>
            </a:r>
            <a:r>
              <a:rPr lang="zh-CN" altLang="en-US" sz="3000" smtClean="0"/>
              <a:t>，</a:t>
            </a:r>
            <a:endParaRPr lang="zh-CN" altLang="en-US" sz="3000" smtClean="0"/>
          </a:p>
          <a:p>
            <a:pPr algn="just" eaLnBrk="1" hangingPunct="1">
              <a:buFont typeface="Wingdings" panose="05000000000000000000" pitchFamily="2" charset="2"/>
              <a:buNone/>
            </a:pPr>
            <a:r>
              <a:rPr lang="zh-CN" altLang="en-US" sz="3000" smtClean="0"/>
              <a:t>      平均带权作业周转时间</a:t>
            </a:r>
            <a:r>
              <a:rPr lang="en-US" altLang="zh-CN" sz="3000" smtClean="0"/>
              <a:t>W= 1.98</a:t>
            </a:r>
            <a:r>
              <a:rPr lang="zh-CN" altLang="en-US" sz="3000" smtClean="0"/>
              <a:t>。</a:t>
            </a:r>
            <a:endParaRPr lang="zh-CN" altLang="en-US" sz="3000" smtClean="0"/>
          </a:p>
          <a:p>
            <a:pPr algn="just" eaLnBrk="1" hangingPunct="1"/>
            <a:r>
              <a:rPr lang="zh-CN" altLang="en-US" sz="3000" smtClean="0"/>
              <a:t>如果施行</a:t>
            </a:r>
            <a:r>
              <a:rPr lang="en-US" altLang="zh-CN" sz="3000" smtClean="0"/>
              <a:t>FCFS</a:t>
            </a:r>
            <a:r>
              <a:rPr lang="zh-CN" altLang="en-US" sz="3000" smtClean="0"/>
              <a:t>调度算法，</a:t>
            </a:r>
            <a:endParaRPr lang="zh-CN" altLang="en-US" sz="3000" smtClean="0"/>
          </a:p>
          <a:p>
            <a:pPr algn="just" eaLnBrk="1" hangingPunct="1">
              <a:buFont typeface="Wingdings" panose="05000000000000000000" pitchFamily="2" charset="2"/>
              <a:buNone/>
            </a:pPr>
            <a:r>
              <a:rPr lang="zh-CN" altLang="en-US" sz="3000" smtClean="0"/>
              <a:t>       平均作业周转时间</a:t>
            </a:r>
            <a:r>
              <a:rPr lang="en-US" altLang="zh-CN" sz="3000" smtClean="0"/>
              <a:t>T =19</a:t>
            </a:r>
            <a:r>
              <a:rPr lang="zh-CN" altLang="en-US" sz="3000" smtClean="0"/>
              <a:t>，</a:t>
            </a:r>
            <a:endParaRPr lang="zh-CN" altLang="en-US" sz="3000" smtClean="0"/>
          </a:p>
          <a:p>
            <a:pPr algn="just" eaLnBrk="1" hangingPunct="1">
              <a:buFont typeface="Wingdings" panose="05000000000000000000" pitchFamily="2" charset="2"/>
              <a:buNone/>
            </a:pPr>
            <a:r>
              <a:rPr lang="zh-CN" altLang="en-US" sz="3000" smtClean="0"/>
              <a:t>       平均带权作业周转时间</a:t>
            </a:r>
            <a:r>
              <a:rPr lang="en-US" altLang="zh-CN" sz="3000" smtClean="0"/>
              <a:t>W = 2.61</a:t>
            </a:r>
            <a:r>
              <a:rPr lang="zh-CN" altLang="en-US" sz="3000" smtClean="0"/>
              <a:t>。</a:t>
            </a:r>
            <a:endParaRPr lang="en-US" altLang="zh-CN" sz="3000" smtClean="0"/>
          </a:p>
        </p:txBody>
      </p:sp>
    </p:spTree>
  </p:cSld>
  <p:clrMapOvr>
    <a:masterClrMapping/>
  </p:clrMapOvr>
  <p:transition>
    <p:randomBa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8" name="Rectangle 48"/>
          <p:cNvSpPr>
            <a:spLocks noGrp="1" noChangeArrowheads="1"/>
          </p:cNvSpPr>
          <p:nvPr>
            <p:ph type="title"/>
          </p:nvPr>
        </p:nvSpPr>
        <p:spPr/>
        <p:txBody>
          <a:bodyPr/>
          <a:lstStyle/>
          <a:p>
            <a:r>
              <a:rPr lang="en-US" altLang="zh-CN" smtClean="0">
                <a:latin typeface="华文新魏" panose="02010800040101010101" pitchFamily="2" charset="-122"/>
                <a:ea typeface="华文新魏" panose="02010800040101010101" pitchFamily="2" charset="-122"/>
              </a:rPr>
              <a:t>2.</a:t>
            </a:r>
            <a:r>
              <a:rPr lang="zh-CN" altLang="en-US" smtClean="0">
                <a:latin typeface="华文新魏" panose="02010800040101010101" pitchFamily="2" charset="-122"/>
                <a:ea typeface="华文新魏" panose="02010800040101010101" pitchFamily="2" charset="-122"/>
              </a:rPr>
              <a:t>最短作业优先算法</a:t>
            </a:r>
            <a:r>
              <a:rPr lang="en-US" altLang="zh-CN" smtClean="0">
                <a:latin typeface="华文新魏" panose="02010800040101010101" pitchFamily="2" charset="-122"/>
                <a:ea typeface="华文新魏" panose="02010800040101010101" pitchFamily="2" charset="-122"/>
              </a:rPr>
              <a:t>(3)</a:t>
            </a:r>
            <a:endParaRPr lang="zh-CN" altLang="en-US" smtClean="0">
              <a:latin typeface="华文新魏" panose="02010800040101010101" pitchFamily="2" charset="-122"/>
              <a:ea typeface="华文新魏" panose="02010800040101010101" pitchFamily="2" charset="-122"/>
            </a:endParaRPr>
          </a:p>
        </p:txBody>
      </p:sp>
      <p:graphicFrame>
        <p:nvGraphicFramePr>
          <p:cNvPr id="61493" name="Group 53"/>
          <p:cNvGraphicFramePr>
            <a:graphicFrameLocks noGrp="1"/>
          </p:cNvGraphicFramePr>
          <p:nvPr>
            <p:ph idx="1"/>
          </p:nvPr>
        </p:nvGraphicFramePr>
        <p:xfrm>
          <a:off x="685800" y="1770063"/>
          <a:ext cx="7772400" cy="4467227"/>
        </p:xfrm>
        <a:graphic>
          <a:graphicData uri="http://schemas.openxmlformats.org/drawingml/2006/table">
            <a:tbl>
              <a:tblPr/>
              <a:tblGrid>
                <a:gridCol w="1100138"/>
                <a:gridCol w="1120775"/>
                <a:gridCol w="1111250"/>
                <a:gridCol w="1108075"/>
                <a:gridCol w="1111250"/>
                <a:gridCol w="1109662"/>
                <a:gridCol w="1111250"/>
              </a:tblGrid>
              <a:tr h="995363">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提交时刻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运行时间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开始时刻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完成时间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周转时间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带权周转时间</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7288">
                <a:tc gridSpan="7">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平均带权周转时间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 </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395288" y="188913"/>
            <a:ext cx="8640762" cy="1143000"/>
          </a:xfrm>
        </p:spPr>
        <p:txBody>
          <a:bodyPr/>
          <a:lstStyle/>
          <a:p>
            <a:pPr eaLnBrk="1" hangingPunct="1"/>
            <a:r>
              <a:rPr lang="en-US" altLang="zh-CN" dirty="0" smtClean="0">
                <a:latin typeface="华文新魏" panose="02010800040101010101" pitchFamily="2" charset="-122"/>
                <a:ea typeface="华文新魏" panose="02010800040101010101" pitchFamily="2" charset="-122"/>
              </a:rPr>
              <a:t>shortest next CPU burst time(1)</a:t>
            </a:r>
            <a:r>
              <a:rPr lang="en-US" altLang="zh-CN" dirty="0" smtClean="0"/>
              <a:t> </a:t>
            </a:r>
            <a:endParaRPr lang="en-US" altLang="zh-CN" dirty="0" smtClean="0"/>
          </a:p>
        </p:txBody>
      </p:sp>
      <p:sp>
        <p:nvSpPr>
          <p:cNvPr id="46082" name="Rectangle 3"/>
          <p:cNvSpPr>
            <a:spLocks noGrp="1" noChangeArrowheads="1"/>
          </p:cNvSpPr>
          <p:nvPr>
            <p:ph type="body" idx="4294967295"/>
          </p:nvPr>
        </p:nvSpPr>
        <p:spPr>
          <a:xfrm>
            <a:off x="685800" y="1557338"/>
            <a:ext cx="7772400" cy="4535487"/>
          </a:xfrm>
        </p:spPr>
        <p:txBody>
          <a:bodyPr/>
          <a:lstStyle/>
          <a:p>
            <a:pPr eaLnBrk="1" hangingPunct="1"/>
            <a:r>
              <a:rPr lang="en-US" altLang="zh-CN" smtClean="0"/>
              <a:t>burst--</a:t>
            </a:r>
            <a:r>
              <a:rPr lang="zh-CN" altLang="en-US" smtClean="0"/>
              <a:t>最短下一个</a:t>
            </a:r>
            <a:r>
              <a:rPr lang="en-US" altLang="zh-CN" smtClean="0"/>
              <a:t>CPU突发</a:t>
            </a:r>
            <a:r>
              <a:rPr lang="zh-CN" altLang="en-US" smtClean="0"/>
              <a:t>周期长度 </a:t>
            </a:r>
            <a:endParaRPr lang="en-US" altLang="zh-CN" smtClean="0"/>
          </a:p>
          <a:p>
            <a:pPr eaLnBrk="1" hangingPunct="1"/>
            <a:r>
              <a:rPr lang="zh-CN" altLang="en-US" smtClean="0"/>
              <a:t>计算进程</a:t>
            </a:r>
            <a:r>
              <a:rPr lang="en-US" altLang="zh-CN" smtClean="0"/>
              <a:t>/</a:t>
            </a:r>
            <a:r>
              <a:rPr lang="zh-CN" altLang="en-US" smtClean="0"/>
              <a:t>线程下一个</a:t>
            </a:r>
            <a:r>
              <a:rPr lang="en-US" altLang="zh-CN" smtClean="0"/>
              <a:t>CPU</a:t>
            </a:r>
            <a:r>
              <a:rPr lang="zh-CN" altLang="en-US" smtClean="0"/>
              <a:t>周期长度 </a:t>
            </a:r>
            <a:endParaRPr lang="zh-CN" altLang="en-US" smtClean="0"/>
          </a:p>
          <a:p>
            <a:pPr eaLnBrk="1" hangingPunct="1">
              <a:buFont typeface="Wingdings" panose="05000000000000000000" pitchFamily="2" charset="2"/>
              <a:buNone/>
            </a:pPr>
            <a:r>
              <a:rPr lang="zh-CN" altLang="en-US" smtClean="0"/>
              <a:t>                </a:t>
            </a:r>
            <a:r>
              <a:rPr lang="en-US" altLang="zh-CN" smtClean="0"/>
              <a:t>τ</a:t>
            </a:r>
            <a:r>
              <a:rPr lang="en-US" altLang="zh-CN" sz="1400" smtClean="0"/>
              <a:t>n+1</a:t>
            </a:r>
            <a:r>
              <a:rPr lang="en-US" altLang="zh-CN" smtClean="0"/>
              <a:t>=αt</a:t>
            </a:r>
            <a:r>
              <a:rPr lang="en-US" altLang="zh-CN" sz="2000" smtClean="0"/>
              <a:t>n</a:t>
            </a:r>
            <a:r>
              <a:rPr lang="en-US" altLang="zh-CN" smtClean="0"/>
              <a:t>+(1-α)τ</a:t>
            </a:r>
            <a:r>
              <a:rPr lang="en-US" altLang="zh-CN" sz="2000" smtClean="0"/>
              <a:t>n</a:t>
            </a:r>
            <a:endParaRPr lang="en-US" altLang="zh-CN" sz="2000" smtClean="0"/>
          </a:p>
          <a:p>
            <a:pPr eaLnBrk="1" hangingPunct="1"/>
            <a:r>
              <a:rPr lang="en-US" altLang="zh-CN" smtClean="0"/>
              <a:t>t</a:t>
            </a:r>
            <a:r>
              <a:rPr lang="en-US" altLang="zh-CN" sz="2000" smtClean="0"/>
              <a:t>n</a:t>
            </a:r>
            <a:r>
              <a:rPr lang="zh-CN" altLang="en-US" smtClean="0"/>
              <a:t>是进程</a:t>
            </a:r>
            <a:r>
              <a:rPr lang="en-US" altLang="zh-CN" smtClean="0"/>
              <a:t>/</a:t>
            </a:r>
            <a:r>
              <a:rPr lang="zh-CN" altLang="en-US" smtClean="0"/>
              <a:t>线程最近一个</a:t>
            </a:r>
            <a:r>
              <a:rPr lang="en-US" altLang="zh-CN" smtClean="0"/>
              <a:t>CPU</a:t>
            </a:r>
            <a:r>
              <a:rPr lang="zh-CN" altLang="en-US" smtClean="0"/>
              <a:t>周期长度，是最近信息；</a:t>
            </a:r>
            <a:endParaRPr lang="zh-CN" altLang="en-US" smtClean="0"/>
          </a:p>
          <a:p>
            <a:pPr eaLnBrk="1" hangingPunct="1"/>
            <a:r>
              <a:rPr lang="en-US" altLang="zh-CN" smtClean="0"/>
              <a:t>τ</a:t>
            </a:r>
            <a:r>
              <a:rPr lang="en-US" altLang="zh-CN" sz="2000" smtClean="0"/>
              <a:t>n</a:t>
            </a:r>
            <a:r>
              <a:rPr lang="zh-CN" altLang="en-US" smtClean="0"/>
              <a:t>是估算的第</a:t>
            </a:r>
            <a:r>
              <a:rPr lang="en-US" altLang="zh-CN" smtClean="0"/>
              <a:t>n</a:t>
            </a:r>
            <a:r>
              <a:rPr lang="zh-CN" altLang="en-US" smtClean="0"/>
              <a:t>个</a:t>
            </a:r>
            <a:r>
              <a:rPr lang="en-US" altLang="zh-CN" smtClean="0"/>
              <a:t>CPU</a:t>
            </a:r>
            <a:r>
              <a:rPr lang="zh-CN" altLang="en-US" smtClean="0"/>
              <a:t>周期值，是历史信息。 </a:t>
            </a:r>
            <a:endParaRPr lang="en-US" altLang="zh-CN" sz="2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p:cNvSpPr>
            <a:spLocks noGrp="1" noChangeArrowheads="1"/>
          </p:cNvSpPr>
          <p:nvPr>
            <p:ph type="title" idx="4294967295"/>
          </p:nvPr>
        </p:nvSpPr>
        <p:spPr>
          <a:xfrm>
            <a:off x="914400" y="228600"/>
            <a:ext cx="8001000" cy="1143000"/>
          </a:xfrm>
        </p:spPr>
        <p:txBody>
          <a:bodyPr/>
          <a:lstStyle/>
          <a:p>
            <a:pPr eaLnBrk="1" hangingPunct="1"/>
            <a:r>
              <a:rPr lang="en-US" altLang="zh-CN" sz="5400" smtClean="0">
                <a:latin typeface="华文新魏" panose="02010800040101010101" pitchFamily="2" charset="-122"/>
                <a:ea typeface="华文新魏" panose="02010800040101010101" pitchFamily="2" charset="-122"/>
              </a:rPr>
              <a:t>Intel x86</a:t>
            </a:r>
            <a:r>
              <a:rPr lang="zh-CN" altLang="en-US" sz="4800" smtClean="0">
                <a:latin typeface="华文新魏" panose="02010800040101010101" pitchFamily="2" charset="-122"/>
                <a:ea typeface="华文新魏" panose="02010800040101010101" pitchFamily="2" charset="-122"/>
              </a:rPr>
              <a:t>程序状态字</a:t>
            </a:r>
            <a:endParaRPr lang="zh-CN" altLang="en-US" sz="4800" smtClean="0">
              <a:latin typeface="华文新魏" panose="02010800040101010101" pitchFamily="2" charset="-122"/>
              <a:ea typeface="华文新魏" panose="02010800040101010101" pitchFamily="2" charset="-122"/>
            </a:endParaRPr>
          </a:p>
        </p:txBody>
      </p:sp>
      <p:sp>
        <p:nvSpPr>
          <p:cNvPr id="36866" name="Rectangle 5"/>
          <p:cNvSpPr>
            <a:spLocks noGrp="1" noChangeArrowheads="1"/>
          </p:cNvSpPr>
          <p:nvPr>
            <p:ph type="body" idx="4294967295"/>
          </p:nvPr>
        </p:nvSpPr>
        <p:spPr>
          <a:xfrm>
            <a:off x="611188" y="1412875"/>
            <a:ext cx="8075612" cy="4824413"/>
          </a:xfrm>
        </p:spPr>
        <p:txBody>
          <a:bodyPr/>
          <a:lstStyle/>
          <a:p>
            <a:pPr>
              <a:lnSpc>
                <a:spcPct val="105000"/>
              </a:lnSpc>
            </a:pPr>
            <a:r>
              <a:rPr lang="en-US" altLang="zh-CN" sz="3000" smtClean="0"/>
              <a:t>Intel x86</a:t>
            </a:r>
            <a:r>
              <a:rPr lang="zh-CN" altLang="en-US" sz="3000" smtClean="0"/>
              <a:t>中，</a:t>
            </a:r>
            <a:r>
              <a:rPr lang="en-US" altLang="zh-CN" sz="3000" smtClean="0"/>
              <a:t>PSW</a:t>
            </a:r>
            <a:r>
              <a:rPr lang="zh-CN" altLang="en-US" sz="3000" smtClean="0"/>
              <a:t>由标志寄存器</a:t>
            </a:r>
            <a:r>
              <a:rPr lang="en-US" altLang="zh-CN" sz="3000" smtClean="0"/>
              <a:t>EFLAGS</a:t>
            </a:r>
            <a:r>
              <a:rPr lang="zh-CN" altLang="en-US" sz="3000" smtClean="0"/>
              <a:t>和指令指针寄存器</a:t>
            </a:r>
            <a:r>
              <a:rPr lang="en-US" altLang="zh-CN" sz="3000" smtClean="0"/>
              <a:t>EIP</a:t>
            </a:r>
            <a:r>
              <a:rPr lang="zh-CN" altLang="en-US" sz="3000" smtClean="0"/>
              <a:t>组成，均为</a:t>
            </a:r>
            <a:r>
              <a:rPr lang="en-US" altLang="zh-CN" sz="3000" smtClean="0"/>
              <a:t>32</a:t>
            </a:r>
            <a:r>
              <a:rPr lang="zh-CN" altLang="en-US" sz="3000" smtClean="0"/>
              <a:t>位。</a:t>
            </a:r>
            <a:endParaRPr lang="zh-CN" altLang="en-US" sz="3000" smtClean="0"/>
          </a:p>
          <a:p>
            <a:pPr>
              <a:lnSpc>
                <a:spcPct val="105000"/>
              </a:lnSpc>
            </a:pPr>
            <a:r>
              <a:rPr lang="en-US" altLang="zh-CN" sz="3000" smtClean="0"/>
              <a:t>EFLAGS</a:t>
            </a:r>
            <a:r>
              <a:rPr lang="zh-CN" altLang="en-US" sz="3000" smtClean="0"/>
              <a:t>的低</a:t>
            </a:r>
            <a:r>
              <a:rPr lang="en-US" altLang="zh-CN" sz="3000" smtClean="0"/>
              <a:t>16</a:t>
            </a:r>
            <a:r>
              <a:rPr lang="zh-CN" altLang="en-US" sz="3000" smtClean="0"/>
              <a:t>位称</a:t>
            </a:r>
            <a:r>
              <a:rPr lang="en-US" altLang="zh-CN" sz="3000" smtClean="0"/>
              <a:t>FLAGS</a:t>
            </a:r>
            <a:r>
              <a:rPr lang="zh-CN" altLang="en-US" sz="3000" smtClean="0"/>
              <a:t>，标志可划分为三组：状态标志、控制标志、系统标志。</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395288" y="188913"/>
            <a:ext cx="8640762" cy="1143000"/>
          </a:xfrm>
        </p:spPr>
        <p:txBody>
          <a:bodyPr/>
          <a:lstStyle/>
          <a:p>
            <a:pPr eaLnBrk="1" hangingPunct="1"/>
            <a:r>
              <a:rPr lang="en-US" altLang="zh-CN" dirty="0" smtClean="0">
                <a:latin typeface="华文新魏" panose="02010800040101010101" pitchFamily="2" charset="-122"/>
                <a:ea typeface="华文新魏" panose="02010800040101010101" pitchFamily="2" charset="-122"/>
              </a:rPr>
              <a:t>shortest next CPU burst time(2)</a:t>
            </a:r>
            <a:r>
              <a:rPr lang="en-US" altLang="zh-CN" dirty="0" smtClean="0"/>
              <a:t> </a:t>
            </a:r>
            <a:endParaRPr lang="en-US" altLang="zh-CN" dirty="0" smtClean="0"/>
          </a:p>
        </p:txBody>
      </p:sp>
      <p:sp>
        <p:nvSpPr>
          <p:cNvPr id="47106" name="Rectangle 3"/>
          <p:cNvSpPr>
            <a:spLocks noGrp="1" noChangeArrowheads="1"/>
          </p:cNvSpPr>
          <p:nvPr>
            <p:ph type="body" idx="4294967295"/>
          </p:nvPr>
        </p:nvSpPr>
        <p:spPr>
          <a:xfrm>
            <a:off x="539750" y="1485900"/>
            <a:ext cx="8280400" cy="4248150"/>
          </a:xfrm>
        </p:spPr>
        <p:txBody>
          <a:bodyPr/>
          <a:lstStyle/>
          <a:p>
            <a:pPr eaLnBrk="1" hangingPunct="1"/>
            <a:r>
              <a:rPr lang="zh-CN" altLang="en-US" sz="2400" dirty="0" smtClean="0">
                <a:latin typeface="华文新魏" panose="02010800040101010101" pitchFamily="2" charset="-122"/>
                <a:ea typeface="华文新魏" panose="02010800040101010101" pitchFamily="2" charset="-122"/>
              </a:rPr>
              <a:t>实际值</a:t>
            </a:r>
            <a:r>
              <a:rPr lang="en-US" altLang="zh-CN" sz="2400" dirty="0" smtClean="0">
                <a:latin typeface="华文新魏" panose="02010800040101010101" pitchFamily="2" charset="-122"/>
                <a:ea typeface="华文新魏" panose="02010800040101010101" pitchFamily="2" charset="-122"/>
              </a:rPr>
              <a:t>(t i)      6     4     </a:t>
            </a:r>
            <a:r>
              <a:rPr lang="en-US" altLang="zh-CN" sz="2400" smtClean="0">
                <a:latin typeface="华文新魏" panose="02010800040101010101" pitchFamily="2" charset="-122"/>
                <a:ea typeface="华文新魏" panose="02010800040101010101" pitchFamily="2" charset="-122"/>
              </a:rPr>
              <a:t>6    4   </a:t>
            </a:r>
            <a:r>
              <a:rPr lang="en-US" altLang="zh-CN" sz="2400" dirty="0" smtClean="0">
                <a:latin typeface="华文新魏" panose="02010800040101010101" pitchFamily="2" charset="-122"/>
                <a:ea typeface="华文新魏" panose="02010800040101010101" pitchFamily="2" charset="-122"/>
              </a:rPr>
              <a:t>13    13</a:t>
            </a:r>
            <a:endParaRPr lang="en-US" altLang="zh-CN" sz="24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None/>
            </a:pPr>
            <a:endParaRPr lang="en-US" altLang="zh-CN" sz="2400" dirty="0" smtClean="0">
              <a:latin typeface="华文新魏" panose="02010800040101010101" pitchFamily="2" charset="-122"/>
              <a:ea typeface="华文新魏" panose="02010800040101010101" pitchFamily="2" charset="-122"/>
            </a:endParaRPr>
          </a:p>
          <a:p>
            <a:pPr eaLnBrk="1" hangingPunct="1"/>
            <a:r>
              <a:rPr lang="zh-CN" altLang="en-US" sz="2400" dirty="0" smtClean="0">
                <a:latin typeface="华文新魏" panose="02010800040101010101" pitchFamily="2" charset="-122"/>
                <a:ea typeface="华文新魏" panose="02010800040101010101" pitchFamily="2" charset="-122"/>
              </a:rPr>
              <a:t>估算值</a:t>
            </a:r>
            <a:r>
              <a:rPr lang="en-US" altLang="zh-CN"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τi</a:t>
            </a:r>
            <a:r>
              <a:rPr lang="en-US" altLang="zh-CN" sz="2400" dirty="0" smtClean="0">
                <a:latin typeface="华文新魏" panose="02010800040101010101" pitchFamily="2" charset="-122"/>
                <a:ea typeface="华文新魏" panose="02010800040101010101" pitchFamily="2" charset="-122"/>
              </a:rPr>
              <a:t>)   10    8     6     6     5      9     11</a:t>
            </a:r>
            <a:endParaRPr lang="en-US" altLang="zh-CN" sz="24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a:t>
            </a:r>
            <a:endParaRPr lang="en-US" altLang="zh-CN" sz="20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None/>
            </a:pPr>
            <a:endParaRPr lang="en-US" altLang="zh-CN" sz="20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838200" y="3048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a:t>
            </a:r>
            <a:r>
              <a:rPr lang="zh-CN" altLang="en-US" sz="4800" smtClean="0">
                <a:latin typeface="华文新魏" panose="02010800040101010101" pitchFamily="2" charset="-122"/>
                <a:ea typeface="华文新魏" panose="02010800040101010101" pitchFamily="2" charset="-122"/>
              </a:rPr>
              <a:t>最短剩余时间优先算法</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44034" name="Rectangle 3"/>
          <p:cNvSpPr>
            <a:spLocks noGrp="1" noChangeArrowheads="1"/>
          </p:cNvSpPr>
          <p:nvPr>
            <p:ph type="body" idx="4294967295"/>
          </p:nvPr>
        </p:nvSpPr>
        <p:spPr>
          <a:xfrm>
            <a:off x="684213" y="1593850"/>
            <a:ext cx="7920037" cy="3995738"/>
          </a:xfrm>
        </p:spPr>
        <p:txBody>
          <a:bodyPr/>
          <a:lstStyle/>
          <a:p>
            <a:pPr algn="just" eaLnBrk="1" hangingPunct="1"/>
            <a:r>
              <a:rPr lang="en-US" altLang="zh-CN" sz="3000" smtClean="0"/>
              <a:t>SRTF</a:t>
            </a:r>
            <a:r>
              <a:rPr lang="zh-CN" altLang="en-US" sz="3000" smtClean="0"/>
              <a:t>把</a:t>
            </a:r>
            <a:r>
              <a:rPr lang="en-US" altLang="zh-CN" sz="3000" smtClean="0"/>
              <a:t>SJF</a:t>
            </a:r>
            <a:r>
              <a:rPr lang="zh-CN" altLang="en-US" sz="3000" smtClean="0"/>
              <a:t>算法改为抢占式的。一个新作业进入就绪状态，如果新作业需要的</a:t>
            </a:r>
            <a:r>
              <a:rPr lang="en-US" altLang="zh-CN" sz="3000" smtClean="0"/>
              <a:t>CPU</a:t>
            </a:r>
            <a:r>
              <a:rPr lang="zh-CN" altLang="en-US" sz="3000" smtClean="0"/>
              <a:t>时间比当前正在执行的作业剩余下来还需的</a:t>
            </a:r>
            <a:r>
              <a:rPr lang="en-US" altLang="zh-CN" sz="3000" smtClean="0"/>
              <a:t>CPU</a:t>
            </a:r>
            <a:r>
              <a:rPr lang="zh-CN" altLang="en-US" sz="3000" smtClean="0"/>
              <a:t>时间短，</a:t>
            </a:r>
            <a:r>
              <a:rPr lang="en-US" altLang="zh-CN" sz="3000" smtClean="0"/>
              <a:t>SRTF</a:t>
            </a:r>
            <a:r>
              <a:rPr lang="zh-CN" altLang="en-US" sz="3000" smtClean="0"/>
              <a:t>强行赶走当前正在执行作业。称最短剩余时间优先算法</a:t>
            </a:r>
            <a:endParaRPr lang="zh-CN" altLang="en-US" sz="3000" smtClean="0"/>
          </a:p>
          <a:p>
            <a:pPr algn="just" eaLnBrk="1" hangingPunct="1"/>
            <a:r>
              <a:rPr lang="zh-CN" altLang="en-US" sz="3000" smtClean="0"/>
              <a:t>此算法不但适用于</a:t>
            </a:r>
            <a:r>
              <a:rPr lang="en-US" altLang="zh-CN" sz="3000" smtClean="0"/>
              <a:t>JOB</a:t>
            </a:r>
            <a:r>
              <a:rPr lang="zh-CN" altLang="en-US" sz="3000" smtClean="0"/>
              <a:t>调度，同样也适用于进程调度。</a:t>
            </a:r>
            <a:endParaRPr lang="en-US" altLang="zh-CN" sz="3000" smtClean="0"/>
          </a:p>
        </p:txBody>
      </p:sp>
    </p:spTree>
  </p:cSld>
  <p:clrMapOvr>
    <a:masterClrMapping/>
  </p:clrMapOvr>
  <p:transition>
    <p:randomBa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838200"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最短剩余时间优先算法</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仿宋_GB2312" pitchFamily="49" charset="-122"/>
              <a:ea typeface="仿宋_GB2312" pitchFamily="49" charset="-122"/>
            </a:endParaRPr>
          </a:p>
        </p:txBody>
      </p:sp>
      <p:sp>
        <p:nvSpPr>
          <p:cNvPr id="45058" name="Rectangle 3"/>
          <p:cNvSpPr>
            <a:spLocks noGrp="1" noChangeArrowheads="1"/>
          </p:cNvSpPr>
          <p:nvPr>
            <p:ph type="body" idx="4294967295"/>
          </p:nvPr>
        </p:nvSpPr>
        <p:spPr>
          <a:xfrm>
            <a:off x="609600" y="1371600"/>
            <a:ext cx="8001000" cy="4724400"/>
          </a:xfrm>
        </p:spPr>
        <p:txBody>
          <a:bodyPr/>
          <a:lstStyle/>
          <a:p>
            <a:pPr marL="457200" indent="-457200" algn="just" eaLnBrk="1" hangingPunct="1"/>
            <a:r>
              <a:rPr lang="zh-CN" altLang="en-US" sz="2800" smtClean="0"/>
              <a:t>四个作业其到达系统</a:t>
            </a:r>
            <a:r>
              <a:rPr lang="en-US" altLang="zh-CN" sz="2800" smtClean="0"/>
              <a:t>/</a:t>
            </a:r>
            <a:r>
              <a:rPr lang="zh-CN" altLang="en-US" sz="2800" smtClean="0"/>
              <a:t>所需</a:t>
            </a:r>
            <a:r>
              <a:rPr lang="en-US" altLang="zh-CN" sz="2800" smtClean="0"/>
              <a:t>CPU</a:t>
            </a:r>
            <a:r>
              <a:rPr lang="zh-CN" altLang="en-US" sz="2800" smtClean="0"/>
              <a:t>时间如下：</a:t>
            </a:r>
            <a:endParaRPr lang="zh-CN" altLang="en-US" sz="2800" smtClean="0"/>
          </a:p>
          <a:p>
            <a:pPr marL="457200" indent="-457200" algn="just" eaLnBrk="1" hangingPunct="1">
              <a:buFont typeface="Wingdings" panose="05000000000000000000" pitchFamily="2" charset="2"/>
              <a:buNone/>
            </a:pPr>
            <a:r>
              <a:rPr lang="zh-CN" altLang="en-US" sz="2800" smtClean="0"/>
              <a:t>  </a:t>
            </a:r>
            <a:r>
              <a:rPr lang="en-US" altLang="zh-CN" sz="2800" smtClean="0"/>
              <a:t>Job1-0/8</a:t>
            </a:r>
            <a:r>
              <a:rPr lang="zh-CN" altLang="en-US" sz="2800" smtClean="0"/>
              <a:t>，</a:t>
            </a:r>
            <a:r>
              <a:rPr lang="en-US" altLang="zh-CN" sz="2800" smtClean="0"/>
              <a:t>Job2-1/4</a:t>
            </a:r>
            <a:r>
              <a:rPr lang="zh-CN" altLang="en-US" sz="2800" smtClean="0"/>
              <a:t>，</a:t>
            </a:r>
            <a:r>
              <a:rPr lang="en-US" altLang="zh-CN" sz="2800" smtClean="0"/>
              <a:t>Job3-2/ 9</a:t>
            </a:r>
            <a:r>
              <a:rPr lang="zh-CN" altLang="en-US" sz="2800" smtClean="0"/>
              <a:t>，</a:t>
            </a:r>
            <a:r>
              <a:rPr lang="en-US" altLang="zh-CN" sz="2800" smtClean="0"/>
              <a:t>Job4-3/5</a:t>
            </a:r>
            <a:r>
              <a:rPr lang="zh-CN" altLang="en-US" sz="2800" smtClean="0"/>
              <a:t>。</a:t>
            </a:r>
            <a:endParaRPr lang="zh-CN" altLang="en-US" sz="2800" smtClean="0"/>
          </a:p>
          <a:p>
            <a:pPr marL="457200" indent="-457200" algn="just" eaLnBrk="1" hangingPunct="1"/>
            <a:endParaRPr lang="zh-CN" altLang="en-US" sz="2800" smtClean="0"/>
          </a:p>
          <a:p>
            <a:pPr marL="457200" indent="-457200" algn="just" eaLnBrk="1" hangingPunct="1"/>
            <a:endParaRPr lang="zh-CN" altLang="en-US" sz="2800" smtClean="0"/>
          </a:p>
          <a:p>
            <a:pPr marL="457200" indent="-457200" algn="just" eaLnBrk="1" hangingPunct="1"/>
            <a:endParaRPr lang="zh-CN" altLang="en-US" sz="2800" smtClean="0"/>
          </a:p>
          <a:p>
            <a:pPr marL="457200" indent="-457200" algn="just" eaLnBrk="1" hangingPunct="1"/>
            <a:r>
              <a:rPr lang="en-US" altLang="zh-CN" smtClean="0"/>
              <a:t>SRTF</a:t>
            </a:r>
            <a:r>
              <a:rPr lang="zh-CN" altLang="en-US" smtClean="0"/>
              <a:t>调度平均等待时间</a:t>
            </a:r>
            <a:r>
              <a:rPr lang="en-US" altLang="zh-CN" smtClean="0"/>
              <a:t>=6.5</a:t>
            </a:r>
            <a:r>
              <a:rPr lang="zh-CN" altLang="en-US" smtClean="0"/>
              <a:t>毫秒。</a:t>
            </a:r>
            <a:endParaRPr lang="zh-CN" altLang="en-US" smtClean="0"/>
          </a:p>
          <a:p>
            <a:pPr marL="457200" indent="-457200" algn="just" eaLnBrk="1" hangingPunct="1"/>
            <a:r>
              <a:rPr lang="en-US" altLang="zh-CN" smtClean="0"/>
              <a:t>SJF</a:t>
            </a:r>
            <a:r>
              <a:rPr lang="zh-CN" altLang="en-US" smtClean="0"/>
              <a:t>调度平均等待时间</a:t>
            </a:r>
            <a:r>
              <a:rPr lang="en-US" altLang="zh-CN" smtClean="0"/>
              <a:t>=7.75</a:t>
            </a:r>
            <a:r>
              <a:rPr lang="zh-CN" altLang="en-US" smtClean="0"/>
              <a:t>毫秒。</a:t>
            </a:r>
            <a:endParaRPr lang="zh-CN" altLang="en-US" smtClean="0"/>
          </a:p>
        </p:txBody>
      </p:sp>
      <p:grpSp>
        <p:nvGrpSpPr>
          <p:cNvPr id="45059" name="Group 16"/>
          <p:cNvGrpSpPr/>
          <p:nvPr/>
        </p:nvGrpSpPr>
        <p:grpSpPr bwMode="auto">
          <a:xfrm>
            <a:off x="1335088" y="2635250"/>
            <a:ext cx="6208712" cy="1098550"/>
            <a:chOff x="841" y="1660"/>
            <a:chExt cx="3911" cy="692"/>
          </a:xfrm>
        </p:grpSpPr>
        <p:sp>
          <p:nvSpPr>
            <p:cNvPr id="45060" name="Text Box 5"/>
            <p:cNvSpPr txBox="1">
              <a:spLocks noChangeArrowheads="1"/>
            </p:cNvSpPr>
            <p:nvPr/>
          </p:nvSpPr>
          <p:spPr bwMode="auto">
            <a:xfrm>
              <a:off x="946" y="1661"/>
              <a:ext cx="3682" cy="294"/>
            </a:xfrm>
            <a:prstGeom prst="rect">
              <a:avLst/>
            </a:prstGeom>
            <a:solidFill>
              <a:srgbClr val="FFCC66"/>
            </a:solidFill>
            <a:ln w="9525">
              <a:solidFill>
                <a:schemeClr val="tx1"/>
              </a:solidFill>
              <a:miter lim="800000"/>
            </a:ln>
          </p:spPr>
          <p:txBody>
            <a:bodyPr>
              <a:spAutoFit/>
            </a:bodyPr>
            <a:lstStyle/>
            <a:p>
              <a:pPr>
                <a:spcBef>
                  <a:spcPct val="50000"/>
                </a:spcBef>
              </a:pPr>
              <a:r>
                <a:rPr lang="en-US" altLang="zh-CN" sz="2400">
                  <a:solidFill>
                    <a:srgbClr val="660066"/>
                  </a:solidFill>
                  <a:latin typeface="华文新魏" panose="02010800040101010101" pitchFamily="2" charset="-122"/>
                  <a:ea typeface="华文新魏" panose="02010800040101010101" pitchFamily="2" charset="-122"/>
                </a:rPr>
                <a:t>J1         J2         J4            J1                 J3 </a:t>
              </a:r>
              <a:endParaRPr lang="en-US" altLang="zh-CN" sz="2400">
                <a:solidFill>
                  <a:srgbClr val="660066"/>
                </a:solidFill>
                <a:latin typeface="华文新魏" panose="02010800040101010101" pitchFamily="2" charset="-122"/>
                <a:ea typeface="华文新魏" panose="02010800040101010101" pitchFamily="2" charset="-122"/>
              </a:endParaRPr>
            </a:p>
          </p:txBody>
        </p:sp>
        <p:sp>
          <p:nvSpPr>
            <p:cNvPr id="45061" name="Line 6"/>
            <p:cNvSpPr>
              <a:spLocks noChangeShapeType="1"/>
            </p:cNvSpPr>
            <p:nvPr/>
          </p:nvSpPr>
          <p:spPr bwMode="auto">
            <a:xfrm flipH="1">
              <a:off x="1314" y="1660"/>
              <a:ext cx="0" cy="288"/>
            </a:xfrm>
            <a:prstGeom prst="line">
              <a:avLst/>
            </a:prstGeom>
            <a:noFill/>
            <a:ln w="9525">
              <a:solidFill>
                <a:schemeClr val="tx1"/>
              </a:solidFill>
              <a:round/>
            </a:ln>
          </p:spPr>
          <p:txBody>
            <a:bodyPr/>
            <a:lstStyle/>
            <a:p>
              <a:endParaRPr lang="zh-CN" altLang="en-US"/>
            </a:p>
          </p:txBody>
        </p:sp>
        <p:sp>
          <p:nvSpPr>
            <p:cNvPr id="45062" name="Line 7"/>
            <p:cNvSpPr>
              <a:spLocks noChangeShapeType="1"/>
            </p:cNvSpPr>
            <p:nvPr/>
          </p:nvSpPr>
          <p:spPr bwMode="auto">
            <a:xfrm>
              <a:off x="1893" y="1660"/>
              <a:ext cx="0" cy="288"/>
            </a:xfrm>
            <a:prstGeom prst="line">
              <a:avLst/>
            </a:prstGeom>
            <a:noFill/>
            <a:ln w="9525">
              <a:solidFill>
                <a:schemeClr val="tx1"/>
              </a:solidFill>
              <a:round/>
            </a:ln>
          </p:spPr>
          <p:txBody>
            <a:bodyPr/>
            <a:lstStyle/>
            <a:p>
              <a:endParaRPr lang="zh-CN" altLang="en-US"/>
            </a:p>
          </p:txBody>
        </p:sp>
        <p:sp>
          <p:nvSpPr>
            <p:cNvPr id="45063" name="Line 8"/>
            <p:cNvSpPr>
              <a:spLocks noChangeShapeType="1"/>
            </p:cNvSpPr>
            <p:nvPr/>
          </p:nvSpPr>
          <p:spPr bwMode="auto">
            <a:xfrm>
              <a:off x="2524" y="1660"/>
              <a:ext cx="0" cy="288"/>
            </a:xfrm>
            <a:prstGeom prst="line">
              <a:avLst/>
            </a:prstGeom>
            <a:noFill/>
            <a:ln w="9525">
              <a:solidFill>
                <a:schemeClr val="tx1"/>
              </a:solidFill>
              <a:round/>
            </a:ln>
          </p:spPr>
          <p:txBody>
            <a:bodyPr/>
            <a:lstStyle/>
            <a:p>
              <a:endParaRPr lang="zh-CN" altLang="en-US"/>
            </a:p>
          </p:txBody>
        </p:sp>
        <p:sp>
          <p:nvSpPr>
            <p:cNvPr id="45064" name="Line 9"/>
            <p:cNvSpPr>
              <a:spLocks noChangeShapeType="1"/>
            </p:cNvSpPr>
            <p:nvPr/>
          </p:nvSpPr>
          <p:spPr bwMode="auto">
            <a:xfrm>
              <a:off x="3419" y="1660"/>
              <a:ext cx="0" cy="288"/>
            </a:xfrm>
            <a:prstGeom prst="line">
              <a:avLst/>
            </a:prstGeom>
            <a:noFill/>
            <a:ln w="9525">
              <a:solidFill>
                <a:schemeClr val="tx1"/>
              </a:solidFill>
              <a:round/>
            </a:ln>
          </p:spPr>
          <p:txBody>
            <a:bodyPr/>
            <a:lstStyle/>
            <a:p>
              <a:endParaRPr lang="zh-CN" altLang="en-US"/>
            </a:p>
          </p:txBody>
        </p:sp>
        <p:sp>
          <p:nvSpPr>
            <p:cNvPr id="45065" name="Text Box 10"/>
            <p:cNvSpPr txBox="1">
              <a:spLocks noChangeArrowheads="1"/>
            </p:cNvSpPr>
            <p:nvPr/>
          </p:nvSpPr>
          <p:spPr bwMode="auto">
            <a:xfrm>
              <a:off x="841" y="2140"/>
              <a:ext cx="210"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0</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66" name="Text Box 11"/>
            <p:cNvSpPr txBox="1">
              <a:spLocks noChangeArrowheads="1"/>
            </p:cNvSpPr>
            <p:nvPr/>
          </p:nvSpPr>
          <p:spPr bwMode="auto">
            <a:xfrm>
              <a:off x="1225" y="2140"/>
              <a:ext cx="211"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1</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67" name="Text Box 12"/>
            <p:cNvSpPr txBox="1">
              <a:spLocks noChangeArrowheads="1"/>
            </p:cNvSpPr>
            <p:nvPr/>
          </p:nvSpPr>
          <p:spPr bwMode="auto">
            <a:xfrm>
              <a:off x="1783" y="2140"/>
              <a:ext cx="210"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5</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68" name="Text Box 13"/>
            <p:cNvSpPr txBox="1">
              <a:spLocks noChangeArrowheads="1"/>
            </p:cNvSpPr>
            <p:nvPr/>
          </p:nvSpPr>
          <p:spPr bwMode="auto">
            <a:xfrm>
              <a:off x="2402" y="2140"/>
              <a:ext cx="263"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10</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69" name="Text Box 14"/>
            <p:cNvSpPr txBox="1">
              <a:spLocks noChangeArrowheads="1"/>
            </p:cNvSpPr>
            <p:nvPr/>
          </p:nvSpPr>
          <p:spPr bwMode="auto">
            <a:xfrm>
              <a:off x="3314" y="2140"/>
              <a:ext cx="263"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17</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70" name="Text Box 15"/>
            <p:cNvSpPr txBox="1">
              <a:spLocks noChangeArrowheads="1"/>
            </p:cNvSpPr>
            <p:nvPr/>
          </p:nvSpPr>
          <p:spPr bwMode="auto">
            <a:xfrm>
              <a:off x="4489" y="2140"/>
              <a:ext cx="263"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26</a:t>
              </a:r>
              <a:endParaRPr lang="en-US" altLang="zh-CN" sz="1600">
                <a:solidFill>
                  <a:srgbClr val="660066"/>
                </a:solidFill>
                <a:latin typeface="华文新魏" panose="02010800040101010101" pitchFamily="2" charset="-122"/>
                <a:ea typeface="华文新魏" panose="02010800040101010101" pitchFamily="2" charset="-122"/>
              </a:endParaRPr>
            </a:p>
          </p:txBody>
        </p:sp>
      </p:gr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609600" y="188913"/>
            <a:ext cx="8305800" cy="1066800"/>
          </a:xfrm>
        </p:spPr>
        <p:txBody>
          <a:bodyPr/>
          <a:lstStyle/>
          <a:p>
            <a:pPr eaLnBrk="1" hangingPunct="1"/>
            <a:r>
              <a:rPr lang="en-US" altLang="zh-CN" smtClean="0">
                <a:latin typeface="华文新魏" panose="02010800040101010101" pitchFamily="2" charset="-122"/>
                <a:ea typeface="华文新魏" panose="02010800040101010101" pitchFamily="2" charset="-122"/>
              </a:rPr>
              <a:t>4.</a:t>
            </a:r>
            <a:r>
              <a:rPr lang="zh-CN" altLang="en-US" smtClean="0">
                <a:latin typeface="华文新魏" panose="02010800040101010101" pitchFamily="2" charset="-122"/>
                <a:ea typeface="华文新魏" panose="02010800040101010101" pitchFamily="2" charset="-122"/>
              </a:rPr>
              <a:t>最高响应比优先算法</a:t>
            </a:r>
            <a:endParaRPr lang="zh-CN" altLang="en-US" smtClean="0">
              <a:latin typeface="华文新魏" panose="02010800040101010101" pitchFamily="2" charset="-122"/>
              <a:ea typeface="华文新魏" panose="02010800040101010101" pitchFamily="2" charset="-122"/>
            </a:endParaRPr>
          </a:p>
        </p:txBody>
      </p:sp>
      <p:sp>
        <p:nvSpPr>
          <p:cNvPr id="48130" name="Rectangle 3"/>
          <p:cNvSpPr>
            <a:spLocks noGrp="1" noChangeArrowheads="1"/>
          </p:cNvSpPr>
          <p:nvPr>
            <p:ph type="body" idx="4294967295"/>
          </p:nvPr>
        </p:nvSpPr>
        <p:spPr>
          <a:xfrm>
            <a:off x="539750" y="1503363"/>
            <a:ext cx="8064500" cy="4518025"/>
          </a:xfrm>
        </p:spPr>
        <p:txBody>
          <a:bodyPr/>
          <a:lstStyle/>
          <a:p>
            <a:pPr marL="457200" indent="-457200" eaLnBrk="1" hangingPunct="1"/>
            <a:r>
              <a:rPr lang="en-US" altLang="zh-CN" smtClean="0"/>
              <a:t>FCFS</a:t>
            </a:r>
            <a:r>
              <a:rPr lang="zh-CN" altLang="en-US" smtClean="0"/>
              <a:t>与</a:t>
            </a:r>
            <a:r>
              <a:rPr lang="en-US" altLang="zh-CN" smtClean="0"/>
              <a:t>SJF</a:t>
            </a:r>
            <a:r>
              <a:rPr lang="zh-CN" altLang="en-US" smtClean="0"/>
              <a:t>是片面的调度算法。</a:t>
            </a:r>
            <a:r>
              <a:rPr lang="en-US" altLang="zh-CN" smtClean="0"/>
              <a:t>FCFS</a:t>
            </a:r>
            <a:r>
              <a:rPr lang="zh-CN" altLang="en-US" smtClean="0"/>
              <a:t>只考虑作业等候时间而忽视了作业的计算时问，</a:t>
            </a:r>
            <a:r>
              <a:rPr lang="en-US" altLang="zh-CN" smtClean="0"/>
              <a:t>SJF</a:t>
            </a:r>
            <a:r>
              <a:rPr lang="zh-CN" altLang="en-US" smtClean="0"/>
              <a:t>只考虑用户估计的作业计算时间而忽视了作业等待时间。</a:t>
            </a:r>
            <a:endParaRPr lang="zh-CN" altLang="en-US" smtClean="0"/>
          </a:p>
          <a:p>
            <a:pPr marL="457200" indent="-457200" eaLnBrk="1" hangingPunct="1"/>
            <a:r>
              <a:rPr lang="en-US" altLang="zh-CN" smtClean="0"/>
              <a:t>HRRF</a:t>
            </a:r>
            <a:r>
              <a:rPr lang="zh-CN" altLang="en-US" smtClean="0"/>
              <a:t>是介乎这两者之间的折衷算法，既考虑作业等待时间，又考虑作业的运行时间，既照顾短作业又不使长作业的等待时间过长，改进了调度性能。 </a:t>
            </a:r>
            <a:endParaRPr lang="en-US" altLang="zh-CN"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742950" y="152400"/>
            <a:ext cx="67818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响应比定义</a:t>
            </a:r>
            <a:endParaRPr lang="zh-CN" altLang="en-US" sz="4800" smtClean="0">
              <a:latin typeface="华文新魏" panose="02010800040101010101" pitchFamily="2" charset="-122"/>
              <a:ea typeface="华文新魏" panose="02010800040101010101" pitchFamily="2" charset="-122"/>
            </a:endParaRPr>
          </a:p>
        </p:txBody>
      </p:sp>
      <p:sp>
        <p:nvSpPr>
          <p:cNvPr id="49154" name="Rectangle 3"/>
          <p:cNvSpPr>
            <a:spLocks noGrp="1" noChangeArrowheads="1"/>
          </p:cNvSpPr>
          <p:nvPr>
            <p:ph type="body" idx="4294967295"/>
          </p:nvPr>
        </p:nvSpPr>
        <p:spPr>
          <a:xfrm>
            <a:off x="323850" y="1471613"/>
            <a:ext cx="8496300" cy="3973512"/>
          </a:xfrm>
        </p:spPr>
        <p:txBody>
          <a:bodyPr/>
          <a:lstStyle/>
          <a:p>
            <a:pPr marL="457200" indent="-457200" eaLnBrk="1" hangingPunct="1"/>
            <a:r>
              <a:rPr lang="en-US" altLang="zh-CN" smtClean="0"/>
              <a:t>  </a:t>
            </a:r>
            <a:r>
              <a:rPr lang="zh-CN" altLang="en-US" smtClean="0"/>
              <a:t>响应比 ＝</a:t>
            </a:r>
            <a:r>
              <a:rPr lang="en-US" altLang="zh-CN" smtClean="0"/>
              <a:t>1+</a:t>
            </a:r>
            <a:r>
              <a:rPr lang="zh-CN" altLang="en-US" smtClean="0"/>
              <a:t>已等待时间</a:t>
            </a:r>
            <a:r>
              <a:rPr lang="en-US" altLang="zh-CN" smtClean="0"/>
              <a:t>/</a:t>
            </a:r>
            <a:r>
              <a:rPr lang="zh-CN" altLang="en-US" smtClean="0"/>
              <a:t>估计运行时间</a:t>
            </a:r>
            <a:endParaRPr lang="zh-CN" altLang="en-US" smtClean="0"/>
          </a:p>
          <a:p>
            <a:pPr marL="457200" indent="-457200" eaLnBrk="1" hangingPunct="1"/>
            <a:endParaRPr lang="zh-CN" altLang="en-US" smtClean="0"/>
          </a:p>
          <a:p>
            <a:pPr marL="457200" indent="-457200" eaLnBrk="1" hangingPunct="1"/>
            <a:r>
              <a:rPr lang="zh-CN" altLang="en-US" smtClean="0"/>
              <a:t> 短作业容易得到较高响应比，   </a:t>
            </a:r>
            <a:endParaRPr lang="zh-CN" altLang="en-US" smtClean="0"/>
          </a:p>
          <a:p>
            <a:pPr marL="457200" indent="-457200" eaLnBrk="1" hangingPunct="1"/>
            <a:r>
              <a:rPr lang="zh-CN" altLang="en-US" smtClean="0"/>
              <a:t> 长作业等待时间足够长后，也将获得足够高的响应比，</a:t>
            </a:r>
            <a:endParaRPr lang="zh-CN" altLang="en-US" smtClean="0"/>
          </a:p>
          <a:p>
            <a:pPr marL="457200" indent="-457200" eaLnBrk="1" hangingPunct="1"/>
            <a:r>
              <a:rPr lang="zh-CN" altLang="en-US" smtClean="0"/>
              <a:t> 饥饿现象不会发生。</a:t>
            </a:r>
            <a:endParaRPr lang="en-US" altLang="zh-CN" smtClean="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381000" y="152400"/>
            <a:ext cx="777240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HRRF</a:t>
            </a:r>
            <a:r>
              <a:rPr lang="zh-CN" altLang="en-US" smtClean="0">
                <a:latin typeface="华文新魏" panose="02010800040101010101" pitchFamily="2" charset="-122"/>
                <a:ea typeface="华文新魏" panose="02010800040101010101" pitchFamily="2" charset="-122"/>
              </a:rPr>
              <a:t>算法举例</a:t>
            </a:r>
            <a:endParaRPr lang="zh-CN" altLang="en-US" smtClean="0">
              <a:latin typeface="华文新魏" panose="02010800040101010101" pitchFamily="2" charset="-122"/>
              <a:ea typeface="华文新魏" panose="02010800040101010101" pitchFamily="2" charset="-122"/>
            </a:endParaRPr>
          </a:p>
        </p:txBody>
      </p:sp>
      <p:sp>
        <p:nvSpPr>
          <p:cNvPr id="50178" name="Rectangle 3"/>
          <p:cNvSpPr>
            <a:spLocks noGrp="1" noChangeArrowheads="1"/>
          </p:cNvSpPr>
          <p:nvPr>
            <p:ph type="body" idx="4294967295"/>
          </p:nvPr>
        </p:nvSpPr>
        <p:spPr>
          <a:xfrm>
            <a:off x="539750" y="1557338"/>
            <a:ext cx="8229600" cy="4670425"/>
          </a:xfrm>
        </p:spPr>
        <p:txBody>
          <a:bodyPr/>
          <a:lstStyle/>
          <a:p>
            <a:pPr eaLnBrk="1" hangingPunct="1">
              <a:lnSpc>
                <a:spcPct val="90000"/>
              </a:lnSpc>
              <a:buFont typeface="Wingdings" panose="05000000000000000000" pitchFamily="2" charset="2"/>
              <a:buNone/>
            </a:pPr>
            <a:r>
              <a:rPr lang="en-US" altLang="zh-CN" sz="3000" smtClean="0"/>
              <a:t> </a:t>
            </a:r>
            <a:r>
              <a:rPr lang="zh-CN" altLang="en-US" sz="3000" smtClean="0"/>
              <a:t>四个作业到达系统时间</a:t>
            </a:r>
            <a:r>
              <a:rPr lang="en-US" altLang="zh-CN" sz="3000" smtClean="0"/>
              <a:t>/</a:t>
            </a:r>
            <a:r>
              <a:rPr lang="zh-CN" altLang="en-US" sz="3000" smtClean="0"/>
              <a:t>所需</a:t>
            </a:r>
            <a:r>
              <a:rPr lang="en-US" altLang="zh-CN" sz="3000" smtClean="0"/>
              <a:t>CPU</a:t>
            </a:r>
            <a:r>
              <a:rPr lang="zh-CN" altLang="en-US" sz="3000" smtClean="0"/>
              <a:t>时间</a:t>
            </a:r>
            <a:r>
              <a:rPr lang="en-US" altLang="zh-CN" sz="3000" smtClean="0"/>
              <a:t>:</a:t>
            </a:r>
            <a:r>
              <a:rPr lang="zh-CN" altLang="en-US" sz="3000" smtClean="0"/>
              <a:t>作业</a:t>
            </a:r>
            <a:r>
              <a:rPr lang="en-US" altLang="zh-CN" sz="3000" smtClean="0"/>
              <a:t>1-0/20</a:t>
            </a:r>
            <a:r>
              <a:rPr lang="zh-CN" altLang="en-US" sz="3000" smtClean="0"/>
              <a:t>，作业</a:t>
            </a:r>
            <a:r>
              <a:rPr lang="en-US" altLang="zh-CN" sz="3000" smtClean="0"/>
              <a:t>2-5/15</a:t>
            </a:r>
            <a:r>
              <a:rPr lang="zh-CN" altLang="en-US" sz="3000" smtClean="0"/>
              <a:t>，作业</a:t>
            </a:r>
            <a:r>
              <a:rPr lang="en-US" altLang="zh-CN" sz="3000" smtClean="0"/>
              <a:t>3-10 /5</a:t>
            </a:r>
            <a:r>
              <a:rPr lang="zh-CN" altLang="en-US" sz="3000" smtClean="0"/>
              <a:t>，作业</a:t>
            </a:r>
            <a:r>
              <a:rPr lang="en-US" altLang="zh-CN" sz="3000" smtClean="0"/>
              <a:t>4- 15/ 10</a:t>
            </a:r>
            <a:r>
              <a:rPr lang="zh-CN" altLang="en-US" sz="3000" smtClean="0"/>
              <a:t>。</a:t>
            </a:r>
            <a:endParaRPr lang="zh-CN" altLang="en-US" sz="3000" smtClean="0"/>
          </a:p>
          <a:p>
            <a:pPr algn="just" eaLnBrk="1" hangingPunct="1">
              <a:lnSpc>
                <a:spcPct val="90000"/>
              </a:lnSpc>
            </a:pPr>
            <a:r>
              <a:rPr lang="en-US" altLang="zh-CN" sz="3000" smtClean="0"/>
              <a:t>SJF</a:t>
            </a:r>
            <a:r>
              <a:rPr lang="zh-CN" altLang="en-US" sz="3000" smtClean="0"/>
              <a:t>调度顺序为作业</a:t>
            </a:r>
            <a:r>
              <a:rPr lang="en-US" altLang="zh-CN" sz="3000" smtClean="0"/>
              <a:t>1</a:t>
            </a:r>
            <a:r>
              <a:rPr lang="zh-CN" altLang="en-US" sz="3000" smtClean="0"/>
              <a:t>、</a:t>
            </a:r>
            <a:r>
              <a:rPr lang="en-US" altLang="zh-CN" sz="3000" smtClean="0"/>
              <a:t>3</a:t>
            </a:r>
            <a:r>
              <a:rPr lang="zh-CN" altLang="en-US" sz="3000" smtClean="0"/>
              <a:t>、</a:t>
            </a:r>
            <a:r>
              <a:rPr lang="en-US" altLang="zh-CN" sz="3000" smtClean="0"/>
              <a:t>4</a:t>
            </a:r>
            <a:r>
              <a:rPr lang="zh-CN" altLang="en-US" sz="3000" smtClean="0"/>
              <a:t>、</a:t>
            </a:r>
            <a:r>
              <a:rPr lang="en-US" altLang="zh-CN" sz="3000" smtClean="0"/>
              <a:t>2</a:t>
            </a:r>
            <a:r>
              <a:rPr lang="zh-CN" altLang="en-US" sz="3000" smtClean="0"/>
              <a:t>，平均作业周转时间</a:t>
            </a:r>
            <a:r>
              <a:rPr lang="en-US" altLang="zh-CN" sz="3000" smtClean="0"/>
              <a:t>T=25</a:t>
            </a:r>
            <a:r>
              <a:rPr lang="zh-CN" altLang="en-US" sz="3000" smtClean="0"/>
              <a:t>， 平均带权作业周转时间</a:t>
            </a:r>
            <a:r>
              <a:rPr lang="en-US" altLang="zh-CN" sz="3000" smtClean="0"/>
              <a:t>W=2.25</a:t>
            </a:r>
            <a:r>
              <a:rPr lang="en-US" altLang="zh-CN" sz="3000" smtClean="0">
                <a:cs typeface="Times New Roman" panose="02020603050405020304" pitchFamily="18" charset="0"/>
              </a:rPr>
              <a:t> </a:t>
            </a:r>
            <a:r>
              <a:rPr lang="zh-CN" altLang="en-US" sz="3000" smtClean="0">
                <a:cs typeface="Times New Roman" panose="02020603050405020304" pitchFamily="18" charset="0"/>
              </a:rPr>
              <a:t>。</a:t>
            </a:r>
            <a:endParaRPr lang="zh-CN" altLang="en-US" sz="3000" smtClean="0">
              <a:cs typeface="Times New Roman" panose="02020603050405020304" pitchFamily="18" charset="0"/>
            </a:endParaRPr>
          </a:p>
          <a:p>
            <a:pPr algn="just" eaLnBrk="1" hangingPunct="1">
              <a:lnSpc>
                <a:spcPct val="90000"/>
              </a:lnSpc>
            </a:pPr>
            <a:r>
              <a:rPr lang="en-US" altLang="zh-CN" sz="3000" smtClean="0"/>
              <a:t>FCFS</a:t>
            </a:r>
            <a:r>
              <a:rPr lang="zh-CN" altLang="en-US" sz="3000" smtClean="0"/>
              <a:t>调度顺序为作业</a:t>
            </a:r>
            <a:r>
              <a:rPr lang="en-US" altLang="zh-CN" sz="3000" smtClean="0"/>
              <a:t>1</a:t>
            </a:r>
            <a:r>
              <a:rPr lang="zh-CN" altLang="en-US" sz="3000" smtClean="0"/>
              <a:t>、</a:t>
            </a:r>
            <a:r>
              <a:rPr lang="en-US" altLang="zh-CN" sz="3000" smtClean="0"/>
              <a:t>2</a:t>
            </a:r>
            <a:r>
              <a:rPr lang="zh-CN" altLang="en-US" sz="3000" smtClean="0"/>
              <a:t>、</a:t>
            </a:r>
            <a:r>
              <a:rPr lang="en-US" altLang="zh-CN" sz="3000" smtClean="0"/>
              <a:t>3</a:t>
            </a:r>
            <a:r>
              <a:rPr lang="zh-CN" altLang="en-US" sz="3000" smtClean="0"/>
              <a:t>、</a:t>
            </a:r>
            <a:r>
              <a:rPr lang="en-US" altLang="zh-CN" sz="3000" smtClean="0"/>
              <a:t>4</a:t>
            </a:r>
            <a:r>
              <a:rPr lang="zh-CN" altLang="en-US" sz="3000" smtClean="0"/>
              <a:t>，平均作业周转时间</a:t>
            </a:r>
            <a:r>
              <a:rPr lang="en-US" altLang="zh-CN" sz="3000" smtClean="0"/>
              <a:t>T=28.75</a:t>
            </a:r>
            <a:r>
              <a:rPr lang="zh-CN" altLang="en-US" sz="3000" smtClean="0"/>
              <a:t>， 平均带权作业周转时间</a:t>
            </a:r>
            <a:r>
              <a:rPr lang="en-US" altLang="zh-CN" sz="3000" smtClean="0"/>
              <a:t>W=3.125</a:t>
            </a:r>
            <a:r>
              <a:rPr lang="en-US" altLang="zh-CN" sz="3000" smtClean="0">
                <a:cs typeface="Times New Roman" panose="02020603050405020304" pitchFamily="18" charset="0"/>
              </a:rPr>
              <a:t> </a:t>
            </a:r>
            <a:r>
              <a:rPr lang="zh-CN" altLang="en-US" sz="3000" smtClean="0">
                <a:cs typeface="Times New Roman" panose="02020603050405020304" pitchFamily="18" charset="0"/>
              </a:rPr>
              <a:t>。</a:t>
            </a:r>
            <a:endParaRPr lang="zh-CN" altLang="en-US" sz="3000" smtClean="0">
              <a:cs typeface="Times New Roman" panose="02020603050405020304" pitchFamily="18" charset="0"/>
            </a:endParaRPr>
          </a:p>
          <a:p>
            <a:pPr algn="just" eaLnBrk="1" hangingPunct="1">
              <a:lnSpc>
                <a:spcPct val="90000"/>
              </a:lnSpc>
            </a:pPr>
            <a:r>
              <a:rPr lang="en-US" altLang="zh-CN" sz="3000" smtClean="0"/>
              <a:t>HRRF</a:t>
            </a:r>
            <a:r>
              <a:rPr lang="zh-CN" altLang="en-US" sz="3000" smtClean="0"/>
              <a:t>调度顺序为作业</a:t>
            </a:r>
            <a:r>
              <a:rPr lang="en-US" altLang="zh-CN" sz="3000" smtClean="0"/>
              <a:t>1</a:t>
            </a:r>
            <a:r>
              <a:rPr lang="zh-CN" altLang="en-US" sz="3000" smtClean="0"/>
              <a:t>、</a:t>
            </a:r>
            <a:r>
              <a:rPr lang="en-US" altLang="zh-CN" sz="3000" smtClean="0"/>
              <a:t>3</a:t>
            </a:r>
            <a:r>
              <a:rPr lang="zh-CN" altLang="en-US" sz="3000" smtClean="0"/>
              <a:t>、</a:t>
            </a:r>
            <a:r>
              <a:rPr lang="en-US" altLang="zh-CN" sz="3000" smtClean="0"/>
              <a:t>2</a:t>
            </a:r>
            <a:r>
              <a:rPr lang="zh-CN" altLang="en-US" sz="3000" smtClean="0"/>
              <a:t>、</a:t>
            </a:r>
            <a:r>
              <a:rPr lang="en-US" altLang="zh-CN" sz="3000" smtClean="0"/>
              <a:t>4</a:t>
            </a:r>
            <a:r>
              <a:rPr lang="zh-CN" altLang="en-US" sz="3000" smtClean="0"/>
              <a:t>，平均作业周转时间</a:t>
            </a:r>
            <a:r>
              <a:rPr lang="en-US" altLang="zh-CN" sz="3000" smtClean="0"/>
              <a:t>T=26.25</a:t>
            </a:r>
            <a:r>
              <a:rPr lang="zh-CN" altLang="en-US" sz="3000" smtClean="0"/>
              <a:t>， 平均带权作业周转时间</a:t>
            </a:r>
            <a:r>
              <a:rPr lang="en-US" altLang="zh-CN" sz="3000" smtClean="0"/>
              <a:t>W=2.46</a:t>
            </a:r>
            <a:r>
              <a:rPr lang="en-US" altLang="zh-CN" sz="3000" smtClean="0">
                <a:cs typeface="Times New Roman" panose="02020603050405020304" pitchFamily="18" charset="0"/>
              </a:rPr>
              <a:t> </a:t>
            </a:r>
            <a:r>
              <a:rPr lang="zh-CN" altLang="en-US" sz="3000" smtClean="0">
                <a:cs typeface="Times New Roman" panose="02020603050405020304" pitchFamily="18" charset="0"/>
              </a:rPr>
              <a:t>。</a:t>
            </a:r>
            <a:endParaRPr lang="en-US" altLang="zh-CN" sz="3000" smtClean="0"/>
          </a:p>
        </p:txBody>
      </p:sp>
    </p:spTree>
  </p:cSld>
  <p:clrMapOvr>
    <a:masterClrMapping/>
  </p:clrMapOvr>
  <p:transition>
    <p:randomBa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92" name="Rectangle 56"/>
          <p:cNvSpPr>
            <a:spLocks noGrp="1" noChangeArrowheads="1"/>
          </p:cNvSpPr>
          <p:nvPr>
            <p:ph type="title"/>
          </p:nvPr>
        </p:nvSpPr>
        <p:spPr/>
        <p:txBody>
          <a:bodyPr/>
          <a:lstStyle/>
          <a:p>
            <a:r>
              <a:rPr lang="en-US" altLang="zh-CN" smtClean="0">
                <a:latin typeface="华文新魏" panose="02010800040101010101" pitchFamily="2" charset="-122"/>
                <a:ea typeface="华文新魏" panose="02010800040101010101" pitchFamily="2" charset="-122"/>
              </a:rPr>
              <a:t>HRRF</a:t>
            </a:r>
            <a:r>
              <a:rPr lang="zh-CN" altLang="en-US" smtClean="0">
                <a:latin typeface="华文新魏" panose="02010800040101010101" pitchFamily="2" charset="-122"/>
                <a:ea typeface="华文新魏" panose="02010800040101010101" pitchFamily="2" charset="-122"/>
              </a:rPr>
              <a:t>算法举例</a:t>
            </a:r>
            <a:endParaRPr lang="zh-CN" altLang="en-US" smtClean="0">
              <a:latin typeface="华文新魏" panose="02010800040101010101" pitchFamily="2" charset="-122"/>
              <a:ea typeface="华文新魏" panose="02010800040101010101" pitchFamily="2" charset="-122"/>
            </a:endParaRPr>
          </a:p>
        </p:txBody>
      </p:sp>
      <p:graphicFrame>
        <p:nvGraphicFramePr>
          <p:cNvPr id="65594" name="Group 58"/>
          <p:cNvGraphicFramePr>
            <a:graphicFrameLocks noGrp="1"/>
          </p:cNvGraphicFramePr>
          <p:nvPr>
            <p:ph idx="1"/>
          </p:nvPr>
        </p:nvGraphicFramePr>
        <p:xfrm>
          <a:off x="685800" y="1841500"/>
          <a:ext cx="7772400" cy="4407537"/>
        </p:xfrm>
        <a:graphic>
          <a:graphicData uri="http://schemas.openxmlformats.org/drawingml/2006/table">
            <a:tbl>
              <a:tblPr/>
              <a:tblGrid>
                <a:gridCol w="1100138"/>
                <a:gridCol w="1120775"/>
                <a:gridCol w="1111250"/>
                <a:gridCol w="1108075"/>
                <a:gridCol w="1111250"/>
                <a:gridCol w="1109662"/>
                <a:gridCol w="1111250"/>
              </a:tblGrid>
              <a:tr h="995363">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提交时刻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运行时间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开始时刻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完成时间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周转时间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带权周转时间</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7288">
                <a:tc gridSpan="7">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26.25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平均带权周转时间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 </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2.46</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687388" y="115888"/>
            <a:ext cx="7772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5  </a:t>
            </a:r>
            <a:r>
              <a:rPr lang="zh-CN" altLang="en-US" sz="4800">
                <a:solidFill>
                  <a:schemeClr val="tx2"/>
                </a:solidFill>
                <a:latin typeface="华文新魏" panose="02010800040101010101" pitchFamily="2" charset="-122"/>
                <a:ea typeface="华文新魏" panose="02010800040101010101" pitchFamily="2" charset="-122"/>
              </a:rPr>
              <a:t>优先级调度算法</a:t>
            </a:r>
            <a:r>
              <a:rPr lang="en-US" altLang="zh-CN" sz="4800">
                <a:solidFill>
                  <a:schemeClr val="tx2"/>
                </a:solidFill>
                <a:latin typeface="华文新魏" panose="02010800040101010101" pitchFamily="2" charset="-122"/>
                <a:ea typeface="华文新魏" panose="02010800040101010101" pitchFamily="2" charset="-122"/>
              </a:rPr>
              <a:t>(1)</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51202" name="Rectangle 3"/>
          <p:cNvSpPr>
            <a:spLocks noChangeArrowheads="1"/>
          </p:cNvSpPr>
          <p:nvPr/>
        </p:nvSpPr>
        <p:spPr bwMode="auto">
          <a:xfrm>
            <a:off x="468313" y="1268413"/>
            <a:ext cx="8135937" cy="4987925"/>
          </a:xfrm>
          <a:prstGeom prst="rect">
            <a:avLst/>
          </a:prstGeom>
          <a:noFill/>
          <a:ln w="9525" algn="ctr">
            <a:noFill/>
            <a:miter lim="800000"/>
          </a:ln>
        </p:spPr>
        <p:txBody>
          <a:bodyPr/>
          <a:lstStyle/>
          <a:p>
            <a:pPr marL="457200" indent="-457200" algn="ctr">
              <a:spcBef>
                <a:spcPct val="20000"/>
              </a:spcBef>
              <a:buClr>
                <a:srgbClr val="CC3300"/>
              </a:buClr>
              <a:buSzPct val="85000"/>
              <a:buFont typeface="Wingdings" panose="05000000000000000000" pitchFamily="2" charset="2"/>
              <a:buNone/>
            </a:pPr>
            <a:r>
              <a:rPr lang="zh-CN" altLang="en-US">
                <a:solidFill>
                  <a:schemeClr val="tx2"/>
                </a:solidFill>
              </a:rPr>
              <a:t>静态优先数法</a:t>
            </a:r>
            <a:endParaRPr lang="zh-CN" altLang="en-US">
              <a:solidFill>
                <a:schemeClr val="tx2"/>
              </a:solidFill>
            </a:endParaRPr>
          </a:p>
          <a:p>
            <a:pPr marL="457200" indent="-457200">
              <a:spcBef>
                <a:spcPct val="20000"/>
              </a:spcBef>
              <a:buClr>
                <a:srgbClr val="CC3300"/>
              </a:buClr>
              <a:buSzPct val="85000"/>
              <a:buFont typeface="Wingdings" panose="05000000000000000000" pitchFamily="2" charset="2"/>
              <a:buChar char="n"/>
            </a:pPr>
            <a:r>
              <a:rPr lang="zh-CN" altLang="en-US" sz="3200"/>
              <a:t>使用外围设备频繁者优先数大，这样有利于提高效率；</a:t>
            </a:r>
            <a:endParaRPr lang="zh-CN" altLang="en-US" sz="3200"/>
          </a:p>
          <a:p>
            <a:pPr marL="457200" indent="-457200">
              <a:spcBef>
                <a:spcPct val="20000"/>
              </a:spcBef>
              <a:buClr>
                <a:srgbClr val="CC3300"/>
              </a:buClr>
              <a:buSzPct val="85000"/>
              <a:buFont typeface="Wingdings" panose="05000000000000000000" pitchFamily="2" charset="2"/>
              <a:buChar char="n"/>
            </a:pPr>
            <a:r>
              <a:rPr lang="zh-CN" altLang="en-US" sz="3200"/>
              <a:t>重要算题程序的进程优先数大，这样有利于用户；</a:t>
            </a:r>
            <a:endParaRPr lang="zh-CN" altLang="en-US" sz="3200"/>
          </a:p>
          <a:p>
            <a:pPr marL="457200" indent="-457200">
              <a:spcBef>
                <a:spcPct val="20000"/>
              </a:spcBef>
              <a:buClr>
                <a:srgbClr val="CC3300"/>
              </a:buClr>
              <a:buSzPct val="85000"/>
              <a:buFont typeface="Wingdings" panose="05000000000000000000" pitchFamily="2" charset="2"/>
              <a:buChar char="n"/>
            </a:pPr>
            <a:r>
              <a:rPr lang="zh-CN" altLang="en-US" sz="3200"/>
              <a:t>进入计算机时间长的进程优先数大，这样有利于缩短作业完成的时间；</a:t>
            </a:r>
            <a:endParaRPr lang="zh-CN" altLang="en-US" sz="3200"/>
          </a:p>
          <a:p>
            <a:pPr marL="457200" indent="-457200">
              <a:spcBef>
                <a:spcPct val="20000"/>
              </a:spcBef>
              <a:buClr>
                <a:srgbClr val="CC3300"/>
              </a:buClr>
              <a:buSzPct val="85000"/>
              <a:buFont typeface="Wingdings" panose="05000000000000000000" pitchFamily="2" charset="2"/>
              <a:buChar char="n"/>
            </a:pPr>
            <a:r>
              <a:rPr lang="zh-CN" altLang="en-US" sz="3200"/>
              <a:t>交互式用户的进程优先数大，这样有利于终端用户的响应时间等等。</a:t>
            </a:r>
            <a:endParaRPr lang="en-US" altLang="zh-CN" sz="320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ChangeArrowheads="1"/>
          </p:cNvSpPr>
          <p:nvPr/>
        </p:nvSpPr>
        <p:spPr bwMode="auto">
          <a:xfrm>
            <a:off x="762000" y="115888"/>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优先权调度算法</a:t>
            </a:r>
            <a:r>
              <a:rPr lang="en-US" altLang="zh-CN" sz="4800">
                <a:solidFill>
                  <a:schemeClr val="tx2"/>
                </a:solidFill>
                <a:latin typeface="华文新魏" panose="02010800040101010101" pitchFamily="2" charset="-122"/>
                <a:ea typeface="华文新魏" panose="02010800040101010101" pitchFamily="2" charset="-122"/>
              </a:rPr>
              <a:t>(2)</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52226" name="Rectangle 3"/>
          <p:cNvSpPr>
            <a:spLocks noChangeArrowheads="1"/>
          </p:cNvSpPr>
          <p:nvPr/>
        </p:nvSpPr>
        <p:spPr bwMode="auto">
          <a:xfrm>
            <a:off x="685800" y="1289050"/>
            <a:ext cx="7696200" cy="5092700"/>
          </a:xfrm>
          <a:prstGeom prst="rect">
            <a:avLst/>
          </a:prstGeom>
          <a:noFill/>
          <a:ln w="9525">
            <a:noFill/>
            <a:miter lim="800000"/>
          </a:ln>
        </p:spPr>
        <p:txBody>
          <a:bodyPr/>
          <a:lstStyle/>
          <a:p>
            <a:pPr marL="342900" indent="-342900" algn="just">
              <a:spcBef>
                <a:spcPct val="20000"/>
              </a:spcBef>
            </a:pPr>
            <a:r>
              <a:rPr lang="en-US" altLang="zh-CN" sz="3200" b="1"/>
              <a:t>           </a:t>
            </a:r>
            <a:r>
              <a:rPr lang="zh-CN" altLang="en-US">
                <a:solidFill>
                  <a:schemeClr val="tx2"/>
                </a:solidFill>
              </a:rPr>
              <a:t>动态优先数法</a:t>
            </a:r>
            <a:endParaRPr lang="zh-CN" altLang="en-US" sz="3200">
              <a:solidFill>
                <a:schemeClr val="tx2"/>
              </a:solidFill>
            </a:endParaRPr>
          </a:p>
          <a:p>
            <a:pPr marL="342900" indent="-342900" algn="just">
              <a:spcBef>
                <a:spcPct val="20000"/>
              </a:spcBef>
            </a:pPr>
            <a:r>
              <a:rPr lang="zh-CN" altLang="en-US" sz="3200"/>
              <a:t>①根据进程占有</a:t>
            </a:r>
            <a:r>
              <a:rPr lang="en-US" altLang="zh-CN" sz="3200"/>
              <a:t>CPU</a:t>
            </a:r>
            <a:r>
              <a:rPr lang="zh-CN" altLang="en-US" sz="3200"/>
              <a:t>时间多少来决定</a:t>
            </a:r>
            <a:r>
              <a:rPr lang="en-US" altLang="zh-CN" sz="3200"/>
              <a:t>,</a:t>
            </a:r>
            <a:r>
              <a:rPr lang="zh-CN" altLang="en-US" sz="3200"/>
              <a:t>当进程占有</a:t>
            </a:r>
            <a:r>
              <a:rPr lang="en-US" altLang="zh-CN" sz="3200"/>
              <a:t>CPU</a:t>
            </a:r>
            <a:r>
              <a:rPr lang="zh-CN" altLang="en-US" sz="3200"/>
              <a:t>时间愈长</a:t>
            </a:r>
            <a:r>
              <a:rPr lang="en-US" altLang="zh-CN" sz="3200"/>
              <a:t>,</a:t>
            </a:r>
            <a:r>
              <a:rPr lang="zh-CN" altLang="en-US" sz="3200"/>
              <a:t>那么，在它被阻塞之后再次获得调度的优先级就越低，反之</a:t>
            </a:r>
            <a:r>
              <a:rPr lang="en-US" altLang="zh-CN" sz="3200"/>
              <a:t>,</a:t>
            </a:r>
            <a:r>
              <a:rPr lang="zh-CN" altLang="en-US" sz="3200"/>
              <a:t>进程获得调度的可能性越大</a:t>
            </a:r>
            <a:r>
              <a:rPr lang="en-US" altLang="zh-CN" sz="3200"/>
              <a:t>;</a:t>
            </a:r>
            <a:endParaRPr lang="en-US" altLang="zh-CN" sz="3200"/>
          </a:p>
          <a:p>
            <a:pPr marL="342900" indent="-342900" algn="just">
              <a:spcBef>
                <a:spcPct val="20000"/>
              </a:spcBef>
            </a:pPr>
            <a:r>
              <a:rPr lang="en-US" altLang="zh-CN" sz="3200"/>
              <a:t>②</a:t>
            </a:r>
            <a:r>
              <a:rPr lang="zh-CN" altLang="en-US" sz="3200"/>
              <a:t>根据进程等待</a:t>
            </a:r>
            <a:r>
              <a:rPr lang="en-US" altLang="zh-CN" sz="3200"/>
              <a:t>CPU</a:t>
            </a:r>
            <a:r>
              <a:rPr lang="zh-CN" altLang="en-US" sz="3200"/>
              <a:t>时间多少来决定</a:t>
            </a:r>
            <a:r>
              <a:rPr lang="en-US" altLang="zh-CN" sz="3200"/>
              <a:t>,</a:t>
            </a:r>
            <a:r>
              <a:rPr lang="zh-CN" altLang="en-US" sz="3200"/>
              <a:t>当进程在就绪队列中等待时间愈长</a:t>
            </a:r>
            <a:r>
              <a:rPr lang="en-US" altLang="zh-CN" sz="3200"/>
              <a:t>,</a:t>
            </a:r>
            <a:r>
              <a:rPr lang="zh-CN" altLang="en-US" sz="3200"/>
              <a:t>那么，在它被阻塞之后再次获得调度的优先级就越高，反之</a:t>
            </a:r>
            <a:r>
              <a:rPr lang="en-US" altLang="zh-CN" sz="3200"/>
              <a:t>,</a:t>
            </a:r>
            <a:r>
              <a:rPr lang="zh-CN" altLang="en-US" sz="3200"/>
              <a:t>进程获得调度的可能性越小。</a:t>
            </a:r>
            <a:endParaRPr lang="en-US" altLang="zh-CN" sz="320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p:cNvSpPr>
          <p:nvPr/>
        </p:nvSpPr>
        <p:spPr bwMode="auto">
          <a:xfrm>
            <a:off x="838200" y="125413"/>
            <a:ext cx="7772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6 </a:t>
            </a:r>
            <a:r>
              <a:rPr lang="zh-CN" altLang="en-US" sz="4800">
                <a:solidFill>
                  <a:schemeClr val="tx2"/>
                </a:solidFill>
                <a:latin typeface="华文新魏" panose="02010800040101010101" pitchFamily="2" charset="-122"/>
                <a:ea typeface="华文新魏" panose="02010800040101010101" pitchFamily="2" charset="-122"/>
              </a:rPr>
              <a:t>时间片轮转调度算法</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53250" name="Rectangle 3"/>
          <p:cNvSpPr>
            <a:spLocks noChangeArrowheads="1"/>
          </p:cNvSpPr>
          <p:nvPr/>
        </p:nvSpPr>
        <p:spPr bwMode="auto">
          <a:xfrm>
            <a:off x="323850" y="1263650"/>
            <a:ext cx="8496300" cy="5334000"/>
          </a:xfrm>
          <a:prstGeom prst="rect">
            <a:avLst/>
          </a:prstGeom>
          <a:noFill/>
          <a:ln w="9525" algn="ctr">
            <a:noFill/>
            <a:miter lim="800000"/>
          </a:ln>
        </p:spPr>
        <p:txBody>
          <a:bodyPr/>
          <a:lstStyle/>
          <a:p>
            <a:pPr marL="457200" indent="-457200">
              <a:spcBef>
                <a:spcPct val="20000"/>
              </a:spcBef>
              <a:buClr>
                <a:srgbClr val="CC3300"/>
              </a:buClr>
              <a:buSzPct val="85000"/>
              <a:buFont typeface="Wingdings" panose="05000000000000000000" pitchFamily="2" charset="2"/>
              <a:buChar char="n"/>
            </a:pPr>
            <a:r>
              <a:rPr lang="zh-CN" altLang="en-US" sz="3000"/>
              <a:t>时间片调度：调度程序每次把</a:t>
            </a:r>
            <a:r>
              <a:rPr lang="en-US" altLang="zh-CN" sz="3000"/>
              <a:t>CPU</a:t>
            </a:r>
            <a:r>
              <a:rPr lang="zh-CN" altLang="en-US" sz="3000"/>
              <a:t>分配给就绪队列首进程使用一个时间片，例如</a:t>
            </a:r>
            <a:r>
              <a:rPr lang="en-US" altLang="zh-CN" sz="3000"/>
              <a:t>100ms</a:t>
            </a:r>
            <a:r>
              <a:rPr lang="zh-CN" altLang="en-US" sz="3000"/>
              <a:t>，就绪队列中的每个进程轮流地运行一个时间片。当这个时间片结束时，强迫一个进程让出处理器，让它排列到就绪队列的尾部，等候下一轮调度。</a:t>
            </a:r>
            <a:endParaRPr lang="en-US" altLang="zh-CN" sz="3000"/>
          </a:p>
          <a:p>
            <a:pPr marL="457200" indent="-457200">
              <a:spcBef>
                <a:spcPct val="20000"/>
              </a:spcBef>
              <a:buClr>
                <a:srgbClr val="CC3300"/>
              </a:buClr>
              <a:buSzPct val="85000"/>
              <a:buFont typeface="Wingdings" panose="05000000000000000000" pitchFamily="2" charset="2"/>
              <a:buChar char="n"/>
            </a:pPr>
            <a:r>
              <a:rPr lang="zh-CN" altLang="en-US" sz="3000"/>
              <a:t>轮转策略可防止那些很少使用外围设备的进程过长的占用处理器而使得要使用外围设备的那些进程没有机会去启动外围设备。</a:t>
            </a:r>
            <a:endParaRPr lang="en-US" altLang="zh-CN" sz="3000"/>
          </a:p>
          <a:p>
            <a:pPr marL="457200" indent="-457200">
              <a:spcBef>
                <a:spcPct val="20000"/>
              </a:spcBef>
              <a:buClr>
                <a:srgbClr val="CC3300"/>
              </a:buClr>
              <a:buSzPct val="85000"/>
              <a:buFont typeface="Wingdings" panose="05000000000000000000" pitchFamily="2" charset="2"/>
              <a:buChar char="n"/>
            </a:pPr>
            <a:r>
              <a:rPr lang="zh-CN" altLang="en-US" sz="3000"/>
              <a:t>轮转策略与间隔时钟 </a:t>
            </a:r>
            <a:endParaRPr lang="zh-CN" altLang="en-US" sz="3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a:xfrm>
            <a:off x="685800" y="481013"/>
            <a:ext cx="7591425" cy="922337"/>
          </a:xfrm>
        </p:spPr>
        <p:txBody>
          <a:bodyPr/>
          <a:lstStyle/>
          <a:p>
            <a:r>
              <a:rPr lang="zh-CN" altLang="en-US" sz="3800" dirty="0" smtClean="0"/>
              <a:t>微处理器</a:t>
            </a:r>
            <a:r>
              <a:rPr lang="en-US" altLang="zh-CN" sz="3800" dirty="0" smtClean="0"/>
              <a:t>Intel 80386</a:t>
            </a:r>
            <a:r>
              <a:rPr lang="zh-CN" altLang="en-US" sz="3800" dirty="0" smtClean="0"/>
              <a:t>的程序状态字</a:t>
            </a:r>
            <a:endParaRPr lang="zh-CN" altLang="en-US" sz="3800" dirty="0" smtClean="0"/>
          </a:p>
        </p:txBody>
      </p:sp>
      <p:sp>
        <p:nvSpPr>
          <p:cNvPr id="33798" name="Text Box 3"/>
          <p:cNvSpPr txBox="1">
            <a:spLocks noChangeArrowheads="1"/>
          </p:cNvSpPr>
          <p:nvPr/>
        </p:nvSpPr>
        <p:spPr bwMode="auto">
          <a:xfrm>
            <a:off x="838200" y="3352800"/>
            <a:ext cx="7772400" cy="3013075"/>
          </a:xfrm>
          <a:prstGeom prst="rect">
            <a:avLst/>
          </a:prstGeom>
          <a:noFill/>
          <a:ln w="9525">
            <a:noFill/>
            <a:miter lim="800000"/>
          </a:ln>
        </p:spPr>
        <p:txBody>
          <a:bodyPr>
            <a:spAutoFit/>
          </a:bodyPr>
          <a:lstStyle/>
          <a:p>
            <a:pPr>
              <a:spcBef>
                <a:spcPct val="50000"/>
              </a:spcBef>
            </a:pPr>
            <a:r>
              <a:rPr lang="zh-CN" altLang="en-US" sz="2400"/>
              <a:t>其中： </a:t>
            </a:r>
            <a:r>
              <a:rPr lang="en-US" altLang="zh-CN" sz="2400"/>
              <a:t>IF</a:t>
            </a:r>
            <a:r>
              <a:rPr lang="zh-CN" altLang="en-US" sz="2400"/>
              <a:t>：中断允许标记</a:t>
            </a:r>
            <a:endParaRPr lang="zh-CN" altLang="en-US" sz="2400"/>
          </a:p>
          <a:p>
            <a:pPr>
              <a:spcBef>
                <a:spcPct val="50000"/>
              </a:spcBef>
            </a:pPr>
            <a:r>
              <a:rPr lang="zh-CN" altLang="en-US" sz="2400"/>
              <a:t>             </a:t>
            </a:r>
            <a:r>
              <a:rPr lang="en-US" altLang="zh-CN" sz="2400"/>
              <a:t>IOPL</a:t>
            </a:r>
            <a:r>
              <a:rPr lang="zh-CN" altLang="en-US" sz="2400"/>
              <a:t>：</a:t>
            </a:r>
            <a:r>
              <a:rPr lang="en-US" altLang="zh-CN" sz="2400"/>
              <a:t>I/O</a:t>
            </a:r>
            <a:r>
              <a:rPr lang="zh-CN" altLang="en-US" sz="2400"/>
              <a:t>特权级，用来表示</a:t>
            </a:r>
            <a:r>
              <a:rPr lang="en-US" altLang="zh-CN" sz="2400"/>
              <a:t>I/O</a:t>
            </a:r>
            <a:r>
              <a:rPr lang="zh-CN" altLang="en-US" sz="2400"/>
              <a:t>操作	                       		 所处特权级。</a:t>
            </a:r>
            <a:endParaRPr lang="zh-CN" altLang="en-US" sz="2400"/>
          </a:p>
          <a:p>
            <a:pPr>
              <a:spcBef>
                <a:spcPct val="50000"/>
              </a:spcBef>
            </a:pPr>
            <a:r>
              <a:rPr lang="zh-CN" altLang="en-US" sz="2400"/>
              <a:t>                          </a:t>
            </a:r>
            <a:r>
              <a:rPr lang="en-US" altLang="zh-CN" sz="2400"/>
              <a:t>00</a:t>
            </a:r>
            <a:r>
              <a:rPr lang="zh-CN" altLang="en-US" sz="2400"/>
              <a:t>：</a:t>
            </a:r>
            <a:r>
              <a:rPr lang="en-US" altLang="zh-CN" sz="2400"/>
              <a:t>0</a:t>
            </a:r>
            <a:r>
              <a:rPr lang="zh-CN" altLang="en-US" sz="2400"/>
              <a:t>级		  </a:t>
            </a:r>
            <a:r>
              <a:rPr lang="en-US" altLang="zh-CN" sz="2400"/>
              <a:t>01</a:t>
            </a:r>
            <a:r>
              <a:rPr lang="zh-CN" altLang="en-US" sz="2400"/>
              <a:t>：</a:t>
            </a:r>
            <a:r>
              <a:rPr lang="en-US" altLang="zh-CN" sz="2400"/>
              <a:t>1</a:t>
            </a:r>
            <a:r>
              <a:rPr lang="zh-CN" altLang="en-US" sz="2400"/>
              <a:t>级</a:t>
            </a:r>
            <a:endParaRPr lang="zh-CN" altLang="en-US" sz="2400"/>
          </a:p>
          <a:p>
            <a:pPr>
              <a:spcBef>
                <a:spcPct val="50000"/>
              </a:spcBef>
            </a:pPr>
            <a:r>
              <a:rPr lang="zh-CN" altLang="en-US" sz="2400"/>
              <a:t>		  </a:t>
            </a:r>
            <a:r>
              <a:rPr lang="en-US" altLang="zh-CN" sz="2400"/>
              <a:t>10</a:t>
            </a:r>
            <a:r>
              <a:rPr lang="zh-CN" altLang="en-US" sz="2400"/>
              <a:t>：</a:t>
            </a:r>
            <a:r>
              <a:rPr lang="en-US" altLang="zh-CN" sz="2400"/>
              <a:t>2</a:t>
            </a:r>
            <a:r>
              <a:rPr lang="zh-CN" altLang="en-US" sz="2400"/>
              <a:t>级		  </a:t>
            </a:r>
            <a:r>
              <a:rPr lang="en-US" altLang="zh-CN" sz="2400"/>
              <a:t>11</a:t>
            </a:r>
            <a:r>
              <a:rPr lang="zh-CN" altLang="en-US" sz="2400"/>
              <a:t>：</a:t>
            </a:r>
            <a:r>
              <a:rPr lang="en-US" altLang="zh-CN" sz="2400"/>
              <a:t>3</a:t>
            </a:r>
            <a:r>
              <a:rPr lang="zh-CN" altLang="en-US" sz="2400"/>
              <a:t>级</a:t>
            </a:r>
            <a:endParaRPr lang="zh-CN" altLang="en-US" sz="2400"/>
          </a:p>
          <a:p>
            <a:pPr>
              <a:spcBef>
                <a:spcPct val="50000"/>
              </a:spcBef>
            </a:pPr>
            <a:r>
              <a:rPr lang="zh-CN" altLang="en-US" sz="2400"/>
              <a:t>                           </a:t>
            </a:r>
            <a:r>
              <a:rPr lang="en-US" altLang="zh-CN" sz="2400"/>
              <a:t>0~2</a:t>
            </a:r>
            <a:r>
              <a:rPr lang="zh-CN" altLang="en-US" sz="2400"/>
              <a:t>级：管态              </a:t>
            </a:r>
            <a:r>
              <a:rPr lang="en-US" altLang="zh-CN" sz="2400"/>
              <a:t>3</a:t>
            </a:r>
            <a:r>
              <a:rPr lang="zh-CN" altLang="en-US" sz="2400"/>
              <a:t>级：目态</a:t>
            </a:r>
            <a:endParaRPr lang="zh-CN" altLang="en-US" sz="2400"/>
          </a:p>
        </p:txBody>
      </p:sp>
      <p:graphicFrame>
        <p:nvGraphicFramePr>
          <p:cNvPr id="33796" name="Object 4"/>
          <p:cNvGraphicFramePr>
            <a:graphicFrameLocks noGrp="1" noChangeAspect="1"/>
          </p:cNvGraphicFramePr>
          <p:nvPr>
            <p:ph type="body" idx="1"/>
          </p:nvPr>
        </p:nvGraphicFramePr>
        <p:xfrm>
          <a:off x="434975" y="2057400"/>
          <a:ext cx="8197850" cy="1103313"/>
        </p:xfrm>
        <a:graphic>
          <a:graphicData uri="http://schemas.openxmlformats.org/presentationml/2006/ole">
            <mc:AlternateContent xmlns:mc="http://schemas.openxmlformats.org/markup-compatibility/2006">
              <mc:Choice xmlns:v="urn:schemas-microsoft-com:vml" Requires="v">
                <p:oleObj spid="_x0000_s33812" name="Visio" r:id="rId1" imgW="3992880" imgH="539750" progId="Visio.Drawing.11">
                  <p:embed/>
                </p:oleObj>
              </mc:Choice>
              <mc:Fallback>
                <p:oleObj name="Visio" r:id="rId1" imgW="3992880" imgH="539750" progId="Visio.Drawing.11">
                  <p:embed/>
                  <p:pic>
                    <p:nvPicPr>
                      <p:cNvPr id="0" name="Picture 4"/>
                      <p:cNvPicPr>
                        <a:picLocks noChangeAspect="1" noChangeArrowheads="1"/>
                      </p:cNvPicPr>
                      <p:nvPr/>
                    </p:nvPicPr>
                    <p:blipFill>
                      <a:blip r:embed="rId2"/>
                      <a:srcRect/>
                      <a:stretch>
                        <a:fillRect/>
                      </a:stretch>
                    </p:blipFill>
                    <p:spPr bwMode="auto">
                      <a:xfrm>
                        <a:off x="434975" y="2057400"/>
                        <a:ext cx="8197850" cy="110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85800" y="260350"/>
            <a:ext cx="7772400" cy="936625"/>
          </a:xfrm>
        </p:spPr>
        <p:txBody>
          <a:bodyPr/>
          <a:lstStyle/>
          <a:p>
            <a:pPr eaLnBrk="1" hangingPunct="1"/>
            <a:r>
              <a:rPr lang="zh-CN" altLang="en-US" sz="4800" smtClean="0">
                <a:latin typeface="华文新魏" panose="02010800040101010101" pitchFamily="2" charset="-122"/>
                <a:ea typeface="华文新魏" panose="02010800040101010101" pitchFamily="2" charset="-122"/>
              </a:rPr>
              <a:t> 时间片长度的确定</a:t>
            </a:r>
            <a:endParaRPr lang="zh-CN" altLang="en-US" sz="4800" smtClean="0">
              <a:latin typeface="华文新魏" panose="02010800040101010101" pitchFamily="2" charset="-122"/>
              <a:ea typeface="华文新魏" panose="02010800040101010101" pitchFamily="2" charset="-122"/>
            </a:endParaRPr>
          </a:p>
        </p:txBody>
      </p:sp>
      <p:sp>
        <p:nvSpPr>
          <p:cNvPr id="54274" name="Rectangle 3"/>
          <p:cNvSpPr>
            <a:spLocks noGrp="1" noChangeArrowheads="1"/>
          </p:cNvSpPr>
          <p:nvPr>
            <p:ph type="body" idx="1"/>
          </p:nvPr>
        </p:nvSpPr>
        <p:spPr>
          <a:xfrm>
            <a:off x="539750" y="1468438"/>
            <a:ext cx="8345488" cy="4840287"/>
          </a:xfrm>
        </p:spPr>
        <p:txBody>
          <a:bodyPr/>
          <a:lstStyle/>
          <a:p>
            <a:pPr>
              <a:lnSpc>
                <a:spcPct val="90000"/>
              </a:lnSpc>
            </a:pPr>
            <a:r>
              <a:rPr lang="zh-CN" altLang="en-US" sz="2400" smtClean="0"/>
              <a:t>时间片长度变化的影响</a:t>
            </a:r>
            <a:endParaRPr lang="zh-CN" altLang="en-US" sz="2400" smtClean="0"/>
          </a:p>
          <a:p>
            <a:pPr lvl="1">
              <a:lnSpc>
                <a:spcPct val="90000"/>
              </a:lnSpc>
            </a:pPr>
            <a:r>
              <a:rPr lang="zh-CN" altLang="en-US" sz="2400" smtClean="0"/>
              <a:t>过长－</a:t>
            </a:r>
            <a:r>
              <a:rPr lang="en-US" altLang="zh-CN" sz="2400" smtClean="0"/>
              <a:t>&gt;</a:t>
            </a:r>
            <a:r>
              <a:rPr lang="zh-CN" altLang="en-US" sz="2400" smtClean="0"/>
              <a:t>退化为</a:t>
            </a:r>
            <a:r>
              <a:rPr lang="en-US" altLang="zh-CN" sz="2400" smtClean="0"/>
              <a:t>FIFO</a:t>
            </a:r>
            <a:r>
              <a:rPr lang="zh-CN" altLang="en-US" sz="2400" smtClean="0"/>
              <a:t>算法，进程在一个时间片内都执行完，响应时间长。</a:t>
            </a:r>
            <a:endParaRPr lang="zh-CN" altLang="en-US" sz="2400" smtClean="0"/>
          </a:p>
          <a:p>
            <a:pPr lvl="1">
              <a:lnSpc>
                <a:spcPct val="90000"/>
              </a:lnSpc>
            </a:pPr>
            <a:r>
              <a:rPr lang="zh-CN" altLang="en-US" sz="2400" smtClean="0"/>
              <a:t>过短－</a:t>
            </a:r>
            <a:r>
              <a:rPr lang="en-US" altLang="zh-CN" sz="2400" smtClean="0"/>
              <a:t>&gt;</a:t>
            </a:r>
            <a:r>
              <a:rPr lang="zh-CN" altLang="en-US" sz="2400" smtClean="0"/>
              <a:t>用户的一次请求需要多个时间片才能处理完，上下文切换次数增加，响应时间长。</a:t>
            </a:r>
            <a:endParaRPr lang="zh-CN" altLang="en-US" sz="2400" smtClean="0"/>
          </a:p>
          <a:p>
            <a:pPr>
              <a:lnSpc>
                <a:spcPct val="90000"/>
              </a:lnSpc>
            </a:pPr>
            <a:r>
              <a:rPr lang="zh-CN" altLang="en-US" sz="2400" smtClean="0"/>
              <a:t>对响应时间的要求：</a:t>
            </a:r>
            <a:endParaRPr lang="zh-CN" altLang="en-US" sz="2400" smtClean="0"/>
          </a:p>
          <a:p>
            <a:pPr lvl="1">
              <a:lnSpc>
                <a:spcPct val="90000"/>
              </a:lnSpc>
            </a:pPr>
            <a:r>
              <a:rPr lang="en-US" altLang="zh-CN" sz="2400" smtClean="0"/>
              <a:t>T(</a:t>
            </a:r>
            <a:r>
              <a:rPr lang="zh-CN" altLang="en-US" sz="2400" smtClean="0"/>
              <a:t>响应时间</a:t>
            </a:r>
            <a:r>
              <a:rPr lang="en-US" altLang="zh-CN" sz="2400" smtClean="0"/>
              <a:t>)=N(</a:t>
            </a:r>
            <a:r>
              <a:rPr lang="zh-CN" altLang="en-US" sz="2400" smtClean="0"/>
              <a:t>进程数目</a:t>
            </a:r>
            <a:r>
              <a:rPr lang="en-US" altLang="zh-CN" sz="2400" smtClean="0"/>
              <a:t>)*q(</a:t>
            </a:r>
            <a:r>
              <a:rPr lang="zh-CN" altLang="en-US" sz="2400" smtClean="0"/>
              <a:t>时间片</a:t>
            </a:r>
            <a:r>
              <a:rPr lang="en-US" altLang="zh-CN" sz="2400" smtClean="0"/>
              <a:t>)</a:t>
            </a:r>
            <a:endParaRPr lang="en-US" altLang="zh-CN" sz="2400" smtClean="0"/>
          </a:p>
          <a:p>
            <a:pPr>
              <a:lnSpc>
                <a:spcPct val="90000"/>
              </a:lnSpc>
            </a:pPr>
            <a:r>
              <a:rPr lang="zh-CN" altLang="en-US" sz="2400" smtClean="0"/>
              <a:t>时间片长度的影响因素：</a:t>
            </a:r>
            <a:endParaRPr lang="zh-CN" altLang="en-US" sz="2400" smtClean="0"/>
          </a:p>
          <a:p>
            <a:pPr lvl="1">
              <a:lnSpc>
                <a:spcPct val="90000"/>
              </a:lnSpc>
            </a:pPr>
            <a:r>
              <a:rPr lang="zh-CN" altLang="en-US" sz="2400" smtClean="0"/>
              <a:t>就绪进程的数目：数目越多，时间片越小（当响应时间一定时）</a:t>
            </a:r>
            <a:endParaRPr lang="zh-CN" altLang="en-US" sz="2400" smtClean="0"/>
          </a:p>
          <a:p>
            <a:pPr lvl="1">
              <a:lnSpc>
                <a:spcPct val="90000"/>
              </a:lnSpc>
            </a:pPr>
            <a:r>
              <a:rPr lang="zh-CN" altLang="en-US" sz="2400" smtClean="0"/>
              <a:t>系统的处理能力：应当使用户输入通常在一个时间片内能处理完，否则使响应时间，平均周转时间和平均带权周转时间延长。</a:t>
            </a:r>
            <a:endParaRPr lang="zh-CN" altLang="en-US" sz="2400" smtClean="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914400" y="496888"/>
            <a:ext cx="8054975" cy="844550"/>
          </a:xfrm>
        </p:spPr>
        <p:txBody>
          <a:bodyPr/>
          <a:lstStyle/>
          <a:p>
            <a:pPr eaLnBrk="1" hangingPunct="1">
              <a:defRPr/>
            </a:pPr>
            <a:r>
              <a:rPr lang="zh-CN" altLang="en-US" sz="4500" kern="1200" dirty="0" smtClean="0">
                <a:latin typeface="华文新魏" panose="02010800040101010101" pitchFamily="2" charset="-122"/>
                <a:ea typeface="华文新魏" panose="02010800040101010101" pitchFamily="2" charset="-122"/>
                <a:cs typeface="+mn-cs"/>
              </a:rPr>
              <a:t>轮转法举例</a:t>
            </a:r>
            <a:r>
              <a:rPr lang="en-US" altLang="zh-CN" sz="4500" kern="1200" dirty="0" smtClean="0">
                <a:latin typeface="华文新魏" panose="02010800040101010101" pitchFamily="2" charset="-122"/>
                <a:ea typeface="华文新魏" panose="02010800040101010101" pitchFamily="2" charset="-122"/>
                <a:cs typeface="+mn-cs"/>
              </a:rPr>
              <a:t>(</a:t>
            </a:r>
            <a:r>
              <a:rPr lang="zh-CN" altLang="en-US" sz="4000" kern="1200" dirty="0" smtClean="0">
                <a:latin typeface="华文新魏" panose="02010800040101010101" pitchFamily="2" charset="-122"/>
                <a:ea typeface="华文新魏" panose="02010800040101010101" pitchFamily="2" charset="-122"/>
                <a:cs typeface="+mn-cs"/>
              </a:rPr>
              <a:t>时间片长</a:t>
            </a:r>
            <a:r>
              <a:rPr lang="en-US" altLang="zh-CN" sz="4000" kern="1200" dirty="0" smtClean="0">
                <a:latin typeface="华文新魏" panose="02010800040101010101" pitchFamily="2" charset="-122"/>
                <a:ea typeface="华文新魏" panose="02010800040101010101" pitchFamily="2" charset="-122"/>
                <a:cs typeface="+mn-cs"/>
              </a:rPr>
              <a:t>= 20)</a:t>
            </a:r>
            <a:endParaRPr lang="en-US" altLang="zh-CN" sz="4000" kern="1200" dirty="0" smtClean="0">
              <a:latin typeface="华文新魏" panose="02010800040101010101" pitchFamily="2" charset="-122"/>
              <a:ea typeface="华文新魏" panose="02010800040101010101" pitchFamily="2" charset="-122"/>
              <a:cs typeface="+mn-cs"/>
            </a:endParaRPr>
          </a:p>
        </p:txBody>
      </p:sp>
      <p:sp>
        <p:nvSpPr>
          <p:cNvPr id="55298" name="Rectangle 3"/>
          <p:cNvSpPr>
            <a:spLocks noGrp="1" noChangeArrowheads="1"/>
          </p:cNvSpPr>
          <p:nvPr>
            <p:ph type="body" idx="4294967295"/>
          </p:nvPr>
        </p:nvSpPr>
        <p:spPr>
          <a:xfrm>
            <a:off x="827088" y="1412875"/>
            <a:ext cx="7351712" cy="4752975"/>
          </a:xfrm>
        </p:spPr>
        <p:txBody>
          <a:bodyPr/>
          <a:lstStyle/>
          <a:p>
            <a:pPr eaLnBrk="1" hangingPunct="1">
              <a:lnSpc>
                <a:spcPct val="80000"/>
              </a:lnSpc>
              <a:buFont typeface="Wingdings" panose="05000000000000000000" pitchFamily="2" charset="2"/>
              <a:buNone/>
              <a:tabLst>
                <a:tab pos="2222500" algn="ctr"/>
                <a:tab pos="3997325" algn="ctr"/>
              </a:tabLst>
            </a:pPr>
            <a:r>
              <a:rPr lang="en-US" altLang="zh-CN" sz="2000" dirty="0" smtClean="0"/>
              <a:t>		</a:t>
            </a:r>
            <a:r>
              <a:rPr lang="zh-CN" altLang="en-US" dirty="0" smtClean="0"/>
              <a:t>进程</a:t>
            </a:r>
            <a:r>
              <a:rPr lang="en-US" altLang="zh-CN" sz="2000" dirty="0" smtClean="0"/>
              <a:t>	</a:t>
            </a:r>
            <a:r>
              <a:rPr lang="zh-CN" altLang="en-US" dirty="0" smtClean="0"/>
              <a:t>突发周期</a:t>
            </a:r>
            <a:endParaRPr lang="en-US" altLang="zh-CN" dirty="0" smtClean="0"/>
          </a:p>
          <a:p>
            <a:pPr eaLnBrk="1" hangingPunct="1">
              <a:lnSpc>
                <a:spcPct val="80000"/>
              </a:lnSpc>
              <a:buFont typeface="Wingdings" panose="05000000000000000000" pitchFamily="2" charset="2"/>
              <a:buNone/>
              <a:tabLst>
                <a:tab pos="2222500" algn="ctr"/>
                <a:tab pos="3997325" algn="ctr"/>
              </a:tabLst>
            </a:pPr>
            <a:r>
              <a:rPr lang="en-US" altLang="zh-CN" sz="2000" i="1" dirty="0" smtClean="0"/>
              <a:t>		P</a:t>
            </a:r>
            <a:r>
              <a:rPr lang="en-US" altLang="zh-CN" sz="2000" i="1" baseline="-25000" dirty="0" smtClean="0"/>
              <a:t>1	</a:t>
            </a:r>
            <a:r>
              <a:rPr lang="en-US" altLang="zh-CN" sz="2000" dirty="0" smtClean="0"/>
              <a:t>53</a:t>
            </a:r>
            <a:endParaRPr lang="en-US" altLang="zh-CN" sz="2000" dirty="0" smtClean="0"/>
          </a:p>
          <a:p>
            <a:pPr eaLnBrk="1" hangingPunct="1">
              <a:lnSpc>
                <a:spcPct val="80000"/>
              </a:lnSpc>
              <a:buFont typeface="Wingdings" panose="05000000000000000000" pitchFamily="2" charset="2"/>
              <a:buNone/>
              <a:tabLst>
                <a:tab pos="2222500" algn="ctr"/>
                <a:tab pos="3997325" algn="ctr"/>
              </a:tabLst>
            </a:pPr>
            <a:r>
              <a:rPr lang="en-US" altLang="zh-CN" sz="2000" dirty="0" smtClean="0"/>
              <a:t>		 </a:t>
            </a:r>
            <a:r>
              <a:rPr lang="en-US" altLang="zh-CN" sz="2000" i="1" dirty="0" smtClean="0"/>
              <a:t>P</a:t>
            </a:r>
            <a:r>
              <a:rPr lang="en-US" altLang="zh-CN" sz="2000" i="1" baseline="-25000" dirty="0" smtClean="0"/>
              <a:t>2	 </a:t>
            </a:r>
            <a:r>
              <a:rPr lang="en-US" altLang="zh-CN" sz="2000" dirty="0" smtClean="0"/>
              <a:t>17</a:t>
            </a:r>
            <a:endParaRPr lang="en-US" altLang="zh-CN" sz="2000" dirty="0" smtClean="0"/>
          </a:p>
          <a:p>
            <a:pPr eaLnBrk="1" hangingPunct="1">
              <a:lnSpc>
                <a:spcPct val="80000"/>
              </a:lnSpc>
              <a:buFont typeface="Wingdings" panose="05000000000000000000" pitchFamily="2" charset="2"/>
              <a:buNone/>
              <a:tabLst>
                <a:tab pos="2222500" algn="ctr"/>
                <a:tab pos="3997325" algn="ctr"/>
              </a:tabLst>
            </a:pPr>
            <a:r>
              <a:rPr lang="en-US" altLang="zh-CN" sz="2000" dirty="0" smtClean="0"/>
              <a:t>		 </a:t>
            </a:r>
            <a:r>
              <a:rPr lang="en-US" altLang="zh-CN" sz="2000" i="1" dirty="0" smtClean="0"/>
              <a:t>P</a:t>
            </a:r>
            <a:r>
              <a:rPr lang="en-US" altLang="zh-CN" sz="2000" i="1" baseline="-25000" dirty="0" smtClean="0"/>
              <a:t>3	</a:t>
            </a:r>
            <a:r>
              <a:rPr lang="en-US" altLang="zh-CN" sz="2000" dirty="0" smtClean="0"/>
              <a:t>68</a:t>
            </a:r>
            <a:endParaRPr lang="en-US" altLang="zh-CN" sz="2000" dirty="0" smtClean="0"/>
          </a:p>
          <a:p>
            <a:pPr eaLnBrk="1" hangingPunct="1">
              <a:lnSpc>
                <a:spcPct val="80000"/>
              </a:lnSpc>
              <a:buFont typeface="Wingdings" panose="05000000000000000000" pitchFamily="2" charset="2"/>
              <a:buNone/>
              <a:tabLst>
                <a:tab pos="2222500" algn="ctr"/>
                <a:tab pos="3997325" algn="ctr"/>
              </a:tabLst>
            </a:pPr>
            <a:r>
              <a:rPr lang="en-US" altLang="zh-CN" sz="2000" dirty="0" smtClean="0"/>
              <a:t>		 </a:t>
            </a:r>
            <a:r>
              <a:rPr lang="en-US" altLang="zh-CN" sz="2000" i="1" dirty="0" smtClean="0"/>
              <a:t>P</a:t>
            </a:r>
            <a:r>
              <a:rPr lang="en-US" altLang="zh-CN" sz="2000" i="1" baseline="-25000" dirty="0" smtClean="0"/>
              <a:t>4	 </a:t>
            </a:r>
            <a:r>
              <a:rPr lang="en-US" altLang="zh-CN" sz="2000" dirty="0" smtClean="0"/>
              <a:t>24</a:t>
            </a:r>
            <a:endParaRPr lang="en-US" altLang="zh-CN" sz="2000" dirty="0" smtClean="0"/>
          </a:p>
          <a:p>
            <a:pPr eaLnBrk="1" hangingPunct="1">
              <a:lnSpc>
                <a:spcPct val="80000"/>
              </a:lnSpc>
              <a:tabLst>
                <a:tab pos="2222500" algn="ctr"/>
                <a:tab pos="3997325" algn="ctr"/>
              </a:tabLst>
            </a:pPr>
            <a:r>
              <a:rPr lang="en-US" altLang="zh-CN" dirty="0" smtClean="0"/>
              <a:t>Gantt 图: </a:t>
            </a:r>
            <a:br>
              <a:rPr lang="en-US" altLang="zh-CN" sz="2000" dirty="0" smtClean="0"/>
            </a:br>
            <a:br>
              <a:rPr lang="en-US" altLang="zh-CN" sz="2000" dirty="0" smtClean="0"/>
            </a:br>
            <a:br>
              <a:rPr lang="en-US" altLang="zh-CN" sz="2000" dirty="0" smtClean="0"/>
            </a:br>
            <a:br>
              <a:rPr lang="en-US" altLang="zh-CN" sz="2000" dirty="0" smtClean="0"/>
            </a:br>
            <a:br>
              <a:rPr lang="en-US" altLang="zh-CN" sz="2000" dirty="0" smtClean="0"/>
            </a:br>
            <a:br>
              <a:rPr lang="en-US" altLang="zh-CN" sz="2000" dirty="0" smtClean="0"/>
            </a:br>
            <a:endParaRPr lang="en-US" altLang="zh-CN" sz="2000" dirty="0" smtClean="0"/>
          </a:p>
          <a:p>
            <a:pPr eaLnBrk="1" hangingPunct="1">
              <a:lnSpc>
                <a:spcPct val="80000"/>
              </a:lnSpc>
              <a:tabLst>
                <a:tab pos="2222500" algn="ctr"/>
                <a:tab pos="3997325" algn="ctr"/>
              </a:tabLst>
            </a:pPr>
            <a:r>
              <a:rPr lang="en-US" altLang="zh-CN" dirty="0" err="1" smtClean="0"/>
              <a:t>平均周转时间比SJF大，但响应较</a:t>
            </a:r>
            <a:r>
              <a:rPr lang="zh-CN" altLang="en-US" dirty="0" smtClean="0"/>
              <a:t>快</a:t>
            </a:r>
            <a:r>
              <a:rPr lang="en-US" altLang="zh-CN" dirty="0" smtClean="0"/>
              <a:t>。</a:t>
            </a:r>
            <a:endParaRPr lang="en-US" altLang="zh-CN" dirty="0" smtClean="0"/>
          </a:p>
          <a:p>
            <a:pPr eaLnBrk="1" hangingPunct="1">
              <a:lnSpc>
                <a:spcPct val="80000"/>
              </a:lnSpc>
              <a:tabLst>
                <a:tab pos="2222500" algn="ctr"/>
                <a:tab pos="3997325" algn="ctr"/>
              </a:tabLst>
            </a:pPr>
            <a:endParaRPr lang="en-US" altLang="zh-CN" dirty="0" smtClean="0"/>
          </a:p>
        </p:txBody>
      </p:sp>
      <p:grpSp>
        <p:nvGrpSpPr>
          <p:cNvPr id="55299" name="Group 4"/>
          <p:cNvGrpSpPr/>
          <p:nvPr/>
        </p:nvGrpSpPr>
        <p:grpSpPr bwMode="auto">
          <a:xfrm>
            <a:off x="1331913" y="3821113"/>
            <a:ext cx="6051550" cy="976312"/>
            <a:chOff x="1056" y="2640"/>
            <a:chExt cx="3812" cy="615"/>
          </a:xfrm>
        </p:grpSpPr>
        <p:grpSp>
          <p:nvGrpSpPr>
            <p:cNvPr id="55300" name="Group 5"/>
            <p:cNvGrpSpPr/>
            <p:nvPr/>
          </p:nvGrpSpPr>
          <p:grpSpPr bwMode="auto">
            <a:xfrm>
              <a:off x="1152" y="2640"/>
              <a:ext cx="3552" cy="384"/>
              <a:chOff x="1152" y="2736"/>
              <a:chExt cx="2880" cy="288"/>
            </a:xfrm>
          </p:grpSpPr>
          <p:sp>
            <p:nvSpPr>
              <p:cNvPr id="55312"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endParaRPr kumimoji="0" lang="en-US" altLang="zh-CN" sz="1800">
                  <a:latin typeface="Helvetica" pitchFamily="34" charset="0"/>
                </a:endParaRPr>
              </a:p>
            </p:txBody>
          </p:sp>
          <p:sp>
            <p:nvSpPr>
              <p:cNvPr id="55313"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2</a:t>
                </a:r>
                <a:endParaRPr kumimoji="0" lang="en-US" altLang="zh-CN" sz="1800" baseline="-25000">
                  <a:latin typeface="Helvetica" pitchFamily="34" charset="0"/>
                </a:endParaRPr>
              </a:p>
            </p:txBody>
          </p:sp>
          <p:sp>
            <p:nvSpPr>
              <p:cNvPr id="55314"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endParaRPr kumimoji="0" lang="en-US" altLang="zh-CN" sz="1800" baseline="-25000">
                  <a:latin typeface="Helvetica" pitchFamily="34" charset="0"/>
                </a:endParaRPr>
              </a:p>
            </p:txBody>
          </p:sp>
          <p:sp>
            <p:nvSpPr>
              <p:cNvPr id="55315"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4</a:t>
                </a:r>
                <a:endParaRPr kumimoji="0" lang="en-US" altLang="zh-CN" sz="1800" baseline="-25000">
                  <a:latin typeface="Helvetica" pitchFamily="34" charset="0"/>
                </a:endParaRPr>
              </a:p>
            </p:txBody>
          </p:sp>
          <p:sp>
            <p:nvSpPr>
              <p:cNvPr id="55316"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endParaRPr kumimoji="0" lang="en-US" altLang="zh-CN" sz="1800" baseline="-25000">
                  <a:latin typeface="Helvetica" pitchFamily="34" charset="0"/>
                </a:endParaRPr>
              </a:p>
            </p:txBody>
          </p:sp>
          <p:sp>
            <p:nvSpPr>
              <p:cNvPr id="55317"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endParaRPr kumimoji="0" lang="en-US" altLang="zh-CN" sz="1800" baseline="-25000">
                  <a:latin typeface="Helvetica" pitchFamily="34" charset="0"/>
                </a:endParaRPr>
              </a:p>
            </p:txBody>
          </p:sp>
          <p:sp>
            <p:nvSpPr>
              <p:cNvPr id="55318"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4</a:t>
                </a:r>
                <a:endParaRPr kumimoji="0" lang="en-US" altLang="zh-CN" sz="1800" baseline="-25000">
                  <a:latin typeface="Helvetica" pitchFamily="34" charset="0"/>
                </a:endParaRPr>
              </a:p>
            </p:txBody>
          </p:sp>
          <p:sp>
            <p:nvSpPr>
              <p:cNvPr id="55319"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endParaRPr kumimoji="0" lang="en-US" altLang="zh-CN" sz="1800" baseline="-25000">
                  <a:latin typeface="Helvetica" pitchFamily="34" charset="0"/>
                </a:endParaRPr>
              </a:p>
            </p:txBody>
          </p:sp>
          <p:sp>
            <p:nvSpPr>
              <p:cNvPr id="55320"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endParaRPr kumimoji="0" lang="en-US" altLang="zh-CN" sz="1800" baseline="-25000">
                  <a:latin typeface="Helvetica" pitchFamily="34" charset="0"/>
                </a:endParaRPr>
              </a:p>
            </p:txBody>
          </p:sp>
          <p:sp>
            <p:nvSpPr>
              <p:cNvPr id="55321"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endParaRPr kumimoji="0" lang="en-US" altLang="zh-CN" sz="1800" baseline="-25000">
                  <a:latin typeface="Helvetica" pitchFamily="34" charset="0"/>
                </a:endParaRPr>
              </a:p>
            </p:txBody>
          </p:sp>
        </p:grpSp>
        <p:sp>
          <p:nvSpPr>
            <p:cNvPr id="55301" name="Text Box 16"/>
            <p:cNvSpPr txBox="1">
              <a:spLocks noChangeArrowheads="1"/>
            </p:cNvSpPr>
            <p:nvPr/>
          </p:nvSpPr>
          <p:spPr bwMode="auto">
            <a:xfrm>
              <a:off x="1056" y="3024"/>
              <a:ext cx="19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0</a:t>
              </a:r>
              <a:endParaRPr kumimoji="0" lang="en-US" altLang="zh-CN" sz="1800">
                <a:latin typeface="Helvetica" pitchFamily="34" charset="0"/>
              </a:endParaRPr>
            </a:p>
          </p:txBody>
        </p:sp>
        <p:sp>
          <p:nvSpPr>
            <p:cNvPr id="55302" name="Text Box 17"/>
            <p:cNvSpPr txBox="1">
              <a:spLocks noChangeArrowheads="1"/>
            </p:cNvSpPr>
            <p:nvPr/>
          </p:nvSpPr>
          <p:spPr bwMode="auto">
            <a:xfrm>
              <a:off x="1352"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20</a:t>
              </a:r>
              <a:endParaRPr kumimoji="0" lang="en-US" altLang="zh-CN" sz="1800">
                <a:latin typeface="Helvetica" pitchFamily="34" charset="0"/>
              </a:endParaRPr>
            </a:p>
          </p:txBody>
        </p:sp>
        <p:sp>
          <p:nvSpPr>
            <p:cNvPr id="55303" name="Text Box 18"/>
            <p:cNvSpPr txBox="1">
              <a:spLocks noChangeArrowheads="1"/>
            </p:cNvSpPr>
            <p:nvPr/>
          </p:nvSpPr>
          <p:spPr bwMode="auto">
            <a:xfrm>
              <a:off x="1688"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37</a:t>
              </a:r>
              <a:endParaRPr kumimoji="0" lang="en-US" altLang="zh-CN" sz="1800">
                <a:latin typeface="Helvetica" pitchFamily="34" charset="0"/>
              </a:endParaRPr>
            </a:p>
          </p:txBody>
        </p:sp>
        <p:sp>
          <p:nvSpPr>
            <p:cNvPr id="55304" name="Text Box 19"/>
            <p:cNvSpPr txBox="1">
              <a:spLocks noChangeArrowheads="1"/>
            </p:cNvSpPr>
            <p:nvPr/>
          </p:nvSpPr>
          <p:spPr bwMode="auto">
            <a:xfrm>
              <a:off x="2068"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57</a:t>
              </a:r>
              <a:endParaRPr kumimoji="0" lang="en-US" altLang="zh-CN" sz="1800">
                <a:latin typeface="Helvetica" pitchFamily="34" charset="0"/>
              </a:endParaRPr>
            </a:p>
          </p:txBody>
        </p:sp>
        <p:sp>
          <p:nvSpPr>
            <p:cNvPr id="55305" name="Text Box 20"/>
            <p:cNvSpPr txBox="1">
              <a:spLocks noChangeArrowheads="1"/>
            </p:cNvSpPr>
            <p:nvPr/>
          </p:nvSpPr>
          <p:spPr bwMode="auto">
            <a:xfrm>
              <a:off x="2456"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77</a:t>
              </a:r>
              <a:endParaRPr kumimoji="0" lang="en-US" altLang="zh-CN" sz="1800">
                <a:latin typeface="Helvetica" pitchFamily="34" charset="0"/>
              </a:endParaRPr>
            </a:p>
          </p:txBody>
        </p:sp>
        <p:sp>
          <p:nvSpPr>
            <p:cNvPr id="55306" name="Text Box 21"/>
            <p:cNvSpPr txBox="1">
              <a:spLocks noChangeArrowheads="1"/>
            </p:cNvSpPr>
            <p:nvPr/>
          </p:nvSpPr>
          <p:spPr bwMode="auto">
            <a:xfrm>
              <a:off x="2792"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97</a:t>
              </a:r>
              <a:endParaRPr kumimoji="0" lang="en-US" altLang="zh-CN" sz="1800">
                <a:latin typeface="Helvetica" pitchFamily="34" charset="0"/>
              </a:endParaRPr>
            </a:p>
          </p:txBody>
        </p:sp>
        <p:sp>
          <p:nvSpPr>
            <p:cNvPr id="55307" name="Text Box 22"/>
            <p:cNvSpPr txBox="1">
              <a:spLocks noChangeArrowheads="1"/>
            </p:cNvSpPr>
            <p:nvPr/>
          </p:nvSpPr>
          <p:spPr bwMode="auto">
            <a:xfrm>
              <a:off x="3088"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117</a:t>
              </a:r>
              <a:endParaRPr kumimoji="0" lang="en-US" altLang="zh-CN" sz="1800">
                <a:latin typeface="Helvetica" pitchFamily="34" charset="0"/>
              </a:endParaRPr>
            </a:p>
          </p:txBody>
        </p:sp>
        <p:sp>
          <p:nvSpPr>
            <p:cNvPr id="55308" name="Text Box 23"/>
            <p:cNvSpPr txBox="1">
              <a:spLocks noChangeArrowheads="1"/>
            </p:cNvSpPr>
            <p:nvPr/>
          </p:nvSpPr>
          <p:spPr bwMode="auto">
            <a:xfrm>
              <a:off x="3472"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121</a:t>
              </a:r>
              <a:endParaRPr kumimoji="0" lang="en-US" altLang="zh-CN" sz="1800">
                <a:latin typeface="Helvetica" pitchFamily="34" charset="0"/>
              </a:endParaRPr>
            </a:p>
          </p:txBody>
        </p:sp>
        <p:sp>
          <p:nvSpPr>
            <p:cNvPr id="55309" name="Text Box 24"/>
            <p:cNvSpPr txBox="1">
              <a:spLocks noChangeArrowheads="1"/>
            </p:cNvSpPr>
            <p:nvPr/>
          </p:nvSpPr>
          <p:spPr bwMode="auto">
            <a:xfrm>
              <a:off x="3808"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134</a:t>
              </a:r>
              <a:endParaRPr kumimoji="0" lang="en-US" altLang="zh-CN" sz="1800">
                <a:latin typeface="Helvetica" pitchFamily="34" charset="0"/>
              </a:endParaRPr>
            </a:p>
          </p:txBody>
        </p:sp>
        <p:sp>
          <p:nvSpPr>
            <p:cNvPr id="55310" name="Text Box 25"/>
            <p:cNvSpPr txBox="1">
              <a:spLocks noChangeArrowheads="1"/>
            </p:cNvSpPr>
            <p:nvPr/>
          </p:nvSpPr>
          <p:spPr bwMode="auto">
            <a:xfrm>
              <a:off x="4176"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154</a:t>
              </a:r>
              <a:endParaRPr kumimoji="0" lang="en-US" altLang="zh-CN" sz="1800">
                <a:latin typeface="Helvetica" pitchFamily="34" charset="0"/>
              </a:endParaRPr>
            </a:p>
          </p:txBody>
        </p:sp>
        <p:sp>
          <p:nvSpPr>
            <p:cNvPr id="55311" name="Text Box 26"/>
            <p:cNvSpPr txBox="1">
              <a:spLocks noChangeArrowheads="1"/>
            </p:cNvSpPr>
            <p:nvPr/>
          </p:nvSpPr>
          <p:spPr bwMode="auto">
            <a:xfrm>
              <a:off x="4512"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162</a:t>
              </a:r>
              <a:endParaRPr kumimoji="0" lang="en-US" altLang="zh-CN" sz="1800">
                <a:latin typeface="Helvetica" pitchFamily="34" charset="0"/>
              </a:endParaRPr>
            </a:p>
          </p:txBody>
        </p:sp>
      </p:gr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ChangeArrowheads="1"/>
          </p:cNvSpPr>
          <p:nvPr/>
        </p:nvSpPr>
        <p:spPr bwMode="auto">
          <a:xfrm>
            <a:off x="762000" y="685800"/>
            <a:ext cx="7772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7  </a:t>
            </a:r>
            <a:r>
              <a:rPr lang="zh-CN" altLang="en-US" sz="4800">
                <a:solidFill>
                  <a:schemeClr val="tx2"/>
                </a:solidFill>
                <a:latin typeface="华文新魏" panose="02010800040101010101" pitchFamily="2" charset="-122"/>
                <a:ea typeface="华文新魏" panose="02010800040101010101" pitchFamily="2" charset="-122"/>
              </a:rPr>
              <a:t>多级反馈队列调度</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57346" name="Rectangle 3"/>
          <p:cNvSpPr>
            <a:spLocks noChangeArrowheads="1"/>
          </p:cNvSpPr>
          <p:nvPr/>
        </p:nvSpPr>
        <p:spPr bwMode="auto">
          <a:xfrm>
            <a:off x="395288" y="1557338"/>
            <a:ext cx="8280400" cy="4651375"/>
          </a:xfrm>
          <a:prstGeom prst="rect">
            <a:avLst/>
          </a:prstGeom>
          <a:noFill/>
          <a:ln w="9525" algn="ctr">
            <a:noFill/>
            <a:miter lim="800000"/>
          </a:ln>
        </p:spPr>
        <p:txBody>
          <a:bodyPr/>
          <a:lstStyle/>
          <a:p>
            <a:pPr marL="457200" indent="-457200">
              <a:spcBef>
                <a:spcPct val="20000"/>
              </a:spcBef>
              <a:buClr>
                <a:srgbClr val="CC3300"/>
              </a:buClr>
              <a:buSzPct val="85000"/>
              <a:buFont typeface="Wingdings" panose="05000000000000000000" pitchFamily="2" charset="2"/>
              <a:buChar char="n"/>
            </a:pPr>
            <a:r>
              <a:rPr lang="zh-CN" altLang="en-US" sz="3200"/>
              <a:t>又称反馈循环队列或多队列策略。主要思想是将就绪进程分为两级或多级，系统相应建立两个或多个就绪进程队列，较高优先级的队列一般分配给较短的时间片。</a:t>
            </a:r>
            <a:endParaRPr lang="zh-CN" altLang="en-US" sz="3200"/>
          </a:p>
          <a:p>
            <a:pPr marL="457200" indent="-457200">
              <a:spcBef>
                <a:spcPct val="20000"/>
              </a:spcBef>
              <a:buClr>
                <a:srgbClr val="CC3300"/>
              </a:buClr>
              <a:buSzPct val="85000"/>
              <a:buFont typeface="Wingdings" panose="05000000000000000000" pitchFamily="2" charset="2"/>
              <a:buChar char="n"/>
            </a:pPr>
            <a:r>
              <a:rPr lang="zh-CN" altLang="en-US" sz="3200"/>
              <a:t>处理器调度先从高级就绪进程队列中选取可占有处理器的进程，只有在选不到时，才从较低级的就绪进程队列中选取。</a:t>
            </a:r>
            <a:endParaRPr lang="zh-CN" altLang="en-US" sz="3200"/>
          </a:p>
          <a:p>
            <a:pPr marL="457200" indent="-457200">
              <a:spcBef>
                <a:spcPct val="20000"/>
              </a:spcBef>
              <a:buClr>
                <a:srgbClr val="CC3300"/>
              </a:buClr>
              <a:buSzPct val="85000"/>
              <a:buFont typeface="Wingdings" panose="05000000000000000000" pitchFamily="2" charset="2"/>
              <a:buChar char="n"/>
            </a:pPr>
            <a:endParaRPr lang="en-US" altLang="zh-CN" sz="320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685800" y="609600"/>
            <a:ext cx="8077200" cy="9906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一个三级反馈队列调度策略</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58370"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mtClean="0">
                <a:latin typeface="仿宋_GB2312" pitchFamily="49" charset="-122"/>
                <a:ea typeface="仿宋_GB2312" pitchFamily="49" charset="-122"/>
              </a:rPr>
              <a:t> </a:t>
            </a:r>
            <a:endParaRPr lang="en-US" altLang="zh-CN" smtClean="0"/>
          </a:p>
        </p:txBody>
      </p:sp>
      <p:grpSp>
        <p:nvGrpSpPr>
          <p:cNvPr id="58371" name="Group 26"/>
          <p:cNvGrpSpPr/>
          <p:nvPr/>
        </p:nvGrpSpPr>
        <p:grpSpPr bwMode="auto">
          <a:xfrm>
            <a:off x="1447800" y="1431925"/>
            <a:ext cx="6096000" cy="4876800"/>
            <a:chOff x="912" y="768"/>
            <a:chExt cx="3840" cy="3072"/>
          </a:xfrm>
        </p:grpSpPr>
        <p:sp>
          <p:nvSpPr>
            <p:cNvPr id="160773" name="Text Box 5"/>
            <p:cNvSpPr txBox="1">
              <a:spLocks noChangeArrowheads="1"/>
            </p:cNvSpPr>
            <p:nvPr/>
          </p:nvSpPr>
          <p:spPr bwMode="auto">
            <a:xfrm>
              <a:off x="2132" y="768"/>
              <a:ext cx="1355" cy="396"/>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低级就绪队列</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4" name="Line 6"/>
            <p:cNvSpPr>
              <a:spLocks noChangeShapeType="1"/>
            </p:cNvSpPr>
            <p:nvPr/>
          </p:nvSpPr>
          <p:spPr bwMode="auto">
            <a:xfrm>
              <a:off x="2900" y="1164"/>
              <a:ext cx="0" cy="892"/>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75" name="Text Box 7"/>
            <p:cNvSpPr txBox="1">
              <a:spLocks noChangeArrowheads="1"/>
            </p:cNvSpPr>
            <p:nvPr/>
          </p:nvSpPr>
          <p:spPr bwMode="auto">
            <a:xfrm>
              <a:off x="1183" y="3444"/>
              <a:ext cx="1401" cy="396"/>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高级就绪队列</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6" name="Text Box 8"/>
            <p:cNvSpPr txBox="1">
              <a:spLocks noChangeArrowheads="1"/>
            </p:cNvSpPr>
            <p:nvPr/>
          </p:nvSpPr>
          <p:spPr bwMode="auto">
            <a:xfrm>
              <a:off x="3080" y="3444"/>
              <a:ext cx="1401" cy="396"/>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中级就绪队列</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7" name="Text Box 9"/>
            <p:cNvSpPr txBox="1">
              <a:spLocks noChangeArrowheads="1"/>
            </p:cNvSpPr>
            <p:nvPr/>
          </p:nvSpPr>
          <p:spPr bwMode="auto">
            <a:xfrm>
              <a:off x="4120" y="1957"/>
              <a:ext cx="632" cy="793"/>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endParaRPr kumimoji="0" lang="en-US" altLang="zh-CN"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等待磁</a:t>
              </a:r>
              <a:endParaRPr kumimoji="0" lang="zh-CN" altLang="en-US"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盘磁带</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8" name="Text Box 10"/>
            <p:cNvSpPr txBox="1">
              <a:spLocks noChangeArrowheads="1"/>
            </p:cNvSpPr>
            <p:nvPr/>
          </p:nvSpPr>
          <p:spPr bwMode="auto">
            <a:xfrm>
              <a:off x="912" y="1957"/>
              <a:ext cx="632" cy="793"/>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endParaRPr kumimoji="0" lang="en-US" altLang="zh-CN"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等待其</a:t>
              </a:r>
              <a:endParaRPr kumimoji="0" lang="zh-CN" altLang="en-US"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他外设</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9" name="Oval 11"/>
            <p:cNvSpPr>
              <a:spLocks noChangeArrowheads="1"/>
            </p:cNvSpPr>
            <p:nvPr/>
          </p:nvSpPr>
          <p:spPr bwMode="auto">
            <a:xfrm>
              <a:off x="2448" y="2056"/>
              <a:ext cx="723" cy="595"/>
            </a:xfrm>
            <a:prstGeom prst="ellipse">
              <a:avLst/>
            </a:prstGeom>
            <a:solidFill>
              <a:schemeClr val="accent1"/>
            </a:solidFill>
            <a:ln w="9525">
              <a:solidFill>
                <a:srgbClr val="000000"/>
              </a:solidFill>
              <a:roun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58379" name="Text Box 12"/>
            <p:cNvSpPr txBox="1">
              <a:spLocks noChangeArrowheads="1"/>
            </p:cNvSpPr>
            <p:nvPr/>
          </p:nvSpPr>
          <p:spPr bwMode="auto">
            <a:xfrm>
              <a:off x="2629" y="2200"/>
              <a:ext cx="387" cy="323"/>
            </a:xfrm>
            <a:prstGeom prst="rect">
              <a:avLst/>
            </a:prstGeom>
            <a:solidFill>
              <a:schemeClr val="accent1"/>
            </a:solidFill>
            <a:ln w="19050">
              <a:noFill/>
              <a:miter lim="800000"/>
            </a:ln>
          </p:spPr>
          <p:txBody>
            <a:bodyPr lIns="0" tIns="36000" rIns="0" bIns="36000"/>
            <a:lstStyle/>
            <a:p>
              <a:pPr algn="ctr" eaLnBrk="0" hangingPunct="0"/>
              <a:r>
                <a:rPr kumimoji="0" lang="zh-CN" altLang="en-US" sz="1800">
                  <a:solidFill>
                    <a:srgbClr val="0033CC"/>
                  </a:solidFill>
                  <a:latin typeface="华文新魏" panose="02010800040101010101" pitchFamily="2" charset="-122"/>
                  <a:ea typeface="华文新魏" panose="02010800040101010101" pitchFamily="2" charset="-122"/>
                </a:rPr>
                <a:t>运行</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81" name="Line 13"/>
            <p:cNvSpPr>
              <a:spLocks noChangeShapeType="1"/>
            </p:cNvSpPr>
            <p:nvPr/>
          </p:nvSpPr>
          <p:spPr bwMode="auto">
            <a:xfrm>
              <a:off x="2719" y="1164"/>
              <a:ext cx="0" cy="892"/>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2" name="Line 14"/>
            <p:cNvSpPr>
              <a:spLocks noChangeShapeType="1"/>
            </p:cNvSpPr>
            <p:nvPr/>
          </p:nvSpPr>
          <p:spPr bwMode="auto">
            <a:xfrm>
              <a:off x="3171" y="2354"/>
              <a:ext cx="949" cy="0"/>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3" name="Line 15"/>
            <p:cNvSpPr>
              <a:spLocks noChangeShapeType="1"/>
            </p:cNvSpPr>
            <p:nvPr/>
          </p:nvSpPr>
          <p:spPr bwMode="auto">
            <a:xfrm flipH="1">
              <a:off x="1544" y="2354"/>
              <a:ext cx="904" cy="0"/>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4" name="Line 16"/>
            <p:cNvSpPr>
              <a:spLocks noChangeShapeType="1"/>
            </p:cNvSpPr>
            <p:nvPr/>
          </p:nvSpPr>
          <p:spPr bwMode="auto">
            <a:xfrm>
              <a:off x="4436" y="2750"/>
              <a:ext cx="0" cy="694"/>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5" name="Line 17"/>
            <p:cNvSpPr>
              <a:spLocks noChangeShapeType="1"/>
            </p:cNvSpPr>
            <p:nvPr/>
          </p:nvSpPr>
          <p:spPr bwMode="auto">
            <a:xfrm>
              <a:off x="1228" y="2750"/>
              <a:ext cx="0" cy="694"/>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6" name="Line 18"/>
            <p:cNvSpPr>
              <a:spLocks noChangeShapeType="1"/>
            </p:cNvSpPr>
            <p:nvPr/>
          </p:nvSpPr>
          <p:spPr bwMode="auto">
            <a:xfrm flipH="1">
              <a:off x="2538" y="2651"/>
              <a:ext cx="181" cy="793"/>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7" name="Line 19"/>
            <p:cNvSpPr>
              <a:spLocks noChangeShapeType="1"/>
            </p:cNvSpPr>
            <p:nvPr/>
          </p:nvSpPr>
          <p:spPr bwMode="auto">
            <a:xfrm>
              <a:off x="2945" y="2651"/>
              <a:ext cx="181" cy="793"/>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8" name="Text Box 20"/>
            <p:cNvSpPr txBox="1">
              <a:spLocks noChangeArrowheads="1"/>
            </p:cNvSpPr>
            <p:nvPr/>
          </p:nvSpPr>
          <p:spPr bwMode="auto">
            <a:xfrm>
              <a:off x="2990" y="1263"/>
              <a:ext cx="1175" cy="397"/>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500ms</a:t>
              </a:r>
              <a:endParaRPr kumimoji="0" lang="en-US" altLang="zh-CN" sz="1800">
                <a:solidFill>
                  <a:srgbClr val="0033CC"/>
                </a:solidFill>
                <a:latin typeface="华文新魏" panose="02010800040101010101" pitchFamily="2" charset="-122"/>
                <a:ea typeface="华文新魏" panose="02010800040101010101" pitchFamily="2" charset="-122"/>
              </a:endParaRPr>
            </a:p>
          </p:txBody>
        </p:sp>
        <p:sp>
          <p:nvSpPr>
            <p:cNvPr id="160789" name="Text Box 21"/>
            <p:cNvSpPr txBox="1">
              <a:spLocks noChangeArrowheads="1"/>
            </p:cNvSpPr>
            <p:nvPr/>
          </p:nvSpPr>
          <p:spPr bwMode="auto">
            <a:xfrm>
              <a:off x="1861" y="1263"/>
              <a:ext cx="768" cy="262"/>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超过时间片</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90" name="Text Box 22"/>
            <p:cNvSpPr txBox="1">
              <a:spLocks noChangeArrowheads="1"/>
            </p:cNvSpPr>
            <p:nvPr/>
          </p:nvSpPr>
          <p:spPr bwMode="auto">
            <a:xfrm>
              <a:off x="3243" y="1858"/>
              <a:ext cx="726" cy="396"/>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启动磁盘</a:t>
              </a:r>
              <a:endParaRPr kumimoji="0" lang="zh-CN" altLang="en-US"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磁带</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91" name="Text Box 23"/>
            <p:cNvSpPr txBox="1">
              <a:spLocks noChangeArrowheads="1"/>
            </p:cNvSpPr>
            <p:nvPr/>
          </p:nvSpPr>
          <p:spPr bwMode="auto">
            <a:xfrm>
              <a:off x="1655" y="1858"/>
              <a:ext cx="726" cy="396"/>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启动其他</a:t>
              </a:r>
              <a:endParaRPr kumimoji="0" lang="zh-CN" altLang="en-US"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外设</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92" name="Text Box 24"/>
            <p:cNvSpPr txBox="1">
              <a:spLocks noChangeArrowheads="1"/>
            </p:cNvSpPr>
            <p:nvPr/>
          </p:nvSpPr>
          <p:spPr bwMode="auto">
            <a:xfrm>
              <a:off x="3288" y="2976"/>
              <a:ext cx="907" cy="369"/>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200ms</a:t>
              </a:r>
              <a:endParaRPr kumimoji="0" lang="en-US" altLang="zh-CN" sz="1800">
                <a:solidFill>
                  <a:srgbClr val="0033CC"/>
                </a:solidFill>
                <a:latin typeface="华文新魏" panose="02010800040101010101" pitchFamily="2" charset="-122"/>
                <a:ea typeface="华文新魏" panose="02010800040101010101" pitchFamily="2" charset="-122"/>
              </a:endParaRPr>
            </a:p>
          </p:txBody>
        </p:sp>
        <p:sp>
          <p:nvSpPr>
            <p:cNvPr id="160793" name="Text Box 25"/>
            <p:cNvSpPr txBox="1">
              <a:spLocks noChangeArrowheads="1"/>
            </p:cNvSpPr>
            <p:nvPr/>
          </p:nvSpPr>
          <p:spPr bwMode="auto">
            <a:xfrm>
              <a:off x="1273" y="2948"/>
              <a:ext cx="1175" cy="397"/>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100ms</a:t>
              </a:r>
              <a:endParaRPr kumimoji="0" lang="en-US" altLang="zh-CN" sz="1800">
                <a:solidFill>
                  <a:srgbClr val="0033CC"/>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US" altLang="zh-CN" sz="3800" smtClean="0"/>
              <a:t>Pentium</a:t>
            </a:r>
            <a:r>
              <a:rPr lang="zh-CN" altLang="en-US" sz="3800" smtClean="0"/>
              <a:t>的处理器状态</a:t>
            </a:r>
            <a:endParaRPr lang="zh-CN" altLang="en-US" sz="3800" smtClean="0"/>
          </a:p>
        </p:txBody>
      </p:sp>
      <p:sp>
        <p:nvSpPr>
          <p:cNvPr id="62467" name="Rectangle 3"/>
          <p:cNvSpPr>
            <a:spLocks noGrp="1" noChangeArrowheads="1"/>
          </p:cNvSpPr>
          <p:nvPr>
            <p:ph type="body" idx="1"/>
          </p:nvPr>
        </p:nvSpPr>
        <p:spPr>
          <a:xfrm>
            <a:off x="609600" y="1700213"/>
            <a:ext cx="8001000" cy="4852987"/>
          </a:xfrm>
        </p:spPr>
        <p:txBody>
          <a:bodyPr/>
          <a:lstStyle/>
          <a:p>
            <a:pPr>
              <a:lnSpc>
                <a:spcPct val="90000"/>
              </a:lnSpc>
            </a:pPr>
            <a:r>
              <a:rPr lang="en-US" altLang="zh-CN" sz="2200" smtClean="0"/>
              <a:t>Pentium</a:t>
            </a:r>
            <a:r>
              <a:rPr lang="zh-CN" altLang="en-US" sz="2200" smtClean="0"/>
              <a:t>的处理器状态有四种，支持</a:t>
            </a:r>
            <a:r>
              <a:rPr lang="en-US" altLang="zh-CN" sz="2200" smtClean="0"/>
              <a:t>4</a:t>
            </a:r>
            <a:r>
              <a:rPr lang="zh-CN" altLang="en-US" sz="2200" smtClean="0"/>
              <a:t>个保护级别，</a:t>
            </a:r>
            <a:r>
              <a:rPr lang="en-US" altLang="zh-CN" sz="2200" smtClean="0"/>
              <a:t>0</a:t>
            </a:r>
            <a:r>
              <a:rPr lang="zh-CN" altLang="en-US" sz="2200" smtClean="0"/>
              <a:t>级权限最高，</a:t>
            </a:r>
            <a:r>
              <a:rPr lang="en-US" altLang="zh-CN" sz="2200" smtClean="0"/>
              <a:t>3</a:t>
            </a:r>
            <a:r>
              <a:rPr lang="zh-CN" altLang="en-US" sz="2200" smtClean="0"/>
              <a:t>级权限最低。一种典型的应用是把</a:t>
            </a:r>
            <a:r>
              <a:rPr lang="en-US" altLang="zh-CN" sz="2200" smtClean="0"/>
              <a:t>4</a:t>
            </a:r>
            <a:r>
              <a:rPr lang="zh-CN" altLang="en-US" sz="2200" smtClean="0"/>
              <a:t>个保护级别依次设定为：</a:t>
            </a:r>
            <a:endParaRPr lang="zh-CN" altLang="en-US" sz="2200" smtClean="0"/>
          </a:p>
          <a:p>
            <a:pPr lvl="1">
              <a:lnSpc>
                <a:spcPct val="90000"/>
              </a:lnSpc>
            </a:pPr>
            <a:r>
              <a:rPr lang="en-US" altLang="zh-CN" sz="2000" smtClean="0"/>
              <a:t>0</a:t>
            </a:r>
            <a:r>
              <a:rPr lang="zh-CN" altLang="en-US" sz="2000" smtClean="0"/>
              <a:t>级为操作系统内核级。处理</a:t>
            </a:r>
            <a:r>
              <a:rPr lang="en-US" altLang="zh-CN" sz="2000" smtClean="0"/>
              <a:t>I/O</a:t>
            </a:r>
            <a:r>
              <a:rPr lang="zh-CN" altLang="en-US" sz="2000" smtClean="0"/>
              <a:t>、存储管理、和其他关键操作。</a:t>
            </a:r>
            <a:endParaRPr lang="zh-CN" altLang="en-US" sz="2000" smtClean="0"/>
          </a:p>
          <a:p>
            <a:pPr lvl="1">
              <a:lnSpc>
                <a:spcPct val="90000"/>
              </a:lnSpc>
            </a:pPr>
            <a:r>
              <a:rPr lang="en-US" altLang="zh-CN" sz="2000" smtClean="0"/>
              <a:t>1</a:t>
            </a:r>
            <a:r>
              <a:rPr lang="zh-CN" altLang="en-US" sz="2000" smtClean="0"/>
              <a:t>级为系统调用处理程序级。用户程序可以通过调用这里的过程执行系统调用，但是只有一些特定的和受保护的过程可以被调用。</a:t>
            </a:r>
            <a:endParaRPr lang="zh-CN" altLang="en-US" sz="2000" smtClean="0"/>
          </a:p>
          <a:p>
            <a:pPr lvl="1">
              <a:lnSpc>
                <a:spcPct val="90000"/>
              </a:lnSpc>
            </a:pPr>
            <a:r>
              <a:rPr lang="en-US" altLang="zh-CN" sz="2000" smtClean="0"/>
              <a:t>2</a:t>
            </a:r>
            <a:r>
              <a:rPr lang="zh-CN" altLang="en-US" sz="2000" smtClean="0"/>
              <a:t>级为共享库过程级。它可以被很多正在运行的程序共享，用户程序可以调用这些过程，读取它们的数据，但是不能修改它们。</a:t>
            </a:r>
            <a:endParaRPr lang="zh-CN" altLang="en-US" sz="2000" smtClean="0"/>
          </a:p>
          <a:p>
            <a:pPr lvl="1">
              <a:lnSpc>
                <a:spcPct val="90000"/>
              </a:lnSpc>
            </a:pPr>
            <a:r>
              <a:rPr lang="en-US" altLang="zh-CN" sz="2000" smtClean="0"/>
              <a:t>3</a:t>
            </a:r>
            <a:r>
              <a:rPr lang="zh-CN" altLang="en-US" sz="2000" smtClean="0"/>
              <a:t>级为用户程序级。它受到的保护最少。</a:t>
            </a:r>
            <a:endParaRPr lang="zh-CN" altLang="en-US" sz="2000" smtClean="0"/>
          </a:p>
          <a:p>
            <a:pPr lvl="1">
              <a:lnSpc>
                <a:spcPct val="90000"/>
              </a:lnSpc>
              <a:buFont typeface="Wingdings" panose="05000000000000000000" pitchFamily="2" charset="2"/>
              <a:buNone/>
            </a:pPr>
            <a:endParaRPr lang="zh-CN" altLang="en-US" sz="2000" smtClean="0"/>
          </a:p>
          <a:p>
            <a:pPr>
              <a:lnSpc>
                <a:spcPct val="90000"/>
              </a:lnSpc>
            </a:pPr>
            <a:r>
              <a:rPr lang="zh-CN" altLang="en-US" sz="2200" smtClean="0"/>
              <a:t>各个操作系统在实现过程中可以根据具体策略有选择地使用硬件提供的保护级别，如运行在</a:t>
            </a:r>
            <a:r>
              <a:rPr lang="en-US" altLang="zh-CN" sz="2200" smtClean="0"/>
              <a:t>Pentium</a:t>
            </a:r>
            <a:r>
              <a:rPr lang="zh-CN" altLang="en-US" sz="2200" smtClean="0"/>
              <a:t>上的</a:t>
            </a:r>
            <a:r>
              <a:rPr lang="en-US" altLang="zh-CN" sz="2200" smtClean="0"/>
              <a:t>Windows</a:t>
            </a:r>
            <a:r>
              <a:rPr lang="zh-CN" altLang="en-US" sz="2200" smtClean="0"/>
              <a:t>操作系统只使用了</a:t>
            </a:r>
            <a:r>
              <a:rPr lang="en-US" altLang="zh-CN" sz="2200" smtClean="0"/>
              <a:t>0</a:t>
            </a:r>
            <a:r>
              <a:rPr lang="zh-CN" altLang="en-US" sz="2200" smtClean="0"/>
              <a:t>级和</a:t>
            </a:r>
            <a:r>
              <a:rPr lang="en-US" altLang="zh-CN" sz="2200" smtClean="0"/>
              <a:t>3</a:t>
            </a:r>
            <a:r>
              <a:rPr lang="zh-CN" altLang="en-US" sz="2200" smtClean="0"/>
              <a:t>级。</a:t>
            </a:r>
            <a:endParaRPr lang="zh-CN" altLang="en-US" sz="22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zh-CN" altLang="en-US" sz="4000" smtClean="0"/>
              <a:t>微处理器</a:t>
            </a:r>
            <a:r>
              <a:rPr lang="en-US" altLang="zh-CN" sz="4000" smtClean="0"/>
              <a:t>M68000</a:t>
            </a:r>
            <a:r>
              <a:rPr lang="zh-CN" altLang="en-US" sz="4000" smtClean="0"/>
              <a:t>的程序状态字</a:t>
            </a:r>
            <a:endParaRPr lang="zh-CN" altLang="en-US" sz="4000" smtClean="0"/>
          </a:p>
        </p:txBody>
      </p:sp>
      <p:graphicFrame>
        <p:nvGraphicFramePr>
          <p:cNvPr id="32771" name="Object 3"/>
          <p:cNvGraphicFramePr>
            <a:graphicFrameLocks noChangeAspect="1"/>
          </p:cNvGraphicFramePr>
          <p:nvPr/>
        </p:nvGraphicFramePr>
        <p:xfrm>
          <a:off x="609600" y="1484313"/>
          <a:ext cx="7772400" cy="1449387"/>
        </p:xfrm>
        <a:graphic>
          <a:graphicData uri="http://schemas.openxmlformats.org/presentationml/2006/ole">
            <mc:AlternateContent xmlns:mc="http://schemas.openxmlformats.org/markup-compatibility/2006">
              <mc:Choice xmlns:v="urn:schemas-microsoft-com:vml" Requires="v">
                <p:oleObj spid="_x0000_s32787" name="文档" r:id="rId1" imgW="5632450" imgH="778510" progId="Word.Document.8">
                  <p:embed/>
                </p:oleObj>
              </mc:Choice>
              <mc:Fallback>
                <p:oleObj name="文档" r:id="rId1" imgW="5632450" imgH="778510" progId="Word.Document.8">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l="12962" r="12962"/>
                      <a:stretch>
                        <a:fillRect/>
                      </a:stretch>
                    </p:blipFill>
                    <p:spPr bwMode="auto">
                      <a:xfrm>
                        <a:off x="609600" y="1484313"/>
                        <a:ext cx="7772400" cy="144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Text Box 4"/>
          <p:cNvSpPr txBox="1">
            <a:spLocks noChangeArrowheads="1"/>
          </p:cNvSpPr>
          <p:nvPr/>
        </p:nvSpPr>
        <p:spPr bwMode="auto">
          <a:xfrm>
            <a:off x="762000" y="3429000"/>
            <a:ext cx="7620000" cy="3013075"/>
          </a:xfrm>
          <a:prstGeom prst="rect">
            <a:avLst/>
          </a:prstGeom>
          <a:noFill/>
          <a:ln w="9525">
            <a:noFill/>
            <a:miter lim="800000"/>
          </a:ln>
        </p:spPr>
        <p:txBody>
          <a:bodyPr>
            <a:spAutoFit/>
          </a:bodyPr>
          <a:lstStyle/>
          <a:p>
            <a:r>
              <a:rPr lang="zh-CN" altLang="en-US" sz="2400" b="1">
                <a:solidFill>
                  <a:srgbClr val="000066"/>
                </a:solidFill>
                <a:latin typeface="楷体_GB2312" pitchFamily="49" charset="-122"/>
                <a:ea typeface="楷体_GB2312" pitchFamily="49" charset="-122"/>
              </a:rPr>
              <a:t>条件位：</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C</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 进位标志位   		</a:t>
            </a:r>
            <a:r>
              <a:rPr lang="en-US" altLang="zh-CN" sz="2400" b="1">
                <a:solidFill>
                  <a:srgbClr val="000066"/>
                </a:solidFill>
                <a:ea typeface="楷体_GB2312" pitchFamily="49" charset="-122"/>
              </a:rPr>
              <a:t>V</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 溢出标志位</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Z</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 结果为零标志位		</a:t>
            </a:r>
            <a:r>
              <a:rPr lang="en-US" altLang="zh-CN" sz="2400" b="1">
                <a:solidFill>
                  <a:srgbClr val="000066"/>
                </a:solidFill>
                <a:ea typeface="楷体_GB2312" pitchFamily="49" charset="-122"/>
              </a:rPr>
              <a:t>N</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 结果为负标志位</a:t>
            </a:r>
            <a:endParaRPr lang="zh-CN" altLang="en-US" sz="2400" b="1">
              <a:solidFill>
                <a:srgbClr val="000066"/>
              </a:solidFill>
              <a:latin typeface="楷体_GB2312" pitchFamily="49" charset="-122"/>
              <a:ea typeface="楷体_GB2312" pitchFamily="49" charset="-122"/>
            </a:endParaRPr>
          </a:p>
          <a:p>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I0 – I2</a:t>
            </a:r>
            <a:r>
              <a:rPr lang="zh-CN" altLang="en-US" sz="2400" b="1">
                <a:solidFill>
                  <a:srgbClr val="000066"/>
                </a:solidFill>
                <a:latin typeface="楷体_GB2312" pitchFamily="49" charset="-122"/>
                <a:ea typeface="楷体_GB2312" pitchFamily="49" charset="-122"/>
              </a:rPr>
              <a:t>：三位中断屏蔽位</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S</a:t>
            </a:r>
            <a:r>
              <a:rPr lang="zh-CN" altLang="en-US" sz="2400" b="1">
                <a:solidFill>
                  <a:srgbClr val="000066"/>
                </a:solidFill>
                <a:ea typeface="楷体_GB2312" pitchFamily="49" charset="-122"/>
              </a:rPr>
              <a:t>：</a:t>
            </a:r>
            <a:r>
              <a:rPr lang="en-US" altLang="zh-CN" sz="2400" b="1">
                <a:solidFill>
                  <a:srgbClr val="000066"/>
                </a:solidFill>
                <a:ea typeface="楷体_GB2312" pitchFamily="49" charset="-122"/>
              </a:rPr>
              <a:t>CPU</a:t>
            </a:r>
            <a:r>
              <a:rPr lang="zh-CN" altLang="en-US" sz="2400" b="1">
                <a:solidFill>
                  <a:srgbClr val="000066"/>
                </a:solidFill>
                <a:latin typeface="楷体_GB2312" pitchFamily="49" charset="-122"/>
                <a:ea typeface="楷体_GB2312" pitchFamily="49" charset="-122"/>
              </a:rPr>
              <a:t>状态标志位，为</a:t>
            </a:r>
            <a:r>
              <a:rPr lang="en-US" altLang="zh-CN" sz="2400" b="1">
                <a:solidFill>
                  <a:srgbClr val="000066"/>
                </a:solidFill>
                <a:ea typeface="楷体_GB2312" pitchFamily="49" charset="-122"/>
              </a:rPr>
              <a:t>1</a:t>
            </a:r>
            <a:r>
              <a:rPr lang="zh-CN" altLang="en-US" sz="2400" b="1">
                <a:solidFill>
                  <a:srgbClr val="000066"/>
                </a:solidFill>
                <a:latin typeface="楷体_GB2312" pitchFamily="49" charset="-122"/>
                <a:ea typeface="楷体_GB2312" pitchFamily="49" charset="-122"/>
              </a:rPr>
              <a:t>处于管态，为</a:t>
            </a:r>
            <a:r>
              <a:rPr lang="en-US" altLang="zh-CN" sz="2400" b="1">
                <a:solidFill>
                  <a:srgbClr val="000066"/>
                </a:solidFill>
                <a:ea typeface="楷体_GB2312" pitchFamily="49" charset="-122"/>
              </a:rPr>
              <a:t>0</a:t>
            </a:r>
            <a:r>
              <a:rPr lang="zh-CN" altLang="en-US" sz="2400" b="1">
                <a:solidFill>
                  <a:srgbClr val="000066"/>
                </a:solidFill>
                <a:latin typeface="楷体_GB2312" pitchFamily="49" charset="-122"/>
                <a:ea typeface="楷体_GB2312" pitchFamily="49" charset="-122"/>
              </a:rPr>
              <a:t>处于目态</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T</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陷阱</a:t>
            </a:r>
            <a:r>
              <a:rPr lang="zh-CN" altLang="en-US" sz="2400" b="1">
                <a:solidFill>
                  <a:srgbClr val="000066"/>
                </a:solidFill>
                <a:ea typeface="楷体_GB2312" pitchFamily="49" charset="-122"/>
              </a:rPr>
              <a:t>（</a:t>
            </a:r>
            <a:r>
              <a:rPr lang="en-US" altLang="zh-CN" sz="2400" b="1">
                <a:solidFill>
                  <a:srgbClr val="000066"/>
                </a:solidFill>
                <a:ea typeface="楷体_GB2312" pitchFamily="49" charset="-122"/>
              </a:rPr>
              <a:t>Trap</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中断指示位为</a:t>
            </a:r>
            <a:r>
              <a:rPr lang="en-US" altLang="zh-CN" sz="2400" b="1">
                <a:solidFill>
                  <a:srgbClr val="000066"/>
                </a:solidFill>
                <a:ea typeface="楷体_GB2312" pitchFamily="49" charset="-122"/>
              </a:rPr>
              <a:t>1</a:t>
            </a:r>
            <a:r>
              <a:rPr lang="zh-CN" altLang="en-US" sz="2400" b="1">
                <a:solidFill>
                  <a:srgbClr val="000066"/>
                </a:solidFill>
                <a:latin typeface="楷体_GB2312" pitchFamily="49" charset="-122"/>
                <a:ea typeface="楷体_GB2312" pitchFamily="49" charset="-122"/>
              </a:rPr>
              <a:t>，</a:t>
            </a:r>
            <a:endParaRPr lang="zh-CN" altLang="en-US" sz="2400" b="1">
              <a:solidFill>
                <a:srgbClr val="000066"/>
              </a:solidFill>
              <a:latin typeface="楷体_GB2312" pitchFamily="49" charset="-122"/>
              <a:ea typeface="楷体_GB2312" pitchFamily="49" charset="-122"/>
            </a:endParaRPr>
          </a:p>
          <a:p>
            <a:r>
              <a:rPr lang="zh-CN" altLang="en-US" sz="2400" b="1">
                <a:solidFill>
                  <a:srgbClr val="000066"/>
                </a:solidFill>
                <a:latin typeface="楷体_GB2312" pitchFamily="49" charset="-122"/>
                <a:ea typeface="楷体_GB2312" pitchFamily="49" charset="-122"/>
              </a:rPr>
              <a:t>   在下一条指令执行后引起自陷中断</a:t>
            </a:r>
            <a:endParaRPr lang="zh-CN" altLang="en-US" sz="2400" b="1">
              <a:solidFill>
                <a:srgbClr val="000066"/>
              </a:solidFill>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1893570" y="2192655"/>
              <a:ext cx="514350" cy="730885"/>
            </p14:xfrm>
          </p:contentPart>
        </mc:Choice>
        <mc:Fallback xmlns="">
          <p:pic>
            <p:nvPicPr>
              <p:cNvPr id="2" name="墨迹 1"/>
            </p:nvPicPr>
            <p:blipFill>
              <a:blip r:embed="rId4"/>
            </p:blipFill>
            <p:spPr>
              <a:xfrm>
                <a:off x="1893570" y="2192655"/>
                <a:ext cx="514350" cy="7308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3437255" y="2160905"/>
              <a:ext cx="1442720" cy="616585"/>
            </p14:xfrm>
          </p:contentPart>
        </mc:Choice>
        <mc:Fallback xmlns="">
          <p:pic>
            <p:nvPicPr>
              <p:cNvPr id="3" name="墨迹 2"/>
            </p:nvPicPr>
            <p:blipFill>
              <a:blip r:embed="rId6"/>
            </p:blipFill>
            <p:spPr>
              <a:xfrm>
                <a:off x="3437255" y="2160905"/>
                <a:ext cx="1442720" cy="61658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6220460" y="2630805"/>
              <a:ext cx="360" cy="19050"/>
            </p14:xfrm>
          </p:contentPart>
        </mc:Choice>
        <mc:Fallback xmlns="">
          <p:pic>
            <p:nvPicPr>
              <p:cNvPr id="4" name="墨迹 3"/>
            </p:nvPicPr>
            <p:blipFill>
              <a:blip r:embed="rId8"/>
            </p:blipFill>
            <p:spPr>
              <a:xfrm>
                <a:off x="6220460" y="2630805"/>
                <a:ext cx="360" cy="19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6176010" y="2630805"/>
              <a:ext cx="1912620" cy="362585"/>
            </p14:xfrm>
          </p:contentPart>
        </mc:Choice>
        <mc:Fallback xmlns="">
          <p:pic>
            <p:nvPicPr>
              <p:cNvPr id="5" name="墨迹 4"/>
            </p:nvPicPr>
            <p:blipFill>
              <a:blip r:embed="rId10"/>
            </p:blipFill>
            <p:spPr>
              <a:xfrm>
                <a:off x="6176010" y="2630805"/>
                <a:ext cx="1912620" cy="36258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5229225" y="3705225"/>
              <a:ext cx="1772920" cy="464185"/>
            </p14:xfrm>
          </p:contentPart>
        </mc:Choice>
        <mc:Fallback xmlns="">
          <p:pic>
            <p:nvPicPr>
              <p:cNvPr id="6" name="墨迹 5"/>
            </p:nvPicPr>
            <p:blipFill>
              <a:blip r:embed="rId12"/>
            </p:blipFill>
            <p:spPr>
              <a:xfrm>
                <a:off x="5229225" y="3705225"/>
                <a:ext cx="1772920" cy="4641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1442085" y="4092575"/>
              <a:ext cx="1576070" cy="572135"/>
            </p14:xfrm>
          </p:contentPart>
        </mc:Choice>
        <mc:Fallback xmlns="">
          <p:pic>
            <p:nvPicPr>
              <p:cNvPr id="7" name="墨迹 6"/>
            </p:nvPicPr>
            <p:blipFill>
              <a:blip r:embed="rId14"/>
            </p:blipFill>
            <p:spPr>
              <a:xfrm>
                <a:off x="1442085" y="4092575"/>
                <a:ext cx="1576070" cy="5721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5146675" y="4677410"/>
              <a:ext cx="3011805" cy="76200"/>
            </p14:xfrm>
          </p:contentPart>
        </mc:Choice>
        <mc:Fallback xmlns="">
          <p:pic>
            <p:nvPicPr>
              <p:cNvPr id="8" name="墨迹 7"/>
            </p:nvPicPr>
            <p:blipFill>
              <a:blip r:embed="rId16"/>
            </p:blipFill>
            <p:spPr>
              <a:xfrm>
                <a:off x="5146675" y="4677410"/>
                <a:ext cx="3011805" cy="762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5515610" y="1143635"/>
              <a:ext cx="2376170" cy="31750"/>
            </p14:xfrm>
          </p:contentPart>
        </mc:Choice>
        <mc:Fallback xmlns="">
          <p:pic>
            <p:nvPicPr>
              <p:cNvPr id="9" name="墨迹 8"/>
            </p:nvPicPr>
            <p:blipFill>
              <a:blip r:embed="rId18"/>
            </p:blipFill>
            <p:spPr>
              <a:xfrm>
                <a:off x="5515610" y="1143635"/>
                <a:ext cx="2376170" cy="317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7967980" y="997585"/>
              <a:ext cx="6350" cy="521335"/>
            </p14:xfrm>
          </p:contentPart>
        </mc:Choice>
        <mc:Fallback xmlns="">
          <p:pic>
            <p:nvPicPr>
              <p:cNvPr id="10" name="墨迹 9"/>
            </p:nvPicPr>
            <p:blipFill>
              <a:blip r:embed="rId20"/>
            </p:blipFill>
            <p:spPr>
              <a:xfrm>
                <a:off x="7967980" y="997585"/>
                <a:ext cx="6350" cy="52133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7866380" y="991235"/>
              <a:ext cx="196850" cy="222250"/>
            </p14:xfrm>
          </p:contentPart>
        </mc:Choice>
        <mc:Fallback xmlns="">
          <p:pic>
            <p:nvPicPr>
              <p:cNvPr id="11" name="墨迹 10"/>
            </p:nvPicPr>
            <p:blipFill>
              <a:blip r:embed="rId22"/>
            </p:blipFill>
            <p:spPr>
              <a:xfrm>
                <a:off x="7866380" y="991235"/>
                <a:ext cx="196850" cy="2222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8082280" y="1061085"/>
              <a:ext cx="165735" cy="298450"/>
            </p14:xfrm>
          </p:contentPart>
        </mc:Choice>
        <mc:Fallback xmlns="">
          <p:pic>
            <p:nvPicPr>
              <p:cNvPr id="12" name="墨迹 11"/>
            </p:nvPicPr>
            <p:blipFill>
              <a:blip r:embed="rId24"/>
            </p:blipFill>
            <p:spPr>
              <a:xfrm>
                <a:off x="8082280" y="1061085"/>
                <a:ext cx="165735" cy="2984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墨迹 12"/>
              <p14:cNvContentPartPr/>
              <p14:nvPr/>
            </p14:nvContentPartPr>
            <p14:xfrm>
              <a:off x="8362315" y="1111885"/>
              <a:ext cx="304800" cy="273685"/>
            </p14:xfrm>
          </p:contentPart>
        </mc:Choice>
        <mc:Fallback xmlns="">
          <p:pic>
            <p:nvPicPr>
              <p:cNvPr id="13" name="墨迹 12"/>
            </p:nvPicPr>
            <p:blipFill>
              <a:blip r:embed="rId26"/>
            </p:blipFill>
            <p:spPr>
              <a:xfrm>
                <a:off x="8362315" y="1111885"/>
                <a:ext cx="304800" cy="27368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墨迹 13"/>
              <p14:cNvContentPartPr/>
              <p14:nvPr/>
            </p14:nvContentPartPr>
            <p14:xfrm>
              <a:off x="7733030" y="1365885"/>
              <a:ext cx="1048385" cy="191135"/>
            </p14:xfrm>
          </p:contentPart>
        </mc:Choice>
        <mc:Fallback xmlns="">
          <p:pic>
            <p:nvPicPr>
              <p:cNvPr id="14" name="墨迹 13"/>
            </p:nvPicPr>
            <p:blipFill>
              <a:blip r:embed="rId28"/>
            </p:blipFill>
            <p:spPr>
              <a:xfrm>
                <a:off x="7733030" y="1365885"/>
                <a:ext cx="1048385" cy="1911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墨迹 14"/>
              <p14:cNvContentPartPr/>
              <p14:nvPr/>
            </p14:nvContentPartPr>
            <p14:xfrm>
              <a:off x="2293620" y="1893570"/>
              <a:ext cx="133350" cy="229235"/>
            </p14:xfrm>
          </p:contentPart>
        </mc:Choice>
        <mc:Fallback xmlns="">
          <p:pic>
            <p:nvPicPr>
              <p:cNvPr id="15" name="墨迹 14"/>
            </p:nvPicPr>
            <p:blipFill>
              <a:blip r:embed="rId30"/>
            </p:blipFill>
            <p:spPr>
              <a:xfrm>
                <a:off x="2293620" y="1893570"/>
                <a:ext cx="133350" cy="2292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墨迹 15"/>
              <p14:cNvContentPartPr/>
              <p14:nvPr/>
            </p14:nvContentPartPr>
            <p14:xfrm>
              <a:off x="2230120" y="1912620"/>
              <a:ext cx="450850" cy="311785"/>
            </p14:xfrm>
          </p:contentPart>
        </mc:Choice>
        <mc:Fallback xmlns="">
          <p:pic>
            <p:nvPicPr>
              <p:cNvPr id="16" name="墨迹 15"/>
            </p:nvPicPr>
            <p:blipFill>
              <a:blip r:embed="rId32"/>
            </p:blipFill>
            <p:spPr>
              <a:xfrm>
                <a:off x="2230120" y="1912620"/>
                <a:ext cx="450850" cy="311785"/>
              </a:xfrm>
              <a:prstGeom prst="rect"/>
            </p:spPr>
          </p:pic>
        </mc:Fallback>
      </mc:AlternateContent>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zh-CN" altLang="en-US" smtClean="0"/>
              <a:t>知识要点</a:t>
            </a:r>
            <a:endParaRPr lang="zh-CN" altLang="en-US" smtClean="0"/>
          </a:p>
        </p:txBody>
      </p:sp>
      <p:sp>
        <p:nvSpPr>
          <p:cNvPr id="17410" name="Rectangle 3"/>
          <p:cNvSpPr>
            <a:spLocks noGrp="1" noChangeArrowheads="1"/>
          </p:cNvSpPr>
          <p:nvPr>
            <p:ph type="body" idx="1"/>
          </p:nvPr>
        </p:nvSpPr>
        <p:spPr>
          <a:xfrm>
            <a:off x="755650" y="1412875"/>
            <a:ext cx="7772400" cy="5229225"/>
          </a:xfrm>
        </p:spPr>
        <p:txBody>
          <a:bodyPr/>
          <a:lstStyle/>
          <a:p>
            <a:pPr>
              <a:lnSpc>
                <a:spcPct val="105000"/>
              </a:lnSpc>
            </a:pPr>
            <a:r>
              <a:rPr lang="zh-CN" altLang="en-US" sz="3000" smtClean="0"/>
              <a:t>掌握</a:t>
            </a:r>
            <a:endParaRPr lang="zh-CN" altLang="en-US" sz="3000" smtClean="0"/>
          </a:p>
          <a:p>
            <a:pPr lvl="1">
              <a:lnSpc>
                <a:spcPct val="105000"/>
              </a:lnSpc>
            </a:pPr>
            <a:r>
              <a:rPr lang="zh-CN" altLang="en-US" sz="3000" smtClean="0"/>
              <a:t>处理器状态</a:t>
            </a:r>
            <a:endParaRPr lang="zh-CN" altLang="en-US" sz="3000" smtClean="0"/>
          </a:p>
          <a:p>
            <a:pPr lvl="1">
              <a:lnSpc>
                <a:spcPct val="105000"/>
              </a:lnSpc>
            </a:pPr>
            <a:r>
              <a:rPr lang="zh-CN" altLang="en-US" sz="3000" smtClean="0"/>
              <a:t>中断技术</a:t>
            </a:r>
            <a:endParaRPr lang="zh-CN" altLang="en-US" sz="3000" smtClean="0"/>
          </a:p>
          <a:p>
            <a:pPr lvl="1">
              <a:lnSpc>
                <a:spcPct val="105000"/>
              </a:lnSpc>
            </a:pPr>
            <a:r>
              <a:rPr lang="zh-CN" altLang="en-US" sz="3000" smtClean="0"/>
              <a:t>进程及其实现</a:t>
            </a:r>
            <a:endParaRPr lang="zh-CN" altLang="en-US" sz="3000" smtClean="0"/>
          </a:p>
          <a:p>
            <a:pPr lvl="1">
              <a:lnSpc>
                <a:spcPct val="105000"/>
              </a:lnSpc>
            </a:pPr>
            <a:r>
              <a:rPr lang="zh-CN" altLang="en-US" sz="3000" smtClean="0"/>
              <a:t>线程及其实现</a:t>
            </a:r>
            <a:endParaRPr lang="zh-CN" altLang="en-US" sz="3000" smtClean="0"/>
          </a:p>
          <a:p>
            <a:pPr lvl="1">
              <a:lnSpc>
                <a:spcPct val="105000"/>
              </a:lnSpc>
            </a:pPr>
            <a:r>
              <a:rPr lang="zh-CN" altLang="en-US" sz="3000" smtClean="0"/>
              <a:t>处理器调度</a:t>
            </a:r>
            <a:endParaRPr lang="zh-CN" altLang="en-US" sz="3000" smtClean="0"/>
          </a:p>
          <a:p>
            <a:pPr>
              <a:lnSpc>
                <a:spcPct val="105000"/>
              </a:lnSpc>
            </a:pPr>
            <a:r>
              <a:rPr lang="zh-CN" altLang="en-US" sz="3000" smtClean="0"/>
              <a:t>了解</a:t>
            </a:r>
            <a:endParaRPr lang="zh-CN" altLang="en-US" sz="3000" smtClean="0"/>
          </a:p>
          <a:p>
            <a:pPr lvl="1">
              <a:lnSpc>
                <a:spcPct val="105000"/>
              </a:lnSpc>
            </a:pPr>
            <a:r>
              <a:rPr lang="en-US" altLang="zh-CN" sz="3000" smtClean="0"/>
              <a:t> Linux</a:t>
            </a:r>
            <a:r>
              <a:rPr lang="zh-CN" altLang="en-US" sz="3000" smtClean="0"/>
              <a:t>进程</a:t>
            </a:r>
            <a:endParaRPr lang="zh-CN" altLang="en-US" sz="3000" smtClean="0"/>
          </a:p>
          <a:p>
            <a:pPr lvl="1">
              <a:lnSpc>
                <a:spcPct val="105000"/>
              </a:lnSpc>
            </a:pPr>
            <a:r>
              <a:rPr lang="en-US" altLang="zh-CN" sz="3000" smtClean="0"/>
              <a:t>Linux</a:t>
            </a:r>
            <a:r>
              <a:rPr lang="zh-CN" altLang="en-US" sz="3000" smtClean="0"/>
              <a:t>调度算法</a:t>
            </a:r>
            <a:endParaRPr lang="zh-CN" altLang="en-US" sz="3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title" idx="4294967295"/>
          </p:nvPr>
        </p:nvSpPr>
        <p:spPr>
          <a:xfrm>
            <a:off x="685800" y="228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2.2</a:t>
            </a:r>
            <a:r>
              <a:rPr lang="zh-CN" altLang="en-US" sz="4800" smtClean="0">
                <a:latin typeface="华文新魏" panose="02010800040101010101" pitchFamily="2" charset="-122"/>
                <a:ea typeface="华文新魏" panose="02010800040101010101" pitchFamily="2" charset="-122"/>
              </a:rPr>
              <a:t>中断技术</a:t>
            </a:r>
            <a:endParaRPr lang="zh-CN" altLang="en-US" sz="4800" smtClean="0">
              <a:latin typeface="华文新魏" panose="02010800040101010101" pitchFamily="2" charset="-122"/>
              <a:ea typeface="华文新魏" panose="02010800040101010101" pitchFamily="2" charset="-122"/>
            </a:endParaRPr>
          </a:p>
        </p:txBody>
      </p:sp>
      <p:sp>
        <p:nvSpPr>
          <p:cNvPr id="41986" name="Rectangle 5"/>
          <p:cNvSpPr>
            <a:spLocks noGrp="1" noChangeArrowheads="1"/>
          </p:cNvSpPr>
          <p:nvPr>
            <p:ph type="body" idx="4294967295"/>
          </p:nvPr>
        </p:nvSpPr>
        <p:spPr>
          <a:xfrm>
            <a:off x="838200" y="1484313"/>
            <a:ext cx="7118350" cy="3889375"/>
          </a:xfrm>
        </p:spPr>
        <p:txBody>
          <a:bodyPr/>
          <a:lstStyle/>
          <a:p>
            <a:r>
              <a:rPr lang="zh-CN" altLang="en-US" sz="3000" smtClean="0"/>
              <a:t>中断概念</a:t>
            </a:r>
            <a:endParaRPr lang="zh-CN" altLang="en-US" sz="3000" smtClean="0"/>
          </a:p>
          <a:p>
            <a:r>
              <a:rPr lang="zh-CN" altLang="en-US" sz="3000" smtClean="0"/>
              <a:t>中断源分类</a:t>
            </a:r>
            <a:endParaRPr lang="zh-CN" altLang="en-US" sz="3000" smtClean="0"/>
          </a:p>
          <a:p>
            <a:r>
              <a:rPr lang="zh-CN" altLang="en-US" sz="3000" smtClean="0"/>
              <a:t>中断和异常的响应及服务</a:t>
            </a:r>
            <a:endParaRPr lang="zh-CN" altLang="en-US" sz="3000" smtClean="0"/>
          </a:p>
          <a:p>
            <a:r>
              <a:rPr lang="zh-CN" altLang="en-US" sz="3000" smtClean="0"/>
              <a:t>中断事件处理原则</a:t>
            </a:r>
            <a:endParaRPr lang="zh-CN" altLang="en-US" sz="3000" smtClean="0"/>
          </a:p>
          <a:p>
            <a:r>
              <a:rPr lang="zh-CN" altLang="en-US" sz="3000" smtClean="0"/>
              <a:t>中断优先级和多重中断</a:t>
            </a:r>
            <a:endParaRPr lang="zh-CN" altLang="en-US" sz="3000" smtClean="0"/>
          </a:p>
          <a:p>
            <a:r>
              <a:rPr lang="en-US" altLang="zh-CN" sz="3000" smtClean="0"/>
              <a:t>Linux</a:t>
            </a:r>
            <a:r>
              <a:rPr lang="zh-CN" altLang="en-US" sz="3000" smtClean="0"/>
              <a:t>中断处理（自学）</a:t>
            </a:r>
            <a:endParaRPr lang="en-US" altLang="zh-CN" sz="3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990600" y="228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2.2.1</a:t>
            </a:r>
            <a:r>
              <a:rPr lang="zh-CN" altLang="en-US" sz="4800" smtClean="0">
                <a:latin typeface="华文新魏" panose="02010800040101010101" pitchFamily="2" charset="-122"/>
                <a:ea typeface="华文新魏" panose="02010800040101010101" pitchFamily="2" charset="-122"/>
              </a:rPr>
              <a:t>中断概念</a:t>
            </a:r>
            <a:endParaRPr lang="zh-CN" altLang="en-US" sz="4800" smtClean="0">
              <a:latin typeface="华文新魏" panose="02010800040101010101" pitchFamily="2" charset="-122"/>
              <a:ea typeface="华文新魏" panose="02010800040101010101" pitchFamily="2" charset="-122"/>
            </a:endParaRPr>
          </a:p>
        </p:txBody>
      </p:sp>
      <p:sp>
        <p:nvSpPr>
          <p:cNvPr id="43010" name="Rectangle 3"/>
          <p:cNvSpPr>
            <a:spLocks noGrp="1" noChangeArrowheads="1"/>
          </p:cNvSpPr>
          <p:nvPr>
            <p:ph type="body" idx="4294967295"/>
          </p:nvPr>
        </p:nvSpPr>
        <p:spPr>
          <a:xfrm>
            <a:off x="838200" y="1412875"/>
            <a:ext cx="7391400" cy="4683125"/>
          </a:xfrm>
        </p:spPr>
        <p:txBody>
          <a:bodyPr/>
          <a:lstStyle/>
          <a:p>
            <a:r>
              <a:rPr lang="zh-CN" altLang="en-US" sz="3000" smtClean="0">
                <a:cs typeface="Times New Roman" panose="02020603050405020304" pitchFamily="18" charset="0"/>
              </a:rPr>
              <a:t>系统处理以下情况时，需要打断处理器正常工作：</a:t>
            </a:r>
            <a:endParaRPr lang="zh-CN" altLang="en-US" sz="3000" smtClean="0">
              <a:cs typeface="Times New Roman" panose="02020603050405020304" pitchFamily="18" charset="0"/>
            </a:endParaRPr>
          </a:p>
          <a:p>
            <a:pPr lvl="1"/>
            <a:r>
              <a:rPr lang="zh-CN" altLang="en-US" sz="3000" smtClean="0"/>
              <a:t>请求系统服务，</a:t>
            </a:r>
            <a:endParaRPr lang="zh-CN" altLang="en-US" sz="3000" smtClean="0"/>
          </a:p>
          <a:p>
            <a:pPr lvl="1"/>
            <a:r>
              <a:rPr lang="zh-CN" altLang="en-US" sz="3000" smtClean="0"/>
              <a:t>实现并行工作，  </a:t>
            </a:r>
            <a:endParaRPr lang="zh-CN" altLang="en-US" sz="3000" smtClean="0"/>
          </a:p>
          <a:p>
            <a:pPr lvl="1"/>
            <a:r>
              <a:rPr lang="zh-CN" altLang="en-US" sz="3000" smtClean="0"/>
              <a:t>处理突发事件，</a:t>
            </a:r>
            <a:endParaRPr lang="zh-CN" altLang="en-US" sz="3000" smtClean="0"/>
          </a:p>
          <a:p>
            <a:pPr lvl="1"/>
            <a:r>
              <a:rPr lang="zh-CN" altLang="en-US" sz="3000" smtClean="0"/>
              <a:t>满足实时要求，</a:t>
            </a:r>
            <a:endParaRPr lang="zh-CN" altLang="en-US" sz="3000" smtClean="0"/>
          </a:p>
          <a:p>
            <a:r>
              <a:rPr lang="zh-CN" altLang="en-US" sz="3000" smtClean="0"/>
              <a:t>为此，提出了中断概念。</a:t>
            </a:r>
            <a:endParaRPr lang="en-US" altLang="zh-CN" sz="3000" smtClean="0"/>
          </a:p>
        </p:txBody>
      </p:sp>
    </p:spTree>
  </p:cSld>
  <p:clrMapOvr>
    <a:masterClrMapping/>
  </p:clrMapOvr>
  <p:transition>
    <p:split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44" name="图片 112643"/>
          <p:cNvPicPr>
            <a:picLocks noChangeAspect="1"/>
          </p:cNvPicPr>
          <p:nvPr/>
        </p:nvPicPr>
        <p:blipFill>
          <a:blip r:embed="rId1"/>
          <a:stretch>
            <a:fillRect/>
          </a:stretch>
        </p:blipFill>
        <p:spPr>
          <a:xfrm>
            <a:off x="231775" y="1171575"/>
            <a:ext cx="8700770" cy="4709795"/>
          </a:xfrm>
          <a:prstGeom prst="rect">
            <a:avLst/>
          </a:prstGeom>
          <a:noFill/>
          <a:ln w="9525">
            <a:noFill/>
          </a:ln>
        </p:spPr>
      </p:pic>
      <p:sp>
        <p:nvSpPr>
          <p:cNvPr id="112645" name="矩形 112644"/>
          <p:cNvSpPr/>
          <p:nvPr/>
        </p:nvSpPr>
        <p:spPr>
          <a:xfrm>
            <a:off x="2590800" y="5943600"/>
            <a:ext cx="5655310" cy="583565"/>
          </a:xfrm>
          <a:prstGeom prst="rect">
            <a:avLst/>
          </a:prstGeom>
          <a:noFill/>
          <a:ln w="9525">
            <a:noFill/>
          </a:ln>
        </p:spPr>
        <p:txBody>
          <a:bodyPr wrap="square">
            <a:spAutoFit/>
          </a:bodyPr>
          <a:p>
            <a:pPr algn="ctr"/>
            <a:r>
              <a:rPr lang="zh-CN" altLang="en-US" sz="3200" b="1" dirty="0">
                <a:solidFill>
                  <a:srgbClr val="FFFF00"/>
                </a:solidFill>
                <a:effectLst>
                  <a:outerShdw blurRad="38100" dist="38100" dir="2700000">
                    <a:srgbClr val="000000"/>
                  </a:outerShdw>
                </a:effectLst>
                <a:latin typeface="Arial" panose="020B0604020202020204" pitchFamily="34" charset="0"/>
                <a:ea typeface="华文行楷" panose="02010800040101010101" pitchFamily="2" charset="-122"/>
              </a:rPr>
              <a:t>中断引起程序转移示意图</a:t>
            </a:r>
            <a:endParaRPr lang="zh-CN" altLang="en-US" sz="3200" b="1" dirty="0">
              <a:solidFill>
                <a:srgbClr val="FFFF00"/>
              </a:solidFill>
              <a:effectLst>
                <a:outerShdw blurRad="38100" dist="38100" dir="2700000">
                  <a:srgbClr val="000000"/>
                </a:outerShdw>
              </a:effectLst>
              <a:latin typeface="Arial" panose="020B0604020202020204" pitchFamily="34" charset="0"/>
              <a:ea typeface="华文行楷" panose="02010800040101010101" pitchFamily="2" charset="-12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407920" y="2961640"/>
              <a:ext cx="6350" cy="152400"/>
            </p14:xfrm>
          </p:contentPart>
        </mc:Choice>
        <mc:Fallback xmlns="">
          <p:pic>
            <p:nvPicPr>
              <p:cNvPr id="2" name="墨迹 1"/>
            </p:nvPicPr>
            <p:blipFill>
              <a:blip r:embed="rId3"/>
            </p:blipFill>
            <p:spPr>
              <a:xfrm>
                <a:off x="2407920" y="2961640"/>
                <a:ext cx="6350" cy="1524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401570" y="2936240"/>
              <a:ext cx="120650" cy="88900"/>
            </p14:xfrm>
          </p:contentPart>
        </mc:Choice>
        <mc:Fallback xmlns="">
          <p:pic>
            <p:nvPicPr>
              <p:cNvPr id="3" name="墨迹 2"/>
            </p:nvPicPr>
            <p:blipFill>
              <a:blip r:embed="rId5"/>
            </p:blipFill>
            <p:spPr>
              <a:xfrm>
                <a:off x="2401570" y="2936240"/>
                <a:ext cx="120650" cy="889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2515870" y="2948940"/>
              <a:ext cx="25400" cy="133350"/>
            </p14:xfrm>
          </p:contentPart>
        </mc:Choice>
        <mc:Fallback xmlns="">
          <p:pic>
            <p:nvPicPr>
              <p:cNvPr id="4" name="墨迹 3"/>
            </p:nvPicPr>
            <p:blipFill>
              <a:blip r:embed="rId7"/>
            </p:blipFill>
            <p:spPr>
              <a:xfrm>
                <a:off x="2515870" y="2948940"/>
                <a:ext cx="25400" cy="1333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2534920" y="2967990"/>
              <a:ext cx="127000" cy="107950"/>
            </p14:xfrm>
          </p:contentPart>
        </mc:Choice>
        <mc:Fallback xmlns="">
          <p:pic>
            <p:nvPicPr>
              <p:cNvPr id="5" name="墨迹 4"/>
            </p:nvPicPr>
            <p:blipFill>
              <a:blip r:embed="rId9"/>
            </p:blipFill>
            <p:spPr>
              <a:xfrm>
                <a:off x="2534920" y="2967990"/>
                <a:ext cx="127000" cy="1079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2655570" y="2948940"/>
              <a:ext cx="44450" cy="152400"/>
            </p14:xfrm>
          </p:contentPart>
        </mc:Choice>
        <mc:Fallback xmlns="">
          <p:pic>
            <p:nvPicPr>
              <p:cNvPr id="6" name="墨迹 5"/>
            </p:nvPicPr>
            <p:blipFill>
              <a:blip r:embed="rId11"/>
            </p:blipFill>
            <p:spPr>
              <a:xfrm>
                <a:off x="2655570" y="2948940"/>
                <a:ext cx="44450" cy="1524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2770505" y="2974340"/>
              <a:ext cx="44450" cy="152400"/>
            </p14:xfrm>
          </p:contentPart>
        </mc:Choice>
        <mc:Fallback xmlns="">
          <p:pic>
            <p:nvPicPr>
              <p:cNvPr id="7" name="墨迹 6"/>
            </p:nvPicPr>
            <p:blipFill>
              <a:blip r:embed="rId13"/>
            </p:blipFill>
            <p:spPr>
              <a:xfrm>
                <a:off x="2770505" y="2974340"/>
                <a:ext cx="44450" cy="1524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2795905" y="2987040"/>
              <a:ext cx="127000" cy="158750"/>
            </p14:xfrm>
          </p:contentPart>
        </mc:Choice>
        <mc:Fallback xmlns="">
          <p:pic>
            <p:nvPicPr>
              <p:cNvPr id="8" name="墨迹 7"/>
            </p:nvPicPr>
            <p:blipFill>
              <a:blip r:embed="rId15"/>
            </p:blipFill>
            <p:spPr>
              <a:xfrm>
                <a:off x="2795905" y="2987040"/>
                <a:ext cx="127000" cy="1587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2922905" y="2961640"/>
              <a:ext cx="228600" cy="360"/>
            </p14:xfrm>
          </p:contentPart>
        </mc:Choice>
        <mc:Fallback xmlns="">
          <p:pic>
            <p:nvPicPr>
              <p:cNvPr id="9" name="墨迹 8"/>
            </p:nvPicPr>
            <p:blipFill>
              <a:blip r:embed="rId17"/>
            </p:blipFill>
            <p:spPr>
              <a:xfrm>
                <a:off x="2922905" y="2961640"/>
                <a:ext cx="22860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0" name="墨迹 9"/>
              <p14:cNvContentPartPr/>
              <p14:nvPr/>
            </p14:nvContentPartPr>
            <p14:xfrm>
              <a:off x="3030855" y="2987040"/>
              <a:ext cx="44450" cy="190500"/>
            </p14:xfrm>
          </p:contentPart>
        </mc:Choice>
        <mc:Fallback xmlns="">
          <p:pic>
            <p:nvPicPr>
              <p:cNvPr id="10" name="墨迹 9"/>
            </p:nvPicPr>
            <p:blipFill>
              <a:blip r:embed="rId19"/>
            </p:blipFill>
            <p:spPr>
              <a:xfrm>
                <a:off x="3030855" y="2987040"/>
                <a:ext cx="44450" cy="1905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3151505" y="2942590"/>
              <a:ext cx="139700" cy="203200"/>
            </p14:xfrm>
          </p:contentPart>
        </mc:Choice>
        <mc:Fallback xmlns="">
          <p:pic>
            <p:nvPicPr>
              <p:cNvPr id="11" name="墨迹 10"/>
            </p:nvPicPr>
            <p:blipFill>
              <a:blip r:embed="rId21"/>
            </p:blipFill>
            <p:spPr>
              <a:xfrm>
                <a:off x="3151505" y="2942590"/>
                <a:ext cx="139700" cy="2032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2" name="墨迹 11"/>
              <p14:cNvContentPartPr/>
              <p14:nvPr/>
            </p14:nvContentPartPr>
            <p14:xfrm>
              <a:off x="3532505" y="2961640"/>
              <a:ext cx="153035" cy="247650"/>
            </p14:xfrm>
          </p:contentPart>
        </mc:Choice>
        <mc:Fallback xmlns="">
          <p:pic>
            <p:nvPicPr>
              <p:cNvPr id="12" name="墨迹 11"/>
            </p:nvPicPr>
            <p:blipFill>
              <a:blip r:embed="rId23"/>
            </p:blipFill>
            <p:spPr>
              <a:xfrm>
                <a:off x="3532505" y="2961640"/>
                <a:ext cx="153035" cy="2476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3" name="墨迹 12"/>
              <p14:cNvContentPartPr/>
              <p14:nvPr/>
            </p14:nvContentPartPr>
            <p14:xfrm>
              <a:off x="4536440" y="2707005"/>
              <a:ext cx="133985" cy="407035"/>
            </p14:xfrm>
          </p:contentPart>
        </mc:Choice>
        <mc:Fallback xmlns="">
          <p:pic>
            <p:nvPicPr>
              <p:cNvPr id="13" name="墨迹 12"/>
            </p:nvPicPr>
            <p:blipFill>
              <a:blip r:embed="rId25"/>
            </p:blipFill>
            <p:spPr>
              <a:xfrm>
                <a:off x="4536440" y="2707005"/>
                <a:ext cx="133985" cy="40703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4" name="墨迹 13"/>
              <p14:cNvContentPartPr/>
              <p14:nvPr/>
            </p14:nvContentPartPr>
            <p14:xfrm>
              <a:off x="4645025" y="2707005"/>
              <a:ext cx="63500" cy="108585"/>
            </p14:xfrm>
          </p:contentPart>
        </mc:Choice>
        <mc:Fallback xmlns="">
          <p:pic>
            <p:nvPicPr>
              <p:cNvPr id="14" name="墨迹 13"/>
            </p:nvPicPr>
            <p:blipFill>
              <a:blip r:embed="rId27"/>
            </p:blipFill>
            <p:spPr>
              <a:xfrm>
                <a:off x="4645025" y="2707005"/>
                <a:ext cx="63500" cy="10858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5" name="墨迹 14"/>
              <p14:cNvContentPartPr/>
              <p14:nvPr/>
            </p14:nvContentPartPr>
            <p14:xfrm>
              <a:off x="4797425" y="2694305"/>
              <a:ext cx="152400" cy="235585"/>
            </p14:xfrm>
          </p:contentPart>
        </mc:Choice>
        <mc:Fallback xmlns="">
          <p:pic>
            <p:nvPicPr>
              <p:cNvPr id="15" name="墨迹 14"/>
            </p:nvPicPr>
            <p:blipFill>
              <a:blip r:embed="rId29"/>
            </p:blipFill>
            <p:spPr>
              <a:xfrm>
                <a:off x="4797425" y="2694305"/>
                <a:ext cx="152400" cy="23558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6" name="墨迹 15"/>
              <p14:cNvContentPartPr/>
              <p14:nvPr/>
            </p14:nvContentPartPr>
            <p14:xfrm>
              <a:off x="3831590" y="2898140"/>
              <a:ext cx="482600" cy="88900"/>
            </p14:xfrm>
          </p:contentPart>
        </mc:Choice>
        <mc:Fallback xmlns="">
          <p:pic>
            <p:nvPicPr>
              <p:cNvPr id="16" name="墨迹 15"/>
            </p:nvPicPr>
            <p:blipFill>
              <a:blip r:embed="rId31"/>
            </p:blipFill>
            <p:spPr>
              <a:xfrm>
                <a:off x="3831590" y="2898140"/>
                <a:ext cx="482600" cy="889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7" name="墨迹 16"/>
              <p14:cNvContentPartPr/>
              <p14:nvPr/>
            </p14:nvContentPartPr>
            <p14:xfrm>
              <a:off x="4218940" y="2834640"/>
              <a:ext cx="165100" cy="158750"/>
            </p14:xfrm>
          </p:contentPart>
        </mc:Choice>
        <mc:Fallback xmlns="">
          <p:pic>
            <p:nvPicPr>
              <p:cNvPr id="17" name="墨迹 16"/>
            </p:nvPicPr>
            <p:blipFill>
              <a:blip r:embed="rId33"/>
            </p:blipFill>
            <p:spPr>
              <a:xfrm>
                <a:off x="4218940" y="2834640"/>
                <a:ext cx="165100" cy="1587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8" name="墨迹 17"/>
              <p14:cNvContentPartPr/>
              <p14:nvPr/>
            </p14:nvContentPartPr>
            <p14:xfrm>
              <a:off x="3723640" y="2713355"/>
              <a:ext cx="38100" cy="210185"/>
            </p14:xfrm>
          </p:contentPart>
        </mc:Choice>
        <mc:Fallback xmlns="">
          <p:pic>
            <p:nvPicPr>
              <p:cNvPr id="18" name="墨迹 17"/>
            </p:nvPicPr>
            <p:blipFill>
              <a:blip r:embed="rId35"/>
            </p:blipFill>
            <p:spPr>
              <a:xfrm>
                <a:off x="3723640" y="2713355"/>
                <a:ext cx="38100" cy="21018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9" name="墨迹 18"/>
              <p14:cNvContentPartPr/>
              <p14:nvPr/>
            </p14:nvContentPartPr>
            <p14:xfrm>
              <a:off x="3806190" y="2726055"/>
              <a:ext cx="165100" cy="89535"/>
            </p14:xfrm>
          </p:contentPart>
        </mc:Choice>
        <mc:Fallback xmlns="">
          <p:pic>
            <p:nvPicPr>
              <p:cNvPr id="19" name="墨迹 18"/>
            </p:nvPicPr>
            <p:blipFill>
              <a:blip r:embed="rId37"/>
            </p:blipFill>
            <p:spPr>
              <a:xfrm>
                <a:off x="3806190" y="2726055"/>
                <a:ext cx="165100" cy="8953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0" name="墨迹 19"/>
              <p14:cNvContentPartPr/>
              <p14:nvPr/>
            </p14:nvContentPartPr>
            <p14:xfrm>
              <a:off x="3869690" y="2687955"/>
              <a:ext cx="19050" cy="254635"/>
            </p14:xfrm>
          </p:contentPart>
        </mc:Choice>
        <mc:Fallback xmlns="">
          <p:pic>
            <p:nvPicPr>
              <p:cNvPr id="20" name="墨迹 19"/>
            </p:nvPicPr>
            <p:blipFill>
              <a:blip r:embed="rId39"/>
            </p:blipFill>
            <p:spPr>
              <a:xfrm>
                <a:off x="3869690" y="2687955"/>
                <a:ext cx="19050" cy="25463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1" name="墨迹 20"/>
              <p14:cNvContentPartPr/>
              <p14:nvPr/>
            </p14:nvContentPartPr>
            <p14:xfrm>
              <a:off x="4047490" y="2694305"/>
              <a:ext cx="158750" cy="184785"/>
            </p14:xfrm>
          </p:contentPart>
        </mc:Choice>
        <mc:Fallback xmlns="">
          <p:pic>
            <p:nvPicPr>
              <p:cNvPr id="21" name="墨迹 20"/>
            </p:nvPicPr>
            <p:blipFill>
              <a:blip r:embed="rId41"/>
            </p:blipFill>
            <p:spPr>
              <a:xfrm>
                <a:off x="4047490" y="2694305"/>
                <a:ext cx="158750" cy="18478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2" name="墨迹 21"/>
              <p14:cNvContentPartPr/>
              <p14:nvPr/>
            </p14:nvContentPartPr>
            <p14:xfrm>
              <a:off x="4187190" y="2668905"/>
              <a:ext cx="12700" cy="38100"/>
            </p14:xfrm>
          </p:contentPart>
        </mc:Choice>
        <mc:Fallback xmlns="">
          <p:pic>
            <p:nvPicPr>
              <p:cNvPr id="22" name="墨迹 21"/>
            </p:nvPicPr>
            <p:blipFill>
              <a:blip r:embed="rId43"/>
            </p:blipFill>
            <p:spPr>
              <a:xfrm>
                <a:off x="4187190" y="2668905"/>
                <a:ext cx="12700" cy="381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3" name="墨迹 22"/>
              <p14:cNvContentPartPr/>
              <p14:nvPr/>
            </p14:nvContentPartPr>
            <p14:xfrm>
              <a:off x="4149090" y="2662555"/>
              <a:ext cx="19050" cy="19050"/>
            </p14:xfrm>
          </p:contentPart>
        </mc:Choice>
        <mc:Fallback xmlns="">
          <p:pic>
            <p:nvPicPr>
              <p:cNvPr id="23" name="墨迹 22"/>
            </p:nvPicPr>
            <p:blipFill>
              <a:blip r:embed="rId45"/>
            </p:blipFill>
            <p:spPr>
              <a:xfrm>
                <a:off x="4149090" y="2662555"/>
                <a:ext cx="19050" cy="190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4" name="墨迹 23"/>
              <p14:cNvContentPartPr/>
              <p14:nvPr/>
            </p14:nvContentPartPr>
            <p14:xfrm>
              <a:off x="4130040" y="2643505"/>
              <a:ext cx="95250" cy="210185"/>
            </p14:xfrm>
          </p:contentPart>
        </mc:Choice>
        <mc:Fallback xmlns="">
          <p:pic>
            <p:nvPicPr>
              <p:cNvPr id="24" name="墨迹 23"/>
            </p:nvPicPr>
            <p:blipFill>
              <a:blip r:embed="rId47"/>
            </p:blipFill>
            <p:spPr>
              <a:xfrm>
                <a:off x="4130040" y="2643505"/>
                <a:ext cx="95250" cy="21018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5" name="墨迹 24"/>
              <p14:cNvContentPartPr/>
              <p14:nvPr/>
            </p14:nvContentPartPr>
            <p14:xfrm>
              <a:off x="4263390" y="2649855"/>
              <a:ext cx="69850" cy="197485"/>
            </p14:xfrm>
          </p:contentPart>
        </mc:Choice>
        <mc:Fallback xmlns="">
          <p:pic>
            <p:nvPicPr>
              <p:cNvPr id="25" name="墨迹 24"/>
            </p:nvPicPr>
            <p:blipFill>
              <a:blip r:embed="rId49"/>
            </p:blipFill>
            <p:spPr>
              <a:xfrm>
                <a:off x="4263390" y="2649855"/>
                <a:ext cx="69850" cy="19748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6" name="墨迹 25"/>
              <p14:cNvContentPartPr/>
              <p14:nvPr/>
            </p14:nvContentPartPr>
            <p14:xfrm>
              <a:off x="5070475" y="2719705"/>
              <a:ext cx="342900" cy="38735"/>
            </p14:xfrm>
          </p:contentPart>
        </mc:Choice>
        <mc:Fallback xmlns="">
          <p:pic>
            <p:nvPicPr>
              <p:cNvPr id="26" name="墨迹 25"/>
            </p:nvPicPr>
            <p:blipFill>
              <a:blip r:embed="rId51"/>
            </p:blipFill>
            <p:spPr>
              <a:xfrm>
                <a:off x="5070475" y="2719705"/>
                <a:ext cx="342900" cy="3873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7" name="墨迹 26"/>
              <p14:cNvContentPartPr/>
              <p14:nvPr/>
            </p14:nvContentPartPr>
            <p14:xfrm>
              <a:off x="5292725" y="2713355"/>
              <a:ext cx="229235" cy="133985"/>
            </p14:xfrm>
          </p:contentPart>
        </mc:Choice>
        <mc:Fallback xmlns="">
          <p:pic>
            <p:nvPicPr>
              <p:cNvPr id="27" name="墨迹 26"/>
            </p:nvPicPr>
            <p:blipFill>
              <a:blip r:embed="rId53"/>
            </p:blipFill>
            <p:spPr>
              <a:xfrm>
                <a:off x="5292725" y="2713355"/>
                <a:ext cx="229235" cy="13398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8" name="墨迹 27"/>
              <p14:cNvContentPartPr/>
              <p14:nvPr/>
            </p14:nvContentPartPr>
            <p14:xfrm>
              <a:off x="2401570" y="1232535"/>
              <a:ext cx="1277620" cy="476885"/>
            </p14:xfrm>
          </p:contentPart>
        </mc:Choice>
        <mc:Fallback xmlns="">
          <p:pic>
            <p:nvPicPr>
              <p:cNvPr id="28" name="墨迹 27"/>
            </p:nvPicPr>
            <p:blipFill>
              <a:blip r:embed="rId55"/>
            </p:blipFill>
            <p:spPr>
              <a:xfrm>
                <a:off x="2401570" y="1232535"/>
                <a:ext cx="1277620" cy="47688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29" name="墨迹 28"/>
              <p14:cNvContentPartPr/>
              <p14:nvPr/>
            </p14:nvContentPartPr>
            <p14:xfrm>
              <a:off x="5184775" y="2554605"/>
              <a:ext cx="82550" cy="171450"/>
            </p14:xfrm>
          </p:contentPart>
        </mc:Choice>
        <mc:Fallback xmlns="">
          <p:pic>
            <p:nvPicPr>
              <p:cNvPr id="29" name="墨迹 28"/>
            </p:nvPicPr>
            <p:blipFill>
              <a:blip r:embed="rId57"/>
            </p:blipFill>
            <p:spPr>
              <a:xfrm>
                <a:off x="5184775" y="2554605"/>
                <a:ext cx="82550" cy="1714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0" name="墨迹 29"/>
              <p14:cNvContentPartPr/>
              <p14:nvPr/>
            </p14:nvContentPartPr>
            <p14:xfrm>
              <a:off x="5299075" y="2541905"/>
              <a:ext cx="152400" cy="165100"/>
            </p14:xfrm>
          </p:contentPart>
        </mc:Choice>
        <mc:Fallback xmlns="">
          <p:pic>
            <p:nvPicPr>
              <p:cNvPr id="30" name="墨迹 29"/>
            </p:nvPicPr>
            <p:blipFill>
              <a:blip r:embed="rId59"/>
            </p:blipFill>
            <p:spPr>
              <a:xfrm>
                <a:off x="5299075" y="2541905"/>
                <a:ext cx="152400" cy="1651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1" name="墨迹 30"/>
              <p14:cNvContentPartPr/>
              <p14:nvPr/>
            </p14:nvContentPartPr>
            <p14:xfrm>
              <a:off x="2725420" y="857885"/>
              <a:ext cx="6350" cy="215900"/>
            </p14:xfrm>
          </p:contentPart>
        </mc:Choice>
        <mc:Fallback xmlns="">
          <p:pic>
            <p:nvPicPr>
              <p:cNvPr id="31" name="墨迹 30"/>
            </p:nvPicPr>
            <p:blipFill>
              <a:blip r:embed="rId61"/>
            </p:blipFill>
            <p:spPr>
              <a:xfrm>
                <a:off x="2725420" y="857885"/>
                <a:ext cx="6350" cy="2159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2" name="墨迹 31"/>
              <p14:cNvContentPartPr/>
              <p14:nvPr/>
            </p14:nvContentPartPr>
            <p14:xfrm>
              <a:off x="2674620" y="908685"/>
              <a:ext cx="521335" cy="139700"/>
            </p14:xfrm>
          </p:contentPart>
        </mc:Choice>
        <mc:Fallback xmlns="">
          <p:pic>
            <p:nvPicPr>
              <p:cNvPr id="32" name="墨迹 31"/>
            </p:nvPicPr>
            <p:blipFill>
              <a:blip r:embed="rId63"/>
            </p:blipFill>
            <p:spPr>
              <a:xfrm>
                <a:off x="2674620" y="908685"/>
                <a:ext cx="521335" cy="1397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3" name="墨迹 32"/>
              <p14:cNvContentPartPr/>
              <p14:nvPr/>
            </p14:nvContentPartPr>
            <p14:xfrm>
              <a:off x="2821305" y="978535"/>
              <a:ext cx="203200" cy="38100"/>
            </p14:xfrm>
          </p:contentPart>
        </mc:Choice>
        <mc:Fallback xmlns="">
          <p:pic>
            <p:nvPicPr>
              <p:cNvPr id="33" name="墨迹 32"/>
            </p:nvPicPr>
            <p:blipFill>
              <a:blip r:embed="rId65"/>
            </p:blipFill>
            <p:spPr>
              <a:xfrm>
                <a:off x="2821305" y="978535"/>
                <a:ext cx="203200" cy="381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4" name="墨迹 33"/>
              <p14:cNvContentPartPr/>
              <p14:nvPr/>
            </p14:nvContentPartPr>
            <p14:xfrm>
              <a:off x="2821305" y="1054735"/>
              <a:ext cx="190500" cy="6350"/>
            </p14:xfrm>
          </p:contentPart>
        </mc:Choice>
        <mc:Fallback xmlns="">
          <p:pic>
            <p:nvPicPr>
              <p:cNvPr id="34" name="墨迹 33"/>
            </p:nvPicPr>
            <p:blipFill>
              <a:blip r:embed="rId67"/>
            </p:blipFill>
            <p:spPr>
              <a:xfrm>
                <a:off x="2821305" y="1054735"/>
                <a:ext cx="190500" cy="63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5" name="墨迹 34"/>
              <p14:cNvContentPartPr/>
              <p14:nvPr/>
            </p14:nvContentPartPr>
            <p14:xfrm>
              <a:off x="2910205" y="921385"/>
              <a:ext cx="19050" cy="355600"/>
            </p14:xfrm>
          </p:contentPart>
        </mc:Choice>
        <mc:Fallback xmlns="">
          <p:pic>
            <p:nvPicPr>
              <p:cNvPr id="35" name="墨迹 34"/>
            </p:nvPicPr>
            <p:blipFill>
              <a:blip r:embed="rId69"/>
            </p:blipFill>
            <p:spPr>
              <a:xfrm>
                <a:off x="2910205" y="921385"/>
                <a:ext cx="19050" cy="35560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6" name="墨迹 35"/>
              <p14:cNvContentPartPr/>
              <p14:nvPr/>
            </p14:nvContentPartPr>
            <p14:xfrm>
              <a:off x="4396740" y="2573655"/>
              <a:ext cx="661035" cy="654685"/>
            </p14:xfrm>
          </p:contentPart>
        </mc:Choice>
        <mc:Fallback xmlns="">
          <p:pic>
            <p:nvPicPr>
              <p:cNvPr id="36" name="墨迹 35"/>
            </p:nvPicPr>
            <p:blipFill>
              <a:blip r:embed="rId71"/>
            </p:blipFill>
            <p:spPr>
              <a:xfrm>
                <a:off x="4396740" y="2573655"/>
                <a:ext cx="661035" cy="654685"/>
              </a:xfrm>
              <a:prstGeom prst="rect"/>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a:xfrm>
            <a:off x="685800" y="914400"/>
            <a:ext cx="7772400" cy="1143000"/>
          </a:xfrm>
        </p:spPr>
        <p:txBody>
          <a:bodyPr anchor="ctr"/>
          <a:p>
            <a:pPr>
              <a:buNone/>
            </a:pPr>
            <a:r>
              <a:rPr lang="en-US" altLang="zh-CN" dirty="0">
                <a:latin typeface="Arial" panose="020B0604020202020204" pitchFamily="34" charset="0"/>
                <a:ea typeface="黑体" panose="02010609060101010101" pitchFamily="2" charset="-122"/>
              </a:rPr>
              <a:t> </a:t>
            </a:r>
            <a:r>
              <a:rPr lang="zh-CN" altLang="en-US" dirty="0">
                <a:latin typeface="Arial" panose="020B0604020202020204" pitchFamily="34" charset="0"/>
                <a:ea typeface="黑体" panose="02010609060101010101" pitchFamily="2" charset="-122"/>
              </a:rPr>
              <a:t>为什么要用中断</a:t>
            </a:r>
            <a:endParaRPr lang="zh-CN" altLang="en-US" dirty="0">
              <a:latin typeface="Arial" panose="020B0604020202020204" pitchFamily="34" charset="0"/>
              <a:ea typeface="黑体" panose="02010609060101010101" pitchFamily="2" charset="-122"/>
            </a:endParaRPr>
          </a:p>
        </p:txBody>
      </p:sp>
      <p:sp>
        <p:nvSpPr>
          <p:cNvPr id="5124" name="文本框 5123">
            <a:hlinkClick r:id="rId1" action="ppaction://hlinksldjump"/>
          </p:cNvPr>
          <p:cNvSpPr txBox="1"/>
          <p:nvPr/>
        </p:nvSpPr>
        <p:spPr>
          <a:xfrm>
            <a:off x="7239000" y="6324600"/>
            <a:ext cx="1447800" cy="404813"/>
          </a:xfrm>
          <a:prstGeom prst="rect">
            <a:avLst/>
          </a:prstGeom>
          <a:noFill/>
          <a:ln w="38100" cap="rnd" cmpd="dbl">
            <a:solidFill>
              <a:srgbClr val="CC99FF"/>
            </a:solidFill>
            <a:prstDash val="sysDot"/>
            <a:miter/>
            <a:headEnd type="none" w="med" len="med"/>
            <a:tailEnd type="none" w="med" len="med"/>
          </a:ln>
        </p:spPr>
        <p:txBody>
          <a:bodyPr>
            <a:spAutoFit/>
          </a:bodyPr>
          <a:p>
            <a:pPr algn="ctr"/>
            <a:r>
              <a:rPr lang="zh-CN" altLang="en-US" sz="1800" b="1" i="1" dirty="0">
                <a:solidFill>
                  <a:srgbClr val="CC3300"/>
                </a:solidFill>
                <a:latin typeface="Times New Roman" panose="02020603050405020304" pitchFamily="18" charset="0"/>
              </a:rPr>
              <a:t>返回本</a:t>
            </a:r>
            <a:r>
              <a:rPr lang="zh-CN" altLang="en-US" sz="1800" b="1" i="1">
                <a:solidFill>
                  <a:srgbClr val="CC3300"/>
                </a:solidFill>
                <a:latin typeface="Times New Roman" panose="02020603050405020304" pitchFamily="18" charset="0"/>
              </a:rPr>
              <a:t>节</a:t>
            </a:r>
            <a:endParaRPr lang="zh-CN" altLang="en-US" sz="1800" b="1" i="1">
              <a:solidFill>
                <a:srgbClr val="CC3300"/>
              </a:solidFill>
              <a:latin typeface="Times New Roman" panose="02020603050405020304" pitchFamily="18" charset="0"/>
            </a:endParaRPr>
          </a:p>
        </p:txBody>
      </p:sp>
      <p:sp>
        <p:nvSpPr>
          <p:cNvPr id="5128" name="文本占位符 5127"/>
          <p:cNvSpPr>
            <a:spLocks noGrp="1"/>
          </p:cNvSpPr>
          <p:nvPr>
            <p:ph type="body" idx="1"/>
          </p:nvPr>
        </p:nvSpPr>
        <p:spPr>
          <a:xfrm>
            <a:off x="359410" y="2348230"/>
            <a:ext cx="8424863" cy="2160588"/>
          </a:xfrm>
        </p:spPr>
        <p:txBody>
          <a:bodyPr vert="horz" wrap="square" lIns="91440" tIns="45720" rIns="91440" bIns="45720" anchor="t"/>
          <a:p>
            <a:pPr>
              <a:buNone/>
            </a:pPr>
            <a:r>
              <a:rPr lang="zh-CN" altLang="en-US" b="0" dirty="0">
                <a:solidFill>
                  <a:srgbClr val="9900CC"/>
                </a:solidFill>
                <a:latin typeface="楷体_GB2312" pitchFamily="49" charset="-122"/>
                <a:ea typeface="楷体_GB2312" pitchFamily="49" charset="-122"/>
              </a:rPr>
              <a:t>（</a:t>
            </a:r>
            <a:r>
              <a:rPr lang="en-US" altLang="zh-CN" b="0" dirty="0">
                <a:solidFill>
                  <a:srgbClr val="9900CC"/>
                </a:solidFill>
                <a:latin typeface="楷体_GB2312" pitchFamily="49" charset="-122"/>
                <a:ea typeface="楷体_GB2312" pitchFamily="49" charset="-122"/>
              </a:rPr>
              <a:t>1</a:t>
            </a:r>
            <a:r>
              <a:rPr lang="zh-CN" altLang="en-US" b="0" dirty="0">
                <a:solidFill>
                  <a:srgbClr val="9900CC"/>
                </a:solidFill>
                <a:latin typeface="楷体_GB2312" pitchFamily="49" charset="-122"/>
                <a:ea typeface="楷体_GB2312" pitchFamily="49" charset="-122"/>
              </a:rPr>
              <a:t>）同步操作：</a:t>
            </a:r>
            <a:endParaRPr lang="zh-CN" altLang="en-US" b="0" dirty="0">
              <a:solidFill>
                <a:srgbClr val="9900CC"/>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快速</a:t>
            </a:r>
            <a:r>
              <a:rPr lang="en-US" altLang="zh-CN" b="0" dirty="0">
                <a:solidFill>
                  <a:srgbClr val="000000"/>
                </a:solidFill>
                <a:latin typeface="楷体_GB2312" pitchFamily="49" charset="-122"/>
                <a:ea typeface="楷体_GB2312" pitchFamily="49" charset="-122"/>
              </a:rPr>
              <a:t>CPU</a:t>
            </a:r>
            <a:r>
              <a:rPr lang="zh-CN" altLang="en-US" b="0" dirty="0">
                <a:solidFill>
                  <a:srgbClr val="000000"/>
                </a:solidFill>
                <a:latin typeface="楷体_GB2312" pitchFamily="49" charset="-122"/>
                <a:ea typeface="楷体_GB2312" pitchFamily="49" charset="-122"/>
              </a:rPr>
              <a:t>与慢速外设的同步</a:t>
            </a:r>
            <a:r>
              <a:rPr lang="en-US" altLang="zh-CN"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并行</a:t>
            </a:r>
            <a:r>
              <a:rPr lang="en-US" altLang="zh-CN"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工作。</a:t>
            </a:r>
            <a:endParaRPr lang="zh-CN" altLang="en-US" b="0" dirty="0">
              <a:solidFill>
                <a:srgbClr val="000000"/>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a:t>
            </a:r>
            <a:r>
              <a:rPr lang="en-US" altLang="zh-CN" b="0" dirty="0">
                <a:solidFill>
                  <a:srgbClr val="9900CC"/>
                </a:solidFill>
                <a:latin typeface="楷体_GB2312" pitchFamily="49" charset="-122"/>
                <a:ea typeface="楷体_GB2312" pitchFamily="49" charset="-122"/>
              </a:rPr>
              <a:t>2</a:t>
            </a:r>
            <a:r>
              <a:rPr lang="zh-CN" altLang="en-US" b="0" dirty="0">
                <a:solidFill>
                  <a:srgbClr val="9900CC"/>
                </a:solidFill>
                <a:latin typeface="楷体_GB2312" pitchFamily="49" charset="-122"/>
                <a:ea typeface="楷体_GB2312" pitchFamily="49" charset="-122"/>
              </a:rPr>
              <a:t>）故障处理：</a:t>
            </a:r>
            <a:endParaRPr lang="zh-CN" altLang="en-US" b="0" dirty="0">
              <a:solidFill>
                <a:srgbClr val="9900CC"/>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同机器硬件错误有关的应急事件的处理。</a:t>
            </a:r>
            <a:endParaRPr lang="zh-CN" altLang="en-US" b="0">
              <a:solidFill>
                <a:srgbClr val="3333FF"/>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a:t>
            </a:r>
            <a:r>
              <a:rPr lang="en-US" altLang="zh-CN" b="0" dirty="0">
                <a:solidFill>
                  <a:srgbClr val="9900CC"/>
                </a:solidFill>
                <a:latin typeface="楷体_GB2312" pitchFamily="49" charset="-122"/>
                <a:ea typeface="楷体_GB2312" pitchFamily="49" charset="-122"/>
              </a:rPr>
              <a:t>3</a:t>
            </a:r>
            <a:r>
              <a:rPr lang="zh-CN" altLang="en-US" b="0" dirty="0">
                <a:solidFill>
                  <a:srgbClr val="9900CC"/>
                </a:solidFill>
                <a:latin typeface="楷体_GB2312" pitchFamily="49" charset="-122"/>
                <a:ea typeface="楷体_GB2312" pitchFamily="49" charset="-122"/>
              </a:rPr>
              <a:t>）实时处理：</a:t>
            </a:r>
            <a:endParaRPr lang="zh-CN" altLang="en-US" b="0" dirty="0">
              <a:solidFill>
                <a:srgbClr val="9900CC"/>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在工业控制中使用的实时微机控制系统。</a:t>
            </a:r>
            <a:endParaRPr lang="zh-CN" altLang="en-US" b="0" dirty="0">
              <a:solidFill>
                <a:srgbClr val="000000"/>
              </a:solidFill>
              <a:latin typeface="楷体_GB2312" pitchFamily="49" charset="-122"/>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533400" y="3048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中断定义</a:t>
            </a:r>
            <a:endParaRPr lang="zh-CN" altLang="en-US" sz="4800" smtClean="0">
              <a:latin typeface="华文新魏" panose="02010800040101010101" pitchFamily="2" charset="-122"/>
              <a:ea typeface="华文新魏" panose="02010800040101010101" pitchFamily="2" charset="-122"/>
            </a:endParaRPr>
          </a:p>
        </p:txBody>
      </p:sp>
      <p:sp>
        <p:nvSpPr>
          <p:cNvPr id="44034" name="Rectangle 3"/>
          <p:cNvSpPr>
            <a:spLocks noGrp="1" noChangeArrowheads="1"/>
          </p:cNvSpPr>
          <p:nvPr>
            <p:ph type="body" idx="4294967295"/>
          </p:nvPr>
        </p:nvSpPr>
        <p:spPr>
          <a:xfrm>
            <a:off x="609600" y="1557338"/>
            <a:ext cx="7848600" cy="4679950"/>
          </a:xfrm>
        </p:spPr>
        <p:txBody>
          <a:bodyPr/>
          <a:lstStyle/>
          <a:p>
            <a:pPr>
              <a:lnSpc>
                <a:spcPct val="105000"/>
              </a:lnSpc>
            </a:pPr>
            <a:r>
              <a:rPr lang="zh-CN" altLang="en-US" smtClean="0">
                <a:cs typeface="Times New Roman" panose="02020603050405020304" pitchFamily="18" charset="0"/>
              </a:rPr>
              <a:t>中断是指程序执行过程中，遇到急需处理的事件时，暂时中止</a:t>
            </a:r>
            <a:r>
              <a:rPr lang="en-US" altLang="zh-CN" smtClean="0">
                <a:cs typeface="Times New Roman" panose="02020603050405020304" pitchFamily="18" charset="0"/>
              </a:rPr>
              <a:t>CPU</a:t>
            </a:r>
            <a:r>
              <a:rPr lang="zh-CN" altLang="en-US" smtClean="0">
                <a:cs typeface="Times New Roman" panose="02020603050405020304" pitchFamily="18" charset="0"/>
              </a:rPr>
              <a:t>上现行程序的运行，转去执行相应的事件处理程序，待处理完成后再返回原程序被中断处或调度其他程序执行的过程。</a:t>
            </a:r>
            <a:endParaRPr lang="zh-CN" altLang="en-US" smtClean="0">
              <a:cs typeface="Times New Roman" panose="02020603050405020304" pitchFamily="18" charset="0"/>
            </a:endParaRPr>
          </a:p>
          <a:p>
            <a:pPr>
              <a:lnSpc>
                <a:spcPct val="105000"/>
              </a:lnSpc>
            </a:pPr>
            <a:endParaRPr lang="en-US" altLang="zh-CN" smtClean="0">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52550" y="404813"/>
            <a:ext cx="6459538" cy="685800"/>
          </a:xfrm>
          <a:noFill/>
        </p:spPr>
        <p:txBody>
          <a:bodyPr/>
          <a:lstStyle/>
          <a:p>
            <a:pPr eaLnBrk="1" hangingPunct="1"/>
            <a:r>
              <a:rPr lang="zh-CN" altLang="en-US" sz="4800" smtClean="0">
                <a:latin typeface="华文新魏" panose="02010800040101010101" pitchFamily="2" charset="-122"/>
                <a:ea typeface="华文新魏" panose="02010800040101010101" pitchFamily="2" charset="-122"/>
              </a:rPr>
              <a:t>中断系统的概念</a:t>
            </a:r>
            <a:endParaRPr lang="zh-CN" altLang="en-US" sz="4800" smtClean="0">
              <a:latin typeface="华文新魏" panose="02010800040101010101" pitchFamily="2" charset="-122"/>
              <a:ea typeface="华文新魏" panose="02010800040101010101" pitchFamily="2" charset="-122"/>
            </a:endParaRPr>
          </a:p>
        </p:txBody>
      </p:sp>
      <p:sp>
        <p:nvSpPr>
          <p:cNvPr id="63491" name="Rectangle 3"/>
          <p:cNvSpPr>
            <a:spLocks noGrp="1" noChangeArrowheads="1"/>
          </p:cNvSpPr>
          <p:nvPr>
            <p:ph type="body" idx="1"/>
          </p:nvPr>
        </p:nvSpPr>
        <p:spPr>
          <a:xfrm>
            <a:off x="539552" y="1700213"/>
            <a:ext cx="8280920" cy="4465637"/>
          </a:xfrm>
          <a:noFill/>
        </p:spPr>
        <p:txBody>
          <a:bodyPr/>
          <a:lstStyle/>
          <a:p>
            <a:pPr>
              <a:lnSpc>
                <a:spcPct val="90000"/>
              </a:lnSpc>
            </a:pPr>
            <a:r>
              <a:rPr lang="zh-CN" altLang="en-US" dirty="0" smtClean="0">
                <a:solidFill>
                  <a:srgbClr val="003399"/>
                </a:solidFill>
                <a:latin typeface="楷体_GB2312" pitchFamily="49" charset="-122"/>
              </a:rPr>
              <a:t>中断系统是实现中断功能的部件，包括中断装置和中断处理程序。</a:t>
            </a:r>
            <a:endParaRPr lang="zh-CN" altLang="en-US" dirty="0" smtClean="0">
              <a:solidFill>
                <a:srgbClr val="003399"/>
              </a:solidFill>
              <a:latin typeface="楷体_GB2312" pitchFamily="49" charset="-122"/>
            </a:endParaRPr>
          </a:p>
          <a:p>
            <a:pPr>
              <a:lnSpc>
                <a:spcPct val="90000"/>
              </a:lnSpc>
            </a:pPr>
            <a:r>
              <a:rPr lang="zh-CN" altLang="en-US" dirty="0" smtClean="0">
                <a:solidFill>
                  <a:srgbClr val="003399"/>
                </a:solidFill>
                <a:latin typeface="楷体_GB2312" pitchFamily="49" charset="-122"/>
              </a:rPr>
              <a:t>中断装置：指发现中断，响应中断的硬件。</a:t>
            </a:r>
            <a:endParaRPr lang="zh-CN" altLang="en-US" dirty="0" smtClean="0">
              <a:solidFill>
                <a:srgbClr val="003399"/>
              </a:solidFill>
              <a:latin typeface="楷体_GB2312" pitchFamily="49" charset="-122"/>
            </a:endParaRPr>
          </a:p>
          <a:p>
            <a:pPr lvl="1">
              <a:lnSpc>
                <a:spcPct val="90000"/>
              </a:lnSpc>
            </a:pPr>
            <a:r>
              <a:rPr lang="zh-CN" altLang="en-US" dirty="0" smtClean="0">
                <a:solidFill>
                  <a:srgbClr val="003399"/>
                </a:solidFill>
                <a:latin typeface="宋体" panose="02010600030101010101" pitchFamily="2" charset="-122"/>
              </a:rPr>
              <a:t>发现中断源，提出中断请求。</a:t>
            </a:r>
            <a:endParaRPr lang="zh-CN" altLang="en-US" dirty="0" smtClean="0">
              <a:solidFill>
                <a:srgbClr val="003399"/>
              </a:solidFill>
              <a:latin typeface="宋体" panose="02010600030101010101" pitchFamily="2" charset="-122"/>
            </a:endParaRPr>
          </a:p>
          <a:p>
            <a:pPr lvl="1">
              <a:lnSpc>
                <a:spcPct val="90000"/>
              </a:lnSpc>
            </a:pPr>
            <a:r>
              <a:rPr lang="zh-CN" altLang="en-US" dirty="0" smtClean="0">
                <a:solidFill>
                  <a:srgbClr val="003399"/>
                </a:solidFill>
                <a:latin typeface="宋体" panose="02010600030101010101" pitchFamily="2" charset="-122"/>
              </a:rPr>
              <a:t>保护现场 </a:t>
            </a:r>
            <a:endParaRPr lang="zh-CN" altLang="en-US" dirty="0" smtClean="0">
              <a:solidFill>
                <a:srgbClr val="003399"/>
              </a:solidFill>
              <a:latin typeface="宋体" panose="02010600030101010101" pitchFamily="2" charset="-122"/>
            </a:endParaRPr>
          </a:p>
          <a:p>
            <a:pPr lvl="1">
              <a:lnSpc>
                <a:spcPct val="90000"/>
              </a:lnSpc>
            </a:pPr>
            <a:r>
              <a:rPr lang="zh-CN" altLang="en-US" dirty="0" smtClean="0">
                <a:solidFill>
                  <a:srgbClr val="003399"/>
                </a:solidFill>
                <a:latin typeface="宋体" panose="02010600030101010101" pitchFamily="2" charset="-122"/>
              </a:rPr>
              <a:t>启动处理中断事件的程序 。</a:t>
            </a:r>
            <a:r>
              <a:rPr lang="zh-CN" altLang="en-US" dirty="0" smtClean="0">
                <a:solidFill>
                  <a:srgbClr val="003399"/>
                </a:solidFill>
                <a:latin typeface="楷体_GB2312" pitchFamily="49" charset="-122"/>
              </a:rPr>
              <a:t> </a:t>
            </a:r>
            <a:endParaRPr lang="zh-CN" altLang="en-US" dirty="0" smtClean="0">
              <a:solidFill>
                <a:srgbClr val="003399"/>
              </a:solidFill>
              <a:latin typeface="楷体_GB2312" pitchFamily="49" charset="-122"/>
            </a:endParaRPr>
          </a:p>
          <a:p>
            <a:pPr>
              <a:lnSpc>
                <a:spcPct val="90000"/>
              </a:lnSpc>
            </a:pPr>
            <a:r>
              <a:rPr lang="zh-CN" altLang="en-US" dirty="0" smtClean="0">
                <a:solidFill>
                  <a:srgbClr val="003399"/>
                </a:solidFill>
                <a:latin typeface="楷体_GB2312" pitchFamily="49" charset="-122"/>
              </a:rPr>
              <a:t>中断处理程序：由软件来完成。</a:t>
            </a:r>
            <a:endParaRPr lang="zh-CN" altLang="en-US" dirty="0" smtClean="0">
              <a:solidFill>
                <a:srgbClr val="003399"/>
              </a:solidFill>
              <a:latin typeface="楷体_GB2312" pitchFamily="49" charset="-122"/>
            </a:endParaRPr>
          </a:p>
          <a:p>
            <a:pPr lvl="1">
              <a:lnSpc>
                <a:spcPct val="90000"/>
              </a:lnSpc>
            </a:pPr>
            <a:r>
              <a:rPr lang="zh-CN" altLang="en-US" dirty="0" smtClean="0">
                <a:solidFill>
                  <a:srgbClr val="003399"/>
                </a:solidFill>
                <a:latin typeface="宋体" panose="02010600030101010101" pitchFamily="2" charset="-122"/>
              </a:rPr>
              <a:t>主要任务是处理中断事件和恢复正常操作</a:t>
            </a:r>
            <a:r>
              <a:rPr lang="zh-CN" altLang="en-US" dirty="0" smtClean="0">
                <a:solidFill>
                  <a:srgbClr val="003399"/>
                </a:solidFill>
                <a:latin typeface="楷体_GB2312" pitchFamily="49" charset="-122"/>
              </a:rPr>
              <a:t> 。</a:t>
            </a:r>
            <a:endParaRPr lang="zh-CN" altLang="en-US" dirty="0" smtClean="0">
              <a:solidFill>
                <a:srgbClr val="003399"/>
              </a:solidFill>
              <a:latin typeface="楷体_GB2312" pitchFamily="49" charset="-122"/>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0" y="-26987"/>
            <a:ext cx="9144000" cy="1143000"/>
          </a:xfrm>
        </p:spPr>
        <p:txBody>
          <a:bodyPr anchor="ctr"/>
          <a:p>
            <a:r>
              <a:rPr lang="en-US" altLang="zh-CN" dirty="0">
                <a:latin typeface="Arial" panose="020B0604020202020204" pitchFamily="34" charset="0"/>
                <a:ea typeface="黑体" panose="02010609060101010101" pitchFamily="2" charset="-122"/>
              </a:rPr>
              <a:t> </a:t>
            </a:r>
            <a:r>
              <a:rPr lang="zh-CN" altLang="en-US" dirty="0">
                <a:latin typeface="Arial" panose="020B0604020202020204" pitchFamily="34" charset="0"/>
                <a:ea typeface="黑体" panose="02010609060101010101" pitchFamily="2" charset="-122"/>
              </a:rPr>
              <a:t>中断系统的功能</a:t>
            </a:r>
            <a:endParaRPr lang="zh-CN" altLang="en-US" dirty="0">
              <a:latin typeface="Arial" panose="020B0604020202020204" pitchFamily="34" charset="0"/>
              <a:ea typeface="黑体" panose="02010609060101010101" pitchFamily="2" charset="-122"/>
            </a:endParaRPr>
          </a:p>
        </p:txBody>
      </p:sp>
      <p:sp>
        <p:nvSpPr>
          <p:cNvPr id="77832" name="文本占位符 77831"/>
          <p:cNvSpPr>
            <a:spLocks noGrp="1"/>
          </p:cNvSpPr>
          <p:nvPr>
            <p:ph type="body" idx="1"/>
          </p:nvPr>
        </p:nvSpPr>
        <p:spPr>
          <a:xfrm>
            <a:off x="323850" y="947738"/>
            <a:ext cx="8583613" cy="5910262"/>
          </a:xfrm>
        </p:spPr>
        <p:txBody>
          <a:bodyPr/>
          <a:p>
            <a:pPr marL="0" indent="0">
              <a:buNone/>
            </a:pPr>
            <a:r>
              <a:rPr lang="en-US" altLang="zh-CN" b="0" dirty="0">
                <a:solidFill>
                  <a:srgbClr val="FF3300"/>
                </a:solidFill>
                <a:latin typeface="楷体_GB2312" pitchFamily="49" charset="-122"/>
                <a:ea typeface="楷体_GB2312" pitchFamily="49" charset="-122"/>
              </a:rPr>
              <a:t>1.</a:t>
            </a:r>
            <a:r>
              <a:rPr lang="zh-CN" altLang="en-US" b="0" dirty="0">
                <a:solidFill>
                  <a:srgbClr val="FF3300"/>
                </a:solidFill>
                <a:latin typeface="楷体_GB2312" pitchFamily="49" charset="-122"/>
                <a:ea typeface="楷体_GB2312" pitchFamily="49" charset="-122"/>
              </a:rPr>
              <a:t>实现中断及返回</a:t>
            </a:r>
            <a:endParaRPr lang="zh-CN" altLang="en-US" b="0" dirty="0">
              <a:solidFill>
                <a:srgbClr val="FF3300"/>
              </a:solidFill>
              <a:latin typeface="楷体_GB2312" pitchFamily="49" charset="-122"/>
              <a:ea typeface="楷体_GB2312" pitchFamily="49" charset="-122"/>
            </a:endParaRPr>
          </a:p>
          <a:p>
            <a:pPr marL="0" indent="0">
              <a:buNone/>
            </a:pPr>
            <a:r>
              <a:rPr lang="zh-CN" altLang="en-US" b="0" dirty="0">
                <a:solidFill>
                  <a:srgbClr val="000000"/>
                </a:solidFill>
                <a:latin typeface="楷体_GB2312" pitchFamily="49" charset="-122"/>
                <a:ea typeface="楷体_GB2312" pitchFamily="49" charset="-122"/>
              </a:rPr>
              <a:t>当某一中断源发出中断申请时，若允许响应这个中断请求，</a:t>
            </a:r>
            <a:r>
              <a:rPr lang="en-US" altLang="zh-CN" b="0" dirty="0">
                <a:solidFill>
                  <a:srgbClr val="000000"/>
                </a:solidFill>
                <a:latin typeface="楷体_GB2312" pitchFamily="49" charset="-122"/>
                <a:ea typeface="楷体_GB2312" pitchFamily="49" charset="-122"/>
              </a:rPr>
              <a:t>CPU</a:t>
            </a:r>
            <a:r>
              <a:rPr lang="zh-CN" altLang="en-US" b="0" dirty="0">
                <a:solidFill>
                  <a:srgbClr val="000000"/>
                </a:solidFill>
                <a:latin typeface="楷体_GB2312" pitchFamily="49" charset="-122"/>
                <a:ea typeface="楷体_GB2312" pitchFamily="49" charset="-122"/>
              </a:rPr>
              <a:t>必须在现行的指令执行完后，把断点处的</a:t>
            </a:r>
            <a:r>
              <a:rPr lang="en-US" altLang="zh-CN" b="0" dirty="0">
                <a:solidFill>
                  <a:srgbClr val="000000"/>
                </a:solidFill>
                <a:latin typeface="楷体_GB2312" pitchFamily="49" charset="-122"/>
                <a:ea typeface="楷体_GB2312" pitchFamily="49" charset="-122"/>
              </a:rPr>
              <a:t>IP</a:t>
            </a:r>
            <a:r>
              <a:rPr lang="zh-CN" altLang="en-US" b="0" dirty="0">
                <a:solidFill>
                  <a:srgbClr val="000000"/>
                </a:solidFill>
                <a:latin typeface="楷体_GB2312" pitchFamily="49" charset="-122"/>
                <a:ea typeface="楷体_GB2312" pitchFamily="49" charset="-122"/>
              </a:rPr>
              <a:t>和</a:t>
            </a:r>
            <a:r>
              <a:rPr lang="en-US" altLang="zh-CN" b="0" dirty="0">
                <a:solidFill>
                  <a:srgbClr val="000000"/>
                </a:solidFill>
                <a:latin typeface="楷体_GB2312" pitchFamily="49" charset="-122"/>
                <a:ea typeface="楷体_GB2312" pitchFamily="49" charset="-122"/>
              </a:rPr>
              <a:t>CS</a:t>
            </a:r>
            <a:r>
              <a:rPr lang="zh-CN" altLang="en-US" b="0" dirty="0">
                <a:solidFill>
                  <a:srgbClr val="000000"/>
                </a:solidFill>
                <a:latin typeface="楷体_GB2312" pitchFamily="49" charset="-122"/>
                <a:ea typeface="楷体_GB2312" pitchFamily="49" charset="-122"/>
              </a:rPr>
              <a:t>值（即下一条应执行的指令的地址）、各个寄存器的内容和标志位的状态推入堆栈保留下来</a:t>
            </a:r>
            <a:r>
              <a:rPr lang="en-US" altLang="zh-CN" b="0">
                <a:solidFill>
                  <a:srgbClr val="000000"/>
                </a:solidFill>
                <a:latin typeface="Times New Roman" panose="02020603050405020304" pitchFamily="18" charset="0"/>
                <a:ea typeface="楷体_GB2312" pitchFamily="49" charset="-122"/>
              </a:rPr>
              <a:t>——</a:t>
            </a:r>
            <a:r>
              <a:rPr lang="zh-CN" altLang="en-US" b="0" dirty="0">
                <a:solidFill>
                  <a:srgbClr val="000000"/>
                </a:solidFill>
                <a:latin typeface="楷体_GB2312" pitchFamily="49" charset="-122"/>
                <a:ea typeface="楷体_GB2312" pitchFamily="49" charset="-122"/>
              </a:rPr>
              <a:t>称为保护断点和现场。然后转到需要处理的中断源的服务程序的入口，同时清除中断请求触发器。当中断处理完后，再恢复被保留下来的各个寄存器和标志位的状态（称为恢复现场），恢复</a:t>
            </a:r>
            <a:r>
              <a:rPr lang="en-US" altLang="zh-CN" b="0" dirty="0">
                <a:solidFill>
                  <a:srgbClr val="000000"/>
                </a:solidFill>
                <a:latin typeface="楷体_GB2312" pitchFamily="49" charset="-122"/>
                <a:ea typeface="楷体_GB2312" pitchFamily="49" charset="-122"/>
              </a:rPr>
              <a:t>IP</a:t>
            </a:r>
            <a:r>
              <a:rPr lang="zh-CN" altLang="en-US" b="0" dirty="0">
                <a:solidFill>
                  <a:srgbClr val="000000"/>
                </a:solidFill>
                <a:latin typeface="楷体_GB2312" pitchFamily="49" charset="-122"/>
                <a:ea typeface="楷体_GB2312" pitchFamily="49" charset="-122"/>
              </a:rPr>
              <a:t>和</a:t>
            </a:r>
            <a:r>
              <a:rPr lang="en-US" altLang="zh-CN" b="0" dirty="0">
                <a:solidFill>
                  <a:srgbClr val="000000"/>
                </a:solidFill>
                <a:latin typeface="楷体_GB2312" pitchFamily="49" charset="-122"/>
                <a:ea typeface="楷体_GB2312" pitchFamily="49" charset="-122"/>
              </a:rPr>
              <a:t>CS</a:t>
            </a:r>
            <a:r>
              <a:rPr lang="zh-CN" altLang="en-US" b="0" dirty="0">
                <a:solidFill>
                  <a:srgbClr val="000000"/>
                </a:solidFill>
                <a:latin typeface="楷体_GB2312" pitchFamily="49" charset="-122"/>
                <a:ea typeface="楷体_GB2312" pitchFamily="49" charset="-122"/>
              </a:rPr>
              <a:t>值（称为恢复断点），</a:t>
            </a:r>
            <a:r>
              <a:rPr lang="en-US" altLang="zh-CN" b="0" dirty="0">
                <a:solidFill>
                  <a:srgbClr val="000000"/>
                </a:solidFill>
                <a:latin typeface="楷体_GB2312" pitchFamily="49" charset="-122"/>
                <a:ea typeface="楷体_GB2312" pitchFamily="49" charset="-122"/>
              </a:rPr>
              <a:t>CPU</a:t>
            </a:r>
            <a:r>
              <a:rPr lang="zh-CN" altLang="en-US" b="0" dirty="0">
                <a:solidFill>
                  <a:srgbClr val="000000"/>
                </a:solidFill>
                <a:latin typeface="楷体_GB2312" pitchFamily="49" charset="-122"/>
                <a:ea typeface="楷体_GB2312" pitchFamily="49" charset="-122"/>
              </a:rPr>
              <a:t>返回断点，继续执行主程序。</a:t>
            </a:r>
            <a:endParaRPr lang="zh-CN" altLang="en-US" b="0" dirty="0">
              <a:solidFill>
                <a:srgbClr val="000000"/>
              </a:solidFill>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7" name="文本占位符 78856"/>
          <p:cNvSpPr>
            <a:spLocks noGrp="1"/>
          </p:cNvSpPr>
          <p:nvPr>
            <p:ph type="body" idx="1"/>
          </p:nvPr>
        </p:nvSpPr>
        <p:spPr>
          <a:xfrm>
            <a:off x="395288" y="908050"/>
            <a:ext cx="8458200" cy="5545138"/>
          </a:xfrm>
        </p:spPr>
        <p:txBody>
          <a:bodyPr/>
          <a:p>
            <a:pPr marL="0" indent="0">
              <a:buNone/>
            </a:pPr>
            <a:r>
              <a:rPr lang="en-US" altLang="zh-CN" sz="3200" b="0" dirty="0">
                <a:solidFill>
                  <a:srgbClr val="FF3300"/>
                </a:solidFill>
                <a:latin typeface="楷体_GB2312" pitchFamily="49" charset="-122"/>
                <a:ea typeface="楷体_GB2312" pitchFamily="49" charset="-122"/>
              </a:rPr>
              <a:t>2.</a:t>
            </a:r>
            <a:r>
              <a:rPr lang="zh-CN" altLang="en-US" sz="3200" b="0" dirty="0">
                <a:solidFill>
                  <a:srgbClr val="FF3300"/>
                </a:solidFill>
                <a:latin typeface="楷体_GB2312" pitchFamily="49" charset="-122"/>
                <a:ea typeface="楷体_GB2312" pitchFamily="49" charset="-122"/>
              </a:rPr>
              <a:t>实现优先权排队</a:t>
            </a:r>
            <a:endParaRPr lang="zh-CN" altLang="en-US" sz="3200" b="0" dirty="0">
              <a:solidFill>
                <a:srgbClr val="FF3300"/>
              </a:solidFill>
              <a:latin typeface="楷体_GB2312" pitchFamily="49" charset="-122"/>
              <a:ea typeface="楷体_GB2312" pitchFamily="49" charset="-122"/>
            </a:endParaRPr>
          </a:p>
          <a:p>
            <a:pPr marL="0" indent="0">
              <a:buNone/>
            </a:pPr>
            <a:r>
              <a:rPr lang="zh-CN" altLang="en-US" sz="3200" b="0" dirty="0">
                <a:solidFill>
                  <a:srgbClr val="000000"/>
                </a:solidFill>
                <a:latin typeface="楷体_GB2312" pitchFamily="49" charset="-122"/>
                <a:ea typeface="楷体_GB2312" pitchFamily="49" charset="-122"/>
              </a:rPr>
              <a:t>在系统中通常有多个中断源，会出现两个或更多个中断源同时提出中断请求的情况，这样就必须要设计者事先根据轻重缓急，给每个中断源确定一个中断级别</a:t>
            </a:r>
            <a:r>
              <a:rPr lang="en-US" altLang="zh-CN" sz="3200" b="0">
                <a:solidFill>
                  <a:srgbClr val="000000"/>
                </a:solidFill>
                <a:latin typeface="Times New Roman" panose="02020603050405020304" pitchFamily="18" charset="0"/>
                <a:ea typeface="楷体_GB2312" pitchFamily="49" charset="-122"/>
              </a:rPr>
              <a:t>——</a:t>
            </a:r>
            <a:r>
              <a:rPr lang="zh-CN" altLang="en-US" sz="3200" b="0" dirty="0">
                <a:solidFill>
                  <a:srgbClr val="000000"/>
                </a:solidFill>
                <a:latin typeface="楷体_GB2312" pitchFamily="49" charset="-122"/>
                <a:ea typeface="楷体_GB2312" pitchFamily="49" charset="-122"/>
              </a:rPr>
              <a:t>优先权。当多个中断源同时发出中断申请时，</a:t>
            </a:r>
            <a:r>
              <a:rPr lang="en-US" altLang="zh-CN" sz="3200" b="0" dirty="0">
                <a:solidFill>
                  <a:srgbClr val="000000"/>
                </a:solidFill>
                <a:latin typeface="楷体_GB2312" pitchFamily="49" charset="-122"/>
                <a:ea typeface="楷体_GB2312" pitchFamily="49" charset="-122"/>
              </a:rPr>
              <a:t>CPU</a:t>
            </a:r>
            <a:r>
              <a:rPr lang="zh-CN" altLang="en-US" sz="3200" b="0" dirty="0">
                <a:solidFill>
                  <a:srgbClr val="000000"/>
                </a:solidFill>
                <a:latin typeface="楷体_GB2312" pitchFamily="49" charset="-122"/>
                <a:ea typeface="楷体_GB2312" pitchFamily="49" charset="-122"/>
              </a:rPr>
              <a:t>能找到优先权级别最高的中断源，响应它的中断请求；在优先权级别最高的中断源处理完了以后，再响应级别较低的中断源。</a:t>
            </a:r>
            <a:endParaRPr lang="zh-CN" altLang="en-US" sz="3200" b="0" dirty="0">
              <a:solidFill>
                <a:srgbClr val="000000"/>
              </a:solidFill>
              <a:latin typeface="楷体_GB2312" pitchFamily="49" charset="-122"/>
              <a:ea typeface="楷体_GB2312" pitchFamily="49" charset="-122"/>
            </a:endParaRPr>
          </a:p>
        </p:txBody>
      </p:sp>
      <p:sp>
        <p:nvSpPr>
          <p:cNvPr id="78858" name="标题 78857"/>
          <p:cNvSpPr>
            <a:spLocks noGrp="1"/>
          </p:cNvSpPr>
          <p:nvPr>
            <p:ph type="title"/>
          </p:nvPr>
        </p:nvSpPr>
        <p:spPr/>
        <p:txBody>
          <a:bodyPr anchor="ctr"/>
          <a:p>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5" name="文本占位符 79874"/>
          <p:cNvSpPr>
            <a:spLocks noGrp="1"/>
          </p:cNvSpPr>
          <p:nvPr>
            <p:ph type="body" idx="1"/>
          </p:nvPr>
        </p:nvSpPr>
        <p:spPr>
          <a:xfrm>
            <a:off x="762000" y="908050"/>
            <a:ext cx="7772400" cy="2376488"/>
          </a:xfrm>
        </p:spPr>
        <p:txBody>
          <a:bodyPr/>
          <a:p>
            <a:pPr marL="0" indent="0" algn="just">
              <a:lnSpc>
                <a:spcPct val="110000"/>
              </a:lnSpc>
              <a:buNone/>
            </a:pPr>
            <a:r>
              <a:rPr lang="en-US" altLang="zh-CN" sz="3200" b="0" dirty="0">
                <a:solidFill>
                  <a:srgbClr val="FF3300"/>
                </a:solidFill>
                <a:latin typeface="楷体_GB2312" pitchFamily="49" charset="-122"/>
                <a:ea typeface="楷体_GB2312" pitchFamily="49" charset="-122"/>
              </a:rPr>
              <a:t>3.</a:t>
            </a:r>
            <a:r>
              <a:rPr lang="zh-CN" altLang="en-US" sz="3200" b="0" dirty="0">
                <a:solidFill>
                  <a:srgbClr val="FF3300"/>
                </a:solidFill>
                <a:latin typeface="楷体_GB2312" pitchFamily="49" charset="-122"/>
                <a:ea typeface="楷体_GB2312" pitchFamily="49" charset="-122"/>
              </a:rPr>
              <a:t>高级中断源能中断低级的中断处理</a:t>
            </a:r>
            <a:endParaRPr lang="zh-CN" altLang="en-US" sz="3200" b="0" dirty="0">
              <a:solidFill>
                <a:srgbClr val="FF3300"/>
              </a:solidFill>
              <a:latin typeface="楷体_GB2312" pitchFamily="49" charset="-122"/>
              <a:ea typeface="楷体_GB2312" pitchFamily="49" charset="-122"/>
            </a:endParaRPr>
          </a:p>
          <a:p>
            <a:pPr marL="0" indent="0" algn="just">
              <a:lnSpc>
                <a:spcPct val="110000"/>
              </a:lnSpc>
              <a:buNone/>
            </a:pPr>
            <a:r>
              <a:rPr lang="zh-CN" altLang="en-US" sz="3200" b="0" dirty="0">
                <a:latin typeface="楷体_GB2312" pitchFamily="49" charset="-122"/>
                <a:ea typeface="楷体_GB2312" pitchFamily="49" charset="-122"/>
              </a:rPr>
              <a:t>当</a:t>
            </a:r>
            <a:r>
              <a:rPr lang="en-US" altLang="zh-CN" sz="3200" b="0" dirty="0">
                <a:latin typeface="楷体_GB2312" pitchFamily="49" charset="-122"/>
                <a:ea typeface="楷体_GB2312" pitchFamily="49" charset="-122"/>
              </a:rPr>
              <a:t>CPU</a:t>
            </a:r>
            <a:r>
              <a:rPr lang="zh-CN" altLang="en-US" sz="3200" b="0" dirty="0">
                <a:latin typeface="楷体_GB2312" pitchFamily="49" charset="-122"/>
                <a:ea typeface="楷体_GB2312" pitchFamily="49" charset="-122"/>
              </a:rPr>
              <a:t>正在处理中断时，能响应更高级别的中断请求，而屏蔽掉同级或较低级别的中断请求。</a:t>
            </a:r>
            <a:endParaRPr lang="zh-CN" altLang="en-US" sz="3200" b="0">
              <a:latin typeface="楷体_GB2312" pitchFamily="49" charset="-122"/>
              <a:ea typeface="楷体_GB2312" pitchFamily="49" charset="-122"/>
            </a:endParaRPr>
          </a:p>
        </p:txBody>
      </p:sp>
      <p:sp>
        <p:nvSpPr>
          <p:cNvPr id="79878" name="文本框 79877"/>
          <p:cNvSpPr txBox="1"/>
          <p:nvPr/>
        </p:nvSpPr>
        <p:spPr>
          <a:xfrm>
            <a:off x="685800" y="3284538"/>
            <a:ext cx="8001000" cy="2428875"/>
          </a:xfrm>
          <a:prstGeom prst="rect">
            <a:avLst/>
          </a:prstGeom>
          <a:noFill/>
          <a:ln w="9525">
            <a:noFill/>
          </a:ln>
        </p:spPr>
        <p:txBody>
          <a:bodyPr>
            <a:spAutoFit/>
          </a:bodyPr>
          <a:p>
            <a:pPr algn="just">
              <a:lnSpc>
                <a:spcPct val="120000"/>
              </a:lnSpc>
              <a:spcBef>
                <a:spcPct val="20000"/>
              </a:spcBef>
            </a:pPr>
            <a:r>
              <a:rPr lang="zh-CN" altLang="en-US" sz="3200" dirty="0">
                <a:latin typeface="楷体_GB2312" pitchFamily="49" charset="-122"/>
                <a:ea typeface="楷体_GB2312" pitchFamily="49" charset="-122"/>
              </a:rPr>
              <a:t>（单级中断处理和多级中断处理：单级中断处理不允许其他设备再中断</a:t>
            </a:r>
            <a:r>
              <a:rPr lang="en-US" altLang="zh-CN" sz="3200" dirty="0">
                <a:latin typeface="楷体_GB2312" pitchFamily="49" charset="-122"/>
                <a:ea typeface="楷体_GB2312" pitchFamily="49" charset="-122"/>
              </a:rPr>
              <a:t>CPU</a:t>
            </a:r>
            <a:r>
              <a:rPr lang="zh-CN" altLang="en-US" sz="3200" dirty="0">
                <a:latin typeface="楷体_GB2312" pitchFamily="49" charset="-122"/>
                <a:ea typeface="楷体_GB2312" pitchFamily="49" charset="-122"/>
              </a:rPr>
              <a:t>的程序；多级中断处理允许优先级高的中断打断优先级低的中断服务程序。）</a:t>
            </a:r>
            <a:endParaRPr lang="zh-CN" altLang="en-US" sz="3200">
              <a:latin typeface="楷体_GB2312" pitchFamily="49" charset="-122"/>
              <a:ea typeface="楷体_GB2312" pitchFamily="49" charset="-122"/>
            </a:endParaRPr>
          </a:p>
        </p:txBody>
      </p:sp>
      <p:sp>
        <p:nvSpPr>
          <p:cNvPr id="79879" name="标题 79878"/>
          <p:cNvSpPr>
            <a:spLocks noGrp="1"/>
          </p:cNvSpPr>
          <p:nvPr>
            <p:ph type="title"/>
          </p:nvPr>
        </p:nvSpPr>
        <p:spPr/>
        <p:txBody>
          <a:bodyPr anchor="ctr"/>
          <a:p>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graphicFrame>
        <p:nvGraphicFramePr>
          <p:cNvPr id="81932" name="对象 81931"/>
          <p:cNvGraphicFramePr/>
          <p:nvPr/>
        </p:nvGraphicFramePr>
        <p:xfrm>
          <a:off x="159385" y="239395"/>
          <a:ext cx="8729980" cy="4533900"/>
        </p:xfrm>
        <a:graphic>
          <a:graphicData uri="http://schemas.openxmlformats.org/presentationml/2006/ole">
            <mc:AlternateContent xmlns:mc="http://schemas.openxmlformats.org/markup-compatibility/2006">
              <mc:Choice xmlns:v="urn:schemas-microsoft-com:vml" Requires="v">
                <p:oleObj spid="_x0000_s3076" name="" r:id="rId1" imgW="5314950" imgH="2457450" progId="Word.Picture.8">
                  <p:embed/>
                </p:oleObj>
              </mc:Choice>
              <mc:Fallback>
                <p:oleObj name="" r:id="rId1" imgW="5314950" imgH="2457450" progId="Word.Picture.8">
                  <p:embed/>
                  <p:pic>
                    <p:nvPicPr>
                      <p:cNvPr id="0" name="图片 3075"/>
                      <p:cNvPicPr/>
                      <p:nvPr/>
                    </p:nvPicPr>
                    <p:blipFill>
                      <a:blip r:embed="rId2"/>
                      <a:srcRect l="6773" t="5859" r="9753" b="9668"/>
                      <a:stretch>
                        <a:fillRect/>
                      </a:stretch>
                    </p:blipFill>
                    <p:spPr>
                      <a:xfrm>
                        <a:off x="159385" y="239395"/>
                        <a:ext cx="8729980" cy="4533900"/>
                      </a:xfrm>
                      <a:prstGeom prst="rect">
                        <a:avLst/>
                      </a:prstGeom>
                      <a:noFill/>
                      <a:ln w="38100">
                        <a:noFill/>
                        <a:miter/>
                      </a:ln>
                    </p:spPr>
                  </p:pic>
                </p:oleObj>
              </mc:Fallback>
            </mc:AlternateContent>
          </a:graphicData>
        </a:graphic>
      </p:graphicFrame>
      <p:sp>
        <p:nvSpPr>
          <p:cNvPr id="81930" name="文本框 81929"/>
          <p:cNvSpPr txBox="1"/>
          <p:nvPr/>
        </p:nvSpPr>
        <p:spPr>
          <a:xfrm>
            <a:off x="407670" y="4355148"/>
            <a:ext cx="7543800" cy="1014730"/>
          </a:xfrm>
          <a:prstGeom prst="rect">
            <a:avLst/>
          </a:prstGeom>
          <a:noFill/>
          <a:ln w="9525">
            <a:noFill/>
          </a:ln>
        </p:spPr>
        <p:txBody>
          <a:bodyPr>
            <a:spAutoFit/>
          </a:bodyPr>
          <a:p>
            <a:pPr algn="ctr">
              <a:spcBef>
                <a:spcPct val="50000"/>
              </a:spcBef>
            </a:pPr>
            <a:r>
              <a:rPr lang="zh-CN" altLang="en-US" sz="2400" b="1" dirty="0">
                <a:latin typeface="楷体_GB2312" pitchFamily="49" charset="-122"/>
                <a:ea typeface="楷体_GB2312" pitchFamily="49" charset="-122"/>
              </a:rPr>
              <a:t>优先权关系：</a:t>
            </a:r>
            <a:r>
              <a:rPr lang="en-US" altLang="zh-CN" sz="2400" b="1">
                <a:latin typeface="楷体_GB2312" pitchFamily="49" charset="-122"/>
                <a:ea typeface="楷体_GB2312" pitchFamily="49" charset="-122"/>
              </a:rPr>
              <a:t>A&gt;B&gt;C</a:t>
            </a:r>
            <a:endParaRPr lang="en-US" altLang="zh-CN" sz="2400" b="1">
              <a:latin typeface="楷体_GB2312" pitchFamily="49" charset="-122"/>
              <a:ea typeface="楷体_GB2312" pitchFamily="49" charset="-122"/>
            </a:endParaRPr>
          </a:p>
          <a:p>
            <a:pPr algn="ctr">
              <a:spcBef>
                <a:spcPct val="50000"/>
              </a:spcBef>
            </a:pP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）单级中断处理</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b</a:t>
            </a:r>
            <a:r>
              <a:rPr lang="zh-CN" altLang="en-US" sz="2400" b="1" dirty="0">
                <a:latin typeface="楷体_GB2312" pitchFamily="49" charset="-122"/>
                <a:ea typeface="楷体_GB2312" pitchFamily="49" charset="-122"/>
              </a:rPr>
              <a:t>）多级中断处理</a:t>
            </a:r>
            <a:endParaRPr lang="zh-CN" altLang="en-US" sz="2400" b="1" dirty="0">
              <a:latin typeface="楷体_GB2312" pitchFamily="49" charset="-122"/>
              <a:ea typeface="楷体_GB2312" pitchFamily="49" charset="-122"/>
            </a:endParaRPr>
          </a:p>
        </p:txBody>
      </p:sp>
      <p:sp>
        <p:nvSpPr>
          <p:cNvPr id="81929" name="文本框 81928"/>
          <p:cNvSpPr txBox="1"/>
          <p:nvPr/>
        </p:nvSpPr>
        <p:spPr>
          <a:xfrm>
            <a:off x="1118235" y="5861685"/>
            <a:ext cx="6549390" cy="521970"/>
          </a:xfrm>
          <a:prstGeom prst="rect">
            <a:avLst/>
          </a:prstGeom>
          <a:solidFill>
            <a:schemeClr val="tx1"/>
          </a:solidFill>
          <a:ln w="9525">
            <a:noFill/>
          </a:ln>
        </p:spPr>
        <p:txBody>
          <a:bodyPr wrap="square">
            <a:spAutoFit/>
          </a:bodyPr>
          <a:p>
            <a:pPr algn="ctr">
              <a:spcBef>
                <a:spcPct val="50000"/>
              </a:spcBef>
            </a:pPr>
            <a:r>
              <a:rPr lang="zh-CN" altLang="en-US" sz="2800" b="1" dirty="0">
                <a:solidFill>
                  <a:srgbClr val="FFCC00"/>
                </a:solidFill>
                <a:effectLst>
                  <a:outerShdw blurRad="38100" dist="38100" dir="2700000">
                    <a:srgbClr val="000000"/>
                  </a:outerShdw>
                </a:effectLst>
                <a:latin typeface="Times New Roman" panose="02020603050405020304" pitchFamily="18" charset="0"/>
                <a:ea typeface="华文行楷" panose="02010800040101010101" pitchFamily="2" charset="-122"/>
              </a:rPr>
              <a:t>同时多个中断请求的处理方法示意图</a:t>
            </a:r>
            <a:endParaRPr lang="zh-CN" altLang="en-US" sz="2800" b="1" dirty="0">
              <a:solidFill>
                <a:srgbClr val="FFCC00"/>
              </a:solidFill>
              <a:effectLst>
                <a:outerShdw blurRad="38100" dist="38100" dir="2700000">
                  <a:srgbClr val="000000"/>
                </a:outerShdw>
              </a:effectLst>
              <a:latin typeface="Times New Roman" panose="02020603050405020304" pitchFamily="18" charset="0"/>
              <a:ea typeface="华文行楷"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050"/>
          <p:cNvSpPr>
            <a:spLocks noGrp="1" noChangeArrowheads="1"/>
          </p:cNvSpPr>
          <p:nvPr>
            <p:ph type="title" idx="4294967295"/>
          </p:nvPr>
        </p:nvSpPr>
        <p:spPr>
          <a:xfrm>
            <a:off x="762000" y="609600"/>
            <a:ext cx="7772400" cy="1143000"/>
          </a:xfrm>
        </p:spPr>
        <p:txBody>
          <a:bodyPr/>
          <a:lstStyle/>
          <a:p>
            <a:pPr eaLnBrk="1" hangingPunct="1"/>
            <a:r>
              <a:rPr lang="en-US" altLang="zh-CN" sz="4800" smtClean="0">
                <a:solidFill>
                  <a:srgbClr val="FF0000"/>
                </a:solidFill>
                <a:latin typeface="华文新魏" panose="02010800040101010101" pitchFamily="2" charset="-122"/>
                <a:ea typeface="华文新魏" panose="02010800040101010101" pitchFamily="2" charset="-122"/>
              </a:rPr>
              <a:t>2.1</a:t>
            </a:r>
            <a:r>
              <a:rPr lang="zh-CN" altLang="en-US" sz="4800" smtClean="0">
                <a:solidFill>
                  <a:srgbClr val="FF0000"/>
                </a:solidFill>
                <a:latin typeface="华文新魏" panose="02010800040101010101" pitchFamily="2" charset="-122"/>
                <a:ea typeface="华文新魏" panose="02010800040101010101" pitchFamily="2" charset="-122"/>
              </a:rPr>
              <a:t>处理器状态</a:t>
            </a:r>
            <a:br>
              <a:rPr lang="zh-CN" altLang="en-US" sz="4800" smtClean="0">
                <a:solidFill>
                  <a:srgbClr val="FF0000"/>
                </a:solidFill>
                <a:latin typeface="华文新魏" panose="02010800040101010101" pitchFamily="2" charset="-122"/>
                <a:ea typeface="华文新魏" panose="02010800040101010101" pitchFamily="2" charset="-122"/>
              </a:rPr>
            </a:br>
            <a:endParaRPr lang="zh-CN" altLang="en-US" sz="4800" smtClean="0">
              <a:solidFill>
                <a:srgbClr val="FF0000"/>
              </a:solidFill>
              <a:latin typeface="华文新魏" panose="02010800040101010101" pitchFamily="2" charset="-122"/>
              <a:ea typeface="华文新魏" panose="02010800040101010101" pitchFamily="2" charset="-122"/>
            </a:endParaRPr>
          </a:p>
        </p:txBody>
      </p:sp>
      <p:sp>
        <p:nvSpPr>
          <p:cNvPr id="18434" name="Rectangle 2051"/>
          <p:cNvSpPr>
            <a:spLocks noGrp="1" noChangeArrowheads="1"/>
          </p:cNvSpPr>
          <p:nvPr>
            <p:ph type="body" idx="4294967295"/>
          </p:nvPr>
        </p:nvSpPr>
        <p:spPr>
          <a:xfrm>
            <a:off x="1419225" y="1389063"/>
            <a:ext cx="6753225" cy="4343400"/>
          </a:xfrm>
        </p:spPr>
        <p:txBody>
          <a:bodyPr/>
          <a:lstStyle/>
          <a:p>
            <a:pPr>
              <a:lnSpc>
                <a:spcPct val="120000"/>
              </a:lnSpc>
            </a:pPr>
            <a:r>
              <a:rPr lang="zh-CN" altLang="en-US" smtClean="0"/>
              <a:t>处理器</a:t>
            </a:r>
            <a:endParaRPr lang="zh-CN" altLang="en-US" smtClean="0"/>
          </a:p>
          <a:p>
            <a:pPr>
              <a:lnSpc>
                <a:spcPct val="120000"/>
              </a:lnSpc>
            </a:pPr>
            <a:r>
              <a:rPr lang="zh-CN" altLang="en-US" smtClean="0"/>
              <a:t>程序状态字</a:t>
            </a:r>
            <a:endParaRPr lang="zh-CN" altLang="en-US" smtClean="0"/>
          </a:p>
          <a:p>
            <a:pPr>
              <a:lnSpc>
                <a:spcPct val="120000"/>
              </a:lnSpc>
            </a:pPr>
            <a:endParaRPr lang="en-US" altLang="zh-CN" smtClean="0"/>
          </a:p>
        </p:txBody>
      </p:sp>
    </p:spTree>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p:txBody>
          <a:bodyPr anchor="ctr"/>
          <a:p>
            <a:r>
              <a:rPr lang="zh-CN" altLang="en-US" dirty="0">
                <a:latin typeface="Arial" panose="020B0604020202020204" pitchFamily="34" charset="0"/>
                <a:ea typeface="黑体" panose="02010609060101010101" pitchFamily="2" charset="-122"/>
              </a:rPr>
              <a:t>中断类型号和中断向量表</a:t>
            </a:r>
            <a:endParaRPr lang="zh-CN" altLang="en-US" dirty="0">
              <a:latin typeface="Arial" panose="020B0604020202020204" pitchFamily="34" charset="0"/>
              <a:ea typeface="黑体" panose="02010609060101010101" pitchFamily="2" charset="-122"/>
            </a:endParaRPr>
          </a:p>
        </p:txBody>
      </p:sp>
      <p:sp>
        <p:nvSpPr>
          <p:cNvPr id="113669" name="文本占位符 113668"/>
          <p:cNvSpPr>
            <a:spLocks noGrp="1"/>
          </p:cNvSpPr>
          <p:nvPr>
            <p:ph type="body" idx="1"/>
          </p:nvPr>
        </p:nvSpPr>
        <p:spPr>
          <a:xfrm>
            <a:off x="457200" y="1600200"/>
            <a:ext cx="8435975" cy="4924425"/>
          </a:xfrm>
        </p:spPr>
        <p:txBody>
          <a:bodyPr/>
          <a:p>
            <a:pPr>
              <a:lnSpc>
                <a:spcPct val="110000"/>
              </a:lnSpc>
            </a:pPr>
            <a:r>
              <a:rPr lang="en-US" altLang="zh-CN" sz="2800" b="0" dirty="0">
                <a:solidFill>
                  <a:srgbClr val="000000"/>
                </a:solidFill>
                <a:latin typeface="楷体_GB2312" pitchFamily="49" charset="-122"/>
                <a:ea typeface="楷体_GB2312" pitchFamily="49" charset="-122"/>
              </a:rPr>
              <a:t>8086</a:t>
            </a:r>
            <a:r>
              <a:rPr lang="zh-CN" altLang="en-US" sz="2800" b="0" dirty="0">
                <a:solidFill>
                  <a:srgbClr val="000000"/>
                </a:solidFill>
                <a:latin typeface="楷体_GB2312" pitchFamily="49" charset="-122"/>
                <a:ea typeface="楷体_GB2312" pitchFamily="49" charset="-122"/>
              </a:rPr>
              <a:t>有一个简单而又多功能的中断系统。任何一种中断，</a:t>
            </a:r>
            <a:r>
              <a:rPr lang="en-US" altLang="zh-CN" sz="2800" b="0" dirty="0">
                <a:solidFill>
                  <a:srgbClr val="000000"/>
                </a:solidFill>
                <a:latin typeface="楷体_GB2312" pitchFamily="49" charset="-122"/>
                <a:ea typeface="楷体_GB2312" pitchFamily="49" charset="-122"/>
              </a:rPr>
              <a:t>CPU</a:t>
            </a:r>
            <a:r>
              <a:rPr lang="zh-CN" altLang="en-US" sz="2800" b="0" dirty="0">
                <a:solidFill>
                  <a:srgbClr val="000000"/>
                </a:solidFill>
                <a:latin typeface="楷体_GB2312" pitchFamily="49" charset="-122"/>
                <a:ea typeface="楷体_GB2312" pitchFamily="49" charset="-122"/>
              </a:rPr>
              <a:t>响应以后，都是要保护断点、和保护现场，然后转入各自的中断服务程序。在</a:t>
            </a:r>
            <a:r>
              <a:rPr lang="en-US" altLang="zh-CN" sz="2800" b="0" dirty="0">
                <a:solidFill>
                  <a:srgbClr val="000000"/>
                </a:solidFill>
                <a:latin typeface="楷体_GB2312" pitchFamily="49" charset="-122"/>
                <a:ea typeface="楷体_GB2312" pitchFamily="49" charset="-122"/>
              </a:rPr>
              <a:t>8086</a:t>
            </a:r>
            <a:r>
              <a:rPr lang="zh-CN" altLang="en-US" sz="2800" b="0" dirty="0">
                <a:solidFill>
                  <a:srgbClr val="000000"/>
                </a:solidFill>
                <a:latin typeface="楷体_GB2312" pitchFamily="49" charset="-122"/>
                <a:ea typeface="楷体_GB2312" pitchFamily="49" charset="-122"/>
              </a:rPr>
              <a:t>中各种中断如何转入各自的中断服务程序呢？</a:t>
            </a:r>
            <a:endParaRPr lang="zh-CN" altLang="en-US" sz="2800" b="0" dirty="0">
              <a:solidFill>
                <a:srgbClr val="000000"/>
              </a:solidFill>
              <a:latin typeface="楷体_GB2312" pitchFamily="49" charset="-122"/>
              <a:ea typeface="楷体_GB2312" pitchFamily="49" charset="-122"/>
            </a:endParaRPr>
          </a:p>
          <a:p>
            <a:pPr>
              <a:lnSpc>
                <a:spcPct val="110000"/>
              </a:lnSpc>
            </a:pPr>
            <a:r>
              <a:rPr lang="en-US" altLang="zh-CN" sz="2800" b="0" dirty="0">
                <a:solidFill>
                  <a:srgbClr val="000000"/>
                </a:solidFill>
                <a:latin typeface="楷体_GB2312" pitchFamily="49" charset="-122"/>
                <a:ea typeface="楷体_GB2312" pitchFamily="49" charset="-122"/>
              </a:rPr>
              <a:t>8086</a:t>
            </a:r>
            <a:r>
              <a:rPr lang="zh-CN" altLang="en-US" sz="2800" b="0" dirty="0">
                <a:solidFill>
                  <a:srgbClr val="000000"/>
                </a:solidFill>
                <a:latin typeface="楷体_GB2312" pitchFamily="49" charset="-122"/>
                <a:ea typeface="楷体_GB2312" pitchFamily="49" charset="-122"/>
              </a:rPr>
              <a:t>在内存的前</a:t>
            </a:r>
            <a:r>
              <a:rPr lang="en-US" altLang="zh-CN" sz="2800" b="0" dirty="0">
                <a:solidFill>
                  <a:srgbClr val="000000"/>
                </a:solidFill>
                <a:latin typeface="楷体_GB2312" pitchFamily="49" charset="-122"/>
                <a:ea typeface="楷体_GB2312" pitchFamily="49" charset="-122"/>
              </a:rPr>
              <a:t>1KB</a:t>
            </a:r>
            <a:r>
              <a:rPr lang="zh-CN" altLang="en-US" sz="2800" b="0" dirty="0">
                <a:solidFill>
                  <a:srgbClr val="000000"/>
                </a:solidFill>
                <a:latin typeface="楷体_GB2312" pitchFamily="49" charset="-122"/>
                <a:ea typeface="楷体_GB2312" pitchFamily="49" charset="-122"/>
              </a:rPr>
              <a:t>（地址</a:t>
            </a:r>
            <a:r>
              <a:rPr lang="en-US" altLang="zh-CN" sz="2800" b="0" dirty="0">
                <a:solidFill>
                  <a:srgbClr val="000000"/>
                </a:solidFill>
                <a:latin typeface="楷体_GB2312" pitchFamily="49" charset="-122"/>
                <a:ea typeface="楷体_GB2312" pitchFamily="49" charset="-122"/>
              </a:rPr>
              <a:t>00000H</a:t>
            </a:r>
            <a:r>
              <a:rPr lang="zh-CN" altLang="en-US" sz="2800" b="0" dirty="0">
                <a:solidFill>
                  <a:srgbClr val="000000"/>
                </a:solidFill>
                <a:latin typeface="楷体_GB2312" pitchFamily="49" charset="-122"/>
                <a:ea typeface="楷体_GB2312" pitchFamily="49" charset="-122"/>
              </a:rPr>
              <a:t>～</a:t>
            </a:r>
            <a:r>
              <a:rPr lang="en-US" altLang="zh-CN" sz="2800" b="0" dirty="0">
                <a:solidFill>
                  <a:srgbClr val="000000"/>
                </a:solidFill>
                <a:latin typeface="楷体_GB2312" pitchFamily="49" charset="-122"/>
                <a:ea typeface="楷体_GB2312" pitchFamily="49" charset="-122"/>
              </a:rPr>
              <a:t>003FFH</a:t>
            </a:r>
            <a:r>
              <a:rPr lang="zh-CN" altLang="en-US" sz="2800" b="0" dirty="0">
                <a:solidFill>
                  <a:srgbClr val="000000"/>
                </a:solidFill>
                <a:latin typeface="楷体_GB2312" pitchFamily="49" charset="-122"/>
                <a:ea typeface="楷体_GB2312" pitchFamily="49" charset="-122"/>
              </a:rPr>
              <a:t>）建立了一个中断向量表，可以容纳</a:t>
            </a:r>
            <a:r>
              <a:rPr lang="en-US" altLang="zh-CN" sz="2800" b="0" dirty="0">
                <a:solidFill>
                  <a:srgbClr val="000000"/>
                </a:solidFill>
                <a:latin typeface="楷体_GB2312" pitchFamily="49" charset="-122"/>
                <a:ea typeface="楷体_GB2312" pitchFamily="49" charset="-122"/>
              </a:rPr>
              <a:t>256</a:t>
            </a:r>
            <a:r>
              <a:rPr lang="zh-CN" altLang="en-US" sz="2800" b="0" dirty="0">
                <a:solidFill>
                  <a:srgbClr val="000000"/>
                </a:solidFill>
                <a:latin typeface="楷体_GB2312" pitchFamily="49" charset="-122"/>
                <a:ea typeface="楷体_GB2312" pitchFamily="49" charset="-122"/>
              </a:rPr>
              <a:t>个中断向量，每个中断向量占用</a:t>
            </a:r>
            <a:r>
              <a:rPr lang="en-US" altLang="zh-CN" sz="2800" b="0" dirty="0">
                <a:solidFill>
                  <a:srgbClr val="000000"/>
                </a:solidFill>
                <a:latin typeface="楷体_GB2312" pitchFamily="49" charset="-122"/>
                <a:ea typeface="楷体_GB2312" pitchFamily="49" charset="-122"/>
              </a:rPr>
              <a:t>4</a:t>
            </a:r>
            <a:r>
              <a:rPr lang="zh-CN" altLang="en-US" sz="2800" b="0" dirty="0">
                <a:solidFill>
                  <a:srgbClr val="000000"/>
                </a:solidFill>
                <a:latin typeface="楷体_GB2312" pitchFamily="49" charset="-122"/>
                <a:ea typeface="楷体_GB2312" pitchFamily="49" charset="-122"/>
              </a:rPr>
              <a:t>个字节。在这</a:t>
            </a:r>
            <a:r>
              <a:rPr lang="en-US" altLang="zh-CN" sz="2800" b="0" dirty="0">
                <a:solidFill>
                  <a:srgbClr val="000000"/>
                </a:solidFill>
                <a:latin typeface="楷体_GB2312" pitchFamily="49" charset="-122"/>
                <a:ea typeface="楷体_GB2312" pitchFamily="49" charset="-122"/>
              </a:rPr>
              <a:t>4</a:t>
            </a:r>
            <a:r>
              <a:rPr lang="zh-CN" altLang="en-US" sz="2800" b="0" dirty="0">
                <a:solidFill>
                  <a:srgbClr val="000000"/>
                </a:solidFill>
                <a:latin typeface="楷体_GB2312" pitchFamily="49" charset="-122"/>
                <a:ea typeface="楷体_GB2312" pitchFamily="49" charset="-122"/>
              </a:rPr>
              <a:t>个字节中，包含着这个中断向量的服务程序的入口地址</a:t>
            </a:r>
            <a:r>
              <a:rPr lang="en-US" altLang="zh-CN" sz="2800" b="0">
                <a:solidFill>
                  <a:srgbClr val="000000"/>
                </a:solidFill>
                <a:latin typeface="Times New Roman" panose="02020603050405020304" pitchFamily="18" charset="0"/>
                <a:ea typeface="楷体_GB2312" pitchFamily="49" charset="-122"/>
              </a:rPr>
              <a:t>——</a:t>
            </a:r>
            <a:r>
              <a:rPr lang="zh-CN" altLang="en-US" sz="2800" b="0" dirty="0">
                <a:solidFill>
                  <a:srgbClr val="000000"/>
                </a:solidFill>
                <a:latin typeface="楷体_GB2312" pitchFamily="49" charset="-122"/>
                <a:ea typeface="楷体_GB2312" pitchFamily="49" charset="-122"/>
              </a:rPr>
              <a:t>前两个字节为服务程序的</a:t>
            </a:r>
            <a:r>
              <a:rPr lang="en-US" altLang="zh-CN" sz="2800" b="0" dirty="0">
                <a:solidFill>
                  <a:srgbClr val="000000"/>
                </a:solidFill>
                <a:latin typeface="楷体_GB2312" pitchFamily="49" charset="-122"/>
                <a:ea typeface="楷体_GB2312" pitchFamily="49" charset="-122"/>
              </a:rPr>
              <a:t>IP</a:t>
            </a:r>
            <a:r>
              <a:rPr lang="zh-CN" altLang="en-US" sz="2800" b="0" dirty="0">
                <a:solidFill>
                  <a:srgbClr val="000000"/>
                </a:solidFill>
                <a:latin typeface="楷体_GB2312" pitchFamily="49" charset="-122"/>
                <a:ea typeface="楷体_GB2312" pitchFamily="49" charset="-122"/>
              </a:rPr>
              <a:t>，后两个字节为服务程序的</a:t>
            </a:r>
            <a:r>
              <a:rPr lang="en-US" altLang="zh-CN" sz="2800" b="0" dirty="0">
                <a:solidFill>
                  <a:srgbClr val="000000"/>
                </a:solidFill>
                <a:latin typeface="楷体_GB2312" pitchFamily="49" charset="-122"/>
                <a:ea typeface="楷体_GB2312" pitchFamily="49" charset="-122"/>
              </a:rPr>
              <a:t>CS</a:t>
            </a:r>
            <a:r>
              <a:rPr lang="zh-CN" altLang="en-US" sz="2800" b="0" dirty="0">
                <a:solidFill>
                  <a:srgbClr val="000000"/>
                </a:solidFill>
                <a:latin typeface="楷体_GB2312" pitchFamily="49" charset="-122"/>
                <a:ea typeface="楷体_GB2312" pitchFamily="49" charset="-122"/>
              </a:rPr>
              <a:t>。</a:t>
            </a:r>
            <a:endParaRPr lang="zh-CN" altLang="en-US" sz="2800" b="0" dirty="0">
              <a:solidFill>
                <a:srgbClr val="000000"/>
              </a:solidFill>
              <a:latin typeface="楷体_GB2312" pitchFamily="49" charset="-122"/>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4692" name="图片 114691"/>
          <p:cNvPicPr>
            <a:picLocks noChangeAspect="1"/>
          </p:cNvPicPr>
          <p:nvPr/>
        </p:nvPicPr>
        <p:blipFill>
          <a:blip r:embed="rId1"/>
          <a:stretch>
            <a:fillRect/>
          </a:stretch>
        </p:blipFill>
        <p:spPr>
          <a:xfrm>
            <a:off x="1443038" y="685800"/>
            <a:ext cx="6297612" cy="5915025"/>
          </a:xfrm>
          <a:prstGeom prst="rect">
            <a:avLst/>
          </a:prstGeom>
          <a:noFill/>
          <a:ln w="9525">
            <a:noFill/>
          </a:ln>
        </p:spPr>
      </p:pic>
      <p:sp>
        <p:nvSpPr>
          <p:cNvPr id="114693" name="矩形 114692"/>
          <p:cNvSpPr/>
          <p:nvPr/>
        </p:nvSpPr>
        <p:spPr>
          <a:xfrm>
            <a:off x="1452563" y="122238"/>
            <a:ext cx="6288087" cy="579437"/>
          </a:xfrm>
          <a:prstGeom prst="rect">
            <a:avLst/>
          </a:prstGeom>
          <a:solidFill>
            <a:srgbClr val="000000"/>
          </a:solidFill>
          <a:ln w="9525">
            <a:noFill/>
          </a:ln>
        </p:spPr>
        <p:txBody>
          <a:bodyPr>
            <a:spAutoFit/>
          </a:bodyPr>
          <a:p>
            <a:pPr algn="ctr"/>
            <a:r>
              <a:rPr lang="zh-CN" altLang="en-US" sz="3200" b="1" dirty="0">
                <a:solidFill>
                  <a:srgbClr val="FF3300"/>
                </a:solidFill>
                <a:latin typeface="Arial" panose="020B0604020202020204" pitchFamily="34" charset="0"/>
                <a:ea typeface="楷体_GB2312" pitchFamily="49" charset="-122"/>
              </a:rPr>
              <a:t>中断向量表</a:t>
            </a:r>
            <a:endParaRPr lang="zh-CN" altLang="en-US" sz="3200" b="1" dirty="0">
              <a:solidFill>
                <a:srgbClr val="FF3300"/>
              </a:solidFill>
              <a:latin typeface="Arial" panose="020B0604020202020204" pitchFamily="34" charset="0"/>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p:txBody>
          <a:bodyPr anchor="ctr"/>
          <a:p>
            <a:endParaRPr dirty="0"/>
          </a:p>
        </p:txBody>
      </p:sp>
      <p:sp>
        <p:nvSpPr>
          <p:cNvPr id="115717" name="文本占位符 115716"/>
          <p:cNvSpPr>
            <a:spLocks noGrp="1"/>
          </p:cNvSpPr>
          <p:nvPr>
            <p:ph type="body" idx="1"/>
          </p:nvPr>
        </p:nvSpPr>
        <p:spPr>
          <a:xfrm>
            <a:off x="385445" y="1110615"/>
            <a:ext cx="8229600" cy="5638800"/>
          </a:xfrm>
        </p:spPr>
        <p:txBody>
          <a:bodyPr/>
          <a:p>
            <a:pPr>
              <a:lnSpc>
                <a:spcPct val="110000"/>
              </a:lnSpc>
            </a:pPr>
            <a:r>
              <a:rPr lang="zh-CN" altLang="en-US" sz="2800" b="0" dirty="0">
                <a:latin typeface="楷体_GB2312" pitchFamily="49" charset="-122"/>
                <a:ea typeface="楷体_GB2312" pitchFamily="49" charset="-122"/>
              </a:rPr>
              <a:t>中断向量：</a:t>
            </a:r>
            <a:r>
              <a:rPr lang="zh-CN" altLang="en-US" sz="2800" b="0" dirty="0">
                <a:solidFill>
                  <a:srgbClr val="000000"/>
                </a:solidFill>
                <a:latin typeface="楷体_GB2312" pitchFamily="49" charset="-122"/>
                <a:ea typeface="楷体_GB2312" pitchFamily="49" charset="-122"/>
              </a:rPr>
              <a:t>指示中断服务程序的入口地址，包括：偏移地址</a:t>
            </a:r>
            <a:r>
              <a:rPr lang="en-US" altLang="zh-CN" sz="2800" b="0" dirty="0">
                <a:solidFill>
                  <a:srgbClr val="000000"/>
                </a:solidFill>
                <a:latin typeface="楷体_GB2312" pitchFamily="49" charset="-122"/>
                <a:ea typeface="楷体_GB2312" pitchFamily="49" charset="-122"/>
              </a:rPr>
              <a:t>IP </a:t>
            </a:r>
            <a:r>
              <a:rPr lang="zh-CN" altLang="en-US" sz="2800" b="0" dirty="0">
                <a:solidFill>
                  <a:srgbClr val="000000"/>
                </a:solidFill>
                <a:latin typeface="楷体_GB2312" pitchFamily="49" charset="-122"/>
                <a:ea typeface="楷体_GB2312" pitchFamily="49" charset="-122"/>
              </a:rPr>
              <a:t>、段地址</a:t>
            </a:r>
            <a:r>
              <a:rPr lang="en-US" altLang="zh-CN" sz="2800" b="0" dirty="0">
                <a:solidFill>
                  <a:srgbClr val="000000"/>
                </a:solidFill>
                <a:latin typeface="楷体_GB2312" pitchFamily="49" charset="-122"/>
                <a:ea typeface="楷体_GB2312" pitchFamily="49" charset="-122"/>
              </a:rPr>
              <a:t>CS</a:t>
            </a:r>
            <a:r>
              <a:rPr lang="zh-CN" altLang="en-US" sz="2800" b="0" dirty="0">
                <a:solidFill>
                  <a:srgbClr val="000000"/>
                </a:solidFill>
                <a:latin typeface="楷体_GB2312" pitchFamily="49" charset="-122"/>
                <a:ea typeface="楷体_GB2312" pitchFamily="49" charset="-122"/>
              </a:rPr>
              <a:t>。</a:t>
            </a:r>
            <a:endParaRPr lang="zh-CN" altLang="en-US" sz="2800" b="0" dirty="0">
              <a:solidFill>
                <a:srgbClr val="000000"/>
              </a:solidFill>
              <a:latin typeface="楷体_GB2312" pitchFamily="49" charset="-122"/>
              <a:ea typeface="楷体_GB2312" pitchFamily="49" charset="-122"/>
            </a:endParaRPr>
          </a:p>
          <a:p>
            <a:pPr>
              <a:lnSpc>
                <a:spcPct val="110000"/>
              </a:lnSpc>
            </a:pPr>
            <a:r>
              <a:rPr lang="zh-CN" altLang="en-US" sz="2800" b="0" dirty="0">
                <a:solidFill>
                  <a:srgbClr val="000000"/>
                </a:solidFill>
                <a:latin typeface="楷体_GB2312" pitchFamily="49" charset="-122"/>
                <a:ea typeface="楷体_GB2312" pitchFamily="49" charset="-122"/>
              </a:rPr>
              <a:t>每个中断向量的低字是偏移地址、高字是段地址，需占用</a:t>
            </a:r>
            <a:r>
              <a:rPr lang="en-US" altLang="zh-CN" sz="2800" b="0" dirty="0">
                <a:solidFill>
                  <a:srgbClr val="000000"/>
                </a:solidFill>
                <a:latin typeface="楷体_GB2312" pitchFamily="49" charset="-122"/>
                <a:ea typeface="楷体_GB2312" pitchFamily="49" charset="-122"/>
              </a:rPr>
              <a:t>4</a:t>
            </a:r>
            <a:r>
              <a:rPr lang="zh-CN" altLang="en-US" sz="2800" b="0" dirty="0">
                <a:solidFill>
                  <a:srgbClr val="000000"/>
                </a:solidFill>
                <a:latin typeface="楷体_GB2312" pitchFamily="49" charset="-122"/>
                <a:ea typeface="楷体_GB2312" pitchFamily="49" charset="-122"/>
              </a:rPr>
              <a:t>个字节（低对低，高对高）。</a:t>
            </a:r>
            <a:endParaRPr lang="zh-CN" altLang="en-US" sz="2800" b="0" dirty="0">
              <a:solidFill>
                <a:srgbClr val="000000"/>
              </a:solidFill>
              <a:latin typeface="楷体_GB2312" pitchFamily="49" charset="-122"/>
              <a:ea typeface="楷体_GB2312" pitchFamily="49" charset="-122"/>
            </a:endParaRPr>
          </a:p>
          <a:p>
            <a:pPr>
              <a:lnSpc>
                <a:spcPct val="110000"/>
              </a:lnSpc>
            </a:pPr>
            <a:r>
              <a:rPr lang="en-US" altLang="zh-CN" sz="2800" b="0" dirty="0">
                <a:solidFill>
                  <a:srgbClr val="000000"/>
                </a:solidFill>
                <a:latin typeface="楷体_GB2312" pitchFamily="49" charset="-122"/>
                <a:ea typeface="楷体_GB2312" pitchFamily="49" charset="-122"/>
              </a:rPr>
              <a:t>8086 </a:t>
            </a:r>
            <a:r>
              <a:rPr lang="zh-CN" altLang="en-US" sz="2800" b="0" dirty="0">
                <a:solidFill>
                  <a:srgbClr val="000000"/>
                </a:solidFill>
                <a:latin typeface="楷体_GB2312" pitchFamily="49" charset="-122"/>
                <a:ea typeface="楷体_GB2312" pitchFamily="49" charset="-122"/>
              </a:rPr>
              <a:t>微处理器从物理地址</a:t>
            </a:r>
            <a:r>
              <a:rPr lang="en-US" altLang="zh-CN" sz="2800" b="0" dirty="0">
                <a:solidFill>
                  <a:srgbClr val="000000"/>
                </a:solidFill>
                <a:latin typeface="楷体_GB2312" pitchFamily="49" charset="-122"/>
                <a:ea typeface="楷体_GB2312" pitchFamily="49" charset="-122"/>
              </a:rPr>
              <a:t>00000H</a:t>
            </a:r>
            <a:r>
              <a:rPr lang="zh-CN" altLang="en-US" sz="2800" b="0" dirty="0">
                <a:solidFill>
                  <a:srgbClr val="000000"/>
                </a:solidFill>
                <a:latin typeface="楷体_GB2312" pitchFamily="49" charset="-122"/>
                <a:ea typeface="楷体_GB2312" pitchFamily="49" charset="-122"/>
              </a:rPr>
              <a:t>开始到</a:t>
            </a:r>
            <a:r>
              <a:rPr lang="en-US" altLang="zh-CN" sz="2800" b="0" dirty="0">
                <a:solidFill>
                  <a:srgbClr val="000000"/>
                </a:solidFill>
                <a:latin typeface="楷体_GB2312" pitchFamily="49" charset="-122"/>
                <a:ea typeface="楷体_GB2312" pitchFamily="49" charset="-122"/>
              </a:rPr>
              <a:t>003FFH</a:t>
            </a:r>
            <a:r>
              <a:rPr lang="zh-CN" altLang="en-US" sz="2800" b="0" dirty="0">
                <a:solidFill>
                  <a:srgbClr val="000000"/>
                </a:solidFill>
                <a:latin typeface="楷体_GB2312" pitchFamily="49" charset="-122"/>
                <a:ea typeface="楷体_GB2312" pitchFamily="49" charset="-122"/>
              </a:rPr>
              <a:t>（</a:t>
            </a:r>
            <a:r>
              <a:rPr lang="en-US" altLang="zh-CN" sz="2800" b="0" dirty="0">
                <a:solidFill>
                  <a:srgbClr val="000000"/>
                </a:solidFill>
                <a:latin typeface="楷体_GB2312" pitchFamily="49" charset="-122"/>
                <a:ea typeface="楷体_GB2312" pitchFamily="49" charset="-122"/>
              </a:rPr>
              <a:t>1KB</a:t>
            </a:r>
            <a:r>
              <a:rPr lang="zh-CN" altLang="en-US" sz="2800" b="0" dirty="0">
                <a:solidFill>
                  <a:srgbClr val="000000"/>
                </a:solidFill>
                <a:latin typeface="楷体_GB2312" pitchFamily="49" charset="-122"/>
                <a:ea typeface="楷体_GB2312" pitchFamily="49" charset="-122"/>
              </a:rPr>
              <a:t>），依次安排各个中断向量，</a:t>
            </a:r>
            <a:r>
              <a:rPr lang="zh-CN" altLang="en-US" sz="2800" b="0" dirty="0">
                <a:latin typeface="楷体_GB2312" pitchFamily="49" charset="-122"/>
                <a:ea typeface="楷体_GB2312" pitchFamily="49" charset="-122"/>
              </a:rPr>
              <a:t>向量号</a:t>
            </a:r>
            <a:r>
              <a:rPr lang="zh-CN" altLang="en-US" sz="2800" b="0" dirty="0">
                <a:solidFill>
                  <a:srgbClr val="000000"/>
                </a:solidFill>
                <a:latin typeface="楷体_GB2312" pitchFamily="49" charset="-122"/>
                <a:ea typeface="楷体_GB2312" pitchFamily="49" charset="-122"/>
              </a:rPr>
              <a:t>从</a:t>
            </a:r>
            <a:r>
              <a:rPr lang="en-US" altLang="zh-CN" sz="2800" b="0" dirty="0">
                <a:solidFill>
                  <a:srgbClr val="000000"/>
                </a:solidFill>
                <a:latin typeface="楷体_GB2312" pitchFamily="49" charset="-122"/>
                <a:ea typeface="楷体_GB2312" pitchFamily="49" charset="-122"/>
              </a:rPr>
              <a:t>0</a:t>
            </a:r>
            <a:r>
              <a:rPr lang="zh-CN" altLang="en-US" sz="2800" b="0" dirty="0">
                <a:solidFill>
                  <a:srgbClr val="000000"/>
                </a:solidFill>
                <a:latin typeface="楷体_GB2312" pitchFamily="49" charset="-122"/>
                <a:ea typeface="楷体_GB2312" pitchFamily="49" charset="-122"/>
              </a:rPr>
              <a:t>到</a:t>
            </a:r>
            <a:r>
              <a:rPr lang="en-US" altLang="zh-CN" sz="2800" b="0" dirty="0">
                <a:solidFill>
                  <a:srgbClr val="000000"/>
                </a:solidFill>
                <a:latin typeface="楷体_GB2312" pitchFamily="49" charset="-122"/>
                <a:ea typeface="楷体_GB2312" pitchFamily="49" charset="-122"/>
              </a:rPr>
              <a:t>255</a:t>
            </a:r>
            <a:r>
              <a:rPr lang="zh-CN" altLang="en-US" sz="2800" b="0" dirty="0">
                <a:solidFill>
                  <a:srgbClr val="000000"/>
                </a:solidFill>
                <a:latin typeface="楷体_GB2312" pitchFamily="49" charset="-122"/>
                <a:ea typeface="楷体_GB2312" pitchFamily="49" charset="-122"/>
              </a:rPr>
              <a:t>。</a:t>
            </a:r>
            <a:endParaRPr lang="zh-CN" altLang="en-US" sz="2800" b="0" dirty="0">
              <a:solidFill>
                <a:srgbClr val="000000"/>
              </a:solidFill>
              <a:latin typeface="楷体_GB2312" pitchFamily="49" charset="-122"/>
              <a:ea typeface="楷体_GB2312" pitchFamily="49" charset="-122"/>
            </a:endParaRPr>
          </a:p>
          <a:p>
            <a:pPr>
              <a:lnSpc>
                <a:spcPct val="110000"/>
              </a:lnSpc>
            </a:pPr>
            <a:r>
              <a:rPr lang="zh-CN" altLang="en-US" sz="2800" b="0" dirty="0">
                <a:latin typeface="楷体_GB2312" pitchFamily="49" charset="-122"/>
                <a:ea typeface="楷体_GB2312" pitchFamily="49" charset="-122"/>
              </a:rPr>
              <a:t>中断向量表</a:t>
            </a:r>
            <a:r>
              <a:rPr lang="en-US" altLang="zh-CN" sz="2800" b="0">
                <a:latin typeface="楷体_GB2312" pitchFamily="49" charset="-122"/>
                <a:ea typeface="楷体_GB2312" pitchFamily="49" charset="-122"/>
              </a:rPr>
              <a:t>:</a:t>
            </a:r>
            <a:r>
              <a:rPr lang="en-US" altLang="zh-CN" sz="2800" b="0" dirty="0">
                <a:solidFill>
                  <a:srgbClr val="000000"/>
                </a:solidFill>
                <a:latin typeface="楷体_GB2312" pitchFamily="49" charset="-122"/>
                <a:ea typeface="楷体_GB2312" pitchFamily="49" charset="-122"/>
              </a:rPr>
              <a:t> 256</a:t>
            </a:r>
            <a:r>
              <a:rPr lang="zh-CN" altLang="en-US" sz="2800" b="0" dirty="0">
                <a:solidFill>
                  <a:srgbClr val="000000"/>
                </a:solidFill>
                <a:latin typeface="楷体_GB2312" pitchFamily="49" charset="-122"/>
                <a:ea typeface="楷体_GB2312" pitchFamily="49" charset="-122"/>
              </a:rPr>
              <a:t>个中断向量所占用的</a:t>
            </a:r>
            <a:r>
              <a:rPr lang="en-US" altLang="zh-CN" sz="2800" b="0" dirty="0">
                <a:solidFill>
                  <a:srgbClr val="000000"/>
                </a:solidFill>
                <a:latin typeface="楷体_GB2312" pitchFamily="49" charset="-122"/>
                <a:ea typeface="楷体_GB2312" pitchFamily="49" charset="-122"/>
              </a:rPr>
              <a:t>1KB</a:t>
            </a:r>
            <a:r>
              <a:rPr lang="zh-CN" altLang="en-US" sz="2800" b="0" dirty="0">
                <a:solidFill>
                  <a:srgbClr val="000000"/>
                </a:solidFill>
                <a:latin typeface="楷体_GB2312" pitchFamily="49" charset="-122"/>
                <a:ea typeface="楷体_GB2312" pitchFamily="49" charset="-122"/>
              </a:rPr>
              <a:t>区域。</a:t>
            </a:r>
            <a:endParaRPr lang="zh-CN" altLang="en-US" sz="2800" b="0" dirty="0">
              <a:solidFill>
                <a:srgbClr val="000000"/>
              </a:solidFill>
              <a:latin typeface="楷体_GB2312" pitchFamily="49" charset="-122"/>
              <a:ea typeface="楷体_GB2312" pitchFamily="49" charset="-122"/>
            </a:endParaRPr>
          </a:p>
          <a:p>
            <a:pPr>
              <a:lnSpc>
                <a:spcPct val="110000"/>
              </a:lnSpc>
            </a:pPr>
            <a:r>
              <a:rPr lang="zh-CN" altLang="en-US" sz="2800" b="0" dirty="0">
                <a:latin typeface="楷体_GB2312" pitchFamily="49" charset="-122"/>
                <a:ea typeface="楷体_GB2312" pitchFamily="49" charset="-122"/>
              </a:rPr>
              <a:t>中断向量的存放首址＝</a:t>
            </a:r>
            <a:r>
              <a:rPr lang="en-US" altLang="zh-CN" sz="2800" b="0">
                <a:latin typeface="楷体_GB2312" pitchFamily="49" charset="-122"/>
                <a:ea typeface="楷体_GB2312" pitchFamily="49" charset="-122"/>
              </a:rPr>
              <a:t>N×4</a:t>
            </a:r>
            <a:endParaRPr lang="en-US" altLang="zh-CN" sz="2800" b="0">
              <a:latin typeface="楷体_GB2312" pitchFamily="49" charset="-122"/>
              <a:ea typeface="楷体_GB2312" pitchFamily="49" charset="-122"/>
            </a:endParaRPr>
          </a:p>
        </p:txBody>
      </p:sp>
      <p:sp>
        <p:nvSpPr>
          <p:cNvPr id="115718" name="文本框 115717">
            <a:hlinkClick r:id="rId1" action="ppaction://hlinksldjump"/>
          </p:cNvPr>
          <p:cNvSpPr txBox="1"/>
          <p:nvPr/>
        </p:nvSpPr>
        <p:spPr>
          <a:xfrm>
            <a:off x="7239000" y="6324600"/>
            <a:ext cx="1447800" cy="404813"/>
          </a:xfrm>
          <a:prstGeom prst="rect">
            <a:avLst/>
          </a:prstGeom>
          <a:noFill/>
          <a:ln w="38100" cap="rnd" cmpd="dbl">
            <a:solidFill>
              <a:srgbClr val="CC99FF"/>
            </a:solidFill>
            <a:prstDash val="sysDot"/>
            <a:miter/>
            <a:headEnd type="none" w="med" len="med"/>
            <a:tailEnd type="none" w="med" len="med"/>
          </a:ln>
        </p:spPr>
        <p:txBody>
          <a:bodyPr>
            <a:spAutoFit/>
          </a:bodyPr>
          <a:p>
            <a:pPr algn="ctr"/>
            <a:r>
              <a:rPr lang="zh-CN" altLang="en-US" sz="1800" b="1" i="1" dirty="0">
                <a:solidFill>
                  <a:srgbClr val="CC3300"/>
                </a:solidFill>
                <a:latin typeface="Times New Roman" panose="02020603050405020304" pitchFamily="18" charset="0"/>
              </a:rPr>
              <a:t>返回本</a:t>
            </a:r>
            <a:r>
              <a:rPr lang="zh-CN" altLang="en-US" sz="1800" b="1" i="1">
                <a:solidFill>
                  <a:srgbClr val="CC3300"/>
                </a:solidFill>
                <a:latin typeface="Times New Roman" panose="02020603050405020304" pitchFamily="18" charset="0"/>
              </a:rPr>
              <a:t>节</a:t>
            </a:r>
            <a:endParaRPr lang="zh-CN" altLang="en-US" sz="1800" b="1" i="1">
              <a:solidFill>
                <a:srgbClr val="CC3300"/>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685800" y="115888"/>
            <a:ext cx="7772400" cy="1143000"/>
          </a:xfrm>
        </p:spPr>
        <p:txBody>
          <a:bodyPr/>
          <a:lstStyle/>
          <a:p>
            <a:pPr eaLnBrk="1" hangingPunct="1"/>
            <a:r>
              <a:rPr lang="en-US" altLang="zh-CN" sz="5400" smtClean="0">
                <a:latin typeface="华文新魏" panose="02010800040101010101" pitchFamily="2" charset="-122"/>
                <a:ea typeface="华文新魏" panose="02010800040101010101" pitchFamily="2" charset="-122"/>
              </a:rPr>
              <a:t>2.2.2</a:t>
            </a:r>
            <a:r>
              <a:rPr lang="zh-CN" altLang="en-US" sz="5400" smtClean="0">
                <a:latin typeface="华文新魏" panose="02010800040101010101" pitchFamily="2" charset="-122"/>
                <a:ea typeface="华文新魏" panose="02010800040101010101" pitchFamily="2" charset="-122"/>
              </a:rPr>
              <a:t>中断源分类</a:t>
            </a:r>
            <a:endParaRPr lang="en-US" altLang="zh-CN" sz="5400" smtClean="0">
              <a:latin typeface="华文新魏" panose="02010800040101010101" pitchFamily="2" charset="-122"/>
              <a:ea typeface="华文新魏" panose="02010800040101010101" pitchFamily="2" charset="-122"/>
            </a:endParaRPr>
          </a:p>
        </p:txBody>
      </p:sp>
      <p:sp>
        <p:nvSpPr>
          <p:cNvPr id="45058" name="Rectangle 3"/>
          <p:cNvSpPr>
            <a:spLocks noGrp="1" noChangeArrowheads="1"/>
          </p:cNvSpPr>
          <p:nvPr>
            <p:ph type="body" idx="4294967295"/>
          </p:nvPr>
        </p:nvSpPr>
        <p:spPr>
          <a:xfrm>
            <a:off x="539750" y="1196975"/>
            <a:ext cx="8077200" cy="5513388"/>
          </a:xfrm>
        </p:spPr>
        <p:txBody>
          <a:bodyPr/>
          <a:lstStyle/>
          <a:p>
            <a:r>
              <a:rPr lang="zh-CN" altLang="en-US" sz="3000" smtClean="0">
                <a:cs typeface="Times New Roman" panose="02020603050405020304" pitchFamily="18" charset="0"/>
              </a:rPr>
              <a:t>外中断</a:t>
            </a:r>
            <a:r>
              <a:rPr lang="en-US" altLang="zh-CN" sz="3000" smtClean="0">
                <a:cs typeface="Times New Roman" panose="02020603050405020304" pitchFamily="18" charset="0"/>
              </a:rPr>
              <a:t>(</a:t>
            </a:r>
            <a:r>
              <a:rPr lang="zh-CN" altLang="en-US" sz="3000" smtClean="0">
                <a:cs typeface="Times New Roman" panose="02020603050405020304" pitchFamily="18" charset="0"/>
              </a:rPr>
              <a:t>中断或异步中断</a:t>
            </a:r>
            <a:r>
              <a:rPr lang="en-US" altLang="zh-CN" sz="3000" smtClean="0">
                <a:cs typeface="Times New Roman" panose="02020603050405020304" pitchFamily="18" charset="0"/>
              </a:rPr>
              <a:t>)</a:t>
            </a:r>
            <a:endParaRPr lang="en-US" altLang="zh-CN" sz="3000" smtClean="0">
              <a:cs typeface="Times New Roman" panose="02020603050405020304" pitchFamily="18" charset="0"/>
            </a:endParaRPr>
          </a:p>
          <a:p>
            <a:pPr lvl="1"/>
            <a:r>
              <a:rPr lang="zh-CN" altLang="en-US" sz="3000" smtClean="0">
                <a:cs typeface="Times New Roman" panose="02020603050405020304" pitchFamily="18" charset="0"/>
              </a:rPr>
              <a:t>指来自处理器之外的中断信号，包括时钟中断、键盘中断和设备中断等；</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又分可屏蔽中断和不可屏蔽中断，每个不同中断具有不同的中断优先级，表示事件的紧急程度，在处理高一级中断时，往往会屏蔽部分或全部低级中断。</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内中断</a:t>
            </a:r>
            <a:r>
              <a:rPr lang="en-US" altLang="zh-CN" sz="3000" smtClean="0">
                <a:cs typeface="Times New Roman" panose="02020603050405020304" pitchFamily="18" charset="0"/>
              </a:rPr>
              <a:t>(</a:t>
            </a:r>
            <a:r>
              <a:rPr lang="zh-CN" altLang="en-US" sz="3000" smtClean="0">
                <a:cs typeface="Times New Roman" panose="02020603050405020304" pitchFamily="18" charset="0"/>
              </a:rPr>
              <a:t>异常或同步中断</a:t>
            </a:r>
            <a:r>
              <a:rPr lang="en-US" altLang="zh-CN" sz="3000" smtClean="0">
                <a:cs typeface="Times New Roman" panose="02020603050405020304" pitchFamily="18" charset="0"/>
              </a:rPr>
              <a:t>)</a:t>
            </a:r>
            <a:endParaRPr lang="en-US" altLang="zh-CN" sz="3000" smtClean="0">
              <a:cs typeface="Times New Roman" panose="02020603050405020304" pitchFamily="18" charset="0"/>
            </a:endParaRPr>
          </a:p>
          <a:p>
            <a:pPr lvl="1"/>
            <a:r>
              <a:rPr lang="zh-CN" altLang="en-US" sz="3000" smtClean="0">
                <a:cs typeface="Times New Roman" panose="02020603050405020304" pitchFamily="18" charset="0"/>
              </a:rPr>
              <a:t>指来自处理器内部，通常由于程序执行中，发现与当前指令关联的、不正常的、或是错误的事件。 </a:t>
            </a:r>
            <a:endParaRPr lang="en-US" altLang="zh-CN" sz="3000" smtClean="0">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26"/>
          <p:cNvSpPr>
            <a:spLocks noGrp="1" noChangeArrowheads="1"/>
          </p:cNvSpPr>
          <p:nvPr>
            <p:ph type="title" idx="4294967295"/>
          </p:nvPr>
        </p:nvSpPr>
        <p:spPr>
          <a:xfrm>
            <a:off x="762000" y="8382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中断和异常的区别</a:t>
            </a:r>
            <a:r>
              <a:rPr lang="en-US" altLang="zh-CN" sz="4800" smtClean="0">
                <a:latin typeface="华文新魏" panose="02010800040101010101" pitchFamily="2" charset="-122"/>
                <a:ea typeface="华文新魏" panose="02010800040101010101" pitchFamily="2" charset="-122"/>
              </a:rPr>
              <a:t>(1)</a:t>
            </a:r>
            <a:br>
              <a:rPr lang="zh-CN" altLang="en-US" sz="4800" smtClean="0">
                <a:latin typeface="华文新魏" panose="02010800040101010101" pitchFamily="2" charset="-122"/>
                <a:ea typeface="华文新魏" panose="02010800040101010101" pitchFamily="2" charset="-122"/>
              </a:rPr>
            </a:br>
            <a:br>
              <a:rPr lang="zh-CN" altLang="en-US" sz="4800" smtClean="0">
                <a:latin typeface="仿宋_GB2312" pitchFamily="49" charset="-122"/>
                <a:ea typeface="仿宋_GB2312" pitchFamily="49" charset="-122"/>
              </a:rPr>
            </a:br>
            <a:r>
              <a:rPr lang="zh-CN" altLang="en-US" sz="4800" smtClean="0">
                <a:latin typeface="仿宋_GB2312" pitchFamily="49" charset="-122"/>
                <a:ea typeface="仿宋_GB2312" pitchFamily="49" charset="-122"/>
              </a:rPr>
              <a:t> </a:t>
            </a:r>
            <a:endParaRPr lang="zh-CN" altLang="en-US" sz="4800" smtClean="0">
              <a:latin typeface="仿宋_GB2312" pitchFamily="49" charset="-122"/>
              <a:ea typeface="仿宋_GB2312" pitchFamily="49" charset="-122"/>
            </a:endParaRPr>
          </a:p>
        </p:txBody>
      </p:sp>
      <p:sp>
        <p:nvSpPr>
          <p:cNvPr id="47106" name="Rectangle 1027"/>
          <p:cNvSpPr>
            <a:spLocks noGrp="1" noChangeArrowheads="1"/>
          </p:cNvSpPr>
          <p:nvPr>
            <p:ph type="body" idx="4294967295"/>
          </p:nvPr>
        </p:nvSpPr>
        <p:spPr>
          <a:xfrm>
            <a:off x="611188" y="1412875"/>
            <a:ext cx="7993062" cy="4968875"/>
          </a:xfrm>
        </p:spPr>
        <p:txBody>
          <a:bodyPr/>
          <a:lstStyle/>
          <a:p>
            <a:r>
              <a:rPr lang="en-US" altLang="zh-CN" sz="3000" dirty="0" smtClean="0">
                <a:latin typeface="宋体" panose="02010600030101010101" pitchFamily="2" charset="-122"/>
                <a:cs typeface="Times New Roman" panose="02020603050405020304" pitchFamily="18" charset="0"/>
              </a:rPr>
              <a:t>(1)</a:t>
            </a:r>
            <a:r>
              <a:rPr lang="zh-CN" altLang="en-US" sz="3000" dirty="0" smtClean="0">
                <a:latin typeface="宋体" panose="02010600030101010101" pitchFamily="2" charset="-122"/>
                <a:cs typeface="Times New Roman" panose="02020603050405020304" pitchFamily="18" charset="0"/>
              </a:rPr>
              <a:t>中断：由与现行指令无关的中断信号触发的</a:t>
            </a:r>
            <a:r>
              <a:rPr lang="en-US" altLang="zh-CN" sz="3000" dirty="0" smtClean="0">
                <a:latin typeface="宋体" panose="02010600030101010101" pitchFamily="2" charset="-122"/>
                <a:cs typeface="Times New Roman" panose="02020603050405020304" pitchFamily="18" charset="0"/>
              </a:rPr>
              <a:t>(</a:t>
            </a:r>
            <a:r>
              <a:rPr lang="zh-CN" altLang="en-US" sz="3000" dirty="0" smtClean="0">
                <a:latin typeface="宋体" panose="02010600030101010101" pitchFamily="2" charset="-122"/>
                <a:cs typeface="Times New Roman" panose="02020603050405020304" pitchFamily="18" charset="0"/>
              </a:rPr>
              <a:t>异步的</a:t>
            </a:r>
            <a:r>
              <a:rPr lang="en-US" altLang="zh-CN" sz="3000" dirty="0" smtClean="0">
                <a:latin typeface="宋体" panose="02010600030101010101" pitchFamily="2" charset="-122"/>
                <a:cs typeface="Times New Roman" panose="02020603050405020304" pitchFamily="18" charset="0"/>
              </a:rPr>
              <a:t>)</a:t>
            </a:r>
            <a:r>
              <a:rPr lang="zh-CN" altLang="en-US" sz="3000" dirty="0" smtClean="0">
                <a:latin typeface="宋体" panose="02010600030101010101" pitchFamily="2" charset="-122"/>
                <a:cs typeface="Times New Roman" panose="02020603050405020304" pitchFamily="18" charset="0"/>
              </a:rPr>
              <a:t>，且中断的发生与</a:t>
            </a:r>
            <a:r>
              <a:rPr lang="en-US" altLang="zh-CN" sz="3000" dirty="0" smtClean="0">
                <a:latin typeface="宋体" panose="02010600030101010101" pitchFamily="2" charset="-122"/>
                <a:cs typeface="Times New Roman" panose="02020603050405020304" pitchFamily="18" charset="0"/>
              </a:rPr>
              <a:t>CPU</a:t>
            </a:r>
            <a:r>
              <a:rPr lang="zh-CN" altLang="en-US" sz="3000" dirty="0" smtClean="0">
                <a:latin typeface="宋体" panose="02010600030101010101" pitchFamily="2" charset="-122"/>
                <a:cs typeface="Times New Roman" panose="02020603050405020304" pitchFamily="18" charset="0"/>
              </a:rPr>
              <a:t>处在用户模式或内核模式无关，在两条机器指令之间才可响应中断，一般来说，中断处理程序提供的服务不是为当前进程所需的；</a:t>
            </a:r>
            <a:endParaRPr lang="zh-CN" altLang="en-US" sz="3000" dirty="0" smtClean="0">
              <a:latin typeface="宋体" panose="02010600030101010101" pitchFamily="2" charset="-122"/>
              <a:cs typeface="Times New Roman" panose="02020603050405020304" pitchFamily="18" charset="0"/>
            </a:endParaRPr>
          </a:p>
          <a:p>
            <a:r>
              <a:rPr lang="zh-CN" altLang="en-US" sz="3000" dirty="0" smtClean="0">
                <a:latin typeface="宋体" panose="02010600030101010101" pitchFamily="2" charset="-122"/>
                <a:cs typeface="Times New Roman" panose="02020603050405020304" pitchFamily="18" charset="0"/>
              </a:rPr>
              <a:t>异常：由处理器正在执行现行指令而引起的，一条指令执行期间允许响应异常，异常处理程序提供的服务是为当前进程所用的。异常包括很多方面（有出错</a:t>
            </a:r>
            <a:r>
              <a:rPr lang="en-US" altLang="zh-CN" sz="3000" dirty="0" smtClean="0">
                <a:latin typeface="宋体" panose="02010600030101010101" pitchFamily="2" charset="-122"/>
                <a:cs typeface="Times New Roman" panose="02020603050405020304" pitchFamily="18" charset="0"/>
              </a:rPr>
              <a:t>(fault)</a:t>
            </a:r>
            <a:r>
              <a:rPr lang="zh-CN" altLang="en-US" sz="3000" dirty="0" smtClean="0">
                <a:latin typeface="宋体" panose="02010600030101010101" pitchFamily="2" charset="-122"/>
                <a:cs typeface="Times New Roman" panose="02020603050405020304" pitchFamily="18" charset="0"/>
              </a:rPr>
              <a:t>，也有陷入</a:t>
            </a:r>
            <a:r>
              <a:rPr lang="en-US" altLang="zh-CN" sz="3000" dirty="0" smtClean="0">
                <a:latin typeface="宋体" panose="02010600030101010101" pitchFamily="2" charset="-122"/>
                <a:cs typeface="Times New Roman" panose="02020603050405020304" pitchFamily="18" charset="0"/>
              </a:rPr>
              <a:t>(trap)</a:t>
            </a:r>
            <a:r>
              <a:rPr lang="zh-CN" altLang="en-US" sz="3000" dirty="0" smtClean="0">
                <a:latin typeface="宋体" panose="02010600030101010101" pitchFamily="2" charset="-122"/>
                <a:cs typeface="Times New Roman" panose="02020603050405020304" pitchFamily="18" charset="0"/>
              </a:rPr>
              <a:t>等）。 </a:t>
            </a:r>
            <a:endParaRPr lang="en-US" altLang="zh-CN" sz="3000" dirty="0" smtClean="0">
              <a:latin typeface="宋体" panose="02010600030101010101" pitchFamily="2" charset="-122"/>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026"/>
          <p:cNvSpPr>
            <a:spLocks noGrp="1" noChangeArrowheads="1"/>
          </p:cNvSpPr>
          <p:nvPr>
            <p:ph type="title" idx="4294967295"/>
          </p:nvPr>
        </p:nvSpPr>
        <p:spPr>
          <a:xfrm>
            <a:off x="762000" y="8382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中断和异常的区别</a:t>
            </a:r>
            <a:r>
              <a:rPr lang="en-US" altLang="zh-CN" sz="4800" smtClean="0">
                <a:latin typeface="华文新魏" panose="02010800040101010101" pitchFamily="2" charset="-122"/>
                <a:ea typeface="华文新魏" panose="02010800040101010101" pitchFamily="2" charset="-122"/>
              </a:rPr>
              <a:t>(2)</a:t>
            </a:r>
            <a:br>
              <a:rPr lang="zh-CN" altLang="en-US" sz="4800" smtClean="0">
                <a:latin typeface="华文新魏" panose="02010800040101010101" pitchFamily="2" charset="-122"/>
                <a:ea typeface="华文新魏" panose="02010800040101010101" pitchFamily="2" charset="-122"/>
              </a:rPr>
            </a:br>
            <a:br>
              <a:rPr lang="zh-CN" altLang="en-US" sz="4800" smtClean="0">
                <a:latin typeface="仿宋_GB2312" pitchFamily="49" charset="-122"/>
                <a:ea typeface="仿宋_GB2312" pitchFamily="49" charset="-122"/>
              </a:rPr>
            </a:br>
            <a:r>
              <a:rPr lang="zh-CN" altLang="en-US" sz="4800" smtClean="0">
                <a:latin typeface="仿宋_GB2312" pitchFamily="49" charset="-122"/>
                <a:ea typeface="仿宋_GB2312" pitchFamily="49" charset="-122"/>
              </a:rPr>
              <a:t> </a:t>
            </a:r>
            <a:endParaRPr lang="zh-CN" altLang="en-US" sz="4800" smtClean="0">
              <a:latin typeface="仿宋_GB2312" pitchFamily="49" charset="-122"/>
              <a:ea typeface="仿宋_GB2312" pitchFamily="49" charset="-122"/>
            </a:endParaRPr>
          </a:p>
        </p:txBody>
      </p:sp>
      <p:sp>
        <p:nvSpPr>
          <p:cNvPr id="48130" name="Rectangle 1027"/>
          <p:cNvSpPr>
            <a:spLocks noGrp="1" noChangeArrowheads="1"/>
          </p:cNvSpPr>
          <p:nvPr>
            <p:ph type="body" idx="4294967295"/>
          </p:nvPr>
        </p:nvSpPr>
        <p:spPr>
          <a:xfrm>
            <a:off x="611188" y="1411288"/>
            <a:ext cx="7923212" cy="5257800"/>
          </a:xfrm>
        </p:spPr>
        <p:txBody>
          <a:bodyPr/>
          <a:lstStyle/>
          <a:p>
            <a:r>
              <a:rPr lang="zh-CN" altLang="zh-CN" sz="3000" dirty="0" smtClean="0">
                <a:cs typeface="Times New Roman" panose="02020603050405020304" pitchFamily="18" charset="0"/>
              </a:rPr>
              <a:t>（</a:t>
            </a:r>
            <a:r>
              <a:rPr lang="en-US" altLang="zh-CN" sz="3000" dirty="0" smtClean="0">
                <a:cs typeface="Times New Roman" panose="02020603050405020304" pitchFamily="18" charset="0"/>
              </a:rPr>
              <a:t>2</a:t>
            </a:r>
            <a:r>
              <a:rPr lang="zh-CN" altLang="zh-CN" sz="3000" dirty="0" smtClean="0">
                <a:cs typeface="Times New Roman" panose="02020603050405020304" pitchFamily="18" charset="0"/>
              </a:rPr>
              <a:t>）要求“中断”被快速处理，以便及时响应其它中断信号，所以，中断处理程序处理过程中是不能阻塞的。“异常”处于被打断的当前进程上下文中，所提供的服务是当前进程所需要的，所以，异常处理程序处理过程中是可以阻塞的。</a:t>
            </a:r>
            <a:endParaRPr lang="zh-CN" altLang="zh-CN" sz="3000" dirty="0" smtClean="0">
              <a:cs typeface="Times New Roman" panose="02020603050405020304" pitchFamily="18" charset="0"/>
            </a:endParaRPr>
          </a:p>
          <a:p>
            <a:r>
              <a:rPr lang="zh-CN" altLang="zh-CN" sz="3000" dirty="0" smtClean="0">
                <a:cs typeface="Times New Roman" panose="02020603050405020304" pitchFamily="18" charset="0"/>
              </a:rPr>
              <a:t>（</a:t>
            </a:r>
            <a:r>
              <a:rPr lang="en-US" altLang="zh-CN" sz="3000" dirty="0" smtClean="0">
                <a:cs typeface="Times New Roman" panose="02020603050405020304" pitchFamily="18" charset="0"/>
              </a:rPr>
              <a:t>3</a:t>
            </a:r>
            <a:r>
              <a:rPr lang="zh-CN" altLang="zh-CN" sz="3000" dirty="0" smtClean="0">
                <a:cs typeface="Times New Roman" panose="02020603050405020304" pitchFamily="18" charset="0"/>
              </a:rPr>
              <a:t>）中断允许发生嵌套，但异常大多为一重；异常处理过程中可能会产生中断，但中断处理过程中决不会被异常打断。</a:t>
            </a:r>
            <a:endParaRPr lang="en-US" altLang="zh-CN" sz="3000" dirty="0" smtClean="0">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322263" y="260350"/>
            <a:ext cx="8497887"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2.2.3</a:t>
            </a:r>
            <a:r>
              <a:rPr lang="zh-CN" altLang="zh-CN" sz="4800" smtClean="0">
                <a:latin typeface="华文新魏" panose="02010800040101010101" pitchFamily="2" charset="-122"/>
                <a:ea typeface="华文新魏" panose="02010800040101010101" pitchFamily="2" charset="-122"/>
              </a:rPr>
              <a:t>中断和异常的响应及服务</a:t>
            </a:r>
            <a:endParaRPr lang="zh-CN" altLang="en-US" sz="4800" smtClean="0"/>
          </a:p>
        </p:txBody>
      </p:sp>
      <p:sp>
        <p:nvSpPr>
          <p:cNvPr id="49154" name="Rectangle 3"/>
          <p:cNvSpPr>
            <a:spLocks noGrp="1" noChangeArrowheads="1"/>
          </p:cNvSpPr>
          <p:nvPr>
            <p:ph type="body" idx="4294967295"/>
          </p:nvPr>
        </p:nvSpPr>
        <p:spPr>
          <a:xfrm>
            <a:off x="684213" y="1557338"/>
            <a:ext cx="7342187" cy="3813175"/>
          </a:xfrm>
        </p:spPr>
        <p:txBody>
          <a:bodyPr/>
          <a:lstStyle/>
          <a:p>
            <a:r>
              <a:rPr lang="zh-CN" altLang="en-US" sz="3000" smtClean="0">
                <a:cs typeface="Times New Roman" panose="02020603050405020304" pitchFamily="18" charset="0"/>
              </a:rPr>
              <a:t>发现中断源；</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保护现场；</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转向处理中断</a:t>
            </a:r>
            <a:r>
              <a:rPr lang="en-US" altLang="zh-CN" sz="3000" smtClean="0">
                <a:cs typeface="Times New Roman" panose="02020603050405020304" pitchFamily="18" charset="0"/>
              </a:rPr>
              <a:t>/</a:t>
            </a:r>
            <a:r>
              <a:rPr lang="zh-CN" altLang="en-US" sz="3000" smtClean="0">
                <a:cs typeface="Times New Roman" panose="02020603050405020304" pitchFamily="18" charset="0"/>
              </a:rPr>
              <a:t>异常事件的处理程序；</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恢复现场。</a:t>
            </a:r>
            <a:endParaRPr lang="zh-CN" altLang="en-US" sz="30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615950" y="260350"/>
            <a:ext cx="7772400" cy="1143000"/>
          </a:xfrm>
        </p:spPr>
        <p:txBody>
          <a:bodyPr/>
          <a:lstStyle/>
          <a:p>
            <a:pPr eaLnBrk="1" hangingPunct="1"/>
            <a:r>
              <a:rPr lang="en-US" altLang="zh-CN" sz="4800" smtClean="0">
                <a:latin typeface="仿宋_GB2312" pitchFamily="49" charset="-122"/>
                <a:ea typeface="仿宋_GB2312" pitchFamily="49" charset="-122"/>
              </a:rPr>
              <a:t> </a:t>
            </a:r>
            <a:r>
              <a:rPr lang="en-US" altLang="zh-CN" sz="4800" smtClean="0">
                <a:solidFill>
                  <a:srgbClr val="CC0000"/>
                </a:solidFill>
                <a:latin typeface="华文新魏" panose="02010800040101010101" pitchFamily="2" charset="-122"/>
                <a:ea typeface="华文新魏" panose="02010800040101010101" pitchFamily="2" charset="-122"/>
              </a:rPr>
              <a:t>IBM PC</a:t>
            </a:r>
            <a:r>
              <a:rPr lang="zh-CN" altLang="en-US" sz="4800" smtClean="0">
                <a:solidFill>
                  <a:srgbClr val="CC0000"/>
                </a:solidFill>
                <a:latin typeface="华文新魏" panose="02010800040101010101" pitchFamily="2" charset="-122"/>
                <a:ea typeface="华文新魏" panose="02010800040101010101" pitchFamily="2" charset="-122"/>
              </a:rPr>
              <a:t>机中断响应过程</a:t>
            </a:r>
            <a:r>
              <a:rPr lang="zh-CN" altLang="en-US" smtClean="0">
                <a:latin typeface="仿宋_GB2312" pitchFamily="49" charset="-122"/>
                <a:ea typeface="仿宋_GB2312" pitchFamily="49" charset="-122"/>
              </a:rPr>
              <a:t> </a:t>
            </a:r>
            <a:endParaRPr lang="zh-CN" altLang="en-US" smtClean="0">
              <a:latin typeface="仿宋_GB2312" pitchFamily="49" charset="-122"/>
              <a:ea typeface="仿宋_GB2312" pitchFamily="49" charset="-122"/>
            </a:endParaRPr>
          </a:p>
        </p:txBody>
      </p:sp>
      <p:grpSp>
        <p:nvGrpSpPr>
          <p:cNvPr id="50178" name="Group 68"/>
          <p:cNvGrpSpPr/>
          <p:nvPr/>
        </p:nvGrpSpPr>
        <p:grpSpPr bwMode="auto">
          <a:xfrm>
            <a:off x="1066800" y="1447800"/>
            <a:ext cx="7162800" cy="4800600"/>
            <a:chOff x="672" y="912"/>
            <a:chExt cx="4512" cy="3024"/>
          </a:xfrm>
        </p:grpSpPr>
        <p:sp>
          <p:nvSpPr>
            <p:cNvPr id="50179" name="Line 31"/>
            <p:cNvSpPr>
              <a:spLocks noChangeShapeType="1"/>
            </p:cNvSpPr>
            <p:nvPr/>
          </p:nvSpPr>
          <p:spPr bwMode="auto">
            <a:xfrm flipH="1">
              <a:off x="3456" y="2256"/>
              <a:ext cx="432" cy="0"/>
            </a:xfrm>
            <a:prstGeom prst="line">
              <a:avLst/>
            </a:prstGeom>
            <a:noFill/>
            <a:ln w="9525">
              <a:noFill/>
              <a:round/>
              <a:tailEnd type="triangle" w="med" len="med"/>
            </a:ln>
          </p:spPr>
          <p:txBody>
            <a:bodyPr anchor="ctr"/>
            <a:lstStyle/>
            <a:p>
              <a:endParaRPr lang="zh-CN" altLang="en-US"/>
            </a:p>
          </p:txBody>
        </p:sp>
        <p:sp>
          <p:nvSpPr>
            <p:cNvPr id="50180" name="Rectangle 34"/>
            <p:cNvSpPr>
              <a:spLocks noChangeArrowheads="1"/>
            </p:cNvSpPr>
            <p:nvPr/>
          </p:nvSpPr>
          <p:spPr bwMode="auto">
            <a:xfrm>
              <a:off x="672" y="1668"/>
              <a:ext cx="1053" cy="1422"/>
            </a:xfrm>
            <a:prstGeom prst="rect">
              <a:avLst/>
            </a:prstGeom>
            <a:solidFill>
              <a:schemeClr val="accent1"/>
            </a:solidFill>
            <a:ln w="9525">
              <a:solidFill>
                <a:srgbClr val="000000"/>
              </a:solidFill>
              <a:miter lim="800000"/>
            </a:ln>
          </p:spPr>
          <p:txBody>
            <a:bodyPr/>
            <a:lstStyle/>
            <a:p>
              <a:endParaRPr lang="zh-CN" altLang="en-US">
                <a:solidFill>
                  <a:schemeClr val="tx2"/>
                </a:solidFill>
              </a:endParaRPr>
            </a:p>
          </p:txBody>
        </p:sp>
        <p:sp>
          <p:nvSpPr>
            <p:cNvPr id="50181" name="Text Box 35"/>
            <p:cNvSpPr txBox="1">
              <a:spLocks noChangeArrowheads="1"/>
            </p:cNvSpPr>
            <p:nvPr/>
          </p:nvSpPr>
          <p:spPr bwMode="auto">
            <a:xfrm>
              <a:off x="822" y="1774"/>
              <a:ext cx="602" cy="282"/>
            </a:xfrm>
            <a:prstGeom prst="rect">
              <a:avLst/>
            </a:prstGeom>
            <a:solidFill>
              <a:schemeClr val="accent1"/>
            </a:solidFill>
            <a:ln w="9525">
              <a:solidFill>
                <a:srgbClr val="000000"/>
              </a:solidFill>
              <a:miter lim="800000"/>
            </a:ln>
          </p:spPr>
          <p:txBody>
            <a:bodyPr/>
            <a:lstStyle/>
            <a:p>
              <a:pPr algn="ctr" eaLnBrk="0" hangingPunct="0"/>
              <a:r>
                <a:rPr kumimoji="0" lang="en-US" altLang="zh-CN" sz="1800">
                  <a:solidFill>
                    <a:srgbClr val="009900"/>
                  </a:solidFill>
                  <a:latin typeface="华文新魏" panose="02010800040101010101" pitchFamily="2" charset="-122"/>
                  <a:ea typeface="华文新魏" panose="02010800040101010101" pitchFamily="2" charset="-122"/>
                </a:rPr>
                <a:t>IP</a:t>
              </a:r>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82" name="Text Box 36"/>
            <p:cNvSpPr txBox="1">
              <a:spLocks noChangeArrowheads="1"/>
            </p:cNvSpPr>
            <p:nvPr/>
          </p:nvSpPr>
          <p:spPr bwMode="auto">
            <a:xfrm>
              <a:off x="822" y="2244"/>
              <a:ext cx="602" cy="288"/>
            </a:xfrm>
            <a:prstGeom prst="rect">
              <a:avLst/>
            </a:prstGeom>
            <a:solidFill>
              <a:schemeClr val="accent1"/>
            </a:solidFill>
            <a:ln w="9525">
              <a:solidFill>
                <a:srgbClr val="000000"/>
              </a:solidFill>
              <a:miter lim="800000"/>
            </a:ln>
          </p:spPr>
          <p:txBody>
            <a:bodyPr/>
            <a:lstStyle/>
            <a:p>
              <a:pPr algn="ctr" eaLnBrk="0" hangingPunct="0"/>
              <a:r>
                <a:rPr kumimoji="0" lang="en-US" altLang="zh-CN" sz="1800">
                  <a:solidFill>
                    <a:srgbClr val="009900"/>
                  </a:solidFill>
                  <a:latin typeface="华文新魏" panose="02010800040101010101" pitchFamily="2" charset="-122"/>
                  <a:ea typeface="华文新魏" panose="02010800040101010101" pitchFamily="2" charset="-122"/>
                </a:rPr>
                <a:t>CS</a:t>
              </a:r>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83" name="Text Box 37"/>
            <p:cNvSpPr txBox="1">
              <a:spLocks noChangeArrowheads="1"/>
            </p:cNvSpPr>
            <p:nvPr/>
          </p:nvSpPr>
          <p:spPr bwMode="auto">
            <a:xfrm>
              <a:off x="822" y="2620"/>
              <a:ext cx="602" cy="282"/>
            </a:xfrm>
            <a:prstGeom prst="rect">
              <a:avLst/>
            </a:prstGeom>
            <a:solidFill>
              <a:schemeClr val="accent1"/>
            </a:solidFill>
            <a:ln w="9525">
              <a:solidFill>
                <a:srgbClr val="000000"/>
              </a:solidFill>
              <a:miter lim="800000"/>
            </a:ln>
          </p:spPr>
          <p:txBody>
            <a:bodyPr/>
            <a:lstStyle/>
            <a:p>
              <a:pPr algn="ctr" eaLnBrk="0" hangingPunct="0"/>
              <a:r>
                <a:rPr kumimoji="0" lang="en-US" altLang="zh-CN" sz="1800">
                  <a:solidFill>
                    <a:srgbClr val="009900"/>
                  </a:solidFill>
                  <a:latin typeface="华文新魏" panose="02010800040101010101" pitchFamily="2" charset="-122"/>
                  <a:ea typeface="华文新魏" panose="02010800040101010101" pitchFamily="2" charset="-122"/>
                </a:rPr>
                <a:t>PSW</a:t>
              </a:r>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84" name="Line 38"/>
            <p:cNvSpPr>
              <a:spLocks noChangeShapeType="1"/>
            </p:cNvSpPr>
            <p:nvPr/>
          </p:nvSpPr>
          <p:spPr bwMode="auto">
            <a:xfrm>
              <a:off x="2627" y="1236"/>
              <a:ext cx="1" cy="2700"/>
            </a:xfrm>
            <a:prstGeom prst="line">
              <a:avLst/>
            </a:prstGeom>
            <a:noFill/>
            <a:ln w="9525">
              <a:solidFill>
                <a:srgbClr val="000000"/>
              </a:solidFill>
              <a:round/>
            </a:ln>
          </p:spPr>
          <p:txBody>
            <a:bodyPr/>
            <a:lstStyle/>
            <a:p>
              <a:endParaRPr lang="zh-CN" altLang="en-US"/>
            </a:p>
          </p:txBody>
        </p:sp>
        <p:sp>
          <p:nvSpPr>
            <p:cNvPr id="50185" name="Line 39"/>
            <p:cNvSpPr>
              <a:spLocks noChangeShapeType="1"/>
            </p:cNvSpPr>
            <p:nvPr/>
          </p:nvSpPr>
          <p:spPr bwMode="auto">
            <a:xfrm>
              <a:off x="2627" y="1236"/>
              <a:ext cx="1354" cy="1"/>
            </a:xfrm>
            <a:prstGeom prst="line">
              <a:avLst/>
            </a:prstGeom>
            <a:noFill/>
            <a:ln w="9525">
              <a:solidFill>
                <a:srgbClr val="000000"/>
              </a:solidFill>
              <a:round/>
            </a:ln>
          </p:spPr>
          <p:txBody>
            <a:bodyPr/>
            <a:lstStyle/>
            <a:p>
              <a:endParaRPr lang="zh-CN" altLang="en-US"/>
            </a:p>
          </p:txBody>
        </p:sp>
        <p:sp>
          <p:nvSpPr>
            <p:cNvPr id="50186" name="Line 40"/>
            <p:cNvSpPr>
              <a:spLocks noChangeShapeType="1"/>
            </p:cNvSpPr>
            <p:nvPr/>
          </p:nvSpPr>
          <p:spPr bwMode="auto">
            <a:xfrm>
              <a:off x="3981" y="1236"/>
              <a:ext cx="1" cy="2700"/>
            </a:xfrm>
            <a:prstGeom prst="line">
              <a:avLst/>
            </a:prstGeom>
            <a:noFill/>
            <a:ln w="9525">
              <a:solidFill>
                <a:srgbClr val="000000"/>
              </a:solidFill>
              <a:round/>
            </a:ln>
          </p:spPr>
          <p:txBody>
            <a:bodyPr/>
            <a:lstStyle/>
            <a:p>
              <a:endParaRPr lang="zh-CN" altLang="en-US"/>
            </a:p>
          </p:txBody>
        </p:sp>
        <p:sp>
          <p:nvSpPr>
            <p:cNvPr id="50187" name="Text Box 41"/>
            <p:cNvSpPr txBox="1">
              <a:spLocks noChangeArrowheads="1"/>
            </p:cNvSpPr>
            <p:nvPr/>
          </p:nvSpPr>
          <p:spPr bwMode="auto">
            <a:xfrm>
              <a:off x="672" y="1121"/>
              <a:ext cx="1053" cy="438"/>
            </a:xfrm>
            <a:prstGeom prst="rect">
              <a:avLst/>
            </a:prstGeom>
            <a:noFill/>
            <a:ln w="9525">
              <a:noFill/>
              <a:miter lim="800000"/>
            </a:ln>
          </p:spPr>
          <p:txBody>
            <a:bodyPr/>
            <a:lstStyle/>
            <a:p>
              <a:pPr algn="just" eaLnBrk="0" hangingPunct="0"/>
              <a:r>
                <a:rPr kumimoji="0" lang="zh-CN" altLang="en-US" sz="1800" b="1">
                  <a:solidFill>
                    <a:srgbClr val="009900"/>
                  </a:solidFill>
                  <a:latin typeface="宋体" panose="02010600030101010101" pitchFamily="2" charset="-122"/>
                </a:rPr>
                <a:t>现行</a:t>
              </a:r>
              <a:r>
                <a:rPr kumimoji="0" lang="en-US" altLang="zh-CN" sz="1800" b="1">
                  <a:solidFill>
                    <a:srgbClr val="009900"/>
                  </a:solidFill>
                  <a:latin typeface="宋体" panose="02010600030101010101" pitchFamily="2" charset="-122"/>
                </a:rPr>
                <a:t>PSW</a:t>
              </a:r>
              <a:endParaRPr kumimoji="0" lang="en-US" altLang="zh-CN" sz="1800" b="1">
                <a:solidFill>
                  <a:srgbClr val="009900"/>
                </a:solidFill>
                <a:latin typeface="宋体" panose="02010600030101010101" pitchFamily="2" charset="-122"/>
              </a:endParaRPr>
            </a:p>
            <a:p>
              <a:pPr algn="just" eaLnBrk="0" hangingPunct="0"/>
              <a:r>
                <a:rPr kumimoji="0" lang="en-US" altLang="zh-CN" sz="1800" b="1">
                  <a:solidFill>
                    <a:srgbClr val="009900"/>
                  </a:solidFill>
                  <a:latin typeface="宋体" panose="02010600030101010101" pitchFamily="2" charset="-122"/>
                </a:rPr>
                <a:t> </a:t>
              </a:r>
              <a:r>
                <a:rPr kumimoji="0" lang="zh-CN" altLang="en-US" sz="1800" b="1">
                  <a:solidFill>
                    <a:srgbClr val="009900"/>
                  </a:solidFill>
                  <a:latin typeface="宋体" panose="02010600030101010101" pitchFamily="2" charset="-122"/>
                </a:rPr>
                <a:t>寄存器</a:t>
              </a:r>
              <a:endParaRPr kumimoji="0" lang="zh-CN" altLang="en-US" sz="1800" b="1">
                <a:solidFill>
                  <a:srgbClr val="009900"/>
                </a:solidFill>
                <a:latin typeface="宋体" panose="02010600030101010101" pitchFamily="2" charset="-122"/>
              </a:endParaRPr>
            </a:p>
          </p:txBody>
        </p:sp>
        <p:sp>
          <p:nvSpPr>
            <p:cNvPr id="50188" name="Text Box 42"/>
            <p:cNvSpPr txBox="1">
              <a:spLocks noChangeArrowheads="1"/>
            </p:cNvSpPr>
            <p:nvPr/>
          </p:nvSpPr>
          <p:spPr bwMode="auto">
            <a:xfrm>
              <a:off x="2928" y="1452"/>
              <a:ext cx="752" cy="325"/>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新</a:t>
              </a:r>
              <a:r>
                <a:rPr kumimoji="0" lang="en-US" altLang="zh-CN" sz="1800">
                  <a:solidFill>
                    <a:srgbClr val="009900"/>
                  </a:solidFill>
                  <a:latin typeface="华文新魏" panose="02010800040101010101" pitchFamily="2" charset="-122"/>
                  <a:ea typeface="华文新魏" panose="02010800040101010101" pitchFamily="2" charset="-122"/>
                </a:rPr>
                <a:t>IP</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89" name="Text Box 43"/>
            <p:cNvSpPr txBox="1">
              <a:spLocks noChangeArrowheads="1"/>
            </p:cNvSpPr>
            <p:nvPr/>
          </p:nvSpPr>
          <p:spPr bwMode="auto">
            <a:xfrm>
              <a:off x="2928" y="1777"/>
              <a:ext cx="752" cy="323"/>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新</a:t>
              </a:r>
              <a:r>
                <a:rPr kumimoji="0" lang="en-US" altLang="zh-CN" sz="1800">
                  <a:solidFill>
                    <a:srgbClr val="009900"/>
                  </a:solidFill>
                  <a:latin typeface="华文新魏" panose="02010800040101010101" pitchFamily="2" charset="-122"/>
                  <a:ea typeface="华文新魏" panose="02010800040101010101" pitchFamily="2" charset="-122"/>
                </a:rPr>
                <a:t>CS</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90" name="Text Box 44"/>
            <p:cNvSpPr txBox="1">
              <a:spLocks noChangeArrowheads="1"/>
            </p:cNvSpPr>
            <p:nvPr/>
          </p:nvSpPr>
          <p:spPr bwMode="auto">
            <a:xfrm>
              <a:off x="2928" y="2639"/>
              <a:ext cx="752" cy="325"/>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老</a:t>
              </a:r>
              <a:r>
                <a:rPr kumimoji="0" lang="en-US" altLang="zh-CN" sz="1800">
                  <a:solidFill>
                    <a:srgbClr val="009900"/>
                  </a:solidFill>
                  <a:latin typeface="华文新魏" panose="02010800040101010101" pitchFamily="2" charset="-122"/>
                  <a:ea typeface="华文新魏" panose="02010800040101010101" pitchFamily="2" charset="-122"/>
                </a:rPr>
                <a:t>IP</a:t>
              </a:r>
              <a:endParaRPr kumimoji="0" lang="en-US" altLang="zh-CN" sz="1800" i="1">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91" name="Text Box 45"/>
            <p:cNvSpPr txBox="1">
              <a:spLocks noChangeArrowheads="1"/>
            </p:cNvSpPr>
            <p:nvPr/>
          </p:nvSpPr>
          <p:spPr bwMode="auto">
            <a:xfrm>
              <a:off x="2928" y="2953"/>
              <a:ext cx="752" cy="325"/>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老</a:t>
              </a:r>
              <a:r>
                <a:rPr kumimoji="0" lang="en-US" altLang="zh-CN" sz="1800">
                  <a:solidFill>
                    <a:srgbClr val="009900"/>
                  </a:solidFill>
                  <a:latin typeface="华文新魏" panose="02010800040101010101" pitchFamily="2" charset="-122"/>
                  <a:ea typeface="华文新魏" panose="02010800040101010101" pitchFamily="2" charset="-122"/>
                </a:rPr>
                <a:t>CS</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92" name="Text Box 46"/>
            <p:cNvSpPr txBox="1">
              <a:spLocks noChangeArrowheads="1"/>
            </p:cNvSpPr>
            <p:nvPr/>
          </p:nvSpPr>
          <p:spPr bwMode="auto">
            <a:xfrm>
              <a:off x="2928" y="3278"/>
              <a:ext cx="752" cy="323"/>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老</a:t>
              </a:r>
              <a:r>
                <a:rPr kumimoji="0" lang="en-US" altLang="zh-CN" sz="1800">
                  <a:solidFill>
                    <a:srgbClr val="009900"/>
                  </a:solidFill>
                  <a:latin typeface="华文新魏" panose="02010800040101010101" pitchFamily="2" charset="-122"/>
                  <a:ea typeface="华文新魏" panose="02010800040101010101" pitchFamily="2" charset="-122"/>
                </a:rPr>
                <a:t>PSW</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93" name="Line 47"/>
            <p:cNvSpPr>
              <a:spLocks noChangeShapeType="1"/>
            </p:cNvSpPr>
            <p:nvPr/>
          </p:nvSpPr>
          <p:spPr bwMode="auto">
            <a:xfrm>
              <a:off x="2627" y="1777"/>
              <a:ext cx="1354" cy="1"/>
            </a:xfrm>
            <a:prstGeom prst="line">
              <a:avLst/>
            </a:prstGeom>
            <a:noFill/>
            <a:ln w="9525">
              <a:solidFill>
                <a:srgbClr val="000000"/>
              </a:solidFill>
              <a:round/>
            </a:ln>
          </p:spPr>
          <p:txBody>
            <a:bodyPr/>
            <a:lstStyle/>
            <a:p>
              <a:endParaRPr lang="zh-CN" altLang="en-US"/>
            </a:p>
          </p:txBody>
        </p:sp>
        <p:sp>
          <p:nvSpPr>
            <p:cNvPr id="50194" name="Line 48"/>
            <p:cNvSpPr>
              <a:spLocks noChangeShapeType="1"/>
            </p:cNvSpPr>
            <p:nvPr/>
          </p:nvSpPr>
          <p:spPr bwMode="auto">
            <a:xfrm>
              <a:off x="2627" y="1452"/>
              <a:ext cx="1354" cy="1"/>
            </a:xfrm>
            <a:prstGeom prst="line">
              <a:avLst/>
            </a:prstGeom>
            <a:noFill/>
            <a:ln w="9525">
              <a:solidFill>
                <a:srgbClr val="000000"/>
              </a:solidFill>
              <a:round/>
            </a:ln>
          </p:spPr>
          <p:txBody>
            <a:bodyPr/>
            <a:lstStyle/>
            <a:p>
              <a:endParaRPr lang="zh-CN" altLang="en-US"/>
            </a:p>
          </p:txBody>
        </p:sp>
        <p:sp>
          <p:nvSpPr>
            <p:cNvPr id="50195" name="Line 49"/>
            <p:cNvSpPr>
              <a:spLocks noChangeShapeType="1"/>
            </p:cNvSpPr>
            <p:nvPr/>
          </p:nvSpPr>
          <p:spPr bwMode="auto">
            <a:xfrm>
              <a:off x="2627" y="2100"/>
              <a:ext cx="1354" cy="1"/>
            </a:xfrm>
            <a:prstGeom prst="line">
              <a:avLst/>
            </a:prstGeom>
            <a:noFill/>
            <a:ln w="9525">
              <a:solidFill>
                <a:srgbClr val="000000"/>
              </a:solidFill>
              <a:round/>
            </a:ln>
          </p:spPr>
          <p:txBody>
            <a:bodyPr/>
            <a:lstStyle/>
            <a:p>
              <a:endParaRPr lang="zh-CN" altLang="en-US"/>
            </a:p>
          </p:txBody>
        </p:sp>
        <p:sp>
          <p:nvSpPr>
            <p:cNvPr id="50196" name="Line 50"/>
            <p:cNvSpPr>
              <a:spLocks noChangeShapeType="1"/>
            </p:cNvSpPr>
            <p:nvPr/>
          </p:nvSpPr>
          <p:spPr bwMode="auto">
            <a:xfrm>
              <a:off x="2627" y="2639"/>
              <a:ext cx="1354" cy="1"/>
            </a:xfrm>
            <a:prstGeom prst="line">
              <a:avLst/>
            </a:prstGeom>
            <a:noFill/>
            <a:ln w="9525">
              <a:solidFill>
                <a:srgbClr val="000000"/>
              </a:solidFill>
              <a:round/>
            </a:ln>
          </p:spPr>
          <p:txBody>
            <a:bodyPr/>
            <a:lstStyle/>
            <a:p>
              <a:endParaRPr lang="zh-CN" altLang="en-US"/>
            </a:p>
          </p:txBody>
        </p:sp>
        <p:sp>
          <p:nvSpPr>
            <p:cNvPr id="50197" name="Line 51"/>
            <p:cNvSpPr>
              <a:spLocks noChangeShapeType="1"/>
            </p:cNvSpPr>
            <p:nvPr/>
          </p:nvSpPr>
          <p:spPr bwMode="auto">
            <a:xfrm>
              <a:off x="2627" y="2964"/>
              <a:ext cx="1354" cy="1"/>
            </a:xfrm>
            <a:prstGeom prst="line">
              <a:avLst/>
            </a:prstGeom>
            <a:noFill/>
            <a:ln w="9525">
              <a:solidFill>
                <a:srgbClr val="000000"/>
              </a:solidFill>
              <a:round/>
            </a:ln>
          </p:spPr>
          <p:txBody>
            <a:bodyPr/>
            <a:lstStyle/>
            <a:p>
              <a:endParaRPr lang="zh-CN" altLang="en-US"/>
            </a:p>
          </p:txBody>
        </p:sp>
        <p:sp>
          <p:nvSpPr>
            <p:cNvPr id="50198" name="Line 52"/>
            <p:cNvSpPr>
              <a:spLocks noChangeShapeType="1"/>
            </p:cNvSpPr>
            <p:nvPr/>
          </p:nvSpPr>
          <p:spPr bwMode="auto">
            <a:xfrm>
              <a:off x="2627" y="3278"/>
              <a:ext cx="1354" cy="1"/>
            </a:xfrm>
            <a:prstGeom prst="line">
              <a:avLst/>
            </a:prstGeom>
            <a:noFill/>
            <a:ln w="9525">
              <a:solidFill>
                <a:srgbClr val="000000"/>
              </a:solidFill>
              <a:round/>
            </a:ln>
          </p:spPr>
          <p:txBody>
            <a:bodyPr/>
            <a:lstStyle/>
            <a:p>
              <a:endParaRPr lang="zh-CN" altLang="en-US"/>
            </a:p>
          </p:txBody>
        </p:sp>
        <p:sp>
          <p:nvSpPr>
            <p:cNvPr id="50199" name="Line 53"/>
            <p:cNvSpPr>
              <a:spLocks noChangeShapeType="1"/>
            </p:cNvSpPr>
            <p:nvPr/>
          </p:nvSpPr>
          <p:spPr bwMode="auto">
            <a:xfrm>
              <a:off x="2627" y="3560"/>
              <a:ext cx="1354" cy="1"/>
            </a:xfrm>
            <a:prstGeom prst="line">
              <a:avLst/>
            </a:prstGeom>
            <a:noFill/>
            <a:ln w="9525">
              <a:solidFill>
                <a:srgbClr val="000000"/>
              </a:solidFill>
              <a:round/>
            </a:ln>
          </p:spPr>
          <p:txBody>
            <a:bodyPr/>
            <a:lstStyle/>
            <a:p>
              <a:endParaRPr lang="zh-CN" altLang="en-US"/>
            </a:p>
          </p:txBody>
        </p:sp>
        <p:sp>
          <p:nvSpPr>
            <p:cNvPr id="50200" name="Line 54"/>
            <p:cNvSpPr>
              <a:spLocks noChangeShapeType="1"/>
            </p:cNvSpPr>
            <p:nvPr/>
          </p:nvSpPr>
          <p:spPr bwMode="auto">
            <a:xfrm flipH="1">
              <a:off x="3981" y="2639"/>
              <a:ext cx="451" cy="1"/>
            </a:xfrm>
            <a:prstGeom prst="line">
              <a:avLst/>
            </a:prstGeom>
            <a:noFill/>
            <a:ln w="9525">
              <a:solidFill>
                <a:srgbClr val="000000"/>
              </a:solidFill>
              <a:round/>
              <a:tailEnd type="triangle" w="med" len="med"/>
            </a:ln>
          </p:spPr>
          <p:txBody>
            <a:bodyPr/>
            <a:lstStyle/>
            <a:p>
              <a:endParaRPr lang="zh-CN" altLang="en-US"/>
            </a:p>
          </p:txBody>
        </p:sp>
        <p:sp>
          <p:nvSpPr>
            <p:cNvPr id="50201" name="Text Box 55"/>
            <p:cNvSpPr txBox="1">
              <a:spLocks noChangeArrowheads="1"/>
            </p:cNvSpPr>
            <p:nvPr/>
          </p:nvSpPr>
          <p:spPr bwMode="auto">
            <a:xfrm>
              <a:off x="4432" y="2424"/>
              <a:ext cx="752" cy="324"/>
            </a:xfrm>
            <a:prstGeom prst="rect">
              <a:avLst/>
            </a:prstGeom>
            <a:solidFill>
              <a:schemeClr val="accent1"/>
            </a:solidFill>
            <a:ln w="9525">
              <a:solidFill>
                <a:srgbClr val="000000"/>
              </a:solid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新栈顶</a:t>
              </a:r>
              <a:endParaRPr kumimoji="0" lang="zh-CN" altLang="en-US"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202" name="Line 56"/>
            <p:cNvSpPr>
              <a:spLocks noChangeShapeType="1"/>
            </p:cNvSpPr>
            <p:nvPr/>
          </p:nvSpPr>
          <p:spPr bwMode="auto">
            <a:xfrm flipH="1">
              <a:off x="1424" y="1668"/>
              <a:ext cx="1203" cy="200"/>
            </a:xfrm>
            <a:prstGeom prst="line">
              <a:avLst/>
            </a:prstGeom>
            <a:noFill/>
            <a:ln w="19050">
              <a:solidFill>
                <a:srgbClr val="000000"/>
              </a:solidFill>
              <a:round/>
              <a:tailEnd type="triangle" w="med" len="med"/>
            </a:ln>
          </p:spPr>
          <p:txBody>
            <a:bodyPr/>
            <a:lstStyle/>
            <a:p>
              <a:endParaRPr lang="zh-CN" altLang="en-US"/>
            </a:p>
          </p:txBody>
        </p:sp>
        <p:sp>
          <p:nvSpPr>
            <p:cNvPr id="50203" name="Line 57"/>
            <p:cNvSpPr>
              <a:spLocks noChangeShapeType="1"/>
            </p:cNvSpPr>
            <p:nvPr/>
          </p:nvSpPr>
          <p:spPr bwMode="auto">
            <a:xfrm flipH="1">
              <a:off x="1424" y="1992"/>
              <a:ext cx="1203" cy="324"/>
            </a:xfrm>
            <a:prstGeom prst="line">
              <a:avLst/>
            </a:prstGeom>
            <a:noFill/>
            <a:ln w="19050">
              <a:solidFill>
                <a:srgbClr val="000000"/>
              </a:solidFill>
              <a:round/>
              <a:tailEnd type="triangle" w="med" len="med"/>
            </a:ln>
          </p:spPr>
          <p:txBody>
            <a:bodyPr/>
            <a:lstStyle/>
            <a:p>
              <a:endParaRPr lang="zh-CN" altLang="en-US"/>
            </a:p>
          </p:txBody>
        </p:sp>
        <p:sp>
          <p:nvSpPr>
            <p:cNvPr id="50204" name="Line 58"/>
            <p:cNvSpPr>
              <a:spLocks noChangeShapeType="1"/>
            </p:cNvSpPr>
            <p:nvPr/>
          </p:nvSpPr>
          <p:spPr bwMode="auto">
            <a:xfrm>
              <a:off x="1424" y="1961"/>
              <a:ext cx="1203" cy="895"/>
            </a:xfrm>
            <a:prstGeom prst="line">
              <a:avLst/>
            </a:prstGeom>
            <a:noFill/>
            <a:ln w="19050">
              <a:solidFill>
                <a:srgbClr val="000000"/>
              </a:solidFill>
              <a:round/>
              <a:tailEnd type="triangle" w="med" len="med"/>
            </a:ln>
          </p:spPr>
          <p:txBody>
            <a:bodyPr/>
            <a:lstStyle/>
            <a:p>
              <a:endParaRPr lang="zh-CN" altLang="en-US"/>
            </a:p>
          </p:txBody>
        </p:sp>
        <p:sp>
          <p:nvSpPr>
            <p:cNvPr id="50205" name="Line 59"/>
            <p:cNvSpPr>
              <a:spLocks noChangeShapeType="1"/>
            </p:cNvSpPr>
            <p:nvPr/>
          </p:nvSpPr>
          <p:spPr bwMode="auto">
            <a:xfrm>
              <a:off x="1424" y="2748"/>
              <a:ext cx="1203" cy="541"/>
            </a:xfrm>
            <a:prstGeom prst="line">
              <a:avLst/>
            </a:prstGeom>
            <a:noFill/>
            <a:ln w="19050">
              <a:solidFill>
                <a:srgbClr val="000000"/>
              </a:solidFill>
              <a:round/>
              <a:tailEnd type="triangle" w="med" len="med"/>
            </a:ln>
          </p:spPr>
          <p:txBody>
            <a:bodyPr/>
            <a:lstStyle/>
            <a:p>
              <a:endParaRPr lang="zh-CN" altLang="en-US"/>
            </a:p>
          </p:txBody>
        </p:sp>
        <p:sp>
          <p:nvSpPr>
            <p:cNvPr id="50206" name="Line 60"/>
            <p:cNvSpPr>
              <a:spLocks noChangeShapeType="1"/>
            </p:cNvSpPr>
            <p:nvPr/>
          </p:nvSpPr>
          <p:spPr bwMode="auto">
            <a:xfrm>
              <a:off x="1424" y="2424"/>
              <a:ext cx="1203" cy="647"/>
            </a:xfrm>
            <a:prstGeom prst="line">
              <a:avLst/>
            </a:prstGeom>
            <a:noFill/>
            <a:ln w="19050">
              <a:solidFill>
                <a:srgbClr val="000000"/>
              </a:solidFill>
              <a:round/>
              <a:tailEnd type="triangle" w="med" len="med"/>
            </a:ln>
          </p:spPr>
          <p:txBody>
            <a:bodyPr/>
            <a:lstStyle/>
            <a:p>
              <a:endParaRPr lang="zh-CN" altLang="en-US"/>
            </a:p>
          </p:txBody>
        </p:sp>
        <p:sp>
          <p:nvSpPr>
            <p:cNvPr id="50207" name="Text Box 61"/>
            <p:cNvSpPr txBox="1">
              <a:spLocks noChangeArrowheads="1"/>
            </p:cNvSpPr>
            <p:nvPr/>
          </p:nvSpPr>
          <p:spPr bwMode="auto">
            <a:xfrm>
              <a:off x="2928" y="912"/>
              <a:ext cx="752" cy="324"/>
            </a:xfrm>
            <a:prstGeom prst="rect">
              <a:avLst/>
            </a:prstGeom>
            <a:noFill/>
            <a:ln w="9525" algn="ctr">
              <a:noFill/>
              <a:miter lim="800000"/>
            </a:ln>
            <a:effectLst/>
          </p:spPr>
          <p:txBody>
            <a:bodyPr/>
            <a:lstStyle/>
            <a:p>
              <a:pPr algn="just" eaLnBrk="0" hangingPunct="0"/>
              <a:r>
                <a:rPr kumimoji="0" lang="zh-CN" altLang="en-US" sz="1800" b="1">
                  <a:solidFill>
                    <a:srgbClr val="009900"/>
                  </a:solidFill>
                  <a:latin typeface="宋体" panose="02010600030101010101" pitchFamily="2" charset="-122"/>
                </a:rPr>
                <a:t>   内存</a:t>
              </a:r>
              <a:endParaRPr kumimoji="0" lang="en-US" altLang="zh-CN" sz="1800" b="1">
                <a:solidFill>
                  <a:srgbClr val="009900"/>
                </a:solidFill>
                <a:latin typeface="宋体" panose="02010600030101010101" pitchFamily="2" charset="-122"/>
              </a:endParaRPr>
            </a:p>
          </p:txBody>
        </p:sp>
        <p:sp>
          <p:nvSpPr>
            <p:cNvPr id="50208" name="Text Box 63"/>
            <p:cNvSpPr txBox="1">
              <a:spLocks noChangeArrowheads="1"/>
            </p:cNvSpPr>
            <p:nvPr/>
          </p:nvSpPr>
          <p:spPr bwMode="auto">
            <a:xfrm>
              <a:off x="2928" y="2144"/>
              <a:ext cx="752" cy="325"/>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新</a:t>
              </a:r>
              <a:r>
                <a:rPr kumimoji="0" lang="en-US" altLang="zh-CN" sz="1800">
                  <a:solidFill>
                    <a:srgbClr val="009900"/>
                  </a:solidFill>
                  <a:latin typeface="华文新魏" panose="02010800040101010101" pitchFamily="2" charset="-122"/>
                  <a:ea typeface="华文新魏" panose="02010800040101010101" pitchFamily="2" charset="-122"/>
                </a:rPr>
                <a:t>PSW</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209" name="Line 64"/>
            <p:cNvSpPr>
              <a:spLocks noChangeShapeType="1"/>
            </p:cNvSpPr>
            <p:nvPr/>
          </p:nvSpPr>
          <p:spPr bwMode="auto">
            <a:xfrm>
              <a:off x="2627" y="2366"/>
              <a:ext cx="1354" cy="2"/>
            </a:xfrm>
            <a:prstGeom prst="line">
              <a:avLst/>
            </a:prstGeom>
            <a:noFill/>
            <a:ln w="9525">
              <a:solidFill>
                <a:srgbClr val="000000"/>
              </a:solidFill>
              <a:round/>
            </a:ln>
          </p:spPr>
          <p:txBody>
            <a:bodyPr/>
            <a:lstStyle/>
            <a:p>
              <a:endParaRPr lang="zh-CN" altLang="en-US"/>
            </a:p>
          </p:txBody>
        </p:sp>
        <p:sp>
          <p:nvSpPr>
            <p:cNvPr id="50210" name="Line 65"/>
            <p:cNvSpPr>
              <a:spLocks noChangeShapeType="1"/>
            </p:cNvSpPr>
            <p:nvPr/>
          </p:nvSpPr>
          <p:spPr bwMode="auto">
            <a:xfrm flipH="1">
              <a:off x="1424" y="2256"/>
              <a:ext cx="1203" cy="445"/>
            </a:xfrm>
            <a:prstGeom prst="line">
              <a:avLst/>
            </a:prstGeom>
            <a:noFill/>
            <a:ln w="19050">
              <a:solidFill>
                <a:srgbClr val="000000"/>
              </a:solidFill>
              <a:round/>
              <a:tailEnd type="triangle" w="med" len="med"/>
            </a:ln>
          </p:spPr>
          <p:txBody>
            <a:bodyPr/>
            <a:lstStyle/>
            <a:p>
              <a:endParaRPr lang="zh-CN" altLang="en-US"/>
            </a:p>
          </p:txBody>
        </p:sp>
        <p:sp>
          <p:nvSpPr>
            <p:cNvPr id="50211" name="Line 66"/>
            <p:cNvSpPr>
              <a:spLocks noChangeShapeType="1"/>
            </p:cNvSpPr>
            <p:nvPr/>
          </p:nvSpPr>
          <p:spPr bwMode="auto">
            <a:xfrm>
              <a:off x="2627" y="3925"/>
              <a:ext cx="1354" cy="1"/>
            </a:xfrm>
            <a:prstGeom prst="line">
              <a:avLst/>
            </a:prstGeom>
            <a:noFill/>
            <a:ln w="9525">
              <a:solidFill>
                <a:srgbClr val="000000"/>
              </a:solidFill>
              <a:roun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占位符 86017"/>
          <p:cNvSpPr>
            <a:spLocks noGrp="1"/>
          </p:cNvSpPr>
          <p:nvPr/>
        </p:nvSpPr>
        <p:spPr>
          <a:xfrm>
            <a:off x="533400" y="990600"/>
            <a:ext cx="8086725" cy="4058920"/>
          </a:xfrm>
          <a:prstGeom prst="rect">
            <a:avLst/>
          </a:prstGeom>
          <a:noFill/>
          <a:ln w="9525">
            <a:noFill/>
          </a:ln>
        </p:spPr>
        <p:txBody>
          <a:bodyPr/>
          <a:lstStyle>
            <a:lvl1pPr marL="342900" lvl="0" indent="-342900" algn="l" defTabSz="914400" rtl="0" eaLnBrk="1" fontAlgn="base" latinLnBrk="0" hangingPunct="1">
              <a:lnSpc>
                <a:spcPct val="12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altLang="zh-CN" b="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CPU</a:t>
            </a:r>
            <a:r>
              <a:rPr lang="zh-CN" altLang="en-US" b="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响应中断的条件</a:t>
            </a:r>
            <a:endParaRPr lang="zh-CN" altLang="en-US" b="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1</a:t>
            </a:r>
            <a:r>
              <a:rPr lang="zh-CN" altLang="en-US" b="0" dirty="0">
                <a:latin typeface="楷体_GB2312" pitchFamily="49" charset="-122"/>
                <a:ea typeface="楷体_GB2312" pitchFamily="49" charset="-122"/>
              </a:rPr>
              <a:t>）设置中断请求触发器，发出中断请求信号</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2</a:t>
            </a:r>
            <a:r>
              <a:rPr lang="zh-CN" altLang="en-US" b="0" dirty="0">
                <a:latin typeface="楷体_GB2312" pitchFamily="49" charset="-122"/>
                <a:ea typeface="楷体_GB2312" pitchFamily="49" charset="-122"/>
              </a:rPr>
              <a:t>）设置中断屏蔽触发器，当此触发器为“</a:t>
            </a:r>
            <a:r>
              <a:rPr lang="en-US" altLang="zh-CN" b="0" dirty="0">
                <a:latin typeface="楷体_GB2312" pitchFamily="49" charset="-122"/>
                <a:ea typeface="楷体_GB2312" pitchFamily="49" charset="-122"/>
              </a:rPr>
              <a:t>1”</a:t>
            </a:r>
            <a:r>
              <a:rPr lang="zh-CN" altLang="en-US" b="0" dirty="0">
                <a:latin typeface="楷体_GB2312" pitchFamily="49" charset="-122"/>
                <a:ea typeface="楷体_GB2312" pitchFamily="49" charset="-122"/>
              </a:rPr>
              <a:t>时，允许外设的中断请求才能被送出至</a:t>
            </a:r>
            <a:r>
              <a:rPr lang="en-US" altLang="zh-CN" b="0">
                <a:latin typeface="楷体_GB2312" pitchFamily="49" charset="-122"/>
                <a:ea typeface="楷体_GB2312" pitchFamily="49" charset="-122"/>
              </a:rPr>
              <a:t>CPU</a:t>
            </a:r>
            <a:r>
              <a:rPr lang="zh-CN" altLang="en-US" b="0">
                <a:latin typeface="楷体_GB2312" pitchFamily="49" charset="-122"/>
                <a:ea typeface="楷体_GB2312" pitchFamily="49" charset="-122"/>
              </a:rPr>
              <a:t>。</a:t>
            </a:r>
            <a:endParaRPr lang="zh-CN" altLang="en-US" b="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3</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处于开中断状态。 </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4</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在一条现行指令结束之后响应中断。 </a:t>
            </a:r>
            <a:endParaRPr lang="zh-CN" altLang="en-US" b="0" dirty="0">
              <a:latin typeface="楷体_GB2312" pitchFamily="49" charset="-122"/>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xfrm>
            <a:off x="685800" y="228600"/>
            <a:ext cx="7772400" cy="1143000"/>
          </a:xfrm>
        </p:spPr>
        <p:txBody>
          <a:bodyPr anchor="ctr"/>
          <a:p>
            <a:pPr>
              <a:buNone/>
            </a:pPr>
            <a:r>
              <a:rPr lang="en-US" altLang="zh-CN" dirty="0">
                <a:latin typeface="Arial" panose="020B0604020202020204" pitchFamily="34" charset="0"/>
                <a:ea typeface="黑体" panose="02010609060101010101" pitchFamily="2" charset="-122"/>
              </a:rPr>
              <a:t> CPU</a:t>
            </a:r>
            <a:r>
              <a:rPr lang="zh-CN" altLang="en-US" dirty="0">
                <a:latin typeface="Arial" panose="020B0604020202020204" pitchFamily="34" charset="0"/>
                <a:ea typeface="黑体" panose="02010609060101010101" pitchFamily="2" charset="-122"/>
              </a:rPr>
              <a:t>响应中断的条件</a:t>
            </a:r>
            <a:endParaRPr lang="zh-CN" altLang="en-US" dirty="0">
              <a:latin typeface="Arial" panose="020B0604020202020204" pitchFamily="34" charset="0"/>
              <a:ea typeface="黑体" panose="02010609060101010101" pitchFamily="2" charset="-122"/>
            </a:endParaRPr>
          </a:p>
        </p:txBody>
      </p:sp>
      <p:sp>
        <p:nvSpPr>
          <p:cNvPr id="8195" name="文本占位符 8194"/>
          <p:cNvSpPr>
            <a:spLocks noGrp="1"/>
          </p:cNvSpPr>
          <p:nvPr>
            <p:ph type="body" idx="1"/>
          </p:nvPr>
        </p:nvSpPr>
        <p:spPr>
          <a:xfrm>
            <a:off x="548005" y="1303655"/>
            <a:ext cx="7840345" cy="685800"/>
          </a:xfrm>
        </p:spPr>
        <p:txBody>
          <a:bodyPr/>
          <a:p>
            <a:pPr marL="0" indent="0" algn="just">
              <a:buNone/>
            </a:pPr>
            <a:r>
              <a:rPr lang="en-US" altLang="zh-CN" sz="2800" b="0" dirty="0">
                <a:latin typeface="楷体_GB2312" pitchFamily="49" charset="-122"/>
                <a:ea typeface="楷体_GB2312" pitchFamily="49" charset="-122"/>
              </a:rPr>
              <a:t>1. </a:t>
            </a:r>
            <a:r>
              <a:rPr lang="zh-CN" altLang="en-US" sz="2800" b="0" dirty="0">
                <a:latin typeface="楷体_GB2312" pitchFamily="49" charset="-122"/>
                <a:ea typeface="楷体_GB2312" pitchFamily="49" charset="-122"/>
              </a:rPr>
              <a:t>设置中断请求触发器（也即要有中断请求）</a:t>
            </a:r>
            <a:endParaRPr lang="zh-CN" altLang="en-US" sz="2800" b="0" dirty="0">
              <a:latin typeface="楷体_GB2312" pitchFamily="49" charset="-122"/>
              <a:ea typeface="楷体_GB2312" pitchFamily="49" charset="-122"/>
            </a:endParaRPr>
          </a:p>
        </p:txBody>
      </p:sp>
      <p:sp>
        <p:nvSpPr>
          <p:cNvPr id="8197" name="文本框 8196"/>
          <p:cNvSpPr txBox="1"/>
          <p:nvPr/>
        </p:nvSpPr>
        <p:spPr>
          <a:xfrm>
            <a:off x="1044575" y="5949950"/>
            <a:ext cx="5750560" cy="583565"/>
          </a:xfrm>
          <a:prstGeom prst="rect">
            <a:avLst/>
          </a:prstGeom>
          <a:noFill/>
          <a:ln w="9525">
            <a:noFill/>
          </a:ln>
        </p:spPr>
        <p:txBody>
          <a:bodyPr wrap="square">
            <a:spAutoFit/>
          </a:bodyPr>
          <a:p>
            <a:pPr>
              <a:spcBef>
                <a:spcPct val="50000"/>
              </a:spcBef>
            </a:pPr>
            <a:r>
              <a:rPr lang="zh-CN" altLang="en-US" sz="3200" b="1" dirty="0">
                <a:solidFill>
                  <a:srgbClr val="FFFF00"/>
                </a:solidFill>
                <a:effectLst>
                  <a:outerShdw blurRad="38100" dist="38100" dir="2700000">
                    <a:srgbClr val="000000"/>
                  </a:outerShdw>
                </a:effectLst>
                <a:latin typeface="Times New Roman" panose="02020603050405020304" pitchFamily="18" charset="0"/>
                <a:ea typeface="华文行楷" panose="02010800040101010101" pitchFamily="2" charset="-122"/>
              </a:rPr>
              <a:t>设置中断请求的情况</a:t>
            </a:r>
            <a:endParaRPr lang="zh-CN" altLang="en-US" sz="3200" b="1">
              <a:solidFill>
                <a:srgbClr val="FFFF00"/>
              </a:solidFill>
              <a:effectLst>
                <a:outerShdw blurRad="38100" dist="38100" dir="2700000">
                  <a:srgbClr val="000000"/>
                </a:outerShdw>
              </a:effectLst>
              <a:latin typeface="Times New Roman" panose="02020603050405020304" pitchFamily="18" charset="0"/>
              <a:ea typeface="华文行楷" panose="02010800040101010101" pitchFamily="2" charset="-122"/>
            </a:endParaRPr>
          </a:p>
        </p:txBody>
      </p:sp>
      <p:pic>
        <p:nvPicPr>
          <p:cNvPr id="8199" name="图片 8198" descr="qq"/>
          <p:cNvPicPr>
            <a:picLocks noChangeAspect="1"/>
          </p:cNvPicPr>
          <p:nvPr/>
        </p:nvPicPr>
        <p:blipFill>
          <a:blip r:embed="rId1"/>
          <a:stretch>
            <a:fillRect/>
          </a:stretch>
        </p:blipFill>
        <p:spPr>
          <a:xfrm>
            <a:off x="1647825" y="2138363"/>
            <a:ext cx="6092825" cy="381158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4631" name="组合 154630"/>
          <p:cNvGrpSpPr/>
          <p:nvPr/>
        </p:nvGrpSpPr>
        <p:grpSpPr>
          <a:xfrm>
            <a:off x="8890" y="690880"/>
            <a:ext cx="8128000" cy="6067605"/>
            <a:chOff x="96" y="96"/>
            <a:chExt cx="5664" cy="4117"/>
          </a:xfrm>
        </p:grpSpPr>
        <p:sp>
          <p:nvSpPr>
            <p:cNvPr id="154632" name="矩形 154631"/>
            <p:cNvSpPr/>
            <p:nvPr/>
          </p:nvSpPr>
          <p:spPr>
            <a:xfrm>
              <a:off x="912" y="576"/>
              <a:ext cx="864" cy="1536"/>
            </a:xfrm>
            <a:prstGeom prst="rect">
              <a:avLst/>
            </a:prstGeom>
            <a:solidFill>
              <a:srgbClr val="CCFFCC"/>
            </a:solidFill>
            <a:ln w="12700" cap="flat" cmpd="sng">
              <a:solidFill>
                <a:srgbClr val="993300"/>
              </a:solidFill>
              <a:prstDash val="solid"/>
              <a:miter/>
              <a:headEnd type="none" w="med" len="med"/>
              <a:tailEnd type="none" w="med" len="med"/>
            </a:ln>
          </p:spPr>
          <p:txBody>
            <a:bodyPr/>
            <a:p>
              <a:endParaRPr lang="zh-CN" altLang="en-US"/>
            </a:p>
          </p:txBody>
        </p:sp>
        <p:sp>
          <p:nvSpPr>
            <p:cNvPr id="154633" name="直接连接符 154632"/>
            <p:cNvSpPr/>
            <p:nvPr/>
          </p:nvSpPr>
          <p:spPr>
            <a:xfrm>
              <a:off x="912" y="1728"/>
              <a:ext cx="864" cy="0"/>
            </a:xfrm>
            <a:prstGeom prst="line">
              <a:avLst/>
            </a:prstGeom>
            <a:ln w="12700" cap="flat" cmpd="sng">
              <a:solidFill>
                <a:srgbClr val="993300"/>
              </a:solidFill>
              <a:prstDash val="solid"/>
              <a:headEnd type="none" w="med" len="med"/>
              <a:tailEnd type="none" w="med" len="med"/>
            </a:ln>
          </p:spPr>
        </p:sp>
        <p:sp>
          <p:nvSpPr>
            <p:cNvPr id="154634" name="直接连接符 154633"/>
            <p:cNvSpPr/>
            <p:nvPr/>
          </p:nvSpPr>
          <p:spPr>
            <a:xfrm>
              <a:off x="912" y="1920"/>
              <a:ext cx="864" cy="0"/>
            </a:xfrm>
            <a:prstGeom prst="line">
              <a:avLst/>
            </a:prstGeom>
            <a:ln w="12700" cap="flat" cmpd="sng">
              <a:solidFill>
                <a:srgbClr val="993300"/>
              </a:solidFill>
              <a:prstDash val="solid"/>
              <a:headEnd type="none" w="med" len="med"/>
              <a:tailEnd type="none" w="med" len="med"/>
            </a:ln>
          </p:spPr>
        </p:sp>
        <p:sp>
          <p:nvSpPr>
            <p:cNvPr id="154635" name="直接连接符 154634"/>
            <p:cNvSpPr/>
            <p:nvPr/>
          </p:nvSpPr>
          <p:spPr>
            <a:xfrm>
              <a:off x="912" y="768"/>
              <a:ext cx="864" cy="0"/>
            </a:xfrm>
            <a:prstGeom prst="line">
              <a:avLst/>
            </a:prstGeom>
            <a:ln w="12700" cap="flat" cmpd="sng">
              <a:solidFill>
                <a:srgbClr val="993300"/>
              </a:solidFill>
              <a:prstDash val="solid"/>
              <a:headEnd type="none" w="med" len="med"/>
              <a:tailEnd type="none" w="med" len="med"/>
            </a:ln>
          </p:spPr>
        </p:sp>
        <p:sp>
          <p:nvSpPr>
            <p:cNvPr id="154636" name="直接连接符 154635"/>
            <p:cNvSpPr/>
            <p:nvPr/>
          </p:nvSpPr>
          <p:spPr>
            <a:xfrm>
              <a:off x="912" y="960"/>
              <a:ext cx="864" cy="0"/>
            </a:xfrm>
            <a:prstGeom prst="line">
              <a:avLst/>
            </a:prstGeom>
            <a:ln w="12700" cap="flat" cmpd="sng">
              <a:solidFill>
                <a:srgbClr val="993300"/>
              </a:solidFill>
              <a:prstDash val="solid"/>
              <a:headEnd type="none" w="med" len="med"/>
              <a:tailEnd type="none" w="med" len="med"/>
            </a:ln>
          </p:spPr>
        </p:sp>
        <p:sp>
          <p:nvSpPr>
            <p:cNvPr id="154637" name="直接连接符 154636"/>
            <p:cNvSpPr/>
            <p:nvPr/>
          </p:nvSpPr>
          <p:spPr>
            <a:xfrm>
              <a:off x="912" y="1152"/>
              <a:ext cx="864" cy="0"/>
            </a:xfrm>
            <a:prstGeom prst="line">
              <a:avLst/>
            </a:prstGeom>
            <a:ln w="12700" cap="flat" cmpd="sng">
              <a:solidFill>
                <a:srgbClr val="993300"/>
              </a:solidFill>
              <a:prstDash val="solid"/>
              <a:headEnd type="none" w="med" len="med"/>
              <a:tailEnd type="none" w="med" len="med"/>
            </a:ln>
          </p:spPr>
        </p:sp>
        <p:sp>
          <p:nvSpPr>
            <p:cNvPr id="154638" name="直接连接符 154637"/>
            <p:cNvSpPr/>
            <p:nvPr/>
          </p:nvSpPr>
          <p:spPr>
            <a:xfrm>
              <a:off x="912" y="1344"/>
              <a:ext cx="864" cy="0"/>
            </a:xfrm>
            <a:prstGeom prst="line">
              <a:avLst/>
            </a:prstGeom>
            <a:ln w="12700" cap="flat" cmpd="sng">
              <a:solidFill>
                <a:srgbClr val="993300"/>
              </a:solidFill>
              <a:prstDash val="solid"/>
              <a:headEnd type="none" w="med" len="med"/>
              <a:tailEnd type="none" w="med" len="med"/>
            </a:ln>
          </p:spPr>
        </p:sp>
        <p:sp>
          <p:nvSpPr>
            <p:cNvPr id="154639" name="直接连接符 154638"/>
            <p:cNvSpPr/>
            <p:nvPr/>
          </p:nvSpPr>
          <p:spPr>
            <a:xfrm>
              <a:off x="912" y="1536"/>
              <a:ext cx="864" cy="0"/>
            </a:xfrm>
            <a:prstGeom prst="line">
              <a:avLst/>
            </a:prstGeom>
            <a:ln w="12700" cap="flat" cmpd="sng">
              <a:solidFill>
                <a:srgbClr val="993300"/>
              </a:solidFill>
              <a:prstDash val="solid"/>
              <a:headEnd type="none" w="med" len="med"/>
              <a:tailEnd type="none" w="med" len="med"/>
            </a:ln>
          </p:spPr>
        </p:sp>
        <p:sp>
          <p:nvSpPr>
            <p:cNvPr id="154640" name="直接连接符 154639"/>
            <p:cNvSpPr/>
            <p:nvPr/>
          </p:nvSpPr>
          <p:spPr>
            <a:xfrm>
              <a:off x="1344" y="576"/>
              <a:ext cx="0" cy="768"/>
            </a:xfrm>
            <a:prstGeom prst="line">
              <a:avLst/>
            </a:prstGeom>
            <a:ln w="12700" cap="flat" cmpd="sng">
              <a:solidFill>
                <a:srgbClr val="993300"/>
              </a:solidFill>
              <a:prstDash val="solid"/>
              <a:headEnd type="none" w="med" len="med"/>
              <a:tailEnd type="none" w="med" len="med"/>
            </a:ln>
          </p:spPr>
        </p:sp>
        <p:sp>
          <p:nvSpPr>
            <p:cNvPr id="154641" name="任意多边形 154640"/>
            <p:cNvSpPr/>
            <p:nvPr/>
          </p:nvSpPr>
          <p:spPr>
            <a:xfrm>
              <a:off x="768" y="2784"/>
              <a:ext cx="1200" cy="480"/>
            </a:xfrm>
            <a:custGeom>
              <a:avLst/>
              <a:gdLst/>
              <a:ahLst/>
              <a:cxnLst/>
              <a:pathLst>
                <a:path w="1200" h="480">
                  <a:moveTo>
                    <a:pt x="0" y="0"/>
                  </a:moveTo>
                  <a:lnTo>
                    <a:pt x="384" y="0"/>
                  </a:lnTo>
                  <a:lnTo>
                    <a:pt x="480" y="192"/>
                  </a:lnTo>
                  <a:lnTo>
                    <a:pt x="720" y="192"/>
                  </a:lnTo>
                  <a:lnTo>
                    <a:pt x="816" y="0"/>
                  </a:lnTo>
                  <a:lnTo>
                    <a:pt x="1200" y="0"/>
                  </a:lnTo>
                  <a:lnTo>
                    <a:pt x="912" y="480"/>
                  </a:lnTo>
                  <a:lnTo>
                    <a:pt x="240" y="480"/>
                  </a:lnTo>
                  <a:lnTo>
                    <a:pt x="0" y="0"/>
                  </a:lnTo>
                  <a:close/>
                </a:path>
              </a:pathLst>
            </a:custGeom>
            <a:solidFill>
              <a:srgbClr val="FFCC99">
                <a:alpha val="100000"/>
              </a:srgbClr>
            </a:solidFill>
            <a:ln w="12700" cap="flat" cmpd="sng">
              <a:solidFill>
                <a:srgbClr val="993300">
                  <a:alpha val="100000"/>
                </a:srgbClr>
              </a:solidFill>
              <a:prstDash val="solid"/>
              <a:headEnd type="none" w="med" len="med"/>
              <a:tailEnd type="none" w="med" len="med"/>
            </a:ln>
          </p:spPr>
          <p:txBody>
            <a:bodyPr/>
            <a:p>
              <a:endParaRPr lang="zh-CN" altLang="en-US"/>
            </a:p>
          </p:txBody>
        </p:sp>
        <p:sp>
          <p:nvSpPr>
            <p:cNvPr id="154642" name="直接连接符 154641"/>
            <p:cNvSpPr/>
            <p:nvPr/>
          </p:nvSpPr>
          <p:spPr>
            <a:xfrm>
              <a:off x="1344" y="2112"/>
              <a:ext cx="0" cy="336"/>
            </a:xfrm>
            <a:prstGeom prst="line">
              <a:avLst/>
            </a:prstGeom>
            <a:ln w="76200" cap="flat" cmpd="sng">
              <a:solidFill>
                <a:srgbClr val="996600"/>
              </a:solidFill>
              <a:prstDash val="solid"/>
              <a:headEnd type="triangle" w="sm" len="sm"/>
              <a:tailEnd type="triangle" w="sm" len="sm"/>
            </a:ln>
          </p:spPr>
        </p:sp>
        <p:sp>
          <p:nvSpPr>
            <p:cNvPr id="154643" name="直接连接符 154642"/>
            <p:cNvSpPr/>
            <p:nvPr/>
          </p:nvSpPr>
          <p:spPr>
            <a:xfrm>
              <a:off x="1008" y="2448"/>
              <a:ext cx="0" cy="336"/>
            </a:xfrm>
            <a:prstGeom prst="line">
              <a:avLst/>
            </a:prstGeom>
            <a:ln w="76200" cap="flat" cmpd="sng">
              <a:solidFill>
                <a:srgbClr val="996600"/>
              </a:solidFill>
              <a:prstDash val="solid"/>
              <a:headEnd type="triangle" w="sm" len="sm"/>
              <a:tailEnd type="triangle" w="sm" len="sm"/>
            </a:ln>
          </p:spPr>
        </p:sp>
        <p:sp>
          <p:nvSpPr>
            <p:cNvPr id="154644" name="直接连接符 154643"/>
            <p:cNvSpPr/>
            <p:nvPr/>
          </p:nvSpPr>
          <p:spPr>
            <a:xfrm>
              <a:off x="1776" y="2448"/>
              <a:ext cx="0" cy="336"/>
            </a:xfrm>
            <a:prstGeom prst="line">
              <a:avLst/>
            </a:prstGeom>
            <a:ln w="76200" cap="flat" cmpd="sng">
              <a:solidFill>
                <a:srgbClr val="996600"/>
              </a:solidFill>
              <a:prstDash val="solid"/>
              <a:headEnd type="triangle" w="sm" len="sm"/>
              <a:tailEnd type="triangle" w="sm" len="sm"/>
            </a:ln>
          </p:spPr>
        </p:sp>
        <p:sp>
          <p:nvSpPr>
            <p:cNvPr id="154645" name="矩形 154644"/>
            <p:cNvSpPr/>
            <p:nvPr/>
          </p:nvSpPr>
          <p:spPr>
            <a:xfrm>
              <a:off x="864" y="3648"/>
              <a:ext cx="1056" cy="240"/>
            </a:xfrm>
            <a:prstGeom prst="rect">
              <a:avLst/>
            </a:prstGeom>
            <a:solidFill>
              <a:srgbClr val="CCFFCC"/>
            </a:solidFill>
            <a:ln w="12700" cap="flat" cmpd="sng">
              <a:solidFill>
                <a:srgbClr val="993300"/>
              </a:solidFill>
              <a:prstDash val="solid"/>
              <a:miter/>
              <a:headEnd type="none" w="med" len="med"/>
              <a:tailEnd type="none" w="med" len="med"/>
            </a:ln>
          </p:spPr>
          <p:txBody>
            <a:bodyPr/>
            <a:p>
              <a:endParaRPr lang="zh-CN" altLang="en-US"/>
            </a:p>
          </p:txBody>
        </p:sp>
        <p:sp>
          <p:nvSpPr>
            <p:cNvPr id="154646" name="直接连接符 154645"/>
            <p:cNvSpPr/>
            <p:nvPr/>
          </p:nvSpPr>
          <p:spPr>
            <a:xfrm>
              <a:off x="1536" y="3264"/>
              <a:ext cx="0" cy="384"/>
            </a:xfrm>
            <a:prstGeom prst="line">
              <a:avLst/>
            </a:prstGeom>
            <a:ln w="28575" cap="flat" cmpd="sng">
              <a:solidFill>
                <a:srgbClr val="996600"/>
              </a:solidFill>
              <a:prstDash val="solid"/>
              <a:headEnd type="none" w="med" len="med"/>
              <a:tailEnd type="triangle" w="sm" len="lg"/>
            </a:ln>
          </p:spPr>
        </p:sp>
        <p:sp>
          <p:nvSpPr>
            <p:cNvPr id="154647" name="直接连接符 154646"/>
            <p:cNvSpPr/>
            <p:nvPr/>
          </p:nvSpPr>
          <p:spPr>
            <a:xfrm>
              <a:off x="624" y="2448"/>
              <a:ext cx="0" cy="1008"/>
            </a:xfrm>
            <a:prstGeom prst="line">
              <a:avLst/>
            </a:prstGeom>
            <a:ln w="76200" cap="flat" cmpd="sng">
              <a:solidFill>
                <a:srgbClr val="996600"/>
              </a:solidFill>
              <a:prstDash val="solid"/>
              <a:headEnd type="triangle" w="sm" len="med"/>
              <a:tailEnd type="none" w="med" len="med"/>
            </a:ln>
          </p:spPr>
        </p:sp>
        <p:sp>
          <p:nvSpPr>
            <p:cNvPr id="154648" name="直接连接符 154647"/>
            <p:cNvSpPr/>
            <p:nvPr/>
          </p:nvSpPr>
          <p:spPr>
            <a:xfrm>
              <a:off x="624" y="3426"/>
              <a:ext cx="576" cy="0"/>
            </a:xfrm>
            <a:prstGeom prst="line">
              <a:avLst/>
            </a:prstGeom>
            <a:ln w="76200" cap="flat" cmpd="sng">
              <a:solidFill>
                <a:srgbClr val="996600"/>
              </a:solidFill>
              <a:prstDash val="solid"/>
              <a:headEnd type="none" w="med" len="med"/>
              <a:tailEnd type="none" w="med" len="med"/>
            </a:ln>
          </p:spPr>
        </p:sp>
        <p:sp>
          <p:nvSpPr>
            <p:cNvPr id="154649" name="直接连接符 154648"/>
            <p:cNvSpPr/>
            <p:nvPr/>
          </p:nvSpPr>
          <p:spPr>
            <a:xfrm>
              <a:off x="1200" y="3264"/>
              <a:ext cx="0" cy="192"/>
            </a:xfrm>
            <a:prstGeom prst="line">
              <a:avLst/>
            </a:prstGeom>
            <a:ln w="76200" cap="flat" cmpd="sng">
              <a:solidFill>
                <a:srgbClr val="996600"/>
              </a:solidFill>
              <a:prstDash val="solid"/>
              <a:headEnd type="none" w="med" len="med"/>
              <a:tailEnd type="none" w="med" len="med"/>
            </a:ln>
          </p:spPr>
        </p:sp>
        <p:sp>
          <p:nvSpPr>
            <p:cNvPr id="154650" name="直接连接符 154649"/>
            <p:cNvSpPr/>
            <p:nvPr/>
          </p:nvSpPr>
          <p:spPr>
            <a:xfrm>
              <a:off x="96" y="2448"/>
              <a:ext cx="3264" cy="0"/>
            </a:xfrm>
            <a:prstGeom prst="line">
              <a:avLst/>
            </a:prstGeom>
            <a:ln w="117475" cap="flat" cmpd="sng">
              <a:solidFill>
                <a:srgbClr val="996600"/>
              </a:solidFill>
              <a:prstDash val="solid"/>
              <a:headEnd type="none" w="med" len="med"/>
              <a:tailEnd type="none" w="med" len="med"/>
            </a:ln>
          </p:spPr>
        </p:sp>
        <p:sp>
          <p:nvSpPr>
            <p:cNvPr id="154651" name="直接连接符 154650"/>
            <p:cNvSpPr/>
            <p:nvPr/>
          </p:nvSpPr>
          <p:spPr>
            <a:xfrm>
              <a:off x="288" y="2448"/>
              <a:ext cx="0" cy="1680"/>
            </a:xfrm>
            <a:prstGeom prst="line">
              <a:avLst/>
            </a:prstGeom>
            <a:ln w="76200" cap="flat" cmpd="sng">
              <a:solidFill>
                <a:srgbClr val="996600"/>
              </a:solidFill>
              <a:prstDash val="solid"/>
              <a:headEnd type="triangle" w="sm" len="med"/>
              <a:tailEnd type="none" w="med" len="med"/>
            </a:ln>
          </p:spPr>
        </p:sp>
        <p:sp>
          <p:nvSpPr>
            <p:cNvPr id="154652" name="直接连接符 154651"/>
            <p:cNvSpPr/>
            <p:nvPr/>
          </p:nvSpPr>
          <p:spPr>
            <a:xfrm>
              <a:off x="288" y="4098"/>
              <a:ext cx="1152" cy="0"/>
            </a:xfrm>
            <a:prstGeom prst="line">
              <a:avLst/>
            </a:prstGeom>
            <a:ln w="76200" cap="flat" cmpd="sng">
              <a:solidFill>
                <a:srgbClr val="996600"/>
              </a:solidFill>
              <a:prstDash val="solid"/>
              <a:headEnd type="none" w="med" len="med"/>
              <a:tailEnd type="none" w="med" len="med"/>
            </a:ln>
          </p:spPr>
        </p:sp>
        <p:sp>
          <p:nvSpPr>
            <p:cNvPr id="154653" name="直接连接符 154652"/>
            <p:cNvSpPr/>
            <p:nvPr/>
          </p:nvSpPr>
          <p:spPr>
            <a:xfrm>
              <a:off x="1440" y="3888"/>
              <a:ext cx="0" cy="240"/>
            </a:xfrm>
            <a:prstGeom prst="line">
              <a:avLst/>
            </a:prstGeom>
            <a:ln w="76200" cap="flat" cmpd="sng">
              <a:solidFill>
                <a:srgbClr val="996600"/>
              </a:solidFill>
              <a:prstDash val="solid"/>
              <a:headEnd type="none" w="med" len="med"/>
              <a:tailEnd type="none" w="med" len="med"/>
            </a:ln>
          </p:spPr>
        </p:sp>
        <p:sp>
          <p:nvSpPr>
            <p:cNvPr id="154654" name="任意多边形 154653">
              <a:hlinkClick r:id="rId1" action="ppaction://hlinkfile"/>
            </p:cNvPr>
            <p:cNvSpPr/>
            <p:nvPr/>
          </p:nvSpPr>
          <p:spPr>
            <a:xfrm>
              <a:off x="3360" y="384"/>
              <a:ext cx="1008" cy="384"/>
            </a:xfrm>
            <a:custGeom>
              <a:avLst/>
              <a:gdLst/>
              <a:ahLst/>
              <a:cxnLst/>
              <a:pathLst>
                <a:path w="1008" h="384">
                  <a:moveTo>
                    <a:pt x="0" y="384"/>
                  </a:moveTo>
                  <a:lnTo>
                    <a:pt x="288" y="384"/>
                  </a:lnTo>
                  <a:lnTo>
                    <a:pt x="384" y="192"/>
                  </a:lnTo>
                  <a:lnTo>
                    <a:pt x="624" y="192"/>
                  </a:lnTo>
                  <a:lnTo>
                    <a:pt x="720" y="384"/>
                  </a:lnTo>
                  <a:lnTo>
                    <a:pt x="1008" y="384"/>
                  </a:lnTo>
                  <a:lnTo>
                    <a:pt x="816" y="0"/>
                  </a:lnTo>
                  <a:lnTo>
                    <a:pt x="144" y="0"/>
                  </a:lnTo>
                  <a:lnTo>
                    <a:pt x="0" y="384"/>
                  </a:lnTo>
                  <a:close/>
                </a:path>
              </a:pathLst>
            </a:custGeom>
            <a:solidFill>
              <a:srgbClr val="B2B2B2">
                <a:alpha val="100000"/>
              </a:srgbClr>
            </a:solidFill>
            <a:ln w="12700" cap="flat" cmpd="sng">
              <a:solidFill>
                <a:srgbClr val="993300">
                  <a:alpha val="100000"/>
                </a:srgbClr>
              </a:solidFill>
              <a:prstDash val="solid"/>
              <a:headEnd type="none" w="med" len="med"/>
              <a:tailEnd type="none" w="med" len="med"/>
            </a:ln>
          </p:spPr>
          <p:txBody>
            <a:bodyPr/>
            <a:p>
              <a:endParaRPr lang="zh-CN" altLang="en-US"/>
            </a:p>
          </p:txBody>
        </p:sp>
        <p:sp>
          <p:nvSpPr>
            <p:cNvPr id="154655" name="矩形 154654"/>
            <p:cNvSpPr/>
            <p:nvPr/>
          </p:nvSpPr>
          <p:spPr>
            <a:xfrm>
              <a:off x="3456" y="1056"/>
              <a:ext cx="864" cy="1200"/>
            </a:xfrm>
            <a:prstGeom prst="rect">
              <a:avLst/>
            </a:prstGeom>
            <a:solidFill>
              <a:srgbClr val="CCFFCC"/>
            </a:solidFill>
            <a:ln w="12700" cap="flat" cmpd="sng">
              <a:solidFill>
                <a:srgbClr val="993300"/>
              </a:solidFill>
              <a:prstDash val="solid"/>
              <a:miter/>
              <a:headEnd type="none" w="med" len="med"/>
              <a:tailEnd type="none" w="med" len="med"/>
            </a:ln>
          </p:spPr>
          <p:txBody>
            <a:bodyPr wrap="none" anchor="ctr"/>
            <a:p>
              <a:pPr algn="ctr"/>
              <a:endParaRPr sz="1800" b="1" i="0" dirty="0">
                <a:solidFill>
                  <a:schemeClr val="hlink"/>
                </a:solidFill>
                <a:latin typeface="Times New Roman" panose="02020603050405020304" pitchFamily="18" charset="0"/>
              </a:endParaRPr>
            </a:p>
          </p:txBody>
        </p:sp>
        <p:sp>
          <p:nvSpPr>
            <p:cNvPr id="154656" name="直接连接符 154655"/>
            <p:cNvSpPr/>
            <p:nvPr/>
          </p:nvSpPr>
          <p:spPr>
            <a:xfrm>
              <a:off x="3456" y="1824"/>
              <a:ext cx="864" cy="0"/>
            </a:xfrm>
            <a:prstGeom prst="line">
              <a:avLst/>
            </a:prstGeom>
            <a:ln w="12700" cap="flat" cmpd="sng">
              <a:solidFill>
                <a:srgbClr val="993300"/>
              </a:solidFill>
              <a:prstDash val="solid"/>
              <a:headEnd type="none" w="med" len="med"/>
              <a:tailEnd type="none" w="med" len="med"/>
            </a:ln>
          </p:spPr>
        </p:sp>
        <p:sp>
          <p:nvSpPr>
            <p:cNvPr id="154657" name="直接连接符 154656"/>
            <p:cNvSpPr/>
            <p:nvPr/>
          </p:nvSpPr>
          <p:spPr>
            <a:xfrm>
              <a:off x="3456" y="1632"/>
              <a:ext cx="864" cy="0"/>
            </a:xfrm>
            <a:prstGeom prst="line">
              <a:avLst/>
            </a:prstGeom>
            <a:ln w="12700" cap="flat" cmpd="sng">
              <a:solidFill>
                <a:srgbClr val="993300"/>
              </a:solidFill>
              <a:prstDash val="solid"/>
              <a:headEnd type="none" w="med" len="med"/>
              <a:tailEnd type="none" w="med" len="med"/>
            </a:ln>
          </p:spPr>
        </p:sp>
        <p:sp>
          <p:nvSpPr>
            <p:cNvPr id="154658" name="直接连接符 154657"/>
            <p:cNvSpPr/>
            <p:nvPr/>
          </p:nvSpPr>
          <p:spPr>
            <a:xfrm>
              <a:off x="3456" y="1248"/>
              <a:ext cx="864" cy="0"/>
            </a:xfrm>
            <a:prstGeom prst="line">
              <a:avLst/>
            </a:prstGeom>
            <a:ln w="12700" cap="flat" cmpd="sng">
              <a:solidFill>
                <a:srgbClr val="993300"/>
              </a:solidFill>
              <a:prstDash val="solid"/>
              <a:headEnd type="none" w="med" len="med"/>
              <a:tailEnd type="none" w="med" len="med"/>
            </a:ln>
          </p:spPr>
        </p:sp>
        <p:sp>
          <p:nvSpPr>
            <p:cNvPr id="154659" name="直接连接符 154658"/>
            <p:cNvSpPr/>
            <p:nvPr/>
          </p:nvSpPr>
          <p:spPr>
            <a:xfrm>
              <a:off x="3456" y="1440"/>
              <a:ext cx="864" cy="0"/>
            </a:xfrm>
            <a:prstGeom prst="line">
              <a:avLst/>
            </a:prstGeom>
            <a:ln w="12700" cap="flat" cmpd="sng">
              <a:solidFill>
                <a:srgbClr val="993300"/>
              </a:solidFill>
              <a:prstDash val="solid"/>
              <a:headEnd type="none" w="med" len="med"/>
              <a:tailEnd type="none" w="med" len="med"/>
            </a:ln>
          </p:spPr>
        </p:sp>
        <p:sp>
          <p:nvSpPr>
            <p:cNvPr id="154660" name="直接连接符 154659"/>
            <p:cNvSpPr/>
            <p:nvPr/>
          </p:nvSpPr>
          <p:spPr>
            <a:xfrm>
              <a:off x="3456" y="2016"/>
              <a:ext cx="864" cy="0"/>
            </a:xfrm>
            <a:prstGeom prst="line">
              <a:avLst/>
            </a:prstGeom>
            <a:ln w="12700" cap="flat" cmpd="sng">
              <a:solidFill>
                <a:srgbClr val="993300"/>
              </a:solidFill>
              <a:prstDash val="solid"/>
              <a:headEnd type="none" w="med" len="med"/>
              <a:tailEnd type="none" w="med" len="med"/>
            </a:ln>
          </p:spPr>
        </p:sp>
        <p:sp>
          <p:nvSpPr>
            <p:cNvPr id="154661" name="矩形 154660"/>
            <p:cNvSpPr/>
            <p:nvPr/>
          </p:nvSpPr>
          <p:spPr>
            <a:xfrm>
              <a:off x="2208" y="2784"/>
              <a:ext cx="720" cy="480"/>
            </a:xfrm>
            <a:prstGeom prst="rect">
              <a:avLst/>
            </a:prstGeom>
            <a:solidFill>
              <a:srgbClr val="FF9900"/>
            </a:solidFill>
            <a:ln w="12700" cap="flat" cmpd="sng">
              <a:solidFill>
                <a:srgbClr val="993300"/>
              </a:solidFill>
              <a:prstDash val="solid"/>
              <a:miter/>
              <a:headEnd type="none" w="med" len="med"/>
              <a:tailEnd type="none" w="med" len="med"/>
            </a:ln>
          </p:spPr>
          <p:txBody>
            <a:bodyPr/>
            <a:p>
              <a:endParaRPr lang="zh-CN" altLang="en-US"/>
            </a:p>
          </p:txBody>
        </p:sp>
        <p:sp>
          <p:nvSpPr>
            <p:cNvPr id="154662" name="矩形 154661"/>
            <p:cNvSpPr/>
            <p:nvPr/>
          </p:nvSpPr>
          <p:spPr>
            <a:xfrm>
              <a:off x="3360" y="2880"/>
              <a:ext cx="864" cy="288"/>
            </a:xfrm>
            <a:prstGeom prst="rect">
              <a:avLst/>
            </a:prstGeom>
            <a:solidFill>
              <a:srgbClr val="CCFFFF"/>
            </a:solidFill>
            <a:ln w="12700" cap="flat" cmpd="sng">
              <a:solidFill>
                <a:srgbClr val="993300"/>
              </a:solidFill>
              <a:prstDash val="solid"/>
              <a:miter/>
              <a:headEnd type="none" w="med" len="med"/>
              <a:tailEnd type="none" w="med" len="med"/>
            </a:ln>
          </p:spPr>
          <p:txBody>
            <a:bodyPr/>
            <a:p>
              <a:endParaRPr lang="zh-CN" altLang="en-US"/>
            </a:p>
          </p:txBody>
        </p:sp>
        <p:sp>
          <p:nvSpPr>
            <p:cNvPr id="154663" name="矩形 154662"/>
            <p:cNvSpPr/>
            <p:nvPr/>
          </p:nvSpPr>
          <p:spPr>
            <a:xfrm>
              <a:off x="4560" y="1392"/>
              <a:ext cx="720" cy="528"/>
            </a:xfrm>
            <a:prstGeom prst="rect">
              <a:avLst/>
            </a:prstGeom>
            <a:solidFill>
              <a:srgbClr val="FF9900"/>
            </a:solidFill>
            <a:ln w="12700" cap="flat" cmpd="sng">
              <a:solidFill>
                <a:srgbClr val="993300"/>
              </a:solidFill>
              <a:prstDash val="solid"/>
              <a:miter/>
              <a:headEnd type="none" w="med" len="med"/>
              <a:tailEnd type="none" w="med" len="med"/>
            </a:ln>
          </p:spPr>
          <p:txBody>
            <a:bodyPr/>
            <a:p>
              <a:endParaRPr lang="zh-CN" altLang="en-US"/>
            </a:p>
          </p:txBody>
        </p:sp>
        <p:sp>
          <p:nvSpPr>
            <p:cNvPr id="154664" name="直接连接符 154663"/>
            <p:cNvSpPr/>
            <p:nvPr/>
          </p:nvSpPr>
          <p:spPr>
            <a:xfrm>
              <a:off x="5280" y="1680"/>
              <a:ext cx="480" cy="0"/>
            </a:xfrm>
            <a:prstGeom prst="line">
              <a:avLst/>
            </a:prstGeom>
            <a:ln w="117475" cap="flat" cmpd="sng">
              <a:solidFill>
                <a:srgbClr val="996600"/>
              </a:solidFill>
              <a:prstDash val="solid"/>
              <a:headEnd type="triangle" w="sm" len="sm"/>
              <a:tailEnd type="triangle" w="sm" len="sm"/>
            </a:ln>
          </p:spPr>
        </p:sp>
        <p:sp>
          <p:nvSpPr>
            <p:cNvPr id="154665" name="直接连接符 154664"/>
            <p:cNvSpPr/>
            <p:nvPr/>
          </p:nvSpPr>
          <p:spPr>
            <a:xfrm>
              <a:off x="5040" y="96"/>
              <a:ext cx="0" cy="1296"/>
            </a:xfrm>
            <a:prstGeom prst="line">
              <a:avLst/>
            </a:prstGeom>
            <a:ln w="117475" cap="flat" cmpd="sng">
              <a:solidFill>
                <a:srgbClr val="996600"/>
              </a:solidFill>
              <a:prstDash val="solid"/>
              <a:headEnd type="none" w="med" len="med"/>
              <a:tailEnd type="triangle" w="sm" len="sm"/>
            </a:ln>
          </p:spPr>
        </p:sp>
        <p:sp>
          <p:nvSpPr>
            <p:cNvPr id="154666" name="直接连接符 154665"/>
            <p:cNvSpPr/>
            <p:nvPr/>
          </p:nvSpPr>
          <p:spPr>
            <a:xfrm>
              <a:off x="3840" y="240"/>
              <a:ext cx="1152" cy="0"/>
            </a:xfrm>
            <a:prstGeom prst="line">
              <a:avLst/>
            </a:prstGeom>
            <a:ln w="76200" cap="flat" cmpd="sng">
              <a:solidFill>
                <a:srgbClr val="996600"/>
              </a:solidFill>
              <a:prstDash val="solid"/>
              <a:headEnd type="none" w="med" len="med"/>
              <a:tailEnd type="triangle" w="sm" len="sm"/>
            </a:ln>
          </p:spPr>
        </p:sp>
        <p:sp>
          <p:nvSpPr>
            <p:cNvPr id="154667" name="直接连接符 154666"/>
            <p:cNvSpPr/>
            <p:nvPr/>
          </p:nvSpPr>
          <p:spPr>
            <a:xfrm>
              <a:off x="3840" y="240"/>
              <a:ext cx="0" cy="144"/>
            </a:xfrm>
            <a:prstGeom prst="line">
              <a:avLst/>
            </a:prstGeom>
            <a:ln w="76200" cap="flat" cmpd="sng">
              <a:solidFill>
                <a:srgbClr val="993300"/>
              </a:solidFill>
              <a:prstDash val="solid"/>
              <a:headEnd type="none" w="med" len="med"/>
              <a:tailEnd type="none" w="med" len="med"/>
            </a:ln>
          </p:spPr>
        </p:sp>
        <p:sp>
          <p:nvSpPr>
            <p:cNvPr id="154668" name="直接连接符 154667"/>
            <p:cNvSpPr/>
            <p:nvPr/>
          </p:nvSpPr>
          <p:spPr>
            <a:xfrm>
              <a:off x="3552" y="768"/>
              <a:ext cx="0" cy="288"/>
            </a:xfrm>
            <a:prstGeom prst="line">
              <a:avLst/>
            </a:prstGeom>
            <a:ln w="76200" cap="flat" cmpd="sng">
              <a:solidFill>
                <a:srgbClr val="996600"/>
              </a:solidFill>
              <a:prstDash val="solid"/>
              <a:headEnd type="triangle" w="sm" len="sm"/>
              <a:tailEnd type="none" w="med" len="med"/>
            </a:ln>
          </p:spPr>
        </p:sp>
        <p:sp>
          <p:nvSpPr>
            <p:cNvPr id="154669" name="直接连接符 154668"/>
            <p:cNvSpPr/>
            <p:nvPr/>
          </p:nvSpPr>
          <p:spPr>
            <a:xfrm>
              <a:off x="4176" y="768"/>
              <a:ext cx="0" cy="288"/>
            </a:xfrm>
            <a:prstGeom prst="line">
              <a:avLst/>
            </a:prstGeom>
            <a:ln w="76200" cap="flat" cmpd="sng">
              <a:solidFill>
                <a:srgbClr val="996600"/>
              </a:solidFill>
              <a:prstDash val="solid"/>
              <a:headEnd type="triangle" w="sm" len="sm"/>
              <a:tailEnd type="triangle" w="sm" len="sm"/>
            </a:ln>
          </p:spPr>
        </p:sp>
        <p:sp>
          <p:nvSpPr>
            <p:cNvPr id="154670" name="直接连接符 154669"/>
            <p:cNvSpPr/>
            <p:nvPr/>
          </p:nvSpPr>
          <p:spPr>
            <a:xfrm>
              <a:off x="4176" y="912"/>
              <a:ext cx="864" cy="0"/>
            </a:xfrm>
            <a:prstGeom prst="line">
              <a:avLst/>
            </a:prstGeom>
            <a:ln w="76200" cap="flat" cmpd="sng">
              <a:solidFill>
                <a:srgbClr val="996600"/>
              </a:solidFill>
              <a:prstDash val="solid"/>
              <a:headEnd type="triangle" w="sm" len="sm"/>
              <a:tailEnd type="triangle" w="sm" len="sm"/>
            </a:ln>
          </p:spPr>
        </p:sp>
        <p:sp>
          <p:nvSpPr>
            <p:cNvPr id="154671" name="文本框 154670"/>
            <p:cNvSpPr txBox="1"/>
            <p:nvPr/>
          </p:nvSpPr>
          <p:spPr>
            <a:xfrm>
              <a:off x="3434" y="2025"/>
              <a:ext cx="931" cy="250"/>
            </a:xfrm>
            <a:prstGeom prst="rect">
              <a:avLst/>
            </a:prstGeom>
            <a:noFill/>
            <a:ln w="12700">
              <a:noFill/>
            </a:ln>
          </p:spPr>
          <p:txBody>
            <a:bodyPr wrap="square" anchor="t">
              <a:spAutoFit/>
            </a:bodyPr>
            <a:p>
              <a:r>
                <a:rPr lang="zh-CN" altLang="en-US" sz="1800" b="1" i="0" dirty="0">
                  <a:latin typeface="Times New Roman" panose="02020603050405020304" pitchFamily="18" charset="0"/>
                </a:rPr>
                <a:t>内部暂存器</a:t>
              </a:r>
              <a:endParaRPr lang="zh-CN" altLang="en-US" sz="1800" b="1" i="0">
                <a:solidFill>
                  <a:schemeClr val="hlink"/>
                </a:solidFill>
                <a:latin typeface="Times New Roman" panose="02020603050405020304" pitchFamily="18" charset="0"/>
              </a:endParaRPr>
            </a:p>
          </p:txBody>
        </p:sp>
        <p:sp>
          <p:nvSpPr>
            <p:cNvPr id="154672" name="文本框 154671"/>
            <p:cNvSpPr txBox="1"/>
            <p:nvPr/>
          </p:nvSpPr>
          <p:spPr>
            <a:xfrm>
              <a:off x="3504" y="1824"/>
              <a:ext cx="672" cy="250"/>
            </a:xfrm>
            <a:prstGeom prst="rect">
              <a:avLst/>
            </a:prstGeom>
            <a:noFill/>
            <a:ln w="12700">
              <a:noFill/>
            </a:ln>
          </p:spPr>
          <p:txBody>
            <a:bodyPr>
              <a:spAutoFit/>
            </a:bodyPr>
            <a:p>
              <a:pPr>
                <a:spcBef>
                  <a:spcPct val="50000"/>
                </a:spcBef>
              </a:pPr>
              <a:r>
                <a:rPr lang="zh-CN" altLang="zh-CN" sz="1800" b="1" i="0" dirty="0">
                  <a:solidFill>
                    <a:schemeClr val="hlink"/>
                  </a:solidFill>
                  <a:latin typeface="Times New Roman" panose="02020603050405020304" pitchFamily="18" charset="0"/>
                </a:rPr>
                <a:t>      </a:t>
              </a:r>
              <a:r>
                <a:rPr lang="en-US" altLang="zh-CN" sz="1800" b="1" i="0">
                  <a:latin typeface="Times New Roman" panose="02020603050405020304" pitchFamily="18" charset="0"/>
                </a:rPr>
                <a:t>IP</a:t>
              </a:r>
              <a:endParaRPr lang="en-US" altLang="zh-CN" sz="1800" b="1" i="0">
                <a:latin typeface="Times New Roman" panose="02020603050405020304" pitchFamily="18" charset="0"/>
              </a:endParaRPr>
            </a:p>
          </p:txBody>
        </p:sp>
        <p:sp>
          <p:nvSpPr>
            <p:cNvPr id="154673" name="文本框 154672"/>
            <p:cNvSpPr txBox="1"/>
            <p:nvPr/>
          </p:nvSpPr>
          <p:spPr>
            <a:xfrm>
              <a:off x="3552" y="1632"/>
              <a:ext cx="624" cy="250"/>
            </a:xfrm>
            <a:prstGeom prst="rect">
              <a:avLst/>
            </a:prstGeom>
            <a:noFill/>
            <a:ln w="12700">
              <a:noFill/>
            </a:ln>
          </p:spPr>
          <p:txBody>
            <a:bodyPr>
              <a:spAutoFit/>
            </a:bodyPr>
            <a:p>
              <a:pPr>
                <a:spcBef>
                  <a:spcPct val="50000"/>
                </a:spcBef>
              </a:pPr>
              <a:r>
                <a:rPr lang="en-US" altLang="zh-CN" sz="1800" b="1" i="0">
                  <a:solidFill>
                    <a:schemeClr val="hlink"/>
                  </a:solidFill>
                  <a:latin typeface="Times New Roman" panose="02020603050405020304" pitchFamily="18" charset="0"/>
                </a:rPr>
                <a:t>    </a:t>
              </a:r>
              <a:r>
                <a:rPr lang="en-US" altLang="zh-CN" sz="1800" b="1" i="0">
                  <a:latin typeface="Times New Roman" panose="02020603050405020304" pitchFamily="18" charset="0"/>
                </a:rPr>
                <a:t>ES</a:t>
              </a:r>
              <a:endParaRPr lang="en-US" altLang="zh-CN" sz="1800">
                <a:solidFill>
                  <a:schemeClr val="hlink"/>
                </a:solidFill>
                <a:latin typeface="Times New Roman" panose="02020603050405020304" pitchFamily="18" charset="0"/>
              </a:endParaRPr>
            </a:p>
          </p:txBody>
        </p:sp>
        <p:sp>
          <p:nvSpPr>
            <p:cNvPr id="154674" name="文本框 154673"/>
            <p:cNvSpPr txBox="1"/>
            <p:nvPr/>
          </p:nvSpPr>
          <p:spPr>
            <a:xfrm>
              <a:off x="3648" y="1440"/>
              <a:ext cx="384" cy="250"/>
            </a:xfrm>
            <a:prstGeom prst="rect">
              <a:avLst/>
            </a:prstGeom>
            <a:noFill/>
            <a:ln w="12700">
              <a:noFill/>
            </a:ln>
          </p:spPr>
          <p:txBody>
            <a:bodyPr>
              <a:spAutoFit/>
            </a:bodyPr>
            <a:p>
              <a:pPr>
                <a:spcBef>
                  <a:spcPct val="50000"/>
                </a:spcBef>
              </a:pPr>
              <a:r>
                <a:rPr lang="en-US" altLang="zh-CN" sz="1800" b="1" i="0">
                  <a:solidFill>
                    <a:schemeClr val="hlink"/>
                  </a:solidFill>
                  <a:latin typeface="Times New Roman" panose="02020603050405020304" pitchFamily="18" charset="0"/>
                </a:rPr>
                <a:t> </a:t>
              </a:r>
              <a:r>
                <a:rPr lang="en-US" altLang="zh-CN" sz="1800" b="1" i="0">
                  <a:latin typeface="Times New Roman" panose="02020603050405020304" pitchFamily="18" charset="0"/>
                </a:rPr>
                <a:t>SS</a:t>
              </a:r>
              <a:endParaRPr lang="en-US" altLang="zh-CN" sz="1800" b="1" i="0">
                <a:latin typeface="Times New Roman" panose="02020603050405020304" pitchFamily="18" charset="0"/>
              </a:endParaRPr>
            </a:p>
          </p:txBody>
        </p:sp>
        <p:sp>
          <p:nvSpPr>
            <p:cNvPr id="154675" name="文本框 154674"/>
            <p:cNvSpPr txBox="1"/>
            <p:nvPr/>
          </p:nvSpPr>
          <p:spPr>
            <a:xfrm>
              <a:off x="3648" y="1248"/>
              <a:ext cx="432" cy="250"/>
            </a:xfrm>
            <a:prstGeom prst="rect">
              <a:avLst/>
            </a:prstGeom>
            <a:noFill/>
            <a:ln w="12700">
              <a:noFill/>
            </a:ln>
          </p:spPr>
          <p:txBody>
            <a:bodyPr>
              <a:spAutoFit/>
            </a:bodyPr>
            <a:p>
              <a:pPr>
                <a:spcBef>
                  <a:spcPct val="50000"/>
                </a:spcBef>
              </a:pPr>
              <a:r>
                <a:rPr lang="en-US" altLang="zh-CN" sz="1800" b="1" i="0">
                  <a:latin typeface="Times New Roman" panose="02020603050405020304" pitchFamily="18" charset="0"/>
                </a:rPr>
                <a:t> DS</a:t>
              </a:r>
              <a:endParaRPr lang="en-US" altLang="zh-CN" sz="1800" b="1" i="0">
                <a:latin typeface="Times New Roman" panose="02020603050405020304" pitchFamily="18" charset="0"/>
              </a:endParaRPr>
            </a:p>
          </p:txBody>
        </p:sp>
        <p:sp>
          <p:nvSpPr>
            <p:cNvPr id="154676" name="文本框 154675"/>
            <p:cNvSpPr txBox="1"/>
            <p:nvPr/>
          </p:nvSpPr>
          <p:spPr>
            <a:xfrm>
              <a:off x="3648" y="1056"/>
              <a:ext cx="528" cy="250"/>
            </a:xfrm>
            <a:prstGeom prst="rect">
              <a:avLst/>
            </a:prstGeom>
            <a:noFill/>
            <a:ln w="12700">
              <a:noFill/>
            </a:ln>
          </p:spPr>
          <p:txBody>
            <a:bodyPr>
              <a:spAutoFit/>
            </a:bodyPr>
            <a:p>
              <a:pPr>
                <a:spcBef>
                  <a:spcPct val="50000"/>
                </a:spcBef>
              </a:pPr>
              <a:r>
                <a:rPr lang="en-US" altLang="zh-CN" sz="1800" b="1" i="0">
                  <a:latin typeface="Times New Roman" panose="02020603050405020304" pitchFamily="18" charset="0"/>
                </a:rPr>
                <a:t> CS</a:t>
              </a:r>
              <a:endParaRPr lang="en-US" altLang="zh-CN" sz="1800" b="1" i="0">
                <a:latin typeface="Times New Roman" panose="02020603050405020304" pitchFamily="18" charset="0"/>
              </a:endParaRPr>
            </a:p>
          </p:txBody>
        </p:sp>
        <p:sp>
          <p:nvSpPr>
            <p:cNvPr id="154677" name="文本框 154676"/>
            <p:cNvSpPr txBox="1"/>
            <p:nvPr/>
          </p:nvSpPr>
          <p:spPr>
            <a:xfrm>
              <a:off x="4560" y="1440"/>
              <a:ext cx="816" cy="396"/>
            </a:xfrm>
            <a:prstGeom prst="rect">
              <a:avLst/>
            </a:prstGeom>
            <a:noFill/>
            <a:ln w="12700">
              <a:noFill/>
            </a:ln>
          </p:spPr>
          <p:txBody>
            <a:bodyPr>
              <a:spAutoFit/>
            </a:bodyPr>
            <a:p>
              <a:pPr>
                <a:spcBef>
                  <a:spcPct val="50000"/>
                </a:spcBef>
              </a:pPr>
              <a:r>
                <a:rPr lang="zh-CN" altLang="en-US" sz="1600" b="1" i="0" dirty="0">
                  <a:latin typeface="Times New Roman" panose="02020603050405020304" pitchFamily="18" charset="0"/>
                </a:rPr>
                <a:t>输入</a:t>
              </a:r>
              <a:r>
                <a:rPr lang="en-US" altLang="zh-CN" sz="1600" b="1" i="0" dirty="0">
                  <a:latin typeface="Times New Roman" panose="02020603050405020304" pitchFamily="18" charset="0"/>
                </a:rPr>
                <a:t>/</a:t>
              </a:r>
              <a:r>
                <a:rPr lang="zh-CN" altLang="en-US" sz="1600" b="1" i="0" dirty="0">
                  <a:latin typeface="Times New Roman" panose="02020603050405020304" pitchFamily="18" charset="0"/>
                </a:rPr>
                <a:t>输出控制电路</a:t>
              </a:r>
              <a:endParaRPr lang="zh-CN" altLang="en-US" sz="1600" b="1" i="0">
                <a:latin typeface="Times New Roman" panose="02020603050405020304" pitchFamily="18" charset="0"/>
              </a:endParaRPr>
            </a:p>
          </p:txBody>
        </p:sp>
        <p:sp>
          <p:nvSpPr>
            <p:cNvPr id="154678" name="文本框 154677"/>
            <p:cNvSpPr txBox="1"/>
            <p:nvPr/>
          </p:nvSpPr>
          <p:spPr>
            <a:xfrm>
              <a:off x="5440" y="1774"/>
              <a:ext cx="320" cy="1200"/>
            </a:xfrm>
            <a:prstGeom prst="rect">
              <a:avLst/>
            </a:prstGeom>
            <a:noFill/>
            <a:ln w="12700">
              <a:noFill/>
            </a:ln>
          </p:spPr>
          <p:txBody>
            <a:bodyPr vert="eaVert">
              <a:spAutoFit/>
            </a:bodyPr>
            <a:p>
              <a:pPr>
                <a:spcBef>
                  <a:spcPct val="50000"/>
                </a:spcBef>
              </a:pPr>
              <a:r>
                <a:rPr lang="zh-CN" altLang="en-US" sz="1800" b="1" i="0" dirty="0">
                  <a:latin typeface="Times New Roman" panose="02020603050405020304" pitchFamily="18" charset="0"/>
                </a:rPr>
                <a:t>外部总线</a:t>
              </a:r>
              <a:endParaRPr lang="zh-CN" altLang="en-US" sz="1800" b="1" i="0">
                <a:latin typeface="Times New Roman" panose="02020603050405020304" pitchFamily="18" charset="0"/>
              </a:endParaRPr>
            </a:p>
          </p:txBody>
        </p:sp>
        <p:sp>
          <p:nvSpPr>
            <p:cNvPr id="154679" name="直接连接符 154678"/>
            <p:cNvSpPr/>
            <p:nvPr/>
          </p:nvSpPr>
          <p:spPr>
            <a:xfrm>
              <a:off x="2928" y="3024"/>
              <a:ext cx="432" cy="0"/>
            </a:xfrm>
            <a:prstGeom prst="line">
              <a:avLst/>
            </a:prstGeom>
            <a:ln w="95250" cap="flat" cmpd="sng">
              <a:solidFill>
                <a:srgbClr val="996600"/>
              </a:solidFill>
              <a:prstDash val="solid"/>
              <a:headEnd type="triangle" w="sm" len="sm"/>
              <a:tailEnd type="none" w="med" len="med"/>
            </a:ln>
          </p:spPr>
        </p:sp>
        <p:sp>
          <p:nvSpPr>
            <p:cNvPr id="154680" name="直接连接符 154679"/>
            <p:cNvSpPr/>
            <p:nvPr/>
          </p:nvSpPr>
          <p:spPr>
            <a:xfrm>
              <a:off x="5040" y="1920"/>
              <a:ext cx="0" cy="1104"/>
            </a:xfrm>
            <a:prstGeom prst="line">
              <a:avLst/>
            </a:prstGeom>
            <a:ln w="101600" cap="flat" cmpd="sng">
              <a:solidFill>
                <a:srgbClr val="996600"/>
              </a:solidFill>
              <a:prstDash val="solid"/>
              <a:headEnd type="none" w="med" len="med"/>
              <a:tailEnd type="none" w="med" len="med"/>
            </a:ln>
          </p:spPr>
        </p:sp>
        <p:sp>
          <p:nvSpPr>
            <p:cNvPr id="154681" name="直接连接符 154680"/>
            <p:cNvSpPr/>
            <p:nvPr/>
          </p:nvSpPr>
          <p:spPr>
            <a:xfrm>
              <a:off x="4224" y="3024"/>
              <a:ext cx="816" cy="0"/>
            </a:xfrm>
            <a:prstGeom prst="line">
              <a:avLst/>
            </a:prstGeom>
            <a:ln w="95250" cap="flat" cmpd="sng">
              <a:solidFill>
                <a:srgbClr val="996600"/>
              </a:solidFill>
              <a:prstDash val="solid"/>
              <a:headEnd type="triangle" w="sm" len="sm"/>
              <a:tailEnd type="none" w="med" len="med"/>
            </a:ln>
          </p:spPr>
        </p:sp>
        <p:sp>
          <p:nvSpPr>
            <p:cNvPr id="154682" name="直接连接符 154681"/>
            <p:cNvSpPr/>
            <p:nvPr/>
          </p:nvSpPr>
          <p:spPr>
            <a:xfrm>
              <a:off x="3216" y="2448"/>
              <a:ext cx="0" cy="576"/>
            </a:xfrm>
            <a:prstGeom prst="line">
              <a:avLst/>
            </a:prstGeom>
            <a:ln w="88900" cap="flat" cmpd="sng">
              <a:solidFill>
                <a:srgbClr val="996600"/>
              </a:solidFill>
              <a:prstDash val="solid"/>
              <a:headEnd type="triangle" w="sm" len="sm"/>
              <a:tailEnd type="none" w="med" len="med"/>
            </a:ln>
          </p:spPr>
        </p:sp>
        <p:sp>
          <p:nvSpPr>
            <p:cNvPr id="154683" name="直接连接符 154682"/>
            <p:cNvSpPr/>
            <p:nvPr/>
          </p:nvSpPr>
          <p:spPr>
            <a:xfrm>
              <a:off x="3120" y="2160"/>
              <a:ext cx="336" cy="0"/>
            </a:xfrm>
            <a:prstGeom prst="line">
              <a:avLst/>
            </a:prstGeom>
            <a:ln w="88900" cap="flat" cmpd="sng">
              <a:solidFill>
                <a:srgbClr val="996600"/>
              </a:solidFill>
              <a:prstDash val="solid"/>
              <a:headEnd type="none" w="med" len="med"/>
              <a:tailEnd type="triangle" w="sm" len="sm"/>
            </a:ln>
          </p:spPr>
        </p:sp>
        <p:sp>
          <p:nvSpPr>
            <p:cNvPr id="154684" name="直接连接符 154683"/>
            <p:cNvSpPr/>
            <p:nvPr/>
          </p:nvSpPr>
          <p:spPr>
            <a:xfrm flipH="1">
              <a:off x="3120" y="2160"/>
              <a:ext cx="1" cy="240"/>
            </a:xfrm>
            <a:prstGeom prst="line">
              <a:avLst/>
            </a:prstGeom>
            <a:ln w="88900" cap="flat" cmpd="sng">
              <a:solidFill>
                <a:srgbClr val="996600"/>
              </a:solidFill>
              <a:prstDash val="solid"/>
              <a:headEnd type="none" w="med" len="med"/>
              <a:tailEnd type="triangle" w="sm" len="sm"/>
            </a:ln>
          </p:spPr>
        </p:sp>
        <p:sp>
          <p:nvSpPr>
            <p:cNvPr id="154685" name="文本框 154684"/>
            <p:cNvSpPr txBox="1"/>
            <p:nvPr/>
          </p:nvSpPr>
          <p:spPr>
            <a:xfrm>
              <a:off x="2256" y="2832"/>
              <a:ext cx="720" cy="396"/>
            </a:xfrm>
            <a:prstGeom prst="rect">
              <a:avLst/>
            </a:prstGeom>
            <a:noFill/>
            <a:ln w="12700">
              <a:noFill/>
            </a:ln>
          </p:spPr>
          <p:txBody>
            <a:bodyPr>
              <a:spAutoFit/>
            </a:bodyPr>
            <a:p>
              <a:pPr>
                <a:spcBef>
                  <a:spcPct val="50000"/>
                </a:spcBef>
              </a:pPr>
              <a:r>
                <a:rPr lang="zh-CN" altLang="en-US" sz="1600" b="1" i="0" dirty="0">
                  <a:latin typeface="Times New Roman" panose="02020603050405020304" pitchFamily="18" charset="0"/>
                </a:rPr>
                <a:t>执行部分控制电路</a:t>
              </a:r>
              <a:endParaRPr lang="zh-CN" altLang="en-US" sz="1600" b="1" i="0">
                <a:latin typeface="Times New Roman" panose="02020603050405020304" pitchFamily="18" charset="0"/>
              </a:endParaRPr>
            </a:p>
          </p:txBody>
        </p:sp>
        <p:sp>
          <p:nvSpPr>
            <p:cNvPr id="154686" name="直接连接符 154685"/>
            <p:cNvSpPr/>
            <p:nvPr/>
          </p:nvSpPr>
          <p:spPr>
            <a:xfrm>
              <a:off x="2112" y="2256"/>
              <a:ext cx="0" cy="1488"/>
            </a:xfrm>
            <a:prstGeom prst="line">
              <a:avLst/>
            </a:prstGeom>
            <a:ln w="25400" cap="flat" cmpd="sng">
              <a:solidFill>
                <a:srgbClr val="FF6600"/>
              </a:solidFill>
              <a:prstDash val="solid"/>
              <a:headEnd type="none" w="med" len="med"/>
              <a:tailEnd type="none" w="med" len="med"/>
            </a:ln>
          </p:spPr>
        </p:sp>
        <p:sp>
          <p:nvSpPr>
            <p:cNvPr id="154687" name="直接连接符 154686"/>
            <p:cNvSpPr/>
            <p:nvPr/>
          </p:nvSpPr>
          <p:spPr>
            <a:xfrm>
              <a:off x="1680" y="2256"/>
              <a:ext cx="432" cy="0"/>
            </a:xfrm>
            <a:prstGeom prst="line">
              <a:avLst/>
            </a:prstGeom>
            <a:ln w="25400" cap="flat" cmpd="sng">
              <a:solidFill>
                <a:srgbClr val="FF6600"/>
              </a:solidFill>
              <a:prstDash val="solid"/>
              <a:headEnd type="none" w="med" len="med"/>
              <a:tailEnd type="none" w="med" len="med"/>
            </a:ln>
          </p:spPr>
        </p:sp>
        <p:sp>
          <p:nvSpPr>
            <p:cNvPr id="154688" name="直接连接符 154687"/>
            <p:cNvSpPr/>
            <p:nvPr/>
          </p:nvSpPr>
          <p:spPr>
            <a:xfrm>
              <a:off x="1680" y="2112"/>
              <a:ext cx="0" cy="144"/>
            </a:xfrm>
            <a:prstGeom prst="line">
              <a:avLst/>
            </a:prstGeom>
            <a:ln w="25400" cap="flat" cmpd="sng">
              <a:solidFill>
                <a:srgbClr val="FF6600"/>
              </a:solidFill>
              <a:prstDash val="solid"/>
              <a:headEnd type="triangle" w="sm" len="med"/>
              <a:tailEnd type="none" w="med" len="med"/>
            </a:ln>
          </p:spPr>
        </p:sp>
        <p:sp>
          <p:nvSpPr>
            <p:cNvPr id="154689" name="直接连接符 154688"/>
            <p:cNvSpPr/>
            <p:nvPr/>
          </p:nvSpPr>
          <p:spPr>
            <a:xfrm>
              <a:off x="1824" y="3024"/>
              <a:ext cx="384" cy="0"/>
            </a:xfrm>
            <a:prstGeom prst="line">
              <a:avLst/>
            </a:prstGeom>
            <a:ln w="25400" cap="flat" cmpd="sng">
              <a:solidFill>
                <a:srgbClr val="FF6600"/>
              </a:solidFill>
              <a:prstDash val="solid"/>
              <a:headEnd type="triangle" w="sm" len="med"/>
              <a:tailEnd type="none" w="med" len="med"/>
            </a:ln>
          </p:spPr>
        </p:sp>
        <p:sp>
          <p:nvSpPr>
            <p:cNvPr id="154690" name="直接连接符 154689"/>
            <p:cNvSpPr/>
            <p:nvPr/>
          </p:nvSpPr>
          <p:spPr>
            <a:xfrm>
              <a:off x="1920" y="3744"/>
              <a:ext cx="192" cy="0"/>
            </a:xfrm>
            <a:prstGeom prst="line">
              <a:avLst/>
            </a:prstGeom>
            <a:ln w="25400" cap="flat" cmpd="sng">
              <a:solidFill>
                <a:srgbClr val="FF6600"/>
              </a:solidFill>
              <a:prstDash val="solid"/>
              <a:headEnd type="triangle" w="sm" len="med"/>
              <a:tailEnd type="none" w="med" len="med"/>
            </a:ln>
          </p:spPr>
        </p:sp>
        <p:sp>
          <p:nvSpPr>
            <p:cNvPr id="154691" name="直接连接符 154690"/>
            <p:cNvSpPr/>
            <p:nvPr/>
          </p:nvSpPr>
          <p:spPr>
            <a:xfrm>
              <a:off x="3504" y="2880"/>
              <a:ext cx="0" cy="288"/>
            </a:xfrm>
            <a:prstGeom prst="line">
              <a:avLst/>
            </a:prstGeom>
            <a:ln w="12700" cap="flat" cmpd="sng">
              <a:solidFill>
                <a:srgbClr val="996600"/>
              </a:solidFill>
              <a:prstDash val="solid"/>
              <a:headEnd type="none" w="med" len="med"/>
              <a:tailEnd type="none" w="sm" len="sm"/>
            </a:ln>
          </p:spPr>
        </p:sp>
        <p:sp>
          <p:nvSpPr>
            <p:cNvPr id="154692" name="直接连接符 154691"/>
            <p:cNvSpPr/>
            <p:nvPr/>
          </p:nvSpPr>
          <p:spPr>
            <a:xfrm>
              <a:off x="3648" y="2880"/>
              <a:ext cx="0" cy="288"/>
            </a:xfrm>
            <a:prstGeom prst="line">
              <a:avLst/>
            </a:prstGeom>
            <a:ln w="12700" cap="flat" cmpd="sng">
              <a:solidFill>
                <a:srgbClr val="996600"/>
              </a:solidFill>
              <a:prstDash val="solid"/>
              <a:headEnd type="none" w="med" len="med"/>
              <a:tailEnd type="none" w="sm" len="sm"/>
            </a:ln>
          </p:spPr>
        </p:sp>
        <p:sp>
          <p:nvSpPr>
            <p:cNvPr id="154693" name="直接连接符 154692"/>
            <p:cNvSpPr/>
            <p:nvPr/>
          </p:nvSpPr>
          <p:spPr>
            <a:xfrm>
              <a:off x="3792" y="2880"/>
              <a:ext cx="0" cy="288"/>
            </a:xfrm>
            <a:prstGeom prst="line">
              <a:avLst/>
            </a:prstGeom>
            <a:ln w="12700" cap="flat" cmpd="sng">
              <a:solidFill>
                <a:srgbClr val="996600"/>
              </a:solidFill>
              <a:prstDash val="solid"/>
              <a:headEnd type="none" w="med" len="med"/>
              <a:tailEnd type="none" w="sm" len="sm"/>
            </a:ln>
          </p:spPr>
        </p:sp>
        <p:sp>
          <p:nvSpPr>
            <p:cNvPr id="154694" name="直接连接符 154693"/>
            <p:cNvSpPr/>
            <p:nvPr/>
          </p:nvSpPr>
          <p:spPr>
            <a:xfrm>
              <a:off x="3936" y="2880"/>
              <a:ext cx="0" cy="288"/>
            </a:xfrm>
            <a:prstGeom prst="line">
              <a:avLst/>
            </a:prstGeom>
            <a:ln w="12700" cap="flat" cmpd="sng">
              <a:solidFill>
                <a:srgbClr val="996600"/>
              </a:solidFill>
              <a:prstDash val="solid"/>
              <a:headEnd type="none" w="med" len="med"/>
              <a:tailEnd type="none" w="sm" len="sm"/>
            </a:ln>
          </p:spPr>
        </p:sp>
        <p:sp>
          <p:nvSpPr>
            <p:cNvPr id="154695" name="直接连接符 154694"/>
            <p:cNvSpPr/>
            <p:nvPr/>
          </p:nvSpPr>
          <p:spPr>
            <a:xfrm>
              <a:off x="4080" y="2880"/>
              <a:ext cx="0" cy="288"/>
            </a:xfrm>
            <a:prstGeom prst="line">
              <a:avLst/>
            </a:prstGeom>
            <a:ln w="12700" cap="flat" cmpd="sng">
              <a:solidFill>
                <a:srgbClr val="996600"/>
              </a:solidFill>
              <a:prstDash val="solid"/>
              <a:headEnd type="none" w="med" len="med"/>
              <a:tailEnd type="none" w="sm" len="sm"/>
            </a:ln>
          </p:spPr>
        </p:sp>
        <p:sp>
          <p:nvSpPr>
            <p:cNvPr id="154696" name="文本框 154695"/>
            <p:cNvSpPr txBox="1"/>
            <p:nvPr/>
          </p:nvSpPr>
          <p:spPr>
            <a:xfrm>
              <a:off x="3310" y="2928"/>
              <a:ext cx="1104" cy="250"/>
            </a:xfrm>
            <a:prstGeom prst="rect">
              <a:avLst/>
            </a:prstGeom>
            <a:noFill/>
            <a:ln w="88900">
              <a:noFill/>
            </a:ln>
          </p:spPr>
          <p:txBody>
            <a:bodyPr wrap="square">
              <a:spAutoFit/>
            </a:bodyPr>
            <a:p>
              <a:pPr>
                <a:spcBef>
                  <a:spcPct val="50000"/>
                </a:spcBef>
              </a:pPr>
              <a:r>
                <a:rPr lang="en-US" altLang="zh-CN" sz="1800" b="1" i="0">
                  <a:latin typeface="Times New Roman" panose="02020603050405020304" pitchFamily="18" charset="0"/>
                </a:rPr>
                <a:t>1 2  3  4  5  6</a:t>
              </a:r>
              <a:endParaRPr lang="en-US" altLang="zh-CN" sz="1800" b="1" i="0">
                <a:latin typeface="Times New Roman" panose="02020603050405020304" pitchFamily="18" charset="0"/>
              </a:endParaRPr>
            </a:p>
          </p:txBody>
        </p:sp>
        <p:sp>
          <p:nvSpPr>
            <p:cNvPr id="154697" name="直接连接符 154696"/>
            <p:cNvSpPr/>
            <p:nvPr/>
          </p:nvSpPr>
          <p:spPr>
            <a:xfrm>
              <a:off x="3024" y="480"/>
              <a:ext cx="0" cy="3696"/>
            </a:xfrm>
            <a:prstGeom prst="line">
              <a:avLst/>
            </a:prstGeom>
            <a:ln w="12700" cap="flat" cmpd="sng">
              <a:solidFill>
                <a:srgbClr val="996600"/>
              </a:solidFill>
              <a:prstDash val="lgDashDot"/>
              <a:headEnd type="none" w="med" len="med"/>
              <a:tailEnd type="none" w="sm" len="sm"/>
            </a:ln>
          </p:spPr>
        </p:sp>
        <p:sp>
          <p:nvSpPr>
            <p:cNvPr id="154698" name="直接连接符 154697"/>
            <p:cNvSpPr/>
            <p:nvPr/>
          </p:nvSpPr>
          <p:spPr>
            <a:xfrm>
              <a:off x="5472" y="144"/>
              <a:ext cx="0" cy="3984"/>
            </a:xfrm>
            <a:prstGeom prst="line">
              <a:avLst/>
            </a:prstGeom>
            <a:ln w="12700" cap="flat" cmpd="sng">
              <a:solidFill>
                <a:srgbClr val="996600"/>
              </a:solidFill>
              <a:prstDash val="lgDashDot"/>
              <a:headEnd type="none" w="med" len="med"/>
              <a:tailEnd type="none" w="sm" len="sm"/>
            </a:ln>
          </p:spPr>
        </p:sp>
        <p:sp>
          <p:nvSpPr>
            <p:cNvPr id="154699" name="文本框 154698"/>
            <p:cNvSpPr txBox="1"/>
            <p:nvPr/>
          </p:nvSpPr>
          <p:spPr>
            <a:xfrm>
              <a:off x="3717" y="336"/>
              <a:ext cx="336" cy="312"/>
            </a:xfrm>
            <a:prstGeom prst="rect">
              <a:avLst/>
            </a:prstGeom>
            <a:noFill/>
            <a:ln w="88900">
              <a:noFill/>
            </a:ln>
          </p:spPr>
          <p:txBody>
            <a:bodyPr>
              <a:spAutoFit/>
            </a:bodyPr>
            <a:p>
              <a:pPr>
                <a:spcBef>
                  <a:spcPct val="50000"/>
                </a:spcBef>
              </a:pPr>
              <a:r>
                <a:rPr lang="en-US" altLang="zh-CN" sz="2400" b="1" i="0">
                  <a:latin typeface="Tahoma" panose="020B0604030504040204" pitchFamily="34" charset="0"/>
                </a:rPr>
                <a:t>∑</a:t>
              </a:r>
              <a:endParaRPr lang="en-US" altLang="zh-CN" sz="2400" b="1" i="0">
                <a:latin typeface="Tahoma" panose="020B0604030504040204" pitchFamily="34" charset="0"/>
              </a:endParaRPr>
            </a:p>
          </p:txBody>
        </p:sp>
        <p:sp>
          <p:nvSpPr>
            <p:cNvPr id="154700" name="文本框 154699"/>
            <p:cNvSpPr txBox="1"/>
            <p:nvPr/>
          </p:nvSpPr>
          <p:spPr>
            <a:xfrm>
              <a:off x="1104" y="2976"/>
              <a:ext cx="672" cy="312"/>
            </a:xfrm>
            <a:prstGeom prst="rect">
              <a:avLst/>
            </a:prstGeom>
            <a:noFill/>
            <a:ln w="88900">
              <a:noFill/>
            </a:ln>
          </p:spPr>
          <p:txBody>
            <a:bodyPr wrap="square">
              <a:spAutoFit/>
            </a:bodyPr>
            <a:p>
              <a:pPr>
                <a:spcBef>
                  <a:spcPct val="50000"/>
                </a:spcBef>
              </a:pPr>
              <a:r>
                <a:rPr lang="en-US" altLang="zh-CN" sz="2400" b="1" i="0">
                  <a:latin typeface="Times New Roman" panose="02020603050405020304" pitchFamily="18" charset="0"/>
                </a:rPr>
                <a:t>ALU</a:t>
              </a:r>
              <a:endParaRPr lang="en-US" altLang="zh-CN" sz="1800" b="1" i="0">
                <a:latin typeface="Times New Roman" panose="02020603050405020304" pitchFamily="18" charset="0"/>
              </a:endParaRPr>
            </a:p>
          </p:txBody>
        </p:sp>
        <p:sp>
          <p:nvSpPr>
            <p:cNvPr id="154701" name="文本框 154700"/>
            <p:cNvSpPr txBox="1"/>
            <p:nvPr/>
          </p:nvSpPr>
          <p:spPr>
            <a:xfrm>
              <a:off x="912" y="3648"/>
              <a:ext cx="960" cy="250"/>
            </a:xfrm>
            <a:prstGeom prst="rect">
              <a:avLst/>
            </a:prstGeom>
            <a:noFill/>
            <a:ln w="88900">
              <a:noFill/>
            </a:ln>
          </p:spPr>
          <p:txBody>
            <a:bodyPr>
              <a:spAutoFit/>
            </a:bodyPr>
            <a:p>
              <a:pPr>
                <a:spcBef>
                  <a:spcPct val="50000"/>
                </a:spcBef>
              </a:pPr>
              <a:r>
                <a:rPr lang="zh-CN" altLang="en-US" sz="1800" b="1" i="0" dirty="0">
                  <a:latin typeface="Times New Roman" panose="02020603050405020304" pitchFamily="18" charset="0"/>
                </a:rPr>
                <a:t>标志寄存器</a:t>
              </a:r>
              <a:endParaRPr lang="zh-CN" altLang="en-US" sz="1800" b="1" i="0">
                <a:latin typeface="Times New Roman" panose="02020603050405020304" pitchFamily="18" charset="0"/>
              </a:endParaRPr>
            </a:p>
          </p:txBody>
        </p:sp>
        <p:sp>
          <p:nvSpPr>
            <p:cNvPr id="154702" name="文本框 154701"/>
            <p:cNvSpPr txBox="1"/>
            <p:nvPr/>
          </p:nvSpPr>
          <p:spPr>
            <a:xfrm>
              <a:off x="864" y="576"/>
              <a:ext cx="960"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AH      AL   </a:t>
              </a:r>
              <a:endParaRPr lang="en-US" altLang="zh-CN" sz="1800" b="1" i="0">
                <a:latin typeface="Times New Roman" panose="02020603050405020304" pitchFamily="18" charset="0"/>
              </a:endParaRPr>
            </a:p>
          </p:txBody>
        </p:sp>
        <p:sp>
          <p:nvSpPr>
            <p:cNvPr id="154703" name="文本框 154702"/>
            <p:cNvSpPr txBox="1"/>
            <p:nvPr/>
          </p:nvSpPr>
          <p:spPr>
            <a:xfrm>
              <a:off x="912" y="768"/>
              <a:ext cx="864"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BH      BL</a:t>
              </a:r>
              <a:endParaRPr lang="en-US" altLang="zh-CN" sz="1800" b="1" i="0">
                <a:latin typeface="Times New Roman" panose="02020603050405020304" pitchFamily="18" charset="0"/>
              </a:endParaRPr>
            </a:p>
          </p:txBody>
        </p:sp>
        <p:sp>
          <p:nvSpPr>
            <p:cNvPr id="154704" name="文本框 154703"/>
            <p:cNvSpPr txBox="1"/>
            <p:nvPr/>
          </p:nvSpPr>
          <p:spPr>
            <a:xfrm>
              <a:off x="960" y="960"/>
              <a:ext cx="1008" cy="250"/>
            </a:xfrm>
            <a:prstGeom prst="rect">
              <a:avLst/>
            </a:prstGeom>
            <a:noFill/>
            <a:ln w="88900">
              <a:noFill/>
            </a:ln>
          </p:spPr>
          <p:txBody>
            <a:bodyPr wrap="square">
              <a:spAutoFit/>
            </a:bodyPr>
            <a:p>
              <a:pPr>
                <a:spcBef>
                  <a:spcPct val="50000"/>
                </a:spcBef>
              </a:pPr>
              <a:r>
                <a:rPr lang="en-US" altLang="zh-CN" sz="1800" b="1" i="0">
                  <a:latin typeface="Times New Roman" panose="02020603050405020304" pitchFamily="18" charset="0"/>
                </a:rPr>
                <a:t>CH      CL</a:t>
              </a:r>
              <a:endParaRPr lang="en-US" altLang="zh-CN" sz="1800" b="1" i="0">
                <a:latin typeface="Times New Roman" panose="02020603050405020304" pitchFamily="18" charset="0"/>
              </a:endParaRPr>
            </a:p>
          </p:txBody>
        </p:sp>
        <p:sp>
          <p:nvSpPr>
            <p:cNvPr id="154705" name="文本框 154704"/>
            <p:cNvSpPr txBox="1"/>
            <p:nvPr/>
          </p:nvSpPr>
          <p:spPr>
            <a:xfrm>
              <a:off x="908" y="1154"/>
              <a:ext cx="1249" cy="250"/>
            </a:xfrm>
            <a:prstGeom prst="rect">
              <a:avLst/>
            </a:prstGeom>
            <a:noFill/>
            <a:ln w="88900">
              <a:noFill/>
            </a:ln>
          </p:spPr>
          <p:txBody>
            <a:bodyPr wrap="square">
              <a:spAutoFit/>
            </a:bodyPr>
            <a:p>
              <a:pPr>
                <a:spcBef>
                  <a:spcPct val="50000"/>
                </a:spcBef>
              </a:pPr>
              <a:r>
                <a:rPr lang="en-US" altLang="zh-CN" sz="1800" b="1" i="0">
                  <a:latin typeface="Times New Roman" panose="02020603050405020304" pitchFamily="18" charset="0"/>
                </a:rPr>
                <a:t> DH      DL</a:t>
              </a:r>
              <a:endParaRPr lang="en-US" altLang="zh-CN" sz="1800" b="1" i="0">
                <a:latin typeface="Times New Roman" panose="02020603050405020304" pitchFamily="18" charset="0"/>
              </a:endParaRPr>
            </a:p>
          </p:txBody>
        </p:sp>
        <p:sp>
          <p:nvSpPr>
            <p:cNvPr id="154706" name="文本框 154705"/>
            <p:cNvSpPr txBox="1"/>
            <p:nvPr/>
          </p:nvSpPr>
          <p:spPr>
            <a:xfrm>
              <a:off x="1064" y="1340"/>
              <a:ext cx="576" cy="250"/>
            </a:xfrm>
            <a:prstGeom prst="rect">
              <a:avLst/>
            </a:prstGeom>
            <a:noFill/>
            <a:ln w="88900">
              <a:noFill/>
            </a:ln>
          </p:spPr>
          <p:txBody>
            <a:bodyPr wrap="square">
              <a:spAutoFit/>
            </a:bodyPr>
            <a:p>
              <a:pPr>
                <a:spcBef>
                  <a:spcPct val="50000"/>
                </a:spcBef>
              </a:pPr>
              <a:r>
                <a:rPr lang="en-US" altLang="zh-CN" sz="1800" b="1" i="0">
                  <a:latin typeface="Times New Roman" panose="02020603050405020304" pitchFamily="18" charset="0"/>
                </a:rPr>
                <a:t>    SP</a:t>
              </a:r>
              <a:endParaRPr lang="en-US" altLang="zh-CN" sz="1800" b="1" i="0">
                <a:latin typeface="Times New Roman" panose="02020603050405020304" pitchFamily="18" charset="0"/>
              </a:endParaRPr>
            </a:p>
          </p:txBody>
        </p:sp>
        <p:sp>
          <p:nvSpPr>
            <p:cNvPr id="154707" name="文本框 154706"/>
            <p:cNvSpPr txBox="1"/>
            <p:nvPr/>
          </p:nvSpPr>
          <p:spPr>
            <a:xfrm>
              <a:off x="1056" y="1536"/>
              <a:ext cx="528"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BP</a:t>
              </a:r>
              <a:endParaRPr lang="en-US" altLang="zh-CN" sz="1800" b="1" i="0">
                <a:latin typeface="Times New Roman" panose="02020603050405020304" pitchFamily="18" charset="0"/>
              </a:endParaRPr>
            </a:p>
          </p:txBody>
        </p:sp>
        <p:sp>
          <p:nvSpPr>
            <p:cNvPr id="154708" name="文本框 154707"/>
            <p:cNvSpPr txBox="1"/>
            <p:nvPr/>
          </p:nvSpPr>
          <p:spPr>
            <a:xfrm>
              <a:off x="1056" y="1728"/>
              <a:ext cx="576"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SI</a:t>
              </a:r>
              <a:endParaRPr lang="en-US" altLang="zh-CN" sz="1800" b="1" i="0">
                <a:latin typeface="Times New Roman" panose="02020603050405020304" pitchFamily="18" charset="0"/>
              </a:endParaRPr>
            </a:p>
          </p:txBody>
        </p:sp>
        <p:sp>
          <p:nvSpPr>
            <p:cNvPr id="154709" name="文本框 154708"/>
            <p:cNvSpPr txBox="1"/>
            <p:nvPr/>
          </p:nvSpPr>
          <p:spPr>
            <a:xfrm>
              <a:off x="1104" y="1920"/>
              <a:ext cx="480"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DI</a:t>
              </a:r>
              <a:endParaRPr lang="en-US" altLang="zh-CN" sz="1800" b="1" i="0">
                <a:latin typeface="Times New Roman" panose="02020603050405020304" pitchFamily="18" charset="0"/>
              </a:endParaRPr>
            </a:p>
          </p:txBody>
        </p:sp>
        <p:sp>
          <p:nvSpPr>
            <p:cNvPr id="154710" name="文本框 154709"/>
            <p:cNvSpPr txBox="1"/>
            <p:nvPr/>
          </p:nvSpPr>
          <p:spPr>
            <a:xfrm>
              <a:off x="1872" y="624"/>
              <a:ext cx="960" cy="259"/>
            </a:xfrm>
            <a:prstGeom prst="rect">
              <a:avLst/>
            </a:prstGeom>
            <a:noFill/>
            <a:ln w="88900">
              <a:noFill/>
            </a:ln>
          </p:spPr>
          <p:txBody>
            <a:bodyPr>
              <a:spAutoFit/>
            </a:bodyPr>
            <a:p>
              <a:pPr>
                <a:lnSpc>
                  <a:spcPct val="105000"/>
                </a:lnSpc>
                <a:spcBef>
                  <a:spcPct val="50000"/>
                </a:spcBef>
              </a:pPr>
              <a:r>
                <a:rPr lang="zh-CN" altLang="en-US" sz="1800" b="1" i="0" dirty="0">
                  <a:latin typeface="Times New Roman" panose="02020603050405020304" pitchFamily="18" charset="0"/>
                </a:rPr>
                <a:t>通用寄存器</a:t>
              </a:r>
              <a:endParaRPr lang="zh-CN" altLang="en-US" sz="1800" b="1" i="0">
                <a:latin typeface="Times New Roman" panose="02020603050405020304" pitchFamily="18" charset="0"/>
              </a:endParaRPr>
            </a:p>
          </p:txBody>
        </p:sp>
        <p:sp>
          <p:nvSpPr>
            <p:cNvPr id="154711" name="文本框 154710"/>
            <p:cNvSpPr txBox="1"/>
            <p:nvPr/>
          </p:nvSpPr>
          <p:spPr>
            <a:xfrm>
              <a:off x="2784" y="144"/>
              <a:ext cx="1008" cy="250"/>
            </a:xfrm>
            <a:prstGeom prst="rect">
              <a:avLst/>
            </a:prstGeom>
            <a:noFill/>
            <a:ln w="88900">
              <a:noFill/>
            </a:ln>
          </p:spPr>
          <p:txBody>
            <a:bodyPr>
              <a:spAutoFit/>
            </a:bodyPr>
            <a:p>
              <a:pPr>
                <a:spcBef>
                  <a:spcPct val="50000"/>
                </a:spcBef>
              </a:pPr>
              <a:r>
                <a:rPr lang="zh-CN" altLang="en-US" sz="1800" b="1" i="0" dirty="0">
                  <a:latin typeface="Times New Roman" panose="02020603050405020304" pitchFamily="18" charset="0"/>
                </a:rPr>
                <a:t>地址加法器</a:t>
              </a:r>
              <a:endParaRPr lang="zh-CN" altLang="en-US" sz="1800" b="1" i="0">
                <a:latin typeface="Times New Roman" panose="02020603050405020304" pitchFamily="18" charset="0"/>
              </a:endParaRPr>
            </a:p>
          </p:txBody>
        </p:sp>
        <p:sp>
          <p:nvSpPr>
            <p:cNvPr id="154712" name="文本框 154711"/>
            <p:cNvSpPr txBox="1"/>
            <p:nvPr/>
          </p:nvSpPr>
          <p:spPr>
            <a:xfrm>
              <a:off x="3312" y="3216"/>
              <a:ext cx="1345" cy="250"/>
            </a:xfrm>
            <a:prstGeom prst="rect">
              <a:avLst/>
            </a:prstGeom>
            <a:noFill/>
            <a:ln w="88900">
              <a:noFill/>
            </a:ln>
          </p:spPr>
          <p:txBody>
            <a:bodyPr wrap="square">
              <a:spAutoFit/>
            </a:bodyPr>
            <a:p>
              <a:pPr>
                <a:spcBef>
                  <a:spcPct val="50000"/>
                </a:spcBef>
              </a:pPr>
              <a:r>
                <a:rPr lang="zh-CN" altLang="en-US" sz="1800" b="1" i="0" dirty="0">
                  <a:latin typeface="Times New Roman" panose="02020603050405020304" pitchFamily="18" charset="0"/>
                </a:rPr>
                <a:t>指令队列缓冲器</a:t>
              </a:r>
              <a:endParaRPr lang="zh-CN" altLang="en-US" sz="1800" b="1" i="0">
                <a:latin typeface="Times New Roman" panose="02020603050405020304" pitchFamily="18" charset="0"/>
              </a:endParaRPr>
            </a:p>
          </p:txBody>
        </p:sp>
        <p:sp>
          <p:nvSpPr>
            <p:cNvPr id="154713" name="文本框 154712"/>
            <p:cNvSpPr txBox="1"/>
            <p:nvPr/>
          </p:nvSpPr>
          <p:spPr>
            <a:xfrm>
              <a:off x="1920" y="3984"/>
              <a:ext cx="1152" cy="229"/>
            </a:xfrm>
            <a:prstGeom prst="rect">
              <a:avLst/>
            </a:prstGeom>
            <a:noFill/>
            <a:ln w="88900">
              <a:noFill/>
            </a:ln>
          </p:spPr>
          <p:txBody>
            <a:bodyPr>
              <a:spAutoFit/>
            </a:bodyPr>
            <a:p>
              <a:pPr>
                <a:spcBef>
                  <a:spcPct val="50000"/>
                </a:spcBef>
              </a:pPr>
              <a:r>
                <a:rPr lang="zh-CN" altLang="en-US" sz="1600" b="1" i="0" dirty="0">
                  <a:latin typeface="Times New Roman" panose="02020603050405020304" pitchFamily="18" charset="0"/>
                </a:rPr>
                <a:t>执行部件 （</a:t>
              </a:r>
              <a:r>
                <a:rPr lang="en-US" altLang="zh-CN" sz="1600" b="1" i="0">
                  <a:latin typeface="Times New Roman" panose="02020603050405020304" pitchFamily="18" charset="0"/>
                </a:rPr>
                <a:t>EU)</a:t>
              </a:r>
              <a:endParaRPr lang="en-US" altLang="zh-CN" sz="1800" b="1" i="0">
                <a:latin typeface="Times New Roman" panose="02020603050405020304" pitchFamily="18" charset="0"/>
              </a:endParaRPr>
            </a:p>
          </p:txBody>
        </p:sp>
        <p:sp>
          <p:nvSpPr>
            <p:cNvPr id="154714" name="文本框 154713"/>
            <p:cNvSpPr txBox="1"/>
            <p:nvPr/>
          </p:nvSpPr>
          <p:spPr>
            <a:xfrm>
              <a:off x="3696" y="3936"/>
              <a:ext cx="1632" cy="229"/>
            </a:xfrm>
            <a:prstGeom prst="rect">
              <a:avLst/>
            </a:prstGeom>
            <a:noFill/>
            <a:ln w="88900">
              <a:noFill/>
            </a:ln>
          </p:spPr>
          <p:txBody>
            <a:bodyPr>
              <a:spAutoFit/>
            </a:bodyPr>
            <a:p>
              <a:pPr>
                <a:spcBef>
                  <a:spcPct val="50000"/>
                </a:spcBef>
              </a:pPr>
              <a:r>
                <a:rPr lang="zh-CN" altLang="en-US" sz="1600" b="1" i="0" dirty="0">
                  <a:latin typeface="Times New Roman" panose="02020603050405020304" pitchFamily="18" charset="0"/>
                </a:rPr>
                <a:t>总线接口部件 （</a:t>
              </a:r>
              <a:r>
                <a:rPr lang="en-US" altLang="zh-CN" sz="1600" b="1" i="0">
                  <a:latin typeface="Times New Roman" panose="02020603050405020304" pitchFamily="18" charset="0"/>
                </a:rPr>
                <a:t>BIU)</a:t>
              </a:r>
              <a:endParaRPr lang="en-US" altLang="zh-CN" sz="1600" b="1" i="0">
                <a:latin typeface="Times New Roman" panose="02020603050405020304" pitchFamily="18" charset="0"/>
              </a:endParaRPr>
            </a:p>
          </p:txBody>
        </p:sp>
        <p:sp>
          <p:nvSpPr>
            <p:cNvPr id="154715" name="直接连接符 154714"/>
            <p:cNvSpPr/>
            <p:nvPr/>
          </p:nvSpPr>
          <p:spPr>
            <a:xfrm flipH="1">
              <a:off x="2350" y="2350"/>
              <a:ext cx="240" cy="193"/>
            </a:xfrm>
            <a:prstGeom prst="line">
              <a:avLst/>
            </a:prstGeom>
            <a:ln w="12700" cap="flat" cmpd="sng">
              <a:solidFill>
                <a:srgbClr val="A50021"/>
              </a:solidFill>
              <a:prstDash val="solid"/>
              <a:headEnd type="none" w="med" len="med"/>
              <a:tailEnd type="none" w="sm" len="sm"/>
            </a:ln>
          </p:spPr>
        </p:sp>
        <p:sp>
          <p:nvSpPr>
            <p:cNvPr id="154716" name="文本框 154715"/>
            <p:cNvSpPr txBox="1"/>
            <p:nvPr/>
          </p:nvSpPr>
          <p:spPr>
            <a:xfrm>
              <a:off x="2352" y="2160"/>
              <a:ext cx="576" cy="229"/>
            </a:xfrm>
            <a:prstGeom prst="rect">
              <a:avLst/>
            </a:prstGeom>
            <a:noFill/>
            <a:ln w="12700">
              <a:noFill/>
            </a:ln>
          </p:spPr>
          <p:txBody>
            <a:bodyPr>
              <a:spAutoFit/>
            </a:bodyPr>
            <a:p>
              <a:pPr>
                <a:spcBef>
                  <a:spcPct val="50000"/>
                </a:spcBef>
              </a:pPr>
              <a:r>
                <a:rPr lang="en-US" altLang="zh-CN" sz="1600" b="1" i="0" dirty="0">
                  <a:solidFill>
                    <a:srgbClr val="0066FF"/>
                  </a:solidFill>
                  <a:latin typeface="Times New Roman" panose="02020603050405020304" pitchFamily="18" charset="0"/>
                </a:rPr>
                <a:t>16</a:t>
              </a:r>
              <a:r>
                <a:rPr lang="zh-CN" altLang="en-US" sz="1600" b="1" i="0" dirty="0">
                  <a:solidFill>
                    <a:srgbClr val="0066FF"/>
                  </a:solidFill>
                  <a:latin typeface="Times New Roman" panose="02020603050405020304" pitchFamily="18" charset="0"/>
                </a:rPr>
                <a:t>位</a:t>
              </a:r>
              <a:endParaRPr lang="zh-CN" altLang="en-US" sz="1600" b="1" i="0">
                <a:solidFill>
                  <a:srgbClr val="0066FF"/>
                </a:solidFill>
                <a:latin typeface="Times New Roman" panose="02020603050405020304" pitchFamily="18" charset="0"/>
              </a:endParaRPr>
            </a:p>
          </p:txBody>
        </p:sp>
        <p:sp>
          <p:nvSpPr>
            <p:cNvPr id="154717" name="直接连接符 154716"/>
            <p:cNvSpPr/>
            <p:nvPr/>
          </p:nvSpPr>
          <p:spPr>
            <a:xfrm flipH="1">
              <a:off x="4464" y="144"/>
              <a:ext cx="240" cy="192"/>
            </a:xfrm>
            <a:prstGeom prst="line">
              <a:avLst/>
            </a:prstGeom>
            <a:ln w="12700" cap="flat" cmpd="sng">
              <a:solidFill>
                <a:srgbClr val="A50021"/>
              </a:solidFill>
              <a:prstDash val="solid"/>
              <a:headEnd type="none" w="med" len="med"/>
              <a:tailEnd type="none" w="sm" len="sm"/>
            </a:ln>
          </p:spPr>
        </p:sp>
        <p:sp>
          <p:nvSpPr>
            <p:cNvPr id="154718" name="文本框 154717"/>
            <p:cNvSpPr txBox="1"/>
            <p:nvPr/>
          </p:nvSpPr>
          <p:spPr>
            <a:xfrm>
              <a:off x="4368" y="288"/>
              <a:ext cx="576" cy="229"/>
            </a:xfrm>
            <a:prstGeom prst="rect">
              <a:avLst/>
            </a:prstGeom>
            <a:noFill/>
            <a:ln w="12700">
              <a:noFill/>
            </a:ln>
          </p:spPr>
          <p:txBody>
            <a:bodyPr>
              <a:spAutoFit/>
            </a:bodyPr>
            <a:p>
              <a:pPr>
                <a:spcBef>
                  <a:spcPct val="50000"/>
                </a:spcBef>
              </a:pPr>
              <a:r>
                <a:rPr lang="en-US" altLang="zh-CN" sz="1600" b="1" i="0" dirty="0">
                  <a:solidFill>
                    <a:srgbClr val="0066FF"/>
                  </a:solidFill>
                  <a:latin typeface="Times New Roman" panose="02020603050405020304" pitchFamily="18" charset="0"/>
                </a:rPr>
                <a:t>20</a:t>
              </a:r>
              <a:r>
                <a:rPr lang="zh-CN" altLang="en-US" sz="1600" b="1" i="0" dirty="0">
                  <a:solidFill>
                    <a:srgbClr val="0066FF"/>
                  </a:solidFill>
                  <a:latin typeface="Times New Roman" panose="02020603050405020304" pitchFamily="18" charset="0"/>
                </a:rPr>
                <a:t>位</a:t>
              </a:r>
              <a:endParaRPr lang="zh-CN" altLang="en-US" sz="1600" b="1" i="0">
                <a:solidFill>
                  <a:srgbClr val="0066FF"/>
                </a:solidFill>
                <a:latin typeface="Times New Roman" panose="02020603050405020304" pitchFamily="18" charset="0"/>
              </a:endParaRPr>
            </a:p>
          </p:txBody>
        </p:sp>
        <p:sp>
          <p:nvSpPr>
            <p:cNvPr id="154719" name="直接连接符 154718"/>
            <p:cNvSpPr/>
            <p:nvPr/>
          </p:nvSpPr>
          <p:spPr>
            <a:xfrm flipH="1">
              <a:off x="4560" y="816"/>
              <a:ext cx="192" cy="192"/>
            </a:xfrm>
            <a:prstGeom prst="line">
              <a:avLst/>
            </a:prstGeom>
            <a:ln w="12700" cap="flat" cmpd="sng">
              <a:solidFill>
                <a:srgbClr val="A50021"/>
              </a:solidFill>
              <a:prstDash val="solid"/>
              <a:headEnd type="none" w="med" len="med"/>
              <a:tailEnd type="none" w="sm" len="sm"/>
            </a:ln>
          </p:spPr>
        </p:sp>
        <p:sp>
          <p:nvSpPr>
            <p:cNvPr id="154720" name="文本框 154719"/>
            <p:cNvSpPr txBox="1"/>
            <p:nvPr/>
          </p:nvSpPr>
          <p:spPr>
            <a:xfrm>
              <a:off x="4464" y="960"/>
              <a:ext cx="528" cy="229"/>
            </a:xfrm>
            <a:prstGeom prst="rect">
              <a:avLst/>
            </a:prstGeom>
            <a:noFill/>
            <a:ln w="12700">
              <a:noFill/>
            </a:ln>
          </p:spPr>
          <p:txBody>
            <a:bodyPr>
              <a:spAutoFit/>
            </a:bodyPr>
            <a:p>
              <a:pPr>
                <a:spcBef>
                  <a:spcPct val="50000"/>
                </a:spcBef>
              </a:pPr>
              <a:r>
                <a:rPr lang="en-US" altLang="zh-CN" sz="1600" b="1" i="0" dirty="0">
                  <a:solidFill>
                    <a:srgbClr val="0066FF"/>
                  </a:solidFill>
                  <a:latin typeface="Times New Roman" panose="02020603050405020304" pitchFamily="18" charset="0"/>
                </a:rPr>
                <a:t>16</a:t>
              </a:r>
              <a:r>
                <a:rPr lang="zh-CN" altLang="en-US" sz="1600" b="1" i="0" dirty="0">
                  <a:solidFill>
                    <a:srgbClr val="0066FF"/>
                  </a:solidFill>
                  <a:latin typeface="Times New Roman" panose="02020603050405020304" pitchFamily="18" charset="0"/>
                </a:rPr>
                <a:t>位</a:t>
              </a:r>
              <a:endParaRPr lang="zh-CN" altLang="en-US" sz="1600" b="1" i="0">
                <a:solidFill>
                  <a:srgbClr val="0066FF"/>
                </a:solidFill>
                <a:latin typeface="Times New Roman" panose="02020603050405020304" pitchFamily="18" charset="0"/>
              </a:endParaRPr>
            </a:p>
          </p:txBody>
        </p:sp>
        <p:sp>
          <p:nvSpPr>
            <p:cNvPr id="154721" name="直接连接符 154720"/>
            <p:cNvSpPr/>
            <p:nvPr/>
          </p:nvSpPr>
          <p:spPr>
            <a:xfrm flipH="1">
              <a:off x="3120" y="2928"/>
              <a:ext cx="192" cy="192"/>
            </a:xfrm>
            <a:prstGeom prst="line">
              <a:avLst/>
            </a:prstGeom>
            <a:ln w="12700" cap="flat" cmpd="sng">
              <a:solidFill>
                <a:srgbClr val="A50021"/>
              </a:solidFill>
              <a:prstDash val="solid"/>
              <a:headEnd type="none" w="med" len="med"/>
              <a:tailEnd type="none" w="sm" len="sm"/>
            </a:ln>
          </p:spPr>
        </p:sp>
        <p:sp>
          <p:nvSpPr>
            <p:cNvPr id="154722" name="文本框 154721"/>
            <p:cNvSpPr txBox="1"/>
            <p:nvPr/>
          </p:nvSpPr>
          <p:spPr>
            <a:xfrm>
              <a:off x="3024" y="3072"/>
              <a:ext cx="480" cy="229"/>
            </a:xfrm>
            <a:prstGeom prst="rect">
              <a:avLst/>
            </a:prstGeom>
            <a:noFill/>
            <a:ln w="12700">
              <a:noFill/>
            </a:ln>
          </p:spPr>
          <p:txBody>
            <a:bodyPr>
              <a:spAutoFit/>
            </a:bodyPr>
            <a:p>
              <a:pPr>
                <a:spcBef>
                  <a:spcPct val="50000"/>
                </a:spcBef>
              </a:pPr>
              <a:r>
                <a:rPr lang="en-US" altLang="zh-CN" sz="1600" b="1" i="0" dirty="0">
                  <a:solidFill>
                    <a:srgbClr val="0066FF"/>
                  </a:solidFill>
                  <a:latin typeface="Times New Roman" panose="02020603050405020304" pitchFamily="18" charset="0"/>
                </a:rPr>
                <a:t>8</a:t>
              </a:r>
              <a:r>
                <a:rPr lang="zh-CN" altLang="en-US" sz="1600" b="1" i="0" dirty="0">
                  <a:solidFill>
                    <a:srgbClr val="0066FF"/>
                  </a:solidFill>
                  <a:latin typeface="Times New Roman" panose="02020603050405020304" pitchFamily="18" charset="0"/>
                </a:rPr>
                <a:t>位</a:t>
              </a:r>
              <a:endParaRPr lang="zh-CN" altLang="en-US" sz="1600" b="1" i="0">
                <a:solidFill>
                  <a:srgbClr val="0066FF"/>
                </a:solidFill>
                <a:latin typeface="Times New Roman" panose="02020603050405020304" pitchFamily="18" charset="0"/>
              </a:endParaRPr>
            </a:p>
          </p:txBody>
        </p:sp>
      </p:grpSp>
      <p:sp>
        <p:nvSpPr>
          <p:cNvPr id="154723" name="文本框 154722"/>
          <p:cNvSpPr txBox="1"/>
          <p:nvPr/>
        </p:nvSpPr>
        <p:spPr>
          <a:xfrm>
            <a:off x="4358005" y="2202498"/>
            <a:ext cx="458788" cy="1211262"/>
          </a:xfrm>
          <a:prstGeom prst="rect">
            <a:avLst/>
          </a:prstGeom>
          <a:noFill/>
          <a:ln w="9525">
            <a:noFill/>
          </a:ln>
        </p:spPr>
        <p:txBody>
          <a:bodyPr vert="eaVert" wrap="none" anchor="t">
            <a:spAutoFit/>
          </a:bodyPr>
          <a:p>
            <a:r>
              <a:rPr lang="zh-CN" altLang="en-US" sz="1800" b="1" i="0" dirty="0">
                <a:latin typeface="Arial" panose="020B0604020202020204" pitchFamily="34" charset="0"/>
              </a:rPr>
              <a:t>专用寄存器</a:t>
            </a:r>
            <a:endParaRPr lang="zh-CN" altLang="en-US" sz="1800" b="1" i="0" dirty="0">
              <a:latin typeface="Arial" panose="020B0604020202020204" pitchFamily="34" charset="0"/>
            </a:endParaRPr>
          </a:p>
        </p:txBody>
      </p:sp>
      <p:sp>
        <p:nvSpPr>
          <p:cNvPr id="3" name="矩形 2"/>
          <p:cNvSpPr/>
          <p:nvPr/>
        </p:nvSpPr>
        <p:spPr>
          <a:xfrm>
            <a:off x="8136890" y="2186305"/>
            <a:ext cx="610235" cy="16414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文本框 4"/>
          <p:cNvSpPr txBox="1"/>
          <p:nvPr/>
        </p:nvSpPr>
        <p:spPr>
          <a:xfrm>
            <a:off x="8215630" y="2760345"/>
            <a:ext cx="459740" cy="653415"/>
          </a:xfrm>
          <a:prstGeom prst="rect">
            <a:avLst/>
          </a:prstGeom>
          <a:noFill/>
          <a:ln w="9525">
            <a:noFill/>
          </a:ln>
        </p:spPr>
        <p:txBody>
          <a:bodyPr vert="eaVert" wrap="square" anchor="t">
            <a:spAutoFit/>
          </a:bodyPr>
          <a:p>
            <a:r>
              <a:rPr lang="zh-CN" altLang="en-US" sz="1800" b="1" i="0" dirty="0">
                <a:latin typeface="Arial" panose="020B0604020202020204" pitchFamily="34" charset="0"/>
              </a:rPr>
              <a:t>主存</a:t>
            </a:r>
            <a:endParaRPr lang="zh-CN" altLang="en-US" sz="1800" b="1" i="0" dirty="0">
              <a:latin typeface="Arial" panose="020B0604020202020204" pitchFamily="34" charset="0"/>
            </a:endParaRPr>
          </a:p>
        </p:txBody>
      </p:sp>
      <p:sp>
        <p:nvSpPr>
          <p:cNvPr id="18433" name="Rectangle 2050"/>
          <p:cNvSpPr>
            <a:spLocks noGrp="1" noChangeArrowheads="1"/>
          </p:cNvSpPr>
          <p:nvPr/>
        </p:nvSpPr>
        <p:spPr>
          <a:xfrm>
            <a:off x="284480" y="0"/>
            <a:ext cx="7772400" cy="64579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endParaRPr lang="en-US" sz="3600" smtClean="0">
              <a:solidFill>
                <a:srgbClr val="FF0000"/>
              </a:solidFill>
              <a:latin typeface="华文新魏" panose="02010800040101010101" pitchFamily="2" charset="-122"/>
              <a:ea typeface="华文新魏" panose="02010800040101010101" pitchFamily="2" charset="-122"/>
            </a:endParaRPr>
          </a:p>
          <a:p>
            <a:pPr eaLnBrk="1" hangingPunct="1"/>
            <a:r>
              <a:rPr lang="en-US" sz="3600" smtClean="0">
                <a:solidFill>
                  <a:srgbClr val="FF0000"/>
                </a:solidFill>
                <a:latin typeface="华文新魏" panose="02010800040101010101" pitchFamily="2" charset="-122"/>
                <a:ea typeface="华文新魏" panose="02010800040101010101" pitchFamily="2" charset="-122"/>
              </a:rPr>
              <a:t>CPU</a:t>
            </a:r>
            <a:r>
              <a:rPr lang="zh-CN" altLang="en-US" sz="3600" smtClean="0">
                <a:solidFill>
                  <a:srgbClr val="FF0000"/>
                </a:solidFill>
                <a:latin typeface="华文新魏" panose="02010800040101010101" pitchFamily="2" charset="-122"/>
                <a:ea typeface="华文新魏" panose="02010800040101010101" pitchFamily="2" charset="-122"/>
              </a:rPr>
              <a:t>内部结构图</a:t>
            </a:r>
            <a:br>
              <a:rPr lang="zh-CN" altLang="en-US" sz="4800" smtClean="0">
                <a:solidFill>
                  <a:srgbClr val="FF0000"/>
                </a:solidFill>
                <a:latin typeface="华文新魏" panose="02010800040101010101" pitchFamily="2" charset="-122"/>
                <a:ea typeface="华文新魏" panose="02010800040101010101" pitchFamily="2" charset="-122"/>
              </a:rPr>
            </a:br>
            <a:endParaRPr lang="zh-CN" altLang="en-US" sz="4800" smtClean="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7" name="文本占位符 82946"/>
          <p:cNvSpPr>
            <a:spLocks noGrp="1"/>
          </p:cNvSpPr>
          <p:nvPr>
            <p:ph type="body" idx="1"/>
          </p:nvPr>
        </p:nvSpPr>
        <p:spPr>
          <a:xfrm>
            <a:off x="107950" y="694055"/>
            <a:ext cx="3301365" cy="5040630"/>
          </a:xfrm>
        </p:spPr>
        <p:txBody>
          <a:bodyPr/>
          <a:p>
            <a:pPr marL="0" indent="0" algn="just">
              <a:buNone/>
            </a:pPr>
            <a:r>
              <a:rPr lang="en-US" altLang="zh-CN" sz="2800" b="0" dirty="0">
                <a:latin typeface="楷体_GB2312" pitchFamily="49" charset="-122"/>
                <a:ea typeface="楷体_GB2312" pitchFamily="49" charset="-122"/>
              </a:rPr>
              <a:t>2. </a:t>
            </a:r>
            <a:r>
              <a:rPr lang="zh-CN" altLang="en-US" sz="2800" b="0" dirty="0">
                <a:latin typeface="楷体_GB2312" pitchFamily="49" charset="-122"/>
                <a:ea typeface="楷体_GB2312" pitchFamily="49" charset="-122"/>
              </a:rPr>
              <a:t>设置中断屏蔽触发器</a:t>
            </a:r>
            <a:endParaRPr lang="zh-CN" altLang="en-US" sz="2800" b="0" dirty="0">
              <a:latin typeface="楷体_GB2312" pitchFamily="49" charset="-122"/>
              <a:ea typeface="楷体_GB2312" pitchFamily="49" charset="-122"/>
            </a:endParaRPr>
          </a:p>
          <a:p>
            <a:pPr marL="0" indent="0" algn="just">
              <a:buNone/>
            </a:pPr>
            <a:r>
              <a:rPr lang="zh-CN" altLang="en-US" sz="2800" b="0" dirty="0">
                <a:latin typeface="楷体_GB2312" pitchFamily="49" charset="-122"/>
                <a:ea typeface="楷体_GB2312" pitchFamily="49" charset="-122"/>
              </a:rPr>
              <a:t>只有</a:t>
            </a:r>
            <a:r>
              <a:rPr lang="zh-CN" altLang="en-US" sz="2800" b="0" dirty="0">
                <a:solidFill>
                  <a:srgbClr val="FF3300"/>
                </a:solidFill>
                <a:latin typeface="楷体_GB2312" pitchFamily="49" charset="-122"/>
                <a:ea typeface="楷体_GB2312" pitchFamily="49" charset="-122"/>
              </a:rPr>
              <a:t>接口电路</a:t>
            </a:r>
            <a:r>
              <a:rPr lang="zh-CN" altLang="en-US" sz="2800" b="0" dirty="0">
                <a:latin typeface="楷体_GB2312" pitchFamily="49" charset="-122"/>
                <a:ea typeface="楷体_GB2312" pitchFamily="49" charset="-122"/>
              </a:rPr>
              <a:t>中的中断屏蔽触发器为“</a:t>
            </a:r>
            <a:r>
              <a:rPr lang="en-US" altLang="zh-CN" sz="2800" b="0" dirty="0">
                <a:latin typeface="楷体_GB2312" pitchFamily="49" charset="-122"/>
                <a:ea typeface="楷体_GB2312" pitchFamily="49" charset="-122"/>
              </a:rPr>
              <a:t>1”</a:t>
            </a:r>
            <a:r>
              <a:rPr lang="zh-CN" altLang="en-US" sz="2800" b="0" dirty="0">
                <a:latin typeface="楷体_GB2312" pitchFamily="49" charset="-122"/>
                <a:ea typeface="楷体_GB2312" pitchFamily="49" charset="-122"/>
              </a:rPr>
              <a:t>时，外设的中断请求才能被送出至</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，从而增加了控制的灵活性。可把</a:t>
            </a:r>
            <a:r>
              <a:rPr lang="en-US" altLang="zh-CN" sz="2800" b="0" dirty="0">
                <a:latin typeface="楷体_GB2312" pitchFamily="49" charset="-122"/>
                <a:ea typeface="楷体_GB2312" pitchFamily="49" charset="-122"/>
              </a:rPr>
              <a:t>8</a:t>
            </a:r>
            <a:r>
              <a:rPr lang="zh-CN" altLang="en-US" sz="2800" b="0" dirty="0">
                <a:latin typeface="楷体_GB2312" pitchFamily="49" charset="-122"/>
                <a:ea typeface="楷体_GB2312" pitchFamily="49" charset="-122"/>
              </a:rPr>
              <a:t>个外设的中断屏蔽触发器组成一个端口，用输出指令来控制它们的状态。</a:t>
            </a:r>
            <a:endParaRPr lang="zh-CN" altLang="en-US" sz="2800" b="0" dirty="0">
              <a:latin typeface="楷体_GB2312" pitchFamily="49" charset="-122"/>
              <a:ea typeface="楷体_GB2312" pitchFamily="49" charset="-122"/>
            </a:endParaRPr>
          </a:p>
        </p:txBody>
      </p:sp>
      <p:sp>
        <p:nvSpPr>
          <p:cNvPr id="82955" name="标题 82954"/>
          <p:cNvSpPr>
            <a:spLocks noGrp="1"/>
          </p:cNvSpPr>
          <p:nvPr>
            <p:ph type="title"/>
          </p:nvPr>
        </p:nvSpPr>
        <p:spPr/>
        <p:txBody>
          <a:bodyPr anchor="ctr"/>
          <a:p>
            <a:endParaRPr dirty="0"/>
          </a:p>
        </p:txBody>
      </p:sp>
      <p:pic>
        <p:nvPicPr>
          <p:cNvPr id="82956" name="图片 82955"/>
          <p:cNvPicPr>
            <a:picLocks noChangeAspect="1"/>
          </p:cNvPicPr>
          <p:nvPr/>
        </p:nvPicPr>
        <p:blipFill>
          <a:blip r:embed="rId1"/>
          <a:stretch>
            <a:fillRect/>
          </a:stretch>
        </p:blipFill>
        <p:spPr>
          <a:xfrm>
            <a:off x="3636645" y="560070"/>
            <a:ext cx="5402580" cy="4468495"/>
          </a:xfrm>
          <a:prstGeom prst="rect">
            <a:avLst/>
          </a:prstGeom>
          <a:noFill/>
          <a:ln w="9525">
            <a:noFill/>
          </a:ln>
        </p:spPr>
      </p:pic>
      <p:sp>
        <p:nvSpPr>
          <p:cNvPr id="82957" name="矩形 82956"/>
          <p:cNvSpPr/>
          <p:nvPr/>
        </p:nvSpPr>
        <p:spPr>
          <a:xfrm>
            <a:off x="4132263" y="5429568"/>
            <a:ext cx="4101465" cy="521970"/>
          </a:xfrm>
          <a:prstGeom prst="rect">
            <a:avLst/>
          </a:prstGeom>
          <a:noFill/>
          <a:ln w="9525">
            <a:noFill/>
          </a:ln>
        </p:spPr>
        <p:txBody>
          <a:bodyPr wrap="none" anchor="t">
            <a:spAutoFit/>
          </a:bodyPr>
          <a:p>
            <a:pPr>
              <a:spcBef>
                <a:spcPct val="50000"/>
              </a:spcBef>
            </a:pPr>
            <a:r>
              <a:rPr lang="zh-CN" altLang="en-US" sz="2800" b="1" dirty="0">
                <a:solidFill>
                  <a:srgbClr val="FFFF00"/>
                </a:solidFill>
                <a:effectLst>
                  <a:outerShdw blurRad="38100" dist="38100" dir="2700000">
                    <a:srgbClr val="000000"/>
                  </a:outerShdw>
                </a:effectLst>
                <a:latin typeface="Times New Roman" panose="02020603050405020304" pitchFamily="18" charset="0"/>
                <a:ea typeface="华文行楷" panose="02010800040101010101" pitchFamily="2" charset="-122"/>
              </a:rPr>
              <a:t>具有中断屏蔽的接口电路</a:t>
            </a:r>
            <a:endParaRPr lang="zh-CN" altLang="en-US" sz="2800" b="1" dirty="0">
              <a:solidFill>
                <a:srgbClr val="FFFF00"/>
              </a:solidFill>
              <a:effectLst>
                <a:outerShdw blurRad="38100" dist="38100" dir="2700000">
                  <a:srgbClr val="000000"/>
                </a:outerShdw>
              </a:effectLst>
              <a:latin typeface="Times New Roman" panose="02020603050405020304" pitchFamily="18" charset="0"/>
              <a:ea typeface="华文行楷"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1" name="文本占位符 83970"/>
          <p:cNvSpPr>
            <a:spLocks noGrp="1"/>
          </p:cNvSpPr>
          <p:nvPr>
            <p:ph type="body" idx="1"/>
          </p:nvPr>
        </p:nvSpPr>
        <p:spPr>
          <a:xfrm>
            <a:off x="170180" y="93345"/>
            <a:ext cx="8815070" cy="4276725"/>
          </a:xfrm>
        </p:spPr>
        <p:txBody>
          <a:bodyPr/>
          <a:p>
            <a:pPr marL="0" indent="0" algn="just">
              <a:lnSpc>
                <a:spcPct val="110000"/>
              </a:lnSpc>
              <a:buNone/>
            </a:pPr>
            <a:r>
              <a:rPr lang="en-US" altLang="zh-CN" sz="2800" b="0" dirty="0">
                <a:latin typeface="楷体_GB2312" pitchFamily="49" charset="-122"/>
                <a:ea typeface="楷体_GB2312" pitchFamily="49" charset="-122"/>
              </a:rPr>
              <a:t>3. </a:t>
            </a:r>
            <a:r>
              <a:rPr lang="zh-CN" altLang="en-US" sz="2800" b="0" dirty="0">
                <a:latin typeface="楷体_GB2312" pitchFamily="49" charset="-122"/>
                <a:ea typeface="楷体_GB2312" pitchFamily="49" charset="-122"/>
              </a:rPr>
              <a:t>中断是开放的</a:t>
            </a:r>
            <a:endParaRPr lang="zh-CN" altLang="en-US" sz="2800" b="0" dirty="0">
              <a:latin typeface="楷体_GB2312" pitchFamily="49" charset="-122"/>
              <a:ea typeface="楷体_GB2312" pitchFamily="49" charset="-122"/>
            </a:endParaRPr>
          </a:p>
          <a:p>
            <a:pPr marL="0" indent="0" algn="just">
              <a:lnSpc>
                <a:spcPct val="110000"/>
              </a:lnSpc>
              <a:buNone/>
            </a:pPr>
            <a:r>
              <a:rPr lang="zh-CN" altLang="en-US" sz="2800" b="0" dirty="0">
                <a:latin typeface="楷体_GB2312" pitchFamily="49" charset="-122"/>
                <a:ea typeface="楷体_GB2312" pitchFamily="49" charset="-122"/>
              </a:rPr>
              <a:t>在</a:t>
            </a:r>
            <a:r>
              <a:rPr lang="en-US" altLang="zh-CN" sz="2800" b="0" dirty="0">
                <a:solidFill>
                  <a:srgbClr val="FF3300"/>
                </a:solidFill>
                <a:latin typeface="楷体_GB2312" pitchFamily="49" charset="-122"/>
                <a:ea typeface="楷体_GB2312" pitchFamily="49" charset="-122"/>
              </a:rPr>
              <a:t>CPU</a:t>
            </a:r>
            <a:r>
              <a:rPr lang="zh-CN" altLang="en-US" sz="2800" b="0" dirty="0">
                <a:solidFill>
                  <a:srgbClr val="FF3300"/>
                </a:solidFill>
                <a:latin typeface="楷体_GB2312" pitchFamily="49" charset="-122"/>
                <a:ea typeface="楷体_GB2312" pitchFamily="49" charset="-122"/>
              </a:rPr>
              <a:t>内部</a:t>
            </a:r>
            <a:r>
              <a:rPr lang="zh-CN" altLang="en-US" sz="2800" b="0" dirty="0">
                <a:latin typeface="楷体_GB2312" pitchFamily="49" charset="-122"/>
                <a:ea typeface="楷体_GB2312" pitchFamily="49" charset="-122"/>
              </a:rPr>
              <a:t>有一个中断允许触发器（也即</a:t>
            </a:r>
            <a:r>
              <a:rPr lang="en-US" altLang="zh-CN" sz="2800" b="0" dirty="0">
                <a:latin typeface="楷体_GB2312" pitchFamily="49" charset="-122"/>
                <a:ea typeface="楷体_GB2312" pitchFamily="49" charset="-122"/>
              </a:rPr>
              <a:t>IF</a:t>
            </a:r>
            <a:r>
              <a:rPr lang="zh-CN" altLang="en-US" sz="2800" b="0" dirty="0">
                <a:latin typeface="楷体_GB2312" pitchFamily="49" charset="-122"/>
                <a:ea typeface="楷体_GB2312" pitchFamily="49" charset="-122"/>
              </a:rPr>
              <a:t>）。只有当其为“</a:t>
            </a:r>
            <a:r>
              <a:rPr lang="en-US" altLang="zh-CN" sz="2800" b="0" dirty="0">
                <a:latin typeface="楷体_GB2312" pitchFamily="49" charset="-122"/>
                <a:ea typeface="楷体_GB2312" pitchFamily="49" charset="-122"/>
              </a:rPr>
              <a:t>1”</a:t>
            </a:r>
            <a:r>
              <a:rPr lang="zh-CN" altLang="en-US" sz="2800" b="0" dirty="0">
                <a:latin typeface="楷体_GB2312" pitchFamily="49" charset="-122"/>
                <a:ea typeface="楷体_GB2312" pitchFamily="49" charset="-122"/>
              </a:rPr>
              <a:t>时，</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才能响应中断；若其为“</a:t>
            </a:r>
            <a:r>
              <a:rPr lang="en-US" altLang="zh-CN" sz="2800" b="0" dirty="0">
                <a:latin typeface="楷体_GB2312" pitchFamily="49" charset="-122"/>
                <a:ea typeface="楷体_GB2312" pitchFamily="49" charset="-122"/>
              </a:rPr>
              <a:t>0”</a:t>
            </a:r>
            <a:r>
              <a:rPr lang="zh-CN" altLang="en-US" sz="2800" b="0" dirty="0">
                <a:latin typeface="楷体_GB2312" pitchFamily="49" charset="-122"/>
                <a:ea typeface="楷体_GB2312" pitchFamily="49" charset="-122"/>
              </a:rPr>
              <a:t>，即使</a:t>
            </a:r>
            <a:r>
              <a:rPr lang="en-US" altLang="zh-CN" sz="2800" b="0" dirty="0">
                <a:latin typeface="楷体_GB2312" pitchFamily="49" charset="-122"/>
                <a:ea typeface="楷体_GB2312" pitchFamily="49" charset="-122"/>
              </a:rPr>
              <a:t>INTR</a:t>
            </a:r>
            <a:r>
              <a:rPr lang="zh-CN" altLang="en-US" sz="2800" b="0" dirty="0">
                <a:latin typeface="楷体_GB2312" pitchFamily="49" charset="-122"/>
                <a:ea typeface="楷体_GB2312" pitchFamily="49" charset="-122"/>
              </a:rPr>
              <a:t>线上有中断请求，</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也不响应。而这个触发器的状态可由</a:t>
            </a:r>
            <a:r>
              <a:rPr lang="en-US" altLang="zh-CN" sz="2800" b="0" dirty="0">
                <a:latin typeface="楷体_GB2312" pitchFamily="49" charset="-122"/>
                <a:ea typeface="楷体_GB2312" pitchFamily="49" charset="-122"/>
              </a:rPr>
              <a:t>STI</a:t>
            </a:r>
            <a:r>
              <a:rPr lang="zh-CN" altLang="en-US" sz="2800" b="0" dirty="0">
                <a:latin typeface="楷体_GB2312" pitchFamily="49" charset="-122"/>
                <a:ea typeface="楷体_GB2312" pitchFamily="49" charset="-122"/>
              </a:rPr>
              <a:t>和</a:t>
            </a:r>
            <a:r>
              <a:rPr lang="en-US" altLang="zh-CN" sz="2800" b="0" dirty="0">
                <a:latin typeface="楷体_GB2312" pitchFamily="49" charset="-122"/>
                <a:ea typeface="楷体_GB2312" pitchFamily="49" charset="-122"/>
              </a:rPr>
              <a:t>CLI</a:t>
            </a:r>
            <a:r>
              <a:rPr lang="zh-CN" altLang="en-US" sz="2800" b="0" dirty="0">
                <a:latin typeface="楷体_GB2312" pitchFamily="49" charset="-122"/>
                <a:ea typeface="楷体_GB2312" pitchFamily="49" charset="-122"/>
              </a:rPr>
              <a:t>指令来改变。当</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复位时，中断允许触发器为“</a:t>
            </a:r>
            <a:r>
              <a:rPr lang="en-US" altLang="zh-CN" sz="2800" b="0" dirty="0">
                <a:latin typeface="楷体_GB2312" pitchFamily="49" charset="-122"/>
                <a:ea typeface="楷体_GB2312" pitchFamily="49" charset="-122"/>
              </a:rPr>
              <a:t>0”</a:t>
            </a:r>
            <a:r>
              <a:rPr lang="zh-CN" altLang="en-US" sz="2800" b="0" dirty="0">
                <a:latin typeface="楷体_GB2312" pitchFamily="49" charset="-122"/>
                <a:ea typeface="楷体_GB2312" pitchFamily="49" charset="-122"/>
              </a:rPr>
              <a:t>，即关中断，所以必须要用</a:t>
            </a:r>
            <a:r>
              <a:rPr lang="en-US" altLang="zh-CN" sz="2800" b="0" dirty="0">
                <a:latin typeface="楷体_GB2312" pitchFamily="49" charset="-122"/>
                <a:ea typeface="楷体_GB2312" pitchFamily="49" charset="-122"/>
              </a:rPr>
              <a:t>STI</a:t>
            </a:r>
            <a:r>
              <a:rPr lang="zh-CN" altLang="en-US" sz="2800" b="0" dirty="0">
                <a:latin typeface="楷体_GB2312" pitchFamily="49" charset="-122"/>
                <a:ea typeface="楷体_GB2312" pitchFamily="49" charset="-122"/>
              </a:rPr>
              <a:t>指令来开中断。当中断响应后，</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就自动关中断，所以必须在中断服务程序中用</a:t>
            </a:r>
            <a:r>
              <a:rPr lang="en-US" altLang="zh-CN" sz="2800" b="0" dirty="0">
                <a:latin typeface="楷体_GB2312" pitchFamily="49" charset="-122"/>
                <a:ea typeface="楷体_GB2312" pitchFamily="49" charset="-122"/>
              </a:rPr>
              <a:t>STI</a:t>
            </a:r>
            <a:r>
              <a:rPr lang="zh-CN" altLang="en-US" sz="2800" b="0" dirty="0">
                <a:latin typeface="楷体_GB2312" pitchFamily="49" charset="-122"/>
                <a:ea typeface="楷体_GB2312" pitchFamily="49" charset="-122"/>
              </a:rPr>
              <a:t>指令来开中断。</a:t>
            </a:r>
            <a:endParaRPr lang="zh-CN" altLang="en-US" sz="2800" b="0" dirty="0">
              <a:latin typeface="楷体_GB2312" pitchFamily="49" charset="-122"/>
              <a:ea typeface="楷体_GB2312" pitchFamily="49" charset="-122"/>
            </a:endParaRPr>
          </a:p>
        </p:txBody>
      </p:sp>
      <p:sp>
        <p:nvSpPr>
          <p:cNvPr id="83981" name="标题 83980"/>
          <p:cNvSpPr>
            <a:spLocks noGrp="1"/>
          </p:cNvSpPr>
          <p:nvPr>
            <p:ph type="title"/>
          </p:nvPr>
        </p:nvSpPr>
        <p:spPr>
          <a:xfrm>
            <a:off x="687388" y="476250"/>
            <a:ext cx="7772400" cy="1143000"/>
          </a:xfrm>
        </p:spPr>
        <p:txBody>
          <a:bodyPr anchor="ctr"/>
          <a:p>
            <a:endParaRPr dirty="0"/>
          </a:p>
        </p:txBody>
      </p:sp>
      <p:sp>
        <p:nvSpPr>
          <p:cNvPr id="84995" name="文本占位符 84994"/>
          <p:cNvSpPr>
            <a:spLocks noGrp="1"/>
          </p:cNvSpPr>
          <p:nvPr/>
        </p:nvSpPr>
        <p:spPr>
          <a:xfrm>
            <a:off x="158750" y="4280535"/>
            <a:ext cx="8717915" cy="2667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zh-CN" sz="2800" b="0" dirty="0">
                <a:latin typeface="楷体_GB2312" pitchFamily="49" charset="-122"/>
                <a:ea typeface="楷体_GB2312" pitchFamily="49" charset="-122"/>
              </a:rPr>
              <a:t>4. </a:t>
            </a:r>
            <a:r>
              <a:rPr lang="zh-CN" altLang="en-US" sz="2800" b="0" dirty="0">
                <a:latin typeface="楷体_GB2312" pitchFamily="49" charset="-122"/>
                <a:ea typeface="楷体_GB2312" pitchFamily="49" charset="-122"/>
              </a:rPr>
              <a:t>现行指令执行结束</a:t>
            </a:r>
            <a:endParaRPr lang="zh-CN" altLang="en-US" sz="2800" b="0" dirty="0">
              <a:latin typeface="楷体_GB2312" pitchFamily="49" charset="-122"/>
              <a:ea typeface="楷体_GB2312" pitchFamily="49" charset="-122"/>
            </a:endParaRPr>
          </a:p>
          <a:p>
            <a:pPr marL="0" indent="0" algn="just">
              <a:buNone/>
            </a:pP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在现行指令结束后响应中断，即运行到指令周期的最后一个</a:t>
            </a:r>
            <a:r>
              <a:rPr lang="en-US" altLang="zh-CN" sz="2800" b="0" dirty="0">
                <a:latin typeface="楷体_GB2312" pitchFamily="49" charset="-122"/>
                <a:ea typeface="楷体_GB2312" pitchFamily="49" charset="-122"/>
              </a:rPr>
              <a:t>T</a:t>
            </a:r>
            <a:r>
              <a:rPr lang="zh-CN" altLang="en-US" sz="2800" b="0" dirty="0">
                <a:latin typeface="楷体_GB2312" pitchFamily="49" charset="-122"/>
                <a:ea typeface="楷体_GB2312" pitchFamily="49" charset="-122"/>
              </a:rPr>
              <a:t>状态时，</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才采样</a:t>
            </a:r>
            <a:r>
              <a:rPr lang="en-US" altLang="zh-CN" sz="2800" b="0" dirty="0">
                <a:latin typeface="楷体_GB2312" pitchFamily="49" charset="-122"/>
                <a:ea typeface="楷体_GB2312" pitchFamily="49" charset="-122"/>
              </a:rPr>
              <a:t>INTR</a:t>
            </a:r>
            <a:r>
              <a:rPr lang="zh-CN" altLang="en-US" sz="2800" b="0" dirty="0">
                <a:latin typeface="楷体_GB2312" pitchFamily="49" charset="-122"/>
                <a:ea typeface="楷体_GB2312" pitchFamily="49" charset="-122"/>
              </a:rPr>
              <a:t>线。若发现有中断请求，则进入中断响应周期。</a:t>
            </a:r>
            <a:endParaRPr lang="zh-CN" altLang="en-US" sz="2800" b="0" dirty="0">
              <a:latin typeface="楷体_GB2312" pitchFamily="49" charset="-122"/>
              <a:ea typeface="楷体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5" name="文本占位符 84994"/>
          <p:cNvSpPr>
            <a:spLocks noGrp="1"/>
          </p:cNvSpPr>
          <p:nvPr>
            <p:ph type="body" idx="1"/>
          </p:nvPr>
        </p:nvSpPr>
        <p:spPr>
          <a:xfrm>
            <a:off x="517525" y="1266825"/>
            <a:ext cx="8231188" cy="2667000"/>
          </a:xfrm>
        </p:spPr>
        <p:txBody>
          <a:bodyPr/>
          <a:p>
            <a:pPr marL="0" indent="0" algn="just">
              <a:buNone/>
            </a:pPr>
            <a:r>
              <a:rPr lang="en-US" altLang="zh-CN" b="0" dirty="0">
                <a:latin typeface="楷体_GB2312" pitchFamily="49" charset="-122"/>
                <a:ea typeface="楷体_GB2312" pitchFamily="49" charset="-122"/>
              </a:rPr>
              <a:t>4. </a:t>
            </a:r>
            <a:r>
              <a:rPr lang="zh-CN" altLang="en-US" b="0" dirty="0">
                <a:latin typeface="楷体_GB2312" pitchFamily="49" charset="-122"/>
                <a:ea typeface="楷体_GB2312" pitchFamily="49" charset="-122"/>
              </a:rPr>
              <a:t>现行指令执行结束</a:t>
            </a:r>
            <a:endParaRPr lang="zh-CN" altLang="en-US" b="0" dirty="0">
              <a:latin typeface="楷体_GB2312" pitchFamily="49" charset="-122"/>
              <a:ea typeface="楷体_GB2312" pitchFamily="49" charset="-122"/>
            </a:endParaRPr>
          </a:p>
          <a:p>
            <a:pPr marL="0" indent="0" algn="just">
              <a:buNone/>
            </a:pP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在现行指令结束后响应中断，即运行到指令周期的最后一个</a:t>
            </a:r>
            <a:r>
              <a:rPr lang="en-US" altLang="zh-CN" b="0" dirty="0">
                <a:latin typeface="楷体_GB2312" pitchFamily="49" charset="-122"/>
                <a:ea typeface="楷体_GB2312" pitchFamily="49" charset="-122"/>
              </a:rPr>
              <a:t>T</a:t>
            </a:r>
            <a:r>
              <a:rPr lang="zh-CN" altLang="en-US" b="0" dirty="0">
                <a:latin typeface="楷体_GB2312" pitchFamily="49" charset="-122"/>
                <a:ea typeface="楷体_GB2312" pitchFamily="49" charset="-122"/>
              </a:rPr>
              <a:t>状态时，</a:t>
            </a: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才采样</a:t>
            </a:r>
            <a:r>
              <a:rPr lang="en-US" altLang="zh-CN" b="0" dirty="0">
                <a:latin typeface="楷体_GB2312" pitchFamily="49" charset="-122"/>
                <a:ea typeface="楷体_GB2312" pitchFamily="49" charset="-122"/>
              </a:rPr>
              <a:t>INTR</a:t>
            </a:r>
            <a:r>
              <a:rPr lang="zh-CN" altLang="en-US" b="0" dirty="0">
                <a:latin typeface="楷体_GB2312" pitchFamily="49" charset="-122"/>
                <a:ea typeface="楷体_GB2312" pitchFamily="49" charset="-122"/>
              </a:rPr>
              <a:t>线。若发现有中断请求，则进入中断响应周期。</a:t>
            </a:r>
            <a:endParaRPr lang="zh-CN" altLang="en-US" b="0" dirty="0">
              <a:latin typeface="楷体_GB2312" pitchFamily="49" charset="-122"/>
              <a:ea typeface="楷体_GB2312" pitchFamily="49" charset="-122"/>
            </a:endParaRPr>
          </a:p>
        </p:txBody>
      </p:sp>
      <p:sp>
        <p:nvSpPr>
          <p:cNvPr id="85001" name="标题 85000"/>
          <p:cNvSpPr>
            <a:spLocks noGrp="1"/>
          </p:cNvSpPr>
          <p:nvPr>
            <p:ph type="title"/>
          </p:nvPr>
        </p:nvSpPr>
        <p:spPr/>
        <p:txBody>
          <a:bodyPr anchor="ctr"/>
          <a:p>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a:xfrm>
            <a:off x="0" y="-171450"/>
            <a:ext cx="9144000" cy="1143000"/>
          </a:xfrm>
        </p:spPr>
        <p:txBody>
          <a:bodyPr anchor="ctr"/>
          <a:p>
            <a:pPr>
              <a:buNone/>
            </a:pPr>
            <a:r>
              <a:rPr lang="en-US" altLang="zh-CN" dirty="0">
                <a:latin typeface="Arial" panose="020B0604020202020204" pitchFamily="34" charset="0"/>
                <a:ea typeface="黑体" panose="02010609060101010101" pitchFamily="2" charset="-122"/>
              </a:rPr>
              <a:t> 8086/8088CPU</a:t>
            </a:r>
            <a:r>
              <a:rPr lang="zh-CN" altLang="en-US" dirty="0">
                <a:latin typeface="Arial" panose="020B0604020202020204" pitchFamily="34" charset="0"/>
                <a:ea typeface="黑体" panose="02010609060101010101" pitchFamily="2" charset="-122"/>
              </a:rPr>
              <a:t>的中断结构体系</a:t>
            </a:r>
            <a:endParaRPr lang="zh-CN" altLang="en-US" dirty="0">
              <a:latin typeface="Arial" panose="020B0604020202020204" pitchFamily="34" charset="0"/>
              <a:ea typeface="黑体" panose="02010609060101010101" pitchFamily="2" charset="-122"/>
            </a:endParaRPr>
          </a:p>
        </p:txBody>
      </p:sp>
      <p:sp>
        <p:nvSpPr>
          <p:cNvPr id="13318" name="矩形 13317"/>
          <p:cNvSpPr/>
          <p:nvPr/>
        </p:nvSpPr>
        <p:spPr>
          <a:xfrm>
            <a:off x="2514600" y="2114550"/>
            <a:ext cx="9144000" cy="0"/>
          </a:xfrm>
          <a:prstGeom prst="rect">
            <a:avLst/>
          </a:prstGeom>
          <a:noFill/>
          <a:ln w="9525">
            <a:noFill/>
          </a:ln>
        </p:spPr>
        <p:txBody>
          <a:bodyPr/>
          <a:p>
            <a:endParaRPr lang="zh-CN" altLang="en-US"/>
          </a:p>
        </p:txBody>
      </p:sp>
      <p:graphicFrame>
        <p:nvGraphicFramePr>
          <p:cNvPr id="13320" name="内容占位符 13319"/>
          <p:cNvGraphicFramePr/>
          <p:nvPr>
            <p:ph idx="1"/>
          </p:nvPr>
        </p:nvGraphicFramePr>
        <p:xfrm>
          <a:off x="906145" y="835660"/>
          <a:ext cx="7378065" cy="5878830"/>
        </p:xfrm>
        <a:graphic>
          <a:graphicData uri="http://schemas.openxmlformats.org/presentationml/2006/ole">
            <mc:AlternateContent xmlns:mc="http://schemas.openxmlformats.org/markup-compatibility/2006">
              <mc:Choice xmlns:v="urn:schemas-microsoft-com:vml" Requires="v">
                <p:oleObj spid="_x0000_s3076" name="" r:id="rId1" imgW="3985260" imgH="3228340" progId="Word.Picture.8">
                  <p:embed/>
                </p:oleObj>
              </mc:Choice>
              <mc:Fallback>
                <p:oleObj name="" r:id="rId1" imgW="3985260" imgH="3228340" progId="Word.Picture.8">
                  <p:embed/>
                  <p:pic>
                    <p:nvPicPr>
                      <p:cNvPr id="0" name="图片 3075"/>
                      <p:cNvPicPr/>
                      <p:nvPr/>
                    </p:nvPicPr>
                    <p:blipFill>
                      <a:blip r:embed="rId2"/>
                      <a:srcRect b="8740"/>
                      <a:stretch>
                        <a:fillRect/>
                      </a:stretch>
                    </p:blipFill>
                    <p:spPr>
                      <a:xfrm>
                        <a:off x="906145" y="835660"/>
                        <a:ext cx="7378065" cy="5878830"/>
                      </a:xfrm>
                      <a:prstGeom prst="rect">
                        <a:avLst/>
                      </a:prstGeom>
                      <a:solidFill>
                        <a:srgbClr val="000000">
                          <a:alpha val="100000"/>
                        </a:srgbClr>
                      </a:solidFill>
                      <a:ln w="38100">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611188" y="188913"/>
            <a:ext cx="8001000" cy="990600"/>
          </a:xfrm>
          <a:prstGeom prst="rect">
            <a:avLst/>
          </a:prstGeom>
          <a:noFill/>
          <a:ln w="9525" algn="ctr">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2.2.4 </a:t>
            </a:r>
            <a:r>
              <a:rPr lang="zh-CN" altLang="en-US" sz="4800">
                <a:solidFill>
                  <a:schemeClr val="tx2"/>
                </a:solidFill>
                <a:latin typeface="华文新魏" panose="02010800040101010101" pitchFamily="2" charset="-122"/>
                <a:ea typeface="华文新魏" panose="02010800040101010101" pitchFamily="2" charset="-122"/>
              </a:rPr>
              <a:t>时钟中断</a:t>
            </a:r>
            <a:r>
              <a:rPr lang="en-US" altLang="zh-CN" sz="4800">
                <a:solidFill>
                  <a:schemeClr val="tx2"/>
                </a:solidFill>
                <a:latin typeface="华文新魏" panose="02010800040101010101" pitchFamily="2" charset="-122"/>
                <a:ea typeface="华文新魏" panose="02010800040101010101" pitchFamily="2" charset="-122"/>
              </a:rPr>
              <a:t>(1)</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51202" name="Rectangle 3"/>
          <p:cNvSpPr>
            <a:spLocks noChangeArrowheads="1"/>
          </p:cNvSpPr>
          <p:nvPr/>
        </p:nvSpPr>
        <p:spPr bwMode="auto">
          <a:xfrm>
            <a:off x="539552" y="1584325"/>
            <a:ext cx="8352928" cy="47244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dirty="0" smtClean="0">
                <a:cs typeface="Times New Roman" panose="02020603050405020304" pitchFamily="18" charset="0"/>
              </a:rPr>
              <a:t>时钟：操作系统</a:t>
            </a:r>
            <a:r>
              <a:rPr lang="zh-CN" altLang="en-US" sz="3000" dirty="0">
                <a:cs typeface="Times New Roman" panose="02020603050405020304" pitchFamily="18" charset="0"/>
              </a:rPr>
              <a:t>进行调度工作的重要</a:t>
            </a:r>
            <a:r>
              <a:rPr lang="zh-CN" altLang="en-US" sz="3000" dirty="0" smtClean="0">
                <a:cs typeface="Times New Roman" panose="02020603050405020304" pitchFamily="18" charset="0"/>
              </a:rPr>
              <a:t>工具：</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smtClean="0">
                <a:cs typeface="Times New Roman" panose="02020603050405020304" pitchFamily="18" charset="0"/>
              </a:rPr>
              <a:t>让</a:t>
            </a:r>
            <a:r>
              <a:rPr lang="zh-CN" altLang="en-US" sz="3000" dirty="0">
                <a:cs typeface="Times New Roman" panose="02020603050405020304" pitchFamily="18" charset="0"/>
              </a:rPr>
              <a:t>分时进程作时间片轮转</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让实时进程定时发出或接收控制信号</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系统定时唤醒或阻塞一个进程</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对用户进程进行记账。</a:t>
            </a:r>
            <a:endParaRPr lang="zh-CN" altLang="en-US" sz="3000" dirty="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dirty="0">
                <a:cs typeface="Times New Roman" panose="02020603050405020304" pitchFamily="18" charset="0"/>
              </a:rPr>
              <a:t>时钟可分成绝对时钟和间隔时钟两种。</a:t>
            </a:r>
            <a:endParaRPr lang="zh-CN" altLang="en-US" sz="30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685800" y="115888"/>
            <a:ext cx="7772400" cy="1143000"/>
          </a:xfrm>
        </p:spPr>
        <p:txBody>
          <a:bodyPr/>
          <a:lstStyle/>
          <a:p>
            <a:pPr eaLnBrk="1" hangingPunct="1"/>
            <a:r>
              <a:rPr lang="en-US" altLang="zh-CN" smtClean="0"/>
              <a:t>2.2.4</a:t>
            </a:r>
            <a:r>
              <a:rPr lang="zh-CN" altLang="en-US" sz="4800" smtClean="0">
                <a:latin typeface="华文新魏" panose="02010800040101010101" pitchFamily="2" charset="-122"/>
                <a:ea typeface="华文新魏" panose="02010800040101010101" pitchFamily="2" charset="-122"/>
              </a:rPr>
              <a:t>时钟中断</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52226" name="Rectangle 3"/>
          <p:cNvSpPr>
            <a:spLocks noGrp="1" noChangeArrowheads="1"/>
          </p:cNvSpPr>
          <p:nvPr>
            <p:ph type="body" idx="4294967295"/>
          </p:nvPr>
        </p:nvSpPr>
        <p:spPr>
          <a:xfrm>
            <a:off x="250825" y="1268413"/>
            <a:ext cx="8785225" cy="5113337"/>
          </a:xfrm>
        </p:spPr>
        <p:txBody>
          <a:bodyPr/>
          <a:lstStyle/>
          <a:p>
            <a:r>
              <a:rPr lang="en-US" altLang="zh-CN" sz="2800" dirty="0" smtClean="0">
                <a:cs typeface="Times New Roman" panose="02020603050405020304" pitchFamily="18" charset="0"/>
              </a:rPr>
              <a:t>Linux</a:t>
            </a:r>
            <a:r>
              <a:rPr lang="zh-CN" altLang="zh-CN" sz="2800" dirty="0" smtClean="0">
                <a:cs typeface="Times New Roman" panose="02020603050405020304" pitchFamily="18" charset="0"/>
              </a:rPr>
              <a:t>系统运行不同的间隔定时器，类型有三种：</a:t>
            </a:r>
            <a:endParaRPr lang="zh-CN" altLang="zh-CN" sz="2800" dirty="0" smtClean="0">
              <a:cs typeface="Times New Roman" panose="02020603050405020304" pitchFamily="18" charset="0"/>
            </a:endParaRPr>
          </a:p>
          <a:p>
            <a:pPr lvl="1"/>
            <a:r>
              <a:rPr lang="en-US" altLang="zh-CN" dirty="0" smtClean="0">
                <a:cs typeface="Times New Roman" panose="02020603050405020304" pitchFamily="18" charset="0"/>
              </a:rPr>
              <a:t>real</a:t>
            </a:r>
            <a:r>
              <a:rPr lang="zh-CN" altLang="zh-CN" dirty="0" smtClean="0">
                <a:cs typeface="Times New Roman" panose="02020603050405020304" pitchFamily="18" charset="0"/>
              </a:rPr>
              <a:t>间隔定时器</a:t>
            </a:r>
            <a:r>
              <a:rPr lang="zh-CN" altLang="en-US" dirty="0" smtClean="0">
                <a:cs typeface="Times New Roman" panose="02020603050405020304" pitchFamily="18" charset="0"/>
              </a:rPr>
              <a:t>：</a:t>
            </a:r>
            <a:r>
              <a:rPr lang="zh-CN" altLang="zh-CN" dirty="0" smtClean="0">
                <a:cs typeface="Times New Roman" panose="02020603050405020304" pitchFamily="18" charset="0"/>
              </a:rPr>
              <a:t>按实际经过时间计时，不管进程处在何种模式下运行，包括进程被挂起时，计时总在进行，定时到达时发送给进程一个</a:t>
            </a:r>
            <a:r>
              <a:rPr lang="en-US" altLang="zh-CN" dirty="0" smtClean="0">
                <a:cs typeface="Times New Roman" panose="02020603050405020304" pitchFamily="18" charset="0"/>
              </a:rPr>
              <a:t>SIGALRM</a:t>
            </a:r>
            <a:r>
              <a:rPr lang="zh-CN" altLang="zh-CN" dirty="0" smtClean="0">
                <a:cs typeface="Times New Roman" panose="02020603050405020304" pitchFamily="18" charset="0"/>
              </a:rPr>
              <a:t>信号。</a:t>
            </a:r>
            <a:endParaRPr lang="zh-CN" altLang="zh-CN" dirty="0" smtClean="0">
              <a:cs typeface="Times New Roman" panose="02020603050405020304" pitchFamily="18" charset="0"/>
            </a:endParaRPr>
          </a:p>
          <a:p>
            <a:pPr lvl="1"/>
            <a:r>
              <a:rPr lang="en-US" altLang="zh-CN" dirty="0" smtClean="0">
                <a:cs typeface="Times New Roman" panose="02020603050405020304" pitchFamily="18" charset="0"/>
              </a:rPr>
              <a:t>virtual</a:t>
            </a:r>
            <a:r>
              <a:rPr lang="zh-CN" altLang="zh-CN" dirty="0" smtClean="0">
                <a:cs typeface="Times New Roman" panose="02020603050405020304" pitchFamily="18" charset="0"/>
              </a:rPr>
              <a:t>间隔定时器</a:t>
            </a:r>
            <a:r>
              <a:rPr lang="zh-CN" altLang="en-US" dirty="0" smtClean="0">
                <a:cs typeface="Times New Roman" panose="02020603050405020304" pitchFamily="18" charset="0"/>
              </a:rPr>
              <a:t>：</a:t>
            </a:r>
            <a:r>
              <a:rPr lang="zh-CN" altLang="zh-CN" dirty="0" smtClean="0">
                <a:cs typeface="Times New Roman" panose="02020603050405020304" pitchFamily="18" charset="0"/>
              </a:rPr>
              <a:t>进程在用户态下执行时才计时，定时到达时发送给进程一个</a:t>
            </a:r>
            <a:r>
              <a:rPr lang="en-US" altLang="zh-CN" dirty="0" smtClean="0">
                <a:cs typeface="Times New Roman" panose="02020603050405020304" pitchFamily="18" charset="0"/>
              </a:rPr>
              <a:t>SIGVTALRM</a:t>
            </a:r>
            <a:r>
              <a:rPr lang="zh-CN" altLang="zh-CN" dirty="0" smtClean="0">
                <a:cs typeface="Times New Roman" panose="02020603050405020304" pitchFamily="18" charset="0"/>
              </a:rPr>
              <a:t>信号。</a:t>
            </a:r>
            <a:endParaRPr lang="zh-CN" altLang="zh-CN" dirty="0" smtClean="0">
              <a:cs typeface="Times New Roman" panose="02020603050405020304" pitchFamily="18" charset="0"/>
            </a:endParaRPr>
          </a:p>
          <a:p>
            <a:pPr lvl="1"/>
            <a:r>
              <a:rPr lang="en-US" altLang="zh-CN" dirty="0" smtClean="0">
                <a:cs typeface="Times New Roman" panose="02020603050405020304" pitchFamily="18" charset="0"/>
              </a:rPr>
              <a:t>profile</a:t>
            </a:r>
            <a:r>
              <a:rPr lang="zh-CN" altLang="zh-CN" dirty="0" smtClean="0">
                <a:cs typeface="Times New Roman" panose="02020603050405020304" pitchFamily="18" charset="0"/>
              </a:rPr>
              <a:t>间隔定时器</a:t>
            </a:r>
            <a:r>
              <a:rPr lang="zh-CN" altLang="en-US" dirty="0" smtClean="0">
                <a:cs typeface="Times New Roman" panose="02020603050405020304" pitchFamily="18" charset="0"/>
              </a:rPr>
              <a:t>：</a:t>
            </a:r>
            <a:r>
              <a:rPr lang="zh-CN" altLang="zh-CN" dirty="0" smtClean="0">
                <a:cs typeface="Times New Roman" panose="02020603050405020304" pitchFamily="18" charset="0"/>
              </a:rPr>
              <a:t>进程执行在用户态或核心态时都计时，当定时到达时发送给进程一个</a:t>
            </a:r>
            <a:r>
              <a:rPr lang="en-US" altLang="zh-CN" dirty="0" smtClean="0">
                <a:cs typeface="Times New Roman" panose="02020603050405020304" pitchFamily="18" charset="0"/>
              </a:rPr>
              <a:t>SIGROF</a:t>
            </a:r>
            <a:r>
              <a:rPr lang="zh-CN" altLang="zh-CN" dirty="0" smtClean="0">
                <a:cs typeface="Times New Roman" panose="02020603050405020304" pitchFamily="18" charset="0"/>
              </a:rPr>
              <a:t>信号。</a:t>
            </a:r>
            <a:endParaRPr lang="en-US" altLang="zh-CN"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p:cNvSpPr>
          <p:nvPr/>
        </p:nvSpPr>
        <p:spPr bwMode="auto">
          <a:xfrm>
            <a:off x="533400" y="228600"/>
            <a:ext cx="8458200" cy="10668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2.2.5 </a:t>
            </a:r>
            <a:r>
              <a:rPr lang="zh-CN" altLang="en-US" sz="4800">
                <a:solidFill>
                  <a:schemeClr val="tx2"/>
                </a:solidFill>
                <a:latin typeface="华文新魏" panose="02010800040101010101" pitchFamily="2" charset="-122"/>
                <a:ea typeface="华文新魏" panose="02010800040101010101" pitchFamily="2" charset="-122"/>
              </a:rPr>
              <a:t>中断优先级和多重中断</a:t>
            </a:r>
            <a:endParaRPr lang="zh-CN" altLang="en-US" sz="4400">
              <a:solidFill>
                <a:schemeClr val="tx2"/>
              </a:solidFill>
              <a:latin typeface="华文新魏" panose="02010800040101010101" pitchFamily="2" charset="-122"/>
              <a:ea typeface="华文新魏" panose="02010800040101010101" pitchFamily="2" charset="-122"/>
            </a:endParaRPr>
          </a:p>
        </p:txBody>
      </p:sp>
      <p:sp>
        <p:nvSpPr>
          <p:cNvPr id="53250" name="Rectangle 3"/>
          <p:cNvSpPr>
            <a:spLocks noChangeArrowheads="1"/>
          </p:cNvSpPr>
          <p:nvPr/>
        </p:nvSpPr>
        <p:spPr bwMode="auto">
          <a:xfrm>
            <a:off x="1547813" y="1628775"/>
            <a:ext cx="6400800" cy="44196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600">
                <a:cs typeface="Times New Roman" panose="02020603050405020304" pitchFamily="18" charset="0"/>
              </a:rPr>
              <a:t>1. </a:t>
            </a:r>
            <a:r>
              <a:rPr lang="zh-CN" altLang="en-US" sz="3600">
                <a:cs typeface="Times New Roman" panose="02020603050405020304" pitchFamily="18" charset="0"/>
              </a:rPr>
              <a:t>中断优先级</a:t>
            </a:r>
            <a:endParaRPr lang="zh-CN" altLang="en-US" sz="36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en-US" altLang="zh-CN" sz="3600">
                <a:cs typeface="Times New Roman" panose="02020603050405020304" pitchFamily="18" charset="0"/>
              </a:rPr>
              <a:t>2. </a:t>
            </a:r>
            <a:r>
              <a:rPr lang="zh-CN" altLang="en-US" sz="3600">
                <a:cs typeface="Times New Roman" panose="02020603050405020304" pitchFamily="18" charset="0"/>
              </a:rPr>
              <a:t>中断屏蔽</a:t>
            </a:r>
            <a:endParaRPr lang="zh-CN" altLang="en-US" sz="36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en-US" altLang="zh-CN" sz="3600">
                <a:cs typeface="Times New Roman" panose="02020603050405020304" pitchFamily="18" charset="0"/>
              </a:rPr>
              <a:t>3. </a:t>
            </a:r>
            <a:r>
              <a:rPr lang="zh-CN" altLang="en-US" sz="3600">
                <a:cs typeface="Times New Roman" panose="02020603050405020304" pitchFamily="18" charset="0"/>
              </a:rPr>
              <a:t>多重中断事件的处理 </a:t>
            </a:r>
            <a:endParaRPr lang="zh-CN" altLang="en-US" sz="360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381000" y="260350"/>
            <a:ext cx="8763000" cy="1066800"/>
          </a:xfrm>
          <a:prstGeom prst="rect">
            <a:avLst/>
          </a:prstGeom>
          <a:noFill/>
          <a:ln w="9525">
            <a:noFill/>
            <a:miter lim="800000"/>
          </a:ln>
        </p:spPr>
        <p:txBody>
          <a:bodyPr anchor="ctr"/>
          <a:lstStyle/>
          <a:p>
            <a:pPr algn="ctr"/>
            <a:endParaRPr lang="zh-CN" altLang="zh-CN" sz="4800">
              <a:solidFill>
                <a:schemeClr val="tx2"/>
              </a:solidFill>
              <a:latin typeface="华文新魏" panose="02010800040101010101" pitchFamily="2" charset="-122"/>
              <a:ea typeface="华文新魏" panose="02010800040101010101" pitchFamily="2" charset="-122"/>
            </a:endParaRPr>
          </a:p>
        </p:txBody>
      </p:sp>
      <p:sp>
        <p:nvSpPr>
          <p:cNvPr id="54274" name="Rectangle 3"/>
          <p:cNvSpPr>
            <a:spLocks noChangeArrowheads="1"/>
          </p:cNvSpPr>
          <p:nvPr/>
        </p:nvSpPr>
        <p:spPr bwMode="auto">
          <a:xfrm>
            <a:off x="611188" y="1355725"/>
            <a:ext cx="8062912" cy="49530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 </a:t>
            </a:r>
            <a:r>
              <a:rPr lang="zh-CN" altLang="en-US" sz="3000">
                <a:cs typeface="Times New Roman" panose="02020603050405020304" pitchFamily="18" charset="0"/>
              </a:rPr>
              <a:t>计算机执行的每一瞬间，可能有几个中断事件同时发生，中断装置如何来响应同时发生的中断呢</a:t>
            </a:r>
            <a:r>
              <a:rPr lang="en-US" altLang="zh-CN" sz="3000">
                <a:cs typeface="Times New Roman" panose="02020603050405020304" pitchFamily="18" charset="0"/>
              </a:rPr>
              <a:t>?</a:t>
            </a:r>
            <a:endParaRPr lang="en-US" altLang="zh-CN"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 </a:t>
            </a:r>
            <a:r>
              <a:rPr lang="zh-CN" altLang="en-US" sz="3000">
                <a:cs typeface="Times New Roman" panose="02020603050405020304" pitchFamily="18" charset="0"/>
              </a:rPr>
              <a:t>以不发生中断丢失为前提，把紧迫程度相当的中断源归在同一级，紧迫程度差别大的中断源归在不同级，</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 级别高的有优先获得响应的权力，中断装置预定的这个响应顺序称为中断优先级。 </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endParaRPr lang="en-US" altLang="zh-CN" sz="3000">
              <a:cs typeface="Times New Roman" panose="02020603050405020304" pitchFamily="18" charset="0"/>
            </a:endParaRPr>
          </a:p>
        </p:txBody>
      </p:sp>
      <p:sp>
        <p:nvSpPr>
          <p:cNvPr id="54275" name="Rectangle 4"/>
          <p:cNvSpPr>
            <a:spLocks noChangeArrowheads="1"/>
          </p:cNvSpPr>
          <p:nvPr/>
        </p:nvSpPr>
        <p:spPr bwMode="auto">
          <a:xfrm>
            <a:off x="2555875" y="404813"/>
            <a:ext cx="3529013" cy="769937"/>
          </a:xfrm>
          <a:prstGeom prst="rect">
            <a:avLst/>
          </a:prstGeom>
          <a:noFill/>
          <a:ln w="9525">
            <a:noFill/>
            <a:miter lim="800000"/>
          </a:ln>
        </p:spPr>
        <p:txBody>
          <a:bodyPr wrap="none">
            <a:spAutoFit/>
          </a:bodyPr>
          <a:lstStyle/>
          <a:p>
            <a:r>
              <a:rPr lang="en-US" altLang="zh-CN" sz="4400">
                <a:solidFill>
                  <a:schemeClr val="tx2"/>
                </a:solidFill>
                <a:latin typeface="华文新魏" panose="02010800040101010101" pitchFamily="2" charset="-122"/>
                <a:ea typeface="华文新魏" panose="02010800040101010101" pitchFamily="2" charset="-122"/>
              </a:rPr>
              <a:t>1. </a:t>
            </a:r>
            <a:r>
              <a:rPr lang="zh-CN" altLang="en-US" sz="4400">
                <a:solidFill>
                  <a:schemeClr val="tx2"/>
                </a:solidFill>
                <a:latin typeface="华文新魏" panose="02010800040101010101" pitchFamily="2" charset="-122"/>
                <a:ea typeface="华文新魏" panose="02010800040101010101" pitchFamily="2" charset="-122"/>
              </a:rPr>
              <a:t>中断优先级</a:t>
            </a:r>
            <a:endParaRPr lang="zh-CN" altLang="en-US" sz="44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a:xfrm>
            <a:off x="0" y="193675"/>
            <a:ext cx="9144000" cy="1219200"/>
          </a:xfrm>
        </p:spPr>
        <p:txBody>
          <a:bodyPr anchor="ctr"/>
          <a:p>
            <a:r>
              <a:rPr lang="en-US" altLang="zh-CN" dirty="0">
                <a:latin typeface="Arial" panose="020B0604020202020204" pitchFamily="34" charset="0"/>
                <a:ea typeface="黑体" panose="02010609060101010101" pitchFamily="2" charset="-122"/>
              </a:rPr>
              <a:t>8086/8088</a:t>
            </a:r>
            <a:r>
              <a:rPr lang="zh-CN" altLang="en-US" dirty="0">
                <a:latin typeface="Arial" panose="020B0604020202020204" pitchFamily="34" charset="0"/>
                <a:ea typeface="黑体" panose="02010609060101010101" pitchFamily="2" charset="-122"/>
              </a:rPr>
              <a:t>中断优先级</a:t>
            </a:r>
            <a:endParaRPr lang="zh-CN" altLang="en-US" dirty="0">
              <a:latin typeface="Arial" panose="020B0604020202020204" pitchFamily="34" charset="0"/>
              <a:ea typeface="黑体" panose="02010609060101010101" pitchFamily="2" charset="-122"/>
            </a:endParaRPr>
          </a:p>
        </p:txBody>
      </p:sp>
      <p:grpSp>
        <p:nvGrpSpPr>
          <p:cNvPr id="14373" name="组合 14372"/>
          <p:cNvGrpSpPr/>
          <p:nvPr/>
        </p:nvGrpSpPr>
        <p:grpSpPr>
          <a:xfrm>
            <a:off x="36513" y="1916113"/>
            <a:ext cx="9144000" cy="3124200"/>
            <a:chOff x="-3" y="-3"/>
            <a:chExt cx="2722" cy="1876"/>
          </a:xfrm>
        </p:grpSpPr>
        <p:grpSp>
          <p:nvGrpSpPr>
            <p:cNvPr id="14371" name="组合 14370"/>
            <p:cNvGrpSpPr/>
            <p:nvPr/>
          </p:nvGrpSpPr>
          <p:grpSpPr>
            <a:xfrm>
              <a:off x="0" y="0"/>
              <a:ext cx="2716" cy="1870"/>
              <a:chOff x="0" y="0"/>
              <a:chExt cx="2716" cy="1870"/>
            </a:xfrm>
          </p:grpSpPr>
          <p:grpSp>
            <p:nvGrpSpPr>
              <p:cNvPr id="14352" name="组合 14351"/>
              <p:cNvGrpSpPr/>
              <p:nvPr/>
            </p:nvGrpSpPr>
            <p:grpSpPr>
              <a:xfrm>
                <a:off x="0" y="0"/>
                <a:ext cx="1435" cy="374"/>
                <a:chOff x="0" y="0"/>
                <a:chExt cx="1435" cy="374"/>
              </a:xfrm>
            </p:grpSpPr>
            <p:sp>
              <p:nvSpPr>
                <p:cNvPr id="14341" name="矩形 14340"/>
                <p:cNvSpPr/>
                <p:nvPr/>
              </p:nvSpPr>
              <p:spPr>
                <a:xfrm>
                  <a:off x="43" y="0"/>
                  <a:ext cx="1349" cy="374"/>
                </a:xfrm>
                <a:prstGeom prst="rect">
                  <a:avLst/>
                </a:prstGeom>
                <a:noFill/>
                <a:ln w="9525">
                  <a:noFill/>
                </a:ln>
              </p:spPr>
              <p:txBody>
                <a:bodyPr/>
                <a:p>
                  <a:pPr algn="ctr"/>
                  <a:r>
                    <a:rPr lang="zh-CN" altLang="en-US" sz="2400" dirty="0">
                      <a:solidFill>
                        <a:srgbClr val="FF3300"/>
                      </a:solidFill>
                      <a:latin typeface="楷体_GB2312" pitchFamily="49" charset="-122"/>
                      <a:ea typeface="楷体_GB2312" pitchFamily="49" charset="-122"/>
                    </a:rPr>
                    <a:t>中断源</a:t>
                  </a:r>
                  <a:endParaRPr lang="zh-CN" altLang="en-US" sz="2400" dirty="0">
                    <a:solidFill>
                      <a:srgbClr val="FF3300"/>
                    </a:solidFill>
                    <a:latin typeface="楷体_GB2312" pitchFamily="49" charset="-122"/>
                    <a:ea typeface="楷体_GB2312" pitchFamily="49" charset="-122"/>
                  </a:endParaRPr>
                </a:p>
              </p:txBody>
            </p:sp>
            <p:sp>
              <p:nvSpPr>
                <p:cNvPr id="14351" name="矩形 14350"/>
                <p:cNvSpPr/>
                <p:nvPr/>
              </p:nvSpPr>
              <p:spPr>
                <a:xfrm>
                  <a:off x="0" y="0"/>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54" name="组合 14353"/>
              <p:cNvGrpSpPr/>
              <p:nvPr/>
            </p:nvGrpSpPr>
            <p:grpSpPr>
              <a:xfrm>
                <a:off x="1435" y="0"/>
                <a:ext cx="1281" cy="374"/>
                <a:chOff x="1435" y="0"/>
                <a:chExt cx="1281" cy="374"/>
              </a:xfrm>
            </p:grpSpPr>
            <p:sp>
              <p:nvSpPr>
                <p:cNvPr id="14342" name="矩形 14341"/>
                <p:cNvSpPr/>
                <p:nvPr/>
              </p:nvSpPr>
              <p:spPr>
                <a:xfrm>
                  <a:off x="1478" y="0"/>
                  <a:ext cx="1195" cy="374"/>
                </a:xfrm>
                <a:prstGeom prst="rect">
                  <a:avLst/>
                </a:prstGeom>
                <a:noFill/>
                <a:ln w="9525">
                  <a:noFill/>
                </a:ln>
              </p:spPr>
              <p:txBody>
                <a:bodyPr/>
                <a:p>
                  <a:pPr algn="ctr"/>
                  <a:r>
                    <a:rPr lang="zh-CN" altLang="en-US" sz="2400" dirty="0">
                      <a:solidFill>
                        <a:srgbClr val="FF3300"/>
                      </a:solidFill>
                      <a:latin typeface="楷体_GB2312" pitchFamily="49" charset="-122"/>
                      <a:ea typeface="楷体_GB2312" pitchFamily="49" charset="-122"/>
                    </a:rPr>
                    <a:t>优先级</a:t>
                  </a:r>
                  <a:endParaRPr lang="zh-CN" altLang="en-US" sz="2400" dirty="0">
                    <a:solidFill>
                      <a:srgbClr val="FF3300"/>
                    </a:solidFill>
                    <a:latin typeface="楷体_GB2312" pitchFamily="49" charset="-122"/>
                    <a:ea typeface="楷体_GB2312" pitchFamily="49" charset="-122"/>
                  </a:endParaRPr>
                </a:p>
              </p:txBody>
            </p:sp>
            <p:sp>
              <p:nvSpPr>
                <p:cNvPr id="14353" name="矩形 14352"/>
                <p:cNvSpPr/>
                <p:nvPr/>
              </p:nvSpPr>
              <p:spPr>
                <a:xfrm>
                  <a:off x="1435" y="0"/>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56" name="组合 14355"/>
              <p:cNvGrpSpPr/>
              <p:nvPr/>
            </p:nvGrpSpPr>
            <p:grpSpPr>
              <a:xfrm>
                <a:off x="0" y="374"/>
                <a:ext cx="1435" cy="374"/>
                <a:chOff x="0" y="374"/>
                <a:chExt cx="1435" cy="374"/>
              </a:xfrm>
            </p:grpSpPr>
            <p:sp>
              <p:nvSpPr>
                <p:cNvPr id="14343" name="矩形 14342"/>
                <p:cNvSpPr/>
                <p:nvPr/>
              </p:nvSpPr>
              <p:spPr>
                <a:xfrm>
                  <a:off x="43" y="374"/>
                  <a:ext cx="1349" cy="374"/>
                </a:xfrm>
                <a:prstGeom prst="rect">
                  <a:avLst/>
                </a:prstGeom>
                <a:noFill/>
                <a:ln w="9525">
                  <a:noFill/>
                </a:ln>
              </p:spPr>
              <p:txBody>
                <a:bodyPr lIns="0" rIns="0"/>
                <a:p>
                  <a:r>
                    <a:rPr lang="zh-CN" altLang="en-US" sz="2400" dirty="0">
                      <a:latin typeface="楷体_GB2312" pitchFamily="49" charset="-122"/>
                      <a:ea typeface="楷体_GB2312" pitchFamily="49" charset="-122"/>
                    </a:rPr>
                    <a:t>除法错、断点中断、</a:t>
                  </a:r>
                  <a:r>
                    <a:rPr lang="en-US" altLang="zh-CN" sz="2400" dirty="0">
                      <a:latin typeface="楷体_GB2312" pitchFamily="49" charset="-122"/>
                      <a:ea typeface="楷体_GB2312" pitchFamily="49" charset="-122"/>
                    </a:rPr>
                    <a:t>INTO</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INT n</a:t>
                  </a:r>
                  <a:endParaRPr lang="en-US" altLang="zh-CN" sz="2400">
                    <a:latin typeface="楷体_GB2312" pitchFamily="49" charset="-122"/>
                    <a:ea typeface="楷体_GB2312" pitchFamily="49" charset="-122"/>
                  </a:endParaRPr>
                </a:p>
              </p:txBody>
            </p:sp>
            <p:sp>
              <p:nvSpPr>
                <p:cNvPr id="14355" name="矩形 14354"/>
                <p:cNvSpPr/>
                <p:nvPr/>
              </p:nvSpPr>
              <p:spPr>
                <a:xfrm>
                  <a:off x="0" y="374"/>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58" name="组合 14357"/>
              <p:cNvGrpSpPr/>
              <p:nvPr/>
            </p:nvGrpSpPr>
            <p:grpSpPr>
              <a:xfrm>
                <a:off x="1435" y="374"/>
                <a:ext cx="1281" cy="374"/>
                <a:chOff x="1435" y="374"/>
                <a:chExt cx="1281" cy="374"/>
              </a:xfrm>
            </p:grpSpPr>
            <p:sp>
              <p:nvSpPr>
                <p:cNvPr id="14344" name="矩形 14343"/>
                <p:cNvSpPr/>
                <p:nvPr/>
              </p:nvSpPr>
              <p:spPr>
                <a:xfrm>
                  <a:off x="1478" y="374"/>
                  <a:ext cx="1195" cy="374"/>
                </a:xfrm>
                <a:prstGeom prst="rect">
                  <a:avLst/>
                </a:prstGeom>
                <a:noFill/>
                <a:ln w="9525">
                  <a:noFill/>
                </a:ln>
              </p:spPr>
              <p:txBody>
                <a:bodyPr/>
                <a:p>
                  <a:pPr algn="ctr"/>
                  <a:r>
                    <a:rPr lang="zh-CN" altLang="en-US" sz="2400" dirty="0">
                      <a:latin typeface="楷体_GB2312" pitchFamily="49" charset="-122"/>
                      <a:ea typeface="楷体_GB2312" pitchFamily="49" charset="-122"/>
                    </a:rPr>
                    <a:t>最高</a:t>
                  </a:r>
                  <a:endParaRPr lang="zh-CN" altLang="en-US" sz="2400" dirty="0">
                    <a:latin typeface="楷体_GB2312" pitchFamily="49" charset="-122"/>
                    <a:ea typeface="楷体_GB2312" pitchFamily="49" charset="-122"/>
                  </a:endParaRPr>
                </a:p>
              </p:txBody>
            </p:sp>
            <p:sp>
              <p:nvSpPr>
                <p:cNvPr id="14357" name="矩形 14356"/>
                <p:cNvSpPr/>
                <p:nvPr/>
              </p:nvSpPr>
              <p:spPr>
                <a:xfrm>
                  <a:off x="1435" y="374"/>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0" name="组合 14359"/>
              <p:cNvGrpSpPr/>
              <p:nvPr/>
            </p:nvGrpSpPr>
            <p:grpSpPr>
              <a:xfrm>
                <a:off x="0" y="748"/>
                <a:ext cx="1435" cy="374"/>
                <a:chOff x="0" y="748"/>
                <a:chExt cx="1435" cy="374"/>
              </a:xfrm>
            </p:grpSpPr>
            <p:sp>
              <p:nvSpPr>
                <p:cNvPr id="14345" name="矩形 14344"/>
                <p:cNvSpPr/>
                <p:nvPr/>
              </p:nvSpPr>
              <p:spPr>
                <a:xfrm>
                  <a:off x="43" y="748"/>
                  <a:ext cx="1349" cy="374"/>
                </a:xfrm>
                <a:prstGeom prst="rect">
                  <a:avLst/>
                </a:prstGeom>
                <a:noFill/>
                <a:ln w="9525">
                  <a:noFill/>
                </a:ln>
              </p:spPr>
              <p:txBody>
                <a:bodyPr/>
                <a:p>
                  <a:pPr algn="ctr"/>
                  <a:r>
                    <a:rPr lang="en-US" altLang="zh-CN" sz="2400">
                      <a:latin typeface="楷体_GB2312" pitchFamily="49" charset="-122"/>
                      <a:ea typeface="楷体_GB2312" pitchFamily="49" charset="-122"/>
                    </a:rPr>
                    <a:t>NMI</a:t>
                  </a:r>
                  <a:endParaRPr lang="en-US" altLang="zh-CN" sz="2400">
                    <a:latin typeface="楷体_GB2312" pitchFamily="49" charset="-122"/>
                    <a:ea typeface="楷体_GB2312" pitchFamily="49" charset="-122"/>
                  </a:endParaRPr>
                </a:p>
              </p:txBody>
            </p:sp>
            <p:sp>
              <p:nvSpPr>
                <p:cNvPr id="14359" name="矩形 14358"/>
                <p:cNvSpPr/>
                <p:nvPr/>
              </p:nvSpPr>
              <p:spPr>
                <a:xfrm>
                  <a:off x="0" y="748"/>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2" name="组合 14361"/>
              <p:cNvGrpSpPr/>
              <p:nvPr/>
            </p:nvGrpSpPr>
            <p:grpSpPr>
              <a:xfrm>
                <a:off x="1435" y="748"/>
                <a:ext cx="1281" cy="374"/>
                <a:chOff x="1435" y="748"/>
                <a:chExt cx="1281" cy="374"/>
              </a:xfrm>
            </p:grpSpPr>
            <p:sp>
              <p:nvSpPr>
                <p:cNvPr id="14346" name="矩形 14345"/>
                <p:cNvSpPr/>
                <p:nvPr/>
              </p:nvSpPr>
              <p:spPr>
                <a:xfrm>
                  <a:off x="1478" y="748"/>
                  <a:ext cx="1195" cy="374"/>
                </a:xfrm>
                <a:prstGeom prst="rect">
                  <a:avLst/>
                </a:prstGeom>
                <a:noFill/>
                <a:ln w="9525">
                  <a:noFill/>
                </a:ln>
              </p:spPr>
              <p:txBody>
                <a:bodyPr/>
                <a:p>
                  <a:pPr algn="ctr"/>
                  <a:endParaRPr sz="2400" dirty="0">
                    <a:latin typeface="楷体_GB2312" pitchFamily="49" charset="-122"/>
                    <a:ea typeface="楷体_GB2312" pitchFamily="49" charset="-122"/>
                  </a:endParaRPr>
                </a:p>
              </p:txBody>
            </p:sp>
            <p:sp>
              <p:nvSpPr>
                <p:cNvPr id="14361" name="矩形 14360"/>
                <p:cNvSpPr/>
                <p:nvPr/>
              </p:nvSpPr>
              <p:spPr>
                <a:xfrm>
                  <a:off x="1435" y="748"/>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4" name="组合 14363"/>
              <p:cNvGrpSpPr/>
              <p:nvPr/>
            </p:nvGrpSpPr>
            <p:grpSpPr>
              <a:xfrm>
                <a:off x="0" y="1122"/>
                <a:ext cx="1435" cy="374"/>
                <a:chOff x="0" y="1122"/>
                <a:chExt cx="1435" cy="374"/>
              </a:xfrm>
            </p:grpSpPr>
            <p:sp>
              <p:nvSpPr>
                <p:cNvPr id="14347" name="矩形 14346"/>
                <p:cNvSpPr/>
                <p:nvPr/>
              </p:nvSpPr>
              <p:spPr>
                <a:xfrm>
                  <a:off x="43" y="1122"/>
                  <a:ext cx="1349" cy="374"/>
                </a:xfrm>
                <a:prstGeom prst="rect">
                  <a:avLst/>
                </a:prstGeom>
                <a:noFill/>
                <a:ln w="9525">
                  <a:noFill/>
                </a:ln>
              </p:spPr>
              <p:txBody>
                <a:bodyPr/>
                <a:p>
                  <a:pPr algn="ctr"/>
                  <a:r>
                    <a:rPr lang="en-US" altLang="zh-CN" sz="2400">
                      <a:latin typeface="楷体_GB2312" pitchFamily="49" charset="-122"/>
                      <a:ea typeface="楷体_GB2312" pitchFamily="49" charset="-122"/>
                    </a:rPr>
                    <a:t>INTR</a:t>
                  </a:r>
                  <a:endParaRPr lang="en-US" altLang="zh-CN" sz="2400">
                    <a:latin typeface="楷体_GB2312" pitchFamily="49" charset="-122"/>
                    <a:ea typeface="楷体_GB2312" pitchFamily="49" charset="-122"/>
                  </a:endParaRPr>
                </a:p>
              </p:txBody>
            </p:sp>
            <p:sp>
              <p:nvSpPr>
                <p:cNvPr id="14363" name="矩形 14362"/>
                <p:cNvSpPr/>
                <p:nvPr/>
              </p:nvSpPr>
              <p:spPr>
                <a:xfrm>
                  <a:off x="0" y="1122"/>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6" name="组合 14365"/>
              <p:cNvGrpSpPr/>
              <p:nvPr/>
            </p:nvGrpSpPr>
            <p:grpSpPr>
              <a:xfrm>
                <a:off x="1435" y="1122"/>
                <a:ext cx="1281" cy="374"/>
                <a:chOff x="1435" y="1122"/>
                <a:chExt cx="1281" cy="374"/>
              </a:xfrm>
            </p:grpSpPr>
            <p:sp>
              <p:nvSpPr>
                <p:cNvPr id="14348" name="矩形 14347"/>
                <p:cNvSpPr/>
                <p:nvPr/>
              </p:nvSpPr>
              <p:spPr>
                <a:xfrm>
                  <a:off x="1478" y="1122"/>
                  <a:ext cx="1195" cy="374"/>
                </a:xfrm>
                <a:prstGeom prst="rect">
                  <a:avLst/>
                </a:prstGeom>
                <a:noFill/>
                <a:ln w="9525">
                  <a:noFill/>
                </a:ln>
              </p:spPr>
              <p:txBody>
                <a:bodyPr/>
                <a:p>
                  <a:pPr algn="ctr"/>
                  <a:endParaRPr sz="2400" dirty="0">
                    <a:latin typeface="楷体_GB2312" pitchFamily="49" charset="-122"/>
                    <a:ea typeface="楷体_GB2312" pitchFamily="49" charset="-122"/>
                  </a:endParaRPr>
                </a:p>
              </p:txBody>
            </p:sp>
            <p:sp>
              <p:nvSpPr>
                <p:cNvPr id="14365" name="矩形 14364"/>
                <p:cNvSpPr/>
                <p:nvPr/>
              </p:nvSpPr>
              <p:spPr>
                <a:xfrm>
                  <a:off x="1435" y="1122"/>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8" name="组合 14367"/>
              <p:cNvGrpSpPr/>
              <p:nvPr/>
            </p:nvGrpSpPr>
            <p:grpSpPr>
              <a:xfrm>
                <a:off x="0" y="1496"/>
                <a:ext cx="1435" cy="374"/>
                <a:chOff x="0" y="1496"/>
                <a:chExt cx="1435" cy="374"/>
              </a:xfrm>
            </p:grpSpPr>
            <p:sp>
              <p:nvSpPr>
                <p:cNvPr id="14349" name="矩形 14348"/>
                <p:cNvSpPr/>
                <p:nvPr/>
              </p:nvSpPr>
              <p:spPr>
                <a:xfrm>
                  <a:off x="43" y="1496"/>
                  <a:ext cx="1349" cy="374"/>
                </a:xfrm>
                <a:prstGeom prst="rect">
                  <a:avLst/>
                </a:prstGeom>
                <a:noFill/>
                <a:ln w="9525">
                  <a:noFill/>
                </a:ln>
              </p:spPr>
              <p:txBody>
                <a:bodyPr/>
                <a:p>
                  <a:pPr algn="ctr"/>
                  <a:r>
                    <a:rPr lang="zh-CN" altLang="en-US" sz="2400" dirty="0">
                      <a:latin typeface="楷体_GB2312" pitchFamily="49" charset="-122"/>
                      <a:ea typeface="楷体_GB2312" pitchFamily="49" charset="-122"/>
                    </a:rPr>
                    <a:t>单步</a:t>
                  </a:r>
                  <a:endParaRPr lang="zh-CN" altLang="en-US" sz="2400" dirty="0">
                    <a:latin typeface="楷体_GB2312" pitchFamily="49" charset="-122"/>
                    <a:ea typeface="楷体_GB2312" pitchFamily="49" charset="-122"/>
                  </a:endParaRPr>
                </a:p>
              </p:txBody>
            </p:sp>
            <p:sp>
              <p:nvSpPr>
                <p:cNvPr id="14367" name="矩形 14366"/>
                <p:cNvSpPr/>
                <p:nvPr/>
              </p:nvSpPr>
              <p:spPr>
                <a:xfrm>
                  <a:off x="0" y="1496"/>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70" name="组合 14369"/>
              <p:cNvGrpSpPr/>
              <p:nvPr/>
            </p:nvGrpSpPr>
            <p:grpSpPr>
              <a:xfrm>
                <a:off x="1435" y="1496"/>
                <a:ext cx="1281" cy="374"/>
                <a:chOff x="1435" y="1496"/>
                <a:chExt cx="1281" cy="374"/>
              </a:xfrm>
            </p:grpSpPr>
            <p:sp>
              <p:nvSpPr>
                <p:cNvPr id="14350" name="矩形 14349"/>
                <p:cNvSpPr/>
                <p:nvPr/>
              </p:nvSpPr>
              <p:spPr>
                <a:xfrm>
                  <a:off x="1478" y="1496"/>
                  <a:ext cx="1195" cy="374"/>
                </a:xfrm>
                <a:prstGeom prst="rect">
                  <a:avLst/>
                </a:prstGeom>
                <a:noFill/>
                <a:ln w="9525">
                  <a:noFill/>
                </a:ln>
              </p:spPr>
              <p:txBody>
                <a:bodyPr/>
                <a:p>
                  <a:pPr algn="ctr"/>
                  <a:r>
                    <a:rPr lang="zh-CN" altLang="en-US" sz="2400" dirty="0">
                      <a:latin typeface="楷体_GB2312" pitchFamily="49" charset="-122"/>
                      <a:ea typeface="楷体_GB2312" pitchFamily="49" charset="-122"/>
                    </a:rPr>
                    <a:t>最低</a:t>
                  </a:r>
                  <a:endParaRPr lang="zh-CN" altLang="en-US" sz="2400" dirty="0">
                    <a:latin typeface="楷体_GB2312" pitchFamily="49" charset="-122"/>
                    <a:ea typeface="楷体_GB2312" pitchFamily="49" charset="-122"/>
                  </a:endParaRPr>
                </a:p>
              </p:txBody>
            </p:sp>
            <p:sp>
              <p:nvSpPr>
                <p:cNvPr id="14369" name="矩形 14368"/>
                <p:cNvSpPr/>
                <p:nvPr/>
              </p:nvSpPr>
              <p:spPr>
                <a:xfrm>
                  <a:off x="1435" y="1496"/>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sp>
          <p:nvSpPr>
            <p:cNvPr id="14372" name="矩形 14371"/>
            <p:cNvSpPr/>
            <p:nvPr/>
          </p:nvSpPr>
          <p:spPr>
            <a:xfrm>
              <a:off x="-3" y="-3"/>
              <a:ext cx="2722" cy="1876"/>
            </a:xfrm>
            <a:prstGeom prst="rect">
              <a:avLst/>
            </a:prstGeom>
            <a:noFill/>
            <a:ln w="11112" cap="flat" cmpd="sng">
              <a:solidFill>
                <a:srgbClr val="A0A0A0"/>
              </a:solidFill>
              <a:prstDash val="solid"/>
              <a:miter/>
              <a:headEnd type="none" w="med" len="med"/>
              <a:tailEnd type="none" w="med" len="med"/>
            </a:ln>
          </p:spPr>
          <p:txBody>
            <a:bodyPr/>
            <a:p>
              <a:endParaRPr dirty="0">
                <a:latin typeface="楷体_GB2312" pitchFamily="49" charset="-122"/>
                <a:ea typeface="楷体_GB2312" pitchFamily="49" charset="-122"/>
              </a:endParaRPr>
            </a:p>
          </p:txBody>
        </p:sp>
      </p:grpSp>
      <p:sp>
        <p:nvSpPr>
          <p:cNvPr id="14410" name="直接连接符 14409"/>
          <p:cNvSpPr/>
          <p:nvPr/>
        </p:nvSpPr>
        <p:spPr>
          <a:xfrm>
            <a:off x="7019925" y="3284538"/>
            <a:ext cx="0" cy="936625"/>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26"/>
          <p:cNvSpPr>
            <a:spLocks noChangeArrowheads="1"/>
          </p:cNvSpPr>
          <p:nvPr/>
        </p:nvSpPr>
        <p:spPr bwMode="auto">
          <a:xfrm>
            <a:off x="381000" y="260350"/>
            <a:ext cx="8763000" cy="1066800"/>
          </a:xfrm>
          <a:prstGeom prst="rect">
            <a:avLst/>
          </a:prstGeom>
          <a:noFill/>
          <a:ln w="9525">
            <a:noFill/>
            <a:miter lim="800000"/>
          </a:ln>
        </p:spPr>
        <p:txBody>
          <a:bodyPr anchor="ctr"/>
          <a:lstStyle/>
          <a:p>
            <a:pPr algn="ctr"/>
            <a:r>
              <a:rPr lang="en-US" altLang="zh-CN" sz="4400">
                <a:solidFill>
                  <a:schemeClr val="tx2"/>
                </a:solidFill>
                <a:latin typeface="华文新魏" panose="02010800040101010101" pitchFamily="2" charset="-122"/>
                <a:ea typeface="华文新魏" panose="02010800040101010101" pitchFamily="2" charset="-122"/>
              </a:rPr>
              <a:t>2. </a:t>
            </a:r>
            <a:r>
              <a:rPr lang="zh-CN" altLang="en-US" sz="5400">
                <a:solidFill>
                  <a:schemeClr val="tx2"/>
                </a:solidFill>
                <a:latin typeface="华文新魏" panose="02010800040101010101" pitchFamily="2" charset="-122"/>
                <a:ea typeface="华文新魏" panose="02010800040101010101" pitchFamily="2" charset="-122"/>
              </a:rPr>
              <a:t>中断</a:t>
            </a:r>
            <a:r>
              <a:rPr lang="zh-CN" altLang="en-US" sz="4800">
                <a:solidFill>
                  <a:schemeClr val="tx2"/>
                </a:solidFill>
                <a:latin typeface="华文新魏" panose="02010800040101010101" pitchFamily="2" charset="-122"/>
                <a:ea typeface="华文新魏" panose="02010800040101010101" pitchFamily="2" charset="-122"/>
              </a:rPr>
              <a:t>屏蔽</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55298" name="Rectangle 1027"/>
          <p:cNvSpPr>
            <a:spLocks noChangeArrowheads="1"/>
          </p:cNvSpPr>
          <p:nvPr/>
        </p:nvSpPr>
        <p:spPr bwMode="auto">
          <a:xfrm>
            <a:off x="468313" y="1571625"/>
            <a:ext cx="8351837" cy="4953000"/>
          </a:xfrm>
          <a:prstGeom prst="rect">
            <a:avLst/>
          </a:prstGeom>
          <a:noFill/>
          <a:ln w="9525" algn="ctr">
            <a:noFill/>
            <a:miter lim="800000"/>
          </a:ln>
        </p:spPr>
        <p:txBody>
          <a:bodyPr/>
          <a:lstStyle/>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200">
                <a:latin typeface="宋体" panose="02010600030101010101" pitchFamily="2" charset="-122"/>
                <a:cs typeface="Times New Roman" panose="02020603050405020304" pitchFamily="18" charset="0"/>
              </a:rPr>
              <a:t>在</a:t>
            </a:r>
            <a:r>
              <a:rPr lang="en-US" altLang="zh-CN" sz="3200">
                <a:latin typeface="宋体" panose="02010600030101010101" pitchFamily="2" charset="-122"/>
                <a:cs typeface="Times New Roman" panose="02020603050405020304" pitchFamily="18" charset="0"/>
              </a:rPr>
              <a:t>CPU</a:t>
            </a:r>
            <a:r>
              <a:rPr lang="zh-CN" altLang="en-US" sz="3200">
                <a:latin typeface="宋体" panose="02010600030101010101" pitchFamily="2" charset="-122"/>
                <a:cs typeface="Times New Roman" panose="02020603050405020304" pitchFamily="18" charset="0"/>
              </a:rPr>
              <a:t>上运行的程序，有时由于种种原因，不希望其在执行过程中被别的事件所中断。</a:t>
            </a:r>
            <a:endParaRPr lang="zh-CN" altLang="en-US" sz="3200">
              <a:latin typeface="宋体" panose="02010600030101010101" pitchFamily="2" charset="-122"/>
              <a:cs typeface="Times New Roman" panose="02020603050405020304" pitchFamily="18" charset="0"/>
            </a:endParaRPr>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200">
                <a:latin typeface="宋体" panose="02010600030101010101" pitchFamily="2" charset="-122"/>
                <a:cs typeface="Times New Roman" panose="02020603050405020304" pitchFamily="18" charset="0"/>
              </a:rPr>
              <a:t>可编程中断控制器，可通过指令设置屏蔽码。中断屏蔽是指禁止</a:t>
            </a:r>
            <a:r>
              <a:rPr lang="en-US" altLang="zh-CN" sz="3200">
                <a:latin typeface="宋体" panose="02010600030101010101" pitchFamily="2" charset="-122"/>
                <a:cs typeface="Times New Roman" panose="02020603050405020304" pitchFamily="18" charset="0"/>
              </a:rPr>
              <a:t>CPU</a:t>
            </a:r>
            <a:r>
              <a:rPr lang="zh-CN" altLang="zh-CN" sz="3200">
                <a:latin typeface="宋体" panose="02010600030101010101" pitchFamily="2" charset="-122"/>
                <a:cs typeface="Times New Roman" panose="02020603050405020304" pitchFamily="18" charset="0"/>
              </a:rPr>
              <a:t>响应中断或禁止中断产生</a:t>
            </a:r>
            <a:r>
              <a:rPr lang="zh-CN" altLang="en-US" sz="3200">
                <a:latin typeface="宋体" panose="02010600030101010101" pitchFamily="2" charset="-122"/>
                <a:cs typeface="Times New Roman" panose="02020603050405020304" pitchFamily="18" charset="0"/>
              </a:rPr>
              <a:t>。</a:t>
            </a:r>
            <a:endParaRPr lang="en-US" altLang="zh-CN" sz="3200">
              <a:latin typeface="宋体" panose="02010600030101010101" pitchFamily="2" charset="-122"/>
              <a:cs typeface="Times New Roman" panose="02020603050405020304" pitchFamily="18" charset="0"/>
            </a:endParaRPr>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200">
                <a:latin typeface="宋体" panose="02010600030101010101" pitchFamily="2" charset="-122"/>
                <a:cs typeface="Times New Roman" panose="02020603050405020304" pitchFamily="18" charset="0"/>
              </a:rPr>
              <a:t>前者指硬件产生中断请求后，</a:t>
            </a:r>
            <a:r>
              <a:rPr lang="en-US" altLang="zh-CN" sz="3200">
                <a:latin typeface="宋体" panose="02010600030101010101" pitchFamily="2" charset="-122"/>
                <a:cs typeface="Times New Roman" panose="02020603050405020304" pitchFamily="18" charset="0"/>
              </a:rPr>
              <a:t>CPU</a:t>
            </a:r>
            <a:r>
              <a:rPr lang="zh-CN" altLang="zh-CN" sz="3200">
                <a:latin typeface="宋体" panose="02010600030101010101" pitchFamily="2" charset="-122"/>
                <a:cs typeface="Times New Roman" panose="02020603050405020304" pitchFamily="18" charset="0"/>
              </a:rPr>
              <a:t>暂时不予响应的状态。后者指可引起中断的事件发生时，硬件不允许提出中断请求也不通知处理器，故不可能导致中断。</a:t>
            </a:r>
            <a:endParaRPr lang="zh-CN" altLang="en-US" sz="320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idx="4294967295"/>
          </p:nvPr>
        </p:nvSpPr>
        <p:spPr>
          <a:xfrm>
            <a:off x="609600" y="228600"/>
            <a:ext cx="7772400" cy="1143000"/>
          </a:xfrm>
        </p:spPr>
        <p:txBody>
          <a:bodyPr/>
          <a:lstStyle/>
          <a:p>
            <a:pPr eaLnBrk="1" hangingPunct="1"/>
            <a:r>
              <a:rPr lang="en-US" altLang="zh-CN" sz="4800" dirty="0" smtClean="0">
                <a:latin typeface="华文新魏" panose="02010800040101010101" pitchFamily="2" charset="-122"/>
                <a:ea typeface="华文新魏" panose="02010800040101010101" pitchFamily="2" charset="-122"/>
              </a:rPr>
              <a:t>2.1.1 </a:t>
            </a:r>
            <a:r>
              <a:rPr lang="zh-CN" altLang="en-US" sz="4800" dirty="0" smtClean="0">
                <a:latin typeface="华文新魏" panose="02010800040101010101" pitchFamily="2" charset="-122"/>
                <a:ea typeface="华文新魏" panose="02010800040101010101" pitchFamily="2" charset="-122"/>
              </a:rPr>
              <a:t>处理器</a:t>
            </a:r>
            <a:br>
              <a:rPr lang="en-US" altLang="zh-CN" sz="4800" dirty="0" smtClean="0">
                <a:latin typeface="华文新魏" panose="02010800040101010101" pitchFamily="2" charset="-122"/>
                <a:ea typeface="华文新魏" panose="02010800040101010101" pitchFamily="2" charset="-122"/>
              </a:rPr>
            </a:br>
            <a:r>
              <a:rPr lang="en-US" altLang="zh-CN" sz="4800" dirty="0" smtClean="0">
                <a:latin typeface="华文新魏" panose="02010800040101010101" pitchFamily="2" charset="-122"/>
                <a:ea typeface="华文新魏" panose="02010800040101010101" pitchFamily="2" charset="-122"/>
              </a:rPr>
              <a:t>1.</a:t>
            </a:r>
            <a:r>
              <a:rPr lang="zh-CN" altLang="en-US" sz="4800" dirty="0" smtClean="0">
                <a:latin typeface="华文新魏" panose="02010800040101010101" pitchFamily="2" charset="-122"/>
                <a:ea typeface="华文新魏" panose="02010800040101010101" pitchFamily="2" charset="-122"/>
              </a:rPr>
              <a:t>寄存器</a:t>
            </a:r>
            <a:r>
              <a:rPr lang="en-US" altLang="zh-CN" sz="4800" dirty="0" smtClean="0">
                <a:latin typeface="华文新魏" panose="02010800040101010101" pitchFamily="2" charset="-122"/>
                <a:ea typeface="华文新魏" panose="02010800040101010101" pitchFamily="2" charset="-122"/>
              </a:rPr>
              <a:t>(1)</a:t>
            </a:r>
            <a:endParaRPr lang="en-US" altLang="zh-CN" sz="4800" dirty="0" smtClean="0">
              <a:latin typeface="华文新魏" panose="02010800040101010101" pitchFamily="2" charset="-122"/>
              <a:ea typeface="华文新魏" panose="02010800040101010101" pitchFamily="2" charset="-122"/>
            </a:endParaRPr>
          </a:p>
        </p:txBody>
      </p:sp>
      <p:sp>
        <p:nvSpPr>
          <p:cNvPr id="19458" name="Rectangle 5"/>
          <p:cNvSpPr>
            <a:spLocks noGrp="1" noChangeArrowheads="1"/>
          </p:cNvSpPr>
          <p:nvPr>
            <p:ph type="body" idx="4294967295"/>
          </p:nvPr>
        </p:nvSpPr>
        <p:spPr>
          <a:xfrm>
            <a:off x="611188" y="1792288"/>
            <a:ext cx="7848600" cy="3941762"/>
          </a:xfrm>
        </p:spPr>
        <p:txBody>
          <a:bodyPr/>
          <a:lstStyle/>
          <a:p>
            <a:pPr>
              <a:lnSpc>
                <a:spcPct val="105000"/>
              </a:lnSpc>
            </a:pPr>
            <a:r>
              <a:rPr lang="zh-CN" altLang="en-US" smtClean="0"/>
              <a:t>计算机系统的处理器包括一组寄存器，其个数根据机型的不同而不同，它们构成了一级存储，比主存容量小 ，但访问速度快。</a:t>
            </a:r>
            <a:endParaRPr lang="zh-CN" altLang="en-US" smtClean="0"/>
          </a:p>
          <a:p>
            <a:pPr>
              <a:lnSpc>
                <a:spcPct val="105000"/>
              </a:lnSpc>
            </a:pPr>
            <a:r>
              <a:rPr lang="zh-CN" altLang="en-US" smtClean="0"/>
              <a:t>这组寄存器所存储的信息与程序的执行有很大关系，构成了处理器现场。 </a:t>
            </a:r>
            <a:endParaRPr lang="zh-CN" altLang="en-US" smtClean="0"/>
          </a:p>
        </p:txBody>
      </p:sp>
    </p:spTree>
  </p:cSld>
  <p:clrMapOvr>
    <a:masterClrMapping/>
  </p:clrMapOvr>
  <p:transition>
    <p:check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026"/>
          <p:cNvSpPr>
            <a:spLocks noChangeArrowheads="1"/>
          </p:cNvSpPr>
          <p:nvPr/>
        </p:nvSpPr>
        <p:spPr bwMode="auto">
          <a:xfrm>
            <a:off x="381000" y="260350"/>
            <a:ext cx="8763000" cy="1066800"/>
          </a:xfrm>
          <a:prstGeom prst="rect">
            <a:avLst/>
          </a:prstGeom>
          <a:noFill/>
          <a:ln w="9525">
            <a:noFill/>
            <a:miter lim="800000"/>
          </a:ln>
        </p:spPr>
        <p:txBody>
          <a:bodyPr anchor="ctr"/>
          <a:lstStyle/>
          <a:p>
            <a:pPr algn="ctr"/>
            <a:r>
              <a:rPr lang="zh-CN" altLang="en-US" sz="5400">
                <a:solidFill>
                  <a:schemeClr val="tx2"/>
                </a:solidFill>
                <a:latin typeface="华文新魏" panose="02010800040101010101" pitchFamily="2" charset="-122"/>
                <a:ea typeface="华文新魏" panose="02010800040101010101" pitchFamily="2" charset="-122"/>
              </a:rPr>
              <a:t>中断</a:t>
            </a:r>
            <a:r>
              <a:rPr lang="zh-CN" altLang="en-US" sz="4800">
                <a:solidFill>
                  <a:schemeClr val="tx2"/>
                </a:solidFill>
                <a:latin typeface="华文新魏" panose="02010800040101010101" pitchFamily="2" charset="-122"/>
                <a:ea typeface="华文新魏" panose="02010800040101010101" pitchFamily="2" charset="-122"/>
              </a:rPr>
              <a:t>屏蔽</a:t>
            </a:r>
            <a:r>
              <a:rPr lang="zh-CN" altLang="zh-CN" sz="4800">
                <a:solidFill>
                  <a:schemeClr val="tx2"/>
                </a:solidFill>
                <a:latin typeface="华文新魏" panose="02010800040101010101" pitchFamily="2" charset="-122"/>
                <a:ea typeface="华文新魏" panose="02010800040101010101" pitchFamily="2" charset="-122"/>
              </a:rPr>
              <a:t>的作用</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56322" name="Rectangle 1027"/>
          <p:cNvSpPr>
            <a:spLocks noChangeArrowheads="1"/>
          </p:cNvSpPr>
          <p:nvPr/>
        </p:nvSpPr>
        <p:spPr bwMode="auto">
          <a:xfrm>
            <a:off x="468313" y="1628775"/>
            <a:ext cx="8207375" cy="4752975"/>
          </a:xfrm>
          <a:prstGeom prst="rect">
            <a:avLst/>
          </a:prstGeom>
          <a:noFill/>
          <a:ln w="9525" algn="ctr">
            <a:noFill/>
            <a:miter lim="800000"/>
          </a:ln>
        </p:spPr>
        <p:txBody>
          <a:bodyPr/>
          <a:lstStyle/>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000">
                <a:latin typeface="宋体" panose="02010600030101010101" pitchFamily="2" charset="-122"/>
                <a:cs typeface="Times New Roman" panose="02020603050405020304" pitchFamily="18" charset="0"/>
              </a:rPr>
              <a:t>延迟或禁止某些中断的响应。系统程序执行过程中，不希望产生干扰事件，以免共享数据结构受到破坏。程序运行过程中产生某些事件认为是正常的，不必加以处理。</a:t>
            </a:r>
            <a:endParaRPr lang="en-US" altLang="zh-CN" sz="3000">
              <a:latin typeface="宋体" panose="02010600030101010101" pitchFamily="2" charset="-122"/>
              <a:cs typeface="Times New Roman" panose="02020603050405020304" pitchFamily="18" charset="0"/>
            </a:endParaRPr>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000">
                <a:latin typeface="宋体" panose="02010600030101010101" pitchFamily="2" charset="-122"/>
                <a:cs typeface="Times New Roman" panose="02020603050405020304" pitchFamily="18" charset="0"/>
              </a:rPr>
              <a:t>协调中断响应与中断处理的关系。确保高优先级中断可以打断低优先级中断，反之却不能。</a:t>
            </a:r>
            <a:endParaRPr lang="en-US" altLang="zh-CN" sz="3000">
              <a:latin typeface="宋体" panose="02010600030101010101" pitchFamily="2" charset="-122"/>
              <a:cs typeface="Times New Roman" panose="02020603050405020304" pitchFamily="18" charset="0"/>
            </a:endParaRPr>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000">
                <a:latin typeface="宋体" panose="02010600030101010101" pitchFamily="2" charset="-122"/>
                <a:cs typeface="Times New Roman" panose="02020603050405020304" pitchFamily="18" charset="0"/>
              </a:rPr>
              <a:t>防止同级中断相互干扰。在处理某优先级中断事件时，必须屏蔽该级中断，以免造成混乱。</a:t>
            </a:r>
            <a:endParaRPr lang="zh-CN" altLang="zh-CN" sz="300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228600" y="115888"/>
            <a:ext cx="8534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a:t>
            </a:r>
            <a:r>
              <a:rPr lang="zh-CN" altLang="en-US" sz="4800" smtClean="0">
                <a:latin typeface="华文新魏" panose="02010800040101010101" pitchFamily="2" charset="-122"/>
                <a:ea typeface="华文新魏" panose="02010800040101010101" pitchFamily="2" charset="-122"/>
              </a:rPr>
              <a:t>多重中断事件的处理 </a:t>
            </a:r>
            <a:endParaRPr lang="zh-CN" altLang="en-US" sz="5400" smtClean="0">
              <a:latin typeface="仿宋_GB2312" pitchFamily="49" charset="-122"/>
              <a:ea typeface="仿宋_GB2312" pitchFamily="49" charset="-122"/>
            </a:endParaRPr>
          </a:p>
        </p:txBody>
      </p:sp>
      <p:sp>
        <p:nvSpPr>
          <p:cNvPr id="57346" name="Rectangle 3"/>
          <p:cNvSpPr>
            <a:spLocks noGrp="1" noChangeArrowheads="1"/>
          </p:cNvSpPr>
          <p:nvPr>
            <p:ph type="body" idx="4294967295"/>
          </p:nvPr>
        </p:nvSpPr>
        <p:spPr>
          <a:xfrm>
            <a:off x="609600" y="1295400"/>
            <a:ext cx="8001000" cy="5302250"/>
          </a:xfrm>
        </p:spPr>
        <p:txBody>
          <a:bodyPr/>
          <a:lstStyle/>
          <a:p>
            <a:r>
              <a:rPr lang="zh-CN" altLang="en-US" sz="3000" dirty="0" smtClean="0">
                <a:latin typeface="宋体" panose="02010600030101010101" pitchFamily="2" charset="-122"/>
                <a:cs typeface="Times New Roman" panose="02020603050405020304" pitchFamily="18" charset="0"/>
              </a:rPr>
              <a:t>中断正在进行处理期间，</a:t>
            </a:r>
            <a:r>
              <a:rPr lang="en-US" altLang="zh-CN" sz="3000" dirty="0" smtClean="0">
                <a:latin typeface="宋体" panose="02010600030101010101" pitchFamily="2" charset="-122"/>
                <a:cs typeface="Times New Roman" panose="02020603050405020304" pitchFamily="18" charset="0"/>
              </a:rPr>
              <a:t>CPU</a:t>
            </a:r>
            <a:r>
              <a:rPr lang="zh-CN" altLang="en-US" sz="3000" dirty="0" smtClean="0">
                <a:latin typeface="宋体" panose="02010600030101010101" pitchFamily="2" charset="-122"/>
                <a:cs typeface="Times New Roman" panose="02020603050405020304" pitchFamily="18" charset="0"/>
              </a:rPr>
              <a:t>又响应新的中断事件，于是暂时停止正在运行的中断处理程序，转去执行新的中断处理程序，就叫多重中断（又称中断嵌套）。</a:t>
            </a:r>
            <a:endParaRPr lang="zh-CN" altLang="en-US" sz="3000" dirty="0" smtClean="0">
              <a:latin typeface="宋体" panose="02010600030101010101" pitchFamily="2" charset="-122"/>
              <a:cs typeface="Times New Roman" panose="02020603050405020304" pitchFamily="18" charset="0"/>
            </a:endParaRPr>
          </a:p>
          <a:p>
            <a:r>
              <a:rPr lang="zh-CN" altLang="en-US" sz="3000" dirty="0" smtClean="0">
                <a:latin typeface="宋体" panose="02010600030101010101" pitchFamily="2" charset="-122"/>
                <a:cs typeface="Times New Roman" panose="02020603050405020304" pitchFamily="18" charset="0"/>
              </a:rPr>
              <a:t>对同一优先级的不同中断：采用顺序处理方法。</a:t>
            </a:r>
            <a:endParaRPr lang="zh-CN" altLang="en-US" sz="3000" dirty="0" smtClean="0">
              <a:latin typeface="宋体" panose="02010600030101010101" pitchFamily="2" charset="-122"/>
              <a:cs typeface="Times New Roman" panose="02020603050405020304" pitchFamily="18" charset="0"/>
            </a:endParaRPr>
          </a:p>
          <a:p>
            <a:r>
              <a:rPr lang="zh-CN" altLang="en-US" sz="3000" dirty="0" smtClean="0">
                <a:latin typeface="宋体" panose="02010600030101010101" pitchFamily="2" charset="-122"/>
                <a:cs typeface="Times New Roman" panose="02020603050405020304" pitchFamily="18" charset="0"/>
              </a:rPr>
              <a:t>对不同优先级的中断，采用以下处理方法：</a:t>
            </a:r>
            <a:endParaRPr lang="zh-CN" altLang="en-US" sz="3000" dirty="0" smtClean="0">
              <a:latin typeface="宋体" panose="02010600030101010101" pitchFamily="2" charset="-122"/>
              <a:cs typeface="Times New Roman" panose="02020603050405020304" pitchFamily="18" charset="0"/>
            </a:endParaRPr>
          </a:p>
          <a:p>
            <a:pPr lvl="1"/>
            <a:r>
              <a:rPr lang="en-US" altLang="zh-CN" sz="3000" dirty="0" smtClean="0">
                <a:latin typeface="宋体" panose="02010600030101010101" pitchFamily="2" charset="-122"/>
                <a:cs typeface="Times New Roman" panose="02020603050405020304" pitchFamily="18" charset="0"/>
              </a:rPr>
              <a:t>(1) </a:t>
            </a:r>
            <a:r>
              <a:rPr lang="zh-CN" altLang="en-US" sz="3000" dirty="0" smtClean="0">
                <a:latin typeface="宋体" panose="02010600030101010101" pitchFamily="2" charset="-122"/>
                <a:cs typeface="Times New Roman" panose="02020603050405020304" pitchFamily="18" charset="0"/>
              </a:rPr>
              <a:t>串行处理</a:t>
            </a:r>
            <a:endParaRPr lang="zh-CN" altLang="en-US" sz="3000" dirty="0" smtClean="0">
              <a:latin typeface="宋体" panose="02010600030101010101" pitchFamily="2" charset="-122"/>
              <a:cs typeface="Times New Roman" panose="02020603050405020304" pitchFamily="18" charset="0"/>
            </a:endParaRPr>
          </a:p>
          <a:p>
            <a:pPr lvl="1"/>
            <a:r>
              <a:rPr lang="en-US" altLang="zh-CN" sz="3000" dirty="0" smtClean="0">
                <a:latin typeface="宋体" panose="02010600030101010101" pitchFamily="2" charset="-122"/>
                <a:cs typeface="Times New Roman" panose="02020603050405020304" pitchFamily="18" charset="0"/>
              </a:rPr>
              <a:t>(2) </a:t>
            </a:r>
            <a:r>
              <a:rPr lang="zh-CN" altLang="en-US" sz="3000" dirty="0" smtClean="0">
                <a:latin typeface="宋体" panose="02010600030101010101" pitchFamily="2" charset="-122"/>
                <a:cs typeface="Times New Roman" panose="02020603050405020304" pitchFamily="18" charset="0"/>
              </a:rPr>
              <a:t>嵌套处理</a:t>
            </a:r>
            <a:endParaRPr lang="zh-CN" altLang="en-US" sz="3000" dirty="0" smtClean="0">
              <a:latin typeface="宋体" panose="02010600030101010101" pitchFamily="2" charset="-122"/>
              <a:cs typeface="Times New Roman" panose="02020603050405020304" pitchFamily="18" charset="0"/>
            </a:endParaRPr>
          </a:p>
          <a:p>
            <a:pPr lvl="1"/>
            <a:r>
              <a:rPr lang="en-US" altLang="zh-CN" sz="3000" dirty="0" smtClean="0">
                <a:latin typeface="宋体" panose="02010600030101010101" pitchFamily="2" charset="-122"/>
                <a:cs typeface="Times New Roman" panose="02020603050405020304" pitchFamily="18" charset="0"/>
              </a:rPr>
              <a:t>(3) </a:t>
            </a:r>
            <a:r>
              <a:rPr lang="zh-CN" altLang="en-US" sz="3000" dirty="0" smtClean="0">
                <a:latin typeface="宋体" panose="02010600030101010101" pitchFamily="2" charset="-122"/>
                <a:cs typeface="Times New Roman" panose="02020603050405020304" pitchFamily="18" charset="0"/>
              </a:rPr>
              <a:t>即时处理 </a:t>
            </a:r>
            <a:endParaRPr lang="zh-CN" altLang="en-US" sz="3000" dirty="0" smtClean="0">
              <a:latin typeface="宋体" panose="02010600030101010101" pitchFamily="2" charset="-122"/>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idx="4294967295"/>
          </p:nvPr>
        </p:nvSpPr>
        <p:spPr>
          <a:xfrm>
            <a:off x="539750" y="333375"/>
            <a:ext cx="7772400" cy="1143000"/>
          </a:xfrm>
        </p:spPr>
        <p:txBody>
          <a:bodyPr/>
          <a:lstStyle/>
          <a:p>
            <a:r>
              <a:rPr lang="en-US" altLang="zh-CN" sz="4800" smtClean="0">
                <a:latin typeface="华文新魏" panose="02010800040101010101" pitchFamily="2" charset="-122"/>
                <a:ea typeface="华文新魏" panose="02010800040101010101" pitchFamily="2" charset="-122"/>
              </a:rPr>
              <a:t>4 .</a:t>
            </a:r>
            <a:r>
              <a:rPr lang="zh-CN" altLang="zh-CN" sz="4800" smtClean="0">
                <a:latin typeface="华文新魏" panose="02010800040101010101" pitchFamily="2" charset="-122"/>
                <a:ea typeface="华文新魏" panose="02010800040101010101" pitchFamily="2" charset="-122"/>
              </a:rPr>
              <a:t>中断向量</a:t>
            </a:r>
            <a:r>
              <a:rPr lang="en-US" altLang="zh-CN" sz="4800" smtClean="0">
                <a:latin typeface="华文新魏" panose="02010800040101010101" pitchFamily="2" charset="-122"/>
                <a:ea typeface="华文新魏" panose="02010800040101010101" pitchFamily="2" charset="-122"/>
              </a:rPr>
              <a:t>(1)</a:t>
            </a:r>
            <a:endParaRPr lang="zh-CN" altLang="en-US" sz="4800" smtClean="0">
              <a:latin typeface="华文新魏" panose="02010800040101010101" pitchFamily="2" charset="-122"/>
              <a:ea typeface="华文新魏" panose="02010800040101010101" pitchFamily="2" charset="-122"/>
            </a:endParaRPr>
          </a:p>
        </p:txBody>
      </p:sp>
      <p:sp>
        <p:nvSpPr>
          <p:cNvPr id="64515" name="内容占位符 2"/>
          <p:cNvSpPr>
            <a:spLocks noGrp="1"/>
          </p:cNvSpPr>
          <p:nvPr>
            <p:ph idx="4294967295"/>
          </p:nvPr>
        </p:nvSpPr>
        <p:spPr>
          <a:xfrm>
            <a:off x="468313" y="1628775"/>
            <a:ext cx="8280400" cy="4968875"/>
          </a:xfrm>
        </p:spPr>
        <p:txBody>
          <a:bodyPr/>
          <a:lstStyle/>
          <a:p>
            <a:r>
              <a:rPr lang="en-US" altLang="zh-CN" sz="3600" smtClean="0"/>
              <a:t>Intel x86</a:t>
            </a:r>
            <a:r>
              <a:rPr lang="zh-CN" altLang="zh-CN" sz="3600" smtClean="0"/>
              <a:t>机器支持</a:t>
            </a:r>
            <a:r>
              <a:rPr lang="en-US" altLang="zh-CN" sz="3600" smtClean="0"/>
              <a:t>256</a:t>
            </a:r>
            <a:r>
              <a:rPr lang="zh-CN" altLang="zh-CN" sz="3600" smtClean="0"/>
              <a:t>种中断信号，从</a:t>
            </a:r>
            <a:r>
              <a:rPr lang="en-US" altLang="zh-CN" sz="3600" smtClean="0"/>
              <a:t>0</a:t>
            </a:r>
            <a:r>
              <a:rPr lang="zh-CN" altLang="zh-CN" sz="3600" smtClean="0"/>
              <a:t>到</a:t>
            </a:r>
            <a:r>
              <a:rPr lang="en-US" altLang="zh-CN" sz="3600" smtClean="0"/>
              <a:t>255</a:t>
            </a:r>
            <a:r>
              <a:rPr lang="zh-CN" altLang="zh-CN" sz="3600" smtClean="0"/>
              <a:t>编号</a:t>
            </a:r>
            <a:r>
              <a:rPr lang="zh-CN" altLang="en-US" sz="3600" smtClean="0"/>
              <a:t>组成</a:t>
            </a:r>
            <a:r>
              <a:rPr lang="zh-CN" altLang="zh-CN" sz="3600" smtClean="0"/>
              <a:t>“中断向量”。</a:t>
            </a:r>
            <a:endParaRPr lang="en-US" altLang="zh-CN" sz="3600" smtClean="0"/>
          </a:p>
          <a:p>
            <a:r>
              <a:rPr lang="zh-CN" altLang="zh-CN" sz="3600" smtClean="0"/>
              <a:t>中断信号源分</a:t>
            </a:r>
            <a:r>
              <a:rPr lang="en-US" altLang="zh-CN" sz="3600" smtClean="0"/>
              <a:t>2</a:t>
            </a:r>
            <a:r>
              <a:rPr lang="zh-CN" altLang="zh-CN" sz="3600" smtClean="0"/>
              <a:t>类：中断和异常。中断分为屏蔽中断和非屏蔽中断</a:t>
            </a:r>
            <a:r>
              <a:rPr lang="zh-CN" altLang="en-US" sz="3600" smtClean="0"/>
              <a:t>；</a:t>
            </a:r>
            <a:r>
              <a:rPr lang="zh-CN" altLang="zh-CN" sz="3600" smtClean="0"/>
              <a:t>异常分为故障（</a:t>
            </a:r>
            <a:r>
              <a:rPr lang="en-US" altLang="zh-CN" sz="3600" smtClean="0"/>
              <a:t>fault</a:t>
            </a:r>
            <a:r>
              <a:rPr lang="zh-CN" altLang="zh-CN" sz="3600" smtClean="0"/>
              <a:t>）、陷阱（</a:t>
            </a:r>
            <a:r>
              <a:rPr lang="en-US" altLang="zh-CN" sz="3600" smtClean="0"/>
              <a:t>trap</a:t>
            </a:r>
            <a:r>
              <a:rPr lang="zh-CN" altLang="zh-CN" sz="3600" smtClean="0"/>
              <a:t>）、终止（</a:t>
            </a:r>
            <a:r>
              <a:rPr lang="en-US" altLang="zh-CN" sz="3600" smtClean="0"/>
              <a:t>abort</a:t>
            </a:r>
            <a:r>
              <a:rPr lang="zh-CN" altLang="zh-CN" sz="3600" smtClean="0"/>
              <a:t>）和编程异常 （</a:t>
            </a:r>
            <a:r>
              <a:rPr lang="en-US" altLang="zh-CN" sz="3600" smtClean="0"/>
              <a:t>programmed exception</a:t>
            </a:r>
            <a:r>
              <a:rPr lang="zh-CN" altLang="en-US" sz="3600" smtClean="0"/>
              <a:t>）。</a:t>
            </a:r>
            <a:endParaRPr lang="zh-CN" alt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11188" y="404813"/>
            <a:ext cx="7772400" cy="1143000"/>
          </a:xfrm>
        </p:spPr>
        <p:txBody>
          <a:bodyPr/>
          <a:lstStyle/>
          <a:p>
            <a:r>
              <a:rPr lang="en-US" altLang="zh-CN" smtClean="0">
                <a:latin typeface="华文新魏" panose="02010800040101010101" pitchFamily="2" charset="-122"/>
                <a:ea typeface="华文新魏" panose="02010800040101010101" pitchFamily="2" charset="-122"/>
              </a:rPr>
              <a:t>Linux</a:t>
            </a:r>
            <a:r>
              <a:rPr lang="zh-CN" altLang="zh-CN" smtClean="0">
                <a:latin typeface="华文新魏" panose="02010800040101010101" pitchFamily="2" charset="-122"/>
                <a:ea typeface="华文新魏" panose="02010800040101010101" pitchFamily="2" charset="-122"/>
              </a:rPr>
              <a:t>中断向量</a:t>
            </a:r>
            <a:r>
              <a:rPr lang="en-US" altLang="zh-CN" smtClean="0">
                <a:latin typeface="华文新魏" panose="02010800040101010101" pitchFamily="2" charset="-122"/>
                <a:ea typeface="华文新魏" panose="02010800040101010101" pitchFamily="2" charset="-122"/>
              </a:rPr>
              <a:t>(2)</a:t>
            </a:r>
            <a:br>
              <a:rPr lang="zh-CN" altLang="zh-CN" smtClean="0">
                <a:latin typeface="华文新魏" panose="02010800040101010101" pitchFamily="2" charset="-122"/>
                <a:ea typeface="华文新魏" panose="02010800040101010101" pitchFamily="2" charset="-122"/>
              </a:rPr>
            </a:br>
            <a:endParaRPr lang="zh-CN" altLang="en-US" smtClean="0"/>
          </a:p>
        </p:txBody>
      </p:sp>
      <p:sp>
        <p:nvSpPr>
          <p:cNvPr id="65539" name="内容占位符 2"/>
          <p:cNvSpPr>
            <a:spLocks noGrp="1"/>
          </p:cNvSpPr>
          <p:nvPr>
            <p:ph idx="4294967295"/>
          </p:nvPr>
        </p:nvSpPr>
        <p:spPr>
          <a:xfrm>
            <a:off x="611188" y="1196975"/>
            <a:ext cx="8062912" cy="5111750"/>
          </a:xfrm>
        </p:spPr>
        <p:txBody>
          <a:bodyPr/>
          <a:lstStyle/>
          <a:p>
            <a:r>
              <a:rPr lang="zh-CN" altLang="zh-CN" sz="3000" dirty="0" smtClean="0"/>
              <a:t>非屏蔽中断和异常的向量是固定的，而屏蔽中断的向量可通过对中断控制器编程加以改变。</a:t>
            </a:r>
            <a:endParaRPr lang="en-US" altLang="zh-CN" sz="3000" dirty="0" smtClean="0"/>
          </a:p>
          <a:p>
            <a:r>
              <a:rPr lang="en-US" altLang="zh-CN" sz="3000" dirty="0" smtClean="0"/>
              <a:t>256</a:t>
            </a:r>
            <a:r>
              <a:rPr lang="zh-CN" altLang="zh-CN" sz="3000" dirty="0" smtClean="0"/>
              <a:t>个中断向量分配如下：</a:t>
            </a:r>
            <a:endParaRPr lang="en-US" altLang="zh-CN" sz="3000" dirty="0" smtClean="0"/>
          </a:p>
          <a:p>
            <a:pPr lvl="1"/>
            <a:r>
              <a:rPr lang="en-US" altLang="zh-CN" sz="3000" dirty="0" smtClean="0"/>
              <a:t>1)0</a:t>
            </a:r>
            <a:r>
              <a:rPr lang="zh-CN" altLang="zh-CN" sz="3000" dirty="0" smtClean="0"/>
              <a:t>～</a:t>
            </a:r>
            <a:r>
              <a:rPr lang="en-US" altLang="zh-CN" sz="3000" dirty="0" smtClean="0"/>
              <a:t>31</a:t>
            </a:r>
            <a:r>
              <a:rPr lang="zh-CN" altLang="zh-CN" sz="3000" dirty="0" smtClean="0"/>
              <a:t>的向量对应于异常和非屏蔽中断；</a:t>
            </a:r>
            <a:endParaRPr lang="en-US" altLang="zh-CN" sz="3000" dirty="0" smtClean="0"/>
          </a:p>
          <a:p>
            <a:pPr lvl="1"/>
            <a:r>
              <a:rPr lang="en-US" altLang="zh-CN" sz="3000" dirty="0" smtClean="0"/>
              <a:t>2)32</a:t>
            </a:r>
            <a:r>
              <a:rPr lang="zh-CN" altLang="zh-CN" sz="3000" dirty="0" smtClean="0"/>
              <a:t>～</a:t>
            </a:r>
            <a:r>
              <a:rPr lang="en-US" altLang="zh-CN" sz="3000" dirty="0" smtClean="0"/>
              <a:t>47</a:t>
            </a:r>
            <a:r>
              <a:rPr lang="zh-CN" altLang="zh-CN" sz="3000" dirty="0" smtClean="0"/>
              <a:t>的向量对应于屏蔽中断，被外部设备使用；</a:t>
            </a:r>
            <a:endParaRPr lang="en-US" altLang="zh-CN" sz="3000" dirty="0" smtClean="0"/>
          </a:p>
          <a:p>
            <a:pPr lvl="1"/>
            <a:r>
              <a:rPr lang="en-US" altLang="zh-CN" sz="3000" dirty="0" smtClean="0"/>
              <a:t>3)48</a:t>
            </a:r>
            <a:r>
              <a:rPr lang="zh-CN" altLang="zh-CN" sz="3000" dirty="0" smtClean="0"/>
              <a:t>～</a:t>
            </a:r>
            <a:r>
              <a:rPr lang="en-US" altLang="zh-CN" sz="3000" dirty="0" smtClean="0"/>
              <a:t>255</a:t>
            </a:r>
            <a:r>
              <a:rPr lang="zh-CN" altLang="zh-CN" sz="3000" dirty="0" smtClean="0"/>
              <a:t>的向量分配给软中断</a:t>
            </a:r>
            <a:r>
              <a:rPr lang="zh-CN" altLang="en-US" sz="3000" dirty="0" smtClean="0"/>
              <a:t>。</a:t>
            </a:r>
            <a:endParaRPr lang="zh-CN" altLang="zh-CN" sz="3000" dirty="0" smtClean="0"/>
          </a:p>
          <a:p>
            <a:endParaRPr lang="zh-CN" altLang="en-US" sz="30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827088" y="333375"/>
            <a:ext cx="7772400" cy="844550"/>
          </a:xfrm>
        </p:spPr>
        <p:txBody>
          <a:bodyPr/>
          <a:lstStyle/>
          <a:p>
            <a:pPr eaLnBrk="1" hangingPunct="1"/>
            <a:r>
              <a:rPr lang="en-US" altLang="zh-CN" sz="4800" smtClean="0">
                <a:latin typeface="华文新魏" panose="02010800040101010101" pitchFamily="2" charset="-122"/>
                <a:ea typeface="华文新魏" panose="02010800040101010101" pitchFamily="2" charset="-122"/>
              </a:rPr>
              <a:t>Intel x86处理器 中断向量表</a:t>
            </a:r>
            <a:endParaRPr lang="en-US" altLang="zh-CN" sz="4800" smtClean="0">
              <a:latin typeface="华文新魏" panose="02010800040101010101" pitchFamily="2" charset="-122"/>
              <a:ea typeface="华文新魏" panose="02010800040101010101" pitchFamily="2" charset="-122"/>
            </a:endParaRPr>
          </a:p>
        </p:txBody>
      </p:sp>
      <p:pic>
        <p:nvPicPr>
          <p:cNvPr id="66563" name="Picture 3"/>
          <p:cNvPicPr>
            <a:picLocks noChangeAspect="1" noChangeArrowheads="1"/>
          </p:cNvPicPr>
          <p:nvPr/>
        </p:nvPicPr>
        <p:blipFill>
          <a:blip r:embed="rId1"/>
          <a:srcRect l="6888" t="626" r="7109" b="626"/>
          <a:stretch>
            <a:fillRect/>
          </a:stretch>
        </p:blipFill>
        <p:spPr bwMode="auto">
          <a:xfrm>
            <a:off x="1763713" y="1341438"/>
            <a:ext cx="5845175" cy="5033962"/>
          </a:xfrm>
          <a:prstGeom prst="rect">
            <a:avLst/>
          </a:prstGeom>
          <a:noFill/>
          <a:ln w="38100" cmpd="dbl">
            <a:solidFill>
              <a:srgbClr val="CC6600"/>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a:xfrm>
            <a:off x="539750" y="115888"/>
            <a:ext cx="7772400" cy="1143000"/>
          </a:xfrm>
        </p:spPr>
        <p:txBody>
          <a:bodyPr/>
          <a:lstStyle/>
          <a:p>
            <a:r>
              <a:rPr lang="zh-CN" altLang="zh-CN" smtClean="0">
                <a:latin typeface="华文新魏" panose="02010800040101010101" pitchFamily="2" charset="-122"/>
                <a:ea typeface="华文新魏" panose="02010800040101010101" pitchFamily="2" charset="-122"/>
              </a:rPr>
              <a:t>中断请求</a:t>
            </a:r>
            <a:endParaRPr lang="zh-CN" altLang="en-US" smtClean="0">
              <a:latin typeface="华文新魏" panose="02010800040101010101" pitchFamily="2" charset="-122"/>
              <a:ea typeface="华文新魏" panose="02010800040101010101" pitchFamily="2" charset="-122"/>
            </a:endParaRPr>
          </a:p>
        </p:txBody>
      </p:sp>
      <p:sp>
        <p:nvSpPr>
          <p:cNvPr id="67587" name="内容占位符 2"/>
          <p:cNvSpPr>
            <a:spLocks noGrp="1"/>
          </p:cNvSpPr>
          <p:nvPr>
            <p:ph idx="4294967295"/>
          </p:nvPr>
        </p:nvSpPr>
        <p:spPr>
          <a:xfrm>
            <a:off x="684213" y="1341438"/>
            <a:ext cx="7920037" cy="4967287"/>
          </a:xfrm>
        </p:spPr>
        <p:txBody>
          <a:bodyPr/>
          <a:lstStyle/>
          <a:p>
            <a:r>
              <a:rPr lang="zh-CN" altLang="zh-CN" dirty="0" smtClean="0"/>
              <a:t>每个能发送中断信号的硬件设备控制器都有一根输出线，它与中断控制器</a:t>
            </a:r>
            <a:r>
              <a:rPr lang="en-US" altLang="zh-CN" dirty="0" smtClean="0"/>
              <a:t>8259A</a:t>
            </a:r>
            <a:r>
              <a:rPr lang="zh-CN" altLang="zh-CN" dirty="0" smtClean="0"/>
              <a:t>的输入引脚相连，若一个硬件设备欲向</a:t>
            </a:r>
            <a:r>
              <a:rPr lang="en-US" altLang="zh-CN" dirty="0" smtClean="0"/>
              <a:t>CPU</a:t>
            </a:r>
            <a:r>
              <a:rPr lang="zh-CN" altLang="zh-CN" dirty="0" smtClean="0"/>
              <a:t>发送中断信号，必须申请一条可用的“中断请求线”，或者说必须申请一个</a:t>
            </a:r>
            <a:r>
              <a:rPr lang="en-US" altLang="zh-CN" dirty="0" smtClean="0"/>
              <a:t>IRQ</a:t>
            </a:r>
            <a:r>
              <a:rPr lang="zh-CN" altLang="zh-CN" dirty="0" smtClean="0"/>
              <a:t>号，这就是“中断请求”</a:t>
            </a:r>
            <a:r>
              <a:rPr lang="en-US" altLang="zh-CN" dirty="0" smtClean="0"/>
              <a:t>IRQ</a:t>
            </a:r>
            <a:r>
              <a:rPr lang="zh-CN" altLang="zh-CN" dirty="0" smtClean="0"/>
              <a:t>（</a:t>
            </a:r>
            <a:r>
              <a:rPr lang="en-US" altLang="zh-CN" dirty="0" smtClean="0"/>
              <a:t>Interrupt Requirement</a:t>
            </a:r>
            <a:r>
              <a:rPr lang="zh-CN" altLang="zh-CN" dirty="0" smtClean="0"/>
              <a:t>）。</a:t>
            </a:r>
            <a:endParaRPr lang="en-US" altLang="zh-CN" dirty="0" smtClean="0"/>
          </a:p>
          <a:p>
            <a:r>
              <a:rPr lang="en-US" altLang="zh-CN" dirty="0" smtClean="0"/>
              <a:t>IRQ</a:t>
            </a:r>
            <a:r>
              <a:rPr lang="zh-CN" altLang="zh-CN" dirty="0" smtClean="0"/>
              <a:t>号与中断向量号的对应关系</a:t>
            </a:r>
            <a:endParaRPr lang="en-US" altLang="zh-CN" dirty="0" smtClean="0"/>
          </a:p>
          <a:p>
            <a:pPr lvl="1"/>
            <a:r>
              <a:rPr lang="zh-CN" altLang="en-US" dirty="0"/>
              <a:t>由</a:t>
            </a:r>
            <a:r>
              <a:rPr lang="en-US" altLang="zh-CN" dirty="0" smtClean="0"/>
              <a:t>BIOS</a:t>
            </a:r>
            <a:r>
              <a:rPr lang="zh-CN" altLang="en-US" dirty="0" smtClean="0"/>
              <a:t>初始化</a:t>
            </a:r>
            <a:endParaRPr lang="en-US" altLang="zh-CN" dirty="0" smtClean="0"/>
          </a:p>
          <a:p>
            <a:pPr lvl="1"/>
            <a:r>
              <a:rPr lang="zh-CN" altLang="en-US" dirty="0" smtClean="0"/>
              <a:t>一般</a:t>
            </a:r>
            <a:r>
              <a:rPr lang="en-US" altLang="zh-CN" dirty="0" smtClean="0"/>
              <a:t>IRQ0-IRQ7</a:t>
            </a:r>
            <a:r>
              <a:rPr lang="zh-CN" altLang="en-US" dirty="0" smtClean="0"/>
              <a:t>对应中断向量号</a:t>
            </a:r>
            <a:r>
              <a:rPr lang="en-US" altLang="zh-CN" dirty="0" smtClean="0"/>
              <a:t>0x8-0xF</a:t>
            </a:r>
            <a:r>
              <a:rPr lang="zh-CN" altLang="en-US" dirty="0" smtClean="0"/>
              <a:t>。</a:t>
            </a:r>
            <a:endParaRPr lang="zh-CN" alt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idx="4294967295"/>
          </p:nvPr>
        </p:nvSpPr>
        <p:spPr>
          <a:xfrm>
            <a:off x="468313" y="188913"/>
            <a:ext cx="7772400" cy="1143000"/>
          </a:xfrm>
        </p:spPr>
        <p:txBody>
          <a:bodyPr/>
          <a:lstStyle/>
          <a:p>
            <a:r>
              <a:rPr lang="en-US" altLang="zh-CN" smtClean="0"/>
              <a:t>8259A</a:t>
            </a:r>
            <a:r>
              <a:rPr lang="zh-CN" altLang="zh-CN" smtClean="0">
                <a:latin typeface="华文新魏" panose="02010800040101010101" pitchFamily="2" charset="-122"/>
                <a:ea typeface="华文新魏" panose="02010800040101010101" pitchFamily="2" charset="-122"/>
              </a:rPr>
              <a:t>中断控制器</a:t>
            </a:r>
            <a:endParaRPr lang="zh-CN" altLang="en-US" smtClean="0"/>
          </a:p>
        </p:txBody>
      </p:sp>
      <p:grpSp>
        <p:nvGrpSpPr>
          <p:cNvPr id="68611" name="Group 4"/>
          <p:cNvGrpSpPr/>
          <p:nvPr/>
        </p:nvGrpSpPr>
        <p:grpSpPr bwMode="auto">
          <a:xfrm>
            <a:off x="1547813" y="1484313"/>
            <a:ext cx="5184775" cy="3760787"/>
            <a:chOff x="2890" y="1840"/>
            <a:chExt cx="4640" cy="2807"/>
          </a:xfrm>
        </p:grpSpPr>
        <p:grpSp>
          <p:nvGrpSpPr>
            <p:cNvPr id="68612" name="Group 5"/>
            <p:cNvGrpSpPr/>
            <p:nvPr/>
          </p:nvGrpSpPr>
          <p:grpSpPr bwMode="auto">
            <a:xfrm>
              <a:off x="2890" y="1840"/>
              <a:ext cx="4640" cy="2807"/>
              <a:chOff x="2820" y="1840"/>
              <a:chExt cx="4640" cy="2807"/>
            </a:xfrm>
          </p:grpSpPr>
          <p:sp>
            <p:nvSpPr>
              <p:cNvPr id="23558" name="Text Box 6"/>
              <p:cNvSpPr txBox="1">
                <a:spLocks noChangeArrowheads="1"/>
              </p:cNvSpPr>
              <p:nvPr/>
            </p:nvSpPr>
            <p:spPr bwMode="auto">
              <a:xfrm>
                <a:off x="6760" y="2000"/>
                <a:ext cx="700" cy="1380"/>
              </a:xfrm>
              <a:prstGeom prst="rect">
                <a:avLst/>
              </a:prstGeom>
              <a:solidFill>
                <a:srgbClr val="99FF66"/>
              </a:solidFill>
              <a:ln w="9525">
                <a:solidFill>
                  <a:srgbClr val="000000"/>
                </a:solidFill>
                <a:miter lim="800000"/>
              </a:ln>
            </p:spPr>
            <p:txBody>
              <a:bodyPr/>
              <a:lstStyle/>
              <a:p>
                <a:pPr>
                  <a:defRPr/>
                </a:pPr>
                <a:r>
                  <a:rPr lang="en-US" altLang="zh-CN" sz="2010" dirty="0">
                    <a:solidFill>
                      <a:schemeClr val="tx2"/>
                    </a:solidFill>
                    <a:latin typeface="Calibri" panose="020F0502020204030204" pitchFamily="34" charset="0"/>
                    <a:ea typeface="宋体" panose="02010600030101010101" pitchFamily="2" charset="-122"/>
                  </a:rPr>
                  <a:t>INTA</a:t>
                </a:r>
                <a:endParaRPr lang="en-US" altLang="zh-CN" sz="2010" dirty="0">
                  <a:solidFill>
                    <a:schemeClr val="tx2"/>
                  </a:solidFill>
                  <a:latin typeface="Calibri" panose="020F0502020204030204" pitchFamily="34" charset="0"/>
                  <a:ea typeface="宋体" panose="02010600030101010101" pitchFamily="2" charset="-122"/>
                </a:endParaRPr>
              </a:p>
              <a:p>
                <a:pPr>
                  <a:defRPr/>
                </a:pP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chemeClr val="tx2"/>
                    </a:solidFill>
                    <a:latin typeface="Calibri" panose="020F0502020204030204" pitchFamily="34" charset="0"/>
                    <a:ea typeface="宋体" panose="02010600030101010101" pitchFamily="2" charset="-122"/>
                  </a:rPr>
                  <a:t>INTR</a:t>
                </a:r>
                <a:endParaRPr lang="en-US" altLang="zh-CN" sz="2010" dirty="0">
                  <a:solidFill>
                    <a:schemeClr val="tx2"/>
                  </a:solidFill>
                  <a:latin typeface="Calibri" panose="020F0502020204030204" pitchFamily="34" charset="0"/>
                  <a:ea typeface="宋体" panose="02010600030101010101" pitchFamily="2" charset="-122"/>
                </a:endParaRPr>
              </a:p>
              <a:p>
                <a:pPr>
                  <a:defRPr/>
                </a:pP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rgbClr val="FF0000"/>
                    </a:solidFill>
                    <a:latin typeface="Calibri" panose="020F0502020204030204" pitchFamily="34" charset="0"/>
                    <a:ea typeface="宋体" panose="02010600030101010101" pitchFamily="2" charset="-122"/>
                  </a:rPr>
                  <a:t>CPU</a:t>
                </a:r>
                <a:endParaRPr lang="zh-CN" altLang="zh-CN" sz="2010" dirty="0">
                  <a:solidFill>
                    <a:srgbClr val="FF0000"/>
                  </a:solidFill>
                  <a:latin typeface="Calibri" panose="020F0502020204030204" pitchFamily="34" charset="0"/>
                  <a:ea typeface="宋体" panose="02010600030101010101" pitchFamily="2" charset="-122"/>
                </a:endParaRPr>
              </a:p>
            </p:txBody>
          </p:sp>
          <p:grpSp>
            <p:nvGrpSpPr>
              <p:cNvPr id="68614" name="Group 7"/>
              <p:cNvGrpSpPr/>
              <p:nvPr/>
            </p:nvGrpSpPr>
            <p:grpSpPr bwMode="auto">
              <a:xfrm>
                <a:off x="2820" y="1840"/>
                <a:ext cx="3920" cy="2807"/>
                <a:chOff x="2840" y="1840"/>
                <a:chExt cx="3920" cy="2807"/>
              </a:xfrm>
            </p:grpSpPr>
            <p:grpSp>
              <p:nvGrpSpPr>
                <p:cNvPr id="68615" name="Group 8"/>
                <p:cNvGrpSpPr/>
                <p:nvPr/>
              </p:nvGrpSpPr>
              <p:grpSpPr bwMode="auto">
                <a:xfrm>
                  <a:off x="2840" y="1840"/>
                  <a:ext cx="3920" cy="2807"/>
                  <a:chOff x="2830" y="1840"/>
                  <a:chExt cx="3920" cy="2807"/>
                </a:xfrm>
              </p:grpSpPr>
              <p:grpSp>
                <p:nvGrpSpPr>
                  <p:cNvPr id="68616" name="Group 9"/>
                  <p:cNvGrpSpPr/>
                  <p:nvPr/>
                </p:nvGrpSpPr>
                <p:grpSpPr bwMode="auto">
                  <a:xfrm>
                    <a:off x="2830" y="1987"/>
                    <a:ext cx="1770" cy="2633"/>
                    <a:chOff x="2830" y="1987"/>
                    <a:chExt cx="1770" cy="2633"/>
                  </a:xfrm>
                </p:grpSpPr>
                <p:sp>
                  <p:nvSpPr>
                    <p:cNvPr id="2" name="Text Box 10"/>
                    <p:cNvSpPr txBox="1">
                      <a:spLocks noChangeArrowheads="1"/>
                    </p:cNvSpPr>
                    <p:nvPr/>
                  </p:nvSpPr>
                  <p:spPr bwMode="auto">
                    <a:xfrm>
                      <a:off x="2860" y="4161"/>
                      <a:ext cx="651" cy="205"/>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IRQ15</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sp>
                  <p:nvSpPr>
                    <p:cNvPr id="3" name="Text Box 11"/>
                    <p:cNvSpPr txBox="1">
                      <a:spLocks noChangeArrowheads="1"/>
                    </p:cNvSpPr>
                    <p:nvPr/>
                  </p:nvSpPr>
                  <p:spPr bwMode="auto">
                    <a:xfrm>
                      <a:off x="2870" y="3840"/>
                      <a:ext cx="651" cy="219"/>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IRQ14</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sz="1200" dirty="0">
                        <a:solidFill>
                          <a:schemeClr val="tx2"/>
                        </a:solidFill>
                        <a:latin typeface="Calibri" panose="020F0502020204030204" pitchFamily="34" charset="0"/>
                        <a:ea typeface="宋体" panose="02010600030101010101" pitchFamily="2" charset="-122"/>
                      </a:endParaRPr>
                    </a:p>
                  </p:txBody>
                </p:sp>
                <p:sp>
                  <p:nvSpPr>
                    <p:cNvPr id="4" name="Text Box 12"/>
                    <p:cNvSpPr txBox="1">
                      <a:spLocks noChangeArrowheads="1"/>
                    </p:cNvSpPr>
                    <p:nvPr/>
                  </p:nvSpPr>
                  <p:spPr bwMode="auto">
                    <a:xfrm>
                      <a:off x="2870" y="3571"/>
                      <a:ext cx="651" cy="199"/>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IRQ13</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sp>
                  <p:nvSpPr>
                    <p:cNvPr id="5" name="Text Box 13"/>
                    <p:cNvSpPr txBox="1">
                      <a:spLocks noChangeArrowheads="1"/>
                    </p:cNvSpPr>
                    <p:nvPr/>
                  </p:nvSpPr>
                  <p:spPr bwMode="auto">
                    <a:xfrm>
                      <a:off x="2830" y="3249"/>
                      <a:ext cx="651" cy="201"/>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IRQ12</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sz="1200" dirty="0">
                        <a:solidFill>
                          <a:schemeClr val="tx2"/>
                        </a:solidFill>
                        <a:latin typeface="Calibri" panose="020F0502020204030204" pitchFamily="34" charset="0"/>
                        <a:ea typeface="宋体" panose="02010600030101010101" pitchFamily="2" charset="-122"/>
                      </a:endParaRPr>
                    </a:p>
                  </p:txBody>
                </p:sp>
                <p:sp>
                  <p:nvSpPr>
                    <p:cNvPr id="6" name="Text Box 14"/>
                    <p:cNvSpPr txBox="1">
                      <a:spLocks noChangeArrowheads="1"/>
                    </p:cNvSpPr>
                    <p:nvPr/>
                  </p:nvSpPr>
                  <p:spPr bwMode="auto">
                    <a:xfrm>
                      <a:off x="2830" y="2980"/>
                      <a:ext cx="651" cy="193"/>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IRQ11</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grpSp>
                  <p:nvGrpSpPr>
                    <p:cNvPr id="68622" name="Group 15"/>
                    <p:cNvGrpSpPr/>
                    <p:nvPr/>
                  </p:nvGrpSpPr>
                  <p:grpSpPr bwMode="auto">
                    <a:xfrm>
                      <a:off x="2840" y="1987"/>
                      <a:ext cx="1760" cy="2633"/>
                      <a:chOff x="2840" y="1987"/>
                      <a:chExt cx="1760" cy="2633"/>
                    </a:xfrm>
                  </p:grpSpPr>
                  <p:sp>
                    <p:nvSpPr>
                      <p:cNvPr id="7" name="Text Box 16"/>
                      <p:cNvSpPr txBox="1">
                        <a:spLocks noChangeArrowheads="1"/>
                      </p:cNvSpPr>
                      <p:nvPr/>
                    </p:nvSpPr>
                    <p:spPr bwMode="auto">
                      <a:xfrm>
                        <a:off x="2840" y="2604"/>
                        <a:ext cx="651" cy="244"/>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IRQ10</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sp>
                    <p:nvSpPr>
                      <p:cNvPr id="8" name="Text Box 17"/>
                      <p:cNvSpPr txBox="1">
                        <a:spLocks noChangeArrowheads="1"/>
                      </p:cNvSpPr>
                      <p:nvPr/>
                    </p:nvSpPr>
                    <p:spPr bwMode="auto">
                      <a:xfrm>
                        <a:off x="2860" y="2336"/>
                        <a:ext cx="570" cy="192"/>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IRQ9</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sz="1200" dirty="0">
                          <a:solidFill>
                            <a:schemeClr val="tx2"/>
                          </a:solidFill>
                          <a:latin typeface="Calibri" panose="020F0502020204030204" pitchFamily="34" charset="0"/>
                          <a:ea typeface="宋体" panose="02010600030101010101" pitchFamily="2" charset="-122"/>
                        </a:endParaRPr>
                      </a:p>
                    </p:txBody>
                  </p:sp>
                  <p:grpSp>
                    <p:nvGrpSpPr>
                      <p:cNvPr id="68625" name="Group 18"/>
                      <p:cNvGrpSpPr/>
                      <p:nvPr/>
                    </p:nvGrpSpPr>
                    <p:grpSpPr bwMode="auto">
                      <a:xfrm>
                        <a:off x="3100" y="2067"/>
                        <a:ext cx="1500" cy="2553"/>
                        <a:chOff x="3000" y="2067"/>
                        <a:chExt cx="1500" cy="2553"/>
                      </a:xfrm>
                    </p:grpSpPr>
                    <p:sp>
                      <p:nvSpPr>
                        <p:cNvPr id="9" name="Text Box 19"/>
                        <p:cNvSpPr txBox="1">
                          <a:spLocks noChangeArrowheads="1"/>
                        </p:cNvSpPr>
                        <p:nvPr/>
                      </p:nvSpPr>
                      <p:spPr bwMode="auto">
                        <a:xfrm>
                          <a:off x="3339" y="2067"/>
                          <a:ext cx="1161" cy="2549"/>
                        </a:xfrm>
                        <a:prstGeom prst="rect">
                          <a:avLst/>
                        </a:prstGeom>
                        <a:solidFill>
                          <a:srgbClr val="00FF00"/>
                        </a:solidFill>
                        <a:ln w="9525">
                          <a:solidFill>
                            <a:srgbClr val="000000"/>
                          </a:solidFill>
                          <a:miter lim="800000"/>
                        </a:ln>
                      </p:spPr>
                      <p:txBody>
                        <a:bodyPr/>
                        <a:lstStyle/>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IR0     INTA</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IR1      INT</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IR2</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IR3      </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IR4</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IR5</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IR6</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IR7</a:t>
                          </a:r>
                          <a:endParaRPr lang="zh-CN" altLang="zh-CN" sz="2010" dirty="0">
                            <a:solidFill>
                              <a:schemeClr val="tx2"/>
                            </a:solidFill>
                            <a:latin typeface="Calibri" panose="020F0502020204030204" pitchFamily="34" charset="0"/>
                            <a:ea typeface="宋体" panose="02010600030101010101" pitchFamily="2" charset="-122"/>
                          </a:endParaRPr>
                        </a:p>
                      </p:txBody>
                    </p:sp>
                    <p:cxnSp>
                      <p:nvCxnSpPr>
                        <p:cNvPr id="68627" name="AutoShape 20"/>
                        <p:cNvCxnSpPr>
                          <a:cxnSpLocks noChangeShapeType="1"/>
                        </p:cNvCxnSpPr>
                        <p:nvPr/>
                      </p:nvCxnSpPr>
                      <p:spPr bwMode="auto">
                        <a:xfrm>
                          <a:off x="3000" y="2240"/>
                          <a:ext cx="360" cy="10"/>
                        </a:xfrm>
                        <a:prstGeom prst="straightConnector1">
                          <a:avLst/>
                        </a:prstGeom>
                        <a:noFill/>
                        <a:ln w="9525">
                          <a:solidFill>
                            <a:srgbClr val="000000"/>
                          </a:solidFill>
                          <a:round/>
                          <a:tailEnd type="triangle" w="med" len="med"/>
                        </a:ln>
                      </p:spPr>
                    </p:cxnSp>
                    <p:cxnSp>
                      <p:nvCxnSpPr>
                        <p:cNvPr id="68628" name="AutoShape 21"/>
                        <p:cNvCxnSpPr>
                          <a:cxnSpLocks noChangeShapeType="1"/>
                        </p:cNvCxnSpPr>
                        <p:nvPr/>
                      </p:nvCxnSpPr>
                      <p:spPr bwMode="auto">
                        <a:xfrm>
                          <a:off x="3000" y="2540"/>
                          <a:ext cx="360" cy="10"/>
                        </a:xfrm>
                        <a:prstGeom prst="straightConnector1">
                          <a:avLst/>
                        </a:prstGeom>
                        <a:noFill/>
                        <a:ln w="9525">
                          <a:solidFill>
                            <a:srgbClr val="000000"/>
                          </a:solidFill>
                          <a:round/>
                          <a:tailEnd type="triangle" w="med" len="med"/>
                        </a:ln>
                      </p:spPr>
                    </p:cxnSp>
                    <p:cxnSp>
                      <p:nvCxnSpPr>
                        <p:cNvPr id="68629" name="AutoShape 22"/>
                        <p:cNvCxnSpPr>
                          <a:cxnSpLocks noChangeShapeType="1"/>
                        </p:cNvCxnSpPr>
                        <p:nvPr/>
                      </p:nvCxnSpPr>
                      <p:spPr bwMode="auto">
                        <a:xfrm>
                          <a:off x="3000" y="2870"/>
                          <a:ext cx="360" cy="10"/>
                        </a:xfrm>
                        <a:prstGeom prst="straightConnector1">
                          <a:avLst/>
                        </a:prstGeom>
                        <a:noFill/>
                        <a:ln w="9525">
                          <a:solidFill>
                            <a:srgbClr val="000000"/>
                          </a:solidFill>
                          <a:round/>
                          <a:tailEnd type="triangle" w="med" len="med"/>
                        </a:ln>
                      </p:spPr>
                    </p:cxnSp>
                    <p:cxnSp>
                      <p:nvCxnSpPr>
                        <p:cNvPr id="68630" name="AutoShape 23"/>
                        <p:cNvCxnSpPr>
                          <a:cxnSpLocks noChangeShapeType="1"/>
                        </p:cNvCxnSpPr>
                        <p:nvPr/>
                      </p:nvCxnSpPr>
                      <p:spPr bwMode="auto">
                        <a:xfrm>
                          <a:off x="3000" y="3150"/>
                          <a:ext cx="360" cy="10"/>
                        </a:xfrm>
                        <a:prstGeom prst="straightConnector1">
                          <a:avLst/>
                        </a:prstGeom>
                        <a:noFill/>
                        <a:ln w="9525">
                          <a:solidFill>
                            <a:srgbClr val="000000"/>
                          </a:solidFill>
                          <a:round/>
                          <a:tailEnd type="triangle" w="med" len="med"/>
                        </a:ln>
                      </p:spPr>
                    </p:cxnSp>
                    <p:cxnSp>
                      <p:nvCxnSpPr>
                        <p:cNvPr id="68631" name="AutoShape 24"/>
                        <p:cNvCxnSpPr>
                          <a:cxnSpLocks noChangeShapeType="1"/>
                        </p:cNvCxnSpPr>
                        <p:nvPr/>
                      </p:nvCxnSpPr>
                      <p:spPr bwMode="auto">
                        <a:xfrm>
                          <a:off x="3000" y="3460"/>
                          <a:ext cx="360" cy="10"/>
                        </a:xfrm>
                        <a:prstGeom prst="straightConnector1">
                          <a:avLst/>
                        </a:prstGeom>
                        <a:noFill/>
                        <a:ln w="9525">
                          <a:solidFill>
                            <a:srgbClr val="000000"/>
                          </a:solidFill>
                          <a:round/>
                          <a:tailEnd type="triangle" w="med" len="med"/>
                        </a:ln>
                      </p:spPr>
                    </p:cxnSp>
                    <p:cxnSp>
                      <p:nvCxnSpPr>
                        <p:cNvPr id="68632" name="AutoShape 25"/>
                        <p:cNvCxnSpPr>
                          <a:cxnSpLocks noChangeShapeType="1"/>
                        </p:cNvCxnSpPr>
                        <p:nvPr/>
                      </p:nvCxnSpPr>
                      <p:spPr bwMode="auto">
                        <a:xfrm>
                          <a:off x="3000" y="3760"/>
                          <a:ext cx="360" cy="10"/>
                        </a:xfrm>
                        <a:prstGeom prst="straightConnector1">
                          <a:avLst/>
                        </a:prstGeom>
                        <a:noFill/>
                        <a:ln w="9525">
                          <a:solidFill>
                            <a:srgbClr val="000000"/>
                          </a:solidFill>
                          <a:round/>
                          <a:tailEnd type="triangle" w="med" len="med"/>
                        </a:ln>
                      </p:spPr>
                    </p:cxnSp>
                    <p:cxnSp>
                      <p:nvCxnSpPr>
                        <p:cNvPr id="68633" name="AutoShape 26"/>
                        <p:cNvCxnSpPr>
                          <a:cxnSpLocks noChangeShapeType="1"/>
                        </p:cNvCxnSpPr>
                        <p:nvPr/>
                      </p:nvCxnSpPr>
                      <p:spPr bwMode="auto">
                        <a:xfrm>
                          <a:off x="3000" y="4080"/>
                          <a:ext cx="360" cy="10"/>
                        </a:xfrm>
                        <a:prstGeom prst="straightConnector1">
                          <a:avLst/>
                        </a:prstGeom>
                        <a:noFill/>
                        <a:ln w="9525">
                          <a:solidFill>
                            <a:srgbClr val="000000"/>
                          </a:solidFill>
                          <a:round/>
                          <a:tailEnd type="triangle" w="med" len="med"/>
                        </a:ln>
                      </p:spPr>
                    </p:cxnSp>
                    <p:cxnSp>
                      <p:nvCxnSpPr>
                        <p:cNvPr id="68634" name="AutoShape 27"/>
                        <p:cNvCxnSpPr>
                          <a:cxnSpLocks noChangeShapeType="1"/>
                        </p:cNvCxnSpPr>
                        <p:nvPr/>
                      </p:nvCxnSpPr>
                      <p:spPr bwMode="auto">
                        <a:xfrm>
                          <a:off x="3000" y="4380"/>
                          <a:ext cx="360" cy="10"/>
                        </a:xfrm>
                        <a:prstGeom prst="straightConnector1">
                          <a:avLst/>
                        </a:prstGeom>
                        <a:noFill/>
                        <a:ln w="9525">
                          <a:solidFill>
                            <a:srgbClr val="000000"/>
                          </a:solidFill>
                          <a:round/>
                          <a:tailEnd type="triangle" w="med" len="med"/>
                        </a:ln>
                      </p:spPr>
                    </p:cxnSp>
                  </p:grpSp>
                  <p:sp>
                    <p:nvSpPr>
                      <p:cNvPr id="12" name="Text Box 28"/>
                      <p:cNvSpPr txBox="1">
                        <a:spLocks noChangeArrowheads="1"/>
                      </p:cNvSpPr>
                      <p:nvPr/>
                    </p:nvSpPr>
                    <p:spPr bwMode="auto">
                      <a:xfrm>
                        <a:off x="2895" y="1987"/>
                        <a:ext cx="476" cy="241"/>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IRQ8</a:t>
                        </a:r>
                        <a:endParaRPr lang="en-US" altLang="zh-CN" sz="1200" dirty="0">
                          <a:solidFill>
                            <a:schemeClr val="tx2"/>
                          </a:solidFill>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grpSp>
              </p:grpSp>
              <p:grpSp>
                <p:nvGrpSpPr>
                  <p:cNvPr id="68636" name="Group 29"/>
                  <p:cNvGrpSpPr/>
                  <p:nvPr/>
                </p:nvGrpSpPr>
                <p:grpSpPr bwMode="auto">
                  <a:xfrm>
                    <a:off x="4590" y="1840"/>
                    <a:ext cx="2160" cy="2807"/>
                    <a:chOff x="4600" y="1840"/>
                    <a:chExt cx="2160" cy="2807"/>
                  </a:xfrm>
                </p:grpSpPr>
                <p:sp>
                  <p:nvSpPr>
                    <p:cNvPr id="68637" name="Text Box 30"/>
                    <p:cNvSpPr txBox="1">
                      <a:spLocks noChangeArrowheads="1"/>
                    </p:cNvSpPr>
                    <p:nvPr/>
                  </p:nvSpPr>
                  <p:spPr bwMode="auto">
                    <a:xfrm>
                      <a:off x="4810" y="3249"/>
                      <a:ext cx="570" cy="167"/>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IRQ4</a:t>
                      </a:r>
                      <a:endParaRPr lang="en-US" altLang="zh-CN" sz="1200">
                        <a:solidFill>
                          <a:schemeClr val="tx2"/>
                        </a:solidFill>
                        <a:latin typeface="Calibri" panose="020F0502020204030204" pitchFamily="34" charset="0"/>
                      </a:endParaRPr>
                    </a:p>
                    <a:p>
                      <a:endParaRPr lang="zh-CN" altLang="zh-CN" sz="1200">
                        <a:solidFill>
                          <a:schemeClr val="tx2"/>
                        </a:solidFill>
                        <a:latin typeface="Calibri" panose="020F0502020204030204" pitchFamily="34" charset="0"/>
                      </a:endParaRPr>
                    </a:p>
                  </p:txBody>
                </p:sp>
                <p:grpSp>
                  <p:nvGrpSpPr>
                    <p:cNvPr id="68638" name="Group 31"/>
                    <p:cNvGrpSpPr/>
                    <p:nvPr/>
                  </p:nvGrpSpPr>
                  <p:grpSpPr bwMode="auto">
                    <a:xfrm>
                      <a:off x="4600" y="1840"/>
                      <a:ext cx="2160" cy="2807"/>
                      <a:chOff x="4600" y="1840"/>
                      <a:chExt cx="2160" cy="2807"/>
                    </a:xfrm>
                  </p:grpSpPr>
                  <p:sp>
                    <p:nvSpPr>
                      <p:cNvPr id="68639" name="Text Box 32"/>
                      <p:cNvSpPr txBox="1">
                        <a:spLocks noChangeArrowheads="1"/>
                      </p:cNvSpPr>
                      <p:nvPr/>
                    </p:nvSpPr>
                    <p:spPr bwMode="auto">
                      <a:xfrm>
                        <a:off x="4810" y="3840"/>
                        <a:ext cx="570" cy="206"/>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IRQ6</a:t>
                        </a:r>
                        <a:endParaRPr lang="en-US" altLang="zh-CN" sz="1200">
                          <a:solidFill>
                            <a:schemeClr val="tx2"/>
                          </a:solidFill>
                          <a:latin typeface="Calibri" panose="020F0502020204030204" pitchFamily="34" charset="0"/>
                        </a:endParaRPr>
                      </a:p>
                      <a:p>
                        <a:endParaRPr lang="zh-CN" altLang="zh-CN">
                          <a:solidFill>
                            <a:schemeClr val="tx2"/>
                          </a:solidFill>
                        </a:endParaRPr>
                      </a:p>
                    </p:txBody>
                  </p:sp>
                  <p:sp>
                    <p:nvSpPr>
                      <p:cNvPr id="68640" name="Text Box 33"/>
                      <p:cNvSpPr txBox="1">
                        <a:spLocks noChangeArrowheads="1"/>
                      </p:cNvSpPr>
                      <p:nvPr/>
                    </p:nvSpPr>
                    <p:spPr bwMode="auto">
                      <a:xfrm>
                        <a:off x="4810" y="3571"/>
                        <a:ext cx="570" cy="189"/>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IRQ5</a:t>
                        </a:r>
                        <a:endParaRPr lang="en-US" altLang="zh-CN" sz="1200">
                          <a:solidFill>
                            <a:schemeClr val="tx2"/>
                          </a:solidFill>
                          <a:latin typeface="Calibri" panose="020F0502020204030204" pitchFamily="34" charset="0"/>
                        </a:endParaRPr>
                      </a:p>
                      <a:p>
                        <a:endParaRPr lang="zh-CN" altLang="zh-CN">
                          <a:solidFill>
                            <a:schemeClr val="tx2"/>
                          </a:solidFill>
                        </a:endParaRPr>
                      </a:p>
                    </p:txBody>
                  </p:sp>
                  <p:grpSp>
                    <p:nvGrpSpPr>
                      <p:cNvPr id="68641" name="Group 34"/>
                      <p:cNvGrpSpPr/>
                      <p:nvPr/>
                    </p:nvGrpSpPr>
                    <p:grpSpPr bwMode="auto">
                      <a:xfrm>
                        <a:off x="4600" y="1840"/>
                        <a:ext cx="2160" cy="2807"/>
                        <a:chOff x="4600" y="1840"/>
                        <a:chExt cx="2160" cy="2807"/>
                      </a:xfrm>
                    </p:grpSpPr>
                    <p:sp>
                      <p:nvSpPr>
                        <p:cNvPr id="68642" name="Text Box 35"/>
                        <p:cNvSpPr txBox="1">
                          <a:spLocks noChangeArrowheads="1"/>
                        </p:cNvSpPr>
                        <p:nvPr/>
                      </p:nvSpPr>
                      <p:spPr bwMode="auto">
                        <a:xfrm>
                          <a:off x="4840" y="2336"/>
                          <a:ext cx="570" cy="171"/>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IRQ1</a:t>
                          </a:r>
                          <a:endParaRPr lang="en-US" altLang="zh-CN" sz="1200">
                            <a:solidFill>
                              <a:schemeClr val="tx2"/>
                            </a:solidFill>
                            <a:latin typeface="Calibri" panose="020F0502020204030204" pitchFamily="34" charset="0"/>
                          </a:endParaRPr>
                        </a:p>
                        <a:p>
                          <a:endParaRPr lang="zh-CN" altLang="zh-CN">
                            <a:solidFill>
                              <a:schemeClr val="tx2"/>
                            </a:solidFill>
                          </a:endParaRPr>
                        </a:p>
                      </p:txBody>
                    </p:sp>
                    <p:grpSp>
                      <p:nvGrpSpPr>
                        <p:cNvPr id="68643" name="Group 36"/>
                        <p:cNvGrpSpPr/>
                        <p:nvPr/>
                      </p:nvGrpSpPr>
                      <p:grpSpPr bwMode="auto">
                        <a:xfrm>
                          <a:off x="4600" y="1840"/>
                          <a:ext cx="2160" cy="2807"/>
                          <a:chOff x="4600" y="1840"/>
                          <a:chExt cx="2160" cy="2807"/>
                        </a:xfrm>
                      </p:grpSpPr>
                      <p:sp>
                        <p:nvSpPr>
                          <p:cNvPr id="68644" name="Text Box 37"/>
                          <p:cNvSpPr txBox="1">
                            <a:spLocks noChangeArrowheads="1"/>
                          </p:cNvSpPr>
                          <p:nvPr/>
                        </p:nvSpPr>
                        <p:spPr bwMode="auto">
                          <a:xfrm>
                            <a:off x="4838" y="2036"/>
                            <a:ext cx="570" cy="193"/>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IRQ0</a:t>
                            </a:r>
                            <a:endParaRPr lang="en-US" altLang="zh-CN" sz="1200">
                              <a:solidFill>
                                <a:schemeClr val="tx2"/>
                              </a:solidFill>
                              <a:latin typeface="Calibri" panose="020F0502020204030204" pitchFamily="34" charset="0"/>
                            </a:endParaRPr>
                          </a:p>
                          <a:p>
                            <a:endParaRPr lang="zh-CN" altLang="zh-CN">
                              <a:solidFill>
                                <a:schemeClr val="tx2"/>
                              </a:solidFill>
                            </a:endParaRPr>
                          </a:p>
                        </p:txBody>
                      </p:sp>
                      <p:grpSp>
                        <p:nvGrpSpPr>
                          <p:cNvPr id="68645" name="Group 38"/>
                          <p:cNvGrpSpPr/>
                          <p:nvPr/>
                        </p:nvGrpSpPr>
                        <p:grpSpPr bwMode="auto">
                          <a:xfrm>
                            <a:off x="4600" y="1840"/>
                            <a:ext cx="2160" cy="2807"/>
                            <a:chOff x="4600" y="1840"/>
                            <a:chExt cx="2160" cy="2807"/>
                          </a:xfrm>
                        </p:grpSpPr>
                        <p:sp>
                          <p:nvSpPr>
                            <p:cNvPr id="68646" name="Text Box 39"/>
                            <p:cNvSpPr txBox="1">
                              <a:spLocks noChangeArrowheads="1"/>
                            </p:cNvSpPr>
                            <p:nvPr/>
                          </p:nvSpPr>
                          <p:spPr bwMode="auto">
                            <a:xfrm>
                              <a:off x="4810" y="4204"/>
                              <a:ext cx="570" cy="174"/>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IRQ7</a:t>
                              </a:r>
                              <a:endParaRPr lang="en-US" altLang="zh-CN" sz="1200">
                                <a:solidFill>
                                  <a:schemeClr val="tx2"/>
                                </a:solidFill>
                                <a:latin typeface="Calibri" panose="020F0502020204030204" pitchFamily="34" charset="0"/>
                              </a:endParaRPr>
                            </a:p>
                            <a:p>
                              <a:endParaRPr lang="zh-CN" altLang="zh-CN">
                                <a:solidFill>
                                  <a:schemeClr val="tx2"/>
                                </a:solidFill>
                              </a:endParaRPr>
                            </a:p>
                          </p:txBody>
                        </p:sp>
                        <p:grpSp>
                          <p:nvGrpSpPr>
                            <p:cNvPr id="68647" name="Group 40"/>
                            <p:cNvGrpSpPr/>
                            <p:nvPr/>
                          </p:nvGrpSpPr>
                          <p:grpSpPr bwMode="auto">
                            <a:xfrm>
                              <a:off x="4600" y="1840"/>
                              <a:ext cx="2160" cy="2807"/>
                              <a:chOff x="4600" y="1840"/>
                              <a:chExt cx="2160" cy="2807"/>
                            </a:xfrm>
                          </p:grpSpPr>
                          <p:sp>
                            <p:nvSpPr>
                              <p:cNvPr id="68648" name="Text Box 41"/>
                              <p:cNvSpPr txBox="1">
                                <a:spLocks noChangeArrowheads="1"/>
                              </p:cNvSpPr>
                              <p:nvPr/>
                            </p:nvSpPr>
                            <p:spPr bwMode="auto">
                              <a:xfrm>
                                <a:off x="4810" y="2927"/>
                                <a:ext cx="570" cy="200"/>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IRQ3</a:t>
                                </a:r>
                                <a:endParaRPr lang="en-US" altLang="zh-CN" sz="1200">
                                  <a:solidFill>
                                    <a:schemeClr val="tx2"/>
                                  </a:solidFill>
                                  <a:latin typeface="Calibri" panose="020F0502020204030204" pitchFamily="34" charset="0"/>
                                </a:endParaRPr>
                              </a:p>
                              <a:p>
                                <a:endParaRPr lang="zh-CN" altLang="zh-CN">
                                  <a:solidFill>
                                    <a:schemeClr val="tx2"/>
                                  </a:solidFill>
                                </a:endParaRPr>
                              </a:p>
                            </p:txBody>
                          </p:sp>
                          <p:cxnSp>
                            <p:nvCxnSpPr>
                              <p:cNvPr id="68649" name="AutoShape 42"/>
                              <p:cNvCxnSpPr>
                                <a:cxnSpLocks noChangeShapeType="1"/>
                              </p:cNvCxnSpPr>
                              <p:nvPr/>
                            </p:nvCxnSpPr>
                            <p:spPr bwMode="auto">
                              <a:xfrm>
                                <a:off x="6440" y="2240"/>
                                <a:ext cx="320" cy="0"/>
                              </a:xfrm>
                              <a:prstGeom prst="straightConnector1">
                                <a:avLst/>
                              </a:prstGeom>
                              <a:noFill/>
                              <a:ln w="9525">
                                <a:solidFill>
                                  <a:srgbClr val="000000"/>
                                </a:solidFill>
                                <a:round/>
                              </a:ln>
                            </p:spPr>
                          </p:cxnSp>
                          <p:cxnSp>
                            <p:nvCxnSpPr>
                              <p:cNvPr id="68650" name="AutoShape 43"/>
                              <p:cNvCxnSpPr>
                                <a:cxnSpLocks noChangeShapeType="1"/>
                              </p:cNvCxnSpPr>
                              <p:nvPr/>
                            </p:nvCxnSpPr>
                            <p:spPr bwMode="auto">
                              <a:xfrm>
                                <a:off x="6440" y="2550"/>
                                <a:ext cx="320" cy="0"/>
                              </a:xfrm>
                              <a:prstGeom prst="straightConnector1">
                                <a:avLst/>
                              </a:prstGeom>
                              <a:noFill/>
                              <a:ln w="9525">
                                <a:solidFill>
                                  <a:srgbClr val="000000"/>
                                </a:solidFill>
                                <a:round/>
                              </a:ln>
                            </p:spPr>
                          </p:cxnSp>
                          <p:cxnSp>
                            <p:nvCxnSpPr>
                              <p:cNvPr id="68651" name="AutoShape 44"/>
                              <p:cNvCxnSpPr>
                                <a:cxnSpLocks noChangeShapeType="1"/>
                              </p:cNvCxnSpPr>
                              <p:nvPr/>
                            </p:nvCxnSpPr>
                            <p:spPr bwMode="auto">
                              <a:xfrm>
                                <a:off x="4600" y="2190"/>
                                <a:ext cx="140" cy="1"/>
                              </a:xfrm>
                              <a:prstGeom prst="straightConnector1">
                                <a:avLst/>
                              </a:prstGeom>
                              <a:noFill/>
                              <a:ln w="9525">
                                <a:solidFill>
                                  <a:srgbClr val="000000"/>
                                </a:solidFill>
                                <a:round/>
                              </a:ln>
                            </p:spPr>
                          </p:cxnSp>
                          <p:cxnSp>
                            <p:nvCxnSpPr>
                              <p:cNvPr id="68652" name="AutoShape 45"/>
                              <p:cNvCxnSpPr>
                                <a:cxnSpLocks noChangeShapeType="1"/>
                              </p:cNvCxnSpPr>
                              <p:nvPr/>
                            </p:nvCxnSpPr>
                            <p:spPr bwMode="auto">
                              <a:xfrm flipV="1">
                                <a:off x="4740" y="1840"/>
                                <a:ext cx="0" cy="350"/>
                              </a:xfrm>
                              <a:prstGeom prst="straightConnector1">
                                <a:avLst/>
                              </a:prstGeom>
                              <a:noFill/>
                              <a:ln w="9525">
                                <a:solidFill>
                                  <a:srgbClr val="000000"/>
                                </a:solidFill>
                                <a:round/>
                              </a:ln>
                            </p:spPr>
                          </p:cxnSp>
                          <p:cxnSp>
                            <p:nvCxnSpPr>
                              <p:cNvPr id="68653" name="AutoShape 46"/>
                              <p:cNvCxnSpPr>
                                <a:cxnSpLocks noChangeShapeType="1"/>
                              </p:cNvCxnSpPr>
                              <p:nvPr/>
                            </p:nvCxnSpPr>
                            <p:spPr bwMode="auto">
                              <a:xfrm>
                                <a:off x="4740" y="1840"/>
                                <a:ext cx="1830" cy="0"/>
                              </a:xfrm>
                              <a:prstGeom prst="straightConnector1">
                                <a:avLst/>
                              </a:prstGeom>
                              <a:noFill/>
                              <a:ln w="9525">
                                <a:solidFill>
                                  <a:srgbClr val="000000"/>
                                </a:solidFill>
                                <a:round/>
                              </a:ln>
                            </p:spPr>
                          </p:cxnSp>
                          <p:cxnSp>
                            <p:nvCxnSpPr>
                              <p:cNvPr id="68654" name="AutoShape 47"/>
                              <p:cNvCxnSpPr>
                                <a:cxnSpLocks noChangeShapeType="1"/>
                              </p:cNvCxnSpPr>
                              <p:nvPr/>
                            </p:nvCxnSpPr>
                            <p:spPr bwMode="auto">
                              <a:xfrm flipV="1">
                                <a:off x="6570" y="1840"/>
                                <a:ext cx="0" cy="400"/>
                              </a:xfrm>
                              <a:prstGeom prst="straightConnector1">
                                <a:avLst/>
                              </a:prstGeom>
                              <a:noFill/>
                              <a:ln w="9525">
                                <a:solidFill>
                                  <a:srgbClr val="000000"/>
                                </a:solidFill>
                                <a:round/>
                              </a:ln>
                            </p:spPr>
                          </p:cxnSp>
                          <p:cxnSp>
                            <p:nvCxnSpPr>
                              <p:cNvPr id="68655" name="AutoShape 48"/>
                              <p:cNvCxnSpPr>
                                <a:cxnSpLocks noChangeShapeType="1"/>
                              </p:cNvCxnSpPr>
                              <p:nvPr/>
                            </p:nvCxnSpPr>
                            <p:spPr bwMode="auto">
                              <a:xfrm>
                                <a:off x="4620" y="2550"/>
                                <a:ext cx="220" cy="0"/>
                              </a:xfrm>
                              <a:prstGeom prst="straightConnector1">
                                <a:avLst/>
                              </a:prstGeom>
                              <a:noFill/>
                              <a:ln w="9525">
                                <a:solidFill>
                                  <a:srgbClr val="000000"/>
                                </a:solidFill>
                                <a:round/>
                              </a:ln>
                            </p:spPr>
                          </p:cxnSp>
                          <p:cxnSp>
                            <p:nvCxnSpPr>
                              <p:cNvPr id="68656" name="AutoShape 49"/>
                              <p:cNvCxnSpPr>
                                <a:cxnSpLocks noChangeShapeType="1"/>
                              </p:cNvCxnSpPr>
                              <p:nvPr/>
                            </p:nvCxnSpPr>
                            <p:spPr bwMode="auto">
                              <a:xfrm>
                                <a:off x="4980" y="2250"/>
                                <a:ext cx="360" cy="10"/>
                              </a:xfrm>
                              <a:prstGeom prst="straightConnector1">
                                <a:avLst/>
                              </a:prstGeom>
                              <a:noFill/>
                              <a:ln w="9525">
                                <a:solidFill>
                                  <a:srgbClr val="000000"/>
                                </a:solidFill>
                                <a:round/>
                                <a:tailEnd type="triangle" w="med" len="med"/>
                              </a:ln>
                            </p:spPr>
                          </p:cxnSp>
                          <p:cxnSp>
                            <p:nvCxnSpPr>
                              <p:cNvPr id="68657" name="AutoShape 50"/>
                              <p:cNvCxnSpPr>
                                <a:cxnSpLocks noChangeShapeType="1"/>
                              </p:cNvCxnSpPr>
                              <p:nvPr/>
                            </p:nvCxnSpPr>
                            <p:spPr bwMode="auto">
                              <a:xfrm>
                                <a:off x="4980" y="4390"/>
                                <a:ext cx="360" cy="10"/>
                              </a:xfrm>
                              <a:prstGeom prst="straightConnector1">
                                <a:avLst/>
                              </a:prstGeom>
                              <a:noFill/>
                              <a:ln w="9525">
                                <a:solidFill>
                                  <a:srgbClr val="000000"/>
                                </a:solidFill>
                                <a:round/>
                                <a:tailEnd type="triangle" w="med" len="med"/>
                              </a:ln>
                            </p:spPr>
                          </p:cxnSp>
                          <p:cxnSp>
                            <p:nvCxnSpPr>
                              <p:cNvPr id="68658" name="AutoShape 52"/>
                              <p:cNvCxnSpPr>
                                <a:cxnSpLocks noChangeShapeType="1"/>
                              </p:cNvCxnSpPr>
                              <p:nvPr/>
                            </p:nvCxnSpPr>
                            <p:spPr bwMode="auto">
                              <a:xfrm>
                                <a:off x="4960" y="3790"/>
                                <a:ext cx="360" cy="10"/>
                              </a:xfrm>
                              <a:prstGeom prst="straightConnector1">
                                <a:avLst/>
                              </a:prstGeom>
                              <a:noFill/>
                              <a:ln w="9525">
                                <a:solidFill>
                                  <a:srgbClr val="000000"/>
                                </a:solidFill>
                                <a:round/>
                                <a:tailEnd type="triangle" w="med" len="med"/>
                              </a:ln>
                            </p:spPr>
                          </p:cxnSp>
                          <p:cxnSp>
                            <p:nvCxnSpPr>
                              <p:cNvPr id="68659" name="AutoShape 53"/>
                              <p:cNvCxnSpPr>
                                <a:cxnSpLocks noChangeShapeType="1"/>
                              </p:cNvCxnSpPr>
                              <p:nvPr/>
                            </p:nvCxnSpPr>
                            <p:spPr bwMode="auto">
                              <a:xfrm>
                                <a:off x="4960" y="4070"/>
                                <a:ext cx="360" cy="10"/>
                              </a:xfrm>
                              <a:prstGeom prst="straightConnector1">
                                <a:avLst/>
                              </a:prstGeom>
                              <a:noFill/>
                              <a:ln w="9525">
                                <a:solidFill>
                                  <a:srgbClr val="000000"/>
                                </a:solidFill>
                                <a:round/>
                                <a:tailEnd type="triangle" w="med" len="med"/>
                              </a:ln>
                            </p:spPr>
                          </p:cxnSp>
                          <p:cxnSp>
                            <p:nvCxnSpPr>
                              <p:cNvPr id="68660" name="AutoShape 54"/>
                              <p:cNvCxnSpPr>
                                <a:cxnSpLocks noChangeShapeType="1"/>
                              </p:cNvCxnSpPr>
                              <p:nvPr/>
                            </p:nvCxnSpPr>
                            <p:spPr bwMode="auto">
                              <a:xfrm flipV="1">
                                <a:off x="4860" y="2530"/>
                                <a:ext cx="0" cy="340"/>
                              </a:xfrm>
                              <a:prstGeom prst="straightConnector1">
                                <a:avLst/>
                              </a:prstGeom>
                              <a:noFill/>
                              <a:ln w="9525">
                                <a:solidFill>
                                  <a:srgbClr val="000000"/>
                                </a:solidFill>
                                <a:round/>
                              </a:ln>
                            </p:spPr>
                          </p:cxnSp>
                          <p:cxnSp>
                            <p:nvCxnSpPr>
                              <p:cNvPr id="68661" name="AutoShape 55"/>
                              <p:cNvCxnSpPr>
                                <a:cxnSpLocks noChangeShapeType="1"/>
                              </p:cNvCxnSpPr>
                              <p:nvPr/>
                            </p:nvCxnSpPr>
                            <p:spPr bwMode="auto">
                              <a:xfrm>
                                <a:off x="4930" y="3450"/>
                                <a:ext cx="360" cy="10"/>
                              </a:xfrm>
                              <a:prstGeom prst="straightConnector1">
                                <a:avLst/>
                              </a:prstGeom>
                              <a:noFill/>
                              <a:ln w="9525">
                                <a:solidFill>
                                  <a:srgbClr val="000000"/>
                                </a:solidFill>
                                <a:round/>
                                <a:tailEnd type="triangle" w="med" len="med"/>
                              </a:ln>
                            </p:spPr>
                          </p:cxnSp>
                          <p:cxnSp>
                            <p:nvCxnSpPr>
                              <p:cNvPr id="68662" name="AutoShape 56"/>
                              <p:cNvCxnSpPr>
                                <a:cxnSpLocks noChangeShapeType="1"/>
                              </p:cNvCxnSpPr>
                              <p:nvPr/>
                            </p:nvCxnSpPr>
                            <p:spPr bwMode="auto">
                              <a:xfrm>
                                <a:off x="4930" y="3160"/>
                                <a:ext cx="360" cy="10"/>
                              </a:xfrm>
                              <a:prstGeom prst="straightConnector1">
                                <a:avLst/>
                              </a:prstGeom>
                              <a:noFill/>
                              <a:ln w="9525">
                                <a:solidFill>
                                  <a:srgbClr val="000000"/>
                                </a:solidFill>
                                <a:round/>
                                <a:tailEnd type="triangle" w="med" len="med"/>
                              </a:ln>
                            </p:spPr>
                          </p:cxnSp>
                          <p:sp>
                            <p:nvSpPr>
                              <p:cNvPr id="23609" name="Text Box 57"/>
                              <p:cNvSpPr txBox="1">
                                <a:spLocks noChangeArrowheads="1"/>
                              </p:cNvSpPr>
                              <p:nvPr/>
                            </p:nvSpPr>
                            <p:spPr bwMode="auto">
                              <a:xfrm>
                                <a:off x="5355" y="2044"/>
                                <a:ext cx="1149" cy="2603"/>
                              </a:xfrm>
                              <a:prstGeom prst="rect">
                                <a:avLst/>
                              </a:prstGeom>
                              <a:solidFill>
                                <a:srgbClr val="CC99FF"/>
                              </a:solidFill>
                              <a:ln w="9525">
                                <a:solidFill>
                                  <a:srgbClr val="000000"/>
                                </a:solidFill>
                                <a:miter lim="800000"/>
                              </a:ln>
                            </p:spPr>
                            <p:txBody>
                              <a:bodyPr/>
                              <a:lstStyle/>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IR0    INTA</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IR1     INT</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IR2</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IR3</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IR4</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IR5</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IR6</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IR7</a:t>
                                </a:r>
                                <a:endParaRPr lang="zh-CN" altLang="zh-CN" sz="2010" dirty="0">
                                  <a:solidFill>
                                    <a:schemeClr val="tx2"/>
                                  </a:solidFill>
                                  <a:latin typeface="Calibri" panose="020F0502020204030204" pitchFamily="34" charset="0"/>
                                  <a:ea typeface="宋体" panose="02010600030101010101" pitchFamily="2" charset="-122"/>
                                </a:endParaRPr>
                              </a:p>
                            </p:txBody>
                          </p:sp>
                          <p:cxnSp>
                            <p:nvCxnSpPr>
                              <p:cNvPr id="68664" name="AutoShape 51"/>
                              <p:cNvCxnSpPr>
                                <a:cxnSpLocks noChangeShapeType="1"/>
                              </p:cNvCxnSpPr>
                              <p:nvPr/>
                            </p:nvCxnSpPr>
                            <p:spPr bwMode="auto">
                              <a:xfrm>
                                <a:off x="4980" y="2530"/>
                                <a:ext cx="360" cy="10"/>
                              </a:xfrm>
                              <a:prstGeom prst="straightConnector1">
                                <a:avLst/>
                              </a:prstGeom>
                              <a:noFill/>
                              <a:ln w="9525">
                                <a:solidFill>
                                  <a:srgbClr val="000000"/>
                                </a:solidFill>
                                <a:round/>
                                <a:tailEnd type="triangle" w="med" len="med"/>
                              </a:ln>
                            </p:spPr>
                          </p:cxnSp>
                        </p:grpSp>
                      </p:grpSp>
                    </p:grpSp>
                  </p:grpSp>
                </p:grpSp>
              </p:grpSp>
            </p:grpSp>
            <p:cxnSp>
              <p:nvCxnSpPr>
                <p:cNvPr id="68665" name="AutoShape 58"/>
                <p:cNvCxnSpPr>
                  <a:cxnSpLocks noChangeShapeType="1"/>
                </p:cNvCxnSpPr>
                <p:nvPr/>
              </p:nvCxnSpPr>
              <p:spPr bwMode="auto">
                <a:xfrm>
                  <a:off x="4860" y="2870"/>
                  <a:ext cx="420" cy="11"/>
                </a:xfrm>
                <a:prstGeom prst="straightConnector1">
                  <a:avLst/>
                </a:prstGeom>
                <a:noFill/>
                <a:ln w="9525">
                  <a:solidFill>
                    <a:srgbClr val="000000"/>
                  </a:solidFill>
                  <a:round/>
                </a:ln>
              </p:spPr>
            </p:cxnSp>
          </p:grpSp>
        </p:grpSp>
        <p:sp>
          <p:nvSpPr>
            <p:cNvPr id="23611" name="Text Box 59"/>
            <p:cNvSpPr txBox="1">
              <a:spLocks noChangeArrowheads="1"/>
            </p:cNvSpPr>
            <p:nvPr/>
          </p:nvSpPr>
          <p:spPr bwMode="auto">
            <a:xfrm>
              <a:off x="6048" y="2873"/>
              <a:ext cx="386" cy="1711"/>
            </a:xfrm>
            <a:prstGeom prst="rect">
              <a:avLst/>
            </a:prstGeom>
            <a:solidFill>
              <a:srgbClr val="FFFF00"/>
            </a:solidFill>
            <a:ln w="9525">
              <a:noFill/>
              <a:miter lim="800000"/>
            </a:ln>
          </p:spPr>
          <p:txBody>
            <a:bodyPr/>
            <a:lstStyle/>
            <a:p>
              <a:pPr>
                <a:defRPr/>
              </a:pPr>
              <a:r>
                <a:rPr lang="en-US" altLang="zh-CN" sz="2010" dirty="0">
                  <a:solidFill>
                    <a:schemeClr val="tx2"/>
                  </a:solidFill>
                  <a:latin typeface="Calibri" panose="020F0502020204030204" pitchFamily="34" charset="0"/>
                  <a:ea typeface="宋体" panose="02010600030101010101" pitchFamily="2" charset="-122"/>
                </a:rPr>
                <a:t>8259A</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zh-CN" altLang="en-US" sz="2010" dirty="0">
                  <a:solidFill>
                    <a:schemeClr val="tx2"/>
                  </a:solidFill>
                  <a:latin typeface="Calibri" panose="020F0502020204030204" pitchFamily="34" charset="0"/>
                  <a:ea typeface="宋体" panose="02010600030101010101" pitchFamily="2" charset="-122"/>
                </a:rPr>
                <a:t>主片</a:t>
              </a:r>
              <a:endParaRPr lang="zh-CN" altLang="zh-CN" sz="2010" dirty="0">
                <a:solidFill>
                  <a:schemeClr val="tx2"/>
                </a:solidFill>
                <a:latin typeface="Calibri" panose="020F0502020204030204" pitchFamily="34" charset="0"/>
                <a:ea typeface="宋体" panose="02010600030101010101" pitchFamily="2" charset="-122"/>
              </a:endParaRPr>
            </a:p>
          </p:txBody>
        </p:sp>
        <p:sp>
          <p:nvSpPr>
            <p:cNvPr id="23612" name="Text Box 60"/>
            <p:cNvSpPr txBox="1">
              <a:spLocks noChangeArrowheads="1"/>
            </p:cNvSpPr>
            <p:nvPr/>
          </p:nvSpPr>
          <p:spPr bwMode="auto">
            <a:xfrm>
              <a:off x="4220" y="2927"/>
              <a:ext cx="411" cy="1634"/>
            </a:xfrm>
            <a:prstGeom prst="rect">
              <a:avLst/>
            </a:prstGeom>
            <a:solidFill>
              <a:srgbClr val="FFC000"/>
            </a:solidFill>
            <a:ln w="9525">
              <a:noFill/>
              <a:miter lim="800000"/>
            </a:ln>
          </p:spPr>
          <p:txBody>
            <a:bodyPr/>
            <a:lstStyle/>
            <a:p>
              <a:pPr>
                <a:defRPr/>
              </a:pPr>
              <a:r>
                <a:rPr lang="en-US" altLang="zh-CN" sz="2010" dirty="0">
                  <a:solidFill>
                    <a:schemeClr val="tx2"/>
                  </a:solidFill>
                  <a:latin typeface="Calibri" panose="020F0502020204030204" pitchFamily="34" charset="0"/>
                  <a:ea typeface="宋体" panose="02010600030101010101" pitchFamily="2" charset="-122"/>
                </a:rPr>
                <a:t>8</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chemeClr val="tx2"/>
                  </a:solidFill>
                  <a:latin typeface="Calibri" panose="020F0502020204030204" pitchFamily="34" charset="0"/>
                  <a:ea typeface="宋体" panose="02010600030101010101" pitchFamily="2" charset="-122"/>
                </a:rPr>
                <a:t>2</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chemeClr val="tx2"/>
                  </a:solidFill>
                  <a:latin typeface="Calibri" panose="020F0502020204030204" pitchFamily="34" charset="0"/>
                  <a:ea typeface="宋体" panose="02010600030101010101" pitchFamily="2" charset="-122"/>
                </a:rPr>
                <a:t>5</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chemeClr val="tx2"/>
                  </a:solidFill>
                  <a:latin typeface="Calibri" panose="020F0502020204030204" pitchFamily="34" charset="0"/>
                  <a:ea typeface="宋体" panose="02010600030101010101" pitchFamily="2" charset="-122"/>
                </a:rPr>
                <a:t>9A</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zh-CN" altLang="en-US" sz="2010" dirty="0">
                  <a:solidFill>
                    <a:schemeClr val="tx2"/>
                  </a:solidFill>
                  <a:latin typeface="Calibri" panose="020F0502020204030204" pitchFamily="34" charset="0"/>
                  <a:ea typeface="宋体" panose="02010600030101010101" pitchFamily="2" charset="-122"/>
                </a:rPr>
                <a:t>从片</a:t>
              </a:r>
              <a:endParaRPr lang="zh-CN" altLang="zh-CN" sz="2010" dirty="0">
                <a:solidFill>
                  <a:schemeClr val="tx2"/>
                </a:solidFill>
                <a:latin typeface="Calibri" panose="020F050202020403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文本占位符 71682"/>
          <p:cNvSpPr>
            <a:spLocks noGrp="1"/>
          </p:cNvSpPr>
          <p:nvPr>
            <p:ph type="body" idx="1"/>
          </p:nvPr>
        </p:nvSpPr>
        <p:spPr>
          <a:xfrm>
            <a:off x="0" y="44450"/>
            <a:ext cx="9144000" cy="762000"/>
          </a:xfrm>
        </p:spPr>
        <p:txBody>
          <a:bodyPr/>
          <a:p>
            <a:pPr algn="ctr">
              <a:buNone/>
            </a:pPr>
            <a:r>
              <a:rPr lang="en-US" altLang="zh-CN" sz="3200" b="0" dirty="0">
                <a:latin typeface="楷体_GB2312" pitchFamily="49" charset="-122"/>
                <a:ea typeface="楷体_GB2312" pitchFamily="49" charset="-122"/>
              </a:rPr>
              <a:t>8259A</a:t>
            </a:r>
            <a:r>
              <a:rPr lang="zh-CN" altLang="en-US" sz="3200" b="0" dirty="0">
                <a:latin typeface="楷体_GB2312" pitchFamily="49" charset="-122"/>
                <a:ea typeface="楷体_GB2312" pitchFamily="49" charset="-122"/>
              </a:rPr>
              <a:t>的结构框图</a:t>
            </a:r>
            <a:endParaRPr lang="zh-CN" altLang="en-US" sz="3200" b="0" dirty="0">
              <a:latin typeface="楷体_GB2312" pitchFamily="49" charset="-122"/>
              <a:ea typeface="楷体_GB2312" pitchFamily="49" charset="-122"/>
            </a:endParaRPr>
          </a:p>
        </p:txBody>
      </p:sp>
      <p:pic>
        <p:nvPicPr>
          <p:cNvPr id="71938" name="图片 71937"/>
          <p:cNvPicPr>
            <a:picLocks noChangeAspect="1"/>
          </p:cNvPicPr>
          <p:nvPr/>
        </p:nvPicPr>
        <p:blipFill>
          <a:blip r:embed="rId1"/>
          <a:stretch>
            <a:fillRect/>
          </a:stretch>
        </p:blipFill>
        <p:spPr>
          <a:xfrm>
            <a:off x="107950" y="919163"/>
            <a:ext cx="9026525" cy="5678487"/>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6" name="矩形 120835"/>
          <p:cNvSpPr/>
          <p:nvPr/>
        </p:nvSpPr>
        <p:spPr>
          <a:xfrm>
            <a:off x="-107950" y="1293813"/>
            <a:ext cx="9467850" cy="3935412"/>
          </a:xfrm>
          <a:prstGeom prst="rect">
            <a:avLst/>
          </a:prstGeom>
          <a:noFill/>
          <a:ln w="9525">
            <a:noFill/>
          </a:ln>
        </p:spPr>
        <p:txBody>
          <a:bodyPr>
            <a:spAutoFit/>
          </a:bodyPr>
          <a:p>
            <a:pPr>
              <a:buClr>
                <a:srgbClr val="FF3300"/>
              </a:buClr>
              <a:buFont typeface="Wingdings" panose="05000000000000000000" pitchFamily="2" charset="2"/>
              <a:buChar char="u"/>
            </a:pPr>
            <a:r>
              <a:rPr lang="zh-CN" altLang="en-US" b="1" dirty="0">
                <a:solidFill>
                  <a:srgbClr val="FF3300"/>
                </a:solidFill>
                <a:latin typeface="楷体_GB2312" pitchFamily="49" charset="-122"/>
                <a:ea typeface="楷体_GB2312" pitchFamily="49" charset="-122"/>
              </a:rPr>
              <a:t>中断请求寄存器</a:t>
            </a:r>
            <a:r>
              <a:rPr lang="en-US" altLang="zh-CN" b="1">
                <a:solidFill>
                  <a:srgbClr val="FF3300"/>
                </a:solidFill>
                <a:latin typeface="楷体_GB2312" pitchFamily="49" charset="-122"/>
                <a:ea typeface="楷体_GB2312" pitchFamily="49" charset="-122"/>
              </a:rPr>
              <a:t>IRR</a:t>
            </a:r>
            <a:r>
              <a:rPr lang="zh-CN" altLang="en-US" b="1">
                <a:solidFill>
                  <a:srgbClr val="800000"/>
                </a:solidFill>
                <a:latin typeface="楷体_GB2312" pitchFamily="49" charset="-122"/>
                <a:ea typeface="楷体_GB2312" pitchFamily="49" charset="-122"/>
              </a:rPr>
              <a:t>􀁺</a:t>
            </a:r>
            <a:endParaRPr lang="zh-CN" altLang="en-US" b="1">
              <a:solidFill>
                <a:srgbClr val="800000"/>
              </a:solidFill>
              <a:latin typeface="楷体_GB2312" pitchFamily="49" charset="-122"/>
              <a:ea typeface="楷体_GB2312" pitchFamily="49" charset="-122"/>
            </a:endParaRPr>
          </a:p>
          <a:p>
            <a:pPr lvl="1">
              <a:buClr>
                <a:srgbClr val="FF3300"/>
              </a:buClr>
              <a:buFont typeface="Wingdings" panose="05000000000000000000" pitchFamily="2" charset="2"/>
              <a:buChar char="Ø"/>
            </a:pPr>
            <a:r>
              <a:rPr lang="zh-CN" altLang="en-US" sz="2800" dirty="0">
                <a:latin typeface="楷体_GB2312" pitchFamily="49" charset="-122"/>
                <a:ea typeface="楷体_GB2312" pitchFamily="49" charset="-122"/>
              </a:rPr>
              <a:t>保存</a:t>
            </a:r>
            <a:r>
              <a:rPr lang="en-US" altLang="zh-CN" sz="2800" dirty="0">
                <a:latin typeface="楷体_GB2312" pitchFamily="49" charset="-122"/>
                <a:ea typeface="楷体_GB2312" pitchFamily="49" charset="-122"/>
              </a:rPr>
              <a:t>8</a:t>
            </a:r>
            <a:r>
              <a:rPr lang="zh-CN" altLang="en-US" sz="2800" dirty="0">
                <a:latin typeface="楷体_GB2312" pitchFamily="49" charset="-122"/>
                <a:ea typeface="楷体_GB2312" pitchFamily="49" charset="-122"/>
              </a:rPr>
              <a:t>条外界中断请求信号</a:t>
            </a:r>
            <a:r>
              <a:rPr lang="en-US" altLang="zh-CN" sz="2800" dirty="0">
                <a:latin typeface="楷体_GB2312" pitchFamily="49" charset="-122"/>
                <a:ea typeface="楷体_GB2312" pitchFamily="49" charset="-122"/>
              </a:rPr>
              <a:t>IR0</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IR7</a:t>
            </a:r>
            <a:r>
              <a:rPr lang="zh-CN" altLang="en-US" sz="2800" dirty="0">
                <a:latin typeface="楷体_GB2312" pitchFamily="49" charset="-122"/>
                <a:ea typeface="楷体_GB2312" pitchFamily="49" charset="-122"/>
              </a:rPr>
              <a:t>的请求状态</a:t>
            </a:r>
            <a:endParaRPr lang="zh-CN" altLang="en-US" sz="2800" dirty="0">
              <a:latin typeface="楷体_GB2312" pitchFamily="49" charset="-122"/>
              <a:ea typeface="楷体_GB2312" pitchFamily="49" charset="-122"/>
            </a:endParaRPr>
          </a:p>
          <a:p>
            <a:pPr lvl="1">
              <a:buClr>
                <a:srgbClr val="FF3300"/>
              </a:buClr>
              <a:buFont typeface="Wingdings" panose="05000000000000000000" pitchFamily="2" charset="2"/>
              <a:buChar char="Ø"/>
            </a:pPr>
            <a:r>
              <a:rPr lang="en-US" altLang="zh-CN" sz="2800" dirty="0">
                <a:latin typeface="楷体_GB2312" pitchFamily="49" charset="-122"/>
                <a:ea typeface="楷体_GB2312" pitchFamily="49" charset="-122"/>
              </a:rPr>
              <a:t>Di</a:t>
            </a:r>
            <a:r>
              <a:rPr lang="zh-CN" altLang="en-US" sz="2800" dirty="0">
                <a:latin typeface="楷体_GB2312" pitchFamily="49" charset="-122"/>
                <a:ea typeface="楷体_GB2312" pitchFamily="49" charset="-122"/>
              </a:rPr>
              <a:t>位为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表示</a:t>
            </a:r>
            <a:r>
              <a:rPr lang="en-US" altLang="zh-CN" sz="2800" err="1">
                <a:latin typeface="楷体_GB2312" pitchFamily="49" charset="-122"/>
                <a:ea typeface="楷体_GB2312" pitchFamily="49" charset="-122"/>
              </a:rPr>
              <a:t>IRi</a:t>
            </a:r>
            <a:r>
              <a:rPr lang="zh-CN" altLang="en-US" sz="2800" dirty="0">
                <a:latin typeface="楷体_GB2312" pitchFamily="49" charset="-122"/>
                <a:ea typeface="楷体_GB2312" pitchFamily="49" charset="-122"/>
              </a:rPr>
              <a:t>引脚有中断请求；为</a:t>
            </a:r>
            <a:r>
              <a:rPr lang="en-US" altLang="zh-CN" sz="2800" dirty="0">
                <a:latin typeface="楷体_GB2312" pitchFamily="49" charset="-122"/>
                <a:ea typeface="楷体_GB2312" pitchFamily="49" charset="-122"/>
              </a:rPr>
              <a:t>0</a:t>
            </a:r>
            <a:r>
              <a:rPr lang="zh-CN" altLang="en-US" sz="2800" dirty="0">
                <a:latin typeface="楷体_GB2312" pitchFamily="49" charset="-122"/>
                <a:ea typeface="楷体_GB2312" pitchFamily="49" charset="-122"/>
              </a:rPr>
              <a:t>表示无请求</a:t>
            </a:r>
            <a:endParaRPr lang="zh-CN" altLang="en-US" sz="2800" dirty="0">
              <a:latin typeface="楷体_GB2312" pitchFamily="49" charset="-122"/>
              <a:ea typeface="楷体_GB2312" pitchFamily="49" charset="-122"/>
            </a:endParaRPr>
          </a:p>
          <a:p>
            <a:pPr>
              <a:buClr>
                <a:srgbClr val="FF3300"/>
              </a:buClr>
              <a:buFont typeface="Wingdings" panose="05000000000000000000" pitchFamily="2" charset="2"/>
              <a:buChar char="u"/>
            </a:pPr>
            <a:r>
              <a:rPr lang="zh-CN" altLang="en-US" b="1" dirty="0">
                <a:solidFill>
                  <a:srgbClr val="FF3300"/>
                </a:solidFill>
                <a:latin typeface="楷体_GB2312" pitchFamily="49" charset="-122"/>
                <a:ea typeface="楷体_GB2312" pitchFamily="49" charset="-122"/>
              </a:rPr>
              <a:t>中断服务寄存器</a:t>
            </a:r>
            <a:r>
              <a:rPr lang="en-US" altLang="zh-CN" b="1">
                <a:solidFill>
                  <a:srgbClr val="FF3300"/>
                </a:solidFill>
                <a:latin typeface="楷体_GB2312" pitchFamily="49" charset="-122"/>
                <a:ea typeface="楷体_GB2312" pitchFamily="49" charset="-122"/>
              </a:rPr>
              <a:t>ISR</a:t>
            </a:r>
            <a:r>
              <a:rPr lang="zh-CN" altLang="en-US"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lvl="1">
              <a:buClr>
                <a:srgbClr val="FF3300"/>
              </a:buClr>
              <a:buFont typeface="Wingdings" panose="05000000000000000000" pitchFamily="2" charset="2"/>
              <a:buChar char="Ø"/>
            </a:pPr>
            <a:r>
              <a:rPr lang="zh-CN" altLang="en-US" sz="2800" dirty="0">
                <a:latin typeface="楷体_GB2312" pitchFamily="49" charset="-122"/>
                <a:ea typeface="楷体_GB2312" pitchFamily="49" charset="-122"/>
              </a:rPr>
              <a:t>保存正在被</a:t>
            </a:r>
            <a:r>
              <a:rPr lang="en-US" altLang="zh-CN" sz="2800" dirty="0">
                <a:latin typeface="楷体_GB2312" pitchFamily="49" charset="-122"/>
                <a:ea typeface="楷体_GB2312" pitchFamily="49" charset="-122"/>
              </a:rPr>
              <a:t>8259A</a:t>
            </a:r>
            <a:r>
              <a:rPr lang="zh-CN" altLang="en-US" sz="2800" dirty="0">
                <a:latin typeface="楷体_GB2312" pitchFamily="49" charset="-122"/>
                <a:ea typeface="楷体_GB2312" pitchFamily="49" charset="-122"/>
              </a:rPr>
              <a:t>服务着的中断状态</a:t>
            </a:r>
            <a:endParaRPr lang="zh-CN" altLang="en-US" sz="2800" dirty="0">
              <a:latin typeface="楷体_GB2312" pitchFamily="49" charset="-122"/>
              <a:ea typeface="楷体_GB2312" pitchFamily="49" charset="-122"/>
            </a:endParaRPr>
          </a:p>
          <a:p>
            <a:pPr lvl="1">
              <a:buClr>
                <a:srgbClr val="FF3300"/>
              </a:buClr>
              <a:buFont typeface="Wingdings" panose="05000000000000000000" pitchFamily="2" charset="2"/>
              <a:buChar char="Ø"/>
            </a:pPr>
            <a:r>
              <a:rPr lang="en-US" altLang="zh-CN" sz="2800" dirty="0">
                <a:latin typeface="楷体_GB2312" pitchFamily="49" charset="-122"/>
                <a:ea typeface="楷体_GB2312" pitchFamily="49" charset="-122"/>
              </a:rPr>
              <a:t>Di</a:t>
            </a:r>
            <a:r>
              <a:rPr lang="zh-CN" altLang="en-US" sz="2800" dirty="0">
                <a:latin typeface="楷体_GB2312" pitchFamily="49" charset="-122"/>
                <a:ea typeface="楷体_GB2312" pitchFamily="49" charset="-122"/>
              </a:rPr>
              <a:t>位为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表示</a:t>
            </a:r>
            <a:r>
              <a:rPr lang="en-US" altLang="zh-CN" sz="2800" err="1">
                <a:latin typeface="楷体_GB2312" pitchFamily="49" charset="-122"/>
                <a:ea typeface="楷体_GB2312" pitchFamily="49" charset="-122"/>
              </a:rPr>
              <a:t>IRi</a:t>
            </a:r>
            <a:r>
              <a:rPr lang="zh-CN" altLang="en-US" sz="2800" dirty="0">
                <a:latin typeface="楷体_GB2312" pitchFamily="49" charset="-122"/>
                <a:ea typeface="楷体_GB2312" pitchFamily="49" charset="-122"/>
              </a:rPr>
              <a:t>中断正在服务中；为</a:t>
            </a:r>
            <a:r>
              <a:rPr lang="en-US" altLang="zh-CN" sz="2800" dirty="0">
                <a:latin typeface="楷体_GB2312" pitchFamily="49" charset="-122"/>
                <a:ea typeface="楷体_GB2312" pitchFamily="49" charset="-122"/>
              </a:rPr>
              <a:t>0</a:t>
            </a:r>
            <a:r>
              <a:rPr lang="zh-CN" altLang="en-US" sz="2800" dirty="0">
                <a:latin typeface="楷体_GB2312" pitchFamily="49" charset="-122"/>
                <a:ea typeface="楷体_GB2312" pitchFamily="49" charset="-122"/>
              </a:rPr>
              <a:t>表示没有被服务</a:t>
            </a:r>
            <a:endParaRPr lang="zh-CN" altLang="en-US" sz="2800" dirty="0">
              <a:latin typeface="楷体_GB2312" pitchFamily="49" charset="-122"/>
              <a:ea typeface="楷体_GB2312" pitchFamily="49" charset="-122"/>
            </a:endParaRPr>
          </a:p>
          <a:p>
            <a:pPr>
              <a:buClr>
                <a:srgbClr val="FF3300"/>
              </a:buClr>
              <a:buFont typeface="Wingdings" panose="05000000000000000000" pitchFamily="2" charset="2"/>
              <a:buChar char="u"/>
            </a:pPr>
            <a:r>
              <a:rPr lang="zh-CN" altLang="en-US" b="1" dirty="0">
                <a:solidFill>
                  <a:srgbClr val="FF3300"/>
                </a:solidFill>
                <a:latin typeface="楷体_GB2312" pitchFamily="49" charset="-122"/>
                <a:ea typeface="楷体_GB2312" pitchFamily="49" charset="-122"/>
              </a:rPr>
              <a:t>中断屏蔽寄存器</a:t>
            </a:r>
            <a:r>
              <a:rPr lang="en-US" altLang="zh-CN" b="1">
                <a:solidFill>
                  <a:srgbClr val="FF3300"/>
                </a:solidFill>
                <a:latin typeface="楷体_GB2312" pitchFamily="49" charset="-122"/>
                <a:ea typeface="楷体_GB2312" pitchFamily="49" charset="-122"/>
              </a:rPr>
              <a:t>IMR</a:t>
            </a:r>
            <a:r>
              <a:rPr lang="zh-CN" altLang="en-US">
                <a:solidFill>
                  <a:srgbClr val="FF3300"/>
                </a:solidFill>
                <a:latin typeface="楷体_GB2312" pitchFamily="49" charset="-122"/>
                <a:ea typeface="楷体_GB2312" pitchFamily="49" charset="-122"/>
              </a:rPr>
              <a:t>􀁺</a:t>
            </a:r>
            <a:endParaRPr lang="zh-CN" altLang="en-US">
              <a:solidFill>
                <a:srgbClr val="FF3300"/>
              </a:solidFill>
              <a:latin typeface="楷体_GB2312" pitchFamily="49" charset="-122"/>
              <a:ea typeface="楷体_GB2312" pitchFamily="49" charset="-122"/>
            </a:endParaRPr>
          </a:p>
          <a:p>
            <a:pPr lvl="1">
              <a:buClr>
                <a:srgbClr val="FF3300"/>
              </a:buClr>
              <a:buFont typeface="Wingdings" panose="05000000000000000000" pitchFamily="2" charset="2"/>
              <a:buChar char="Ø"/>
            </a:pPr>
            <a:r>
              <a:rPr lang="zh-CN" altLang="en-US" sz="2800" dirty="0">
                <a:latin typeface="楷体_GB2312" pitchFamily="49" charset="-122"/>
                <a:ea typeface="楷体_GB2312" pitchFamily="49" charset="-122"/>
              </a:rPr>
              <a:t>保存对中断请求信号</a:t>
            </a:r>
            <a:r>
              <a:rPr lang="en-US" altLang="zh-CN" sz="2800" dirty="0">
                <a:latin typeface="楷体_GB2312" pitchFamily="49" charset="-122"/>
                <a:ea typeface="楷体_GB2312" pitchFamily="49" charset="-122"/>
              </a:rPr>
              <a:t>IR</a:t>
            </a:r>
            <a:r>
              <a:rPr lang="zh-CN" altLang="en-US" sz="2800" dirty="0">
                <a:latin typeface="楷体_GB2312" pitchFamily="49" charset="-122"/>
                <a:ea typeface="楷体_GB2312" pitchFamily="49" charset="-122"/>
              </a:rPr>
              <a:t>的屏蔽状态</a:t>
            </a:r>
            <a:endParaRPr lang="zh-CN" altLang="en-US" sz="2800" dirty="0">
              <a:latin typeface="楷体_GB2312" pitchFamily="49" charset="-122"/>
              <a:ea typeface="楷体_GB2312" pitchFamily="49" charset="-122"/>
            </a:endParaRPr>
          </a:p>
          <a:p>
            <a:pPr lvl="1">
              <a:buClr>
                <a:srgbClr val="FF3300"/>
              </a:buClr>
              <a:buFont typeface="Wingdings" panose="05000000000000000000" pitchFamily="2" charset="2"/>
              <a:buChar char="Ø"/>
            </a:pPr>
            <a:r>
              <a:rPr lang="en-US" altLang="zh-CN" sz="2800" dirty="0">
                <a:latin typeface="楷体_GB2312" pitchFamily="49" charset="-122"/>
                <a:ea typeface="楷体_GB2312" pitchFamily="49" charset="-122"/>
              </a:rPr>
              <a:t>Di</a:t>
            </a:r>
            <a:r>
              <a:rPr lang="zh-CN" altLang="en-US" sz="2800" dirty="0">
                <a:latin typeface="楷体_GB2312" pitchFamily="49" charset="-122"/>
                <a:ea typeface="楷体_GB2312" pitchFamily="49" charset="-122"/>
              </a:rPr>
              <a:t>位为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表示</a:t>
            </a:r>
            <a:r>
              <a:rPr lang="en-US" altLang="zh-CN" sz="2800" err="1">
                <a:latin typeface="楷体_GB2312" pitchFamily="49" charset="-122"/>
                <a:ea typeface="楷体_GB2312" pitchFamily="49" charset="-122"/>
              </a:rPr>
              <a:t>IRi</a:t>
            </a:r>
            <a:r>
              <a:rPr lang="zh-CN" altLang="en-US" sz="2800" dirty="0">
                <a:latin typeface="楷体_GB2312" pitchFamily="49" charset="-122"/>
                <a:ea typeface="楷体_GB2312" pitchFamily="49" charset="-122"/>
              </a:rPr>
              <a:t>中断被屏蔽（禁止）；为</a:t>
            </a:r>
            <a:r>
              <a:rPr lang="en-US" altLang="zh-CN" sz="2800" dirty="0">
                <a:latin typeface="楷体_GB2312" pitchFamily="49" charset="-122"/>
                <a:ea typeface="楷体_GB2312" pitchFamily="49" charset="-122"/>
              </a:rPr>
              <a:t>0</a:t>
            </a:r>
            <a:r>
              <a:rPr lang="zh-CN" altLang="en-US" sz="2800" dirty="0">
                <a:latin typeface="楷体_GB2312" pitchFamily="49" charset="-122"/>
                <a:ea typeface="楷体_GB2312" pitchFamily="49" charset="-122"/>
              </a:rPr>
              <a:t>表示允许􀂋</a:t>
            </a:r>
            <a:endParaRPr lang="zh-CN" altLang="en-US" sz="2800" dirty="0">
              <a:latin typeface="楷体_GB2312" pitchFamily="49" charset="-122"/>
              <a:ea typeface="楷体_GB2312" pitchFamily="49" charset="-122"/>
            </a:endParaRPr>
          </a:p>
        </p:txBody>
      </p:sp>
      <p:sp>
        <p:nvSpPr>
          <p:cNvPr id="120837" name="标题 120836"/>
          <p:cNvSpPr>
            <a:spLocks noGrp="1"/>
          </p:cNvSpPr>
          <p:nvPr>
            <p:ph type="title"/>
          </p:nvPr>
        </p:nvSpPr>
        <p:spPr/>
        <p:txBody>
          <a:bodyPr anchor="ctr"/>
          <a:p>
            <a:endParaRPr dirty="0"/>
          </a:p>
        </p:txBody>
      </p:sp>
      <p:sp>
        <p:nvSpPr>
          <p:cNvPr id="120838" name="文本占位符 120837"/>
          <p:cNvSpPr>
            <a:spLocks noGrp="1"/>
          </p:cNvSpPr>
          <p:nvPr>
            <p:ph type="body" idx="1"/>
          </p:nvPr>
        </p:nvSpPr>
        <p:spPr>
          <a:xfrm>
            <a:off x="0" y="336550"/>
            <a:ext cx="9222740" cy="5808980"/>
          </a:xfrm>
        </p:spPr>
        <p:txBody>
          <a:bodyPr/>
          <a:p>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646" name="组合 66645"/>
          <p:cNvGrpSpPr/>
          <p:nvPr/>
        </p:nvGrpSpPr>
        <p:grpSpPr>
          <a:xfrm>
            <a:off x="539750" y="893763"/>
            <a:ext cx="8135938" cy="5343525"/>
            <a:chOff x="-3" y="-3"/>
            <a:chExt cx="2322" cy="3372"/>
          </a:xfrm>
        </p:grpSpPr>
        <p:grpSp>
          <p:nvGrpSpPr>
            <p:cNvPr id="66644" name="组合 66643"/>
            <p:cNvGrpSpPr/>
            <p:nvPr/>
          </p:nvGrpSpPr>
          <p:grpSpPr>
            <a:xfrm>
              <a:off x="0" y="0"/>
              <a:ext cx="2316" cy="3366"/>
              <a:chOff x="0" y="0"/>
              <a:chExt cx="2316" cy="3366"/>
            </a:xfrm>
          </p:grpSpPr>
          <p:grpSp>
            <p:nvGrpSpPr>
              <p:cNvPr id="66591" name="组合 66590"/>
              <p:cNvGrpSpPr/>
              <p:nvPr/>
            </p:nvGrpSpPr>
            <p:grpSpPr>
              <a:xfrm>
                <a:off x="0" y="0"/>
                <a:ext cx="629" cy="374"/>
                <a:chOff x="0" y="0"/>
                <a:chExt cx="629" cy="374"/>
              </a:xfrm>
            </p:grpSpPr>
            <p:sp>
              <p:nvSpPr>
                <p:cNvPr id="66563" name="矩形 66562"/>
                <p:cNvSpPr/>
                <p:nvPr/>
              </p:nvSpPr>
              <p:spPr>
                <a:xfrm>
                  <a:off x="43" y="0"/>
                  <a:ext cx="543" cy="374"/>
                </a:xfrm>
                <a:prstGeom prst="rect">
                  <a:avLst/>
                </a:prstGeom>
                <a:noFill/>
                <a:ln w="9525">
                  <a:noFill/>
                </a:ln>
              </p:spPr>
              <p:txBody>
                <a:bodyPr anchor="ctr"/>
                <a:p>
                  <a:pPr algn="ctr"/>
                  <a:r>
                    <a:rPr lang="en-US" altLang="zh-CN" sz="2400" dirty="0">
                      <a:solidFill>
                        <a:srgbClr val="FF3300"/>
                      </a:solidFill>
                      <a:latin typeface="楷体_GB2312" pitchFamily="49" charset="-122"/>
                      <a:ea typeface="楷体_GB2312" pitchFamily="49" charset="-122"/>
                    </a:rPr>
                    <a:t>8259</a:t>
                  </a:r>
                  <a:r>
                    <a:rPr lang="zh-CN" altLang="en-US" sz="2400" dirty="0">
                      <a:solidFill>
                        <a:srgbClr val="FF3300"/>
                      </a:solidFill>
                      <a:latin typeface="楷体_GB2312" pitchFamily="49" charset="-122"/>
                      <a:ea typeface="楷体_GB2312" pitchFamily="49" charset="-122"/>
                    </a:rPr>
                    <a:t>输入</a:t>
                  </a:r>
                  <a:endParaRPr lang="zh-CN" altLang="en-US" sz="2400" dirty="0">
                    <a:solidFill>
                      <a:srgbClr val="FF3300"/>
                    </a:solidFill>
                    <a:latin typeface="楷体_GB2312" pitchFamily="49" charset="-122"/>
                    <a:ea typeface="楷体_GB2312" pitchFamily="49" charset="-122"/>
                  </a:endParaRPr>
                </a:p>
              </p:txBody>
            </p:sp>
            <p:sp>
              <p:nvSpPr>
                <p:cNvPr id="66590" name="矩形 66589"/>
                <p:cNvSpPr/>
                <p:nvPr/>
              </p:nvSpPr>
              <p:spPr>
                <a:xfrm>
                  <a:off x="0" y="0"/>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593" name="组合 66592"/>
              <p:cNvGrpSpPr/>
              <p:nvPr/>
            </p:nvGrpSpPr>
            <p:grpSpPr>
              <a:xfrm>
                <a:off x="629" y="0"/>
                <a:ext cx="623" cy="374"/>
                <a:chOff x="629" y="0"/>
                <a:chExt cx="623" cy="374"/>
              </a:xfrm>
            </p:grpSpPr>
            <p:sp>
              <p:nvSpPr>
                <p:cNvPr id="66564" name="矩形 66563"/>
                <p:cNvSpPr/>
                <p:nvPr/>
              </p:nvSpPr>
              <p:spPr>
                <a:xfrm>
                  <a:off x="672" y="0"/>
                  <a:ext cx="537" cy="374"/>
                </a:xfrm>
                <a:prstGeom prst="rect">
                  <a:avLst/>
                </a:prstGeom>
                <a:noFill/>
                <a:ln w="9525">
                  <a:noFill/>
                </a:ln>
              </p:spPr>
              <p:txBody>
                <a:bodyPr anchor="ctr"/>
                <a:p>
                  <a:pPr algn="ctr"/>
                  <a:r>
                    <a:rPr lang="zh-CN" altLang="en-US" sz="2400" dirty="0">
                      <a:solidFill>
                        <a:srgbClr val="FF3300"/>
                      </a:solidFill>
                      <a:latin typeface="楷体_GB2312" pitchFamily="49" charset="-122"/>
                      <a:ea typeface="楷体_GB2312" pitchFamily="49" charset="-122"/>
                    </a:rPr>
                    <a:t>中断类型号</a:t>
                  </a:r>
                  <a:endParaRPr lang="zh-CN" altLang="en-US" sz="2400" dirty="0">
                    <a:solidFill>
                      <a:srgbClr val="FF3300"/>
                    </a:solidFill>
                    <a:latin typeface="楷体_GB2312" pitchFamily="49" charset="-122"/>
                    <a:ea typeface="楷体_GB2312" pitchFamily="49" charset="-122"/>
                  </a:endParaRPr>
                </a:p>
              </p:txBody>
            </p:sp>
            <p:sp>
              <p:nvSpPr>
                <p:cNvPr id="66592" name="矩形 66591"/>
                <p:cNvSpPr/>
                <p:nvPr/>
              </p:nvSpPr>
              <p:spPr>
                <a:xfrm>
                  <a:off x="629" y="0"/>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595" name="组合 66594"/>
              <p:cNvGrpSpPr/>
              <p:nvPr/>
            </p:nvGrpSpPr>
            <p:grpSpPr>
              <a:xfrm>
                <a:off x="1252" y="0"/>
                <a:ext cx="1064" cy="374"/>
                <a:chOff x="1252" y="0"/>
                <a:chExt cx="1064" cy="374"/>
              </a:xfrm>
            </p:grpSpPr>
            <p:sp>
              <p:nvSpPr>
                <p:cNvPr id="66565" name="矩形 66564"/>
                <p:cNvSpPr/>
                <p:nvPr/>
              </p:nvSpPr>
              <p:spPr>
                <a:xfrm>
                  <a:off x="1295" y="0"/>
                  <a:ext cx="978" cy="374"/>
                </a:xfrm>
                <a:prstGeom prst="rect">
                  <a:avLst/>
                </a:prstGeom>
                <a:noFill/>
                <a:ln w="9525">
                  <a:noFill/>
                </a:ln>
              </p:spPr>
              <p:txBody>
                <a:bodyPr anchor="ctr"/>
                <a:p>
                  <a:pPr algn="ctr"/>
                  <a:r>
                    <a:rPr lang="zh-CN" altLang="en-US" sz="2400" dirty="0">
                      <a:solidFill>
                        <a:srgbClr val="FF3300"/>
                      </a:solidFill>
                      <a:latin typeface="楷体_GB2312" pitchFamily="49" charset="-122"/>
                      <a:ea typeface="楷体_GB2312" pitchFamily="49" charset="-122"/>
                    </a:rPr>
                    <a:t>中断源</a:t>
                  </a:r>
                  <a:endParaRPr lang="zh-CN" altLang="en-US" sz="2400" dirty="0">
                    <a:solidFill>
                      <a:srgbClr val="FF3300"/>
                    </a:solidFill>
                    <a:latin typeface="楷体_GB2312" pitchFamily="49" charset="-122"/>
                    <a:ea typeface="楷体_GB2312" pitchFamily="49" charset="-122"/>
                  </a:endParaRPr>
                </a:p>
              </p:txBody>
            </p:sp>
            <p:sp>
              <p:nvSpPr>
                <p:cNvPr id="66594" name="矩形 66593"/>
                <p:cNvSpPr/>
                <p:nvPr/>
              </p:nvSpPr>
              <p:spPr>
                <a:xfrm>
                  <a:off x="1252" y="0"/>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597" name="组合 66596"/>
              <p:cNvGrpSpPr/>
              <p:nvPr/>
            </p:nvGrpSpPr>
            <p:grpSpPr>
              <a:xfrm>
                <a:off x="0" y="374"/>
                <a:ext cx="629" cy="374"/>
                <a:chOff x="0" y="374"/>
                <a:chExt cx="629" cy="374"/>
              </a:xfrm>
            </p:grpSpPr>
            <p:sp>
              <p:nvSpPr>
                <p:cNvPr id="66566" name="矩形 66565"/>
                <p:cNvSpPr/>
                <p:nvPr/>
              </p:nvSpPr>
              <p:spPr>
                <a:xfrm>
                  <a:off x="43" y="374"/>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IRQ0</a:t>
                  </a:r>
                  <a:endParaRPr lang="en-US" altLang="zh-CN" sz="2400">
                    <a:latin typeface="楷体_GB2312" pitchFamily="49" charset="-122"/>
                    <a:ea typeface="楷体_GB2312" pitchFamily="49" charset="-122"/>
                  </a:endParaRPr>
                </a:p>
              </p:txBody>
            </p:sp>
            <p:sp>
              <p:nvSpPr>
                <p:cNvPr id="66596" name="矩形 66595"/>
                <p:cNvSpPr/>
                <p:nvPr/>
              </p:nvSpPr>
              <p:spPr>
                <a:xfrm>
                  <a:off x="0" y="374"/>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599" name="组合 66598"/>
              <p:cNvGrpSpPr/>
              <p:nvPr/>
            </p:nvGrpSpPr>
            <p:grpSpPr>
              <a:xfrm>
                <a:off x="629" y="374"/>
                <a:ext cx="623" cy="374"/>
                <a:chOff x="629" y="374"/>
                <a:chExt cx="623" cy="374"/>
              </a:xfrm>
            </p:grpSpPr>
            <p:sp>
              <p:nvSpPr>
                <p:cNvPr id="66567" name="矩形 66566"/>
                <p:cNvSpPr/>
                <p:nvPr/>
              </p:nvSpPr>
              <p:spPr>
                <a:xfrm>
                  <a:off x="672" y="374"/>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08</a:t>
                  </a:r>
                  <a:endParaRPr lang="en-US" altLang="zh-CN" sz="2400">
                    <a:latin typeface="楷体_GB2312" pitchFamily="49" charset="-122"/>
                    <a:ea typeface="楷体_GB2312" pitchFamily="49" charset="-122"/>
                  </a:endParaRPr>
                </a:p>
              </p:txBody>
            </p:sp>
            <p:sp>
              <p:nvSpPr>
                <p:cNvPr id="66598" name="矩形 66597"/>
                <p:cNvSpPr/>
                <p:nvPr/>
              </p:nvSpPr>
              <p:spPr>
                <a:xfrm>
                  <a:off x="629" y="374"/>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1" name="组合 66600"/>
              <p:cNvGrpSpPr/>
              <p:nvPr/>
            </p:nvGrpSpPr>
            <p:grpSpPr>
              <a:xfrm>
                <a:off x="1252" y="374"/>
                <a:ext cx="1064" cy="374"/>
                <a:chOff x="1252" y="374"/>
                <a:chExt cx="1064" cy="374"/>
              </a:xfrm>
            </p:grpSpPr>
            <p:sp>
              <p:nvSpPr>
                <p:cNvPr id="66568" name="矩形 66567"/>
                <p:cNvSpPr/>
                <p:nvPr/>
              </p:nvSpPr>
              <p:spPr>
                <a:xfrm>
                  <a:off x="1295" y="374"/>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电子钟定时中断</a:t>
                  </a:r>
                  <a:endParaRPr lang="zh-CN" altLang="en-US" sz="2400" dirty="0">
                    <a:latin typeface="楷体_GB2312" pitchFamily="49" charset="-122"/>
                    <a:ea typeface="楷体_GB2312" pitchFamily="49" charset="-122"/>
                  </a:endParaRPr>
                </a:p>
              </p:txBody>
            </p:sp>
            <p:sp>
              <p:nvSpPr>
                <p:cNvPr id="66600" name="矩形 66599"/>
                <p:cNvSpPr/>
                <p:nvPr/>
              </p:nvSpPr>
              <p:spPr>
                <a:xfrm>
                  <a:off x="1252" y="374"/>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3" name="组合 66602"/>
              <p:cNvGrpSpPr/>
              <p:nvPr/>
            </p:nvGrpSpPr>
            <p:grpSpPr>
              <a:xfrm>
                <a:off x="0" y="748"/>
                <a:ext cx="629" cy="374"/>
                <a:chOff x="0" y="748"/>
                <a:chExt cx="629" cy="374"/>
              </a:xfrm>
            </p:grpSpPr>
            <p:sp>
              <p:nvSpPr>
                <p:cNvPr id="66569" name="矩形 66568"/>
                <p:cNvSpPr/>
                <p:nvPr/>
              </p:nvSpPr>
              <p:spPr>
                <a:xfrm>
                  <a:off x="43" y="748"/>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IRQ1</a:t>
                  </a:r>
                  <a:endParaRPr lang="en-US" altLang="zh-CN" sz="2400">
                    <a:latin typeface="楷体_GB2312" pitchFamily="49" charset="-122"/>
                    <a:ea typeface="楷体_GB2312" pitchFamily="49" charset="-122"/>
                  </a:endParaRPr>
                </a:p>
              </p:txBody>
            </p:sp>
            <p:sp>
              <p:nvSpPr>
                <p:cNvPr id="66602" name="矩形 66601"/>
                <p:cNvSpPr/>
                <p:nvPr/>
              </p:nvSpPr>
              <p:spPr>
                <a:xfrm>
                  <a:off x="0" y="748"/>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5" name="组合 66604"/>
              <p:cNvGrpSpPr/>
              <p:nvPr/>
            </p:nvGrpSpPr>
            <p:grpSpPr>
              <a:xfrm>
                <a:off x="629" y="748"/>
                <a:ext cx="623" cy="374"/>
                <a:chOff x="629" y="748"/>
                <a:chExt cx="623" cy="374"/>
              </a:xfrm>
            </p:grpSpPr>
            <p:sp>
              <p:nvSpPr>
                <p:cNvPr id="66570" name="矩形 66569"/>
                <p:cNvSpPr/>
                <p:nvPr/>
              </p:nvSpPr>
              <p:spPr>
                <a:xfrm>
                  <a:off x="672" y="748"/>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09</a:t>
                  </a:r>
                  <a:endParaRPr lang="en-US" altLang="zh-CN" sz="2400">
                    <a:latin typeface="楷体_GB2312" pitchFamily="49" charset="-122"/>
                    <a:ea typeface="楷体_GB2312" pitchFamily="49" charset="-122"/>
                  </a:endParaRPr>
                </a:p>
              </p:txBody>
            </p:sp>
            <p:sp>
              <p:nvSpPr>
                <p:cNvPr id="66604" name="矩形 66603"/>
                <p:cNvSpPr/>
                <p:nvPr/>
              </p:nvSpPr>
              <p:spPr>
                <a:xfrm>
                  <a:off x="629" y="748"/>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7" name="组合 66606"/>
              <p:cNvGrpSpPr/>
              <p:nvPr/>
            </p:nvGrpSpPr>
            <p:grpSpPr>
              <a:xfrm>
                <a:off x="1252" y="748"/>
                <a:ext cx="1064" cy="374"/>
                <a:chOff x="1252" y="748"/>
                <a:chExt cx="1064" cy="374"/>
              </a:xfrm>
            </p:grpSpPr>
            <p:sp>
              <p:nvSpPr>
                <p:cNvPr id="66571" name="矩形 66570"/>
                <p:cNvSpPr/>
                <p:nvPr/>
              </p:nvSpPr>
              <p:spPr>
                <a:xfrm>
                  <a:off x="1295" y="748"/>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键盘中断</a:t>
                  </a:r>
                  <a:endParaRPr lang="zh-CN" altLang="en-US" sz="2400" dirty="0">
                    <a:latin typeface="楷体_GB2312" pitchFamily="49" charset="-122"/>
                    <a:ea typeface="楷体_GB2312" pitchFamily="49" charset="-122"/>
                  </a:endParaRPr>
                </a:p>
              </p:txBody>
            </p:sp>
            <p:sp>
              <p:nvSpPr>
                <p:cNvPr id="66606" name="矩形 66605"/>
                <p:cNvSpPr/>
                <p:nvPr/>
              </p:nvSpPr>
              <p:spPr>
                <a:xfrm>
                  <a:off x="1252" y="748"/>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9" name="组合 66608"/>
              <p:cNvGrpSpPr/>
              <p:nvPr/>
            </p:nvGrpSpPr>
            <p:grpSpPr>
              <a:xfrm>
                <a:off x="0" y="1122"/>
                <a:ext cx="629" cy="374"/>
                <a:chOff x="0" y="1122"/>
                <a:chExt cx="629" cy="374"/>
              </a:xfrm>
            </p:grpSpPr>
            <p:sp>
              <p:nvSpPr>
                <p:cNvPr id="66572" name="矩形 66571"/>
                <p:cNvSpPr/>
                <p:nvPr/>
              </p:nvSpPr>
              <p:spPr>
                <a:xfrm>
                  <a:off x="43" y="1122"/>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IRQ2</a:t>
                  </a:r>
                  <a:endParaRPr lang="en-US" altLang="zh-CN" sz="2400">
                    <a:latin typeface="楷体_GB2312" pitchFamily="49" charset="-122"/>
                    <a:ea typeface="楷体_GB2312" pitchFamily="49" charset="-122"/>
                  </a:endParaRPr>
                </a:p>
              </p:txBody>
            </p:sp>
            <p:sp>
              <p:nvSpPr>
                <p:cNvPr id="66608" name="矩形 66607"/>
                <p:cNvSpPr/>
                <p:nvPr/>
              </p:nvSpPr>
              <p:spPr>
                <a:xfrm>
                  <a:off x="0" y="1122"/>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1" name="组合 66610"/>
              <p:cNvGrpSpPr/>
              <p:nvPr/>
            </p:nvGrpSpPr>
            <p:grpSpPr>
              <a:xfrm>
                <a:off x="629" y="1122"/>
                <a:ext cx="623" cy="374"/>
                <a:chOff x="629" y="1122"/>
                <a:chExt cx="623" cy="374"/>
              </a:xfrm>
            </p:grpSpPr>
            <p:sp>
              <p:nvSpPr>
                <p:cNvPr id="66573" name="矩形 66572"/>
                <p:cNvSpPr/>
                <p:nvPr/>
              </p:nvSpPr>
              <p:spPr>
                <a:xfrm>
                  <a:off x="672" y="1122"/>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0A</a:t>
                  </a:r>
                  <a:endParaRPr lang="en-US" altLang="zh-CN" sz="2400">
                    <a:latin typeface="楷体_GB2312" pitchFamily="49" charset="-122"/>
                    <a:ea typeface="楷体_GB2312" pitchFamily="49" charset="-122"/>
                  </a:endParaRPr>
                </a:p>
              </p:txBody>
            </p:sp>
            <p:sp>
              <p:nvSpPr>
                <p:cNvPr id="66610" name="矩形 66609"/>
                <p:cNvSpPr/>
                <p:nvPr/>
              </p:nvSpPr>
              <p:spPr>
                <a:xfrm>
                  <a:off x="629" y="1122"/>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3" name="组合 66612"/>
              <p:cNvGrpSpPr/>
              <p:nvPr/>
            </p:nvGrpSpPr>
            <p:grpSpPr>
              <a:xfrm>
                <a:off x="1252" y="1122"/>
                <a:ext cx="1064" cy="374"/>
                <a:chOff x="1252" y="1122"/>
                <a:chExt cx="1064" cy="374"/>
              </a:xfrm>
            </p:grpSpPr>
            <p:sp>
              <p:nvSpPr>
                <p:cNvPr id="66574" name="矩形 66573"/>
                <p:cNvSpPr/>
                <p:nvPr/>
              </p:nvSpPr>
              <p:spPr>
                <a:xfrm>
                  <a:off x="1295" y="1122"/>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为用户保留</a:t>
                  </a:r>
                  <a:endParaRPr lang="zh-CN" altLang="en-US" sz="2400" dirty="0">
                    <a:latin typeface="楷体_GB2312" pitchFamily="49" charset="-122"/>
                    <a:ea typeface="楷体_GB2312" pitchFamily="49" charset="-122"/>
                  </a:endParaRPr>
                </a:p>
              </p:txBody>
            </p:sp>
            <p:sp>
              <p:nvSpPr>
                <p:cNvPr id="66612" name="矩形 66611"/>
                <p:cNvSpPr/>
                <p:nvPr/>
              </p:nvSpPr>
              <p:spPr>
                <a:xfrm>
                  <a:off x="1252" y="1122"/>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5" name="组合 66614"/>
              <p:cNvGrpSpPr/>
              <p:nvPr/>
            </p:nvGrpSpPr>
            <p:grpSpPr>
              <a:xfrm>
                <a:off x="0" y="1496"/>
                <a:ext cx="629" cy="374"/>
                <a:chOff x="0" y="1496"/>
                <a:chExt cx="629" cy="374"/>
              </a:xfrm>
            </p:grpSpPr>
            <p:sp>
              <p:nvSpPr>
                <p:cNvPr id="66575" name="矩形 66574"/>
                <p:cNvSpPr/>
                <p:nvPr/>
              </p:nvSpPr>
              <p:spPr>
                <a:xfrm>
                  <a:off x="43" y="1496"/>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IRQ3</a:t>
                  </a:r>
                  <a:endParaRPr lang="en-US" altLang="zh-CN" sz="2400">
                    <a:latin typeface="楷体_GB2312" pitchFamily="49" charset="-122"/>
                    <a:ea typeface="楷体_GB2312" pitchFamily="49" charset="-122"/>
                  </a:endParaRPr>
                </a:p>
              </p:txBody>
            </p:sp>
            <p:sp>
              <p:nvSpPr>
                <p:cNvPr id="66614" name="矩形 66613"/>
                <p:cNvSpPr/>
                <p:nvPr/>
              </p:nvSpPr>
              <p:spPr>
                <a:xfrm>
                  <a:off x="0" y="1496"/>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7" name="组合 66616"/>
              <p:cNvGrpSpPr/>
              <p:nvPr/>
            </p:nvGrpSpPr>
            <p:grpSpPr>
              <a:xfrm>
                <a:off x="629" y="1496"/>
                <a:ext cx="623" cy="374"/>
                <a:chOff x="629" y="1496"/>
                <a:chExt cx="623" cy="374"/>
              </a:xfrm>
            </p:grpSpPr>
            <p:sp>
              <p:nvSpPr>
                <p:cNvPr id="66576" name="矩形 66575"/>
                <p:cNvSpPr/>
                <p:nvPr/>
              </p:nvSpPr>
              <p:spPr>
                <a:xfrm>
                  <a:off x="672" y="1496"/>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0B</a:t>
                  </a:r>
                  <a:endParaRPr lang="en-US" altLang="zh-CN" sz="2400">
                    <a:latin typeface="楷体_GB2312" pitchFamily="49" charset="-122"/>
                    <a:ea typeface="楷体_GB2312" pitchFamily="49" charset="-122"/>
                  </a:endParaRPr>
                </a:p>
              </p:txBody>
            </p:sp>
            <p:sp>
              <p:nvSpPr>
                <p:cNvPr id="66616" name="矩形 66615"/>
                <p:cNvSpPr/>
                <p:nvPr/>
              </p:nvSpPr>
              <p:spPr>
                <a:xfrm>
                  <a:off x="629" y="1496"/>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9" name="组合 66618"/>
              <p:cNvGrpSpPr/>
              <p:nvPr/>
            </p:nvGrpSpPr>
            <p:grpSpPr>
              <a:xfrm>
                <a:off x="1252" y="1496"/>
                <a:ext cx="1064" cy="374"/>
                <a:chOff x="1252" y="1496"/>
                <a:chExt cx="1064" cy="374"/>
              </a:xfrm>
            </p:grpSpPr>
            <p:sp>
              <p:nvSpPr>
                <p:cNvPr id="66577" name="矩形 66576"/>
                <p:cNvSpPr/>
                <p:nvPr/>
              </p:nvSpPr>
              <p:spPr>
                <a:xfrm>
                  <a:off x="1295" y="1496"/>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异步通信中断：</a:t>
                  </a:r>
                  <a:r>
                    <a:rPr lang="en-US" altLang="zh-CN" sz="2400">
                      <a:latin typeface="楷体_GB2312" pitchFamily="49" charset="-122"/>
                      <a:ea typeface="楷体_GB2312" pitchFamily="49" charset="-122"/>
                    </a:rPr>
                    <a:t>COM2</a:t>
                  </a:r>
                  <a:endParaRPr lang="en-US" altLang="zh-CN" sz="2400">
                    <a:latin typeface="楷体_GB2312" pitchFamily="49" charset="-122"/>
                    <a:ea typeface="楷体_GB2312" pitchFamily="49" charset="-122"/>
                  </a:endParaRPr>
                </a:p>
              </p:txBody>
            </p:sp>
            <p:sp>
              <p:nvSpPr>
                <p:cNvPr id="66618" name="矩形 66617"/>
                <p:cNvSpPr/>
                <p:nvPr/>
              </p:nvSpPr>
              <p:spPr>
                <a:xfrm>
                  <a:off x="1252" y="1496"/>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1" name="组合 66620"/>
              <p:cNvGrpSpPr/>
              <p:nvPr/>
            </p:nvGrpSpPr>
            <p:grpSpPr>
              <a:xfrm>
                <a:off x="0" y="1870"/>
                <a:ext cx="629" cy="374"/>
                <a:chOff x="0" y="1870"/>
                <a:chExt cx="629" cy="374"/>
              </a:xfrm>
            </p:grpSpPr>
            <p:sp>
              <p:nvSpPr>
                <p:cNvPr id="66578" name="矩形 66577"/>
                <p:cNvSpPr/>
                <p:nvPr/>
              </p:nvSpPr>
              <p:spPr>
                <a:xfrm>
                  <a:off x="43" y="1870"/>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IRQ4</a:t>
                  </a:r>
                  <a:endParaRPr lang="en-US" altLang="zh-CN" sz="2400">
                    <a:latin typeface="楷体_GB2312" pitchFamily="49" charset="-122"/>
                    <a:ea typeface="楷体_GB2312" pitchFamily="49" charset="-122"/>
                  </a:endParaRPr>
                </a:p>
              </p:txBody>
            </p:sp>
            <p:sp>
              <p:nvSpPr>
                <p:cNvPr id="66620" name="矩形 66619"/>
                <p:cNvSpPr/>
                <p:nvPr/>
              </p:nvSpPr>
              <p:spPr>
                <a:xfrm>
                  <a:off x="0" y="1870"/>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3" name="组合 66622"/>
              <p:cNvGrpSpPr/>
              <p:nvPr/>
            </p:nvGrpSpPr>
            <p:grpSpPr>
              <a:xfrm>
                <a:off x="629" y="1870"/>
                <a:ext cx="623" cy="374"/>
                <a:chOff x="629" y="1870"/>
                <a:chExt cx="623" cy="374"/>
              </a:xfrm>
            </p:grpSpPr>
            <p:sp>
              <p:nvSpPr>
                <p:cNvPr id="66579" name="矩形 66578"/>
                <p:cNvSpPr/>
                <p:nvPr/>
              </p:nvSpPr>
              <p:spPr>
                <a:xfrm>
                  <a:off x="672" y="1870"/>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0C</a:t>
                  </a:r>
                  <a:endParaRPr lang="en-US" altLang="zh-CN" sz="2400">
                    <a:latin typeface="楷体_GB2312" pitchFamily="49" charset="-122"/>
                    <a:ea typeface="楷体_GB2312" pitchFamily="49" charset="-122"/>
                  </a:endParaRPr>
                </a:p>
              </p:txBody>
            </p:sp>
            <p:sp>
              <p:nvSpPr>
                <p:cNvPr id="66622" name="矩形 66621"/>
                <p:cNvSpPr/>
                <p:nvPr/>
              </p:nvSpPr>
              <p:spPr>
                <a:xfrm>
                  <a:off x="629" y="1870"/>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5" name="组合 66624"/>
              <p:cNvGrpSpPr/>
              <p:nvPr/>
            </p:nvGrpSpPr>
            <p:grpSpPr>
              <a:xfrm>
                <a:off x="1252" y="1870"/>
                <a:ext cx="1064" cy="374"/>
                <a:chOff x="1252" y="1870"/>
                <a:chExt cx="1064" cy="374"/>
              </a:xfrm>
            </p:grpSpPr>
            <p:sp>
              <p:nvSpPr>
                <p:cNvPr id="66580" name="矩形 66579"/>
                <p:cNvSpPr/>
                <p:nvPr/>
              </p:nvSpPr>
              <p:spPr>
                <a:xfrm>
                  <a:off x="1295" y="1870"/>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异步通信中断：</a:t>
                  </a:r>
                  <a:r>
                    <a:rPr lang="en-US" altLang="zh-CN" sz="2400">
                      <a:latin typeface="楷体_GB2312" pitchFamily="49" charset="-122"/>
                      <a:ea typeface="楷体_GB2312" pitchFamily="49" charset="-122"/>
                    </a:rPr>
                    <a:t>COM1</a:t>
                  </a:r>
                  <a:endParaRPr lang="en-US" altLang="zh-CN" sz="2400">
                    <a:latin typeface="楷体_GB2312" pitchFamily="49" charset="-122"/>
                    <a:ea typeface="楷体_GB2312" pitchFamily="49" charset="-122"/>
                  </a:endParaRPr>
                </a:p>
              </p:txBody>
            </p:sp>
            <p:sp>
              <p:nvSpPr>
                <p:cNvPr id="66624" name="矩形 66623"/>
                <p:cNvSpPr/>
                <p:nvPr/>
              </p:nvSpPr>
              <p:spPr>
                <a:xfrm>
                  <a:off x="1252" y="1870"/>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7" name="组合 66626"/>
              <p:cNvGrpSpPr/>
              <p:nvPr/>
            </p:nvGrpSpPr>
            <p:grpSpPr>
              <a:xfrm>
                <a:off x="0" y="2244"/>
                <a:ext cx="629" cy="374"/>
                <a:chOff x="0" y="2244"/>
                <a:chExt cx="629" cy="374"/>
              </a:xfrm>
            </p:grpSpPr>
            <p:sp>
              <p:nvSpPr>
                <p:cNvPr id="66581" name="矩形 66580"/>
                <p:cNvSpPr/>
                <p:nvPr/>
              </p:nvSpPr>
              <p:spPr>
                <a:xfrm>
                  <a:off x="43" y="2244"/>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IRQ5</a:t>
                  </a:r>
                  <a:endParaRPr lang="en-US" altLang="zh-CN" sz="2400">
                    <a:latin typeface="楷体_GB2312" pitchFamily="49" charset="-122"/>
                    <a:ea typeface="楷体_GB2312" pitchFamily="49" charset="-122"/>
                  </a:endParaRPr>
                </a:p>
              </p:txBody>
            </p:sp>
            <p:sp>
              <p:nvSpPr>
                <p:cNvPr id="66626" name="矩形 66625"/>
                <p:cNvSpPr/>
                <p:nvPr/>
              </p:nvSpPr>
              <p:spPr>
                <a:xfrm>
                  <a:off x="0" y="2244"/>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9" name="组合 66628"/>
              <p:cNvGrpSpPr/>
              <p:nvPr/>
            </p:nvGrpSpPr>
            <p:grpSpPr>
              <a:xfrm>
                <a:off x="629" y="2244"/>
                <a:ext cx="623" cy="374"/>
                <a:chOff x="629" y="2244"/>
                <a:chExt cx="623" cy="374"/>
              </a:xfrm>
            </p:grpSpPr>
            <p:sp>
              <p:nvSpPr>
                <p:cNvPr id="66582" name="矩形 66581"/>
                <p:cNvSpPr/>
                <p:nvPr/>
              </p:nvSpPr>
              <p:spPr>
                <a:xfrm>
                  <a:off x="672" y="2244"/>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0D</a:t>
                  </a:r>
                  <a:endParaRPr lang="en-US" altLang="zh-CN" sz="2400">
                    <a:latin typeface="楷体_GB2312" pitchFamily="49" charset="-122"/>
                    <a:ea typeface="楷体_GB2312" pitchFamily="49" charset="-122"/>
                  </a:endParaRPr>
                </a:p>
              </p:txBody>
            </p:sp>
            <p:sp>
              <p:nvSpPr>
                <p:cNvPr id="66628" name="矩形 66627"/>
                <p:cNvSpPr/>
                <p:nvPr/>
              </p:nvSpPr>
              <p:spPr>
                <a:xfrm>
                  <a:off x="629" y="2244"/>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1" name="组合 66630"/>
              <p:cNvGrpSpPr/>
              <p:nvPr/>
            </p:nvGrpSpPr>
            <p:grpSpPr>
              <a:xfrm>
                <a:off x="1252" y="2244"/>
                <a:ext cx="1064" cy="374"/>
                <a:chOff x="1252" y="2244"/>
                <a:chExt cx="1064" cy="374"/>
              </a:xfrm>
            </p:grpSpPr>
            <p:sp>
              <p:nvSpPr>
                <p:cNvPr id="66583" name="矩形 66582"/>
                <p:cNvSpPr/>
                <p:nvPr/>
              </p:nvSpPr>
              <p:spPr>
                <a:xfrm>
                  <a:off x="1295" y="2244"/>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硬盘中断</a:t>
                  </a:r>
                  <a:endParaRPr lang="zh-CN" altLang="en-US" sz="2400" dirty="0">
                    <a:latin typeface="楷体_GB2312" pitchFamily="49" charset="-122"/>
                    <a:ea typeface="楷体_GB2312" pitchFamily="49" charset="-122"/>
                  </a:endParaRPr>
                </a:p>
              </p:txBody>
            </p:sp>
            <p:sp>
              <p:nvSpPr>
                <p:cNvPr id="66630" name="矩形 66629"/>
                <p:cNvSpPr/>
                <p:nvPr/>
              </p:nvSpPr>
              <p:spPr>
                <a:xfrm>
                  <a:off x="1252" y="2244"/>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3" name="组合 66632"/>
              <p:cNvGrpSpPr/>
              <p:nvPr/>
            </p:nvGrpSpPr>
            <p:grpSpPr>
              <a:xfrm>
                <a:off x="0" y="2618"/>
                <a:ext cx="629" cy="374"/>
                <a:chOff x="0" y="2618"/>
                <a:chExt cx="629" cy="374"/>
              </a:xfrm>
            </p:grpSpPr>
            <p:sp>
              <p:nvSpPr>
                <p:cNvPr id="66584" name="矩形 66583"/>
                <p:cNvSpPr/>
                <p:nvPr/>
              </p:nvSpPr>
              <p:spPr>
                <a:xfrm>
                  <a:off x="43" y="2618"/>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IRQ6</a:t>
                  </a:r>
                  <a:endParaRPr lang="en-US" altLang="zh-CN" sz="2400">
                    <a:latin typeface="楷体_GB2312" pitchFamily="49" charset="-122"/>
                    <a:ea typeface="楷体_GB2312" pitchFamily="49" charset="-122"/>
                  </a:endParaRPr>
                </a:p>
              </p:txBody>
            </p:sp>
            <p:sp>
              <p:nvSpPr>
                <p:cNvPr id="66632" name="矩形 66631"/>
                <p:cNvSpPr/>
                <p:nvPr/>
              </p:nvSpPr>
              <p:spPr>
                <a:xfrm>
                  <a:off x="0" y="2618"/>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5" name="组合 66634"/>
              <p:cNvGrpSpPr/>
              <p:nvPr/>
            </p:nvGrpSpPr>
            <p:grpSpPr>
              <a:xfrm>
                <a:off x="629" y="2618"/>
                <a:ext cx="623" cy="374"/>
                <a:chOff x="629" y="2618"/>
                <a:chExt cx="623" cy="374"/>
              </a:xfrm>
            </p:grpSpPr>
            <p:sp>
              <p:nvSpPr>
                <p:cNvPr id="66585" name="矩形 66584"/>
                <p:cNvSpPr/>
                <p:nvPr/>
              </p:nvSpPr>
              <p:spPr>
                <a:xfrm>
                  <a:off x="672" y="2618"/>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0E</a:t>
                  </a:r>
                  <a:endParaRPr lang="en-US" altLang="zh-CN" sz="2400">
                    <a:latin typeface="楷体_GB2312" pitchFamily="49" charset="-122"/>
                    <a:ea typeface="楷体_GB2312" pitchFamily="49" charset="-122"/>
                  </a:endParaRPr>
                </a:p>
              </p:txBody>
            </p:sp>
            <p:sp>
              <p:nvSpPr>
                <p:cNvPr id="66634" name="矩形 66633"/>
                <p:cNvSpPr/>
                <p:nvPr/>
              </p:nvSpPr>
              <p:spPr>
                <a:xfrm>
                  <a:off x="629" y="2618"/>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7" name="组合 66636"/>
              <p:cNvGrpSpPr/>
              <p:nvPr/>
            </p:nvGrpSpPr>
            <p:grpSpPr>
              <a:xfrm>
                <a:off x="1252" y="2618"/>
                <a:ext cx="1064" cy="374"/>
                <a:chOff x="1252" y="2618"/>
                <a:chExt cx="1064" cy="374"/>
              </a:xfrm>
            </p:grpSpPr>
            <p:sp>
              <p:nvSpPr>
                <p:cNvPr id="66586" name="矩形 66585"/>
                <p:cNvSpPr/>
                <p:nvPr/>
              </p:nvSpPr>
              <p:spPr>
                <a:xfrm>
                  <a:off x="1295" y="2618"/>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软盘中断</a:t>
                  </a:r>
                  <a:endParaRPr lang="zh-CN" altLang="en-US" sz="2400" dirty="0">
                    <a:latin typeface="楷体_GB2312" pitchFamily="49" charset="-122"/>
                    <a:ea typeface="楷体_GB2312" pitchFamily="49" charset="-122"/>
                  </a:endParaRPr>
                </a:p>
              </p:txBody>
            </p:sp>
            <p:sp>
              <p:nvSpPr>
                <p:cNvPr id="66636" name="矩形 66635"/>
                <p:cNvSpPr/>
                <p:nvPr/>
              </p:nvSpPr>
              <p:spPr>
                <a:xfrm>
                  <a:off x="1252" y="2618"/>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9" name="组合 66638"/>
              <p:cNvGrpSpPr/>
              <p:nvPr/>
            </p:nvGrpSpPr>
            <p:grpSpPr>
              <a:xfrm>
                <a:off x="0" y="2992"/>
                <a:ext cx="629" cy="374"/>
                <a:chOff x="0" y="2992"/>
                <a:chExt cx="629" cy="374"/>
              </a:xfrm>
            </p:grpSpPr>
            <p:sp>
              <p:nvSpPr>
                <p:cNvPr id="66587" name="矩形 66586"/>
                <p:cNvSpPr/>
                <p:nvPr/>
              </p:nvSpPr>
              <p:spPr>
                <a:xfrm>
                  <a:off x="43" y="2992"/>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IRQ7</a:t>
                  </a:r>
                  <a:endParaRPr lang="en-US" altLang="zh-CN" sz="2400">
                    <a:latin typeface="楷体_GB2312" pitchFamily="49" charset="-122"/>
                    <a:ea typeface="楷体_GB2312" pitchFamily="49" charset="-122"/>
                  </a:endParaRPr>
                </a:p>
              </p:txBody>
            </p:sp>
            <p:sp>
              <p:nvSpPr>
                <p:cNvPr id="66638" name="矩形 66637"/>
                <p:cNvSpPr/>
                <p:nvPr/>
              </p:nvSpPr>
              <p:spPr>
                <a:xfrm>
                  <a:off x="0" y="2992"/>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41" name="组合 66640"/>
              <p:cNvGrpSpPr/>
              <p:nvPr/>
            </p:nvGrpSpPr>
            <p:grpSpPr>
              <a:xfrm>
                <a:off x="629" y="2992"/>
                <a:ext cx="623" cy="374"/>
                <a:chOff x="629" y="2992"/>
                <a:chExt cx="623" cy="374"/>
              </a:xfrm>
            </p:grpSpPr>
            <p:sp>
              <p:nvSpPr>
                <p:cNvPr id="66588" name="矩形 66587"/>
                <p:cNvSpPr/>
                <p:nvPr/>
              </p:nvSpPr>
              <p:spPr>
                <a:xfrm>
                  <a:off x="672" y="2992"/>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0F</a:t>
                  </a:r>
                  <a:endParaRPr lang="en-US" altLang="zh-CN" sz="2400">
                    <a:latin typeface="楷体_GB2312" pitchFamily="49" charset="-122"/>
                    <a:ea typeface="楷体_GB2312" pitchFamily="49" charset="-122"/>
                  </a:endParaRPr>
                </a:p>
              </p:txBody>
            </p:sp>
            <p:sp>
              <p:nvSpPr>
                <p:cNvPr id="66640" name="矩形 66639"/>
                <p:cNvSpPr/>
                <p:nvPr/>
              </p:nvSpPr>
              <p:spPr>
                <a:xfrm>
                  <a:off x="629" y="2992"/>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43" name="组合 66642"/>
              <p:cNvGrpSpPr/>
              <p:nvPr/>
            </p:nvGrpSpPr>
            <p:grpSpPr>
              <a:xfrm>
                <a:off x="1252" y="2992"/>
                <a:ext cx="1064" cy="374"/>
                <a:chOff x="1252" y="2992"/>
                <a:chExt cx="1064" cy="374"/>
              </a:xfrm>
            </p:grpSpPr>
            <p:sp>
              <p:nvSpPr>
                <p:cNvPr id="66589" name="矩形 66588"/>
                <p:cNvSpPr/>
                <p:nvPr/>
              </p:nvSpPr>
              <p:spPr>
                <a:xfrm>
                  <a:off x="1295" y="2992"/>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并行打印机中断</a:t>
                  </a:r>
                  <a:endParaRPr lang="zh-CN" altLang="en-US" sz="2400" dirty="0">
                    <a:latin typeface="楷体_GB2312" pitchFamily="49" charset="-122"/>
                    <a:ea typeface="楷体_GB2312" pitchFamily="49" charset="-122"/>
                  </a:endParaRPr>
                </a:p>
              </p:txBody>
            </p:sp>
            <p:sp>
              <p:nvSpPr>
                <p:cNvPr id="66642" name="矩形 66641"/>
                <p:cNvSpPr/>
                <p:nvPr/>
              </p:nvSpPr>
              <p:spPr>
                <a:xfrm>
                  <a:off x="1252" y="2992"/>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sp>
          <p:nvSpPr>
            <p:cNvPr id="66645" name="矩形 66644"/>
            <p:cNvSpPr/>
            <p:nvPr/>
          </p:nvSpPr>
          <p:spPr>
            <a:xfrm>
              <a:off x="-3" y="-3"/>
              <a:ext cx="2322" cy="3372"/>
            </a:xfrm>
            <a:prstGeom prst="rect">
              <a:avLst/>
            </a:prstGeom>
            <a:noFill/>
            <a:ln w="11112" cap="flat" cmpd="sng">
              <a:solidFill>
                <a:srgbClr val="A0A0A0"/>
              </a:solidFill>
              <a:prstDash val="solid"/>
              <a:miter/>
              <a:headEnd type="none" w="med" len="med"/>
              <a:tailEnd type="none" w="med" len="med"/>
            </a:ln>
          </p:spPr>
          <p:txBody>
            <a:bodyPr/>
            <a:p>
              <a:endParaRPr lang="zh-CN" altLang="en-US"/>
            </a:p>
          </p:txBody>
        </p:sp>
      </p:grpSp>
      <p:sp>
        <p:nvSpPr>
          <p:cNvPr id="66648" name="文本框 66647">
            <a:hlinkClick r:id="rId1" action="ppaction://hlinksldjump"/>
          </p:cNvPr>
          <p:cNvSpPr txBox="1"/>
          <p:nvPr/>
        </p:nvSpPr>
        <p:spPr>
          <a:xfrm>
            <a:off x="7239000" y="6324600"/>
            <a:ext cx="1447800" cy="404813"/>
          </a:xfrm>
          <a:prstGeom prst="rect">
            <a:avLst/>
          </a:prstGeom>
          <a:noFill/>
          <a:ln w="38100" cap="rnd" cmpd="dbl">
            <a:solidFill>
              <a:srgbClr val="CC99FF"/>
            </a:solidFill>
            <a:prstDash val="sysDot"/>
            <a:miter/>
            <a:headEnd type="none" w="med" len="med"/>
            <a:tailEnd type="none" w="med" len="med"/>
          </a:ln>
        </p:spPr>
        <p:txBody>
          <a:bodyPr>
            <a:spAutoFit/>
          </a:bodyPr>
          <a:p>
            <a:pPr algn="ctr"/>
            <a:r>
              <a:rPr lang="zh-CN" altLang="en-US" sz="1800" b="1" i="1" dirty="0">
                <a:solidFill>
                  <a:srgbClr val="CC3300"/>
                </a:solidFill>
                <a:latin typeface="Times New Roman" panose="02020603050405020304" pitchFamily="18" charset="0"/>
              </a:rPr>
              <a:t>返回本</a:t>
            </a:r>
            <a:r>
              <a:rPr lang="zh-CN" altLang="en-US" sz="1800" b="1" i="1">
                <a:solidFill>
                  <a:srgbClr val="CC3300"/>
                </a:solidFill>
                <a:latin typeface="Times New Roman" panose="02020603050405020304" pitchFamily="18" charset="0"/>
              </a:rPr>
              <a:t>节</a:t>
            </a:r>
            <a:endParaRPr lang="zh-CN" altLang="en-US" sz="1800" b="1" i="1">
              <a:solidFill>
                <a:srgbClr val="CC3300"/>
              </a:solidFill>
              <a:latin typeface="Times New Roman" panose="02020603050405020304" pitchFamily="18" charset="0"/>
            </a:endParaRPr>
          </a:p>
        </p:txBody>
      </p:sp>
      <p:sp>
        <p:nvSpPr>
          <p:cNvPr id="66650" name="矩形 66649"/>
          <p:cNvSpPr/>
          <p:nvPr/>
        </p:nvSpPr>
        <p:spPr>
          <a:xfrm>
            <a:off x="1835150" y="280988"/>
            <a:ext cx="5537200" cy="519112"/>
          </a:xfrm>
          <a:prstGeom prst="rect">
            <a:avLst/>
          </a:prstGeom>
          <a:solidFill>
            <a:schemeClr val="tx1"/>
          </a:solidFill>
          <a:ln w="9525">
            <a:noFill/>
          </a:ln>
        </p:spPr>
        <p:txBody>
          <a:bodyPr wrap="none" anchor="t">
            <a:spAutoFit/>
          </a:bodyPr>
          <a:p>
            <a:pPr eaLnBrk="0" hangingPunct="0">
              <a:spcBef>
                <a:spcPct val="20000"/>
              </a:spcBef>
            </a:pPr>
            <a:r>
              <a:rPr lang="en-US" altLang="zh-CN" b="1">
                <a:solidFill>
                  <a:srgbClr val="FFFF00"/>
                </a:solidFill>
                <a:effectLst>
                  <a:outerShdw blurRad="38100" dist="38100" dir="2700000">
                    <a:srgbClr val="000000"/>
                  </a:outerShdw>
                </a:effectLst>
                <a:latin typeface="Arial" panose="020B0604020202020204" pitchFamily="34" charset="0"/>
                <a:ea typeface="华文行楷" panose="02010800040101010101" pitchFamily="2" charset="-122"/>
              </a:rPr>
              <a:t>IBM PC/XT</a:t>
            </a:r>
            <a:r>
              <a:rPr lang="zh-CN" altLang="en-US" b="1" dirty="0">
                <a:solidFill>
                  <a:srgbClr val="FFFF00"/>
                </a:solidFill>
                <a:effectLst>
                  <a:outerShdw blurRad="38100" dist="38100" dir="2700000">
                    <a:srgbClr val="000000"/>
                  </a:outerShdw>
                </a:effectLst>
                <a:latin typeface="华文行楷" panose="02010800040101010101" pitchFamily="2" charset="-122"/>
                <a:ea typeface="华文行楷" panose="02010800040101010101" pitchFamily="2" charset="-122"/>
              </a:rPr>
              <a:t>机中断源和中断类型号</a:t>
            </a:r>
            <a:endParaRPr lang="zh-CN" altLang="en-US" b="1" dirty="0">
              <a:solidFill>
                <a:srgbClr val="FFFF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title" idx="4294967295"/>
          </p:nvPr>
        </p:nvSpPr>
        <p:spPr>
          <a:xfrm>
            <a:off x="687388" y="2603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1. </a:t>
            </a:r>
            <a:r>
              <a:rPr lang="zh-CN" altLang="en-US" sz="4800" smtClean="0">
                <a:latin typeface="华文新魏" panose="02010800040101010101" pitchFamily="2" charset="-122"/>
                <a:ea typeface="华文新魏" panose="02010800040101010101" pitchFamily="2" charset="-122"/>
              </a:rPr>
              <a:t>寄存器</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6147" name="Rectangle 7"/>
          <p:cNvSpPr>
            <a:spLocks noGrp="1" noChangeArrowheads="1"/>
          </p:cNvSpPr>
          <p:nvPr>
            <p:ph type="body" idx="4294967295"/>
          </p:nvPr>
        </p:nvSpPr>
        <p:spPr>
          <a:xfrm>
            <a:off x="468313" y="1484313"/>
            <a:ext cx="8459787" cy="4824412"/>
          </a:xfrm>
        </p:spPr>
        <p:txBody>
          <a:bodyPr/>
          <a:lstStyle/>
          <a:p>
            <a:pPr>
              <a:lnSpc>
                <a:spcPct val="105000"/>
              </a:lnSpc>
            </a:pPr>
            <a:r>
              <a:rPr lang="zh-CN" altLang="en-US" smtClean="0"/>
              <a:t>通用寄存器</a:t>
            </a:r>
            <a:r>
              <a:rPr lang="en-US" altLang="zh-CN" smtClean="0"/>
              <a:t>-- EAX</a:t>
            </a:r>
            <a:r>
              <a:rPr lang="zh-CN" altLang="en-US" smtClean="0"/>
              <a:t>，</a:t>
            </a:r>
            <a:r>
              <a:rPr lang="en-US" altLang="zh-CN" smtClean="0"/>
              <a:t>EBX</a:t>
            </a:r>
            <a:r>
              <a:rPr lang="zh-CN" altLang="en-US" smtClean="0"/>
              <a:t>，</a:t>
            </a:r>
            <a:r>
              <a:rPr lang="en-US" altLang="zh-CN" smtClean="0"/>
              <a:t>ECX</a:t>
            </a:r>
            <a:r>
              <a:rPr lang="zh-CN" altLang="en-US" smtClean="0"/>
              <a:t>和</a:t>
            </a:r>
            <a:r>
              <a:rPr lang="en-US" altLang="zh-CN" smtClean="0"/>
              <a:t>EDX</a:t>
            </a:r>
            <a:endParaRPr lang="en-US" altLang="zh-CN" smtClean="0"/>
          </a:p>
          <a:p>
            <a:pPr>
              <a:lnSpc>
                <a:spcPct val="105000"/>
              </a:lnSpc>
            </a:pPr>
            <a:r>
              <a:rPr lang="zh-CN" altLang="en-US" smtClean="0"/>
              <a:t>指针及变址寄存器</a:t>
            </a:r>
            <a:r>
              <a:rPr lang="en-US" altLang="zh-CN" smtClean="0"/>
              <a:t>--ESP</a:t>
            </a:r>
            <a:r>
              <a:rPr lang="zh-CN" altLang="en-US" smtClean="0"/>
              <a:t>，</a:t>
            </a:r>
            <a:r>
              <a:rPr lang="en-US" altLang="zh-CN" smtClean="0"/>
              <a:t>EBP</a:t>
            </a:r>
            <a:r>
              <a:rPr lang="zh-CN" altLang="en-US" smtClean="0"/>
              <a:t>，</a:t>
            </a:r>
            <a:r>
              <a:rPr lang="en-US" altLang="zh-CN" smtClean="0"/>
              <a:t>ESI</a:t>
            </a:r>
            <a:r>
              <a:rPr lang="zh-CN" altLang="en-US" smtClean="0"/>
              <a:t>及</a:t>
            </a:r>
            <a:r>
              <a:rPr lang="en-US" altLang="zh-CN" smtClean="0"/>
              <a:t>EDI</a:t>
            </a:r>
            <a:endParaRPr lang="en-US" altLang="zh-CN" smtClean="0"/>
          </a:p>
          <a:p>
            <a:pPr>
              <a:lnSpc>
                <a:spcPct val="105000"/>
              </a:lnSpc>
            </a:pPr>
            <a:r>
              <a:rPr lang="zh-CN" altLang="en-US" smtClean="0"/>
              <a:t>段选择符寄存器</a:t>
            </a:r>
            <a:r>
              <a:rPr lang="en-US" altLang="zh-CN" smtClean="0"/>
              <a:t>--CS</a:t>
            </a:r>
            <a:r>
              <a:rPr lang="zh-CN" altLang="en-US" smtClean="0"/>
              <a:t>、</a:t>
            </a:r>
            <a:r>
              <a:rPr lang="en-US" altLang="zh-CN" smtClean="0"/>
              <a:t>DS</a:t>
            </a:r>
            <a:r>
              <a:rPr lang="zh-CN" altLang="en-US" smtClean="0"/>
              <a:t>、</a:t>
            </a:r>
            <a:r>
              <a:rPr lang="en-US" altLang="zh-CN" smtClean="0"/>
              <a:t>SS</a:t>
            </a:r>
            <a:r>
              <a:rPr lang="zh-CN" altLang="en-US" smtClean="0"/>
              <a:t>、</a:t>
            </a:r>
            <a:r>
              <a:rPr lang="en-US" altLang="zh-CN" smtClean="0"/>
              <a:t>ES </a:t>
            </a:r>
            <a:r>
              <a:rPr lang="zh-CN" altLang="en-US" smtClean="0"/>
              <a:t>、</a:t>
            </a:r>
            <a:r>
              <a:rPr lang="en-US" altLang="zh-CN" smtClean="0"/>
              <a:t>FS</a:t>
            </a:r>
            <a:r>
              <a:rPr lang="zh-CN" altLang="en-US" smtClean="0"/>
              <a:t>、</a:t>
            </a:r>
            <a:r>
              <a:rPr lang="en-US" altLang="zh-CN" smtClean="0"/>
              <a:t>GS </a:t>
            </a:r>
            <a:endParaRPr lang="en-US" altLang="zh-CN" smtClean="0"/>
          </a:p>
          <a:p>
            <a:pPr>
              <a:lnSpc>
                <a:spcPct val="105000"/>
              </a:lnSpc>
            </a:pPr>
            <a:r>
              <a:rPr lang="zh-CN" altLang="en-US" smtClean="0"/>
              <a:t>指令指针寄存器和标志寄存器</a:t>
            </a:r>
            <a:r>
              <a:rPr lang="en-US" altLang="zh-CN" smtClean="0"/>
              <a:t>--EIP</a:t>
            </a:r>
            <a:r>
              <a:rPr lang="zh-CN" altLang="en-US" smtClean="0"/>
              <a:t>、</a:t>
            </a:r>
            <a:r>
              <a:rPr lang="en-US" altLang="zh-CN" smtClean="0"/>
              <a:t>EFLAGS</a:t>
            </a:r>
            <a:endParaRPr lang="en-US" altLang="zh-CN" smtClean="0"/>
          </a:p>
          <a:p>
            <a:pPr>
              <a:lnSpc>
                <a:spcPct val="105000"/>
              </a:lnSpc>
            </a:pPr>
            <a:r>
              <a:rPr lang="zh-CN" altLang="en-US" smtClean="0"/>
              <a:t>控制寄存器</a:t>
            </a:r>
            <a:r>
              <a:rPr lang="en-US" altLang="zh-CN" smtClean="0"/>
              <a:t>--CR0</a:t>
            </a:r>
            <a:r>
              <a:rPr lang="zh-CN" altLang="en-US" smtClean="0"/>
              <a:t>，</a:t>
            </a:r>
            <a:r>
              <a:rPr lang="en-US" altLang="zh-CN" smtClean="0"/>
              <a:t>CR1</a:t>
            </a:r>
            <a:r>
              <a:rPr lang="zh-CN" altLang="en-US" smtClean="0"/>
              <a:t>，</a:t>
            </a:r>
            <a:r>
              <a:rPr lang="en-US" altLang="zh-CN" smtClean="0"/>
              <a:t>CR2</a:t>
            </a:r>
            <a:r>
              <a:rPr lang="zh-CN" altLang="en-US" smtClean="0"/>
              <a:t>和</a:t>
            </a:r>
            <a:r>
              <a:rPr lang="en-US" altLang="zh-CN" smtClean="0"/>
              <a:t>CR3 </a:t>
            </a:r>
            <a:endParaRPr lang="en-US" altLang="zh-CN" smtClean="0"/>
          </a:p>
          <a:p>
            <a:pPr>
              <a:lnSpc>
                <a:spcPct val="105000"/>
              </a:lnSpc>
            </a:pPr>
            <a:r>
              <a:rPr lang="zh-CN" altLang="en-US" smtClean="0"/>
              <a:t>外部设备使用的寄存器</a:t>
            </a:r>
            <a:endParaRPr lang="en-US" altLang="zh-CN" smtClean="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heel(4)">
                                      <p:cBhvr>
                                        <p:cTn id="7" dur="2000"/>
                                        <p:tgtEl>
                                          <p:spTgt spid="6147">
                                            <p:txEl>
                                              <p:pRg st="0" end="0"/>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wheel(4)">
                                      <p:cBhvr>
                                        <p:cTn id="10" dur="2000"/>
                                        <p:tgtEl>
                                          <p:spTgt spid="6147">
                                            <p:txEl>
                                              <p:pRg st="1" end="1"/>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wheel(4)">
                                      <p:cBhvr>
                                        <p:cTn id="13" dur="2000"/>
                                        <p:tgtEl>
                                          <p:spTgt spid="6147">
                                            <p:txEl>
                                              <p:pRg st="2" end="2"/>
                                            </p:txEl>
                                          </p:spTgt>
                                        </p:tgtEl>
                                      </p:cBhvr>
                                    </p:animEffect>
                                  </p:childTnLst>
                                </p:cTn>
                              </p:par>
                              <p:par>
                                <p:cTn id="14" presetID="21" presetClass="entr" presetSubtype="4" fill="hold"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wheel(4)">
                                      <p:cBhvr>
                                        <p:cTn id="16" dur="2000"/>
                                        <p:tgtEl>
                                          <p:spTgt spid="6147">
                                            <p:txEl>
                                              <p:pRg st="3" end="3"/>
                                            </p:txEl>
                                          </p:spTgt>
                                        </p:tgtEl>
                                      </p:cBhvr>
                                    </p:animEffect>
                                  </p:childTnLst>
                                </p:cTn>
                              </p:par>
                              <p:par>
                                <p:cTn id="17" presetID="21" presetClass="entr" presetSubtype="4" fill="hold"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Effect transition="in" filter="wheel(4)">
                                      <p:cBhvr>
                                        <p:cTn id="19" dur="2000"/>
                                        <p:tgtEl>
                                          <p:spTgt spid="6147">
                                            <p:txEl>
                                              <p:pRg st="4" end="4"/>
                                            </p:txEl>
                                          </p:spTgt>
                                        </p:tgtEl>
                                      </p:cBhvr>
                                    </p:animEffect>
                                  </p:childTnLst>
                                </p:cTn>
                              </p:par>
                              <p:par>
                                <p:cTn id="20" presetID="21" presetClass="entr" presetSubtype="4" fill="hold" nodeType="with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wheel(4)">
                                      <p:cBhvr>
                                        <p:cTn id="22" dur="20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858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 </a:t>
            </a:r>
            <a:r>
              <a:rPr lang="zh-CN" altLang="en-US" sz="4800" smtClean="0">
                <a:latin typeface="华文新魏" panose="02010800040101010101" pitchFamily="2" charset="-122"/>
                <a:ea typeface="华文新魏" panose="02010800040101010101" pitchFamily="2" charset="-122"/>
              </a:rPr>
              <a:t>中断处理过程</a:t>
            </a:r>
            <a:endParaRPr lang="zh-CN" altLang="en-US" sz="4800" smtClean="0">
              <a:latin typeface="华文新魏" panose="02010800040101010101" pitchFamily="2" charset="-122"/>
              <a:ea typeface="华文新魏" panose="02010800040101010101" pitchFamily="2" charset="-122"/>
            </a:endParaRPr>
          </a:p>
        </p:txBody>
      </p:sp>
      <p:sp>
        <p:nvSpPr>
          <p:cNvPr id="58370" name="Rectangle 3"/>
          <p:cNvSpPr>
            <a:spLocks noGrp="1" noChangeArrowheads="1"/>
          </p:cNvSpPr>
          <p:nvPr>
            <p:ph type="body" idx="1"/>
          </p:nvPr>
        </p:nvSpPr>
        <p:spPr>
          <a:xfrm>
            <a:off x="250825" y="1341438"/>
            <a:ext cx="8353425" cy="5327650"/>
          </a:xfrm>
        </p:spPr>
        <p:txBody>
          <a:bodyPr/>
          <a:lstStyle/>
          <a:p>
            <a:r>
              <a:rPr lang="zh-CN" altLang="en-US" sz="2500" smtClean="0">
                <a:latin typeface="宋体" panose="02010600030101010101" pitchFamily="2" charset="-122"/>
                <a:cs typeface="Times New Roman" panose="02020603050405020304" pitchFamily="18" charset="0"/>
              </a:rPr>
              <a:t>简单的中断处理 </a:t>
            </a:r>
            <a:r>
              <a:rPr lang="en-US" altLang="zh-CN" sz="2500" smtClean="0">
                <a:latin typeface="宋体" panose="02010600030101010101" pitchFamily="2" charset="-122"/>
                <a:cs typeface="Times New Roman" panose="02020603050405020304" pitchFamily="18" charset="0"/>
              </a:rPr>
              <a:t>- </a:t>
            </a:r>
            <a:r>
              <a:rPr lang="zh-CN" altLang="en-US" sz="2500" smtClean="0">
                <a:latin typeface="宋体" panose="02010600030101010101" pitchFamily="2" charset="-122"/>
                <a:cs typeface="Times New Roman" panose="02020603050405020304" pitchFamily="18" charset="0"/>
              </a:rPr>
              <a:t>典型的处理过程：</a:t>
            </a:r>
            <a:endParaRPr lang="zh-CN" altLang="en-US" sz="2500" smtClean="0">
              <a:latin typeface="宋体" panose="02010600030101010101" pitchFamily="2" charset="-122"/>
              <a:cs typeface="Times New Roman" panose="02020603050405020304" pitchFamily="18" charset="0"/>
            </a:endParaRPr>
          </a:p>
          <a:p>
            <a:pPr lvl="1"/>
            <a:r>
              <a:rPr lang="zh-CN" altLang="en-US" sz="2500" smtClean="0">
                <a:latin typeface="宋体" panose="02010600030101010101" pitchFamily="2" charset="-122"/>
                <a:cs typeface="Times New Roman" panose="02020603050405020304" pitchFamily="18" charset="0"/>
              </a:rPr>
              <a:t>（</a:t>
            </a:r>
            <a:r>
              <a:rPr lang="en-US" altLang="zh-CN" sz="2500" smtClean="0">
                <a:latin typeface="宋体" panose="02010600030101010101" pitchFamily="2" charset="-122"/>
                <a:cs typeface="Times New Roman" panose="02020603050405020304" pitchFamily="18" charset="0"/>
              </a:rPr>
              <a:t>1</a:t>
            </a:r>
            <a:r>
              <a:rPr lang="zh-CN" altLang="en-US" sz="2500" smtClean="0">
                <a:latin typeface="宋体" panose="02010600030101010101" pitchFamily="2" charset="-122"/>
                <a:cs typeface="Times New Roman" panose="02020603050405020304" pitchFamily="18" charset="0"/>
              </a:rPr>
              <a:t>）设备给处理器发一个中断信号</a:t>
            </a:r>
            <a:endParaRPr lang="zh-CN" altLang="en-US" sz="2500" smtClean="0">
              <a:latin typeface="宋体" panose="02010600030101010101" pitchFamily="2" charset="-122"/>
              <a:cs typeface="Times New Roman" panose="02020603050405020304" pitchFamily="18" charset="0"/>
            </a:endParaRPr>
          </a:p>
          <a:p>
            <a:pPr lvl="1"/>
            <a:r>
              <a:rPr lang="zh-CN" altLang="en-US" sz="2500" smtClean="0">
                <a:latin typeface="宋体" panose="02010600030101010101" pitchFamily="2" charset="-122"/>
                <a:cs typeface="Times New Roman" panose="02020603050405020304" pitchFamily="18" charset="0"/>
              </a:rPr>
              <a:t>（</a:t>
            </a:r>
            <a:r>
              <a:rPr lang="en-US" altLang="zh-CN" sz="2500" smtClean="0">
                <a:latin typeface="宋体" panose="02010600030101010101" pitchFamily="2" charset="-122"/>
                <a:cs typeface="Times New Roman" panose="02020603050405020304" pitchFamily="18" charset="0"/>
              </a:rPr>
              <a:t>2</a:t>
            </a:r>
            <a:r>
              <a:rPr lang="zh-CN" altLang="en-US" sz="2500" smtClean="0">
                <a:latin typeface="宋体" panose="02010600030101010101" pitchFamily="2" charset="-122"/>
                <a:cs typeface="Times New Roman" panose="02020603050405020304" pitchFamily="18" charset="0"/>
              </a:rPr>
              <a:t>）处理器处理完当前指令后响应中断，延迟非常短（要求处理器没有关闭中断）</a:t>
            </a:r>
            <a:endParaRPr lang="zh-CN" altLang="en-US" sz="2500" smtClean="0">
              <a:latin typeface="宋体" panose="02010600030101010101" pitchFamily="2" charset="-122"/>
              <a:cs typeface="Times New Roman" panose="02020603050405020304" pitchFamily="18" charset="0"/>
            </a:endParaRPr>
          </a:p>
          <a:p>
            <a:pPr lvl="1"/>
            <a:r>
              <a:rPr lang="zh-CN" altLang="en-US" sz="2500" smtClean="0">
                <a:latin typeface="宋体" panose="02010600030101010101" pitchFamily="2" charset="-122"/>
                <a:cs typeface="Times New Roman" panose="02020603050405020304" pitchFamily="18" charset="0"/>
              </a:rPr>
              <a:t>（</a:t>
            </a:r>
            <a:r>
              <a:rPr lang="en-US" altLang="zh-CN" sz="2500" smtClean="0">
                <a:latin typeface="宋体" panose="02010600030101010101" pitchFamily="2" charset="-122"/>
                <a:cs typeface="Times New Roman" panose="02020603050405020304" pitchFamily="18" charset="0"/>
              </a:rPr>
              <a:t>3</a:t>
            </a:r>
            <a:r>
              <a:rPr lang="zh-CN" altLang="en-US" sz="2500" smtClean="0">
                <a:latin typeface="宋体" panose="02010600030101010101" pitchFamily="2" charset="-122"/>
                <a:cs typeface="Times New Roman" panose="02020603050405020304" pitchFamily="18" charset="0"/>
              </a:rPr>
              <a:t>）处理器处理完当前指令后检测到中断，判断出中断来源并向发送中断的设备发送了确认中断信号，确认信号使得该设备将中断信号恢复到一般状态</a:t>
            </a:r>
            <a:endParaRPr lang="zh-CN" altLang="en-US" sz="2500" smtClean="0">
              <a:latin typeface="宋体" panose="02010600030101010101" pitchFamily="2" charset="-122"/>
              <a:cs typeface="Times New Roman" panose="02020603050405020304" pitchFamily="18" charset="0"/>
            </a:endParaRPr>
          </a:p>
          <a:p>
            <a:pPr lvl="1"/>
            <a:r>
              <a:rPr lang="zh-CN" altLang="en-US" sz="2500" smtClean="0">
                <a:latin typeface="宋体" panose="02010600030101010101" pitchFamily="2" charset="-122"/>
                <a:cs typeface="Times New Roman" panose="02020603050405020304" pitchFamily="18" charset="0"/>
              </a:rPr>
              <a:t>（</a:t>
            </a:r>
            <a:r>
              <a:rPr lang="en-US" altLang="zh-CN" sz="2500" smtClean="0">
                <a:latin typeface="宋体" panose="02010600030101010101" pitchFamily="2" charset="-122"/>
                <a:cs typeface="Times New Roman" panose="02020603050405020304" pitchFamily="18" charset="0"/>
              </a:rPr>
              <a:t>4</a:t>
            </a:r>
            <a:r>
              <a:rPr lang="zh-CN" altLang="en-US" sz="2500" smtClean="0">
                <a:latin typeface="宋体" panose="02010600030101010101" pitchFamily="2" charset="-122"/>
                <a:cs typeface="Times New Roman" panose="02020603050405020304" pitchFamily="18" charset="0"/>
              </a:rPr>
              <a:t>）处理器开始为软件处理中断做准备：保存中断点的程序执行上下文环境，这通常包括程 序状态字</a:t>
            </a:r>
            <a:r>
              <a:rPr lang="en-US" altLang="zh-CN" sz="2500" smtClean="0">
                <a:latin typeface="宋体" panose="02010600030101010101" pitchFamily="2" charset="-122"/>
                <a:cs typeface="Times New Roman" panose="02020603050405020304" pitchFamily="18" charset="0"/>
              </a:rPr>
              <a:t>PSW</a:t>
            </a:r>
            <a:r>
              <a:rPr lang="zh-CN" altLang="en-US" sz="2500" smtClean="0">
                <a:latin typeface="宋体" panose="02010600030101010101" pitchFamily="2" charset="-122"/>
                <a:cs typeface="Times New Roman" panose="02020603050405020304" pitchFamily="18" charset="0"/>
              </a:rPr>
              <a:t>，程序计数器</a:t>
            </a:r>
            <a:r>
              <a:rPr lang="en-US" altLang="zh-CN" sz="2500" smtClean="0">
                <a:latin typeface="宋体" panose="02010600030101010101" pitchFamily="2" charset="-122"/>
                <a:cs typeface="Times New Roman" panose="02020603050405020304" pitchFamily="18" charset="0"/>
              </a:rPr>
              <a:t>PC</a:t>
            </a:r>
            <a:r>
              <a:rPr lang="zh-CN" altLang="en-US" sz="2500" smtClean="0">
                <a:latin typeface="宋体" panose="02010600030101010101" pitchFamily="2" charset="-122"/>
                <a:cs typeface="Times New Roman" panose="02020603050405020304" pitchFamily="18" charset="0"/>
              </a:rPr>
              <a:t>中的下一条指令位置，一些寄存器的值，它们通常保存在系统控制栈中</a:t>
            </a:r>
            <a:r>
              <a:rPr lang="en-US" altLang="zh-CN" sz="2500" smtClean="0">
                <a:latin typeface="宋体" panose="02010600030101010101" pitchFamily="2" charset="-122"/>
                <a:cs typeface="Times New Roman" panose="02020603050405020304" pitchFamily="18" charset="0"/>
              </a:rPr>
              <a:t>,</a:t>
            </a:r>
            <a:r>
              <a:rPr lang="zh-CN" altLang="en-US" sz="2500" smtClean="0">
                <a:latin typeface="宋体" panose="02010600030101010101" pitchFamily="2" charset="-122"/>
                <a:cs typeface="Times New Roman" panose="02020603050405020304" pitchFamily="18" charset="0"/>
              </a:rPr>
              <a:t>处理器状态被切换到管态。</a:t>
            </a:r>
            <a:endParaRPr lang="zh-CN" altLang="en-US" sz="2500" smtClean="0">
              <a:latin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body" idx="1"/>
          </p:nvPr>
        </p:nvSpPr>
        <p:spPr>
          <a:xfrm>
            <a:off x="395288" y="1341438"/>
            <a:ext cx="8305800" cy="5183187"/>
          </a:xfrm>
        </p:spPr>
        <p:txBody>
          <a:bodyPr/>
          <a:lstStyle/>
          <a:p>
            <a:pPr>
              <a:buFont typeface="Wingdings" panose="05000000000000000000" pitchFamily="2" charset="2"/>
              <a:buNone/>
            </a:pPr>
            <a:r>
              <a:rPr lang="zh-CN" altLang="en-US" sz="2600" smtClean="0">
                <a:latin typeface="楷体_GB2312" pitchFamily="49" charset="-122"/>
              </a:rPr>
              <a:t>（</a:t>
            </a:r>
            <a:r>
              <a:rPr lang="en-US" altLang="zh-CN" sz="2600" smtClean="0">
                <a:latin typeface="楷体_GB2312" pitchFamily="49" charset="-122"/>
              </a:rPr>
              <a:t>5</a:t>
            </a:r>
            <a:r>
              <a:rPr lang="zh-CN" altLang="en-US" sz="2600" smtClean="0">
                <a:latin typeface="楷体_GB2312" pitchFamily="49" charset="-122"/>
              </a:rPr>
              <a:t>）处理器根据中断源查询中断向量表，获得与该中断相联系的处理程序入口地址，并将</a:t>
            </a:r>
            <a:r>
              <a:rPr lang="en-US" altLang="zh-CN" sz="2600" smtClean="0">
                <a:latin typeface="楷体_GB2312" pitchFamily="49" charset="-122"/>
              </a:rPr>
              <a:t>PC</a:t>
            </a:r>
            <a:r>
              <a:rPr lang="zh-CN" altLang="en-US" sz="2600" smtClean="0">
                <a:latin typeface="楷体_GB2312" pitchFamily="49" charset="-122"/>
              </a:rPr>
              <a:t>置成该地址，处理器开始一个新的指令周期，控制转移到中断处理程序</a:t>
            </a:r>
            <a:endParaRPr lang="zh-CN" altLang="en-US" sz="2600" smtClean="0">
              <a:latin typeface="楷体_GB2312" pitchFamily="49" charset="-122"/>
            </a:endParaRPr>
          </a:p>
          <a:p>
            <a:pPr>
              <a:buFont typeface="Wingdings" panose="05000000000000000000" pitchFamily="2" charset="2"/>
              <a:buNone/>
            </a:pPr>
            <a:r>
              <a:rPr lang="zh-CN" altLang="en-US" sz="2600" smtClean="0">
                <a:latin typeface="楷体_GB2312" pitchFamily="49" charset="-122"/>
              </a:rPr>
              <a:t>（</a:t>
            </a:r>
            <a:r>
              <a:rPr lang="en-US" altLang="zh-CN" sz="2600" smtClean="0">
                <a:latin typeface="楷体_GB2312" pitchFamily="49" charset="-122"/>
              </a:rPr>
              <a:t>6</a:t>
            </a:r>
            <a:r>
              <a:rPr lang="zh-CN" altLang="en-US" sz="2600" smtClean="0">
                <a:latin typeface="楷体_GB2312" pitchFamily="49" charset="-122"/>
              </a:rPr>
              <a:t>）中断处理程序开始工作，包括检查</a:t>
            </a:r>
            <a:r>
              <a:rPr lang="en-US" altLang="zh-CN" sz="2600" smtClean="0">
                <a:latin typeface="楷体_GB2312" pitchFamily="49" charset="-122"/>
              </a:rPr>
              <a:t>I/O</a:t>
            </a:r>
            <a:r>
              <a:rPr lang="zh-CN" altLang="en-US" sz="2600" smtClean="0">
                <a:latin typeface="楷体_GB2312" pitchFamily="49" charset="-122"/>
              </a:rPr>
              <a:t>相关的状态信息，操纵</a:t>
            </a:r>
            <a:r>
              <a:rPr lang="en-US" altLang="zh-CN" sz="2600" smtClean="0">
                <a:latin typeface="楷体_GB2312" pitchFamily="49" charset="-122"/>
              </a:rPr>
              <a:t>I/O</a:t>
            </a:r>
            <a:r>
              <a:rPr lang="zh-CN" altLang="en-US" sz="2600" smtClean="0">
                <a:latin typeface="楷体_GB2312" pitchFamily="49" charset="-122"/>
              </a:rPr>
              <a:t>设备或者在设备和主存之间传送数据等等</a:t>
            </a:r>
            <a:endParaRPr lang="zh-CN" altLang="en-US" sz="2600" smtClean="0">
              <a:latin typeface="楷体_GB2312" pitchFamily="49" charset="-122"/>
            </a:endParaRPr>
          </a:p>
          <a:p>
            <a:pPr>
              <a:buFont typeface="Wingdings" panose="05000000000000000000" pitchFamily="2" charset="2"/>
              <a:buNone/>
            </a:pPr>
            <a:r>
              <a:rPr lang="zh-CN" altLang="en-US" sz="2600" smtClean="0">
                <a:latin typeface="楷体_GB2312" pitchFamily="49" charset="-122"/>
              </a:rPr>
              <a:t>（</a:t>
            </a:r>
            <a:r>
              <a:rPr lang="en-US" altLang="zh-CN" sz="2600" smtClean="0">
                <a:latin typeface="楷体_GB2312" pitchFamily="49" charset="-122"/>
              </a:rPr>
              <a:t>7</a:t>
            </a:r>
            <a:r>
              <a:rPr lang="zh-CN" altLang="en-US" sz="2600" smtClean="0">
                <a:latin typeface="楷体_GB2312" pitchFamily="49" charset="-122"/>
              </a:rPr>
              <a:t>）中断处理结束时，处理器检测到中断返回指令，被中断程序的上下文环境从系统堆栈中被恢复处理器状态恢复成原来的状态。</a:t>
            </a:r>
            <a:endParaRPr lang="zh-CN" altLang="en-US" sz="2600" smtClean="0">
              <a:latin typeface="楷体_GB2312" pitchFamily="49" charset="-122"/>
            </a:endParaRPr>
          </a:p>
          <a:p>
            <a:pPr>
              <a:buFont typeface="Wingdings" panose="05000000000000000000" pitchFamily="2" charset="2"/>
              <a:buNone/>
            </a:pPr>
            <a:r>
              <a:rPr lang="zh-CN" altLang="en-US" sz="2600" smtClean="0">
                <a:latin typeface="楷体_GB2312" pitchFamily="49" charset="-122"/>
              </a:rPr>
              <a:t>（</a:t>
            </a:r>
            <a:r>
              <a:rPr lang="en-US" altLang="zh-CN" sz="2600" smtClean="0">
                <a:latin typeface="楷体_GB2312" pitchFamily="49" charset="-122"/>
              </a:rPr>
              <a:t>8</a:t>
            </a:r>
            <a:r>
              <a:rPr lang="zh-CN" altLang="en-US" sz="2600" smtClean="0">
                <a:latin typeface="楷体_GB2312" pitchFamily="49" charset="-122"/>
              </a:rPr>
              <a:t>）</a:t>
            </a:r>
            <a:r>
              <a:rPr lang="en-US" altLang="zh-CN" sz="2600" smtClean="0">
                <a:latin typeface="楷体_GB2312" pitchFamily="49" charset="-122"/>
              </a:rPr>
              <a:t>PSW</a:t>
            </a:r>
            <a:r>
              <a:rPr lang="zh-CN" altLang="en-US" sz="2600" smtClean="0">
                <a:latin typeface="楷体_GB2312" pitchFamily="49" charset="-122"/>
              </a:rPr>
              <a:t>和</a:t>
            </a:r>
            <a:r>
              <a:rPr lang="en-US" altLang="zh-CN" sz="2600" smtClean="0">
                <a:latin typeface="楷体_GB2312" pitchFamily="49" charset="-122"/>
              </a:rPr>
              <a:t>PC</a:t>
            </a:r>
            <a:r>
              <a:rPr lang="zh-CN" altLang="en-US" sz="2600" smtClean="0">
                <a:latin typeface="楷体_GB2312" pitchFamily="49" charset="-122"/>
              </a:rPr>
              <a:t>被恢复成中断前的值，处理器开始一个新的指令周期，中断处理结束。</a:t>
            </a:r>
            <a:endParaRPr lang="en-US" altLang="zh-CN" sz="2600" smtClean="0">
              <a:latin typeface="楷体_GB2312" pitchFamily="49" charset="-122"/>
            </a:endParaRPr>
          </a:p>
        </p:txBody>
      </p:sp>
      <p:sp>
        <p:nvSpPr>
          <p:cNvPr id="59394" name="Rectangle 3"/>
          <p:cNvSpPr>
            <a:spLocks noGrp="1" noChangeArrowheads="1"/>
          </p:cNvSpPr>
          <p:nvPr>
            <p:ph type="title"/>
          </p:nvPr>
        </p:nvSpPr>
        <p:spPr>
          <a:xfrm>
            <a:off x="6858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4. </a:t>
            </a:r>
            <a:r>
              <a:rPr lang="zh-CN" altLang="en-US" sz="4800" smtClean="0">
                <a:latin typeface="华文新魏" panose="02010800040101010101" pitchFamily="2" charset="-122"/>
                <a:ea typeface="华文新魏" panose="02010800040101010101" pitchFamily="2" charset="-122"/>
              </a:rPr>
              <a:t>中断处理过程</a:t>
            </a:r>
            <a:endParaRPr lang="zh-CN" altLang="en-US" sz="4800" smtClean="0">
              <a:latin typeface="华文新魏" panose="02010800040101010101" pitchFamily="2" charset="-122"/>
              <a:ea typeface="华文新魏" panose="02010800040101010101" pitchFamily="2" charset="-122"/>
            </a:endParaRP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2" descr="2_os_drawing-2-6"/>
          <p:cNvPicPr>
            <a:picLocks noChangeAspect="1" noChangeArrowheads="1"/>
          </p:cNvPicPr>
          <p:nvPr/>
        </p:nvPicPr>
        <p:blipFill>
          <a:blip r:embed="rId1"/>
          <a:srcRect l="9975" t="35550" r="41650"/>
          <a:stretch>
            <a:fillRect/>
          </a:stretch>
        </p:blipFill>
        <p:spPr bwMode="auto">
          <a:xfrm>
            <a:off x="1143000" y="304800"/>
            <a:ext cx="6248400" cy="6242050"/>
          </a:xfrm>
          <a:prstGeom prst="rect">
            <a:avLst/>
          </a:prstGeom>
          <a:noFill/>
          <a:ln w="9525">
            <a:noFill/>
            <a:miter lim="800000"/>
            <a:headEnd/>
            <a:tailEnd/>
          </a:ln>
        </p:spPr>
      </p:pic>
      <p:sp>
        <p:nvSpPr>
          <p:cNvPr id="60418" name="Line 3"/>
          <p:cNvSpPr>
            <a:spLocks noChangeShapeType="1"/>
          </p:cNvSpPr>
          <p:nvPr/>
        </p:nvSpPr>
        <p:spPr bwMode="auto">
          <a:xfrm>
            <a:off x="2362200" y="6553200"/>
            <a:ext cx="1905000" cy="0"/>
          </a:xfrm>
          <a:prstGeom prst="line">
            <a:avLst/>
          </a:prstGeom>
          <a:noFill/>
          <a:ln w="38100">
            <a:solidFill>
              <a:schemeClr val="tx1"/>
            </a:solidFill>
            <a:round/>
          </a:ln>
        </p:spPr>
        <p:txBody>
          <a:bodyPr wrap="none" anchor="ctr"/>
          <a:lstStyle/>
          <a:p>
            <a:endParaRPr lang="zh-CN" altLang="en-US"/>
          </a:p>
        </p:txBody>
      </p:sp>
      <p:sp>
        <p:nvSpPr>
          <p:cNvPr id="60419" name="Text Box 4"/>
          <p:cNvSpPr txBox="1">
            <a:spLocks noChangeArrowheads="1"/>
          </p:cNvSpPr>
          <p:nvPr/>
        </p:nvSpPr>
        <p:spPr bwMode="auto">
          <a:xfrm>
            <a:off x="4800600" y="5791200"/>
            <a:ext cx="2936875" cy="457200"/>
          </a:xfrm>
          <a:prstGeom prst="rect">
            <a:avLst/>
          </a:prstGeom>
          <a:noFill/>
          <a:ln w="9525">
            <a:noFill/>
            <a:miter lim="800000"/>
          </a:ln>
        </p:spPr>
        <p:txBody>
          <a:bodyPr wrap="none">
            <a:spAutoFit/>
          </a:bodyPr>
          <a:lstStyle/>
          <a:p>
            <a:r>
              <a:rPr lang="zh-CN" altLang="en-US" sz="2400" b="1">
                <a:solidFill>
                  <a:srgbClr val="000099"/>
                </a:solidFill>
              </a:rPr>
              <a:t>简单的中断处理过程</a:t>
            </a:r>
            <a:endParaRPr lang="zh-CN" altLang="en-US" sz="2400" b="1">
              <a:solidFill>
                <a:srgbClr val="000099"/>
              </a:solidFill>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685800" y="333375"/>
            <a:ext cx="7772400" cy="1143000"/>
          </a:xfrm>
        </p:spPr>
        <p:txBody>
          <a:bodyPr/>
          <a:lstStyle/>
          <a:p>
            <a:pPr eaLnBrk="1" hangingPunct="1"/>
            <a:r>
              <a:rPr lang="en-US" altLang="zh-CN" sz="4800" smtClean="0">
                <a:ea typeface="华文新魏" panose="02010800040101010101" pitchFamily="2" charset="-122"/>
              </a:rPr>
              <a:t>6. </a:t>
            </a:r>
            <a:r>
              <a:rPr lang="zh-CN" altLang="en-US" sz="4800" smtClean="0">
                <a:ea typeface="华文新魏" panose="02010800040101010101" pitchFamily="2" charset="-122"/>
              </a:rPr>
              <a:t>中断处理程序特点</a:t>
            </a:r>
            <a:endParaRPr lang="zh-CN" altLang="en-US" sz="4800" smtClean="0">
              <a:ea typeface="华文新魏" panose="02010800040101010101" pitchFamily="2" charset="-122"/>
            </a:endParaRPr>
          </a:p>
        </p:txBody>
      </p:sp>
      <p:sp>
        <p:nvSpPr>
          <p:cNvPr id="61442" name="Rectangle 3"/>
          <p:cNvSpPr>
            <a:spLocks noGrp="1" noChangeArrowheads="1"/>
          </p:cNvSpPr>
          <p:nvPr>
            <p:ph type="body" idx="4294967295"/>
          </p:nvPr>
        </p:nvSpPr>
        <p:spPr>
          <a:xfrm>
            <a:off x="685800" y="1412875"/>
            <a:ext cx="7772400" cy="4968875"/>
          </a:xfrm>
        </p:spPr>
        <p:txBody>
          <a:bodyPr/>
          <a:lstStyle/>
          <a:p>
            <a:pPr eaLnBrk="1" hangingPunct="1"/>
            <a:r>
              <a:rPr lang="zh-CN" altLang="en-US" sz="3600" smtClean="0">
                <a:latin typeface="宋体" panose="02010600030101010101" pitchFamily="2" charset="-122"/>
              </a:rPr>
              <a:t>以异步方式运行，可能会打断关键代码的执行，甚至打断其他中断处理程序的执行；</a:t>
            </a:r>
            <a:endParaRPr lang="zh-CN" altLang="en-US" sz="3600" smtClean="0">
              <a:latin typeface="宋体" panose="02010600030101010101" pitchFamily="2" charset="-122"/>
            </a:endParaRPr>
          </a:p>
          <a:p>
            <a:pPr eaLnBrk="1" hangingPunct="1"/>
            <a:r>
              <a:rPr lang="zh-CN" altLang="en-US" sz="3600" smtClean="0">
                <a:latin typeface="宋体" panose="02010600030101010101" pitchFamily="2" charset="-122"/>
              </a:rPr>
              <a:t>在屏蔽中断状态下运行，最坏的情况会禁止所有中断；</a:t>
            </a:r>
            <a:endParaRPr lang="zh-CN" altLang="en-US" sz="3600" smtClean="0">
              <a:latin typeface="宋体" panose="02010600030101010101" pitchFamily="2" charset="-122"/>
            </a:endParaRPr>
          </a:p>
          <a:p>
            <a:pPr eaLnBrk="1" hangingPunct="1"/>
            <a:r>
              <a:rPr lang="zh-CN" altLang="en-US" sz="3600" smtClean="0">
                <a:latin typeface="宋体" panose="02010600030101010101" pitchFamily="2" charset="-122"/>
              </a:rPr>
              <a:t>要对硬件进行操作，有很高的时限要求；它在中断上下文中运行，故不能被阻塞 。</a:t>
            </a:r>
            <a:endParaRPr lang="zh-CN" altLang="en-US" sz="3600" smtClean="0">
              <a:latin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nvSpPr>
        <p:spPr>
          <a:xfrm>
            <a:off x="407670" y="1264920"/>
            <a:ext cx="7772400" cy="371729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dirty="0">
                <a:ea typeface="楷体_GB2312" pitchFamily="49" charset="-122"/>
              </a:rPr>
              <a:t>应用实例</a:t>
            </a:r>
            <a:endParaRPr lang="zh-CN" altLang="en-US" dirty="0">
              <a:ea typeface="楷体_GB2312" pitchFamily="49" charset="-122"/>
            </a:endParaRPr>
          </a:p>
          <a:p>
            <a:pPr algn="l"/>
            <a:r>
              <a:rPr lang="en-US" altLang="zh-CN" sz="4000" dirty="0">
                <a:ea typeface="楷体_GB2312" pitchFamily="49" charset="-122"/>
              </a:rPr>
              <a:t>(1)</a:t>
            </a:r>
            <a:r>
              <a:rPr lang="zh-CN" altLang="en-US" sz="4000" dirty="0">
                <a:ea typeface="楷体_GB2312" pitchFamily="49" charset="-122"/>
              </a:rPr>
              <a:t>中断向量表的初始化</a:t>
            </a:r>
            <a:endParaRPr lang="zh-CN" altLang="en-US" sz="4000" dirty="0">
              <a:ea typeface="楷体_GB2312" pitchFamily="49" charset="-122"/>
            </a:endParaRPr>
          </a:p>
          <a:p>
            <a:pPr algn="l"/>
            <a:r>
              <a:rPr lang="en-US" altLang="zh-CN" sz="4000" dirty="0">
                <a:ea typeface="楷体_GB2312" pitchFamily="49" charset="-122"/>
              </a:rPr>
              <a:t>(2)</a:t>
            </a:r>
            <a:r>
              <a:rPr lang="zh-CN" altLang="en-US" sz="4000" dirty="0">
                <a:ea typeface="楷体_GB2312" pitchFamily="49" charset="-122"/>
              </a:rPr>
              <a:t>终端程序编写</a:t>
            </a:r>
            <a:endParaRPr lang="zh-CN" altLang="en-US" sz="4000" dirty="0">
              <a:ea typeface="楷体_GB2312" pitchFamily="49" charset="-122"/>
            </a:endParaRPr>
          </a:p>
          <a:p>
            <a:pPr algn="l"/>
            <a:r>
              <a:rPr lang="en-US" altLang="zh-CN" sz="4000" dirty="0">
                <a:ea typeface="楷体_GB2312" pitchFamily="49" charset="-122"/>
              </a:rPr>
              <a:t>(3)</a:t>
            </a:r>
            <a:r>
              <a:rPr lang="zh-CN" altLang="en-US" sz="4000" dirty="0">
                <a:ea typeface="楷体_GB2312" pitchFamily="49" charset="-122"/>
              </a:rPr>
              <a:t>中断程序调用</a:t>
            </a:r>
            <a:endParaRPr lang="zh-CN" altLang="en-US" sz="4000" dirty="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ctr"/>
          <a:p>
            <a:r>
              <a:rPr lang="zh-CN" altLang="en-US" dirty="0">
                <a:ea typeface="楷体_GB2312" pitchFamily="49" charset="-122"/>
              </a:rPr>
              <a:t>中断向量表的初始化</a:t>
            </a:r>
            <a:endParaRPr lang="zh-CN" altLang="en-US" dirty="0">
              <a:ea typeface="楷体_GB2312" pitchFamily="49" charset="-122"/>
            </a:endParaRPr>
          </a:p>
        </p:txBody>
      </p:sp>
      <p:sp>
        <p:nvSpPr>
          <p:cNvPr id="61443" name="文本占位符 61442"/>
          <p:cNvSpPr>
            <a:spLocks noGrp="1"/>
          </p:cNvSpPr>
          <p:nvPr>
            <p:ph type="body" idx="1"/>
          </p:nvPr>
        </p:nvSpPr>
        <p:spPr>
          <a:xfrm>
            <a:off x="541338" y="1844675"/>
            <a:ext cx="8134350" cy="3392488"/>
          </a:xfrm>
        </p:spPr>
        <p:txBody>
          <a:bodyPr/>
          <a:p>
            <a:pPr marL="0" indent="0">
              <a:buNone/>
            </a:pPr>
            <a:r>
              <a:rPr lang="zh-CN" altLang="en-US" b="0" dirty="0">
                <a:latin typeface="楷体_GB2312" pitchFamily="49" charset="-122"/>
                <a:ea typeface="楷体_GB2312" pitchFamily="49" charset="-122"/>
              </a:rPr>
              <a:t>方法一：将中断服务程序的入口地址直接装入中断向量表中。</a:t>
            </a:r>
            <a:endParaRPr lang="zh-CN" altLang="en-US" b="0" dirty="0">
              <a:latin typeface="楷体_GB2312" pitchFamily="49" charset="-122"/>
              <a:ea typeface="楷体_GB2312" pitchFamily="49" charset="-122"/>
            </a:endParaRPr>
          </a:p>
          <a:p>
            <a:pPr marL="0" indent="0">
              <a:buNone/>
            </a:pPr>
            <a:r>
              <a:rPr lang="zh-CN" altLang="en-US" b="0" dirty="0">
                <a:latin typeface="楷体_GB2312" pitchFamily="49" charset="-122"/>
                <a:ea typeface="楷体_GB2312" pitchFamily="49" charset="-122"/>
              </a:rPr>
              <a:t>方法二：采用</a:t>
            </a:r>
            <a:r>
              <a:rPr lang="en-US" altLang="zh-CN" b="0" dirty="0">
                <a:latin typeface="楷体_GB2312" pitchFamily="49" charset="-122"/>
                <a:ea typeface="楷体_GB2312" pitchFamily="49" charset="-122"/>
              </a:rPr>
              <a:t>DOS</a:t>
            </a:r>
            <a:r>
              <a:rPr lang="zh-CN" altLang="en-US" b="0" dirty="0">
                <a:latin typeface="楷体_GB2312" pitchFamily="49" charset="-122"/>
                <a:ea typeface="楷体_GB2312" pitchFamily="49" charset="-122"/>
              </a:rPr>
              <a:t>系统功能调用。即</a:t>
            </a:r>
            <a:r>
              <a:rPr lang="en-US" altLang="zh-CN" b="0" dirty="0">
                <a:latin typeface="楷体_GB2312" pitchFamily="49" charset="-122"/>
                <a:ea typeface="楷体_GB2312" pitchFamily="49" charset="-122"/>
              </a:rPr>
              <a:t>INT 21H</a:t>
            </a:r>
            <a:r>
              <a:rPr lang="zh-CN" altLang="en-US" b="0" dirty="0">
                <a:latin typeface="楷体_GB2312" pitchFamily="49" charset="-122"/>
                <a:ea typeface="楷体_GB2312" pitchFamily="49" charset="-122"/>
              </a:rPr>
              <a:t>的</a:t>
            </a:r>
            <a:r>
              <a:rPr lang="en-US" altLang="zh-CN" b="0" dirty="0">
                <a:latin typeface="楷体_GB2312" pitchFamily="49" charset="-122"/>
                <a:ea typeface="楷体_GB2312" pitchFamily="49" charset="-122"/>
              </a:rPr>
              <a:t>25H</a:t>
            </a:r>
            <a:r>
              <a:rPr lang="zh-CN" altLang="en-US" b="0" dirty="0">
                <a:latin typeface="楷体_GB2312" pitchFamily="49" charset="-122"/>
                <a:ea typeface="楷体_GB2312" pitchFamily="49" charset="-122"/>
              </a:rPr>
              <a:t>号功能调用。 </a:t>
            </a:r>
            <a:endParaRPr lang="zh-CN" altLang="en-US" b="0" dirty="0">
              <a:latin typeface="楷体_GB2312" pitchFamily="49" charset="-122"/>
              <a:ea typeface="楷体_GB2312" pitchFamily="49" charset="-122"/>
            </a:endParaRPr>
          </a:p>
          <a:p>
            <a:pPr marL="0" indent="0">
              <a:buNone/>
            </a:pPr>
            <a:r>
              <a:rPr lang="zh-CN" altLang="en-US" b="0" dirty="0">
                <a:latin typeface="楷体_GB2312" pitchFamily="49" charset="-122"/>
                <a:ea typeface="楷体_GB2312" pitchFamily="49" charset="-122"/>
              </a:rPr>
              <a:t>（设置中断向量 </a:t>
            </a:r>
            <a:r>
              <a:rPr lang="en-US" altLang="zh-CN" b="0" dirty="0">
                <a:latin typeface="楷体_GB2312" pitchFamily="49" charset="-122"/>
                <a:ea typeface="楷体_GB2312" pitchFamily="49" charset="-122"/>
              </a:rPr>
              <a:t>DS</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DX=</a:t>
            </a:r>
            <a:r>
              <a:rPr lang="zh-CN" altLang="en-US" b="0" dirty="0">
                <a:latin typeface="楷体_GB2312" pitchFamily="49" charset="-122"/>
                <a:ea typeface="楷体_GB2312" pitchFamily="49" charset="-122"/>
              </a:rPr>
              <a:t>中断向量 </a:t>
            </a:r>
            <a:r>
              <a:rPr lang="en-US" altLang="zh-CN" b="0" dirty="0">
                <a:latin typeface="楷体_GB2312" pitchFamily="49" charset="-122"/>
                <a:ea typeface="楷体_GB2312" pitchFamily="49" charset="-122"/>
              </a:rPr>
              <a:t>AL=</a:t>
            </a:r>
            <a:r>
              <a:rPr lang="zh-CN" altLang="en-US" b="0" dirty="0">
                <a:latin typeface="楷体_GB2312" pitchFamily="49" charset="-122"/>
                <a:ea typeface="楷体_GB2312" pitchFamily="49" charset="-122"/>
              </a:rPr>
              <a:t>中断类型号）</a:t>
            </a:r>
            <a:endParaRPr lang="zh-CN" altLang="en-US" b="0" dirty="0">
              <a:latin typeface="楷体_GB2312" pitchFamily="49" charset="-122"/>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9" name="文本占位符 101378"/>
          <p:cNvSpPr>
            <a:spLocks noGrp="1"/>
          </p:cNvSpPr>
          <p:nvPr>
            <p:ph type="body" idx="1"/>
          </p:nvPr>
        </p:nvSpPr>
        <p:spPr>
          <a:xfrm>
            <a:off x="685800" y="1981200"/>
            <a:ext cx="7772400" cy="3004185"/>
          </a:xfrm>
        </p:spPr>
        <p:txBody>
          <a:bodyPr/>
          <a:p>
            <a:pPr marL="0" indent="0">
              <a:buNone/>
            </a:pPr>
            <a:r>
              <a:rPr lang="zh-CN" altLang="en-US" b="0" dirty="0">
                <a:latin typeface="楷体_GB2312" pitchFamily="49" charset="-122"/>
                <a:ea typeface="楷体_GB2312" pitchFamily="49" charset="-122"/>
              </a:rPr>
              <a:t>例：把中断类型号为</a:t>
            </a:r>
            <a:r>
              <a:rPr lang="en-US" altLang="zh-CN" b="0" dirty="0">
                <a:latin typeface="楷体_GB2312" pitchFamily="49" charset="-122"/>
                <a:ea typeface="楷体_GB2312" pitchFamily="49" charset="-122"/>
              </a:rPr>
              <a:t>84H</a:t>
            </a:r>
            <a:r>
              <a:rPr lang="zh-CN" altLang="en-US" b="0" dirty="0">
                <a:latin typeface="楷体_GB2312" pitchFamily="49" charset="-122"/>
                <a:ea typeface="楷体_GB2312" pitchFamily="49" charset="-122"/>
              </a:rPr>
              <a:t>的中断服务程序放在</a:t>
            </a:r>
            <a:r>
              <a:rPr lang="en-US" altLang="zh-CN" b="0" dirty="0">
                <a:latin typeface="楷体_GB2312" pitchFamily="49" charset="-122"/>
                <a:ea typeface="楷体_GB2312" pitchFamily="49" charset="-122"/>
              </a:rPr>
              <a:t>1234</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5670H</a:t>
            </a:r>
            <a:r>
              <a:rPr lang="zh-CN" altLang="en-US" b="0" dirty="0">
                <a:latin typeface="楷体_GB2312" pitchFamily="49" charset="-122"/>
                <a:ea typeface="楷体_GB2312" pitchFamily="49" charset="-122"/>
              </a:rPr>
              <a:t>开始的内存区域，该中断向量在向量表中的地址为</a:t>
            </a:r>
            <a:r>
              <a:rPr lang="en-US" altLang="zh-CN" b="0" dirty="0">
                <a:latin typeface="楷体_GB2312" pitchFamily="49" charset="-122"/>
                <a:ea typeface="楷体_GB2312" pitchFamily="49" charset="-122"/>
              </a:rPr>
              <a:t>84H * 4=210H</a:t>
            </a:r>
            <a:r>
              <a:rPr lang="zh-CN" altLang="en-US" b="0" dirty="0">
                <a:latin typeface="楷体_GB2312" pitchFamily="49" charset="-122"/>
                <a:ea typeface="楷体_GB2312" pitchFamily="49" charset="-122"/>
              </a:rPr>
              <a:t>，那么应该在</a:t>
            </a:r>
            <a:r>
              <a:rPr lang="en-US" altLang="zh-CN" b="0" dirty="0">
                <a:latin typeface="楷体_GB2312" pitchFamily="49" charset="-122"/>
                <a:ea typeface="楷体_GB2312" pitchFamily="49" charset="-122"/>
              </a:rPr>
              <a:t>0</a:t>
            </a:r>
            <a:r>
              <a:rPr lang="zh-CN" altLang="en-US" b="0" dirty="0">
                <a:latin typeface="楷体_GB2312" pitchFamily="49" charset="-122"/>
                <a:ea typeface="楷体_GB2312" pitchFamily="49" charset="-122"/>
              </a:rPr>
              <a:t>段的</a:t>
            </a:r>
            <a:r>
              <a:rPr lang="en-US" altLang="zh-CN" b="0" dirty="0">
                <a:latin typeface="楷体_GB2312" pitchFamily="49" charset="-122"/>
                <a:ea typeface="楷体_GB2312" pitchFamily="49" charset="-122"/>
              </a:rPr>
              <a:t>0000</a:t>
            </a:r>
            <a:r>
              <a:rPr lang="zh-CN" altLang="en-US" b="0" dirty="0">
                <a:latin typeface="楷体_GB2312" pitchFamily="49" charset="-122"/>
                <a:ea typeface="楷体_GB2312" pitchFamily="49" charset="-122"/>
              </a:rPr>
              <a:t>：</a:t>
            </a:r>
            <a:r>
              <a:rPr lang="en-US" altLang="zh-CN" b="0">
                <a:latin typeface="楷体_GB2312" pitchFamily="49" charset="-122"/>
                <a:ea typeface="楷体_GB2312" pitchFamily="49" charset="-122"/>
              </a:rPr>
              <a:t>0210H </a:t>
            </a:r>
            <a:r>
              <a:rPr lang="en-US" altLang="zh-CN" b="0">
                <a:latin typeface="黑体" panose="02010609060101010101" pitchFamily="2" charset="-122"/>
                <a:ea typeface="黑体" panose="02010609060101010101" pitchFamily="2" charset="-122"/>
              </a:rPr>
              <a:t>~</a:t>
            </a:r>
            <a:r>
              <a:rPr lang="en-US" altLang="zh-CN" b="0">
                <a:latin typeface="宋体" panose="02010600030101010101" pitchFamily="2" charset="-122"/>
              </a:rPr>
              <a:t> </a:t>
            </a:r>
            <a:r>
              <a:rPr lang="en-US" altLang="zh-CN" b="0" dirty="0">
                <a:latin typeface="楷体_GB2312" pitchFamily="49" charset="-122"/>
                <a:ea typeface="楷体_GB2312" pitchFamily="49" charset="-122"/>
              </a:rPr>
              <a:t>0000</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0213H</a:t>
            </a:r>
            <a:r>
              <a:rPr lang="zh-CN" altLang="en-US" b="0" dirty="0">
                <a:latin typeface="楷体_GB2312" pitchFamily="49" charset="-122"/>
                <a:ea typeface="楷体_GB2312" pitchFamily="49" charset="-122"/>
              </a:rPr>
              <a:t>这</a:t>
            </a:r>
            <a:r>
              <a:rPr lang="en-US" altLang="zh-CN" b="0" dirty="0">
                <a:latin typeface="楷体_GB2312" pitchFamily="49" charset="-122"/>
                <a:ea typeface="楷体_GB2312" pitchFamily="49" charset="-122"/>
              </a:rPr>
              <a:t>4</a:t>
            </a:r>
            <a:r>
              <a:rPr lang="zh-CN" altLang="en-US" b="0" dirty="0">
                <a:latin typeface="楷体_GB2312" pitchFamily="49" charset="-122"/>
                <a:ea typeface="楷体_GB2312" pitchFamily="49" charset="-122"/>
              </a:rPr>
              <a:t>个单元中依次存放</a:t>
            </a:r>
            <a:r>
              <a:rPr lang="en-US" altLang="zh-CN" b="0" dirty="0">
                <a:latin typeface="楷体_GB2312" pitchFamily="49" charset="-122"/>
                <a:ea typeface="楷体_GB2312" pitchFamily="49" charset="-122"/>
              </a:rPr>
              <a:t>70H</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56H</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34H</a:t>
            </a:r>
            <a:r>
              <a:rPr lang="zh-CN" altLang="en-US" b="0" dirty="0">
                <a:latin typeface="楷体_GB2312" pitchFamily="49" charset="-122"/>
                <a:ea typeface="楷体_GB2312" pitchFamily="49" charset="-122"/>
              </a:rPr>
              <a:t>和</a:t>
            </a:r>
            <a:r>
              <a:rPr lang="en-US" altLang="zh-CN" b="0">
                <a:latin typeface="楷体_GB2312" pitchFamily="49" charset="-122"/>
                <a:ea typeface="楷体_GB2312" pitchFamily="49" charset="-122"/>
              </a:rPr>
              <a:t>12H</a:t>
            </a:r>
            <a:r>
              <a:rPr lang="zh-CN" altLang="en-US" b="0">
                <a:latin typeface="楷体_GB2312" pitchFamily="49" charset="-122"/>
                <a:ea typeface="楷体_GB2312" pitchFamily="49" charset="-122"/>
              </a:rPr>
              <a:t>。</a:t>
            </a:r>
            <a:endParaRPr lang="zh-CN" altLang="en-US" b="0">
              <a:latin typeface="楷体_GB2312" pitchFamily="49" charset="-122"/>
              <a:ea typeface="楷体_GB2312" pitchFamily="49" charset="-122"/>
            </a:endParaRPr>
          </a:p>
        </p:txBody>
      </p:sp>
      <p:sp>
        <p:nvSpPr>
          <p:cNvPr id="101380" name="标题 101379"/>
          <p:cNvSpPr>
            <a:spLocks noGrp="1"/>
          </p:cNvSpPr>
          <p:nvPr>
            <p:ph type="title"/>
          </p:nvPr>
        </p:nvSpPr>
        <p:spPr/>
        <p:txBody>
          <a:bodyPr anchor="ctr"/>
          <a:p>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5" name="文本占位符 105474"/>
          <p:cNvSpPr>
            <a:spLocks noGrp="1"/>
          </p:cNvSpPr>
          <p:nvPr>
            <p:ph type="body" idx="1"/>
          </p:nvPr>
        </p:nvSpPr>
        <p:spPr>
          <a:xfrm>
            <a:off x="590550" y="2349500"/>
            <a:ext cx="8229600" cy="3517900"/>
          </a:xfrm>
        </p:spPr>
        <p:txBody>
          <a:bodyPr/>
          <a:p>
            <a:pPr marL="0" indent="0">
              <a:buNone/>
            </a:pPr>
            <a:r>
              <a:rPr lang="zh-CN" altLang="en-US" b="0" dirty="0">
                <a:latin typeface="楷体_GB2312" pitchFamily="49" charset="-122"/>
                <a:ea typeface="楷体_GB2312" pitchFamily="49" charset="-122"/>
              </a:rPr>
              <a:t>在程序设计时，定义如下格式的数据段：</a:t>
            </a:r>
            <a:endParaRPr lang="zh-CN" altLang="en-US" b="0" dirty="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VECDATA     SEGMENT     AT   0</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ORG         84H*4   </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$=0210H</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VINSUB      DW    5670H</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1234H</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VECDATA     ENDS</a:t>
            </a:r>
            <a:endParaRPr lang="en-US" altLang="zh-CN" b="0">
              <a:latin typeface="楷体_GB2312" pitchFamily="49" charset="-122"/>
              <a:ea typeface="楷体_GB2312" pitchFamily="49" charset="-122"/>
            </a:endParaRPr>
          </a:p>
        </p:txBody>
      </p:sp>
      <p:sp>
        <p:nvSpPr>
          <p:cNvPr id="105476" name="标题 105475"/>
          <p:cNvSpPr>
            <a:spLocks noGrp="1"/>
          </p:cNvSpPr>
          <p:nvPr>
            <p:ph type="title"/>
          </p:nvPr>
        </p:nvSpPr>
        <p:spPr/>
        <p:txBody>
          <a:bodyPr anchor="ctr"/>
          <a:p>
            <a:endParaRPr dirty="0"/>
          </a:p>
        </p:txBody>
      </p:sp>
      <p:sp>
        <p:nvSpPr>
          <p:cNvPr id="105477" name="矩形 105476"/>
          <p:cNvSpPr/>
          <p:nvPr/>
        </p:nvSpPr>
        <p:spPr>
          <a:xfrm>
            <a:off x="611188" y="1773238"/>
            <a:ext cx="8310880" cy="706755"/>
          </a:xfrm>
          <a:prstGeom prst="rect">
            <a:avLst/>
          </a:prstGeom>
          <a:noFill/>
          <a:ln w="9525">
            <a:noFill/>
          </a:ln>
        </p:spPr>
        <p:txBody>
          <a:bodyPr wrap="none" anchor="t">
            <a:spAutoFit/>
          </a:bodyPr>
          <a:p>
            <a:r>
              <a:rPr lang="zh-CN" altLang="en-US" dirty="0">
                <a:latin typeface="Times New Roman" panose="02020603050405020304" pitchFamily="18" charset="0"/>
                <a:ea typeface="楷体_GB2312" pitchFamily="49" charset="-122"/>
              </a:rPr>
              <a:t>用</a:t>
            </a:r>
            <a:r>
              <a:rPr lang="zh-CN" altLang="en-US" dirty="0">
                <a:solidFill>
                  <a:srgbClr val="FF3300"/>
                </a:solidFill>
                <a:latin typeface="Times New Roman" panose="02020603050405020304" pitchFamily="18" charset="0"/>
                <a:ea typeface="楷体_GB2312" pitchFamily="49" charset="-122"/>
              </a:rPr>
              <a:t>方法一</a:t>
            </a:r>
            <a:r>
              <a:rPr lang="zh-CN" altLang="en-US" dirty="0">
                <a:latin typeface="Times New Roman" panose="02020603050405020304" pitchFamily="18" charset="0"/>
                <a:ea typeface="楷体_GB2312" pitchFamily="49" charset="-122"/>
              </a:rPr>
              <a:t>实现中断向量表的初始化：</a:t>
            </a:r>
            <a:endParaRPr lang="zh-CN" altLang="en-US" dirty="0">
              <a:solidFill>
                <a:srgbClr val="FF3300"/>
              </a:solidFill>
              <a:latin typeface="Times New Roman" panose="02020603050405020304" pitchFamily="18" charset="0"/>
              <a:ea typeface="楷体_GB2312"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5" name="文本占位符 110594"/>
          <p:cNvSpPr>
            <a:spLocks noGrp="1"/>
          </p:cNvSpPr>
          <p:nvPr>
            <p:ph type="body" idx="1"/>
          </p:nvPr>
        </p:nvSpPr>
        <p:spPr>
          <a:xfrm>
            <a:off x="590550" y="1911350"/>
            <a:ext cx="8229600" cy="4038600"/>
          </a:xfrm>
        </p:spPr>
        <p:txBody>
          <a:bodyPr/>
          <a:p>
            <a:pPr marL="0" indent="0">
              <a:buNone/>
            </a:pPr>
            <a:r>
              <a:rPr lang="en-US" altLang="zh-CN" b="0">
                <a:latin typeface="楷体_GB2312" pitchFamily="49" charset="-122"/>
                <a:ea typeface="楷体_GB2312" pitchFamily="49" charset="-122"/>
              </a:rPr>
              <a:t>MOV  AX,0</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DS,AX</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SI,0210H ;  84H*4 </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DS:[SI], 5670H</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ADD  SI,2</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DS:[SI],1234H</a:t>
            </a:r>
            <a:endParaRPr lang="en-US" altLang="zh-CN" b="0">
              <a:latin typeface="楷体_GB2312" pitchFamily="49" charset="-122"/>
              <a:ea typeface="楷体_GB2312" pitchFamily="49" charset="-122"/>
            </a:endParaRPr>
          </a:p>
        </p:txBody>
      </p:sp>
      <p:sp>
        <p:nvSpPr>
          <p:cNvPr id="110596" name="标题 110595"/>
          <p:cNvSpPr>
            <a:spLocks noGrp="1"/>
          </p:cNvSpPr>
          <p:nvPr>
            <p:ph type="title"/>
          </p:nvPr>
        </p:nvSpPr>
        <p:spPr/>
        <p:txBody>
          <a:bodyPr anchor="ctr"/>
          <a:p>
            <a:endParaRPr dirty="0"/>
          </a:p>
        </p:txBody>
      </p:sp>
      <p:sp>
        <p:nvSpPr>
          <p:cNvPr id="110597" name="矩形 110596"/>
          <p:cNvSpPr/>
          <p:nvPr/>
        </p:nvSpPr>
        <p:spPr>
          <a:xfrm>
            <a:off x="611188" y="1435100"/>
            <a:ext cx="8310880" cy="706755"/>
          </a:xfrm>
          <a:prstGeom prst="rect">
            <a:avLst/>
          </a:prstGeom>
          <a:noFill/>
          <a:ln w="9525">
            <a:noFill/>
          </a:ln>
        </p:spPr>
        <p:txBody>
          <a:bodyPr wrap="none" anchor="t">
            <a:spAutoFit/>
          </a:bodyPr>
          <a:p>
            <a:r>
              <a:rPr lang="zh-CN" altLang="en-US" dirty="0">
                <a:latin typeface="Times New Roman" panose="02020603050405020304" pitchFamily="18" charset="0"/>
                <a:ea typeface="楷体_GB2312" pitchFamily="49" charset="-122"/>
              </a:rPr>
              <a:t>用</a:t>
            </a:r>
            <a:r>
              <a:rPr lang="zh-CN" altLang="en-US" dirty="0">
                <a:solidFill>
                  <a:srgbClr val="FF3300"/>
                </a:solidFill>
                <a:latin typeface="Times New Roman" panose="02020603050405020304" pitchFamily="18" charset="0"/>
                <a:ea typeface="楷体_GB2312" pitchFamily="49" charset="-122"/>
              </a:rPr>
              <a:t>方法一</a:t>
            </a:r>
            <a:r>
              <a:rPr lang="zh-CN" altLang="en-US" dirty="0">
                <a:latin typeface="Times New Roman" panose="02020603050405020304" pitchFamily="18" charset="0"/>
                <a:ea typeface="楷体_GB2312" pitchFamily="49" charset="-122"/>
              </a:rPr>
              <a:t>实现中断向量表的初始化：</a:t>
            </a:r>
            <a:endParaRPr lang="zh-CN" altLang="en-US" dirty="0">
              <a:solidFill>
                <a:srgbClr val="FF3300"/>
              </a:solidFill>
              <a:latin typeface="Times New Roman" panose="02020603050405020304" pitchFamily="18" charset="0"/>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9" name="文本占位符 106498"/>
          <p:cNvSpPr>
            <a:spLocks noGrp="1"/>
          </p:cNvSpPr>
          <p:nvPr>
            <p:ph type="body" idx="1"/>
          </p:nvPr>
        </p:nvSpPr>
        <p:spPr>
          <a:xfrm>
            <a:off x="457200" y="908050"/>
            <a:ext cx="8435975" cy="5135563"/>
          </a:xfrm>
        </p:spPr>
        <p:txBody>
          <a:bodyPr/>
          <a:p>
            <a:pPr marL="0" indent="0">
              <a:buNone/>
            </a:pPr>
            <a:r>
              <a:rPr lang="zh-CN" altLang="en-US" b="0" dirty="0">
                <a:latin typeface="楷体_GB2312" pitchFamily="49" charset="-122"/>
                <a:ea typeface="楷体_GB2312" pitchFamily="49" charset="-122"/>
              </a:rPr>
              <a:t>功能调用。</a:t>
            </a:r>
            <a:r>
              <a:rPr lang="en-US" altLang="zh-CN" b="0" dirty="0">
                <a:latin typeface="楷体_GB2312" pitchFamily="49" charset="-122"/>
                <a:ea typeface="楷体_GB2312" pitchFamily="49" charset="-122"/>
              </a:rPr>
              <a:t>DOS</a:t>
            </a:r>
            <a:r>
              <a:rPr lang="zh-CN" altLang="en-US" b="0" dirty="0">
                <a:latin typeface="楷体_GB2312" pitchFamily="49" charset="-122"/>
                <a:ea typeface="楷体_GB2312" pitchFamily="49" charset="-122"/>
              </a:rPr>
              <a:t>功能调用指令</a:t>
            </a:r>
            <a:r>
              <a:rPr lang="en-US" altLang="zh-CN" b="0" dirty="0">
                <a:latin typeface="楷体_GB2312" pitchFamily="49" charset="-122"/>
                <a:ea typeface="楷体_GB2312" pitchFamily="49" charset="-122"/>
              </a:rPr>
              <a:t>INT 21H</a:t>
            </a:r>
            <a:r>
              <a:rPr lang="zh-CN" altLang="en-US" b="0" dirty="0">
                <a:latin typeface="楷体_GB2312" pitchFamily="49" charset="-122"/>
                <a:ea typeface="楷体_GB2312" pitchFamily="49" charset="-122"/>
              </a:rPr>
              <a:t>的</a:t>
            </a:r>
            <a:r>
              <a:rPr lang="en-US" altLang="zh-CN" b="0" dirty="0">
                <a:latin typeface="楷体_GB2312" pitchFamily="49" charset="-122"/>
                <a:ea typeface="楷体_GB2312" pitchFamily="49" charset="-122"/>
              </a:rPr>
              <a:t>25</a:t>
            </a:r>
            <a:r>
              <a:rPr lang="zh-CN" altLang="en-US" b="0" dirty="0">
                <a:latin typeface="楷体_GB2312" pitchFamily="49" charset="-122"/>
                <a:ea typeface="楷体_GB2312" pitchFamily="49" charset="-122"/>
              </a:rPr>
              <a:t>号功能可以设置中断向量。在执行</a:t>
            </a:r>
            <a:r>
              <a:rPr lang="en-US" altLang="zh-CN" b="0" dirty="0">
                <a:latin typeface="楷体_GB2312" pitchFamily="49" charset="-122"/>
                <a:ea typeface="楷体_GB2312" pitchFamily="49" charset="-122"/>
              </a:rPr>
              <a:t>INT 21H</a:t>
            </a:r>
            <a:r>
              <a:rPr lang="zh-CN" altLang="en-US" b="0" dirty="0">
                <a:latin typeface="楷体_GB2312" pitchFamily="49" charset="-122"/>
                <a:ea typeface="楷体_GB2312" pitchFamily="49" charset="-122"/>
              </a:rPr>
              <a:t>前，预置参数是：</a:t>
            </a:r>
            <a:r>
              <a:rPr lang="en-US" altLang="zh-CN" b="0" dirty="0">
                <a:latin typeface="楷体_GB2312" pitchFamily="49" charset="-122"/>
                <a:ea typeface="楷体_GB2312" pitchFamily="49" charset="-122"/>
              </a:rPr>
              <a:t>AH=25H</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AL=</a:t>
            </a:r>
            <a:r>
              <a:rPr lang="zh-CN" altLang="en-US" b="0" dirty="0">
                <a:latin typeface="楷体_GB2312" pitchFamily="49" charset="-122"/>
                <a:ea typeface="楷体_GB2312" pitchFamily="49" charset="-122"/>
              </a:rPr>
              <a:t>中断类型号；</a:t>
            </a:r>
            <a:r>
              <a:rPr lang="en-US" altLang="zh-CN" b="0" dirty="0">
                <a:latin typeface="楷体_GB2312" pitchFamily="49" charset="-122"/>
                <a:ea typeface="楷体_GB2312" pitchFamily="49" charset="-122"/>
              </a:rPr>
              <a:t>DS</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DX</a:t>
            </a:r>
            <a:r>
              <a:rPr lang="zh-CN" altLang="en-US" b="0" dirty="0">
                <a:latin typeface="楷体_GB2312" pitchFamily="49" charset="-122"/>
                <a:ea typeface="楷体_GB2312" pitchFamily="49" charset="-122"/>
              </a:rPr>
              <a:t>中预置中断向量。</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MOV    AH</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25H</a:t>
            </a:r>
            <a:r>
              <a:rPr lang="zh-CN" altLang="en-US" b="0" dirty="0">
                <a:latin typeface="楷体_GB2312" pitchFamily="49" charset="-122"/>
                <a:ea typeface="楷体_GB2312" pitchFamily="49" charset="-122"/>
              </a:rPr>
              <a:t>；功能号</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MOV    AL</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84H </a:t>
            </a:r>
            <a:r>
              <a:rPr lang="zh-CN" altLang="en-US" b="0" dirty="0">
                <a:latin typeface="楷体_GB2312" pitchFamily="49" charset="-122"/>
                <a:ea typeface="楷体_GB2312" pitchFamily="49" charset="-122"/>
              </a:rPr>
              <a:t>；中断类型号</a:t>
            </a:r>
            <a:endParaRPr lang="zh-CN" altLang="en-US" b="0" dirty="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BX</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1234H</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DS</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BX</a:t>
            </a:r>
            <a:endParaRPr lang="en-US" altLang="zh-CN" b="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MOV    DX</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5678H</a:t>
            </a:r>
            <a:r>
              <a:rPr lang="zh-CN" altLang="en-US" b="0" dirty="0">
                <a:latin typeface="楷体_GB2312" pitchFamily="49" charset="-122"/>
                <a:ea typeface="楷体_GB2312" pitchFamily="49" charset="-122"/>
              </a:rPr>
              <a:t>；预置中断向量的偏移地址</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INT    21H</a:t>
            </a:r>
            <a:r>
              <a:rPr lang="zh-CN" altLang="en-US" b="0" dirty="0">
                <a:latin typeface="楷体_GB2312" pitchFamily="49" charset="-122"/>
                <a:ea typeface="楷体_GB2312" pitchFamily="49" charset="-122"/>
              </a:rPr>
              <a:t>；设置中断向量</a:t>
            </a:r>
            <a:endParaRPr lang="zh-CN" altLang="en-US" b="0" dirty="0">
              <a:latin typeface="楷体_GB2312" pitchFamily="49" charset="-122"/>
              <a:ea typeface="楷体_GB2312" pitchFamily="49" charset="-122"/>
            </a:endParaRPr>
          </a:p>
        </p:txBody>
      </p:sp>
      <p:sp>
        <p:nvSpPr>
          <p:cNvPr id="106500" name="右大括号 106499"/>
          <p:cNvSpPr/>
          <p:nvPr/>
        </p:nvSpPr>
        <p:spPr>
          <a:xfrm>
            <a:off x="3859530" y="4401820"/>
            <a:ext cx="304800" cy="762000"/>
          </a:xfrm>
          <a:prstGeom prst="rightBrace">
            <a:avLst>
              <a:gd name="adj1" fmla="val 20833"/>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06501" name="文本框 106500"/>
          <p:cNvSpPr txBox="1"/>
          <p:nvPr/>
        </p:nvSpPr>
        <p:spPr>
          <a:xfrm>
            <a:off x="4168775" y="4191000"/>
            <a:ext cx="4191000" cy="1076325"/>
          </a:xfrm>
          <a:prstGeom prst="rect">
            <a:avLst/>
          </a:prstGeom>
          <a:noFill/>
          <a:ln w="9525">
            <a:noFill/>
          </a:ln>
        </p:spPr>
        <p:txBody>
          <a:bodyPr>
            <a:spAutoFit/>
          </a:bodyPr>
          <a:p>
            <a:pPr>
              <a:spcBef>
                <a:spcPct val="50000"/>
              </a:spcBef>
            </a:pPr>
            <a:r>
              <a:rPr lang="zh-CN" altLang="en-US" sz="3200" dirty="0">
                <a:latin typeface="Times New Roman" panose="02020603050405020304" pitchFamily="18" charset="0"/>
                <a:ea typeface="楷体_GB2312" pitchFamily="49" charset="-122"/>
              </a:rPr>
              <a:t>预置中断向量中的段地址</a:t>
            </a:r>
            <a:endParaRPr lang="zh-CN" altLang="en-US" sz="3200">
              <a:latin typeface="Times New Roman" panose="02020603050405020304" pitchFamily="18" charset="0"/>
              <a:ea typeface="楷体_GB2312" pitchFamily="49" charset="-122"/>
            </a:endParaRPr>
          </a:p>
        </p:txBody>
      </p:sp>
      <p:sp>
        <p:nvSpPr>
          <p:cNvPr id="106503" name="文本框 106502">
            <a:hlinkClick r:id="rId1" action="ppaction://hlinksldjump"/>
          </p:cNvPr>
          <p:cNvSpPr txBox="1"/>
          <p:nvPr/>
        </p:nvSpPr>
        <p:spPr>
          <a:xfrm>
            <a:off x="7239000" y="6324600"/>
            <a:ext cx="1447800" cy="404813"/>
          </a:xfrm>
          <a:prstGeom prst="rect">
            <a:avLst/>
          </a:prstGeom>
          <a:noFill/>
          <a:ln w="38100" cap="rnd" cmpd="dbl">
            <a:solidFill>
              <a:srgbClr val="CC99FF"/>
            </a:solidFill>
            <a:prstDash val="sysDot"/>
            <a:miter/>
            <a:headEnd type="none" w="med" len="med"/>
            <a:tailEnd type="none" w="med" len="med"/>
          </a:ln>
        </p:spPr>
        <p:txBody>
          <a:bodyPr>
            <a:spAutoFit/>
          </a:bodyPr>
          <a:p>
            <a:pPr algn="ctr"/>
            <a:r>
              <a:rPr lang="zh-CN" altLang="en-US" sz="1800" b="1" i="1" dirty="0">
                <a:solidFill>
                  <a:srgbClr val="CC3300"/>
                </a:solidFill>
                <a:latin typeface="Times New Roman" panose="02020603050405020304" pitchFamily="18" charset="0"/>
              </a:rPr>
              <a:t>返回本</a:t>
            </a:r>
            <a:r>
              <a:rPr lang="zh-CN" altLang="en-US" sz="1800" b="1" i="1">
                <a:solidFill>
                  <a:srgbClr val="CC3300"/>
                </a:solidFill>
                <a:latin typeface="Times New Roman" panose="02020603050405020304" pitchFamily="18" charset="0"/>
              </a:rPr>
              <a:t>节</a:t>
            </a:r>
            <a:endParaRPr lang="zh-CN" altLang="en-US" sz="1800" b="1" i="1">
              <a:solidFill>
                <a:srgbClr val="CC3300"/>
              </a:solidFill>
              <a:latin typeface="Times New Roman" panose="02020603050405020304" pitchFamily="18" charset="0"/>
            </a:endParaRPr>
          </a:p>
        </p:txBody>
      </p:sp>
      <p:sp>
        <p:nvSpPr>
          <p:cNvPr id="106504" name="标题 106503"/>
          <p:cNvSpPr>
            <a:spLocks noGrp="1"/>
          </p:cNvSpPr>
          <p:nvPr>
            <p:ph type="title"/>
          </p:nvPr>
        </p:nvSpPr>
        <p:spPr/>
        <p:txBody>
          <a:bodyPr anchor="ctr"/>
          <a:p>
            <a:endParaRPr dirty="0"/>
          </a:p>
        </p:txBody>
      </p:sp>
      <p:sp>
        <p:nvSpPr>
          <p:cNvPr id="106505" name="矩形 106504"/>
          <p:cNvSpPr/>
          <p:nvPr/>
        </p:nvSpPr>
        <p:spPr>
          <a:xfrm>
            <a:off x="468313" y="404813"/>
            <a:ext cx="5873750" cy="519112"/>
          </a:xfrm>
          <a:prstGeom prst="rect">
            <a:avLst/>
          </a:prstGeom>
          <a:noFill/>
          <a:ln w="9525">
            <a:noFill/>
          </a:ln>
        </p:spPr>
        <p:txBody>
          <a:bodyPr wrap="none" anchor="t">
            <a:spAutoFit/>
          </a:bodyPr>
          <a:p>
            <a:r>
              <a:rPr lang="zh-CN" altLang="en-US" dirty="0">
                <a:latin typeface="Times New Roman" panose="02020603050405020304" pitchFamily="18" charset="0"/>
                <a:ea typeface="楷体_GB2312" pitchFamily="49" charset="-122"/>
              </a:rPr>
              <a:t>用</a:t>
            </a:r>
            <a:r>
              <a:rPr lang="zh-CN" altLang="en-US" dirty="0">
                <a:solidFill>
                  <a:srgbClr val="FF3300"/>
                </a:solidFill>
                <a:latin typeface="Times New Roman" panose="02020603050405020304" pitchFamily="18" charset="0"/>
                <a:ea typeface="楷体_GB2312" pitchFamily="49" charset="-122"/>
              </a:rPr>
              <a:t>方法二</a:t>
            </a:r>
            <a:r>
              <a:rPr lang="zh-CN" altLang="en-US" dirty="0">
                <a:latin typeface="Times New Roman" panose="02020603050405020304" pitchFamily="18" charset="0"/>
                <a:ea typeface="楷体_GB2312" pitchFamily="49" charset="-122"/>
              </a:rPr>
              <a:t>实现中断向量表的初始化：</a:t>
            </a:r>
            <a:endParaRPr lang="zh-CN" altLang="en-US" dirty="0">
              <a:solidFill>
                <a:srgbClr val="FF3300"/>
              </a:solidFill>
              <a:latin typeface="Times New Roman" panose="02020603050405020304" pitchFamily="18" charset="0"/>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403350" y="333375"/>
            <a:ext cx="6383338" cy="6858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 </a:t>
            </a:r>
            <a:r>
              <a:rPr lang="zh-CN" altLang="en-US" sz="4800" smtClean="0">
                <a:latin typeface="华文新魏" panose="02010800040101010101" pitchFamily="2" charset="-122"/>
                <a:ea typeface="华文新魏" panose="02010800040101010101" pitchFamily="2" charset="-122"/>
              </a:rPr>
              <a:t>指令系统</a:t>
            </a:r>
            <a:r>
              <a:rPr lang="en-US" altLang="zh-CN" sz="4800" smtClean="0">
                <a:latin typeface="华文新魏" panose="02010800040101010101" pitchFamily="2" charset="-122"/>
                <a:ea typeface="华文新魏" panose="02010800040101010101" pitchFamily="2" charset="-122"/>
              </a:rPr>
              <a:t>(1)</a:t>
            </a:r>
            <a:endParaRPr lang="zh-CN" altLang="en-US" sz="4800" smtClean="0">
              <a:latin typeface="华文新魏" panose="02010800040101010101" pitchFamily="2" charset="-122"/>
              <a:ea typeface="华文新魏" panose="02010800040101010101" pitchFamily="2" charset="-122"/>
            </a:endParaRPr>
          </a:p>
        </p:txBody>
      </p:sp>
      <p:sp>
        <p:nvSpPr>
          <p:cNvPr id="21506" name="Rectangle 3"/>
          <p:cNvSpPr>
            <a:spLocks noGrp="1" noChangeArrowheads="1"/>
          </p:cNvSpPr>
          <p:nvPr>
            <p:ph type="body" idx="1"/>
          </p:nvPr>
        </p:nvSpPr>
        <p:spPr>
          <a:xfrm>
            <a:off x="468313" y="1341438"/>
            <a:ext cx="8280400" cy="5256212"/>
          </a:xfrm>
        </p:spPr>
        <p:txBody>
          <a:bodyPr/>
          <a:lstStyle/>
          <a:p>
            <a:pPr>
              <a:lnSpc>
                <a:spcPct val="90000"/>
              </a:lnSpc>
            </a:pPr>
            <a:r>
              <a:rPr lang="zh-CN" altLang="en-US" sz="2800" smtClean="0">
                <a:latin typeface="楷体_GB2312" pitchFamily="49" charset="-122"/>
              </a:rPr>
              <a:t>每台计算机机器指令的集合称指令系统，它反映了一台机器的功能和处理能力，</a:t>
            </a:r>
            <a:r>
              <a:rPr lang="zh-CN" altLang="en-US" sz="2800" smtClean="0"/>
              <a:t>可以分为以下五类：</a:t>
            </a:r>
            <a:endParaRPr lang="zh-CN" altLang="en-US" sz="2800" smtClean="0">
              <a:latin typeface="楷体_GB2312" pitchFamily="49" charset="-122"/>
            </a:endParaRPr>
          </a:p>
          <a:p>
            <a:pPr lvl="1" algn="just">
              <a:lnSpc>
                <a:spcPct val="90000"/>
              </a:lnSpc>
            </a:pPr>
            <a:r>
              <a:rPr lang="zh-CN" altLang="en-US" smtClean="0"/>
              <a:t>数据处理类指令：用于执行算术和逻辑运算。</a:t>
            </a:r>
            <a:r>
              <a:rPr lang="zh-CN" altLang="en-US" smtClean="0">
                <a:latin typeface="楷体_GB2312" pitchFamily="49" charset="-122"/>
              </a:rPr>
              <a:t> </a:t>
            </a:r>
            <a:endParaRPr lang="zh-CN" altLang="en-US" smtClean="0">
              <a:latin typeface="楷体_GB2312" pitchFamily="49" charset="-122"/>
            </a:endParaRPr>
          </a:p>
          <a:p>
            <a:pPr lvl="1" algn="just">
              <a:lnSpc>
                <a:spcPct val="90000"/>
              </a:lnSpc>
            </a:pPr>
            <a:r>
              <a:rPr lang="en-US" altLang="zh-CN" smtClean="0">
                <a:latin typeface="楷体_GB2312" pitchFamily="49" charset="-122"/>
              </a:rPr>
              <a:t>I/O</a:t>
            </a:r>
            <a:r>
              <a:rPr lang="zh-CN" altLang="en-US" smtClean="0"/>
              <a:t>类指令：用于启动外围设备，让主存和设备交换数据。</a:t>
            </a:r>
            <a:r>
              <a:rPr lang="zh-CN" altLang="en-US" smtClean="0">
                <a:latin typeface="楷体_GB2312" pitchFamily="49" charset="-122"/>
              </a:rPr>
              <a:t> </a:t>
            </a:r>
            <a:endParaRPr lang="zh-CN" altLang="en-US" smtClean="0">
              <a:latin typeface="楷体_GB2312" pitchFamily="49" charset="-122"/>
            </a:endParaRPr>
          </a:p>
          <a:p>
            <a:pPr lvl="1" algn="just">
              <a:lnSpc>
                <a:spcPct val="90000"/>
              </a:lnSpc>
            </a:pPr>
            <a:r>
              <a:rPr lang="zh-CN" altLang="en-US" smtClean="0"/>
              <a:t>寄存器数据交换类指令</a:t>
            </a:r>
            <a:r>
              <a:rPr lang="zh-CN" altLang="en-US" smtClean="0">
                <a:latin typeface="楷体_GB2312" pitchFamily="49" charset="-122"/>
              </a:rPr>
              <a:t>：</a:t>
            </a:r>
            <a:r>
              <a:rPr lang="zh-CN" altLang="en-US" smtClean="0"/>
              <a:t>用于在处理器的寄存器和存储器之间交换数据。 </a:t>
            </a:r>
            <a:endParaRPr lang="zh-CN" altLang="en-US" smtClean="0"/>
          </a:p>
          <a:p>
            <a:pPr lvl="1" algn="just">
              <a:lnSpc>
                <a:spcPct val="90000"/>
              </a:lnSpc>
            </a:pPr>
            <a:r>
              <a:rPr lang="zh-CN" altLang="en-US" smtClean="0">
                <a:latin typeface="楷体_GB2312" pitchFamily="49" charset="-122"/>
              </a:rPr>
              <a:t>转移类指令：</a:t>
            </a:r>
            <a:r>
              <a:rPr lang="zh-CN" altLang="en-US" smtClean="0"/>
              <a:t>用于改变执行指令序列。</a:t>
            </a:r>
            <a:endParaRPr lang="zh-CN" altLang="en-US" smtClean="0"/>
          </a:p>
          <a:p>
            <a:pPr lvl="1" algn="just">
              <a:lnSpc>
                <a:spcPct val="90000"/>
              </a:lnSpc>
            </a:pPr>
            <a:r>
              <a:rPr lang="zh-CN" altLang="en-US" smtClean="0">
                <a:latin typeface="楷体_GB2312" pitchFamily="49" charset="-122"/>
              </a:rPr>
              <a:t>处理器控制指令：修改处理器状态，改变处理器工作方式。</a:t>
            </a:r>
            <a:endParaRPr lang="zh-CN" altLang="en-US" smtClean="0">
              <a:latin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838200" y="2603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2.3 </a:t>
            </a:r>
            <a:r>
              <a:rPr lang="zh-CN" altLang="en-US" sz="4800" smtClean="0">
                <a:latin typeface="华文新魏" panose="02010800040101010101" pitchFamily="2" charset="-122"/>
                <a:ea typeface="华文新魏" panose="02010800040101010101" pitchFamily="2" charset="-122"/>
              </a:rPr>
              <a:t>进程及其实现</a:t>
            </a:r>
            <a:endParaRPr lang="zh-CN" altLang="en-US" sz="5400" smtClean="0">
              <a:latin typeface="仿宋_GB2312" pitchFamily="49" charset="-122"/>
              <a:ea typeface="仿宋_GB2312" pitchFamily="49" charset="-122"/>
            </a:endParaRPr>
          </a:p>
        </p:txBody>
      </p:sp>
      <p:sp>
        <p:nvSpPr>
          <p:cNvPr id="15362" name="Rectangle 3"/>
          <p:cNvSpPr>
            <a:spLocks noGrp="1" noChangeArrowheads="1"/>
          </p:cNvSpPr>
          <p:nvPr>
            <p:ph type="body" idx="4294967295"/>
          </p:nvPr>
        </p:nvSpPr>
        <p:spPr>
          <a:xfrm>
            <a:off x="971550" y="1563688"/>
            <a:ext cx="7162800" cy="4529137"/>
          </a:xfrm>
        </p:spPr>
        <p:txBody>
          <a:bodyPr/>
          <a:lstStyle/>
          <a:p>
            <a:r>
              <a:rPr lang="zh-CN" altLang="en-US" smtClean="0"/>
              <a:t>进程定义和属性</a:t>
            </a:r>
            <a:endParaRPr lang="zh-CN" altLang="en-US" smtClean="0"/>
          </a:p>
          <a:p>
            <a:r>
              <a:rPr lang="zh-CN" altLang="en-US" smtClean="0"/>
              <a:t>进程状态和转换</a:t>
            </a:r>
            <a:endParaRPr lang="zh-CN" altLang="en-US" smtClean="0"/>
          </a:p>
          <a:p>
            <a:r>
              <a:rPr lang="zh-CN" altLang="en-US" smtClean="0"/>
              <a:t>进程描述和组成</a:t>
            </a:r>
            <a:endParaRPr lang="zh-CN" altLang="en-US" smtClean="0"/>
          </a:p>
          <a:p>
            <a:r>
              <a:rPr lang="zh-CN" altLang="en-US" smtClean="0"/>
              <a:t>进程上下文切换与处理器状态转换</a:t>
            </a:r>
            <a:endParaRPr lang="zh-CN" altLang="en-US" smtClean="0"/>
          </a:p>
          <a:p>
            <a:r>
              <a:rPr lang="zh-CN" altLang="en-US" smtClean="0"/>
              <a:t>进程控制和管理</a:t>
            </a:r>
            <a:endParaRPr lang="zh-CN" altLang="en-US"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9144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2.3.1 </a:t>
            </a:r>
            <a:r>
              <a:rPr lang="zh-CN" altLang="en-US" sz="4800" smtClean="0">
                <a:latin typeface="华文新魏" panose="02010800040101010101" pitchFamily="2" charset="-122"/>
                <a:ea typeface="华文新魏" panose="02010800040101010101" pitchFamily="2" charset="-122"/>
              </a:rPr>
              <a:t>进程的定义和性质</a:t>
            </a:r>
            <a:endParaRPr lang="zh-CN" altLang="en-US" sz="4800" smtClean="0">
              <a:latin typeface="华文新魏" panose="02010800040101010101" pitchFamily="2" charset="-122"/>
              <a:ea typeface="华文新魏" panose="02010800040101010101" pitchFamily="2" charset="-122"/>
            </a:endParaRPr>
          </a:p>
        </p:txBody>
      </p:sp>
      <p:sp>
        <p:nvSpPr>
          <p:cNvPr id="3075" name="Rectangle 3"/>
          <p:cNvSpPr>
            <a:spLocks noGrp="1" noChangeArrowheads="1"/>
          </p:cNvSpPr>
          <p:nvPr>
            <p:ph type="body" idx="4294967295"/>
          </p:nvPr>
        </p:nvSpPr>
        <p:spPr>
          <a:xfrm>
            <a:off x="533400" y="1395413"/>
            <a:ext cx="8070850" cy="4554537"/>
          </a:xfrm>
        </p:spPr>
        <p:txBody>
          <a:bodyPr/>
          <a:lstStyle/>
          <a:p>
            <a:r>
              <a:rPr lang="zh-CN" altLang="en-US" smtClean="0">
                <a:cs typeface="Times New Roman" panose="02020603050405020304" pitchFamily="18" charset="0"/>
              </a:rPr>
              <a:t>进程定义：</a:t>
            </a:r>
            <a:endParaRPr lang="zh-CN" altLang="en-US" smtClean="0">
              <a:cs typeface="Times New Roman" panose="02020603050405020304" pitchFamily="18" charset="0"/>
            </a:endParaRPr>
          </a:p>
          <a:p>
            <a:pPr lvl="1"/>
            <a:r>
              <a:rPr lang="zh-CN" altLang="en-US" sz="3200" smtClean="0"/>
              <a:t>进程是可并发执行的程序在某个数据集合上的一次计算活动，也是操作系统进行资源分配和保护的基本单位。 </a:t>
            </a:r>
            <a:endParaRPr lang="zh-CN" altLang="en-US" sz="3200" smtClean="0"/>
          </a:p>
          <a:p>
            <a:r>
              <a:rPr lang="zh-CN" altLang="en-US" smtClean="0">
                <a:cs typeface="Times New Roman" panose="02020603050405020304" pitchFamily="18" charset="0"/>
              </a:rPr>
              <a:t>进程是一个既能用来共享资源，又能描述程序并发执行过程的系统基本单位。</a:t>
            </a:r>
            <a:endParaRPr lang="zh-CN" altLang="en-US" smtClean="0">
              <a:cs typeface="Times New Roman" panose="02020603050405020304" pitchFamily="18" charset="0"/>
            </a:endParaRPr>
          </a:p>
          <a:p>
            <a:r>
              <a:rPr lang="zh-CN" altLang="en-US" smtClean="0">
                <a:cs typeface="Times New Roman" panose="02020603050405020304" pitchFamily="18" charset="0"/>
              </a:rPr>
              <a:t>进程是一种支持程序执行的系统机制。</a:t>
            </a:r>
            <a:endParaRPr lang="en-US" altLang="zh-CN" smtClean="0">
              <a:cs typeface="Times New Roman" panose="02020603050405020304" pitchFamily="18"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 calcmode="lin" valueType="num">
                                      <p:cBhvr additive="base">
                                        <p:cTn id="17"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5">
                                            <p:txEl>
                                              <p:pRg st="3" end="3"/>
                                            </p:txEl>
                                          </p:spTgt>
                                        </p:tgtEl>
                                        <p:attrNameLst>
                                          <p:attrName>style.visibility</p:attrName>
                                        </p:attrNameLst>
                                      </p:cBhvr>
                                      <p:to>
                                        <p:strVal val="visible"/>
                                      </p:to>
                                    </p:set>
                                    <p:anim calcmode="lin" valueType="num">
                                      <p:cBhvr additive="base">
                                        <p:cTn id="23"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685800" y="228600"/>
            <a:ext cx="8229600" cy="1143000"/>
          </a:xfrm>
        </p:spPr>
        <p:txBody>
          <a:bodyPr/>
          <a:lstStyle/>
          <a:p>
            <a:pPr eaLnBrk="1" hangingPunct="1"/>
            <a:r>
              <a:rPr lang="zh-CN" altLang="en-US" smtClean="0">
                <a:latin typeface="华文新魏" panose="02010800040101010101" pitchFamily="2" charset="-122"/>
                <a:ea typeface="华文新魏" panose="02010800040101010101" pitchFamily="2" charset="-122"/>
              </a:rPr>
              <a:t>进程概念的引入</a:t>
            </a:r>
            <a:r>
              <a:rPr lang="en-US" altLang="zh-CN" smtClean="0">
                <a:latin typeface="华文新魏" panose="02010800040101010101" pitchFamily="2" charset="-122"/>
                <a:ea typeface="华文新魏" panose="02010800040101010101" pitchFamily="2" charset="-122"/>
              </a:rPr>
              <a:t>(1)</a:t>
            </a:r>
            <a:endParaRPr lang="en-US" altLang="zh-CN" smtClean="0">
              <a:latin typeface="华文新魏" panose="02010800040101010101" pitchFamily="2" charset="-122"/>
              <a:ea typeface="华文新魏" panose="02010800040101010101" pitchFamily="2" charset="-122"/>
            </a:endParaRPr>
          </a:p>
        </p:txBody>
      </p:sp>
      <p:sp>
        <p:nvSpPr>
          <p:cNvPr id="4099" name="Rectangle 3"/>
          <p:cNvSpPr>
            <a:spLocks noGrp="1" noChangeArrowheads="1"/>
          </p:cNvSpPr>
          <p:nvPr>
            <p:ph type="body" idx="4294967295"/>
          </p:nvPr>
        </p:nvSpPr>
        <p:spPr>
          <a:xfrm>
            <a:off x="684213" y="1557338"/>
            <a:ext cx="8064500" cy="4824412"/>
          </a:xfrm>
        </p:spPr>
        <p:txBody>
          <a:bodyPr/>
          <a:lstStyle/>
          <a:p>
            <a:r>
              <a:rPr lang="zh-CN" altLang="en-US" sz="3000" smtClean="0">
                <a:cs typeface="Times New Roman" panose="02020603050405020304" pitchFamily="18" charset="0"/>
              </a:rPr>
              <a:t>原因</a:t>
            </a:r>
            <a:r>
              <a:rPr lang="en-US" altLang="zh-CN" sz="3000" smtClean="0">
                <a:cs typeface="Times New Roman" panose="02020603050405020304" pitchFamily="18" charset="0"/>
              </a:rPr>
              <a:t>1</a:t>
            </a:r>
            <a:r>
              <a:rPr lang="zh-CN" altLang="en-US" sz="3000" smtClean="0">
                <a:cs typeface="Times New Roman" panose="02020603050405020304" pitchFamily="18" charset="0"/>
              </a:rPr>
              <a:t>：</a:t>
            </a:r>
            <a:r>
              <a:rPr lang="zh-CN" altLang="zh-CN" sz="3000" smtClean="0">
                <a:cs typeface="Times New Roman" panose="02020603050405020304" pitchFamily="18" charset="0"/>
              </a:rPr>
              <a:t>刻画程序的并发性</a:t>
            </a:r>
            <a:r>
              <a:rPr lang="zh-CN" altLang="en-US" sz="3000" smtClean="0">
                <a:cs typeface="Times New Roman" panose="02020603050405020304" pitchFamily="18" charset="0"/>
              </a:rPr>
              <a:t>。</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程序是并发执行的，即不是连续而是走走停停的。程序的并发执行引起资源共享和竞争问题，执行的程序不再处在封闭环境中。</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“程序”自身只是计算任务的指令和数据的描述，是静态概念无法刻画程序的并发特性，系统需要寻找一个能描述程序动态执行过程的概念，这就是进程。</a:t>
            </a:r>
            <a:endParaRPr lang="en-US" altLang="zh-CN" sz="3000" smtClean="0">
              <a:cs typeface="Times New Roman" panose="02020603050405020304" pitchFamily="18"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685800" y="228600"/>
            <a:ext cx="8229600" cy="1143000"/>
          </a:xfrm>
        </p:spPr>
        <p:txBody>
          <a:bodyPr/>
          <a:lstStyle/>
          <a:p>
            <a:pPr eaLnBrk="1" hangingPunct="1"/>
            <a:r>
              <a:rPr lang="zh-CN" altLang="en-US" smtClean="0">
                <a:latin typeface="华文新魏" panose="02010800040101010101" pitchFamily="2" charset="-122"/>
                <a:ea typeface="华文新魏" panose="02010800040101010101" pitchFamily="2" charset="-122"/>
              </a:rPr>
              <a:t>进程概念的引入</a:t>
            </a:r>
            <a:r>
              <a:rPr lang="en-US" altLang="zh-CN" smtClean="0">
                <a:latin typeface="华文新魏" panose="02010800040101010101" pitchFamily="2" charset="-122"/>
                <a:ea typeface="华文新魏" panose="02010800040101010101" pitchFamily="2" charset="-122"/>
              </a:rPr>
              <a:t>2)</a:t>
            </a:r>
            <a:endParaRPr lang="en-US" altLang="zh-CN" smtClean="0">
              <a:latin typeface="华文新魏" panose="02010800040101010101" pitchFamily="2" charset="-122"/>
              <a:ea typeface="华文新魏" panose="02010800040101010101" pitchFamily="2" charset="-122"/>
            </a:endParaRPr>
          </a:p>
        </p:txBody>
      </p:sp>
      <p:sp>
        <p:nvSpPr>
          <p:cNvPr id="5123" name="Rectangle 3"/>
          <p:cNvSpPr>
            <a:spLocks noGrp="1" noChangeArrowheads="1"/>
          </p:cNvSpPr>
          <p:nvPr>
            <p:ph type="body" idx="4294967295"/>
          </p:nvPr>
        </p:nvSpPr>
        <p:spPr>
          <a:xfrm>
            <a:off x="611188" y="1412875"/>
            <a:ext cx="7921625" cy="5111750"/>
          </a:xfrm>
        </p:spPr>
        <p:txBody>
          <a:bodyPr/>
          <a:lstStyle/>
          <a:p>
            <a:r>
              <a:rPr lang="zh-CN" altLang="en-US" sz="3000" smtClean="0">
                <a:cs typeface="Times New Roman" panose="02020603050405020304" pitchFamily="18" charset="0"/>
              </a:rPr>
              <a:t>原因</a:t>
            </a:r>
            <a:r>
              <a:rPr lang="en-US" altLang="zh-CN" sz="3000" smtClean="0">
                <a:cs typeface="Times New Roman" panose="02020603050405020304" pitchFamily="18" charset="0"/>
              </a:rPr>
              <a:t>2</a:t>
            </a:r>
            <a:r>
              <a:rPr lang="zh-CN" altLang="en-US" sz="3000" smtClean="0">
                <a:cs typeface="Times New Roman" panose="02020603050405020304" pitchFamily="18" charset="0"/>
              </a:rPr>
              <a:t>：解决</a:t>
            </a:r>
            <a:r>
              <a:rPr lang="zh-CN" altLang="zh-CN" sz="3000" smtClean="0">
                <a:cs typeface="Times New Roman" panose="02020603050405020304" pitchFamily="18" charset="0"/>
              </a:rPr>
              <a:t>资源的共享性</a:t>
            </a:r>
            <a:r>
              <a:rPr lang="zh-CN" altLang="en-US" sz="3000" smtClean="0">
                <a:cs typeface="Times New Roman" panose="02020603050405020304" pitchFamily="18" charset="0"/>
              </a:rPr>
              <a:t>。</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“可再用” 程序</a:t>
            </a:r>
            <a:endParaRPr lang="zh-CN" altLang="en-US" sz="3000" smtClean="0">
              <a:cs typeface="Times New Roman" panose="02020603050405020304" pitchFamily="18" charset="0"/>
            </a:endParaRPr>
          </a:p>
          <a:p>
            <a:pPr lvl="2"/>
            <a:r>
              <a:rPr lang="zh-CN" altLang="en-US" sz="2800" smtClean="0">
                <a:cs typeface="Times New Roman" panose="02020603050405020304" pitchFamily="18" charset="0"/>
              </a:rPr>
              <a:t>指在调用它的程序退出之前不允许其他程序调用的程序。</a:t>
            </a:r>
            <a:endParaRPr lang="zh-CN" altLang="en-US" sz="2800" smtClean="0">
              <a:cs typeface="Times New Roman" panose="02020603050405020304" pitchFamily="18" charset="0"/>
            </a:endParaRPr>
          </a:p>
          <a:p>
            <a:pPr lvl="2"/>
            <a:r>
              <a:rPr lang="zh-CN" altLang="en-US" sz="2800" smtClean="0">
                <a:cs typeface="Times New Roman" panose="02020603050405020304" pitchFamily="18" charset="0"/>
              </a:rPr>
              <a:t>被调用过程中可以有自身修改。</a:t>
            </a:r>
            <a:endParaRPr lang="zh-CN" altLang="en-US" sz="2800" smtClean="0">
              <a:cs typeface="Times New Roman" panose="02020603050405020304" pitchFamily="18" charset="0"/>
            </a:endParaRPr>
          </a:p>
          <a:p>
            <a:pPr lvl="1"/>
            <a:r>
              <a:rPr lang="zh-CN" altLang="en-US" sz="3000" smtClean="0">
                <a:cs typeface="Times New Roman" panose="02020603050405020304" pitchFamily="18" charset="0"/>
              </a:rPr>
              <a:t>“可再入” 程序</a:t>
            </a:r>
            <a:endParaRPr lang="zh-CN" altLang="en-US" sz="3000" smtClean="0">
              <a:cs typeface="Times New Roman" panose="02020603050405020304" pitchFamily="18" charset="0"/>
            </a:endParaRPr>
          </a:p>
          <a:p>
            <a:pPr lvl="2"/>
            <a:r>
              <a:rPr lang="zh-CN" altLang="en-US" sz="2800" smtClean="0">
                <a:cs typeface="Times New Roman" panose="02020603050405020304" pitchFamily="18" charset="0"/>
              </a:rPr>
              <a:t>指能够被多个程序同时调用的程序。</a:t>
            </a:r>
            <a:endParaRPr lang="zh-CN" altLang="en-US" sz="2800" smtClean="0">
              <a:cs typeface="Times New Roman" panose="02020603050405020304" pitchFamily="18" charset="0"/>
            </a:endParaRPr>
          </a:p>
          <a:p>
            <a:pPr lvl="2"/>
            <a:r>
              <a:rPr lang="zh-CN" altLang="en-US" sz="2800" smtClean="0">
                <a:cs typeface="Times New Roman" panose="02020603050405020304" pitchFamily="18" charset="0"/>
              </a:rPr>
              <a:t>纯代码，在执行过程中不被修改。</a:t>
            </a:r>
            <a:endParaRPr lang="zh-CN" altLang="en-US" sz="2800" smtClean="0">
              <a:cs typeface="Times New Roman" panose="02020603050405020304" pitchFamily="18" charset="0"/>
            </a:endParaRPr>
          </a:p>
          <a:p>
            <a:pPr lvl="1"/>
            <a:r>
              <a:rPr lang="zh-CN" altLang="en-US" sz="3000" smtClean="0">
                <a:cs typeface="Times New Roman" panose="02020603050405020304" pitchFamily="18" charset="0"/>
              </a:rPr>
              <a:t>程序的可再入性使程序与程序的执行不再一一对应。程序概念不能描述这种共享。</a:t>
            </a:r>
            <a:endParaRPr lang="zh-CN" altLang="en-US" sz="3000" smtClean="0">
              <a:cs typeface="Times New Roman" panose="02020603050405020304" pitchFamily="18"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ox(in)">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ox(in)">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ox(in)">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ox(in)">
                                      <p:cBhvr>
                                        <p:cTn id="22" dur="500"/>
                                        <p:tgtEl>
                                          <p:spTgt spid="512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Effect transition="in" filter="box(in)">
                                      <p:cBhvr>
                                        <p:cTn id="25" dur="500"/>
                                        <p:tgtEl>
                                          <p:spTgt spid="512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123">
                                            <p:txEl>
                                              <p:pRg st="5" end="5"/>
                                            </p:txEl>
                                          </p:spTgt>
                                        </p:tgtEl>
                                        <p:attrNameLst>
                                          <p:attrName>style.visibility</p:attrName>
                                        </p:attrNameLst>
                                      </p:cBhvr>
                                      <p:to>
                                        <p:strVal val="visible"/>
                                      </p:to>
                                    </p:set>
                                    <p:animEffect transition="in" filter="box(in)">
                                      <p:cBhvr>
                                        <p:cTn id="28" dur="500"/>
                                        <p:tgtEl>
                                          <p:spTgt spid="5123">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animEffect transition="in" filter="box(in)">
                                      <p:cBhvr>
                                        <p:cTn id="31" dur="500"/>
                                        <p:tgtEl>
                                          <p:spTgt spid="5123">
                                            <p:txEl>
                                              <p:pRg st="6" end="6"/>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123">
                                            <p:txEl>
                                              <p:pRg st="7" end="7"/>
                                            </p:txEl>
                                          </p:spTgt>
                                        </p:tgtEl>
                                        <p:attrNameLst>
                                          <p:attrName>style.visibility</p:attrName>
                                        </p:attrNameLst>
                                      </p:cBhvr>
                                      <p:to>
                                        <p:strVal val="visible"/>
                                      </p:to>
                                    </p:set>
                                    <p:animEffect transition="in" filter="box(in)">
                                      <p:cBhvr>
                                        <p:cTn id="34"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838200" y="533400"/>
            <a:ext cx="7772400" cy="1143000"/>
          </a:xfrm>
        </p:spPr>
        <p:txBody>
          <a:bodyPr/>
          <a:lstStyle/>
          <a:p>
            <a:pPr eaLnBrk="1" hangingPunct="1"/>
            <a:r>
              <a:rPr lang="en-US" altLang="zh-CN" sz="4800" smtClean="0">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可再入</a:t>
            </a:r>
            <a:r>
              <a:rPr lang="zh-CN" altLang="en-US" sz="4800" smtClean="0">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 程序举例</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19458" name="Rectangle 3"/>
          <p:cNvSpPr>
            <a:spLocks noGrp="1" noChangeArrowheads="1"/>
          </p:cNvSpPr>
          <p:nvPr>
            <p:ph type="body" idx="4294967295"/>
          </p:nvPr>
        </p:nvSpPr>
        <p:spPr>
          <a:xfrm>
            <a:off x="533400" y="1066800"/>
            <a:ext cx="7848600" cy="5181600"/>
          </a:xfrm>
        </p:spPr>
        <p:txBody>
          <a:bodyPr/>
          <a:lstStyle/>
          <a:p>
            <a:pPr eaLnBrk="1" hangingPunct="1">
              <a:buFont typeface="Wingdings" panose="05000000000000000000" pitchFamily="2" charset="2"/>
              <a:buNone/>
            </a:pPr>
            <a:r>
              <a:rPr lang="en-US" altLang="zh-CN" smtClean="0">
                <a:latin typeface="仿宋_GB2312" pitchFamily="49" charset="-122"/>
                <a:ea typeface="仿宋_GB2312" pitchFamily="49" charset="-122"/>
              </a:rPr>
              <a:t>  </a:t>
            </a:r>
            <a:endParaRPr lang="en-US" altLang="zh-CN" smtClean="0">
              <a:latin typeface="仿宋_GB2312" pitchFamily="49" charset="-122"/>
              <a:ea typeface="仿宋_GB2312" pitchFamily="49" charset="-122"/>
            </a:endParaRPr>
          </a:p>
          <a:p>
            <a:pPr algn="just" eaLnBrk="1" hangingPunct="1"/>
            <a:endParaRPr lang="en-US" altLang="zh-CN" sz="4000" smtClean="0">
              <a:latin typeface="仿宋_GB2312" pitchFamily="49" charset="-122"/>
              <a:ea typeface="仿宋_GB2312" pitchFamily="49" charset="-122"/>
            </a:endParaRPr>
          </a:p>
        </p:txBody>
      </p:sp>
      <p:grpSp>
        <p:nvGrpSpPr>
          <p:cNvPr id="19459" name="Group 21"/>
          <p:cNvGrpSpPr/>
          <p:nvPr/>
        </p:nvGrpSpPr>
        <p:grpSpPr bwMode="auto">
          <a:xfrm>
            <a:off x="1143000" y="1125538"/>
            <a:ext cx="6038850" cy="5427662"/>
            <a:chOff x="720" y="709"/>
            <a:chExt cx="3804" cy="3419"/>
          </a:xfrm>
        </p:grpSpPr>
        <p:sp>
          <p:nvSpPr>
            <p:cNvPr id="238597" name="Rectangle 5"/>
            <p:cNvSpPr>
              <a:spLocks noChangeArrowheads="1"/>
            </p:cNvSpPr>
            <p:nvPr/>
          </p:nvSpPr>
          <p:spPr bwMode="auto">
            <a:xfrm>
              <a:off x="1953" y="1039"/>
              <a:ext cx="1506" cy="3089"/>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a:lstStyle/>
            <a:p>
              <a:pPr>
                <a:defRPr/>
              </a:pPr>
              <a:endParaRPr lang="zh-CN" altLang="en-US" sz="2400">
                <a:ea typeface="宋体" panose="02010600030101010101" pitchFamily="2" charset="-122"/>
              </a:endParaRPr>
            </a:p>
          </p:txBody>
        </p:sp>
        <p:sp>
          <p:nvSpPr>
            <p:cNvPr id="19461" name="Text Box 6"/>
            <p:cNvSpPr txBox="1">
              <a:spLocks noChangeArrowheads="1"/>
            </p:cNvSpPr>
            <p:nvPr/>
          </p:nvSpPr>
          <p:spPr bwMode="auto">
            <a:xfrm>
              <a:off x="2329" y="709"/>
              <a:ext cx="861" cy="271"/>
            </a:xfrm>
            <a:prstGeom prst="rect">
              <a:avLst/>
            </a:prstGeom>
            <a:solidFill>
              <a:srgbClr val="FFCC66"/>
            </a:solidFill>
            <a:ln w="9525">
              <a:noFill/>
              <a:miter lim="800000"/>
            </a:ln>
          </p:spPr>
          <p:txBody>
            <a:bodyPr/>
            <a:lstStyle/>
            <a:p>
              <a:pPr algn="just" eaLnBrk="0" hangingPunct="0"/>
              <a:r>
                <a:rPr kumimoji="0" lang="zh-CN" altLang="en-US" sz="2000">
                  <a:solidFill>
                    <a:srgbClr val="0000FF"/>
                  </a:solidFill>
                  <a:latin typeface="华文新魏" panose="02010800040101010101" pitchFamily="2" charset="-122"/>
                  <a:ea typeface="华文新魏" panose="02010800040101010101" pitchFamily="2" charset="-122"/>
                </a:rPr>
                <a:t>编译程序</a:t>
              </a:r>
              <a:r>
                <a:rPr kumimoji="0" lang="en-US" altLang="zh-CN" sz="2000">
                  <a:solidFill>
                    <a:srgbClr val="0000FF"/>
                  </a:solidFill>
                  <a:latin typeface="华文新魏" panose="02010800040101010101" pitchFamily="2" charset="-122"/>
                  <a:ea typeface="华文新魏" panose="02010800040101010101" pitchFamily="2" charset="-122"/>
                </a:rPr>
                <a:t>P</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19462" name="Text Box 7"/>
            <p:cNvSpPr txBox="1">
              <a:spLocks noChangeArrowheads="1"/>
            </p:cNvSpPr>
            <p:nvPr/>
          </p:nvSpPr>
          <p:spPr bwMode="auto">
            <a:xfrm>
              <a:off x="2289" y="1329"/>
              <a:ext cx="782" cy="429"/>
            </a:xfrm>
            <a:prstGeom prst="rect">
              <a:avLst/>
            </a:prstGeom>
            <a:solidFill>
              <a:schemeClr val="accent1"/>
            </a:solidFill>
            <a:ln w="9525">
              <a:noFill/>
              <a:miter lim="800000"/>
            </a:ln>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(P</a:t>
              </a:r>
              <a:r>
                <a:rPr kumimoji="0" lang="zh-CN" altLang="en-US" sz="2000">
                  <a:solidFill>
                    <a:srgbClr val="0000FF"/>
                  </a:solidFill>
                  <a:latin typeface="华文新魏" panose="02010800040101010101" pitchFamily="2" charset="-122"/>
                  <a:ea typeface="华文新魏" panose="02010800040101010101" pitchFamily="2" charset="-122"/>
                </a:rPr>
                <a:t>的入口</a:t>
              </a:r>
              <a:r>
                <a:rPr kumimoji="0" lang="en-US" altLang="zh-CN" sz="2000">
                  <a:solidFill>
                    <a:srgbClr val="0000FF"/>
                  </a:solidFill>
                  <a:latin typeface="华文新魏" panose="02010800040101010101" pitchFamily="2" charset="-122"/>
                  <a:ea typeface="华文新魏" panose="02010800040101010101" pitchFamily="2" charset="-122"/>
                </a:rPr>
                <a:t>,</a:t>
              </a:r>
              <a:r>
                <a:rPr kumimoji="0" lang="zh-CN" altLang="en-US" sz="2000">
                  <a:solidFill>
                    <a:srgbClr val="0000FF"/>
                  </a:solidFill>
                  <a:latin typeface="华文新魏" panose="02010800040101010101" pitchFamily="2" charset="-122"/>
                  <a:ea typeface="华文新魏" panose="02010800040101010101" pitchFamily="2" charset="-122"/>
                </a:rPr>
                <a:t>处理源程序乙</a:t>
              </a:r>
              <a:r>
                <a:rPr kumimoji="0" lang="en-US" altLang="zh-CN" sz="2000">
                  <a:solidFill>
                    <a:srgbClr val="0000FF"/>
                  </a:solidFill>
                  <a:latin typeface="华文新魏" panose="02010800040101010101" pitchFamily="2" charset="-122"/>
                  <a:ea typeface="华文新魏" panose="02010800040101010101" pitchFamily="2" charset="-122"/>
                </a:rPr>
                <a:t>)</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19463" name="Line 8"/>
            <p:cNvSpPr>
              <a:spLocks noChangeShapeType="1"/>
            </p:cNvSpPr>
            <p:nvPr/>
          </p:nvSpPr>
          <p:spPr bwMode="auto">
            <a:xfrm>
              <a:off x="1729" y="1474"/>
              <a:ext cx="559" cy="1"/>
            </a:xfrm>
            <a:prstGeom prst="line">
              <a:avLst/>
            </a:prstGeom>
            <a:noFill/>
            <a:ln w="9525">
              <a:solidFill>
                <a:srgbClr val="000000"/>
              </a:solidFill>
              <a:round/>
              <a:tailEnd type="triangle" w="med" len="med"/>
            </a:ln>
          </p:spPr>
          <p:txBody>
            <a:bodyPr/>
            <a:lstStyle/>
            <a:p>
              <a:endParaRPr lang="zh-CN" altLang="en-US"/>
            </a:p>
          </p:txBody>
        </p:sp>
        <p:sp>
          <p:nvSpPr>
            <p:cNvPr id="19464" name="Text Box 9"/>
            <p:cNvSpPr txBox="1">
              <a:spLocks noChangeArrowheads="1"/>
            </p:cNvSpPr>
            <p:nvPr/>
          </p:nvSpPr>
          <p:spPr bwMode="auto">
            <a:xfrm>
              <a:off x="2289" y="3216"/>
              <a:ext cx="1117" cy="573"/>
            </a:xfrm>
            <a:prstGeom prst="rect">
              <a:avLst/>
            </a:prstGeom>
            <a:solidFill>
              <a:schemeClr val="accent1"/>
            </a:solidFill>
            <a:ln w="9525">
              <a:noFill/>
              <a:miter lim="800000"/>
            </a:ln>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(P</a:t>
              </a:r>
              <a:r>
                <a:rPr kumimoji="0" lang="zh-CN" altLang="en-US" sz="2000">
                  <a:solidFill>
                    <a:srgbClr val="0000FF"/>
                  </a:solidFill>
                  <a:latin typeface="华文新魏" panose="02010800040101010101" pitchFamily="2" charset="-122"/>
                  <a:ea typeface="华文新魏" panose="02010800040101010101" pitchFamily="2" charset="-122"/>
                </a:rPr>
                <a:t>把源程序甲的信息记盘等磁盘完成</a:t>
              </a:r>
              <a:r>
                <a:rPr kumimoji="0" lang="en-US" altLang="zh-CN" sz="2000">
                  <a:solidFill>
                    <a:srgbClr val="0000FF"/>
                  </a:solidFill>
                  <a:latin typeface="华文新魏" panose="02010800040101010101" pitchFamily="2" charset="-122"/>
                  <a:ea typeface="华文新魏" panose="02010800040101010101" pitchFamily="2" charset="-122"/>
                </a:rPr>
                <a:t>)</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19465" name="Line 10"/>
            <p:cNvSpPr>
              <a:spLocks noChangeShapeType="1"/>
            </p:cNvSpPr>
            <p:nvPr/>
          </p:nvSpPr>
          <p:spPr bwMode="auto">
            <a:xfrm>
              <a:off x="1729" y="3506"/>
              <a:ext cx="559" cy="1"/>
            </a:xfrm>
            <a:prstGeom prst="line">
              <a:avLst/>
            </a:prstGeom>
            <a:noFill/>
            <a:ln w="9525">
              <a:solidFill>
                <a:srgbClr val="000000"/>
              </a:solidFill>
              <a:round/>
              <a:tailEnd type="triangle" w="med" len="med"/>
            </a:ln>
          </p:spPr>
          <p:txBody>
            <a:bodyPr/>
            <a:lstStyle/>
            <a:p>
              <a:endParaRPr lang="zh-CN" altLang="en-US"/>
            </a:p>
          </p:txBody>
        </p:sp>
        <p:sp>
          <p:nvSpPr>
            <p:cNvPr id="19466" name="Text Box 11"/>
            <p:cNvSpPr txBox="1">
              <a:spLocks noChangeArrowheads="1"/>
            </p:cNvSpPr>
            <p:nvPr/>
          </p:nvSpPr>
          <p:spPr bwMode="auto">
            <a:xfrm>
              <a:off x="1392" y="1329"/>
              <a:ext cx="335" cy="287"/>
            </a:xfrm>
            <a:prstGeom prst="rect">
              <a:avLst/>
            </a:prstGeom>
            <a:solidFill>
              <a:srgbClr val="FFCC66"/>
            </a:solidFill>
            <a:ln w="9525">
              <a:noFill/>
              <a:miter lim="800000"/>
            </a:ln>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A</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19467" name="Text Box 12"/>
            <p:cNvSpPr txBox="1">
              <a:spLocks noChangeArrowheads="1"/>
            </p:cNvSpPr>
            <p:nvPr/>
          </p:nvSpPr>
          <p:spPr bwMode="auto">
            <a:xfrm>
              <a:off x="1392" y="3361"/>
              <a:ext cx="335" cy="341"/>
            </a:xfrm>
            <a:prstGeom prst="rect">
              <a:avLst/>
            </a:prstGeom>
            <a:solidFill>
              <a:srgbClr val="FFCC66"/>
            </a:solidFill>
            <a:ln w="9525">
              <a:noFill/>
              <a:miter lim="800000"/>
            </a:ln>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B</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238606" name="AutoShape 14"/>
            <p:cNvSpPr>
              <a:spLocks noChangeArrowheads="1"/>
            </p:cNvSpPr>
            <p:nvPr/>
          </p:nvSpPr>
          <p:spPr bwMode="auto">
            <a:xfrm>
              <a:off x="720" y="1855"/>
              <a:ext cx="709" cy="713"/>
            </a:xfrm>
            <a:prstGeom prst="foldedCorner">
              <a:avLst>
                <a:gd name="adj" fmla="val 12500"/>
              </a:avLst>
            </a:prstGeom>
            <a:solidFill>
              <a:srgbClr val="FFCC66"/>
            </a:solidFill>
            <a:ln w="9525">
              <a:solidFill>
                <a:srgbClr val="000000"/>
              </a:solidFill>
              <a:round/>
            </a:ln>
            <a:effectLst>
              <a:outerShdw dist="107763" dir="2700000" algn="ctr" rotWithShape="0">
                <a:srgbClr val="808080"/>
              </a:outerShdw>
            </a:effectLst>
          </p:spPr>
          <p:txBody>
            <a:bodyPr/>
            <a:lstStyle/>
            <a:p>
              <a:pPr>
                <a:defRPr/>
              </a:pPr>
              <a:endParaRPr lang="zh-CN" altLang="en-US" sz="2400">
                <a:ea typeface="宋体" panose="02010600030101010101" pitchFamily="2" charset="-122"/>
              </a:endParaRPr>
            </a:p>
          </p:txBody>
        </p:sp>
        <p:sp>
          <p:nvSpPr>
            <p:cNvPr id="19469" name="Text Box 15"/>
            <p:cNvSpPr txBox="1">
              <a:spLocks noChangeArrowheads="1"/>
            </p:cNvSpPr>
            <p:nvPr/>
          </p:nvSpPr>
          <p:spPr bwMode="auto">
            <a:xfrm>
              <a:off x="832" y="1908"/>
              <a:ext cx="558" cy="572"/>
            </a:xfrm>
            <a:prstGeom prst="rect">
              <a:avLst/>
            </a:prstGeom>
            <a:solidFill>
              <a:srgbClr val="FFCC66"/>
            </a:solidFill>
            <a:ln w="9525">
              <a:noFill/>
              <a:miter lim="800000"/>
            </a:ln>
          </p:spPr>
          <p:txBody>
            <a:bodyPr/>
            <a:lstStyle/>
            <a:p>
              <a:pPr eaLnBrk="0" hangingPunct="0"/>
              <a:r>
                <a:rPr kumimoji="0" lang="zh-CN" altLang="en-US" sz="2000">
                  <a:solidFill>
                    <a:srgbClr val="0000FF"/>
                  </a:solidFill>
                  <a:latin typeface="华文新魏" panose="02010800040101010101" pitchFamily="2" charset="-122"/>
                  <a:ea typeface="华文新魏" panose="02010800040101010101" pitchFamily="2" charset="-122"/>
                </a:rPr>
                <a:t>源程序甲</a:t>
              </a:r>
              <a:endParaRPr kumimoji="0" lang="zh-CN" altLang="en-US" sz="2000">
                <a:solidFill>
                  <a:srgbClr val="0000FF"/>
                </a:solidFill>
                <a:latin typeface="华文新魏" panose="02010800040101010101" pitchFamily="2" charset="-122"/>
                <a:ea typeface="华文新魏" panose="02010800040101010101" pitchFamily="2" charset="-122"/>
              </a:endParaRPr>
            </a:p>
          </p:txBody>
        </p:sp>
        <p:sp>
          <p:nvSpPr>
            <p:cNvPr id="238609" name="AutoShape 17"/>
            <p:cNvSpPr>
              <a:spLocks noChangeArrowheads="1"/>
            </p:cNvSpPr>
            <p:nvPr/>
          </p:nvSpPr>
          <p:spPr bwMode="auto">
            <a:xfrm>
              <a:off x="3742" y="1756"/>
              <a:ext cx="782" cy="858"/>
            </a:xfrm>
            <a:prstGeom prst="foldedCorner">
              <a:avLst>
                <a:gd name="adj" fmla="val 12500"/>
              </a:avLst>
            </a:prstGeom>
            <a:solidFill>
              <a:srgbClr val="FFCC66"/>
            </a:solidFill>
            <a:ln w="9525">
              <a:solidFill>
                <a:srgbClr val="000000"/>
              </a:solidFill>
              <a:round/>
            </a:ln>
            <a:effectLst>
              <a:outerShdw dist="107763" dir="2700000" algn="ctr" rotWithShape="0">
                <a:srgbClr val="808080"/>
              </a:outerShdw>
            </a:effectLst>
          </p:spPr>
          <p:txBody>
            <a:bodyPr/>
            <a:lstStyle/>
            <a:p>
              <a:pPr>
                <a:defRPr/>
              </a:pPr>
              <a:endParaRPr lang="zh-CN" altLang="en-US" sz="2400">
                <a:ea typeface="宋体" panose="02010600030101010101" pitchFamily="2" charset="-122"/>
              </a:endParaRPr>
            </a:p>
          </p:txBody>
        </p:sp>
        <p:sp>
          <p:nvSpPr>
            <p:cNvPr id="19471" name="Text Box 18"/>
            <p:cNvSpPr txBox="1">
              <a:spLocks noChangeArrowheads="1"/>
            </p:cNvSpPr>
            <p:nvPr/>
          </p:nvSpPr>
          <p:spPr bwMode="auto">
            <a:xfrm>
              <a:off x="3833" y="1908"/>
              <a:ext cx="558" cy="572"/>
            </a:xfrm>
            <a:prstGeom prst="rect">
              <a:avLst/>
            </a:prstGeom>
            <a:solidFill>
              <a:srgbClr val="FFCC66"/>
            </a:solidFill>
            <a:ln w="9525">
              <a:noFill/>
              <a:miter lim="800000"/>
            </a:ln>
          </p:spPr>
          <p:txBody>
            <a:bodyPr/>
            <a:lstStyle/>
            <a:p>
              <a:pPr eaLnBrk="0" hangingPunct="0"/>
              <a:r>
                <a:rPr kumimoji="0" lang="zh-CN" altLang="en-US" sz="2000">
                  <a:solidFill>
                    <a:srgbClr val="0000FF"/>
                  </a:solidFill>
                  <a:latin typeface="华文新魏" panose="02010800040101010101" pitchFamily="2" charset="-122"/>
                  <a:ea typeface="华文新魏" panose="02010800040101010101" pitchFamily="2" charset="-122"/>
                </a:rPr>
                <a:t>源程序乙</a:t>
              </a:r>
              <a:endParaRPr kumimoji="0" lang="zh-CN" altLang="en-US" sz="2000">
                <a:solidFill>
                  <a:srgbClr val="0000FF"/>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760413" y="125413"/>
            <a:ext cx="7772400" cy="1143000"/>
          </a:xfrm>
        </p:spPr>
        <p:txBody>
          <a:bodyPr/>
          <a:lstStyle/>
          <a:p>
            <a:pPr eaLnBrk="1" hangingPunct="1"/>
            <a:r>
              <a:rPr lang="en-US" altLang="zh-CN" smtClean="0">
                <a:latin typeface="仿宋_GB2312" pitchFamily="49" charset="-122"/>
                <a:ea typeface="仿宋_GB2312" pitchFamily="49" charset="-122"/>
              </a:rPr>
              <a:t> </a:t>
            </a:r>
            <a:r>
              <a:rPr lang="zh-CN" altLang="en-US" sz="4800" smtClean="0">
                <a:latin typeface="华文新魏" panose="02010800040101010101" pitchFamily="2" charset="-122"/>
                <a:ea typeface="华文新魏" panose="02010800040101010101" pitchFamily="2" charset="-122"/>
              </a:rPr>
              <a:t>进程的属性</a:t>
            </a:r>
            <a:endParaRPr lang="zh-CN" altLang="en-US" sz="4800" smtClean="0">
              <a:latin typeface="华文新魏" panose="02010800040101010101" pitchFamily="2" charset="-122"/>
              <a:ea typeface="华文新魏" panose="02010800040101010101" pitchFamily="2" charset="-122"/>
            </a:endParaRPr>
          </a:p>
        </p:txBody>
      </p:sp>
      <p:sp>
        <p:nvSpPr>
          <p:cNvPr id="105475" name="Rectangle 3"/>
          <p:cNvSpPr>
            <a:spLocks noGrp="1" noChangeArrowheads="1"/>
          </p:cNvSpPr>
          <p:nvPr>
            <p:ph type="body" idx="4294967295"/>
          </p:nvPr>
        </p:nvSpPr>
        <p:spPr>
          <a:xfrm>
            <a:off x="611188" y="1341438"/>
            <a:ext cx="8064500" cy="5183187"/>
          </a:xfrm>
        </p:spPr>
        <p:txBody>
          <a:bodyPr/>
          <a:lstStyle/>
          <a:p>
            <a:pPr marL="457200" indent="-457200" algn="just" eaLnBrk="1" hangingPunct="1">
              <a:lnSpc>
                <a:spcPct val="90000"/>
              </a:lnSpc>
            </a:pPr>
            <a:r>
              <a:rPr lang="zh-CN" altLang="en-US" sz="2400" smtClean="0">
                <a:latin typeface="宋体" panose="02010600030101010101" pitchFamily="2" charset="-122"/>
              </a:rPr>
              <a:t>动态性：</a:t>
            </a:r>
            <a:r>
              <a:rPr lang="zh-CN" altLang="en-US" sz="2400" smtClean="0">
                <a:latin typeface="楷体_GB2312" pitchFamily="49" charset="-122"/>
              </a:rPr>
              <a:t>进程是程序在数据集合上的一次执行过程，是动态概念；而程序是一组有序指令序列，是静态概念。</a:t>
            </a:r>
            <a:endParaRPr lang="zh-CN" altLang="en-US" sz="2400" smtClean="0">
              <a:latin typeface="楷体_GB2312" pitchFamily="49" charset="-122"/>
            </a:endParaRPr>
          </a:p>
          <a:p>
            <a:pPr lvl="1">
              <a:lnSpc>
                <a:spcPct val="90000"/>
              </a:lnSpc>
            </a:pPr>
            <a:r>
              <a:rPr lang="zh-CN" altLang="en-US" sz="2400" smtClean="0"/>
              <a:t>进程有一个生命过程：创建、运行、等待等。</a:t>
            </a:r>
            <a:endParaRPr lang="zh-CN" altLang="en-US" sz="2400" smtClean="0"/>
          </a:p>
          <a:p>
            <a:pPr lvl="1">
              <a:lnSpc>
                <a:spcPct val="90000"/>
              </a:lnSpc>
            </a:pPr>
            <a:r>
              <a:rPr lang="zh-CN" altLang="en-US" sz="2400" smtClean="0"/>
              <a:t>进程具有动态的地址空间（数量和内容）。</a:t>
            </a:r>
            <a:endParaRPr lang="zh-CN" altLang="en-US" sz="2400" smtClean="0"/>
          </a:p>
          <a:p>
            <a:pPr marL="457200" indent="-457200" algn="just" eaLnBrk="1" hangingPunct="1">
              <a:lnSpc>
                <a:spcPct val="90000"/>
              </a:lnSpc>
            </a:pPr>
            <a:r>
              <a:rPr lang="zh-CN" altLang="en-US" sz="2400" smtClean="0">
                <a:latin typeface="宋体" panose="02010600030101010101" pitchFamily="2" charset="-122"/>
              </a:rPr>
              <a:t>共享性：</a:t>
            </a:r>
            <a:r>
              <a:rPr lang="zh-CN" altLang="en-US" sz="2400" smtClean="0">
                <a:latin typeface="楷体_GB2312" pitchFamily="49" charset="-122"/>
              </a:rPr>
              <a:t>同一程序同时运行于不同数据集合上时，构成不同的进程。</a:t>
            </a:r>
            <a:endParaRPr lang="zh-CN" altLang="en-US" sz="2400" smtClean="0">
              <a:latin typeface="楷体_GB2312" pitchFamily="49" charset="-122"/>
            </a:endParaRPr>
          </a:p>
          <a:p>
            <a:pPr marL="457200" indent="-457200" algn="just" eaLnBrk="1" hangingPunct="1">
              <a:lnSpc>
                <a:spcPct val="90000"/>
              </a:lnSpc>
            </a:pPr>
            <a:r>
              <a:rPr lang="zh-CN" altLang="en-US" sz="2400" smtClean="0">
                <a:latin typeface="宋体" panose="02010600030101010101" pitchFamily="2" charset="-122"/>
              </a:rPr>
              <a:t>独立性：</a:t>
            </a:r>
            <a:r>
              <a:rPr lang="zh-CN" altLang="en-US" sz="2400" smtClean="0">
                <a:latin typeface="楷体_GB2312" pitchFamily="49" charset="-122"/>
              </a:rPr>
              <a:t>是系统中资源分配和保护的基本单位，也是系统调度的独立单位</a:t>
            </a:r>
            <a:r>
              <a:rPr lang="en-US" altLang="zh-CN" sz="2400" smtClean="0">
                <a:latin typeface="楷体_GB2312" pitchFamily="49" charset="-122"/>
              </a:rPr>
              <a:t>(</a:t>
            </a:r>
            <a:r>
              <a:rPr lang="zh-CN" altLang="en-US" sz="2400" smtClean="0">
                <a:latin typeface="楷体_GB2312" pitchFamily="49" charset="-122"/>
              </a:rPr>
              <a:t>单线程进程</a:t>
            </a:r>
            <a:r>
              <a:rPr lang="en-US" altLang="zh-CN" sz="2400" smtClean="0">
                <a:latin typeface="楷体_GB2312" pitchFamily="49" charset="-122"/>
              </a:rPr>
              <a:t>)</a:t>
            </a:r>
            <a:r>
              <a:rPr lang="zh-CN" altLang="en-US" sz="2400" smtClean="0">
                <a:latin typeface="楷体_GB2312" pitchFamily="49" charset="-122"/>
              </a:rPr>
              <a:t>。</a:t>
            </a:r>
            <a:r>
              <a:rPr lang="zh-CN" altLang="en-US" sz="2400" smtClean="0"/>
              <a:t>每个进程的</a:t>
            </a:r>
            <a:r>
              <a:rPr lang="zh-CN" altLang="en-US" sz="2400" smtClean="0">
                <a:solidFill>
                  <a:srgbClr val="FF0000"/>
                </a:solidFill>
              </a:rPr>
              <a:t>地址空间相互独立。</a:t>
            </a:r>
            <a:endParaRPr lang="zh-CN" altLang="en-US" sz="2400" smtClean="0">
              <a:solidFill>
                <a:srgbClr val="FF0000"/>
              </a:solidFill>
            </a:endParaRPr>
          </a:p>
          <a:p>
            <a:pPr marL="457200" indent="-457200" algn="just" eaLnBrk="1" hangingPunct="1">
              <a:lnSpc>
                <a:spcPct val="90000"/>
              </a:lnSpc>
            </a:pPr>
            <a:r>
              <a:rPr lang="zh-CN" altLang="en-US" sz="2400" smtClean="0">
                <a:latin typeface="宋体" panose="02010600030101010101" pitchFamily="2" charset="-122"/>
              </a:rPr>
              <a:t>制约性：</a:t>
            </a:r>
            <a:r>
              <a:rPr lang="zh-CN" altLang="en-US" sz="2400" smtClean="0">
                <a:latin typeface="楷体_GB2312" pitchFamily="49" charset="-122"/>
              </a:rPr>
              <a:t>并发进程之间存在着制约性，在进行的关键点上需要相互等待或互通消息。</a:t>
            </a:r>
            <a:endParaRPr lang="zh-CN" altLang="en-US" sz="2400" smtClean="0">
              <a:latin typeface="宋体" panose="02010600030101010101" pitchFamily="2" charset="-122"/>
            </a:endParaRPr>
          </a:p>
          <a:p>
            <a:pPr marL="457200" indent="-457200" algn="just" eaLnBrk="1" hangingPunct="1">
              <a:lnSpc>
                <a:spcPct val="90000"/>
              </a:lnSpc>
            </a:pPr>
            <a:r>
              <a:rPr lang="zh-CN" altLang="en-US" sz="2400" smtClean="0">
                <a:latin typeface="宋体" panose="02010600030101010101" pitchFamily="2" charset="-122"/>
              </a:rPr>
              <a:t>并发性：</a:t>
            </a:r>
            <a:r>
              <a:rPr lang="zh-CN" altLang="en-US" sz="2400" smtClean="0">
                <a:latin typeface="楷体_GB2312" pitchFamily="49" charset="-122"/>
              </a:rPr>
              <a:t>各进行按各自独立的，不可预知的速度并发推进。并发和异步特性会导致程序执行的不可再现性。</a:t>
            </a:r>
            <a:endParaRPr lang="zh-CN" altLang="en-US" sz="2400" smtClean="0">
              <a:latin typeface="楷体_GB2312"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dissolve">
                                      <p:cBhvr>
                                        <p:cTn id="7" dur="500"/>
                                        <p:tgtEl>
                                          <p:spTgt spid="1054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animEffect transition="in" filter="dissolve">
                                      <p:cBhvr>
                                        <p:cTn id="10" dur="500"/>
                                        <p:tgtEl>
                                          <p:spTgt spid="1054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animEffect transition="in" filter="dissolve">
                                      <p:cBhvr>
                                        <p:cTn id="13" dur="500"/>
                                        <p:tgtEl>
                                          <p:spTgt spid="1054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5475">
                                            <p:txEl>
                                              <p:pRg st="3" end="3"/>
                                            </p:txEl>
                                          </p:spTgt>
                                        </p:tgtEl>
                                        <p:attrNameLst>
                                          <p:attrName>style.visibility</p:attrName>
                                        </p:attrNameLst>
                                      </p:cBhvr>
                                      <p:to>
                                        <p:strVal val="visible"/>
                                      </p:to>
                                    </p:set>
                                    <p:animEffect transition="in" filter="dissolve">
                                      <p:cBhvr>
                                        <p:cTn id="18" dur="500"/>
                                        <p:tgtEl>
                                          <p:spTgt spid="1054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5475">
                                            <p:txEl>
                                              <p:pRg st="4" end="4"/>
                                            </p:txEl>
                                          </p:spTgt>
                                        </p:tgtEl>
                                        <p:attrNameLst>
                                          <p:attrName>style.visibility</p:attrName>
                                        </p:attrNameLst>
                                      </p:cBhvr>
                                      <p:to>
                                        <p:strVal val="visible"/>
                                      </p:to>
                                    </p:set>
                                    <p:animEffect transition="in" filter="dissolve">
                                      <p:cBhvr>
                                        <p:cTn id="23" dur="500"/>
                                        <p:tgtEl>
                                          <p:spTgt spid="10547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5475">
                                            <p:txEl>
                                              <p:pRg st="5" end="5"/>
                                            </p:txEl>
                                          </p:spTgt>
                                        </p:tgtEl>
                                        <p:attrNameLst>
                                          <p:attrName>style.visibility</p:attrName>
                                        </p:attrNameLst>
                                      </p:cBhvr>
                                      <p:to>
                                        <p:strVal val="visible"/>
                                      </p:to>
                                    </p:set>
                                    <p:animEffect transition="in" filter="dissolve">
                                      <p:cBhvr>
                                        <p:cTn id="28" dur="500"/>
                                        <p:tgtEl>
                                          <p:spTgt spid="1054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5475">
                                            <p:txEl>
                                              <p:pRg st="6" end="6"/>
                                            </p:txEl>
                                          </p:spTgt>
                                        </p:tgtEl>
                                        <p:attrNameLst>
                                          <p:attrName>style.visibility</p:attrName>
                                        </p:attrNameLst>
                                      </p:cBhvr>
                                      <p:to>
                                        <p:strVal val="visible"/>
                                      </p:to>
                                    </p:set>
                                    <p:animEffect transition="in" filter="dissolve">
                                      <p:cBhvr>
                                        <p:cTn id="33" dur="500"/>
                                        <p:tgtEl>
                                          <p:spTgt spid="10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55650" y="260350"/>
            <a:ext cx="7772400" cy="1143000"/>
          </a:xfrm>
        </p:spPr>
        <p:txBody>
          <a:bodyPr/>
          <a:lstStyle/>
          <a:p>
            <a:r>
              <a:rPr lang="en-US" altLang="zh-CN" sz="4000" smtClean="0">
                <a:latin typeface="华文新魏" panose="02010800040101010101" pitchFamily="2" charset="-122"/>
                <a:ea typeface="华文新魏" panose="02010800040101010101" pitchFamily="2" charset="-122"/>
              </a:rPr>
              <a:t>2.3.2 </a:t>
            </a:r>
            <a:r>
              <a:rPr lang="zh-CN" altLang="en-US" sz="4000" smtClean="0">
                <a:latin typeface="华文新魏" panose="02010800040101010101" pitchFamily="2" charset="-122"/>
                <a:ea typeface="华文新魏" panose="02010800040101010101" pitchFamily="2" charset="-122"/>
              </a:rPr>
              <a:t>进程状态和转换</a:t>
            </a:r>
            <a:br>
              <a:rPr lang="zh-CN" altLang="en-US" sz="4000" b="1" smtClean="0">
                <a:latin typeface="华文新魏" panose="02010800040101010101" pitchFamily="2" charset="-122"/>
                <a:ea typeface="华文新魏" panose="02010800040101010101" pitchFamily="2" charset="-122"/>
              </a:rPr>
            </a:br>
            <a:r>
              <a:rPr lang="zh-CN" altLang="en-US" sz="3600" smtClean="0">
                <a:latin typeface="华文新魏" panose="02010800040101010101" pitchFamily="2" charset="-122"/>
                <a:ea typeface="华文新魏" panose="02010800040101010101" pitchFamily="2" charset="-122"/>
              </a:rPr>
              <a:t>进程三态模型及其状态转换</a:t>
            </a:r>
            <a:endParaRPr lang="zh-CN" altLang="en-US" sz="3600" smtClean="0">
              <a:latin typeface="华文新魏" panose="02010800040101010101" pitchFamily="2" charset="-122"/>
              <a:ea typeface="华文新魏" panose="02010800040101010101" pitchFamily="2" charset="-122"/>
            </a:endParaRPr>
          </a:p>
        </p:txBody>
      </p:sp>
      <p:sp>
        <p:nvSpPr>
          <p:cNvPr id="21506" name="Rectangle 3"/>
          <p:cNvSpPr>
            <a:spLocks noGrp="1" noChangeArrowheads="1"/>
          </p:cNvSpPr>
          <p:nvPr>
            <p:ph type="body" idx="1"/>
          </p:nvPr>
        </p:nvSpPr>
        <p:spPr>
          <a:xfrm>
            <a:off x="609600" y="1628775"/>
            <a:ext cx="7924800" cy="4968875"/>
          </a:xfrm>
        </p:spPr>
        <p:txBody>
          <a:bodyPr/>
          <a:lstStyle/>
          <a:p>
            <a:r>
              <a:rPr lang="zh-CN" altLang="en-US" sz="2400" smtClean="0">
                <a:latin typeface="楷体_GB2312" pitchFamily="49" charset="-122"/>
              </a:rPr>
              <a:t>运行状态（</a:t>
            </a:r>
            <a:r>
              <a:rPr lang="en-US" altLang="zh-CN" sz="2400" smtClean="0">
                <a:latin typeface="楷体_GB2312" pitchFamily="49" charset="-122"/>
              </a:rPr>
              <a:t>Running</a:t>
            </a:r>
            <a:r>
              <a:rPr lang="zh-CN" altLang="en-US" sz="2400" smtClean="0">
                <a:latin typeface="楷体_GB2312" pitchFamily="49" charset="-122"/>
              </a:rPr>
              <a:t>）：进程占有</a:t>
            </a:r>
            <a:r>
              <a:rPr lang="en-US" altLang="zh-CN" sz="2400" smtClean="0">
                <a:latin typeface="楷体_GB2312" pitchFamily="49" charset="-122"/>
              </a:rPr>
              <a:t>CPU</a:t>
            </a:r>
            <a:r>
              <a:rPr lang="zh-CN" altLang="en-US" sz="2400" smtClean="0">
                <a:latin typeface="楷体_GB2312" pitchFamily="49" charset="-122"/>
              </a:rPr>
              <a:t>，并在</a:t>
            </a:r>
            <a:r>
              <a:rPr lang="en-US" altLang="zh-CN" sz="2400" smtClean="0">
                <a:latin typeface="楷体_GB2312" pitchFamily="49" charset="-122"/>
              </a:rPr>
              <a:t>CPU</a:t>
            </a:r>
            <a:r>
              <a:rPr lang="zh-CN" altLang="en-US" sz="2400" smtClean="0">
                <a:latin typeface="楷体_GB2312" pitchFamily="49" charset="-122"/>
              </a:rPr>
              <a:t>上运行。</a:t>
            </a:r>
            <a:r>
              <a:rPr lang="zh-CN" altLang="en-US" sz="2400" smtClean="0"/>
              <a:t>处于此状态的进程的数目小于等于</a:t>
            </a:r>
            <a:r>
              <a:rPr lang="en-US" altLang="zh-CN" sz="2400" smtClean="0"/>
              <a:t>CPU</a:t>
            </a:r>
            <a:r>
              <a:rPr lang="zh-CN" altLang="en-US" sz="2400" smtClean="0"/>
              <a:t>的数目。</a:t>
            </a:r>
            <a:endParaRPr lang="zh-CN" altLang="en-US" sz="2400" smtClean="0">
              <a:latin typeface="楷体_GB2312" pitchFamily="49" charset="-122"/>
            </a:endParaRPr>
          </a:p>
          <a:p>
            <a:pPr lvl="1"/>
            <a:r>
              <a:rPr lang="zh-CN" altLang="en-US" sz="2400" smtClean="0"/>
              <a:t>在没有其他进程可以执行时（如所有进程都在阻塞状态），通常会自动执行系统的</a:t>
            </a:r>
            <a:r>
              <a:rPr lang="en-US" altLang="zh-CN" sz="2400" smtClean="0"/>
              <a:t>idle</a:t>
            </a:r>
            <a:r>
              <a:rPr lang="zh-CN" altLang="en-US" sz="2400" smtClean="0"/>
              <a:t>进程（相当于空操作）。</a:t>
            </a:r>
            <a:endParaRPr lang="zh-CN" altLang="en-US" sz="2400" smtClean="0">
              <a:latin typeface="楷体_GB2312" pitchFamily="49" charset="-122"/>
            </a:endParaRPr>
          </a:p>
          <a:p>
            <a:r>
              <a:rPr lang="zh-CN" altLang="en-US" sz="2400" smtClean="0">
                <a:latin typeface="楷体_GB2312" pitchFamily="49" charset="-122"/>
              </a:rPr>
              <a:t>就绪状态（</a:t>
            </a:r>
            <a:r>
              <a:rPr lang="en-US" altLang="zh-CN" sz="2400" smtClean="0">
                <a:latin typeface="楷体_GB2312" pitchFamily="49" charset="-122"/>
              </a:rPr>
              <a:t>Ready</a:t>
            </a:r>
            <a:r>
              <a:rPr lang="zh-CN" altLang="en-US" sz="2400" smtClean="0">
                <a:latin typeface="楷体_GB2312" pitchFamily="49" charset="-122"/>
              </a:rPr>
              <a:t>）：</a:t>
            </a:r>
            <a:r>
              <a:rPr lang="zh-CN" altLang="en-US" sz="2400" smtClean="0"/>
              <a:t>进程已获得除处理机外的所需资源，等待分配处理机资源；只要分配</a:t>
            </a:r>
            <a:r>
              <a:rPr lang="en-US" altLang="zh-CN" sz="2400" smtClean="0"/>
              <a:t>CPU</a:t>
            </a:r>
            <a:r>
              <a:rPr lang="zh-CN" altLang="en-US" sz="2400" smtClean="0"/>
              <a:t>就可执行。</a:t>
            </a:r>
            <a:endParaRPr lang="zh-CN" altLang="en-US" sz="2400" smtClean="0"/>
          </a:p>
          <a:p>
            <a:pPr lvl="1"/>
            <a:r>
              <a:rPr lang="zh-CN" altLang="en-US" sz="2400" smtClean="0"/>
              <a:t>可以按多个优先级来划分队列，如：时间片用完－</a:t>
            </a:r>
            <a:r>
              <a:rPr lang="en-US" altLang="zh-CN" sz="2400" smtClean="0"/>
              <a:t>&gt;</a:t>
            </a:r>
            <a:r>
              <a:rPr lang="zh-CN" altLang="en-US" sz="2400" smtClean="0"/>
              <a:t>低优，</a:t>
            </a:r>
            <a:r>
              <a:rPr lang="en-US" altLang="zh-CN" sz="2400" smtClean="0"/>
              <a:t>I/O</a:t>
            </a:r>
            <a:r>
              <a:rPr lang="zh-CN" altLang="en-US" sz="2400" smtClean="0"/>
              <a:t>完成－</a:t>
            </a:r>
            <a:r>
              <a:rPr lang="en-US" altLang="zh-CN" sz="2400" smtClean="0"/>
              <a:t>&gt;</a:t>
            </a:r>
            <a:r>
              <a:rPr lang="zh-CN" altLang="en-US" sz="2400" smtClean="0"/>
              <a:t>中优，页面调入完成－</a:t>
            </a:r>
            <a:r>
              <a:rPr lang="en-US" altLang="zh-CN" sz="2400" smtClean="0"/>
              <a:t>&gt;</a:t>
            </a:r>
            <a:r>
              <a:rPr lang="zh-CN" altLang="en-US" sz="2400" smtClean="0"/>
              <a:t>高优</a:t>
            </a:r>
            <a:endParaRPr lang="zh-CN" altLang="en-US" sz="2400" smtClean="0">
              <a:latin typeface="楷体_GB2312" pitchFamily="49" charset="-122"/>
            </a:endParaRPr>
          </a:p>
          <a:p>
            <a:r>
              <a:rPr lang="zh-CN" altLang="en-US" sz="2400" smtClean="0">
                <a:latin typeface="楷体_GB2312" pitchFamily="49" charset="-122"/>
              </a:rPr>
              <a:t>等待状态（</a:t>
            </a:r>
            <a:r>
              <a:rPr lang="en-US" altLang="zh-CN" sz="2400" smtClean="0">
                <a:latin typeface="楷体_GB2312" pitchFamily="49" charset="-122"/>
              </a:rPr>
              <a:t>Blocked</a:t>
            </a:r>
            <a:r>
              <a:rPr lang="zh-CN" altLang="en-US" sz="2400" smtClean="0">
                <a:latin typeface="楷体_GB2312" pitchFamily="49" charset="-122"/>
              </a:rPr>
              <a:t>）：指进程因等待某种事件的发生而暂时不能运行的状态（即使</a:t>
            </a:r>
            <a:r>
              <a:rPr lang="en-US" altLang="zh-CN" sz="2400" smtClean="0">
                <a:latin typeface="楷体_GB2312" pitchFamily="49" charset="-122"/>
              </a:rPr>
              <a:t>CPU</a:t>
            </a:r>
            <a:r>
              <a:rPr lang="zh-CN" altLang="en-US" sz="2400" smtClean="0">
                <a:latin typeface="楷体_GB2312" pitchFamily="49" charset="-122"/>
              </a:rPr>
              <a:t>空闲，该进程也不可运行）。等待的事件可以为：</a:t>
            </a:r>
            <a:r>
              <a:rPr lang="en-US" altLang="zh-CN" sz="2400" smtClean="0"/>
              <a:t>I/O</a:t>
            </a:r>
            <a:r>
              <a:rPr lang="zh-CN" altLang="en-US" sz="2400" smtClean="0"/>
              <a:t>操作或进程同步等。</a:t>
            </a:r>
            <a:r>
              <a:rPr lang="zh-CN" altLang="en-US" sz="2400" smtClean="0">
                <a:latin typeface="楷体_GB2312" pitchFamily="49" charset="-122"/>
              </a:rPr>
              <a:t>    </a:t>
            </a:r>
            <a:endParaRPr lang="zh-CN" altLang="en-US" sz="2400" smtClean="0">
              <a:latin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595313" y="269875"/>
            <a:ext cx="8153400" cy="1143000"/>
          </a:xfrm>
        </p:spPr>
        <p:txBody>
          <a:bodyPr/>
          <a:lstStyle/>
          <a:p>
            <a:pPr eaLnBrk="1" hangingPunct="1"/>
            <a:r>
              <a:rPr lang="en-US" altLang="zh-CN" sz="4000" smtClean="0">
                <a:latin typeface="华文新魏" panose="02010800040101010101" pitchFamily="2" charset="-122"/>
                <a:ea typeface="华文新魏" panose="02010800040101010101" pitchFamily="2" charset="-122"/>
              </a:rPr>
              <a:t>2.3.2 </a:t>
            </a:r>
            <a:r>
              <a:rPr lang="zh-CN" altLang="en-US" sz="4000" smtClean="0">
                <a:latin typeface="华文新魏" panose="02010800040101010101" pitchFamily="2" charset="-122"/>
                <a:ea typeface="华文新魏" panose="02010800040101010101" pitchFamily="2" charset="-122"/>
              </a:rPr>
              <a:t>进程状态和转换</a:t>
            </a:r>
            <a:br>
              <a:rPr lang="zh-CN" altLang="en-US" sz="4000" b="1" smtClean="0">
                <a:latin typeface="华文新魏" panose="02010800040101010101" pitchFamily="2" charset="-122"/>
                <a:ea typeface="华文新魏" panose="02010800040101010101" pitchFamily="2" charset="-122"/>
              </a:rPr>
            </a:br>
            <a:r>
              <a:rPr lang="zh-CN" altLang="en-US" sz="3600" smtClean="0">
                <a:latin typeface="华文新魏" panose="02010800040101010101" pitchFamily="2" charset="-122"/>
                <a:ea typeface="华文新魏" panose="02010800040101010101" pitchFamily="2" charset="-122"/>
              </a:rPr>
              <a:t>进程三态模型及其状态转换</a:t>
            </a:r>
            <a:endParaRPr lang="zh-CN" altLang="en-US" sz="3600" smtClean="0">
              <a:latin typeface="华文新魏" panose="02010800040101010101" pitchFamily="2" charset="-122"/>
              <a:ea typeface="华文新魏" panose="02010800040101010101" pitchFamily="2" charset="-122"/>
            </a:endParaRPr>
          </a:p>
        </p:txBody>
      </p:sp>
      <p:grpSp>
        <p:nvGrpSpPr>
          <p:cNvPr id="22530" name="Group 19"/>
          <p:cNvGrpSpPr/>
          <p:nvPr/>
        </p:nvGrpSpPr>
        <p:grpSpPr bwMode="auto">
          <a:xfrm>
            <a:off x="1644650" y="1838325"/>
            <a:ext cx="6096000" cy="4038600"/>
            <a:chOff x="839" y="1158"/>
            <a:chExt cx="3840" cy="2544"/>
          </a:xfrm>
        </p:grpSpPr>
        <p:sp>
          <p:nvSpPr>
            <p:cNvPr id="117765" name="Oval 5"/>
            <p:cNvSpPr>
              <a:spLocks noChangeArrowheads="1"/>
            </p:cNvSpPr>
            <p:nvPr/>
          </p:nvSpPr>
          <p:spPr bwMode="auto">
            <a:xfrm>
              <a:off x="1982" y="1158"/>
              <a:ext cx="1087"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117766" name="Oval 6"/>
            <p:cNvSpPr>
              <a:spLocks noChangeArrowheads="1"/>
            </p:cNvSpPr>
            <p:nvPr/>
          </p:nvSpPr>
          <p:spPr bwMode="auto">
            <a:xfrm>
              <a:off x="839" y="2869"/>
              <a:ext cx="1088"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117767" name="Oval 7"/>
            <p:cNvSpPr>
              <a:spLocks noChangeArrowheads="1"/>
            </p:cNvSpPr>
            <p:nvPr/>
          </p:nvSpPr>
          <p:spPr bwMode="auto">
            <a:xfrm>
              <a:off x="3396" y="2869"/>
              <a:ext cx="1088"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22534" name="Line 8"/>
            <p:cNvSpPr>
              <a:spLocks noChangeShapeType="1"/>
            </p:cNvSpPr>
            <p:nvPr/>
          </p:nvSpPr>
          <p:spPr bwMode="auto">
            <a:xfrm flipV="1">
              <a:off x="1415" y="1648"/>
              <a:ext cx="598" cy="1221"/>
            </a:xfrm>
            <a:prstGeom prst="line">
              <a:avLst/>
            </a:prstGeom>
            <a:noFill/>
            <a:ln w="19050">
              <a:solidFill>
                <a:srgbClr val="000000"/>
              </a:solidFill>
              <a:round/>
              <a:tailEnd type="triangle" w="med" len="med"/>
            </a:ln>
          </p:spPr>
          <p:txBody>
            <a:bodyPr tIns="36000"/>
            <a:lstStyle/>
            <a:p>
              <a:endParaRPr lang="zh-CN" altLang="en-US"/>
            </a:p>
          </p:txBody>
        </p:sp>
        <p:sp>
          <p:nvSpPr>
            <p:cNvPr id="22535" name="Line 9"/>
            <p:cNvSpPr>
              <a:spLocks noChangeShapeType="1"/>
            </p:cNvSpPr>
            <p:nvPr/>
          </p:nvSpPr>
          <p:spPr bwMode="auto">
            <a:xfrm flipH="1">
              <a:off x="1687" y="1891"/>
              <a:ext cx="544" cy="1100"/>
            </a:xfrm>
            <a:prstGeom prst="line">
              <a:avLst/>
            </a:prstGeom>
            <a:noFill/>
            <a:ln w="19050">
              <a:solidFill>
                <a:srgbClr val="000000"/>
              </a:solidFill>
              <a:round/>
              <a:tailEnd type="triangle" w="med" len="med"/>
            </a:ln>
          </p:spPr>
          <p:txBody>
            <a:bodyPr tIns="36000"/>
            <a:lstStyle/>
            <a:p>
              <a:endParaRPr lang="zh-CN" altLang="en-US"/>
            </a:p>
          </p:txBody>
        </p:sp>
        <p:sp>
          <p:nvSpPr>
            <p:cNvPr id="22536" name="Line 10"/>
            <p:cNvSpPr>
              <a:spLocks noChangeShapeType="1"/>
            </p:cNvSpPr>
            <p:nvPr/>
          </p:nvSpPr>
          <p:spPr bwMode="auto">
            <a:xfrm>
              <a:off x="2961" y="1770"/>
              <a:ext cx="761" cy="1099"/>
            </a:xfrm>
            <a:prstGeom prst="line">
              <a:avLst/>
            </a:prstGeom>
            <a:noFill/>
            <a:ln w="19050">
              <a:solidFill>
                <a:srgbClr val="000000"/>
              </a:solidFill>
              <a:round/>
              <a:tailEnd type="triangle" w="med" len="med"/>
            </a:ln>
          </p:spPr>
          <p:txBody>
            <a:bodyPr tIns="36000"/>
            <a:lstStyle/>
            <a:p>
              <a:endParaRPr lang="zh-CN" altLang="en-US"/>
            </a:p>
          </p:txBody>
        </p:sp>
        <p:sp>
          <p:nvSpPr>
            <p:cNvPr id="22537" name="Line 11"/>
            <p:cNvSpPr>
              <a:spLocks noChangeShapeType="1"/>
            </p:cNvSpPr>
            <p:nvPr/>
          </p:nvSpPr>
          <p:spPr bwMode="auto">
            <a:xfrm flipH="1">
              <a:off x="1927" y="3234"/>
              <a:ext cx="1469" cy="0"/>
            </a:xfrm>
            <a:prstGeom prst="line">
              <a:avLst/>
            </a:prstGeom>
            <a:noFill/>
            <a:ln w="19050">
              <a:solidFill>
                <a:srgbClr val="000000"/>
              </a:solidFill>
              <a:round/>
              <a:tailEnd type="triangle" w="med" len="med"/>
            </a:ln>
          </p:spPr>
          <p:txBody>
            <a:bodyPr tIns="36000"/>
            <a:lstStyle/>
            <a:p>
              <a:endParaRPr lang="zh-CN" altLang="en-US"/>
            </a:p>
          </p:txBody>
        </p:sp>
        <p:sp>
          <p:nvSpPr>
            <p:cNvPr id="22538" name="Text Box 12"/>
            <p:cNvSpPr txBox="1">
              <a:spLocks noChangeArrowheads="1"/>
            </p:cNvSpPr>
            <p:nvPr/>
          </p:nvSpPr>
          <p:spPr bwMode="auto">
            <a:xfrm>
              <a:off x="2231" y="1282"/>
              <a:ext cx="652" cy="49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运行态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39" name="Text Box 13"/>
            <p:cNvSpPr txBox="1">
              <a:spLocks noChangeArrowheads="1"/>
            </p:cNvSpPr>
            <p:nvPr/>
          </p:nvSpPr>
          <p:spPr bwMode="auto">
            <a:xfrm>
              <a:off x="1088" y="2991"/>
              <a:ext cx="653" cy="489"/>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就绪态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0" name="Text Box 14"/>
            <p:cNvSpPr txBox="1">
              <a:spLocks noChangeArrowheads="1"/>
            </p:cNvSpPr>
            <p:nvPr/>
          </p:nvSpPr>
          <p:spPr bwMode="auto">
            <a:xfrm>
              <a:off x="3645" y="2991"/>
              <a:ext cx="653" cy="489"/>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等待态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1" name="Text Box 15"/>
            <p:cNvSpPr txBox="1">
              <a:spLocks noChangeArrowheads="1"/>
            </p:cNvSpPr>
            <p:nvPr/>
          </p:nvSpPr>
          <p:spPr bwMode="auto">
            <a:xfrm>
              <a:off x="1020" y="1797"/>
              <a:ext cx="590" cy="490"/>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被调度运行</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2" name="Text Box 16"/>
            <p:cNvSpPr txBox="1">
              <a:spLocks noChangeArrowheads="1"/>
            </p:cNvSpPr>
            <p:nvPr/>
          </p:nvSpPr>
          <p:spPr bwMode="auto">
            <a:xfrm>
              <a:off x="2108" y="2296"/>
              <a:ext cx="681" cy="590"/>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时间片用完</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3" name="Text Box 17"/>
            <p:cNvSpPr txBox="1">
              <a:spLocks noChangeArrowheads="1"/>
            </p:cNvSpPr>
            <p:nvPr/>
          </p:nvSpPr>
          <p:spPr bwMode="auto">
            <a:xfrm>
              <a:off x="3482" y="2013"/>
              <a:ext cx="1197" cy="345"/>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出现等待事件</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4" name="Text Box 18"/>
            <p:cNvSpPr txBox="1">
              <a:spLocks noChangeArrowheads="1"/>
            </p:cNvSpPr>
            <p:nvPr/>
          </p:nvSpPr>
          <p:spPr bwMode="auto">
            <a:xfrm>
              <a:off x="2122" y="3356"/>
              <a:ext cx="1197" cy="346"/>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等待事件结束</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11188"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进程转换</a:t>
            </a:r>
            <a:endParaRPr lang="zh-CN" altLang="en-US" sz="4800" smtClean="0">
              <a:latin typeface="华文新魏" panose="02010800040101010101" pitchFamily="2" charset="-122"/>
              <a:ea typeface="华文新魏" panose="02010800040101010101" pitchFamily="2" charset="-122"/>
            </a:endParaRPr>
          </a:p>
        </p:txBody>
      </p:sp>
      <p:sp>
        <p:nvSpPr>
          <p:cNvPr id="23554" name="Rectangle 3"/>
          <p:cNvSpPr>
            <a:spLocks noGrp="1" noChangeArrowheads="1"/>
          </p:cNvSpPr>
          <p:nvPr>
            <p:ph type="body" idx="1"/>
          </p:nvPr>
        </p:nvSpPr>
        <p:spPr>
          <a:xfrm>
            <a:off x="914400" y="1628775"/>
            <a:ext cx="7772400" cy="4695825"/>
          </a:xfrm>
        </p:spPr>
        <p:txBody>
          <a:bodyPr/>
          <a:lstStyle/>
          <a:p>
            <a:r>
              <a:rPr lang="zh-CN" altLang="en-US" smtClean="0">
                <a:latin typeface="楷体_GB2312" pitchFamily="49" charset="-122"/>
              </a:rPr>
              <a:t> 就绪 </a:t>
            </a:r>
            <a:r>
              <a:rPr lang="en-US" altLang="zh-CN" smtClean="0">
                <a:latin typeface="楷体_GB2312" pitchFamily="49" charset="-122"/>
              </a:rPr>
              <a:t>--&gt; </a:t>
            </a:r>
            <a:r>
              <a:rPr lang="zh-CN" altLang="en-US" smtClean="0">
                <a:latin typeface="楷体_GB2312" pitchFamily="49" charset="-122"/>
              </a:rPr>
              <a:t>运行</a:t>
            </a:r>
            <a:endParaRPr lang="zh-CN" altLang="en-US" smtClean="0">
              <a:latin typeface="楷体_GB2312" pitchFamily="49" charset="-122"/>
            </a:endParaRPr>
          </a:p>
          <a:p>
            <a:pPr lvl="1"/>
            <a:r>
              <a:rPr lang="zh-CN" altLang="en-US" smtClean="0">
                <a:latin typeface="楷体_GB2312" pitchFamily="49" charset="-122"/>
              </a:rPr>
              <a:t> 调度：调度程序选择一个新的进程运行</a:t>
            </a:r>
            <a:endParaRPr lang="zh-CN" altLang="en-US" smtClean="0">
              <a:latin typeface="楷体_GB2312" pitchFamily="49" charset="-122"/>
            </a:endParaRPr>
          </a:p>
          <a:p>
            <a:pPr lvl="1"/>
            <a:r>
              <a:rPr lang="zh-CN" altLang="en-US" smtClean="0">
                <a:latin typeface="楷体_GB2312" pitchFamily="49" charset="-122"/>
              </a:rPr>
              <a:t> 该转换可以由其他转换引起</a:t>
            </a:r>
            <a:endParaRPr lang="zh-CN" altLang="en-US" smtClean="0">
              <a:latin typeface="楷体_GB2312" pitchFamily="49" charset="-122"/>
            </a:endParaRPr>
          </a:p>
          <a:p>
            <a:r>
              <a:rPr lang="zh-CN" altLang="en-US" smtClean="0">
                <a:latin typeface="楷体_GB2312" pitchFamily="49" charset="-122"/>
              </a:rPr>
              <a:t> 运行 </a:t>
            </a:r>
            <a:r>
              <a:rPr lang="en-US" altLang="zh-CN" smtClean="0">
                <a:latin typeface="楷体_GB2312" pitchFamily="49" charset="-122"/>
              </a:rPr>
              <a:t>--&gt; </a:t>
            </a:r>
            <a:r>
              <a:rPr lang="zh-CN" altLang="en-US" smtClean="0">
                <a:latin typeface="楷体_GB2312" pitchFamily="49" charset="-122"/>
              </a:rPr>
              <a:t>就绪</a:t>
            </a:r>
            <a:endParaRPr lang="zh-CN" altLang="en-US" smtClean="0">
              <a:latin typeface="楷体_GB2312" pitchFamily="49" charset="-122"/>
            </a:endParaRPr>
          </a:p>
          <a:p>
            <a:pPr lvl="1"/>
            <a:r>
              <a:rPr lang="zh-CN" altLang="en-US" smtClean="0">
                <a:latin typeface="楷体_GB2312" pitchFamily="49" charset="-122"/>
              </a:rPr>
              <a:t> 运行进程用完了时间片</a:t>
            </a:r>
            <a:endParaRPr lang="zh-CN" altLang="en-US" smtClean="0">
              <a:latin typeface="楷体_GB2312" pitchFamily="49" charset="-122"/>
            </a:endParaRPr>
          </a:p>
          <a:p>
            <a:pPr lvl="1"/>
            <a:r>
              <a:rPr lang="zh-CN" altLang="en-US" smtClean="0">
                <a:latin typeface="楷体_GB2312" pitchFamily="49" charset="-122"/>
              </a:rPr>
              <a:t> 运行进程被中断，因为一高优先级进程处  	于就绪状态</a:t>
            </a:r>
            <a:endParaRPr lang="zh-CN" altLang="en-US" smtClean="0">
              <a:latin typeface="楷体_GB2312" pitchFamily="49" charset="-122"/>
            </a:endParaRPr>
          </a:p>
          <a:p>
            <a:pPr lvl="1"/>
            <a:r>
              <a:rPr lang="zh-CN" altLang="en-US" smtClean="0">
                <a:latin typeface="楷体_GB2312" pitchFamily="49" charset="-122"/>
              </a:rPr>
              <a:t> 该转换可以引起其他转换发生</a:t>
            </a:r>
            <a:endParaRPr lang="zh-CN" altLang="en-US" smtClean="0"/>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11188"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进程转换（续）</a:t>
            </a:r>
            <a:endParaRPr lang="zh-CN" altLang="en-US" sz="4800" smtClean="0">
              <a:latin typeface="华文新魏" panose="02010800040101010101" pitchFamily="2" charset="-122"/>
              <a:ea typeface="华文新魏" panose="02010800040101010101" pitchFamily="2" charset="-122"/>
            </a:endParaRPr>
          </a:p>
        </p:txBody>
      </p:sp>
      <p:sp>
        <p:nvSpPr>
          <p:cNvPr id="24578" name="Rectangle 3"/>
          <p:cNvSpPr>
            <a:spLocks noGrp="1" noChangeArrowheads="1"/>
          </p:cNvSpPr>
          <p:nvPr>
            <p:ph type="body" idx="1"/>
          </p:nvPr>
        </p:nvSpPr>
        <p:spPr>
          <a:xfrm>
            <a:off x="539750" y="1484313"/>
            <a:ext cx="8299450" cy="4897437"/>
          </a:xfrm>
        </p:spPr>
        <p:txBody>
          <a:bodyPr/>
          <a:lstStyle/>
          <a:p>
            <a:r>
              <a:rPr lang="zh-CN" altLang="en-US" smtClean="0">
                <a:latin typeface="楷体_GB2312" pitchFamily="49" charset="-122"/>
              </a:rPr>
              <a:t> 运行 </a:t>
            </a:r>
            <a:r>
              <a:rPr lang="en-US" altLang="zh-CN" smtClean="0">
                <a:latin typeface="楷体_GB2312" pitchFamily="49" charset="-122"/>
              </a:rPr>
              <a:t>--&gt; </a:t>
            </a:r>
            <a:r>
              <a:rPr lang="zh-CN" altLang="en-US" smtClean="0">
                <a:latin typeface="楷体_GB2312" pitchFamily="49" charset="-122"/>
              </a:rPr>
              <a:t>等待</a:t>
            </a:r>
            <a:endParaRPr lang="zh-CN" altLang="en-US" smtClean="0">
              <a:latin typeface="楷体_GB2312" pitchFamily="49" charset="-122"/>
            </a:endParaRPr>
          </a:p>
          <a:p>
            <a:pPr lvl="1"/>
            <a:r>
              <a:rPr lang="zh-CN" altLang="en-US" smtClean="0">
                <a:latin typeface="楷体_GB2312" pitchFamily="49" charset="-122"/>
              </a:rPr>
              <a:t> 当一进程必须等待某事件发生，</a:t>
            </a:r>
            <a:endParaRPr lang="zh-CN" altLang="en-US" smtClean="0">
              <a:latin typeface="楷体_GB2312" pitchFamily="49" charset="-122"/>
            </a:endParaRPr>
          </a:p>
          <a:p>
            <a:pPr lvl="2">
              <a:buClr>
                <a:srgbClr val="3366FF"/>
              </a:buClr>
              <a:buSzPct val="80000"/>
            </a:pPr>
            <a:r>
              <a:rPr lang="en-US" altLang="zh-CN" sz="2800" smtClean="0">
                <a:latin typeface="楷体_GB2312" pitchFamily="49" charset="-122"/>
              </a:rPr>
              <a:t>OS</a:t>
            </a:r>
            <a:r>
              <a:rPr lang="zh-CN" altLang="en-US" sz="2800" smtClean="0">
                <a:latin typeface="楷体_GB2312" pitchFamily="49" charset="-122"/>
              </a:rPr>
              <a:t>尚未完成服务</a:t>
            </a:r>
            <a:endParaRPr lang="zh-CN" altLang="en-US" sz="2800" smtClean="0">
              <a:latin typeface="楷体_GB2312" pitchFamily="49" charset="-122"/>
            </a:endParaRPr>
          </a:p>
          <a:p>
            <a:pPr lvl="2">
              <a:buClr>
                <a:srgbClr val="3366FF"/>
              </a:buClr>
              <a:buSzPct val="80000"/>
            </a:pPr>
            <a:r>
              <a:rPr lang="zh-CN" altLang="en-US" sz="2800" smtClean="0">
                <a:latin typeface="楷体_GB2312" pitchFamily="49" charset="-122"/>
              </a:rPr>
              <a:t>对一资源的访问尚不能进行</a:t>
            </a:r>
            <a:endParaRPr lang="zh-CN" altLang="en-US" sz="2800" smtClean="0">
              <a:latin typeface="楷体_GB2312" pitchFamily="49" charset="-122"/>
            </a:endParaRPr>
          </a:p>
          <a:p>
            <a:pPr lvl="2">
              <a:buClr>
                <a:srgbClr val="3366FF"/>
              </a:buClr>
              <a:buSzPct val="80000"/>
            </a:pPr>
            <a:r>
              <a:rPr lang="zh-CN" altLang="en-US" sz="2800" smtClean="0">
                <a:latin typeface="楷体_GB2312" pitchFamily="49" charset="-122"/>
              </a:rPr>
              <a:t>初始化</a:t>
            </a:r>
            <a:r>
              <a:rPr lang="en-US" altLang="zh-CN" sz="2800" smtClean="0">
                <a:latin typeface="楷体_GB2312" pitchFamily="49" charset="-122"/>
              </a:rPr>
              <a:t>I/O </a:t>
            </a:r>
            <a:r>
              <a:rPr lang="zh-CN" altLang="en-US" sz="2800" smtClean="0">
                <a:latin typeface="楷体_GB2312" pitchFamily="49" charset="-122"/>
              </a:rPr>
              <a:t>且必须等待结果</a:t>
            </a:r>
            <a:endParaRPr lang="zh-CN" altLang="en-US" sz="2800" smtClean="0">
              <a:latin typeface="楷体_GB2312" pitchFamily="49" charset="-122"/>
            </a:endParaRPr>
          </a:p>
          <a:p>
            <a:pPr lvl="2">
              <a:buClr>
                <a:srgbClr val="3366FF"/>
              </a:buClr>
              <a:buSzPct val="80000"/>
            </a:pPr>
            <a:r>
              <a:rPr lang="zh-CN" altLang="en-US" sz="2800" smtClean="0">
                <a:latin typeface="楷体_GB2312" pitchFamily="49" charset="-122"/>
              </a:rPr>
              <a:t>等待某一进程提供输入 </a:t>
            </a:r>
            <a:r>
              <a:rPr lang="en-US" altLang="zh-CN" sz="2800" smtClean="0">
                <a:latin typeface="楷体_GB2312" pitchFamily="49" charset="-122"/>
              </a:rPr>
              <a:t>(IPC)</a:t>
            </a:r>
            <a:endParaRPr lang="en-US" altLang="zh-CN" sz="2800" smtClean="0">
              <a:latin typeface="楷体_GB2312" pitchFamily="49" charset="-122"/>
            </a:endParaRPr>
          </a:p>
          <a:p>
            <a:pPr lvl="1"/>
            <a:r>
              <a:rPr lang="en-US" altLang="zh-CN" smtClean="0">
                <a:latin typeface="楷体_GB2312" pitchFamily="49" charset="-122"/>
              </a:rPr>
              <a:t> </a:t>
            </a:r>
            <a:r>
              <a:rPr lang="zh-CN" altLang="en-US" smtClean="0">
                <a:latin typeface="楷体_GB2312" pitchFamily="49" charset="-122"/>
              </a:rPr>
              <a:t>可以引起其他转换发生</a:t>
            </a:r>
            <a:endParaRPr lang="zh-CN" altLang="en-US" smtClean="0">
              <a:latin typeface="楷体_GB2312" pitchFamily="49" charset="-122"/>
            </a:endParaRPr>
          </a:p>
          <a:p>
            <a:r>
              <a:rPr lang="zh-CN" altLang="en-US" smtClean="0">
                <a:latin typeface="楷体_GB2312" pitchFamily="49" charset="-122"/>
              </a:rPr>
              <a:t> 等待 </a:t>
            </a:r>
            <a:r>
              <a:rPr lang="en-US" altLang="zh-CN" smtClean="0">
                <a:latin typeface="楷体_GB2312" pitchFamily="49" charset="-122"/>
              </a:rPr>
              <a:t>--&gt; </a:t>
            </a:r>
            <a:r>
              <a:rPr lang="zh-CN" altLang="en-US" smtClean="0">
                <a:latin typeface="楷体_GB2312" pitchFamily="49" charset="-122"/>
              </a:rPr>
              <a:t>就绪</a:t>
            </a:r>
            <a:endParaRPr lang="zh-CN" altLang="en-US" smtClean="0">
              <a:latin typeface="楷体_GB2312" pitchFamily="49" charset="-122"/>
            </a:endParaRPr>
          </a:p>
          <a:p>
            <a:pPr lvl="1"/>
            <a:r>
              <a:rPr lang="zh-CN" altLang="en-US" smtClean="0">
                <a:latin typeface="楷体_GB2312" pitchFamily="49" charset="-122"/>
              </a:rPr>
              <a:t> 当所等待的事件发生时</a:t>
            </a:r>
            <a:endParaRPr lang="zh-CN" altLang="en-US" smtClean="0">
              <a:latin typeface="楷体_GB2312" pitchFamily="49" charset="-122"/>
            </a:endParaRPr>
          </a:p>
          <a:p>
            <a:pPr lvl="1"/>
            <a:endParaRPr lang="zh-CN" altLang="en-US" smtClean="0">
              <a:latin typeface="楷体_GB2312" pitchFamily="49" charset="-122"/>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zh-CN" sz="4800" smtClean="0">
                <a:latin typeface="华文新魏" panose="02010800040101010101" pitchFamily="2" charset="-122"/>
                <a:ea typeface="华文新魏" panose="02010800040101010101" pitchFamily="2" charset="-122"/>
              </a:rPr>
              <a:t>2. </a:t>
            </a:r>
            <a:r>
              <a:rPr lang="zh-CN" altLang="en-US" sz="4800" smtClean="0">
                <a:latin typeface="华文新魏" panose="02010800040101010101" pitchFamily="2" charset="-122"/>
                <a:ea typeface="华文新魏" panose="02010800040101010101" pitchFamily="2" charset="-122"/>
              </a:rPr>
              <a:t>指令系统</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22530" name="Rectangle 3"/>
          <p:cNvSpPr>
            <a:spLocks noGrp="1" noChangeArrowheads="1"/>
          </p:cNvSpPr>
          <p:nvPr>
            <p:ph type="body" idx="1"/>
          </p:nvPr>
        </p:nvSpPr>
        <p:spPr>
          <a:xfrm>
            <a:off x="611188" y="1916113"/>
            <a:ext cx="7989887" cy="3529012"/>
          </a:xfrm>
        </p:spPr>
        <p:txBody>
          <a:bodyPr/>
          <a:lstStyle/>
          <a:p>
            <a:r>
              <a:rPr lang="zh-CN" altLang="en-US" smtClean="0"/>
              <a:t>在单道程序系统中，用户程序可以直接使用</a:t>
            </a:r>
            <a:r>
              <a:rPr lang="en-US" altLang="zh-CN" smtClean="0"/>
              <a:t>CPU</a:t>
            </a:r>
            <a:r>
              <a:rPr lang="zh-CN" altLang="en-US" smtClean="0"/>
              <a:t>指令启动</a:t>
            </a:r>
            <a:r>
              <a:rPr lang="en-US" altLang="zh-CN" smtClean="0"/>
              <a:t>I/O</a:t>
            </a:r>
            <a:r>
              <a:rPr lang="zh-CN" altLang="en-US" smtClean="0"/>
              <a:t>设备，进行</a:t>
            </a:r>
            <a:r>
              <a:rPr lang="en-US" altLang="zh-CN" smtClean="0"/>
              <a:t>I/O</a:t>
            </a:r>
            <a:r>
              <a:rPr lang="zh-CN" altLang="en-US" smtClean="0"/>
              <a:t>操作。</a:t>
            </a:r>
            <a:endParaRPr lang="zh-CN" altLang="en-US" smtClean="0"/>
          </a:p>
          <a:p>
            <a:r>
              <a:rPr lang="zh-CN" altLang="en-US" smtClean="0"/>
              <a:t>问题是：在多道程序系统中，这种模式可不可行？</a:t>
            </a:r>
            <a:endParaRPr lang="zh-CN" altLang="en-US" smtClean="0"/>
          </a:p>
          <a:p>
            <a:pPr lvl="1"/>
            <a:endParaRPr lang="zh-CN" alt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zh-CN" altLang="en-US" sz="4800" smtClean="0">
                <a:latin typeface="华文新魏" panose="02010800040101010101" pitchFamily="2" charset="-122"/>
                <a:ea typeface="华文新魏" panose="02010800040101010101" pitchFamily="2" charset="-122"/>
              </a:rPr>
              <a:t>因果变迁</a:t>
            </a:r>
            <a:endParaRPr lang="zh-CN" altLang="en-US" sz="4800" smtClean="0">
              <a:latin typeface="华文新魏" panose="02010800040101010101" pitchFamily="2" charset="-122"/>
              <a:ea typeface="华文新魏" panose="02010800040101010101" pitchFamily="2" charset="-122"/>
            </a:endParaRPr>
          </a:p>
        </p:txBody>
      </p:sp>
      <p:sp>
        <p:nvSpPr>
          <p:cNvPr id="25602" name="Rectangle 3"/>
          <p:cNvSpPr>
            <a:spLocks noGrp="1" noChangeArrowheads="1"/>
          </p:cNvSpPr>
          <p:nvPr>
            <p:ph type="body" idx="1"/>
          </p:nvPr>
        </p:nvSpPr>
        <p:spPr>
          <a:xfrm>
            <a:off x="684213" y="1628775"/>
            <a:ext cx="7772400" cy="4402138"/>
          </a:xfrm>
        </p:spPr>
        <p:txBody>
          <a:bodyPr/>
          <a:lstStyle/>
          <a:p>
            <a:pPr>
              <a:lnSpc>
                <a:spcPct val="90000"/>
              </a:lnSpc>
            </a:pPr>
            <a:r>
              <a:rPr lang="zh-CN" altLang="en-US" sz="2800" smtClean="0"/>
              <a:t>如果一个状态变迁是由于另一个状态变迁引起的，则这两个变迁为因果变迁。</a:t>
            </a:r>
            <a:endParaRPr lang="zh-CN" altLang="en-US" sz="2800" smtClean="0"/>
          </a:p>
          <a:p>
            <a:pPr>
              <a:lnSpc>
                <a:spcPct val="90000"/>
              </a:lnSpc>
            </a:pPr>
            <a:r>
              <a:rPr lang="zh-CN" altLang="en-US" sz="2800" smtClean="0">
                <a:latin typeface="宋体" panose="02010600030101010101" pitchFamily="2" charset="-122"/>
              </a:rPr>
              <a:t>思考下列说法是否对，为什么？</a:t>
            </a:r>
            <a:r>
              <a:rPr lang="zh-CN" altLang="en-US" sz="2800" smtClean="0"/>
              <a:t> </a:t>
            </a:r>
            <a:endParaRPr lang="zh-CN" altLang="en-US" sz="2800" smtClean="0"/>
          </a:p>
          <a:p>
            <a:pPr>
              <a:lnSpc>
                <a:spcPct val="90000"/>
              </a:lnSpc>
              <a:buFont typeface="Wingdings" panose="05000000000000000000" pitchFamily="2" charset="2"/>
              <a:buNone/>
            </a:pPr>
            <a:r>
              <a:rPr lang="zh-CN" altLang="en-US" sz="2800" smtClean="0">
                <a:latin typeface="宋体" panose="02010600030101010101" pitchFamily="2" charset="-122"/>
              </a:rPr>
              <a:t>（</a:t>
            </a:r>
            <a:r>
              <a:rPr lang="en-US" altLang="zh-CN" sz="2800" smtClean="0"/>
              <a:t>1</a:t>
            </a:r>
            <a:r>
              <a:rPr lang="zh-CN" altLang="en-US" sz="2800" smtClean="0">
                <a:latin typeface="宋体" panose="02010600030101010101" pitchFamily="2" charset="-122"/>
              </a:rPr>
              <a:t>）一个进程从运行状态变为就绪状态态，一定会引起另一个进程从就绪状态态变为运行状态。</a:t>
            </a:r>
            <a:endParaRPr lang="zh-CN" altLang="en-US" sz="2800" smtClean="0"/>
          </a:p>
          <a:p>
            <a:pPr>
              <a:lnSpc>
                <a:spcPct val="90000"/>
              </a:lnSpc>
              <a:buFont typeface="Wingdings" panose="05000000000000000000" pitchFamily="2" charset="2"/>
              <a:buNone/>
            </a:pPr>
            <a:r>
              <a:rPr lang="zh-CN" altLang="en-US" sz="2800" smtClean="0">
                <a:latin typeface="宋体" panose="02010600030101010101" pitchFamily="2" charset="-122"/>
              </a:rPr>
              <a:t>（</a:t>
            </a:r>
            <a:r>
              <a:rPr lang="en-US" altLang="zh-CN" sz="2800" smtClean="0"/>
              <a:t>2</a:t>
            </a:r>
            <a:r>
              <a:rPr lang="zh-CN" altLang="en-US" sz="2800" smtClean="0">
                <a:latin typeface="宋体" panose="02010600030101010101" pitchFamily="2" charset="-122"/>
              </a:rPr>
              <a:t>）一个进程从运行状态变为阻塞状态态，一定会引起另一进程从运行状态变为就绪状态。</a:t>
            </a:r>
            <a:r>
              <a:rPr lang="zh-CN" altLang="en-US" sz="2800" smtClean="0"/>
              <a:t> </a:t>
            </a:r>
            <a:endParaRPr lang="zh-CN" altLang="en-US" sz="2800" smtClean="0"/>
          </a:p>
          <a:p>
            <a:pPr>
              <a:lnSpc>
                <a:spcPct val="90000"/>
              </a:lnSpc>
              <a:buFont typeface="Wingdings" panose="05000000000000000000" pitchFamily="2" charset="2"/>
              <a:buNone/>
            </a:pPr>
            <a:r>
              <a:rPr lang="zh-CN" altLang="en-US" sz="2800" smtClean="0">
                <a:latin typeface="宋体" panose="02010600030101010101" pitchFamily="2" charset="-122"/>
              </a:rPr>
              <a:t>（</a:t>
            </a:r>
            <a:r>
              <a:rPr lang="en-US" altLang="zh-CN" sz="2800" smtClean="0"/>
              <a:t>3</a:t>
            </a:r>
            <a:r>
              <a:rPr lang="zh-CN" altLang="en-US" sz="2800" smtClean="0">
                <a:latin typeface="宋体" panose="02010600030101010101" pitchFamily="2" charset="-122"/>
              </a:rPr>
              <a:t>）一个进程从阻塞状态变为就绪状态，一定会引起另一个进程从就绪状态变为运行状态。</a:t>
            </a:r>
            <a:endParaRPr lang="zh-CN" altLang="en-US" sz="28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533400" y="3048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进程五态模型及其转换</a:t>
            </a:r>
            <a:endParaRPr lang="zh-CN" altLang="en-US" sz="4800" smtClean="0">
              <a:latin typeface="华文新魏" panose="02010800040101010101" pitchFamily="2" charset="-122"/>
              <a:ea typeface="华文新魏" panose="02010800040101010101" pitchFamily="2" charset="-122"/>
            </a:endParaRPr>
          </a:p>
        </p:txBody>
      </p:sp>
      <p:sp>
        <p:nvSpPr>
          <p:cNvPr id="26626" name="Rectangle 3"/>
          <p:cNvSpPr>
            <a:spLocks noGrp="1" noChangeArrowheads="1"/>
          </p:cNvSpPr>
          <p:nvPr>
            <p:ph type="body" idx="4294967295"/>
          </p:nvPr>
        </p:nvSpPr>
        <p:spPr>
          <a:xfrm>
            <a:off x="838200" y="1295400"/>
            <a:ext cx="8153400" cy="5105400"/>
          </a:xfrm>
        </p:spPr>
        <p:txBody>
          <a:bodyPr/>
          <a:lstStyle/>
          <a:p>
            <a:pPr algn="just" eaLnBrk="1" hangingPunct="1">
              <a:buFont typeface="Wingdings" panose="05000000000000000000" pitchFamily="2" charset="2"/>
              <a:buNone/>
            </a:pPr>
            <a:endParaRPr lang="en-US" altLang="zh-CN" sz="3600" smtClean="0">
              <a:solidFill>
                <a:srgbClr val="0000FF"/>
              </a:solidFill>
              <a:latin typeface="仿宋_GB2312" pitchFamily="49" charset="-122"/>
              <a:ea typeface="仿宋_GB2312" pitchFamily="49" charset="-122"/>
            </a:endParaRPr>
          </a:p>
          <a:p>
            <a:pPr eaLnBrk="1" hangingPunct="1"/>
            <a:endParaRPr lang="en-US" altLang="zh-CN" smtClean="0">
              <a:latin typeface="仿宋_GB2312" pitchFamily="49" charset="-122"/>
              <a:ea typeface="仿宋_GB2312" pitchFamily="49" charset="-122"/>
            </a:endParaRPr>
          </a:p>
        </p:txBody>
      </p:sp>
      <p:grpSp>
        <p:nvGrpSpPr>
          <p:cNvPr id="26627" name="Group 26"/>
          <p:cNvGrpSpPr/>
          <p:nvPr/>
        </p:nvGrpSpPr>
        <p:grpSpPr bwMode="auto">
          <a:xfrm>
            <a:off x="685800" y="1371600"/>
            <a:ext cx="7467600" cy="5297488"/>
            <a:chOff x="432" y="864"/>
            <a:chExt cx="4704" cy="3337"/>
          </a:xfrm>
        </p:grpSpPr>
        <p:sp>
          <p:nvSpPr>
            <p:cNvPr id="119813" name="Oval 5"/>
            <p:cNvSpPr>
              <a:spLocks noChangeArrowheads="1"/>
            </p:cNvSpPr>
            <p:nvPr/>
          </p:nvSpPr>
          <p:spPr bwMode="auto">
            <a:xfrm>
              <a:off x="2214" y="864"/>
              <a:ext cx="907" cy="960"/>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119814" name="Oval 6"/>
            <p:cNvSpPr>
              <a:spLocks noChangeArrowheads="1"/>
            </p:cNvSpPr>
            <p:nvPr/>
          </p:nvSpPr>
          <p:spPr bwMode="auto">
            <a:xfrm>
              <a:off x="1252" y="3103"/>
              <a:ext cx="907" cy="962"/>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119815" name="Oval 7"/>
            <p:cNvSpPr>
              <a:spLocks noChangeArrowheads="1"/>
            </p:cNvSpPr>
            <p:nvPr/>
          </p:nvSpPr>
          <p:spPr bwMode="auto">
            <a:xfrm>
              <a:off x="3393" y="3103"/>
              <a:ext cx="908" cy="962"/>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26631" name="Line 8"/>
            <p:cNvSpPr>
              <a:spLocks noChangeShapeType="1"/>
            </p:cNvSpPr>
            <p:nvPr/>
          </p:nvSpPr>
          <p:spPr bwMode="auto">
            <a:xfrm flipV="1">
              <a:off x="1741" y="1504"/>
              <a:ext cx="499" cy="1599"/>
            </a:xfrm>
            <a:prstGeom prst="line">
              <a:avLst/>
            </a:prstGeom>
            <a:noFill/>
            <a:ln w="19050">
              <a:solidFill>
                <a:srgbClr val="000000"/>
              </a:solidFill>
              <a:round/>
              <a:tailEnd type="triangle" w="med" len="med"/>
            </a:ln>
          </p:spPr>
          <p:txBody>
            <a:bodyPr tIns="36000"/>
            <a:lstStyle/>
            <a:p>
              <a:endParaRPr lang="zh-CN" altLang="en-US"/>
            </a:p>
          </p:txBody>
        </p:sp>
        <p:sp>
          <p:nvSpPr>
            <p:cNvPr id="26632" name="Line 9"/>
            <p:cNvSpPr>
              <a:spLocks noChangeShapeType="1"/>
            </p:cNvSpPr>
            <p:nvPr/>
          </p:nvSpPr>
          <p:spPr bwMode="auto">
            <a:xfrm flipH="1">
              <a:off x="1968" y="1824"/>
              <a:ext cx="453" cy="1440"/>
            </a:xfrm>
            <a:prstGeom prst="line">
              <a:avLst/>
            </a:prstGeom>
            <a:noFill/>
            <a:ln w="19050">
              <a:solidFill>
                <a:srgbClr val="000000"/>
              </a:solidFill>
              <a:round/>
              <a:tailEnd type="triangle" w="med" len="med"/>
            </a:ln>
          </p:spPr>
          <p:txBody>
            <a:bodyPr tIns="36000"/>
            <a:lstStyle/>
            <a:p>
              <a:endParaRPr lang="zh-CN" altLang="en-US"/>
            </a:p>
          </p:txBody>
        </p:sp>
        <p:sp>
          <p:nvSpPr>
            <p:cNvPr id="26633" name="Line 10"/>
            <p:cNvSpPr>
              <a:spLocks noChangeShapeType="1"/>
            </p:cNvSpPr>
            <p:nvPr/>
          </p:nvSpPr>
          <p:spPr bwMode="auto">
            <a:xfrm>
              <a:off x="3020" y="1665"/>
              <a:ext cx="636" cy="1438"/>
            </a:xfrm>
            <a:prstGeom prst="line">
              <a:avLst/>
            </a:prstGeom>
            <a:noFill/>
            <a:ln w="19050">
              <a:solidFill>
                <a:srgbClr val="000000"/>
              </a:solidFill>
              <a:round/>
              <a:tailEnd type="triangle" w="med" len="med"/>
            </a:ln>
          </p:spPr>
          <p:txBody>
            <a:bodyPr tIns="36000"/>
            <a:lstStyle/>
            <a:p>
              <a:endParaRPr lang="zh-CN" altLang="en-US"/>
            </a:p>
          </p:txBody>
        </p:sp>
        <p:sp>
          <p:nvSpPr>
            <p:cNvPr id="26634" name="Line 11"/>
            <p:cNvSpPr>
              <a:spLocks noChangeShapeType="1"/>
            </p:cNvSpPr>
            <p:nvPr/>
          </p:nvSpPr>
          <p:spPr bwMode="auto">
            <a:xfrm flipH="1">
              <a:off x="2159" y="3583"/>
              <a:ext cx="1225" cy="0"/>
            </a:xfrm>
            <a:prstGeom prst="line">
              <a:avLst/>
            </a:prstGeom>
            <a:noFill/>
            <a:ln w="19050">
              <a:solidFill>
                <a:srgbClr val="000000"/>
              </a:solidFill>
              <a:round/>
              <a:tailEnd type="triangle" w="med" len="med"/>
            </a:ln>
          </p:spPr>
          <p:txBody>
            <a:bodyPr tIns="36000"/>
            <a:lstStyle/>
            <a:p>
              <a:endParaRPr lang="zh-CN" altLang="en-US"/>
            </a:p>
          </p:txBody>
        </p:sp>
        <p:sp>
          <p:nvSpPr>
            <p:cNvPr id="26635" name="Text Box 12"/>
            <p:cNvSpPr txBox="1">
              <a:spLocks noChangeArrowheads="1"/>
            </p:cNvSpPr>
            <p:nvPr/>
          </p:nvSpPr>
          <p:spPr bwMode="auto">
            <a:xfrm>
              <a:off x="2421" y="1027"/>
              <a:ext cx="545" cy="641"/>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运行态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36" name="Text Box 13"/>
            <p:cNvSpPr txBox="1">
              <a:spLocks noChangeArrowheads="1"/>
            </p:cNvSpPr>
            <p:nvPr/>
          </p:nvSpPr>
          <p:spPr bwMode="auto">
            <a:xfrm>
              <a:off x="1468" y="3264"/>
              <a:ext cx="545" cy="64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就绪态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37" name="Text Box 14"/>
            <p:cNvSpPr txBox="1">
              <a:spLocks noChangeArrowheads="1"/>
            </p:cNvSpPr>
            <p:nvPr/>
          </p:nvSpPr>
          <p:spPr bwMode="auto">
            <a:xfrm>
              <a:off x="3600" y="3264"/>
              <a:ext cx="545" cy="64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等待态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38" name="Text Box 15"/>
            <p:cNvSpPr txBox="1">
              <a:spLocks noChangeArrowheads="1"/>
            </p:cNvSpPr>
            <p:nvPr/>
          </p:nvSpPr>
          <p:spPr bwMode="auto">
            <a:xfrm>
              <a:off x="1559" y="1984"/>
              <a:ext cx="318" cy="641"/>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选中</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39" name="Text Box 16"/>
            <p:cNvSpPr txBox="1">
              <a:spLocks noChangeArrowheads="1"/>
            </p:cNvSpPr>
            <p:nvPr/>
          </p:nvSpPr>
          <p:spPr bwMode="auto">
            <a:xfrm>
              <a:off x="2331" y="2307"/>
              <a:ext cx="318" cy="634"/>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落选</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40" name="Text Box 17"/>
            <p:cNvSpPr txBox="1">
              <a:spLocks noChangeArrowheads="1"/>
            </p:cNvSpPr>
            <p:nvPr/>
          </p:nvSpPr>
          <p:spPr bwMode="auto">
            <a:xfrm>
              <a:off x="3465" y="1984"/>
              <a:ext cx="1003" cy="494"/>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出现等待</a:t>
              </a:r>
              <a:endParaRPr kumimoji="0" lang="zh-CN" altLang="en-US" sz="24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事件</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41" name="Text Box 18"/>
            <p:cNvSpPr txBox="1">
              <a:spLocks noChangeArrowheads="1"/>
            </p:cNvSpPr>
            <p:nvPr/>
          </p:nvSpPr>
          <p:spPr bwMode="auto">
            <a:xfrm>
              <a:off x="2225" y="3744"/>
              <a:ext cx="1063" cy="457"/>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等待事件</a:t>
              </a:r>
              <a:endParaRPr kumimoji="0" lang="zh-CN" altLang="en-US" sz="24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结束</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119827" name="Oval 19"/>
            <p:cNvSpPr>
              <a:spLocks noChangeArrowheads="1"/>
            </p:cNvSpPr>
            <p:nvPr/>
          </p:nvSpPr>
          <p:spPr bwMode="auto">
            <a:xfrm>
              <a:off x="432" y="864"/>
              <a:ext cx="907" cy="963"/>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26643" name="Text Box 20"/>
            <p:cNvSpPr txBox="1">
              <a:spLocks noChangeArrowheads="1"/>
            </p:cNvSpPr>
            <p:nvPr/>
          </p:nvSpPr>
          <p:spPr bwMode="auto">
            <a:xfrm>
              <a:off x="640" y="1025"/>
              <a:ext cx="545" cy="64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新建态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119829" name="Oval 21"/>
            <p:cNvSpPr>
              <a:spLocks noChangeArrowheads="1"/>
            </p:cNvSpPr>
            <p:nvPr/>
          </p:nvSpPr>
          <p:spPr bwMode="auto">
            <a:xfrm>
              <a:off x="4229" y="864"/>
              <a:ext cx="907" cy="963"/>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26645" name="Text Box 22"/>
            <p:cNvSpPr txBox="1">
              <a:spLocks noChangeArrowheads="1"/>
            </p:cNvSpPr>
            <p:nvPr/>
          </p:nvSpPr>
          <p:spPr bwMode="auto">
            <a:xfrm>
              <a:off x="4436" y="1025"/>
              <a:ext cx="545" cy="64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终止态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46" name="Line 23"/>
            <p:cNvSpPr>
              <a:spLocks noChangeShapeType="1"/>
            </p:cNvSpPr>
            <p:nvPr/>
          </p:nvSpPr>
          <p:spPr bwMode="auto">
            <a:xfrm>
              <a:off x="1090" y="1827"/>
              <a:ext cx="461" cy="1285"/>
            </a:xfrm>
            <a:prstGeom prst="line">
              <a:avLst/>
            </a:prstGeom>
            <a:noFill/>
            <a:ln w="19050">
              <a:solidFill>
                <a:srgbClr val="000000"/>
              </a:solidFill>
              <a:round/>
              <a:tailEnd type="triangle" w="med" len="med"/>
            </a:ln>
          </p:spPr>
          <p:txBody>
            <a:bodyPr tIns="36000"/>
            <a:lstStyle/>
            <a:p>
              <a:endParaRPr lang="zh-CN" altLang="en-US"/>
            </a:p>
          </p:txBody>
        </p:sp>
        <p:sp>
          <p:nvSpPr>
            <p:cNvPr id="26647" name="Line 24"/>
            <p:cNvSpPr>
              <a:spLocks noChangeShapeType="1"/>
            </p:cNvSpPr>
            <p:nvPr/>
          </p:nvSpPr>
          <p:spPr bwMode="auto">
            <a:xfrm>
              <a:off x="3123" y="1308"/>
              <a:ext cx="1109" cy="0"/>
            </a:xfrm>
            <a:prstGeom prst="line">
              <a:avLst/>
            </a:prstGeom>
            <a:noFill/>
            <a:ln w="19050">
              <a:solidFill>
                <a:srgbClr val="000000"/>
              </a:solidFill>
              <a:round/>
              <a:tailEnd type="triangle" w="med" len="med"/>
            </a:ln>
          </p:spPr>
          <p:txBody>
            <a:bodyPr tIns="36000"/>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533400" y="333375"/>
            <a:ext cx="8153400" cy="792163"/>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进程的挂起</a:t>
            </a:r>
            <a:endParaRPr lang="zh-CN" altLang="en-US" sz="4800" smtClean="0">
              <a:latin typeface="仿宋_GB2312" pitchFamily="49" charset="-122"/>
              <a:ea typeface="仿宋_GB2312" pitchFamily="49" charset="-122"/>
            </a:endParaRPr>
          </a:p>
        </p:txBody>
      </p:sp>
      <p:sp>
        <p:nvSpPr>
          <p:cNvPr id="27650" name="Rectangle 3"/>
          <p:cNvSpPr>
            <a:spLocks noGrp="1" noChangeArrowheads="1"/>
          </p:cNvSpPr>
          <p:nvPr>
            <p:ph type="body" idx="4294967295"/>
          </p:nvPr>
        </p:nvSpPr>
        <p:spPr>
          <a:xfrm>
            <a:off x="684213" y="1484313"/>
            <a:ext cx="7543800" cy="4752975"/>
          </a:xfrm>
        </p:spPr>
        <p:txBody>
          <a:bodyPr/>
          <a:lstStyle/>
          <a:p>
            <a:r>
              <a:rPr lang="zh-CN" altLang="en-US" smtClean="0">
                <a:latin typeface="楷体_GB2312" pitchFamily="49" charset="-122"/>
              </a:rPr>
              <a:t>进程为什么要有“挂起”状态</a:t>
            </a:r>
            <a:r>
              <a:rPr lang="en-US" altLang="zh-CN" smtClean="0">
                <a:latin typeface="楷体_GB2312" pitchFamily="49" charset="-122"/>
              </a:rPr>
              <a:t>?</a:t>
            </a:r>
            <a:endParaRPr lang="en-US" altLang="zh-CN" smtClean="0">
              <a:latin typeface="楷体_GB2312" pitchFamily="49" charset="-122"/>
            </a:endParaRPr>
          </a:p>
          <a:p>
            <a:pPr lvl="1"/>
            <a:r>
              <a:rPr lang="zh-CN" altLang="en-US" smtClean="0">
                <a:latin typeface="楷体_GB2312" pitchFamily="49" charset="-122"/>
              </a:rPr>
              <a:t>为了让某些进程暂时不参与低级调度，释放它占有的资源，以平滑系统负荷的目的而需引入挂起态；</a:t>
            </a:r>
            <a:endParaRPr lang="zh-CN" altLang="en-US" smtClean="0">
              <a:latin typeface="楷体_GB2312" pitchFamily="49" charset="-122"/>
            </a:endParaRPr>
          </a:p>
          <a:p>
            <a:r>
              <a:rPr lang="zh-CN" altLang="en-US" smtClean="0">
                <a:latin typeface="楷体_GB2312" pitchFamily="49" charset="-122"/>
              </a:rPr>
              <a:t>进程挂起的原因 </a:t>
            </a:r>
            <a:r>
              <a:rPr lang="en-US" altLang="zh-CN" smtClean="0">
                <a:latin typeface="楷体_GB2312" pitchFamily="49" charset="-122"/>
              </a:rPr>
              <a:t>?</a:t>
            </a:r>
            <a:endParaRPr lang="en-US" altLang="zh-CN" smtClean="0">
              <a:latin typeface="楷体_GB2312" pitchFamily="49" charset="-122"/>
            </a:endParaRPr>
          </a:p>
          <a:p>
            <a:pPr lvl="1"/>
            <a:r>
              <a:rPr lang="zh-CN" altLang="en-US" smtClean="0">
                <a:latin typeface="楷体_GB2312" pitchFamily="49" charset="-122"/>
              </a:rPr>
              <a:t>引起进程挂起的原因多种多样。</a:t>
            </a:r>
            <a:endParaRPr lang="zh-CN" altLang="en-US" smtClean="0">
              <a:latin typeface="楷体_GB2312" pitchFamily="49" charset="-122"/>
            </a:endParaRPr>
          </a:p>
        </p:txBody>
      </p:sp>
    </p:spTree>
  </p:cSld>
  <p:clrMapOvr>
    <a:masterClrMapping/>
  </p:clrMapOvr>
  <p:transition>
    <p:checke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457200" y="609600"/>
            <a:ext cx="8763000" cy="1066800"/>
          </a:xfrm>
        </p:spPr>
        <p:txBody>
          <a:bodyPr/>
          <a:lstStyle/>
          <a:p>
            <a:pPr eaLnBrk="1" hangingPunct="1"/>
            <a:r>
              <a:rPr lang="zh-CN" altLang="en-US" sz="4000" smtClean="0">
                <a:latin typeface="华文新魏" panose="02010800040101010101" pitchFamily="2" charset="-122"/>
                <a:ea typeface="华文新魏" panose="02010800040101010101" pitchFamily="2" charset="-122"/>
              </a:rPr>
              <a:t>具有挂起功能的进程状态及其转换</a:t>
            </a:r>
            <a:br>
              <a:rPr lang="zh-CN" altLang="en-US" smtClean="0">
                <a:latin typeface="仿宋_GB2312" pitchFamily="49" charset="-122"/>
                <a:ea typeface="仿宋_GB2312" pitchFamily="49" charset="-122"/>
              </a:rPr>
            </a:br>
            <a:endParaRPr lang="zh-CN" altLang="en-US" smtClean="0">
              <a:latin typeface="仿宋_GB2312" pitchFamily="49" charset="-122"/>
              <a:ea typeface="仿宋_GB2312" pitchFamily="49" charset="-122"/>
            </a:endParaRPr>
          </a:p>
        </p:txBody>
      </p:sp>
      <p:sp>
        <p:nvSpPr>
          <p:cNvPr id="28674" name="Rectangle 3"/>
          <p:cNvSpPr>
            <a:spLocks noGrp="1" noChangeArrowheads="1"/>
          </p:cNvSpPr>
          <p:nvPr>
            <p:ph type="body" idx="4294967295"/>
          </p:nvPr>
        </p:nvSpPr>
        <p:spPr>
          <a:xfrm>
            <a:off x="1066800" y="1600200"/>
            <a:ext cx="7772400" cy="5257800"/>
          </a:xfrm>
        </p:spPr>
        <p:txBody>
          <a:bodyPr/>
          <a:lstStyle/>
          <a:p>
            <a:pPr eaLnBrk="1" hangingPunct="1">
              <a:buFont typeface="Wingdings" panose="05000000000000000000" pitchFamily="2" charset="2"/>
              <a:buNone/>
            </a:pPr>
            <a:r>
              <a:rPr lang="en-US" altLang="zh-CN" smtClean="0">
                <a:latin typeface="仿宋_GB2312" pitchFamily="49" charset="-122"/>
                <a:ea typeface="仿宋_GB2312" pitchFamily="49" charset="-122"/>
              </a:rPr>
              <a:t> </a:t>
            </a:r>
            <a:endParaRPr lang="en-US" altLang="zh-CN" smtClean="0">
              <a:latin typeface="仿宋_GB2312" pitchFamily="49" charset="-122"/>
              <a:ea typeface="仿宋_GB2312" pitchFamily="49" charset="-122"/>
            </a:endParaRPr>
          </a:p>
        </p:txBody>
      </p:sp>
      <p:grpSp>
        <p:nvGrpSpPr>
          <p:cNvPr id="28675" name="Group 53"/>
          <p:cNvGrpSpPr/>
          <p:nvPr/>
        </p:nvGrpSpPr>
        <p:grpSpPr bwMode="auto">
          <a:xfrm>
            <a:off x="419100" y="1444625"/>
            <a:ext cx="6819900" cy="4721225"/>
            <a:chOff x="264" y="910"/>
            <a:chExt cx="4296" cy="2974"/>
          </a:xfrm>
        </p:grpSpPr>
        <p:sp>
          <p:nvSpPr>
            <p:cNvPr id="28676" name="Text Box 5"/>
            <p:cNvSpPr txBox="1">
              <a:spLocks noChangeArrowheads="1"/>
            </p:cNvSpPr>
            <p:nvPr/>
          </p:nvSpPr>
          <p:spPr bwMode="auto">
            <a:xfrm>
              <a:off x="2655" y="1364"/>
              <a:ext cx="262" cy="272"/>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77" name="Line 6"/>
            <p:cNvSpPr>
              <a:spLocks noChangeShapeType="1"/>
            </p:cNvSpPr>
            <p:nvPr/>
          </p:nvSpPr>
          <p:spPr bwMode="auto">
            <a:xfrm flipH="1" flipV="1">
              <a:off x="2319" y="1166"/>
              <a:ext cx="1507" cy="0"/>
            </a:xfrm>
            <a:prstGeom prst="line">
              <a:avLst/>
            </a:prstGeom>
            <a:noFill/>
            <a:ln w="19050">
              <a:solidFill>
                <a:srgbClr val="000000"/>
              </a:solidFill>
              <a:round/>
              <a:tailEnd type="triangle" w="sm" len="med"/>
            </a:ln>
          </p:spPr>
          <p:txBody>
            <a:bodyPr tIns="36000"/>
            <a:lstStyle/>
            <a:p>
              <a:endParaRPr lang="zh-CN" altLang="en-US"/>
            </a:p>
          </p:txBody>
        </p:sp>
        <p:sp>
          <p:nvSpPr>
            <p:cNvPr id="28678" name="Text Box 7"/>
            <p:cNvSpPr txBox="1">
              <a:spLocks noChangeArrowheads="1"/>
            </p:cNvSpPr>
            <p:nvPr/>
          </p:nvSpPr>
          <p:spPr bwMode="auto">
            <a:xfrm>
              <a:off x="2614" y="910"/>
              <a:ext cx="852" cy="207"/>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等待事件结束</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79" name="Text Box 8"/>
            <p:cNvSpPr txBox="1">
              <a:spLocks noChangeArrowheads="1"/>
            </p:cNvSpPr>
            <p:nvPr/>
          </p:nvSpPr>
          <p:spPr bwMode="auto">
            <a:xfrm>
              <a:off x="3343" y="2736"/>
              <a:ext cx="393" cy="377"/>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出现等待事件</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0" name="Text Box 9"/>
            <p:cNvSpPr txBox="1">
              <a:spLocks noChangeArrowheads="1"/>
            </p:cNvSpPr>
            <p:nvPr/>
          </p:nvSpPr>
          <p:spPr bwMode="auto">
            <a:xfrm>
              <a:off x="1631" y="2045"/>
              <a:ext cx="272" cy="342"/>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解除挂起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1" name="Text Box 10"/>
            <p:cNvSpPr txBox="1">
              <a:spLocks noChangeArrowheads="1"/>
            </p:cNvSpPr>
            <p:nvPr/>
          </p:nvSpPr>
          <p:spPr bwMode="auto">
            <a:xfrm>
              <a:off x="2000" y="2120"/>
              <a:ext cx="262" cy="27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2" name="Text Box 11"/>
            <p:cNvSpPr txBox="1">
              <a:spLocks noChangeArrowheads="1"/>
            </p:cNvSpPr>
            <p:nvPr/>
          </p:nvSpPr>
          <p:spPr bwMode="auto">
            <a:xfrm>
              <a:off x="2482" y="2933"/>
              <a:ext cx="271" cy="271"/>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落选</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3" name="Text Box 12"/>
            <p:cNvSpPr txBox="1">
              <a:spLocks noChangeArrowheads="1"/>
            </p:cNvSpPr>
            <p:nvPr/>
          </p:nvSpPr>
          <p:spPr bwMode="auto">
            <a:xfrm>
              <a:off x="2196" y="2620"/>
              <a:ext cx="272" cy="220"/>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选中</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4" name="Line 13"/>
            <p:cNvSpPr>
              <a:spLocks noChangeShapeType="1"/>
            </p:cNvSpPr>
            <p:nvPr/>
          </p:nvSpPr>
          <p:spPr bwMode="auto">
            <a:xfrm flipV="1">
              <a:off x="1910" y="1241"/>
              <a:ext cx="0" cy="2165"/>
            </a:xfrm>
            <a:prstGeom prst="line">
              <a:avLst/>
            </a:prstGeom>
            <a:noFill/>
            <a:ln w="19050">
              <a:solidFill>
                <a:srgbClr val="000000"/>
              </a:solidFill>
              <a:round/>
              <a:headEnd type="triangle" w="sm" len="med"/>
              <a:tailEnd type="none" w="sm" len="med"/>
            </a:ln>
          </p:spPr>
          <p:txBody>
            <a:bodyPr tIns="36000"/>
            <a:lstStyle/>
            <a:p>
              <a:endParaRPr lang="zh-CN" altLang="en-US"/>
            </a:p>
          </p:txBody>
        </p:sp>
        <p:sp>
          <p:nvSpPr>
            <p:cNvPr id="28685" name="Line 14"/>
            <p:cNvSpPr>
              <a:spLocks noChangeShapeType="1"/>
            </p:cNvSpPr>
            <p:nvPr/>
          </p:nvSpPr>
          <p:spPr bwMode="auto">
            <a:xfrm flipV="1">
              <a:off x="1983" y="1364"/>
              <a:ext cx="0" cy="1999"/>
            </a:xfrm>
            <a:prstGeom prst="line">
              <a:avLst/>
            </a:prstGeom>
            <a:noFill/>
            <a:ln w="19050">
              <a:solidFill>
                <a:srgbClr val="000000"/>
              </a:solidFill>
              <a:round/>
              <a:tailEnd type="triangle" w="sm" len="med"/>
            </a:ln>
          </p:spPr>
          <p:txBody>
            <a:bodyPr tIns="36000"/>
            <a:lstStyle/>
            <a:p>
              <a:endParaRPr lang="zh-CN" altLang="en-US"/>
            </a:p>
          </p:txBody>
        </p:sp>
        <p:sp>
          <p:nvSpPr>
            <p:cNvPr id="28686" name="Line 15"/>
            <p:cNvSpPr>
              <a:spLocks noChangeShapeType="1"/>
            </p:cNvSpPr>
            <p:nvPr/>
          </p:nvSpPr>
          <p:spPr bwMode="auto">
            <a:xfrm flipV="1">
              <a:off x="2065" y="2181"/>
              <a:ext cx="721" cy="1332"/>
            </a:xfrm>
            <a:prstGeom prst="line">
              <a:avLst/>
            </a:prstGeom>
            <a:noFill/>
            <a:ln w="19050">
              <a:solidFill>
                <a:srgbClr val="000000"/>
              </a:solidFill>
              <a:round/>
              <a:tailEnd type="triangle" w="sm" len="med"/>
            </a:ln>
          </p:spPr>
          <p:txBody>
            <a:bodyPr tIns="36000"/>
            <a:lstStyle/>
            <a:p>
              <a:endParaRPr lang="zh-CN" altLang="en-US"/>
            </a:p>
          </p:txBody>
        </p:sp>
        <p:sp>
          <p:nvSpPr>
            <p:cNvPr id="28687" name="Line 16"/>
            <p:cNvSpPr>
              <a:spLocks noChangeShapeType="1"/>
            </p:cNvSpPr>
            <p:nvPr/>
          </p:nvSpPr>
          <p:spPr bwMode="auto">
            <a:xfrm flipH="1">
              <a:off x="2196" y="2271"/>
              <a:ext cx="655" cy="1166"/>
            </a:xfrm>
            <a:prstGeom prst="line">
              <a:avLst/>
            </a:prstGeom>
            <a:noFill/>
            <a:ln w="19050">
              <a:solidFill>
                <a:srgbClr val="000000"/>
              </a:solidFill>
              <a:round/>
              <a:tailEnd type="triangle" w="sm" len="med"/>
            </a:ln>
          </p:spPr>
          <p:txBody>
            <a:bodyPr tIns="36000"/>
            <a:lstStyle/>
            <a:p>
              <a:endParaRPr lang="zh-CN" altLang="en-US"/>
            </a:p>
          </p:txBody>
        </p:sp>
        <p:sp>
          <p:nvSpPr>
            <p:cNvPr id="28688" name="Line 17"/>
            <p:cNvSpPr>
              <a:spLocks noChangeShapeType="1"/>
            </p:cNvSpPr>
            <p:nvPr/>
          </p:nvSpPr>
          <p:spPr bwMode="auto">
            <a:xfrm>
              <a:off x="3343" y="2197"/>
              <a:ext cx="720" cy="1166"/>
            </a:xfrm>
            <a:prstGeom prst="line">
              <a:avLst/>
            </a:prstGeom>
            <a:noFill/>
            <a:ln w="19050">
              <a:solidFill>
                <a:srgbClr val="000000"/>
              </a:solidFill>
              <a:round/>
              <a:tailEnd type="triangle" w="sm" len="med"/>
            </a:ln>
          </p:spPr>
          <p:txBody>
            <a:bodyPr tIns="36000"/>
            <a:lstStyle/>
            <a:p>
              <a:endParaRPr lang="zh-CN" altLang="en-US"/>
            </a:p>
          </p:txBody>
        </p:sp>
        <p:sp>
          <p:nvSpPr>
            <p:cNvPr id="28689" name="Line 18"/>
            <p:cNvSpPr>
              <a:spLocks noChangeShapeType="1"/>
            </p:cNvSpPr>
            <p:nvPr/>
          </p:nvSpPr>
          <p:spPr bwMode="auto">
            <a:xfrm flipH="1" flipV="1">
              <a:off x="2336" y="3604"/>
              <a:ext cx="1506" cy="0"/>
            </a:xfrm>
            <a:prstGeom prst="line">
              <a:avLst/>
            </a:prstGeom>
            <a:noFill/>
            <a:ln w="19050">
              <a:solidFill>
                <a:srgbClr val="000000"/>
              </a:solidFill>
              <a:round/>
              <a:tailEnd type="triangle" w="sm" len="med"/>
            </a:ln>
          </p:spPr>
          <p:txBody>
            <a:bodyPr tIns="36000"/>
            <a:lstStyle/>
            <a:p>
              <a:endParaRPr lang="zh-CN" altLang="en-US"/>
            </a:p>
          </p:txBody>
        </p:sp>
        <p:grpSp>
          <p:nvGrpSpPr>
            <p:cNvPr id="28690" name="Group 19"/>
            <p:cNvGrpSpPr/>
            <p:nvPr/>
          </p:nvGrpSpPr>
          <p:grpSpPr bwMode="auto">
            <a:xfrm>
              <a:off x="2720" y="1878"/>
              <a:ext cx="655" cy="408"/>
              <a:chOff x="5359" y="3451"/>
              <a:chExt cx="1419" cy="400"/>
            </a:xfrm>
          </p:grpSpPr>
          <p:sp>
            <p:nvSpPr>
              <p:cNvPr id="28721" name="Oval 20"/>
              <p:cNvSpPr>
                <a:spLocks noChangeArrowheads="1"/>
              </p:cNvSpPr>
              <p:nvPr/>
            </p:nvSpPr>
            <p:spPr bwMode="auto">
              <a:xfrm>
                <a:off x="5359" y="3451"/>
                <a:ext cx="1419" cy="400"/>
              </a:xfrm>
              <a:prstGeom prst="ellipse">
                <a:avLst/>
              </a:prstGeom>
              <a:solidFill>
                <a:schemeClr val="accent1"/>
              </a:solidFill>
              <a:ln w="19050">
                <a:solidFill>
                  <a:srgbClr val="000000"/>
                </a:solidFill>
                <a:round/>
              </a:ln>
            </p:spPr>
            <p:txBody>
              <a:bodyPr tIns="36000"/>
              <a:lstStyle/>
              <a:p>
                <a:endParaRPr lang="zh-CN" altLang="en-US" sz="2400"/>
              </a:p>
            </p:txBody>
          </p:sp>
          <p:sp>
            <p:nvSpPr>
              <p:cNvPr id="28722" name="Text Box 21"/>
              <p:cNvSpPr txBox="1">
                <a:spLocks noChangeArrowheads="1"/>
              </p:cNvSpPr>
              <p:nvPr/>
            </p:nvSpPr>
            <p:spPr bwMode="auto">
              <a:xfrm>
                <a:off x="5684" y="3519"/>
                <a:ext cx="851"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运行态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grpSp>
          <p:nvGrpSpPr>
            <p:cNvPr id="28691" name="Group 22"/>
            <p:cNvGrpSpPr/>
            <p:nvPr/>
          </p:nvGrpSpPr>
          <p:grpSpPr bwMode="auto">
            <a:xfrm>
              <a:off x="1541" y="3375"/>
              <a:ext cx="775" cy="411"/>
              <a:chOff x="3868" y="4384"/>
              <a:chExt cx="1420" cy="401"/>
            </a:xfrm>
          </p:grpSpPr>
          <p:sp>
            <p:nvSpPr>
              <p:cNvPr id="28719" name="Oval 23"/>
              <p:cNvSpPr>
                <a:spLocks noChangeArrowheads="1"/>
              </p:cNvSpPr>
              <p:nvPr/>
            </p:nvSpPr>
            <p:spPr bwMode="auto">
              <a:xfrm>
                <a:off x="3868" y="4384"/>
                <a:ext cx="1420" cy="401"/>
              </a:xfrm>
              <a:prstGeom prst="ellipse">
                <a:avLst/>
              </a:prstGeom>
              <a:solidFill>
                <a:schemeClr val="accent1"/>
              </a:solidFill>
              <a:ln w="19050">
                <a:solidFill>
                  <a:srgbClr val="000000"/>
                </a:solidFill>
                <a:round/>
              </a:ln>
            </p:spPr>
            <p:txBody>
              <a:bodyPr tIns="36000"/>
              <a:lstStyle/>
              <a:p>
                <a:endParaRPr lang="zh-CN" altLang="en-US" sz="2400"/>
              </a:p>
            </p:txBody>
          </p:sp>
          <p:sp>
            <p:nvSpPr>
              <p:cNvPr id="28720" name="Text Box 24"/>
              <p:cNvSpPr txBox="1">
                <a:spLocks noChangeArrowheads="1"/>
              </p:cNvSpPr>
              <p:nvPr/>
            </p:nvSpPr>
            <p:spPr bwMode="auto">
              <a:xfrm>
                <a:off x="4193" y="4451"/>
                <a:ext cx="852"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就绪态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sp>
          <p:nvSpPr>
            <p:cNvPr id="28692" name="Text Box 25"/>
            <p:cNvSpPr txBox="1">
              <a:spLocks noChangeArrowheads="1"/>
            </p:cNvSpPr>
            <p:nvPr/>
          </p:nvSpPr>
          <p:spPr bwMode="auto">
            <a:xfrm>
              <a:off x="2647" y="3661"/>
              <a:ext cx="852" cy="22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等待事件结束</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nvGrpSpPr>
            <p:cNvPr id="28693" name="Group 26"/>
            <p:cNvGrpSpPr/>
            <p:nvPr/>
          </p:nvGrpSpPr>
          <p:grpSpPr bwMode="auto">
            <a:xfrm>
              <a:off x="2745" y="3089"/>
              <a:ext cx="630" cy="409"/>
              <a:chOff x="8511" y="3451"/>
              <a:chExt cx="1420" cy="401"/>
            </a:xfrm>
          </p:grpSpPr>
          <p:sp>
            <p:nvSpPr>
              <p:cNvPr id="28717" name="Oval 27"/>
              <p:cNvSpPr>
                <a:spLocks noChangeArrowheads="1"/>
              </p:cNvSpPr>
              <p:nvPr/>
            </p:nvSpPr>
            <p:spPr bwMode="auto">
              <a:xfrm>
                <a:off x="8511" y="3451"/>
                <a:ext cx="1420" cy="401"/>
              </a:xfrm>
              <a:prstGeom prst="ellipse">
                <a:avLst/>
              </a:prstGeom>
              <a:solidFill>
                <a:schemeClr val="accent1"/>
              </a:solidFill>
              <a:ln w="19050">
                <a:solidFill>
                  <a:srgbClr val="000000"/>
                </a:solidFill>
                <a:round/>
              </a:ln>
            </p:spPr>
            <p:txBody>
              <a:bodyPr tIns="36000"/>
              <a:lstStyle/>
              <a:p>
                <a:endParaRPr lang="zh-CN" altLang="en-US" sz="2400"/>
              </a:p>
            </p:txBody>
          </p:sp>
          <p:sp>
            <p:nvSpPr>
              <p:cNvPr id="28718" name="Text Box 28"/>
              <p:cNvSpPr txBox="1">
                <a:spLocks noChangeArrowheads="1"/>
              </p:cNvSpPr>
              <p:nvPr/>
            </p:nvSpPr>
            <p:spPr bwMode="auto">
              <a:xfrm>
                <a:off x="8836" y="3518"/>
                <a:ext cx="852"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终止态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sp>
          <p:nvSpPr>
            <p:cNvPr id="28694" name="Line 29"/>
            <p:cNvSpPr>
              <a:spLocks noChangeShapeType="1"/>
            </p:cNvSpPr>
            <p:nvPr/>
          </p:nvSpPr>
          <p:spPr bwMode="auto">
            <a:xfrm>
              <a:off x="894" y="2650"/>
              <a:ext cx="721" cy="830"/>
            </a:xfrm>
            <a:prstGeom prst="line">
              <a:avLst/>
            </a:prstGeom>
            <a:noFill/>
            <a:ln w="19050">
              <a:solidFill>
                <a:srgbClr val="000000"/>
              </a:solidFill>
              <a:round/>
              <a:tailEnd type="triangle" w="sm" len="med"/>
            </a:ln>
          </p:spPr>
          <p:txBody>
            <a:bodyPr tIns="36000"/>
            <a:lstStyle/>
            <a:p>
              <a:endParaRPr lang="zh-CN" altLang="en-US"/>
            </a:p>
          </p:txBody>
        </p:sp>
        <p:sp>
          <p:nvSpPr>
            <p:cNvPr id="28695" name="Line 30"/>
            <p:cNvSpPr>
              <a:spLocks noChangeShapeType="1"/>
            </p:cNvSpPr>
            <p:nvPr/>
          </p:nvSpPr>
          <p:spPr bwMode="auto">
            <a:xfrm>
              <a:off x="3056" y="2286"/>
              <a:ext cx="0" cy="833"/>
            </a:xfrm>
            <a:prstGeom prst="line">
              <a:avLst/>
            </a:prstGeom>
            <a:noFill/>
            <a:ln w="19050">
              <a:solidFill>
                <a:srgbClr val="000000"/>
              </a:solidFill>
              <a:round/>
              <a:tailEnd type="triangle" w="sm" len="med"/>
            </a:ln>
          </p:spPr>
          <p:txBody>
            <a:bodyPr tIns="36000"/>
            <a:lstStyle/>
            <a:p>
              <a:endParaRPr lang="zh-CN" altLang="en-US"/>
            </a:p>
          </p:txBody>
        </p:sp>
        <p:grpSp>
          <p:nvGrpSpPr>
            <p:cNvPr id="28696" name="Group 31"/>
            <p:cNvGrpSpPr/>
            <p:nvPr/>
          </p:nvGrpSpPr>
          <p:grpSpPr bwMode="auto">
            <a:xfrm>
              <a:off x="592" y="2286"/>
              <a:ext cx="644" cy="410"/>
              <a:chOff x="2571" y="3451"/>
              <a:chExt cx="1420" cy="401"/>
            </a:xfrm>
          </p:grpSpPr>
          <p:sp>
            <p:nvSpPr>
              <p:cNvPr id="28715" name="Oval 32"/>
              <p:cNvSpPr>
                <a:spLocks noChangeArrowheads="1"/>
              </p:cNvSpPr>
              <p:nvPr/>
            </p:nvSpPr>
            <p:spPr bwMode="auto">
              <a:xfrm>
                <a:off x="2571" y="3451"/>
                <a:ext cx="1420" cy="401"/>
              </a:xfrm>
              <a:prstGeom prst="ellipse">
                <a:avLst/>
              </a:prstGeom>
              <a:solidFill>
                <a:schemeClr val="accent1"/>
              </a:solidFill>
              <a:ln w="19050">
                <a:solidFill>
                  <a:srgbClr val="000000"/>
                </a:solidFill>
                <a:round/>
              </a:ln>
            </p:spPr>
            <p:txBody>
              <a:bodyPr tIns="36000"/>
              <a:lstStyle/>
              <a:p>
                <a:endParaRPr lang="zh-CN" altLang="en-US" sz="2400"/>
              </a:p>
            </p:txBody>
          </p:sp>
          <p:sp>
            <p:nvSpPr>
              <p:cNvPr id="28716" name="Text Box 33"/>
              <p:cNvSpPr txBox="1">
                <a:spLocks noChangeArrowheads="1"/>
              </p:cNvSpPr>
              <p:nvPr/>
            </p:nvSpPr>
            <p:spPr bwMode="auto">
              <a:xfrm>
                <a:off x="2778" y="3518"/>
                <a:ext cx="1020"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新建态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grpSp>
          <p:nvGrpSpPr>
            <p:cNvPr id="28697" name="Group 34"/>
            <p:cNvGrpSpPr/>
            <p:nvPr/>
          </p:nvGrpSpPr>
          <p:grpSpPr bwMode="auto">
            <a:xfrm>
              <a:off x="1541" y="954"/>
              <a:ext cx="775" cy="410"/>
              <a:chOff x="2796" y="3951"/>
              <a:chExt cx="1420" cy="401"/>
            </a:xfrm>
          </p:grpSpPr>
          <p:sp>
            <p:nvSpPr>
              <p:cNvPr id="28713" name="Oval 35"/>
              <p:cNvSpPr>
                <a:spLocks noChangeArrowheads="1"/>
              </p:cNvSpPr>
              <p:nvPr/>
            </p:nvSpPr>
            <p:spPr bwMode="auto">
              <a:xfrm>
                <a:off x="2796" y="3951"/>
                <a:ext cx="1420" cy="401"/>
              </a:xfrm>
              <a:prstGeom prst="ellipse">
                <a:avLst/>
              </a:prstGeom>
              <a:solidFill>
                <a:schemeClr val="accent1"/>
              </a:solidFill>
              <a:ln w="19050">
                <a:solidFill>
                  <a:srgbClr val="000000"/>
                </a:solidFill>
                <a:round/>
              </a:ln>
            </p:spPr>
            <p:txBody>
              <a:bodyPr lIns="0" tIns="36000" rIns="0" bIns="0"/>
              <a:lstStyle/>
              <a:p>
                <a:endParaRPr lang="zh-CN" altLang="en-US" sz="2400"/>
              </a:p>
            </p:txBody>
          </p:sp>
          <p:sp>
            <p:nvSpPr>
              <p:cNvPr id="28714" name="Text Box 36"/>
              <p:cNvSpPr txBox="1">
                <a:spLocks noChangeArrowheads="1"/>
              </p:cNvSpPr>
              <p:nvPr/>
            </p:nvSpPr>
            <p:spPr bwMode="auto">
              <a:xfrm>
                <a:off x="3018" y="4018"/>
                <a:ext cx="1020"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挂起就</a:t>
                </a:r>
                <a:endParaRPr kumimoji="0" lang="zh-CN" altLang="en-US" sz="16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绪态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sp>
          <p:nvSpPr>
            <p:cNvPr id="28698" name="Text Box 37"/>
            <p:cNvSpPr txBox="1">
              <a:spLocks noChangeArrowheads="1"/>
            </p:cNvSpPr>
            <p:nvPr/>
          </p:nvSpPr>
          <p:spPr bwMode="auto">
            <a:xfrm>
              <a:off x="3872" y="2044"/>
              <a:ext cx="272" cy="388"/>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解除挂起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99" name="Text Box 38"/>
            <p:cNvSpPr txBox="1">
              <a:spLocks noChangeArrowheads="1"/>
            </p:cNvSpPr>
            <p:nvPr/>
          </p:nvSpPr>
          <p:spPr bwMode="auto">
            <a:xfrm>
              <a:off x="4241" y="2120"/>
              <a:ext cx="262" cy="27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700" name="Line 39"/>
            <p:cNvSpPr>
              <a:spLocks noChangeShapeType="1"/>
            </p:cNvSpPr>
            <p:nvPr/>
          </p:nvSpPr>
          <p:spPr bwMode="auto">
            <a:xfrm flipH="1" flipV="1">
              <a:off x="4142" y="1331"/>
              <a:ext cx="9" cy="2074"/>
            </a:xfrm>
            <a:prstGeom prst="line">
              <a:avLst/>
            </a:prstGeom>
            <a:noFill/>
            <a:ln w="19050">
              <a:solidFill>
                <a:srgbClr val="000000"/>
              </a:solidFill>
              <a:round/>
              <a:headEnd type="triangle" w="sm" len="med"/>
              <a:tailEnd type="none" w="sm" len="med"/>
            </a:ln>
          </p:spPr>
          <p:txBody>
            <a:bodyPr tIns="36000"/>
            <a:lstStyle/>
            <a:p>
              <a:endParaRPr lang="zh-CN" altLang="en-US"/>
            </a:p>
          </p:txBody>
        </p:sp>
        <p:sp>
          <p:nvSpPr>
            <p:cNvPr id="28701" name="Line 40"/>
            <p:cNvSpPr>
              <a:spLocks noChangeShapeType="1"/>
            </p:cNvSpPr>
            <p:nvPr/>
          </p:nvSpPr>
          <p:spPr bwMode="auto">
            <a:xfrm flipH="1" flipV="1">
              <a:off x="4208" y="1348"/>
              <a:ext cx="8" cy="2075"/>
            </a:xfrm>
            <a:prstGeom prst="line">
              <a:avLst/>
            </a:prstGeom>
            <a:noFill/>
            <a:ln w="19050">
              <a:solidFill>
                <a:srgbClr val="000000"/>
              </a:solidFill>
              <a:round/>
              <a:tailEnd type="triangle" w="sm" len="med"/>
            </a:ln>
          </p:spPr>
          <p:txBody>
            <a:bodyPr tIns="36000"/>
            <a:lstStyle/>
            <a:p>
              <a:endParaRPr lang="zh-CN" altLang="en-US"/>
            </a:p>
          </p:txBody>
        </p:sp>
        <p:grpSp>
          <p:nvGrpSpPr>
            <p:cNvPr id="28702" name="Group 41"/>
            <p:cNvGrpSpPr/>
            <p:nvPr/>
          </p:nvGrpSpPr>
          <p:grpSpPr bwMode="auto">
            <a:xfrm>
              <a:off x="3768" y="912"/>
              <a:ext cx="776" cy="452"/>
              <a:chOff x="2796" y="3951"/>
              <a:chExt cx="1420" cy="401"/>
            </a:xfrm>
          </p:grpSpPr>
          <p:sp>
            <p:nvSpPr>
              <p:cNvPr id="28711" name="Oval 42"/>
              <p:cNvSpPr>
                <a:spLocks noChangeArrowheads="1"/>
              </p:cNvSpPr>
              <p:nvPr/>
            </p:nvSpPr>
            <p:spPr bwMode="auto">
              <a:xfrm>
                <a:off x="2796" y="3951"/>
                <a:ext cx="1420" cy="401"/>
              </a:xfrm>
              <a:prstGeom prst="ellipse">
                <a:avLst/>
              </a:prstGeom>
              <a:solidFill>
                <a:schemeClr val="accent1"/>
              </a:solidFill>
              <a:ln w="19050">
                <a:solidFill>
                  <a:srgbClr val="000000"/>
                </a:solidFill>
                <a:round/>
              </a:ln>
            </p:spPr>
            <p:txBody>
              <a:bodyPr lIns="0" tIns="36000" rIns="0" bIns="0"/>
              <a:lstStyle/>
              <a:p>
                <a:endParaRPr lang="zh-CN" altLang="en-US" sz="2400"/>
              </a:p>
            </p:txBody>
          </p:sp>
          <p:sp>
            <p:nvSpPr>
              <p:cNvPr id="28712" name="Text Box 43"/>
              <p:cNvSpPr txBox="1">
                <a:spLocks noChangeArrowheads="1"/>
              </p:cNvSpPr>
              <p:nvPr/>
            </p:nvSpPr>
            <p:spPr bwMode="auto">
              <a:xfrm>
                <a:off x="3018" y="4018"/>
                <a:ext cx="1020"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挂起等</a:t>
                </a:r>
                <a:endParaRPr kumimoji="0" lang="zh-CN" altLang="en-US" sz="16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待态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grpSp>
          <p:nvGrpSpPr>
            <p:cNvPr id="28703" name="Group 44"/>
            <p:cNvGrpSpPr/>
            <p:nvPr/>
          </p:nvGrpSpPr>
          <p:grpSpPr bwMode="auto">
            <a:xfrm>
              <a:off x="3785" y="3375"/>
              <a:ext cx="775" cy="411"/>
              <a:chOff x="7204" y="4384"/>
              <a:chExt cx="1420" cy="401"/>
            </a:xfrm>
          </p:grpSpPr>
          <p:sp>
            <p:nvSpPr>
              <p:cNvPr id="28709" name="Oval 45"/>
              <p:cNvSpPr>
                <a:spLocks noChangeArrowheads="1"/>
              </p:cNvSpPr>
              <p:nvPr/>
            </p:nvSpPr>
            <p:spPr bwMode="auto">
              <a:xfrm>
                <a:off x="7204" y="4384"/>
                <a:ext cx="1420" cy="401"/>
              </a:xfrm>
              <a:prstGeom prst="ellipse">
                <a:avLst/>
              </a:prstGeom>
              <a:solidFill>
                <a:schemeClr val="accent1"/>
              </a:solidFill>
              <a:ln w="19050">
                <a:solidFill>
                  <a:srgbClr val="000000"/>
                </a:solidFill>
                <a:round/>
              </a:ln>
            </p:spPr>
            <p:txBody>
              <a:bodyPr tIns="36000"/>
              <a:lstStyle/>
              <a:p>
                <a:endParaRPr lang="zh-CN" altLang="en-US" sz="2400"/>
              </a:p>
            </p:txBody>
          </p:sp>
          <p:sp>
            <p:nvSpPr>
              <p:cNvPr id="28710" name="Text Box 46"/>
              <p:cNvSpPr txBox="1">
                <a:spLocks noChangeArrowheads="1"/>
              </p:cNvSpPr>
              <p:nvPr/>
            </p:nvSpPr>
            <p:spPr bwMode="auto">
              <a:xfrm>
                <a:off x="7529" y="4451"/>
                <a:ext cx="852"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sp>
          <p:nvSpPr>
            <p:cNvPr id="28704" name="Line 47"/>
            <p:cNvSpPr>
              <a:spLocks noChangeShapeType="1"/>
            </p:cNvSpPr>
            <p:nvPr/>
          </p:nvSpPr>
          <p:spPr bwMode="auto">
            <a:xfrm flipH="1" flipV="1">
              <a:off x="2213" y="1302"/>
              <a:ext cx="827" cy="576"/>
            </a:xfrm>
            <a:prstGeom prst="line">
              <a:avLst/>
            </a:prstGeom>
            <a:noFill/>
            <a:ln w="19050">
              <a:solidFill>
                <a:srgbClr val="000000"/>
              </a:solidFill>
              <a:round/>
              <a:tailEnd type="triangle" w="sm" len="med"/>
            </a:ln>
          </p:spPr>
          <p:txBody>
            <a:bodyPr tIns="36000"/>
            <a:lstStyle/>
            <a:p>
              <a:endParaRPr lang="zh-CN" altLang="en-US"/>
            </a:p>
          </p:txBody>
        </p:sp>
        <p:sp>
          <p:nvSpPr>
            <p:cNvPr id="28705" name="Line 48"/>
            <p:cNvSpPr>
              <a:spLocks noChangeShapeType="1"/>
            </p:cNvSpPr>
            <p:nvPr/>
          </p:nvSpPr>
          <p:spPr bwMode="auto">
            <a:xfrm flipV="1">
              <a:off x="952" y="1287"/>
              <a:ext cx="655" cy="999"/>
            </a:xfrm>
            <a:prstGeom prst="line">
              <a:avLst/>
            </a:prstGeom>
            <a:noFill/>
            <a:ln w="19050">
              <a:solidFill>
                <a:srgbClr val="000000"/>
              </a:solidFill>
              <a:round/>
              <a:tailEnd type="triangle" w="sm" len="med"/>
            </a:ln>
          </p:spPr>
          <p:txBody>
            <a:bodyPr tIns="36000"/>
            <a:lstStyle/>
            <a:p>
              <a:endParaRPr lang="zh-CN" altLang="en-US"/>
            </a:p>
          </p:txBody>
        </p:sp>
        <p:sp>
          <p:nvSpPr>
            <p:cNvPr id="28706" name="Text Box 49"/>
            <p:cNvSpPr txBox="1">
              <a:spLocks noChangeArrowheads="1"/>
            </p:cNvSpPr>
            <p:nvPr/>
          </p:nvSpPr>
          <p:spPr bwMode="auto">
            <a:xfrm>
              <a:off x="1034" y="1501"/>
              <a:ext cx="262" cy="27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提交</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707" name="Text Box 50"/>
            <p:cNvSpPr txBox="1">
              <a:spLocks noChangeArrowheads="1"/>
            </p:cNvSpPr>
            <p:nvPr/>
          </p:nvSpPr>
          <p:spPr bwMode="auto">
            <a:xfrm>
              <a:off x="1025" y="3107"/>
              <a:ext cx="263" cy="27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提交</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708" name="Line 51"/>
            <p:cNvSpPr>
              <a:spLocks noChangeShapeType="1"/>
            </p:cNvSpPr>
            <p:nvPr/>
          </p:nvSpPr>
          <p:spPr bwMode="auto">
            <a:xfrm flipV="1">
              <a:off x="264" y="2499"/>
              <a:ext cx="328" cy="3"/>
            </a:xfrm>
            <a:prstGeom prst="line">
              <a:avLst/>
            </a:prstGeom>
            <a:noFill/>
            <a:ln w="19050">
              <a:solidFill>
                <a:srgbClr val="000000"/>
              </a:solidFill>
              <a:round/>
              <a:tailEnd type="triangle" w="sm" len="med"/>
            </a:ln>
          </p:spPr>
          <p:txBody>
            <a:bodyPr tIns="36000"/>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838200"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挂起进程具有如下特征</a:t>
            </a:r>
            <a:endParaRPr lang="zh-CN" altLang="en-US" sz="4800" smtClean="0">
              <a:latin typeface="华文新魏" panose="02010800040101010101" pitchFamily="2" charset="-122"/>
              <a:ea typeface="华文新魏" panose="02010800040101010101" pitchFamily="2" charset="-122"/>
            </a:endParaRPr>
          </a:p>
        </p:txBody>
      </p:sp>
      <p:sp>
        <p:nvSpPr>
          <p:cNvPr id="29698" name="Rectangle 3"/>
          <p:cNvSpPr>
            <a:spLocks noGrp="1" noChangeArrowheads="1"/>
          </p:cNvSpPr>
          <p:nvPr>
            <p:ph type="body" idx="4294967295"/>
          </p:nvPr>
        </p:nvSpPr>
        <p:spPr>
          <a:xfrm>
            <a:off x="827088" y="1484313"/>
            <a:ext cx="7705725" cy="4968875"/>
          </a:xfrm>
        </p:spPr>
        <p:txBody>
          <a:bodyPr/>
          <a:lstStyle/>
          <a:p>
            <a:r>
              <a:rPr lang="zh-CN" altLang="en-US" smtClean="0">
                <a:latin typeface="楷体_GB2312" pitchFamily="49" charset="-122"/>
              </a:rPr>
              <a:t>该进程不能立即被执行。</a:t>
            </a:r>
            <a:endParaRPr lang="zh-CN" altLang="en-US" smtClean="0">
              <a:latin typeface="楷体_GB2312" pitchFamily="49" charset="-122"/>
            </a:endParaRPr>
          </a:p>
          <a:p>
            <a:r>
              <a:rPr lang="zh-CN" altLang="en-US" smtClean="0">
                <a:latin typeface="楷体_GB2312" pitchFamily="49" charset="-122"/>
              </a:rPr>
              <a:t>挂起进程可能会等待事件，但所等待事件是独立于挂起条件的，事件结束并不能导致进程具备执行条件。</a:t>
            </a:r>
            <a:endParaRPr lang="zh-CN" altLang="en-US" smtClean="0">
              <a:latin typeface="楷体_GB2312" pitchFamily="49" charset="-122"/>
            </a:endParaRPr>
          </a:p>
          <a:p>
            <a:r>
              <a:rPr lang="zh-CN" altLang="en-US" smtClean="0">
                <a:latin typeface="楷体_GB2312" pitchFamily="49" charset="-122"/>
              </a:rPr>
              <a:t>进程进入挂起状态是由于操作系统、父进程或进程本身阻止它的运行。</a:t>
            </a:r>
            <a:endParaRPr lang="zh-CN" altLang="en-US" smtClean="0">
              <a:latin typeface="楷体_GB2312" pitchFamily="49" charset="-122"/>
            </a:endParaRPr>
          </a:p>
          <a:p>
            <a:r>
              <a:rPr lang="zh-CN" altLang="en-US" smtClean="0">
                <a:latin typeface="楷体_GB2312" pitchFamily="49" charset="-122"/>
              </a:rPr>
              <a:t>结束进程挂起状态的命令只能通过操作系统或父进程发出。</a:t>
            </a:r>
            <a:endParaRPr lang="en-US" altLang="zh-CN" smtClean="0">
              <a:latin typeface="楷体_GB2312" pitchFamily="49" charset="-122"/>
            </a:endParaRPr>
          </a:p>
        </p:txBody>
      </p:sp>
    </p:spTree>
  </p:cSld>
  <p:clrMapOvr>
    <a:masterClrMapping/>
  </p:clrMapOvr>
  <p:transition>
    <p:checke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p:cNvSpPr>
          <p:nvPr/>
        </p:nvSpPr>
        <p:spPr bwMode="auto">
          <a:xfrm>
            <a:off x="685800" y="188913"/>
            <a:ext cx="7989888"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2.3.3</a:t>
            </a:r>
            <a:r>
              <a:rPr lang="en-US" altLang="zh-CN" sz="4800">
                <a:solidFill>
                  <a:schemeClr val="tx2"/>
                </a:solidFill>
                <a:ea typeface="华文新魏" panose="02010800040101010101" pitchFamily="2" charset="-122"/>
              </a:rPr>
              <a:t> </a:t>
            </a:r>
            <a:r>
              <a:rPr lang="zh-CN" altLang="en-US" sz="4800">
                <a:solidFill>
                  <a:schemeClr val="tx2"/>
                </a:solidFill>
                <a:ea typeface="华文新魏" panose="02010800040101010101" pitchFamily="2" charset="-122"/>
              </a:rPr>
              <a:t>进程描述和组成</a:t>
            </a:r>
            <a:r>
              <a:rPr lang="en-US" altLang="zh-CN" sz="4800">
                <a:solidFill>
                  <a:schemeClr val="tx2"/>
                </a:solidFill>
                <a:ea typeface="华文新魏" panose="02010800040101010101" pitchFamily="2" charset="-122"/>
              </a:rPr>
              <a:t>(1)</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30722" name="Rectangle 3"/>
          <p:cNvSpPr>
            <a:spLocks noChangeArrowheads="1"/>
          </p:cNvSpPr>
          <p:nvPr/>
        </p:nvSpPr>
        <p:spPr bwMode="auto">
          <a:xfrm>
            <a:off x="539750" y="1530350"/>
            <a:ext cx="8208963" cy="4994275"/>
          </a:xfrm>
          <a:prstGeom prst="rect">
            <a:avLst/>
          </a:prstGeom>
          <a:noFill/>
          <a:ln w="9525">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进程映象：进程某时刻的内容和状态集合。包括：</a:t>
            </a:r>
            <a:endParaRPr lang="zh-CN" altLang="en-US" sz="3000">
              <a:latin typeface="楷体_GB2312" pitchFamily="49" charset="-122"/>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latin typeface="楷体_GB2312" pitchFamily="49" charset="-122"/>
              </a:rPr>
              <a:t>进程控制块：存储进程标志信息、现场信息和控制信息。</a:t>
            </a:r>
            <a:endParaRPr lang="zh-CN" altLang="en-US" sz="3000">
              <a:latin typeface="楷体_GB2312" pitchFamily="49" charset="-122"/>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latin typeface="楷体_GB2312" pitchFamily="49" charset="-122"/>
              </a:rPr>
              <a:t>进程程序块：被进程执行的程序。</a:t>
            </a:r>
            <a:endParaRPr lang="zh-CN" altLang="en-US" sz="3000">
              <a:latin typeface="楷体_GB2312" pitchFamily="49" charset="-122"/>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latin typeface="楷体_GB2312" pitchFamily="49" charset="-122"/>
              </a:rPr>
              <a:t>进程核心栈：用来保存中断</a:t>
            </a:r>
            <a:r>
              <a:rPr lang="en-US" altLang="zh-CN" sz="3000">
                <a:latin typeface="楷体_GB2312" pitchFamily="49" charset="-122"/>
              </a:rPr>
              <a:t>/</a:t>
            </a:r>
            <a:r>
              <a:rPr lang="zh-CN" altLang="en-US" sz="3000">
                <a:latin typeface="楷体_GB2312" pitchFamily="49" charset="-122"/>
              </a:rPr>
              <a:t>异常现场，保存函数调用的参数、局部变量和返回地址。</a:t>
            </a:r>
            <a:endParaRPr lang="zh-CN" altLang="en-US" sz="3000">
              <a:latin typeface="楷体_GB2312" pitchFamily="49" charset="-122"/>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latin typeface="楷体_GB2312" pitchFamily="49" charset="-122"/>
              </a:rPr>
              <a:t>进程数据块：进程的私有地址空间，存放各种私有数据，包括用户栈。</a:t>
            </a:r>
            <a:endParaRPr lang="zh-CN" altLang="en-US" sz="3000">
              <a:latin typeface="楷体_GB2312"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685800" y="260350"/>
            <a:ext cx="7989888" cy="1143000"/>
          </a:xfrm>
          <a:prstGeom prst="rect">
            <a:avLst/>
          </a:prstGeom>
          <a:noFill/>
          <a:ln w="9525">
            <a:noFill/>
            <a:miter lim="800000"/>
          </a:ln>
        </p:spPr>
        <p:txBody>
          <a:bodyPr anchor="ctr"/>
          <a:lstStyle/>
          <a:p>
            <a:pPr algn="ctr"/>
            <a:r>
              <a:rPr lang="zh-CN" altLang="en-US" sz="4800">
                <a:solidFill>
                  <a:schemeClr val="tx2"/>
                </a:solidFill>
                <a:ea typeface="华文新魏" panose="02010800040101010101" pitchFamily="2" charset="-122"/>
              </a:rPr>
              <a:t>进程描述和组成</a:t>
            </a:r>
            <a:r>
              <a:rPr lang="en-US" altLang="zh-CN" sz="4800">
                <a:solidFill>
                  <a:schemeClr val="tx2"/>
                </a:solidFill>
                <a:ea typeface="华文新魏" panose="02010800040101010101" pitchFamily="2" charset="-122"/>
              </a:rPr>
              <a:t>(2)</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31746" name="Rectangle 3"/>
          <p:cNvSpPr>
            <a:spLocks noChangeArrowheads="1"/>
          </p:cNvSpPr>
          <p:nvPr/>
        </p:nvSpPr>
        <p:spPr bwMode="auto">
          <a:xfrm>
            <a:off x="690563" y="1530350"/>
            <a:ext cx="7842250" cy="44196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200">
                <a:latin typeface="楷体_GB2312" pitchFamily="49" charset="-122"/>
              </a:rPr>
              <a:t>操作系统中把进程物理实体和支持进程运行的环境合称为进程上下文。</a:t>
            </a:r>
            <a:endParaRPr lang="zh-CN" altLang="en-US" sz="3200">
              <a:latin typeface="楷体_GB2312" pitchFamily="49" charset="-122"/>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200">
                <a:latin typeface="楷体_GB2312" pitchFamily="49" charset="-122"/>
              </a:rPr>
              <a:t>当系统调度新进程占有处理器时，新老进程随之发生上下文切换。进程的运行被认为是在上下文中执行。</a:t>
            </a:r>
            <a:endParaRPr lang="en-US" altLang="zh-CN" sz="3200">
              <a:latin typeface="楷体_GB2312"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p:cNvSpPr>
          <p:nvPr/>
        </p:nvSpPr>
        <p:spPr bwMode="auto">
          <a:xfrm>
            <a:off x="685800" y="228600"/>
            <a:ext cx="7772400" cy="1471613"/>
          </a:xfrm>
          <a:prstGeom prst="rect">
            <a:avLst/>
          </a:prstGeom>
          <a:noFill/>
          <a:ln w="9525">
            <a:noFill/>
            <a:miter lim="800000"/>
          </a:ln>
        </p:spPr>
        <p:txBody>
          <a:bodyPr anchor="ctr"/>
          <a:lstStyle/>
          <a:p>
            <a:pPr algn="ctr"/>
            <a:r>
              <a:rPr lang="zh-CN" altLang="en-US" sz="4400">
                <a:solidFill>
                  <a:schemeClr val="tx2"/>
                </a:solidFill>
                <a:latin typeface="华文新魏" panose="02010800040101010101" pitchFamily="2" charset="-122"/>
                <a:ea typeface="华文新魏" panose="02010800040101010101" pitchFamily="2" charset="-122"/>
              </a:rPr>
              <a:t>进程描述和组成</a:t>
            </a:r>
            <a:r>
              <a:rPr lang="en-US" altLang="zh-CN" sz="4400">
                <a:solidFill>
                  <a:schemeClr val="tx2"/>
                </a:solidFill>
                <a:latin typeface="华文新魏" panose="02010800040101010101" pitchFamily="2" charset="-122"/>
                <a:ea typeface="华文新魏" panose="02010800040101010101" pitchFamily="2" charset="-122"/>
              </a:rPr>
              <a:t>(3)</a:t>
            </a:r>
            <a:br>
              <a:rPr lang="en-US" altLang="zh-CN" sz="4400">
                <a:solidFill>
                  <a:schemeClr val="tx2"/>
                </a:solidFill>
                <a:latin typeface="华文新魏" panose="02010800040101010101" pitchFamily="2" charset="-122"/>
                <a:ea typeface="华文新魏" panose="02010800040101010101" pitchFamily="2" charset="-122"/>
              </a:rPr>
            </a:br>
            <a:r>
              <a:rPr lang="zh-CN" altLang="en-US" sz="4100">
                <a:solidFill>
                  <a:schemeClr val="tx2"/>
                </a:solidFill>
                <a:latin typeface="华文新魏" panose="02010800040101010101" pitchFamily="2" charset="-122"/>
                <a:ea typeface="华文新魏" panose="02010800040101010101" pitchFamily="2" charset="-122"/>
              </a:rPr>
              <a:t>进程上下文组成</a:t>
            </a:r>
            <a:endParaRPr lang="zh-CN" altLang="en-US" sz="4100">
              <a:solidFill>
                <a:schemeClr val="tx2"/>
              </a:solidFill>
              <a:latin typeface="华文新魏" panose="02010800040101010101" pitchFamily="2" charset="-122"/>
              <a:ea typeface="华文新魏" panose="02010800040101010101" pitchFamily="2" charset="-122"/>
            </a:endParaRPr>
          </a:p>
        </p:txBody>
      </p:sp>
      <p:sp>
        <p:nvSpPr>
          <p:cNvPr id="32770" name="Rectangle 3"/>
          <p:cNvSpPr>
            <a:spLocks noChangeArrowheads="1"/>
          </p:cNvSpPr>
          <p:nvPr/>
        </p:nvSpPr>
        <p:spPr bwMode="auto">
          <a:xfrm>
            <a:off x="611188" y="1916113"/>
            <a:ext cx="7848600" cy="4392612"/>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用户级上下文：由程序块、数据块、共享内存区、用户栈组成，占用进程的虚存空间。</a:t>
            </a:r>
            <a:endParaRPr lang="en-US" altLang="zh-CN" sz="3000">
              <a:latin typeface="楷体_GB2312" pitchFamily="49" charset="-122"/>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系统级上下文：有进程控制块、内存管理信息、核心栈等操作系统管理进程所需要的信息组成。</a:t>
            </a:r>
            <a:endParaRPr lang="zh-CN" altLang="en-US" sz="3000">
              <a:latin typeface="楷体_GB2312" pitchFamily="49" charset="-122"/>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寄存器上下文：由处理器状态寄存器、指令计数器、栈指针、通用寄存器等组成。</a:t>
            </a:r>
            <a:endParaRPr lang="zh-CN" altLang="en-US" sz="3000">
              <a:latin typeface="楷体_GB2312" pitchFamily="49"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685800" y="115888"/>
            <a:ext cx="7772400" cy="1471612"/>
          </a:xfrm>
          <a:prstGeom prst="rect">
            <a:avLst/>
          </a:prstGeom>
          <a:noFill/>
          <a:ln w="9525">
            <a:noFill/>
            <a:miter lim="800000"/>
          </a:ln>
        </p:spPr>
        <p:txBody>
          <a:bodyPr anchor="ctr"/>
          <a:lstStyle/>
          <a:p>
            <a:pPr algn="ctr"/>
            <a:r>
              <a:rPr lang="zh-CN" altLang="en-US" sz="4400">
                <a:solidFill>
                  <a:schemeClr val="tx2"/>
                </a:solidFill>
                <a:latin typeface="华文新魏" panose="02010800040101010101" pitchFamily="2" charset="-122"/>
                <a:ea typeface="华文新魏" panose="02010800040101010101" pitchFamily="2" charset="-122"/>
              </a:rPr>
              <a:t>进程描述和组成</a:t>
            </a:r>
            <a:r>
              <a:rPr lang="en-US" altLang="zh-CN" sz="4400">
                <a:solidFill>
                  <a:schemeClr val="tx2"/>
                </a:solidFill>
                <a:latin typeface="华文新魏" panose="02010800040101010101" pitchFamily="2" charset="-122"/>
                <a:ea typeface="华文新魏" panose="02010800040101010101" pitchFamily="2" charset="-122"/>
              </a:rPr>
              <a:t>(4)</a:t>
            </a:r>
            <a:br>
              <a:rPr lang="en-US" altLang="zh-CN" sz="4400">
                <a:solidFill>
                  <a:schemeClr val="tx2"/>
                </a:solidFill>
                <a:latin typeface="华文新魏" panose="02010800040101010101" pitchFamily="2" charset="-122"/>
                <a:ea typeface="华文新魏" panose="02010800040101010101" pitchFamily="2" charset="-122"/>
              </a:rPr>
            </a:br>
            <a:r>
              <a:rPr lang="en-US" altLang="zh-CN">
                <a:solidFill>
                  <a:schemeClr val="tx2"/>
                </a:solidFill>
                <a:latin typeface="华文新魏" panose="02010800040101010101" pitchFamily="2" charset="-122"/>
                <a:ea typeface="华文新魏" panose="02010800040101010101" pitchFamily="2" charset="-122"/>
              </a:rPr>
              <a:t>Linux</a:t>
            </a:r>
            <a:r>
              <a:rPr lang="zh-CN" altLang="en-US">
                <a:solidFill>
                  <a:schemeClr val="tx2"/>
                </a:solidFill>
                <a:latin typeface="华文新魏" panose="02010800040101010101" pitchFamily="2" charset="-122"/>
                <a:ea typeface="华文新魏" panose="02010800040101010101" pitchFamily="2" charset="-122"/>
              </a:rPr>
              <a:t>进程上下文组成</a:t>
            </a:r>
            <a:endParaRPr lang="zh-CN" altLang="en-US">
              <a:solidFill>
                <a:schemeClr val="tx2"/>
              </a:solidFill>
              <a:latin typeface="华文新魏" panose="02010800040101010101" pitchFamily="2" charset="-122"/>
              <a:ea typeface="华文新魏" panose="02010800040101010101" pitchFamily="2" charset="-122"/>
            </a:endParaRPr>
          </a:p>
        </p:txBody>
      </p:sp>
      <p:sp>
        <p:nvSpPr>
          <p:cNvPr id="33794" name="Rectangle 3"/>
          <p:cNvSpPr>
            <a:spLocks noChangeArrowheads="1"/>
          </p:cNvSpPr>
          <p:nvPr/>
        </p:nvSpPr>
        <p:spPr bwMode="auto">
          <a:xfrm>
            <a:off x="755650" y="1844675"/>
            <a:ext cx="8137525" cy="45370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t>Linux</a:t>
            </a:r>
            <a:r>
              <a:rPr lang="zh-CN" altLang="zh-CN" sz="3000"/>
              <a:t>系统用户级上下文包括：</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en-US" altLang="zh-CN" sz="3000"/>
              <a:t>text</a:t>
            </a:r>
            <a:r>
              <a:rPr lang="zh-CN" altLang="zh-CN" sz="3000"/>
              <a:t>、</a:t>
            </a:r>
            <a:r>
              <a:rPr lang="en-US" altLang="zh-CN" sz="3000"/>
              <a:t>data</a:t>
            </a:r>
            <a:r>
              <a:rPr lang="zh-CN" altLang="zh-CN" sz="3000"/>
              <a:t>、</a:t>
            </a:r>
            <a:r>
              <a:rPr lang="en-US" altLang="zh-CN" sz="3000"/>
              <a:t>shared memory</a:t>
            </a:r>
            <a:r>
              <a:rPr lang="zh-CN" altLang="zh-CN" sz="3000"/>
              <a:t>和</a:t>
            </a:r>
            <a:r>
              <a:rPr lang="en-US" altLang="zh-CN" sz="3000"/>
              <a:t>user stack</a:t>
            </a:r>
            <a:r>
              <a:rPr lang="zh-CN" altLang="zh-CN" sz="3000"/>
              <a:t>等。</a:t>
            </a:r>
            <a:endParaRPr lang="en-US"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Linux</a:t>
            </a:r>
            <a:r>
              <a:rPr lang="zh-CN" altLang="zh-CN" sz="3000"/>
              <a:t>系统寄存器上下文包括：</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en-US" altLang="zh-CN" sz="3000"/>
              <a:t>general register</a:t>
            </a:r>
            <a:r>
              <a:rPr lang="zh-CN" altLang="zh-CN" sz="3000"/>
              <a:t>、</a:t>
            </a:r>
            <a:r>
              <a:rPr lang="en-US" altLang="zh-CN" sz="3000"/>
              <a:t>pragram counter</a:t>
            </a:r>
            <a:r>
              <a:rPr lang="zh-CN" altLang="zh-CN" sz="3000"/>
              <a:t>、</a:t>
            </a:r>
            <a:r>
              <a:rPr lang="en-US" altLang="zh-CN" sz="3000"/>
              <a:t>EFLAGS</a:t>
            </a:r>
            <a:r>
              <a:rPr lang="zh-CN" altLang="zh-CN" sz="3000"/>
              <a:t>、</a:t>
            </a:r>
            <a:r>
              <a:rPr lang="en-US" altLang="zh-CN" sz="3000"/>
              <a:t>ESP</a:t>
            </a:r>
            <a:r>
              <a:rPr lang="zh-CN" altLang="zh-CN" sz="3000"/>
              <a:t>等。</a:t>
            </a:r>
            <a:endParaRPr lang="en-US"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Linux</a:t>
            </a:r>
            <a:r>
              <a:rPr lang="zh-CN" altLang="zh-CN" sz="3000"/>
              <a:t>系统系统级上下文包括：</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en-US" altLang="zh-CN" sz="3000"/>
              <a:t>task_struct</a:t>
            </a:r>
            <a:r>
              <a:rPr lang="zh-CN" altLang="zh-CN" sz="3000"/>
              <a:t>、</a:t>
            </a:r>
            <a:r>
              <a:rPr lang="en-US" altLang="zh-CN" sz="3000"/>
              <a:t>mm_struct</a:t>
            </a:r>
            <a:r>
              <a:rPr lang="zh-CN" altLang="zh-CN" sz="3000"/>
              <a:t>、</a:t>
            </a:r>
            <a:r>
              <a:rPr lang="en-US" altLang="zh-CN" sz="3000"/>
              <a:t>vm_area_struct</a:t>
            </a:r>
            <a:r>
              <a:rPr lang="zh-CN" altLang="zh-CN" sz="3000"/>
              <a:t>、</a:t>
            </a:r>
            <a:r>
              <a:rPr lang="en-US" altLang="zh-CN" sz="3000"/>
              <a:t>pgd</a:t>
            </a:r>
            <a:r>
              <a:rPr lang="zh-CN" altLang="zh-CN" sz="3000"/>
              <a:t>、</a:t>
            </a:r>
            <a:r>
              <a:rPr lang="en-US" altLang="zh-CN" sz="3000"/>
              <a:t>pmd</a:t>
            </a:r>
            <a:r>
              <a:rPr lang="zh-CN" altLang="zh-CN" sz="3000"/>
              <a:t>、</a:t>
            </a:r>
            <a:r>
              <a:rPr lang="en-US" altLang="zh-CN" sz="3000"/>
              <a:t>pte</a:t>
            </a:r>
            <a:r>
              <a:rPr lang="zh-CN" altLang="zh-CN" sz="3000"/>
              <a:t>和</a:t>
            </a:r>
            <a:r>
              <a:rPr lang="en-US" altLang="zh-CN" sz="3000"/>
              <a:t>kernel stack</a:t>
            </a:r>
            <a:r>
              <a:rPr lang="zh-CN" altLang="zh-CN" sz="3000"/>
              <a:t>等。</a:t>
            </a:r>
            <a:endParaRPr lang="zh-CN" altLang="en-US" sz="30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685800" y="549275"/>
            <a:ext cx="7772400" cy="1143000"/>
          </a:xfrm>
        </p:spPr>
        <p:txBody>
          <a:bodyPr/>
          <a:lstStyle/>
          <a:p>
            <a:pPr eaLnBrk="1" hangingPunct="1"/>
            <a:r>
              <a:rPr lang="en-US" altLang="zh-CN" sz="4800" smtClean="0">
                <a:ea typeface="仿宋_GB2312" pitchFamily="49" charset="-122"/>
              </a:rPr>
              <a:t> </a:t>
            </a:r>
            <a:r>
              <a:rPr lang="en-US" altLang="zh-CN" sz="4800" smtClean="0">
                <a:latin typeface="仿宋_GB2312" pitchFamily="49" charset="-122"/>
                <a:ea typeface="仿宋_GB2312" pitchFamily="49" charset="-122"/>
              </a:rPr>
              <a:t>2.</a:t>
            </a:r>
            <a:r>
              <a:rPr lang="zh-CN" altLang="en-US" sz="4800" smtClean="0">
                <a:latin typeface="华文新魏" panose="02010800040101010101" pitchFamily="2" charset="-122"/>
                <a:ea typeface="华文新魏" panose="02010800040101010101" pitchFamily="2" charset="-122"/>
              </a:rPr>
              <a:t>进程控制块</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34818" name="Rectangle 3"/>
          <p:cNvSpPr>
            <a:spLocks noGrp="1" noChangeArrowheads="1"/>
          </p:cNvSpPr>
          <p:nvPr>
            <p:ph type="body" idx="4294967295"/>
          </p:nvPr>
        </p:nvSpPr>
        <p:spPr>
          <a:xfrm>
            <a:off x="684213" y="1447800"/>
            <a:ext cx="8064500" cy="4789488"/>
          </a:xfrm>
        </p:spPr>
        <p:txBody>
          <a:bodyPr/>
          <a:lstStyle/>
          <a:p>
            <a:r>
              <a:rPr lang="zh-CN" altLang="en-US" sz="3000" smtClean="0"/>
              <a:t>进程控制块</a:t>
            </a:r>
            <a:r>
              <a:rPr lang="en-US" altLang="zh-CN" sz="3000" smtClean="0"/>
              <a:t>PCB </a:t>
            </a:r>
            <a:r>
              <a:rPr lang="zh-CN" altLang="en-US" sz="3000" smtClean="0"/>
              <a:t>，是操作系统用于记录和刻划进程状态及有关信息的数据结构。也是操作系统掌握进程的唯一资料结构，它包括进程执行时的情况，以及进程让出处理器后所处的状态、断点等信息。 </a:t>
            </a:r>
            <a:endParaRPr lang="zh-CN" altLang="en-US" sz="3000" smtClean="0"/>
          </a:p>
          <a:p>
            <a:r>
              <a:rPr lang="zh-CN" altLang="en-US" sz="3000" smtClean="0"/>
              <a:t>进程控制块包含三类信息</a:t>
            </a:r>
            <a:endParaRPr lang="zh-CN" altLang="en-US" sz="3000" smtClean="0"/>
          </a:p>
          <a:p>
            <a:pPr lvl="1"/>
            <a:r>
              <a:rPr lang="zh-CN" altLang="en-US" sz="3000" smtClean="0"/>
              <a:t>标识信息</a:t>
            </a:r>
            <a:endParaRPr lang="zh-CN" altLang="en-US" sz="3000" smtClean="0"/>
          </a:p>
          <a:p>
            <a:pPr lvl="1"/>
            <a:r>
              <a:rPr lang="zh-CN" altLang="en-US" sz="3000" smtClean="0"/>
              <a:t>现场信息</a:t>
            </a:r>
            <a:endParaRPr lang="zh-CN" altLang="en-US" sz="3000" smtClean="0"/>
          </a:p>
          <a:p>
            <a:pPr lvl="1"/>
            <a:r>
              <a:rPr lang="zh-CN" altLang="en-US" sz="3000" smtClean="0"/>
              <a:t>控制信息</a:t>
            </a:r>
            <a:endParaRPr lang="zh-CN" altLang="en-US" sz="3000" smtClean="0"/>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Grp="1" noChangeArrowheads="1"/>
          </p:cNvSpPr>
          <p:nvPr>
            <p:ph type="title" idx="4294967295"/>
          </p:nvPr>
        </p:nvSpPr>
        <p:spPr>
          <a:xfrm>
            <a:off x="827088" y="228600"/>
            <a:ext cx="7924800" cy="12192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 </a:t>
            </a:r>
            <a:r>
              <a:rPr lang="zh-CN" altLang="en-US" sz="4800" smtClean="0">
                <a:latin typeface="华文新魏" panose="02010800040101010101" pitchFamily="2" charset="-122"/>
                <a:ea typeface="华文新魏" panose="02010800040101010101" pitchFamily="2" charset="-122"/>
              </a:rPr>
              <a:t>特权指令与非特权指令</a:t>
            </a:r>
            <a:endParaRPr lang="en-US" altLang="zh-CN" sz="4800" smtClean="0">
              <a:latin typeface="华文新魏" panose="02010800040101010101" pitchFamily="2" charset="-122"/>
              <a:ea typeface="华文新魏" panose="02010800040101010101" pitchFamily="2" charset="-122"/>
            </a:endParaRPr>
          </a:p>
        </p:txBody>
      </p:sp>
      <p:sp>
        <p:nvSpPr>
          <p:cNvPr id="10243" name="Rectangle 5"/>
          <p:cNvSpPr>
            <a:spLocks noGrp="1" noChangeArrowheads="1"/>
          </p:cNvSpPr>
          <p:nvPr>
            <p:ph type="body" idx="4294967295"/>
          </p:nvPr>
        </p:nvSpPr>
        <p:spPr>
          <a:xfrm>
            <a:off x="539750" y="1557338"/>
            <a:ext cx="8070850" cy="4535487"/>
          </a:xfrm>
        </p:spPr>
        <p:txBody>
          <a:bodyPr/>
          <a:lstStyle/>
          <a:p>
            <a:pPr>
              <a:lnSpc>
                <a:spcPct val="105000"/>
              </a:lnSpc>
            </a:pPr>
            <a:r>
              <a:rPr lang="zh-CN" altLang="en-US" smtClean="0"/>
              <a:t>从资源管理和控制程序执行的角度出发，把指令系统中的指令分作两部分：特权指令和非特权指令。</a:t>
            </a:r>
            <a:endParaRPr lang="zh-CN" altLang="en-US" smtClean="0"/>
          </a:p>
          <a:p>
            <a:pPr>
              <a:lnSpc>
                <a:spcPct val="105000"/>
              </a:lnSpc>
            </a:pPr>
            <a:r>
              <a:rPr lang="zh-CN" altLang="en-US" smtClean="0"/>
              <a:t>特权指令是指只能提供给操作系统的核心程序使用的指令，如启动</a:t>
            </a:r>
            <a:r>
              <a:rPr lang="en-US" altLang="zh-CN" smtClean="0"/>
              <a:t>I/O</a:t>
            </a:r>
            <a:r>
              <a:rPr lang="zh-CN" altLang="en-US" smtClean="0"/>
              <a:t>设备、设置时钟、控制中断屏蔽位、清主存、建立存储键，加载</a:t>
            </a:r>
            <a:r>
              <a:rPr lang="en-US" altLang="zh-CN" smtClean="0"/>
              <a:t>PSW</a:t>
            </a:r>
            <a:r>
              <a:rPr lang="zh-CN" altLang="en-US" smtClean="0"/>
              <a:t>等。</a:t>
            </a:r>
            <a:endParaRPr lang="zh-CN" altLang="en-US" smtClean="0"/>
          </a:p>
          <a:p>
            <a:pPr>
              <a:lnSpc>
                <a:spcPct val="105000"/>
              </a:lnSpc>
            </a:pPr>
            <a:endParaRPr lang="en-US" altLang="zh-CN" smtClean="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checkerboard(across)">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checkerboard(across)">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255588" y="188913"/>
            <a:ext cx="7772400" cy="1143000"/>
          </a:xfrm>
        </p:spPr>
        <p:txBody>
          <a:bodyPr/>
          <a:lstStyle/>
          <a:p>
            <a:pPr eaLnBrk="1" hangingPunct="1"/>
            <a:r>
              <a:rPr lang="en-US" altLang="zh-CN" b="1" smtClean="0">
                <a:ea typeface="仿宋_GB2312" pitchFamily="49" charset="-122"/>
              </a:rPr>
              <a:t> </a:t>
            </a:r>
            <a:r>
              <a:rPr lang="en-US" altLang="zh-CN" sz="4800" smtClean="0">
                <a:ea typeface="华文新魏" panose="02010800040101010101" pitchFamily="2" charset="-122"/>
              </a:rPr>
              <a:t> </a:t>
            </a:r>
            <a:r>
              <a:rPr lang="en-US" altLang="zh-CN" sz="4800" smtClean="0">
                <a:latin typeface="华文新魏" panose="02010800040101010101" pitchFamily="2" charset="-122"/>
                <a:ea typeface="华文新魏" panose="02010800040101010101" pitchFamily="2" charset="-122"/>
              </a:rPr>
              <a:t>3 </a:t>
            </a:r>
            <a:r>
              <a:rPr lang="zh-CN" altLang="en-US" sz="4800" smtClean="0">
                <a:latin typeface="华文新魏" panose="02010800040101010101" pitchFamily="2" charset="-122"/>
                <a:ea typeface="华文新魏" panose="02010800040101010101" pitchFamily="2" charset="-122"/>
              </a:rPr>
              <a:t>进程队列及其管理</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35842" name="Rectangle 3"/>
          <p:cNvSpPr>
            <a:spLocks noGrp="1" noChangeArrowheads="1"/>
          </p:cNvSpPr>
          <p:nvPr>
            <p:ph type="body" idx="4294967295"/>
          </p:nvPr>
        </p:nvSpPr>
        <p:spPr>
          <a:xfrm>
            <a:off x="755650" y="1412875"/>
            <a:ext cx="7848600" cy="5111750"/>
          </a:xfrm>
        </p:spPr>
        <p:txBody>
          <a:bodyPr/>
          <a:lstStyle/>
          <a:p>
            <a:r>
              <a:rPr lang="zh-CN" altLang="en-US" sz="3000" smtClean="0"/>
              <a:t>处于同一状态的所有</a:t>
            </a:r>
            <a:r>
              <a:rPr lang="en-US" altLang="zh-CN" sz="3000" smtClean="0"/>
              <a:t>PCB</a:t>
            </a:r>
            <a:r>
              <a:rPr lang="zh-CN" altLang="en-US" sz="3000" smtClean="0"/>
              <a:t>链接在一起的数据结构称为进程队列。 </a:t>
            </a:r>
            <a:endParaRPr lang="zh-CN" altLang="en-US" sz="3000" smtClean="0"/>
          </a:p>
          <a:p>
            <a:r>
              <a:rPr lang="zh-CN" altLang="en-US" sz="3000" smtClean="0"/>
              <a:t>同一状态进程的</a:t>
            </a:r>
            <a:r>
              <a:rPr lang="en-US" altLang="zh-CN" sz="3000" smtClean="0"/>
              <a:t>PCB</a:t>
            </a:r>
            <a:r>
              <a:rPr lang="zh-CN" altLang="en-US" sz="3000" smtClean="0"/>
              <a:t>既可按先来先到的原则排成队列；也可按优先数或其它原则排队。</a:t>
            </a:r>
            <a:endParaRPr lang="zh-CN" altLang="en-US" sz="3000" smtClean="0"/>
          </a:p>
          <a:p>
            <a:r>
              <a:rPr lang="zh-CN" altLang="en-US" sz="3000" smtClean="0"/>
              <a:t>通用队列组织方式：</a:t>
            </a:r>
            <a:endParaRPr lang="zh-CN" altLang="en-US" sz="3000" smtClean="0"/>
          </a:p>
          <a:p>
            <a:pPr lvl="1"/>
            <a:r>
              <a:rPr lang="zh-CN" altLang="en-US" sz="3000" smtClean="0"/>
              <a:t>线性方式</a:t>
            </a:r>
            <a:endParaRPr lang="zh-CN" altLang="en-US" sz="3000" smtClean="0"/>
          </a:p>
          <a:p>
            <a:pPr lvl="1"/>
            <a:r>
              <a:rPr lang="zh-CN" altLang="en-US" sz="3000" smtClean="0"/>
              <a:t>链接方式</a:t>
            </a:r>
            <a:endParaRPr lang="zh-CN" altLang="en-US" sz="3000" smtClean="0"/>
          </a:p>
          <a:p>
            <a:pPr lvl="1"/>
            <a:r>
              <a:rPr lang="zh-CN" altLang="en-US" sz="3000" smtClean="0"/>
              <a:t>索引方式。</a:t>
            </a:r>
            <a:endParaRPr lang="zh-CN" altLang="en-US" sz="3000" smtClean="0"/>
          </a:p>
          <a:p>
            <a:r>
              <a:rPr lang="zh-CN" altLang="en-US" sz="3000" smtClean="0"/>
              <a:t>进程入队和出队</a:t>
            </a:r>
            <a:endParaRPr lang="en-US" altLang="zh-CN" sz="3000" smtClean="0"/>
          </a:p>
        </p:txBody>
      </p:sp>
    </p:spTree>
  </p:cSld>
  <p:clrMapOvr>
    <a:masterClrMapping/>
  </p:clrMapOvr>
  <p:transition>
    <p:checke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468313" y="125413"/>
            <a:ext cx="7772400" cy="1143000"/>
          </a:xfrm>
        </p:spPr>
        <p:txBody>
          <a:bodyPr/>
          <a:lstStyle/>
          <a:p>
            <a:pPr eaLnBrk="1" hangingPunct="1"/>
            <a:r>
              <a:rPr lang="en-US" altLang="zh-CN" b="1" smtClean="0">
                <a:ea typeface="仿宋_GB2312" pitchFamily="49" charset="-122"/>
              </a:rPr>
              <a:t> </a:t>
            </a:r>
            <a:r>
              <a:rPr lang="en-US" altLang="zh-CN" sz="4000" smtClean="0">
                <a:ea typeface="华文新魏" panose="02010800040101010101" pitchFamily="2" charset="-122"/>
              </a:rPr>
              <a:t> </a:t>
            </a:r>
            <a:r>
              <a:rPr lang="zh-CN" altLang="en-US" smtClean="0">
                <a:latin typeface="华文新魏" panose="02010800040101010101" pitchFamily="2" charset="-122"/>
                <a:ea typeface="华文新魏" panose="02010800040101010101" pitchFamily="2" charset="-122"/>
              </a:rPr>
              <a:t>进程队列及其管理</a:t>
            </a:r>
            <a:r>
              <a:rPr lang="en-US" altLang="zh-CN" smtClean="0">
                <a:latin typeface="华文新魏" panose="02010800040101010101" pitchFamily="2" charset="-122"/>
                <a:ea typeface="华文新魏" panose="02010800040101010101" pitchFamily="2" charset="-122"/>
              </a:rPr>
              <a:t>(2)</a:t>
            </a:r>
            <a:endParaRPr lang="en-US" altLang="zh-CN" smtClean="0">
              <a:latin typeface="华文新魏" panose="02010800040101010101" pitchFamily="2" charset="-122"/>
              <a:ea typeface="华文新魏" panose="02010800040101010101" pitchFamily="2" charset="-122"/>
            </a:endParaRPr>
          </a:p>
        </p:txBody>
      </p:sp>
      <p:grpSp>
        <p:nvGrpSpPr>
          <p:cNvPr id="36866" name="Group 90"/>
          <p:cNvGrpSpPr/>
          <p:nvPr/>
        </p:nvGrpSpPr>
        <p:grpSpPr bwMode="auto">
          <a:xfrm>
            <a:off x="611188" y="1412875"/>
            <a:ext cx="7704137" cy="4895850"/>
            <a:chOff x="295" y="754"/>
            <a:chExt cx="4853" cy="3084"/>
          </a:xfrm>
        </p:grpSpPr>
        <p:sp>
          <p:nvSpPr>
            <p:cNvPr id="36867" name="Text Box 5"/>
            <p:cNvSpPr txBox="1">
              <a:spLocks noChangeArrowheads="1"/>
            </p:cNvSpPr>
            <p:nvPr/>
          </p:nvSpPr>
          <p:spPr bwMode="auto">
            <a:xfrm>
              <a:off x="1701" y="754"/>
              <a:ext cx="608" cy="136"/>
            </a:xfrm>
            <a:prstGeom prst="rect">
              <a:avLst/>
            </a:prstGeom>
            <a:solidFill>
              <a:srgbClr val="FFCC66"/>
            </a:solidFill>
            <a:ln w="9525">
              <a:no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PCB</a:t>
              </a:r>
              <a:r>
                <a:rPr lang="zh-CN" altLang="en-US" sz="1400">
                  <a:solidFill>
                    <a:schemeClr val="accent2"/>
                  </a:solidFill>
                  <a:latin typeface="华文新魏" panose="02010800040101010101" pitchFamily="2" charset="-122"/>
                  <a:ea typeface="华文新魏" panose="02010800040101010101" pitchFamily="2" charset="-122"/>
                </a:rPr>
                <a:t>表  </a:t>
              </a:r>
              <a:endParaRPr lang="zh-CN" altLang="en-US" sz="1400">
                <a:solidFill>
                  <a:schemeClr val="accent2"/>
                </a:solidFill>
                <a:latin typeface="华文新魏" panose="02010800040101010101" pitchFamily="2" charset="-122"/>
                <a:ea typeface="华文新魏" panose="02010800040101010101" pitchFamily="2" charset="-122"/>
              </a:endParaRPr>
            </a:p>
          </p:txBody>
        </p:sp>
        <p:grpSp>
          <p:nvGrpSpPr>
            <p:cNvPr id="36868" name="Group 6"/>
            <p:cNvGrpSpPr/>
            <p:nvPr/>
          </p:nvGrpSpPr>
          <p:grpSpPr bwMode="auto">
            <a:xfrm>
              <a:off x="1702" y="983"/>
              <a:ext cx="608" cy="276"/>
              <a:chOff x="3553" y="9240"/>
              <a:chExt cx="1080" cy="468"/>
            </a:xfrm>
          </p:grpSpPr>
          <p:sp>
            <p:nvSpPr>
              <p:cNvPr id="36951" name="Text Box 7"/>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PCB1    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52" name="Line 8"/>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69" name="Group 9"/>
            <p:cNvGrpSpPr/>
            <p:nvPr/>
          </p:nvGrpSpPr>
          <p:grpSpPr bwMode="auto">
            <a:xfrm>
              <a:off x="1702" y="1259"/>
              <a:ext cx="608" cy="277"/>
              <a:chOff x="3553" y="9240"/>
              <a:chExt cx="1080" cy="468"/>
            </a:xfrm>
          </p:grpSpPr>
          <p:sp>
            <p:nvSpPr>
              <p:cNvPr id="36949" name="Text Box 1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PCB2    5</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50" name="Line 11"/>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70" name="Group 12"/>
            <p:cNvGrpSpPr/>
            <p:nvPr/>
          </p:nvGrpSpPr>
          <p:grpSpPr bwMode="auto">
            <a:xfrm>
              <a:off x="1702" y="1536"/>
              <a:ext cx="608" cy="276"/>
              <a:chOff x="3553" y="9240"/>
              <a:chExt cx="1080" cy="468"/>
            </a:xfrm>
          </p:grpSpPr>
          <p:sp>
            <p:nvSpPr>
              <p:cNvPr id="36947" name="Text Box 1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PCB3    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8" name="Line 14"/>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71" name="Group 15"/>
            <p:cNvGrpSpPr/>
            <p:nvPr/>
          </p:nvGrpSpPr>
          <p:grpSpPr bwMode="auto">
            <a:xfrm>
              <a:off x="1702" y="1812"/>
              <a:ext cx="608" cy="276"/>
              <a:chOff x="3553" y="9240"/>
              <a:chExt cx="1080" cy="468"/>
            </a:xfrm>
          </p:grpSpPr>
          <p:sp>
            <p:nvSpPr>
              <p:cNvPr id="36945" name="Text Box 1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PCB4    0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6" name="Line 17"/>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72" name="Group 18"/>
            <p:cNvGrpSpPr/>
            <p:nvPr/>
          </p:nvGrpSpPr>
          <p:grpSpPr bwMode="auto">
            <a:xfrm>
              <a:off x="1702" y="2088"/>
              <a:ext cx="608" cy="277"/>
              <a:chOff x="3553" y="9240"/>
              <a:chExt cx="1080" cy="468"/>
            </a:xfrm>
          </p:grpSpPr>
          <p:sp>
            <p:nvSpPr>
              <p:cNvPr id="36943" name="Text Box 19"/>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PCB5    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4" name="Line 20"/>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73" name="Group 21"/>
            <p:cNvGrpSpPr/>
            <p:nvPr/>
          </p:nvGrpSpPr>
          <p:grpSpPr bwMode="auto">
            <a:xfrm>
              <a:off x="1702" y="2365"/>
              <a:ext cx="608" cy="276"/>
              <a:chOff x="3553" y="9240"/>
              <a:chExt cx="1080" cy="468"/>
            </a:xfrm>
          </p:grpSpPr>
          <p:sp>
            <p:nvSpPr>
              <p:cNvPr id="36941" name="Text Box 22"/>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PCB6    4</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2" name="Line 23"/>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sp>
          <p:nvSpPr>
            <p:cNvPr id="36874" name="Text Box 24"/>
            <p:cNvSpPr txBox="1">
              <a:spLocks noChangeArrowheads="1"/>
            </p:cNvSpPr>
            <p:nvPr/>
          </p:nvSpPr>
          <p:spPr bwMode="auto">
            <a:xfrm>
              <a:off x="588" y="983"/>
              <a:ext cx="810" cy="224"/>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运行队列指针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75" name="Line 25"/>
            <p:cNvSpPr>
              <a:spLocks noChangeShapeType="1"/>
            </p:cNvSpPr>
            <p:nvPr/>
          </p:nvSpPr>
          <p:spPr bwMode="auto">
            <a:xfrm>
              <a:off x="1398" y="1075"/>
              <a:ext cx="304" cy="0"/>
            </a:xfrm>
            <a:prstGeom prst="line">
              <a:avLst/>
            </a:prstGeom>
            <a:noFill/>
            <a:ln w="9525">
              <a:solidFill>
                <a:srgbClr val="000000"/>
              </a:solidFill>
              <a:round/>
              <a:tailEnd type="triangle" w="med" len="med"/>
            </a:ln>
          </p:spPr>
          <p:txBody>
            <a:bodyPr/>
            <a:lstStyle/>
            <a:p>
              <a:endParaRPr lang="zh-CN" altLang="en-US"/>
            </a:p>
          </p:txBody>
        </p:sp>
        <p:sp>
          <p:nvSpPr>
            <p:cNvPr id="36876" name="Text Box 26"/>
            <p:cNvSpPr txBox="1">
              <a:spLocks noChangeArrowheads="1"/>
            </p:cNvSpPr>
            <p:nvPr/>
          </p:nvSpPr>
          <p:spPr bwMode="auto">
            <a:xfrm>
              <a:off x="588" y="1352"/>
              <a:ext cx="810" cy="218"/>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就绪队列指针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77" name="Line 27"/>
            <p:cNvSpPr>
              <a:spLocks noChangeShapeType="1"/>
            </p:cNvSpPr>
            <p:nvPr/>
          </p:nvSpPr>
          <p:spPr bwMode="auto">
            <a:xfrm flipV="1">
              <a:off x="1398" y="1352"/>
              <a:ext cx="304" cy="92"/>
            </a:xfrm>
            <a:prstGeom prst="line">
              <a:avLst/>
            </a:prstGeom>
            <a:noFill/>
            <a:ln w="9525">
              <a:solidFill>
                <a:srgbClr val="000000"/>
              </a:solidFill>
              <a:round/>
              <a:tailEnd type="triangle" w="med" len="med"/>
            </a:ln>
          </p:spPr>
          <p:txBody>
            <a:bodyPr/>
            <a:lstStyle/>
            <a:p>
              <a:endParaRPr lang="zh-CN" altLang="en-US"/>
            </a:p>
          </p:txBody>
        </p:sp>
        <p:sp>
          <p:nvSpPr>
            <p:cNvPr id="36878" name="Line 28"/>
            <p:cNvSpPr>
              <a:spLocks noChangeShapeType="1"/>
            </p:cNvSpPr>
            <p:nvPr/>
          </p:nvSpPr>
          <p:spPr bwMode="auto">
            <a:xfrm>
              <a:off x="2310" y="1444"/>
              <a:ext cx="203" cy="0"/>
            </a:xfrm>
            <a:prstGeom prst="line">
              <a:avLst/>
            </a:prstGeom>
            <a:noFill/>
            <a:ln w="9525">
              <a:solidFill>
                <a:srgbClr val="000000"/>
              </a:solidFill>
              <a:round/>
            </a:ln>
          </p:spPr>
          <p:txBody>
            <a:bodyPr/>
            <a:lstStyle/>
            <a:p>
              <a:endParaRPr lang="zh-CN" altLang="en-US"/>
            </a:p>
          </p:txBody>
        </p:sp>
        <p:sp>
          <p:nvSpPr>
            <p:cNvPr id="36879" name="Line 29"/>
            <p:cNvSpPr>
              <a:spLocks noChangeShapeType="1"/>
            </p:cNvSpPr>
            <p:nvPr/>
          </p:nvSpPr>
          <p:spPr bwMode="auto">
            <a:xfrm>
              <a:off x="2513" y="1444"/>
              <a:ext cx="0" cy="828"/>
            </a:xfrm>
            <a:prstGeom prst="line">
              <a:avLst/>
            </a:prstGeom>
            <a:noFill/>
            <a:ln w="9525">
              <a:solidFill>
                <a:srgbClr val="000000"/>
              </a:solidFill>
              <a:round/>
            </a:ln>
          </p:spPr>
          <p:txBody>
            <a:bodyPr/>
            <a:lstStyle/>
            <a:p>
              <a:endParaRPr lang="zh-CN" altLang="en-US"/>
            </a:p>
          </p:txBody>
        </p:sp>
        <p:sp>
          <p:nvSpPr>
            <p:cNvPr id="36880" name="Line 30"/>
            <p:cNvSpPr>
              <a:spLocks noChangeShapeType="1"/>
            </p:cNvSpPr>
            <p:nvPr/>
          </p:nvSpPr>
          <p:spPr bwMode="auto">
            <a:xfrm flipH="1">
              <a:off x="2310" y="2272"/>
              <a:ext cx="203" cy="0"/>
            </a:xfrm>
            <a:prstGeom prst="line">
              <a:avLst/>
            </a:prstGeom>
            <a:noFill/>
            <a:ln w="9525">
              <a:solidFill>
                <a:srgbClr val="000000"/>
              </a:solidFill>
              <a:round/>
              <a:tailEnd type="triangle" w="med" len="med"/>
            </a:ln>
          </p:spPr>
          <p:txBody>
            <a:bodyPr/>
            <a:lstStyle/>
            <a:p>
              <a:endParaRPr lang="zh-CN" altLang="en-US"/>
            </a:p>
          </p:txBody>
        </p:sp>
        <p:sp>
          <p:nvSpPr>
            <p:cNvPr id="36881" name="Text Box 31"/>
            <p:cNvSpPr txBox="1">
              <a:spLocks noChangeArrowheads="1"/>
            </p:cNvSpPr>
            <p:nvPr/>
          </p:nvSpPr>
          <p:spPr bwMode="auto">
            <a:xfrm>
              <a:off x="486" y="1720"/>
              <a:ext cx="912" cy="213"/>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等待队列</a:t>
              </a:r>
              <a:r>
                <a:rPr lang="en-US" altLang="zh-CN" sz="1400">
                  <a:solidFill>
                    <a:schemeClr val="accent2"/>
                  </a:solidFill>
                  <a:latin typeface="华文新魏" panose="02010800040101010101" pitchFamily="2" charset="-122"/>
                  <a:ea typeface="华文新魏" panose="02010800040101010101" pitchFamily="2" charset="-122"/>
                </a:rPr>
                <a:t>1</a:t>
              </a:r>
              <a:r>
                <a:rPr lang="zh-CN" altLang="en-US" sz="1400">
                  <a:solidFill>
                    <a:schemeClr val="accent2"/>
                  </a:solidFill>
                  <a:latin typeface="华文新魏" panose="02010800040101010101" pitchFamily="2" charset="-122"/>
                  <a:ea typeface="华文新魏" panose="02010800040101010101" pitchFamily="2" charset="-122"/>
                </a:rPr>
                <a:t>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82" name="Text Box 32"/>
            <p:cNvSpPr txBox="1">
              <a:spLocks noChangeArrowheads="1"/>
            </p:cNvSpPr>
            <p:nvPr/>
          </p:nvSpPr>
          <p:spPr bwMode="auto">
            <a:xfrm>
              <a:off x="486" y="2088"/>
              <a:ext cx="912" cy="208"/>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等待队列</a:t>
              </a:r>
              <a:r>
                <a:rPr lang="en-US" altLang="zh-CN" sz="1400">
                  <a:solidFill>
                    <a:schemeClr val="accent2"/>
                  </a:solidFill>
                  <a:latin typeface="华文新魏" panose="02010800040101010101" pitchFamily="2" charset="-122"/>
                  <a:ea typeface="华文新魏" panose="02010800040101010101" pitchFamily="2" charset="-122"/>
                </a:rPr>
                <a:t>2</a:t>
              </a:r>
              <a:r>
                <a:rPr lang="zh-CN" altLang="en-US" sz="1400">
                  <a:solidFill>
                    <a:schemeClr val="accent2"/>
                  </a:solidFill>
                  <a:latin typeface="华文新魏" panose="02010800040101010101" pitchFamily="2" charset="-122"/>
                  <a:ea typeface="华文新魏" panose="02010800040101010101" pitchFamily="2" charset="-122"/>
                </a:rPr>
                <a:t>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83" name="Line 33"/>
            <p:cNvSpPr>
              <a:spLocks noChangeShapeType="1"/>
            </p:cNvSpPr>
            <p:nvPr/>
          </p:nvSpPr>
          <p:spPr bwMode="auto">
            <a:xfrm flipV="1">
              <a:off x="1398" y="1720"/>
              <a:ext cx="304" cy="92"/>
            </a:xfrm>
            <a:prstGeom prst="line">
              <a:avLst/>
            </a:prstGeom>
            <a:noFill/>
            <a:ln w="9525">
              <a:solidFill>
                <a:srgbClr val="000000"/>
              </a:solidFill>
              <a:round/>
              <a:tailEnd type="triangle" w="med" len="med"/>
            </a:ln>
          </p:spPr>
          <p:txBody>
            <a:bodyPr/>
            <a:lstStyle/>
            <a:p>
              <a:endParaRPr lang="zh-CN" altLang="en-US"/>
            </a:p>
          </p:txBody>
        </p:sp>
        <p:sp>
          <p:nvSpPr>
            <p:cNvPr id="36884" name="Line 34"/>
            <p:cNvSpPr>
              <a:spLocks noChangeShapeType="1"/>
            </p:cNvSpPr>
            <p:nvPr/>
          </p:nvSpPr>
          <p:spPr bwMode="auto">
            <a:xfrm>
              <a:off x="1398" y="2180"/>
              <a:ext cx="304" cy="277"/>
            </a:xfrm>
            <a:prstGeom prst="line">
              <a:avLst/>
            </a:prstGeom>
            <a:noFill/>
            <a:ln w="9525">
              <a:solidFill>
                <a:srgbClr val="000000"/>
              </a:solidFill>
              <a:round/>
              <a:tailEnd type="triangle" w="med" len="med"/>
            </a:ln>
          </p:spPr>
          <p:txBody>
            <a:bodyPr/>
            <a:lstStyle/>
            <a:p>
              <a:endParaRPr lang="zh-CN" altLang="en-US"/>
            </a:p>
          </p:txBody>
        </p:sp>
        <p:sp>
          <p:nvSpPr>
            <p:cNvPr id="36885" name="Line 35"/>
            <p:cNvSpPr>
              <a:spLocks noChangeShapeType="1"/>
            </p:cNvSpPr>
            <p:nvPr/>
          </p:nvSpPr>
          <p:spPr bwMode="auto">
            <a:xfrm>
              <a:off x="2310" y="2549"/>
              <a:ext cx="304" cy="0"/>
            </a:xfrm>
            <a:prstGeom prst="line">
              <a:avLst/>
            </a:prstGeom>
            <a:noFill/>
            <a:ln w="9525">
              <a:solidFill>
                <a:srgbClr val="000000"/>
              </a:solidFill>
              <a:round/>
            </a:ln>
          </p:spPr>
          <p:txBody>
            <a:bodyPr/>
            <a:lstStyle/>
            <a:p>
              <a:endParaRPr lang="zh-CN" altLang="en-US"/>
            </a:p>
          </p:txBody>
        </p:sp>
        <p:sp>
          <p:nvSpPr>
            <p:cNvPr id="36886" name="Line 36"/>
            <p:cNvSpPr>
              <a:spLocks noChangeShapeType="1"/>
            </p:cNvSpPr>
            <p:nvPr/>
          </p:nvSpPr>
          <p:spPr bwMode="auto">
            <a:xfrm flipV="1">
              <a:off x="2614" y="1904"/>
              <a:ext cx="0" cy="645"/>
            </a:xfrm>
            <a:prstGeom prst="line">
              <a:avLst/>
            </a:prstGeom>
            <a:noFill/>
            <a:ln w="9525">
              <a:solidFill>
                <a:srgbClr val="000000"/>
              </a:solidFill>
              <a:round/>
            </a:ln>
          </p:spPr>
          <p:txBody>
            <a:bodyPr/>
            <a:lstStyle/>
            <a:p>
              <a:endParaRPr lang="zh-CN" altLang="en-US"/>
            </a:p>
          </p:txBody>
        </p:sp>
        <p:sp>
          <p:nvSpPr>
            <p:cNvPr id="36887" name="Line 37"/>
            <p:cNvSpPr>
              <a:spLocks noChangeShapeType="1"/>
            </p:cNvSpPr>
            <p:nvPr/>
          </p:nvSpPr>
          <p:spPr bwMode="auto">
            <a:xfrm flipH="1">
              <a:off x="2310" y="1904"/>
              <a:ext cx="304" cy="0"/>
            </a:xfrm>
            <a:prstGeom prst="line">
              <a:avLst/>
            </a:prstGeom>
            <a:noFill/>
            <a:ln w="9525">
              <a:solidFill>
                <a:srgbClr val="000000"/>
              </a:solidFill>
              <a:round/>
              <a:tailEnd type="triangle" w="med" len="med"/>
            </a:ln>
          </p:spPr>
          <p:txBody>
            <a:bodyPr/>
            <a:lstStyle/>
            <a:p>
              <a:endParaRPr lang="zh-CN" altLang="en-US"/>
            </a:p>
          </p:txBody>
        </p:sp>
        <p:sp>
          <p:nvSpPr>
            <p:cNvPr id="36888" name="Text Box 38"/>
            <p:cNvSpPr txBox="1">
              <a:spLocks noChangeArrowheads="1"/>
            </p:cNvSpPr>
            <p:nvPr/>
          </p:nvSpPr>
          <p:spPr bwMode="auto">
            <a:xfrm>
              <a:off x="486" y="2549"/>
              <a:ext cx="912" cy="201"/>
            </a:xfrm>
            <a:prstGeom prst="rect">
              <a:avLst/>
            </a:prstGeom>
            <a:solidFill>
              <a:srgbClr val="FFCC66"/>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a:t>
              </a:r>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nvGrpSpPr>
            <p:cNvPr id="36889" name="Group 39"/>
            <p:cNvGrpSpPr/>
            <p:nvPr/>
          </p:nvGrpSpPr>
          <p:grpSpPr bwMode="auto">
            <a:xfrm>
              <a:off x="1702" y="3193"/>
              <a:ext cx="608" cy="277"/>
              <a:chOff x="3553" y="9240"/>
              <a:chExt cx="1080" cy="468"/>
            </a:xfrm>
          </p:grpSpPr>
          <p:sp>
            <p:nvSpPr>
              <p:cNvPr id="36939" name="Text Box 4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PCBn   7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0" name="Line 41"/>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90" name="Group 42"/>
            <p:cNvGrpSpPr/>
            <p:nvPr/>
          </p:nvGrpSpPr>
          <p:grpSpPr bwMode="auto">
            <a:xfrm>
              <a:off x="1702" y="2641"/>
              <a:ext cx="608" cy="276"/>
              <a:chOff x="3553" y="9240"/>
              <a:chExt cx="1080" cy="468"/>
            </a:xfrm>
          </p:grpSpPr>
          <p:sp>
            <p:nvSpPr>
              <p:cNvPr id="36937" name="Text Box 4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PCB7    0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38" name="Line 44"/>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91" name="Group 45"/>
            <p:cNvGrpSpPr/>
            <p:nvPr/>
          </p:nvGrpSpPr>
          <p:grpSpPr bwMode="auto">
            <a:xfrm>
              <a:off x="1702" y="2917"/>
              <a:ext cx="608" cy="276"/>
              <a:chOff x="3553" y="9240"/>
              <a:chExt cx="1080" cy="468"/>
            </a:xfrm>
          </p:grpSpPr>
          <p:sp>
            <p:nvSpPr>
              <p:cNvPr id="36935" name="Text Box 4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36" name="Line 47"/>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sp>
          <p:nvSpPr>
            <p:cNvPr id="36892" name="Line 48"/>
            <p:cNvSpPr>
              <a:spLocks noChangeShapeType="1"/>
            </p:cNvSpPr>
            <p:nvPr/>
          </p:nvSpPr>
          <p:spPr bwMode="auto">
            <a:xfrm>
              <a:off x="1398" y="3009"/>
              <a:ext cx="304" cy="369"/>
            </a:xfrm>
            <a:prstGeom prst="line">
              <a:avLst/>
            </a:prstGeom>
            <a:noFill/>
            <a:ln w="9525">
              <a:solidFill>
                <a:srgbClr val="000000"/>
              </a:solidFill>
              <a:round/>
              <a:tailEnd type="triangle" w="med" len="med"/>
            </a:ln>
          </p:spPr>
          <p:txBody>
            <a:bodyPr/>
            <a:lstStyle/>
            <a:p>
              <a:endParaRPr lang="zh-CN" altLang="en-US"/>
            </a:p>
          </p:txBody>
        </p:sp>
        <p:sp>
          <p:nvSpPr>
            <p:cNvPr id="36893" name="Line 49"/>
            <p:cNvSpPr>
              <a:spLocks noChangeShapeType="1"/>
            </p:cNvSpPr>
            <p:nvPr/>
          </p:nvSpPr>
          <p:spPr bwMode="auto">
            <a:xfrm>
              <a:off x="2310" y="3378"/>
              <a:ext cx="203" cy="0"/>
            </a:xfrm>
            <a:prstGeom prst="line">
              <a:avLst/>
            </a:prstGeom>
            <a:noFill/>
            <a:ln w="9525">
              <a:solidFill>
                <a:srgbClr val="000000"/>
              </a:solidFill>
              <a:round/>
            </a:ln>
          </p:spPr>
          <p:txBody>
            <a:bodyPr/>
            <a:lstStyle/>
            <a:p>
              <a:endParaRPr lang="zh-CN" altLang="en-US"/>
            </a:p>
          </p:txBody>
        </p:sp>
        <p:sp>
          <p:nvSpPr>
            <p:cNvPr id="36894" name="Line 50"/>
            <p:cNvSpPr>
              <a:spLocks noChangeShapeType="1"/>
            </p:cNvSpPr>
            <p:nvPr/>
          </p:nvSpPr>
          <p:spPr bwMode="auto">
            <a:xfrm flipV="1">
              <a:off x="2513" y="2825"/>
              <a:ext cx="0" cy="553"/>
            </a:xfrm>
            <a:prstGeom prst="line">
              <a:avLst/>
            </a:prstGeom>
            <a:noFill/>
            <a:ln w="9525">
              <a:solidFill>
                <a:srgbClr val="000000"/>
              </a:solidFill>
              <a:round/>
            </a:ln>
          </p:spPr>
          <p:txBody>
            <a:bodyPr/>
            <a:lstStyle/>
            <a:p>
              <a:endParaRPr lang="zh-CN" altLang="en-US"/>
            </a:p>
          </p:txBody>
        </p:sp>
        <p:sp>
          <p:nvSpPr>
            <p:cNvPr id="36895" name="Line 51"/>
            <p:cNvSpPr>
              <a:spLocks noChangeShapeType="1"/>
            </p:cNvSpPr>
            <p:nvPr/>
          </p:nvSpPr>
          <p:spPr bwMode="auto">
            <a:xfrm flipH="1">
              <a:off x="2310" y="2825"/>
              <a:ext cx="203" cy="0"/>
            </a:xfrm>
            <a:prstGeom prst="line">
              <a:avLst/>
            </a:prstGeom>
            <a:noFill/>
            <a:ln w="9525">
              <a:solidFill>
                <a:srgbClr val="000000"/>
              </a:solidFill>
              <a:round/>
              <a:tailEnd type="triangle" w="med" len="med"/>
            </a:ln>
          </p:spPr>
          <p:txBody>
            <a:bodyPr/>
            <a:lstStyle/>
            <a:p>
              <a:endParaRPr lang="zh-CN" altLang="en-US"/>
            </a:p>
          </p:txBody>
        </p:sp>
        <p:sp>
          <p:nvSpPr>
            <p:cNvPr id="36896" name="Text Box 52"/>
            <p:cNvSpPr txBox="1">
              <a:spLocks noChangeArrowheads="1"/>
            </p:cNvSpPr>
            <p:nvPr/>
          </p:nvSpPr>
          <p:spPr bwMode="auto">
            <a:xfrm>
              <a:off x="295" y="2917"/>
              <a:ext cx="1103" cy="241"/>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空闲进程队列指针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97" name="Text Box 53"/>
            <p:cNvSpPr txBox="1">
              <a:spLocks noChangeArrowheads="1"/>
            </p:cNvSpPr>
            <p:nvPr/>
          </p:nvSpPr>
          <p:spPr bwMode="auto">
            <a:xfrm>
              <a:off x="790" y="3562"/>
              <a:ext cx="1001" cy="276"/>
            </a:xfrm>
            <a:prstGeom prst="rect">
              <a:avLst/>
            </a:prstGeom>
            <a:solidFill>
              <a:srgbClr val="FFCC66"/>
            </a:solidFill>
            <a:ln w="9525">
              <a:noFill/>
              <a:miter lim="800000"/>
            </a:ln>
          </p:spPr>
          <p:txBody>
            <a:bodyPr/>
            <a:lstStyle/>
            <a:p>
              <a:pPr algn="just"/>
              <a:r>
                <a:rPr lang="zh-CN" altLang="en-US" sz="2400">
                  <a:solidFill>
                    <a:schemeClr val="accent2"/>
                  </a:solidFill>
                  <a:latin typeface="华文新魏" panose="02010800040101010101" pitchFamily="2" charset="-122"/>
                  <a:ea typeface="华文新魏" panose="02010800040101010101" pitchFamily="2" charset="-122"/>
                </a:rPr>
                <a:t>链接方式</a:t>
              </a:r>
              <a:endParaRPr lang="zh-CN" altLang="en-US" sz="2400">
                <a:solidFill>
                  <a:schemeClr val="accent2"/>
                </a:solidFill>
                <a:latin typeface="华文新魏" panose="02010800040101010101" pitchFamily="2" charset="-122"/>
                <a:ea typeface="华文新魏" panose="02010800040101010101" pitchFamily="2" charset="-122"/>
              </a:endParaRPr>
            </a:p>
          </p:txBody>
        </p:sp>
        <p:sp>
          <p:nvSpPr>
            <p:cNvPr id="36898" name="Text Box 55"/>
            <p:cNvSpPr txBox="1">
              <a:spLocks noChangeArrowheads="1"/>
            </p:cNvSpPr>
            <p:nvPr/>
          </p:nvSpPr>
          <p:spPr bwMode="auto">
            <a:xfrm>
              <a:off x="2716" y="983"/>
              <a:ext cx="811" cy="224"/>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运行队列指针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99" name="Text Box 56"/>
            <p:cNvSpPr txBox="1">
              <a:spLocks noChangeArrowheads="1"/>
            </p:cNvSpPr>
            <p:nvPr/>
          </p:nvSpPr>
          <p:spPr bwMode="auto">
            <a:xfrm>
              <a:off x="2716" y="1444"/>
              <a:ext cx="709" cy="217"/>
            </a:xfrm>
            <a:prstGeom prst="rect">
              <a:avLst/>
            </a:prstGeom>
            <a:solidFill>
              <a:schemeClr val="accent1"/>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就绪表指针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900" name="Text Box 57"/>
            <p:cNvSpPr txBox="1">
              <a:spLocks noChangeArrowheads="1"/>
            </p:cNvSpPr>
            <p:nvPr/>
          </p:nvSpPr>
          <p:spPr bwMode="auto">
            <a:xfrm>
              <a:off x="2716" y="1812"/>
              <a:ext cx="811" cy="212"/>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等待表</a:t>
              </a:r>
              <a:r>
                <a:rPr lang="en-US" altLang="zh-CN" sz="1400">
                  <a:solidFill>
                    <a:schemeClr val="accent2"/>
                  </a:solidFill>
                  <a:latin typeface="华文新魏" panose="02010800040101010101" pitchFamily="2" charset="-122"/>
                  <a:ea typeface="华文新魏" panose="02010800040101010101" pitchFamily="2" charset="-122"/>
                </a:rPr>
                <a:t>1</a:t>
              </a:r>
              <a:r>
                <a:rPr lang="zh-CN" altLang="en-US" sz="1400">
                  <a:solidFill>
                    <a:schemeClr val="accent2"/>
                  </a:solidFill>
                  <a:latin typeface="华文新魏" panose="02010800040101010101" pitchFamily="2" charset="-122"/>
                  <a:ea typeface="华文新魏" panose="02010800040101010101" pitchFamily="2" charset="-122"/>
                </a:rPr>
                <a:t>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901" name="Text Box 58"/>
            <p:cNvSpPr txBox="1">
              <a:spLocks noChangeArrowheads="1"/>
            </p:cNvSpPr>
            <p:nvPr/>
          </p:nvSpPr>
          <p:spPr bwMode="auto">
            <a:xfrm>
              <a:off x="2716" y="2641"/>
              <a:ext cx="811" cy="199"/>
            </a:xfrm>
            <a:prstGeom prst="rect">
              <a:avLst/>
            </a:prstGeom>
            <a:solidFill>
              <a:srgbClr val="FFCC66"/>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a:t>
              </a:r>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2" name="Text Box 59"/>
            <p:cNvSpPr txBox="1">
              <a:spLocks noChangeArrowheads="1"/>
            </p:cNvSpPr>
            <p:nvPr/>
          </p:nvSpPr>
          <p:spPr bwMode="auto">
            <a:xfrm>
              <a:off x="3020" y="3562"/>
              <a:ext cx="949" cy="276"/>
            </a:xfrm>
            <a:prstGeom prst="rect">
              <a:avLst/>
            </a:prstGeom>
            <a:solidFill>
              <a:srgbClr val="FFCC66"/>
            </a:solidFill>
            <a:ln w="9525">
              <a:noFill/>
              <a:miter lim="800000"/>
            </a:ln>
          </p:spPr>
          <p:txBody>
            <a:bodyPr/>
            <a:lstStyle/>
            <a:p>
              <a:pPr algn="just"/>
              <a:r>
                <a:rPr lang="zh-CN" altLang="en-US" sz="2400">
                  <a:solidFill>
                    <a:schemeClr val="accent2"/>
                  </a:solidFill>
                  <a:latin typeface="华文新魏" panose="02010800040101010101" pitchFamily="2" charset="-122"/>
                  <a:ea typeface="华文新魏" panose="02010800040101010101" pitchFamily="2" charset="-122"/>
                </a:rPr>
                <a:t>索引方式</a:t>
              </a:r>
              <a:endParaRPr lang="zh-CN" altLang="en-US" sz="2400">
                <a:solidFill>
                  <a:schemeClr val="accent2"/>
                </a:solidFill>
                <a:latin typeface="华文新魏" panose="02010800040101010101" pitchFamily="2" charset="-122"/>
                <a:ea typeface="华文新魏" panose="02010800040101010101" pitchFamily="2" charset="-122"/>
              </a:endParaRPr>
            </a:p>
          </p:txBody>
        </p:sp>
        <p:sp>
          <p:nvSpPr>
            <p:cNvPr id="36903" name="Text Box 61"/>
            <p:cNvSpPr txBox="1">
              <a:spLocks noChangeArrowheads="1"/>
            </p:cNvSpPr>
            <p:nvPr/>
          </p:nvSpPr>
          <p:spPr bwMode="auto">
            <a:xfrm>
              <a:off x="4540" y="754"/>
              <a:ext cx="608" cy="182"/>
            </a:xfrm>
            <a:prstGeom prst="rect">
              <a:avLst/>
            </a:prstGeom>
            <a:solidFill>
              <a:srgbClr val="FFCC66"/>
            </a:solidFill>
            <a:ln w="9525">
              <a:no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PCB</a:t>
              </a:r>
              <a:r>
                <a:rPr lang="zh-CN" altLang="en-US" sz="1400">
                  <a:solidFill>
                    <a:schemeClr val="accent2"/>
                  </a:solidFill>
                  <a:latin typeface="华文新魏" panose="02010800040101010101" pitchFamily="2" charset="-122"/>
                  <a:ea typeface="华文新魏" panose="02010800040101010101" pitchFamily="2" charset="-122"/>
                </a:rPr>
                <a:t>表</a:t>
              </a:r>
              <a:endParaRPr lang="zh-CN" altLang="en-US" sz="1400">
                <a:solidFill>
                  <a:schemeClr val="accent2"/>
                </a:solidFill>
                <a:latin typeface="华文新魏" panose="02010800040101010101" pitchFamily="2" charset="-122"/>
                <a:ea typeface="华文新魏" panose="02010800040101010101" pitchFamily="2" charset="-122"/>
              </a:endParaRPr>
            </a:p>
            <a:p>
              <a:pPr algn="just"/>
              <a:r>
                <a:rPr lang="zh-CN" altLang="en-US" sz="1400">
                  <a:solidFill>
                    <a:schemeClr val="accent2"/>
                  </a:solidFill>
                  <a:latin typeface="华文新魏" panose="02010800040101010101" pitchFamily="2" charset="-122"/>
                  <a:ea typeface="华文新魏" panose="02010800040101010101" pitchFamily="2" charset="-122"/>
                </a:rPr>
                <a:t>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904" name="Text Box 62"/>
            <p:cNvSpPr txBox="1">
              <a:spLocks noChangeArrowheads="1"/>
            </p:cNvSpPr>
            <p:nvPr/>
          </p:nvSpPr>
          <p:spPr bwMode="auto">
            <a:xfrm>
              <a:off x="4540" y="983"/>
              <a:ext cx="608" cy="277"/>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PCB1  </a:t>
              </a:r>
              <a:endParaRPr lang="en-US" altLang="zh-CN" sz="1400">
                <a:solidFill>
                  <a:schemeClr val="accent2"/>
                </a:solidFill>
                <a:latin typeface="华文新魏" panose="02010800040101010101" pitchFamily="2" charset="-122"/>
                <a:ea typeface="华文新魏" panose="02010800040101010101" pitchFamily="2" charset="-122"/>
              </a:endParaRPr>
            </a:p>
            <a:p>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5" name="Text Box 63"/>
            <p:cNvSpPr txBox="1">
              <a:spLocks noChangeArrowheads="1"/>
            </p:cNvSpPr>
            <p:nvPr/>
          </p:nvSpPr>
          <p:spPr bwMode="auto">
            <a:xfrm>
              <a:off x="4540" y="1260"/>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PCB2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6" name="Text Box 64"/>
            <p:cNvSpPr txBox="1">
              <a:spLocks noChangeArrowheads="1"/>
            </p:cNvSpPr>
            <p:nvPr/>
          </p:nvSpPr>
          <p:spPr bwMode="auto">
            <a:xfrm>
              <a:off x="4540" y="1536"/>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PCB3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7" name="Text Box 65"/>
            <p:cNvSpPr txBox="1">
              <a:spLocks noChangeArrowheads="1"/>
            </p:cNvSpPr>
            <p:nvPr/>
          </p:nvSpPr>
          <p:spPr bwMode="auto">
            <a:xfrm>
              <a:off x="4540" y="1812"/>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PCB4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8" name="Text Box 66"/>
            <p:cNvSpPr txBox="1">
              <a:spLocks noChangeArrowheads="1"/>
            </p:cNvSpPr>
            <p:nvPr/>
          </p:nvSpPr>
          <p:spPr bwMode="auto">
            <a:xfrm>
              <a:off x="4540" y="2088"/>
              <a:ext cx="608" cy="277"/>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PCB5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9" name="Text Box 67"/>
            <p:cNvSpPr txBox="1">
              <a:spLocks noChangeArrowheads="1"/>
            </p:cNvSpPr>
            <p:nvPr/>
          </p:nvSpPr>
          <p:spPr bwMode="auto">
            <a:xfrm>
              <a:off x="4540" y="2365"/>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PCB6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0" name="Text Box 68"/>
            <p:cNvSpPr txBox="1">
              <a:spLocks noChangeArrowheads="1"/>
            </p:cNvSpPr>
            <p:nvPr/>
          </p:nvSpPr>
          <p:spPr bwMode="auto">
            <a:xfrm>
              <a:off x="4540" y="2641"/>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1" name="Text Box 69"/>
            <p:cNvSpPr txBox="1">
              <a:spLocks noChangeArrowheads="1"/>
            </p:cNvSpPr>
            <p:nvPr/>
          </p:nvSpPr>
          <p:spPr bwMode="auto">
            <a:xfrm>
              <a:off x="4540" y="2917"/>
              <a:ext cx="608" cy="277"/>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2" name="Text Box 70"/>
            <p:cNvSpPr txBox="1">
              <a:spLocks noChangeArrowheads="1"/>
            </p:cNvSpPr>
            <p:nvPr/>
          </p:nvSpPr>
          <p:spPr bwMode="auto">
            <a:xfrm>
              <a:off x="4540" y="3194"/>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PCBn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3" name="Text Box 71"/>
            <p:cNvSpPr txBox="1">
              <a:spLocks noChangeArrowheads="1"/>
            </p:cNvSpPr>
            <p:nvPr/>
          </p:nvSpPr>
          <p:spPr bwMode="auto">
            <a:xfrm>
              <a:off x="2716" y="3009"/>
              <a:ext cx="811" cy="194"/>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空闲表指针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grpSp>
          <p:nvGrpSpPr>
            <p:cNvPr id="36914" name="Group 93"/>
            <p:cNvGrpSpPr/>
            <p:nvPr/>
          </p:nvGrpSpPr>
          <p:grpSpPr bwMode="auto">
            <a:xfrm>
              <a:off x="3628" y="1121"/>
              <a:ext cx="704" cy="994"/>
              <a:chOff x="3628" y="1121"/>
              <a:chExt cx="704" cy="994"/>
            </a:xfrm>
          </p:grpSpPr>
          <p:sp>
            <p:nvSpPr>
              <p:cNvPr id="36930" name="Text Box 73"/>
              <p:cNvSpPr txBox="1">
                <a:spLocks noChangeArrowheads="1"/>
              </p:cNvSpPr>
              <p:nvPr/>
            </p:nvSpPr>
            <p:spPr bwMode="auto">
              <a:xfrm>
                <a:off x="3729" y="1378"/>
                <a:ext cx="507" cy="737"/>
              </a:xfrm>
              <a:prstGeom prst="rect">
                <a:avLst/>
              </a:prstGeom>
              <a:solidFill>
                <a:schemeClr val="accent1"/>
              </a:solidFill>
              <a:ln w="9525">
                <a:solidFill>
                  <a:srgbClr val="000000"/>
                </a:solidFill>
                <a:miter lim="800000"/>
              </a:ln>
            </p:spPr>
            <p:txBody>
              <a:bodyPr/>
              <a:lstStyle/>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31" name="Text Box 74"/>
              <p:cNvSpPr txBox="1">
                <a:spLocks noChangeArrowheads="1"/>
              </p:cNvSpPr>
              <p:nvPr/>
            </p:nvSpPr>
            <p:spPr bwMode="auto">
              <a:xfrm>
                <a:off x="3628" y="1121"/>
                <a:ext cx="704" cy="223"/>
              </a:xfrm>
              <a:prstGeom prst="rect">
                <a:avLst/>
              </a:prstGeom>
              <a:solidFill>
                <a:srgbClr val="FFCC66"/>
              </a:solidFill>
              <a:ln w="9525">
                <a:no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就绪索引表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932" name="Line 75"/>
              <p:cNvSpPr>
                <a:spLocks noChangeShapeType="1"/>
              </p:cNvSpPr>
              <p:nvPr/>
            </p:nvSpPr>
            <p:spPr bwMode="auto">
              <a:xfrm>
                <a:off x="3729" y="1535"/>
                <a:ext cx="507" cy="0"/>
              </a:xfrm>
              <a:prstGeom prst="line">
                <a:avLst/>
              </a:prstGeom>
              <a:noFill/>
              <a:ln w="9525">
                <a:solidFill>
                  <a:srgbClr val="000000"/>
                </a:solidFill>
                <a:round/>
              </a:ln>
            </p:spPr>
            <p:txBody>
              <a:bodyPr/>
              <a:lstStyle/>
              <a:p>
                <a:endParaRPr lang="zh-CN" altLang="en-US"/>
              </a:p>
            </p:txBody>
          </p:sp>
          <p:sp>
            <p:nvSpPr>
              <p:cNvPr id="36933" name="Line 76"/>
              <p:cNvSpPr>
                <a:spLocks noChangeShapeType="1"/>
              </p:cNvSpPr>
              <p:nvPr/>
            </p:nvSpPr>
            <p:spPr bwMode="auto">
              <a:xfrm>
                <a:off x="3729" y="1720"/>
                <a:ext cx="507" cy="0"/>
              </a:xfrm>
              <a:prstGeom prst="line">
                <a:avLst/>
              </a:prstGeom>
              <a:noFill/>
              <a:ln w="9525">
                <a:solidFill>
                  <a:srgbClr val="000000"/>
                </a:solidFill>
                <a:round/>
              </a:ln>
            </p:spPr>
            <p:txBody>
              <a:bodyPr/>
              <a:lstStyle/>
              <a:p>
                <a:endParaRPr lang="zh-CN" altLang="en-US"/>
              </a:p>
            </p:txBody>
          </p:sp>
          <p:sp>
            <p:nvSpPr>
              <p:cNvPr id="36934" name="Line 77"/>
              <p:cNvSpPr>
                <a:spLocks noChangeShapeType="1"/>
              </p:cNvSpPr>
              <p:nvPr/>
            </p:nvSpPr>
            <p:spPr bwMode="auto">
              <a:xfrm>
                <a:off x="3729" y="1904"/>
                <a:ext cx="507" cy="0"/>
              </a:xfrm>
              <a:prstGeom prst="line">
                <a:avLst/>
              </a:prstGeom>
              <a:noFill/>
              <a:ln w="9525">
                <a:solidFill>
                  <a:srgbClr val="000000"/>
                </a:solidFill>
                <a:round/>
              </a:ln>
            </p:spPr>
            <p:txBody>
              <a:bodyPr/>
              <a:lstStyle/>
              <a:p>
                <a:endParaRPr lang="zh-CN" altLang="en-US"/>
              </a:p>
            </p:txBody>
          </p:sp>
        </p:grpSp>
        <p:sp>
          <p:nvSpPr>
            <p:cNvPr id="36915" name="Text Box 78"/>
            <p:cNvSpPr txBox="1">
              <a:spLocks noChangeArrowheads="1"/>
            </p:cNvSpPr>
            <p:nvPr/>
          </p:nvSpPr>
          <p:spPr bwMode="auto">
            <a:xfrm>
              <a:off x="3729" y="2549"/>
              <a:ext cx="507" cy="736"/>
            </a:xfrm>
            <a:prstGeom prst="rect">
              <a:avLst/>
            </a:prstGeom>
            <a:solidFill>
              <a:schemeClr val="accent1"/>
            </a:solidFill>
            <a:ln w="9525">
              <a:solidFill>
                <a:srgbClr val="000000"/>
              </a:solidFill>
              <a:miter lim="800000"/>
            </a:ln>
          </p:spPr>
          <p:txBody>
            <a:bodyPr/>
            <a:lstStyle/>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6" name="Text Box 79"/>
            <p:cNvSpPr txBox="1">
              <a:spLocks noChangeArrowheads="1"/>
            </p:cNvSpPr>
            <p:nvPr/>
          </p:nvSpPr>
          <p:spPr bwMode="auto">
            <a:xfrm>
              <a:off x="3628" y="2272"/>
              <a:ext cx="794" cy="206"/>
            </a:xfrm>
            <a:prstGeom prst="rect">
              <a:avLst/>
            </a:prstGeom>
            <a:solidFill>
              <a:srgbClr val="FFCC66"/>
            </a:solidFill>
            <a:ln w="9525">
              <a:no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等待索引表</a:t>
              </a:r>
              <a:r>
                <a:rPr lang="en-US" altLang="zh-CN" sz="1400">
                  <a:solidFill>
                    <a:schemeClr val="accent2"/>
                  </a:solidFill>
                  <a:latin typeface="华文新魏" panose="02010800040101010101" pitchFamily="2" charset="-122"/>
                  <a:ea typeface="华文新魏" panose="02010800040101010101" pitchFamily="2" charset="-122"/>
                </a:rPr>
                <a:t>1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7" name="Line 80"/>
            <p:cNvSpPr>
              <a:spLocks noChangeShapeType="1"/>
            </p:cNvSpPr>
            <p:nvPr/>
          </p:nvSpPr>
          <p:spPr bwMode="auto">
            <a:xfrm>
              <a:off x="3729" y="2733"/>
              <a:ext cx="507" cy="0"/>
            </a:xfrm>
            <a:prstGeom prst="line">
              <a:avLst/>
            </a:prstGeom>
            <a:noFill/>
            <a:ln w="9525">
              <a:solidFill>
                <a:srgbClr val="000000"/>
              </a:solidFill>
              <a:round/>
            </a:ln>
          </p:spPr>
          <p:txBody>
            <a:bodyPr/>
            <a:lstStyle/>
            <a:p>
              <a:endParaRPr lang="zh-CN" altLang="en-US"/>
            </a:p>
          </p:txBody>
        </p:sp>
        <p:sp>
          <p:nvSpPr>
            <p:cNvPr id="36918" name="Line 81"/>
            <p:cNvSpPr>
              <a:spLocks noChangeShapeType="1"/>
            </p:cNvSpPr>
            <p:nvPr/>
          </p:nvSpPr>
          <p:spPr bwMode="auto">
            <a:xfrm>
              <a:off x="3729" y="2917"/>
              <a:ext cx="507" cy="1"/>
            </a:xfrm>
            <a:prstGeom prst="line">
              <a:avLst/>
            </a:prstGeom>
            <a:noFill/>
            <a:ln w="9525">
              <a:solidFill>
                <a:srgbClr val="000000"/>
              </a:solidFill>
              <a:round/>
            </a:ln>
          </p:spPr>
          <p:txBody>
            <a:bodyPr/>
            <a:lstStyle/>
            <a:p>
              <a:endParaRPr lang="zh-CN" altLang="en-US"/>
            </a:p>
          </p:txBody>
        </p:sp>
        <p:sp>
          <p:nvSpPr>
            <p:cNvPr id="36919" name="Line 82"/>
            <p:cNvSpPr>
              <a:spLocks noChangeShapeType="1"/>
            </p:cNvSpPr>
            <p:nvPr/>
          </p:nvSpPr>
          <p:spPr bwMode="auto">
            <a:xfrm>
              <a:off x="3729" y="3101"/>
              <a:ext cx="507" cy="1"/>
            </a:xfrm>
            <a:prstGeom prst="line">
              <a:avLst/>
            </a:prstGeom>
            <a:noFill/>
            <a:ln w="9525">
              <a:solidFill>
                <a:srgbClr val="000000"/>
              </a:solidFill>
              <a:round/>
            </a:ln>
          </p:spPr>
          <p:txBody>
            <a:bodyPr/>
            <a:lstStyle/>
            <a:p>
              <a:endParaRPr lang="zh-CN" altLang="en-US"/>
            </a:p>
          </p:txBody>
        </p:sp>
        <p:sp>
          <p:nvSpPr>
            <p:cNvPr id="36920" name="Line 83"/>
            <p:cNvSpPr>
              <a:spLocks noChangeShapeType="1"/>
            </p:cNvSpPr>
            <p:nvPr/>
          </p:nvSpPr>
          <p:spPr bwMode="auto">
            <a:xfrm flipV="1">
              <a:off x="3425" y="1434"/>
              <a:ext cx="271" cy="194"/>
            </a:xfrm>
            <a:prstGeom prst="line">
              <a:avLst/>
            </a:prstGeom>
            <a:noFill/>
            <a:ln w="9525">
              <a:solidFill>
                <a:srgbClr val="000000"/>
              </a:solidFill>
              <a:round/>
              <a:tailEnd type="triangle" w="med" len="med"/>
            </a:ln>
          </p:spPr>
          <p:txBody>
            <a:bodyPr/>
            <a:lstStyle/>
            <a:p>
              <a:endParaRPr lang="zh-CN" altLang="en-US"/>
            </a:p>
          </p:txBody>
        </p:sp>
        <p:sp>
          <p:nvSpPr>
            <p:cNvPr id="36921" name="Line 84"/>
            <p:cNvSpPr>
              <a:spLocks noChangeShapeType="1"/>
            </p:cNvSpPr>
            <p:nvPr/>
          </p:nvSpPr>
          <p:spPr bwMode="auto">
            <a:xfrm>
              <a:off x="3527" y="1904"/>
              <a:ext cx="202" cy="645"/>
            </a:xfrm>
            <a:prstGeom prst="line">
              <a:avLst/>
            </a:prstGeom>
            <a:noFill/>
            <a:ln w="9525">
              <a:solidFill>
                <a:srgbClr val="000000"/>
              </a:solidFill>
              <a:round/>
              <a:tailEnd type="triangle" w="med" len="med"/>
            </a:ln>
          </p:spPr>
          <p:txBody>
            <a:bodyPr/>
            <a:lstStyle/>
            <a:p>
              <a:endParaRPr lang="zh-CN" altLang="en-US"/>
            </a:p>
          </p:txBody>
        </p:sp>
        <p:sp>
          <p:nvSpPr>
            <p:cNvPr id="36922" name="Line 85"/>
            <p:cNvSpPr>
              <a:spLocks noChangeShapeType="1"/>
            </p:cNvSpPr>
            <p:nvPr/>
          </p:nvSpPr>
          <p:spPr bwMode="auto">
            <a:xfrm>
              <a:off x="3527" y="1075"/>
              <a:ext cx="1013" cy="0"/>
            </a:xfrm>
            <a:prstGeom prst="line">
              <a:avLst/>
            </a:prstGeom>
            <a:noFill/>
            <a:ln w="9525">
              <a:solidFill>
                <a:srgbClr val="000000"/>
              </a:solidFill>
              <a:round/>
              <a:tailEnd type="triangle" w="med" len="med"/>
            </a:ln>
          </p:spPr>
          <p:txBody>
            <a:bodyPr/>
            <a:lstStyle/>
            <a:p>
              <a:endParaRPr lang="zh-CN" altLang="en-US"/>
            </a:p>
          </p:txBody>
        </p:sp>
        <p:sp>
          <p:nvSpPr>
            <p:cNvPr id="36923" name="Line 86"/>
            <p:cNvSpPr>
              <a:spLocks noChangeShapeType="1"/>
            </p:cNvSpPr>
            <p:nvPr/>
          </p:nvSpPr>
          <p:spPr bwMode="auto">
            <a:xfrm>
              <a:off x="4236" y="1444"/>
              <a:ext cx="304" cy="460"/>
            </a:xfrm>
            <a:prstGeom prst="line">
              <a:avLst/>
            </a:prstGeom>
            <a:noFill/>
            <a:ln w="9525">
              <a:solidFill>
                <a:srgbClr val="000000"/>
              </a:solidFill>
              <a:round/>
              <a:tailEnd type="triangle" w="med" len="med"/>
            </a:ln>
          </p:spPr>
          <p:txBody>
            <a:bodyPr/>
            <a:lstStyle/>
            <a:p>
              <a:endParaRPr lang="zh-CN" altLang="en-US"/>
            </a:p>
          </p:txBody>
        </p:sp>
        <p:sp>
          <p:nvSpPr>
            <p:cNvPr id="36924" name="Line 87"/>
            <p:cNvSpPr>
              <a:spLocks noChangeShapeType="1"/>
            </p:cNvSpPr>
            <p:nvPr/>
          </p:nvSpPr>
          <p:spPr bwMode="auto">
            <a:xfrm flipV="1">
              <a:off x="4236" y="1628"/>
              <a:ext cx="304" cy="1013"/>
            </a:xfrm>
            <a:prstGeom prst="line">
              <a:avLst/>
            </a:prstGeom>
            <a:noFill/>
            <a:ln w="9525">
              <a:solidFill>
                <a:srgbClr val="000000"/>
              </a:solidFill>
              <a:round/>
              <a:tailEnd type="triangle" w="med" len="med"/>
            </a:ln>
          </p:spPr>
          <p:txBody>
            <a:bodyPr/>
            <a:lstStyle/>
            <a:p>
              <a:endParaRPr lang="zh-CN" altLang="en-US"/>
            </a:p>
          </p:txBody>
        </p:sp>
        <p:sp>
          <p:nvSpPr>
            <p:cNvPr id="36925" name="Line 88"/>
            <p:cNvSpPr>
              <a:spLocks noChangeShapeType="1"/>
            </p:cNvSpPr>
            <p:nvPr/>
          </p:nvSpPr>
          <p:spPr bwMode="auto">
            <a:xfrm flipV="1">
              <a:off x="4236" y="1352"/>
              <a:ext cx="304" cy="276"/>
            </a:xfrm>
            <a:prstGeom prst="line">
              <a:avLst/>
            </a:prstGeom>
            <a:noFill/>
            <a:ln w="9525">
              <a:solidFill>
                <a:srgbClr val="000000"/>
              </a:solidFill>
              <a:round/>
              <a:tailEnd type="triangle" w="med" len="med"/>
            </a:ln>
          </p:spPr>
          <p:txBody>
            <a:bodyPr/>
            <a:lstStyle/>
            <a:p>
              <a:endParaRPr lang="zh-CN" altLang="en-US"/>
            </a:p>
          </p:txBody>
        </p:sp>
        <p:sp>
          <p:nvSpPr>
            <p:cNvPr id="36926" name="Line 89"/>
            <p:cNvSpPr>
              <a:spLocks noChangeShapeType="1"/>
            </p:cNvSpPr>
            <p:nvPr/>
          </p:nvSpPr>
          <p:spPr bwMode="auto">
            <a:xfrm flipV="1">
              <a:off x="4236" y="2180"/>
              <a:ext cx="304" cy="829"/>
            </a:xfrm>
            <a:prstGeom prst="line">
              <a:avLst/>
            </a:prstGeom>
            <a:noFill/>
            <a:ln w="9525">
              <a:solidFill>
                <a:srgbClr val="000000"/>
              </a:solidFill>
              <a:round/>
              <a:tailEnd type="triangle" w="med" len="med"/>
            </a:ln>
          </p:spPr>
          <p:txBody>
            <a:bodyPr/>
            <a:lstStyle/>
            <a:p>
              <a:endParaRPr lang="zh-CN" altLang="en-US"/>
            </a:p>
          </p:txBody>
        </p:sp>
        <p:sp>
          <p:nvSpPr>
            <p:cNvPr id="36927" name="Line 90"/>
            <p:cNvSpPr>
              <a:spLocks noChangeShapeType="1"/>
            </p:cNvSpPr>
            <p:nvPr/>
          </p:nvSpPr>
          <p:spPr bwMode="auto">
            <a:xfrm>
              <a:off x="4236" y="2825"/>
              <a:ext cx="304" cy="553"/>
            </a:xfrm>
            <a:prstGeom prst="line">
              <a:avLst/>
            </a:prstGeom>
            <a:noFill/>
            <a:ln w="9525">
              <a:solidFill>
                <a:srgbClr val="000000"/>
              </a:solidFill>
              <a:round/>
              <a:tailEnd type="triangle" w="med" len="med"/>
            </a:ln>
          </p:spPr>
          <p:txBody>
            <a:bodyPr/>
            <a:lstStyle/>
            <a:p>
              <a:endParaRPr lang="zh-CN" altLang="en-US"/>
            </a:p>
          </p:txBody>
        </p:sp>
        <p:sp>
          <p:nvSpPr>
            <p:cNvPr id="36928" name="Line 91"/>
            <p:cNvSpPr>
              <a:spLocks noChangeShapeType="1"/>
            </p:cNvSpPr>
            <p:nvPr/>
          </p:nvSpPr>
          <p:spPr bwMode="auto">
            <a:xfrm>
              <a:off x="4236" y="1812"/>
              <a:ext cx="304" cy="737"/>
            </a:xfrm>
            <a:prstGeom prst="line">
              <a:avLst/>
            </a:prstGeom>
            <a:noFill/>
            <a:ln w="9525">
              <a:solidFill>
                <a:srgbClr val="000000"/>
              </a:solidFill>
              <a:round/>
              <a:tailEnd type="triangle" w="med" len="med"/>
            </a:ln>
          </p:spPr>
          <p:txBody>
            <a:bodyPr/>
            <a:lstStyle/>
            <a:p>
              <a:endParaRPr lang="zh-CN" altLang="en-US"/>
            </a:p>
          </p:txBody>
        </p:sp>
        <p:sp>
          <p:nvSpPr>
            <p:cNvPr id="36929" name="Text Box 92"/>
            <p:cNvSpPr txBox="1">
              <a:spLocks noChangeArrowheads="1"/>
            </p:cNvSpPr>
            <p:nvPr/>
          </p:nvSpPr>
          <p:spPr bwMode="auto">
            <a:xfrm>
              <a:off x="2716" y="2180"/>
              <a:ext cx="811" cy="207"/>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等待表</a:t>
              </a:r>
              <a:r>
                <a:rPr lang="en-US" altLang="zh-CN" sz="1400">
                  <a:solidFill>
                    <a:schemeClr val="accent2"/>
                  </a:solidFill>
                  <a:latin typeface="华文新魏" panose="02010800040101010101" pitchFamily="2" charset="-122"/>
                  <a:ea typeface="华文新魏" panose="02010800040101010101" pitchFamily="2" charset="-122"/>
                </a:rPr>
                <a:t>2</a:t>
              </a:r>
              <a:r>
                <a:rPr lang="zh-CN" altLang="en-US" sz="1400">
                  <a:solidFill>
                    <a:schemeClr val="accent2"/>
                  </a:solidFill>
                  <a:latin typeface="华文新魏" panose="02010800040101010101" pitchFamily="2" charset="-122"/>
                  <a:ea typeface="华文新魏" panose="02010800040101010101" pitchFamily="2" charset="-122"/>
                </a:rPr>
                <a:t>指针</a:t>
              </a:r>
              <a:endParaRPr lang="zh-CN" altLang="en-US" sz="1400">
                <a:solidFill>
                  <a:schemeClr val="accent2"/>
                </a:solidFill>
                <a:latin typeface="华文新魏" panose="02010800040101010101" pitchFamily="2" charset="-122"/>
                <a:ea typeface="华文新魏" panose="0201080004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95350" y="1861820"/>
              <a:ext cx="673735" cy="82550"/>
            </p14:xfrm>
          </p:contentPart>
        </mc:Choice>
        <mc:Fallback xmlns="">
          <p:pic>
            <p:nvPicPr>
              <p:cNvPr id="2" name="墨迹 1"/>
            </p:nvPicPr>
            <p:blipFill>
              <a:blip r:embed="rId2"/>
            </p:blipFill>
            <p:spPr>
              <a:xfrm>
                <a:off x="895350" y="1861820"/>
                <a:ext cx="673735" cy="825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12800" y="2497455"/>
              <a:ext cx="375285" cy="38100"/>
            </p14:xfrm>
          </p:contentPart>
        </mc:Choice>
        <mc:Fallback xmlns="">
          <p:pic>
            <p:nvPicPr>
              <p:cNvPr id="3" name="墨迹 2"/>
            </p:nvPicPr>
            <p:blipFill>
              <a:blip r:embed="rId4"/>
            </p:blipFill>
            <p:spPr>
              <a:xfrm>
                <a:off x="812800" y="2497455"/>
                <a:ext cx="375285" cy="381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71500" y="3171190"/>
              <a:ext cx="578485" cy="44450"/>
            </p14:xfrm>
          </p:contentPart>
        </mc:Choice>
        <mc:Fallback xmlns="">
          <p:pic>
            <p:nvPicPr>
              <p:cNvPr id="4" name="墨迹 3"/>
            </p:nvPicPr>
            <p:blipFill>
              <a:blip r:embed="rId6"/>
            </p:blipFill>
            <p:spPr>
              <a:xfrm>
                <a:off x="571500" y="3171190"/>
                <a:ext cx="578485" cy="444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54050" y="2395855"/>
              <a:ext cx="375285" cy="234950"/>
            </p14:xfrm>
          </p:contentPart>
        </mc:Choice>
        <mc:Fallback xmlns="">
          <p:pic>
            <p:nvPicPr>
              <p:cNvPr id="5" name="墨迹 4"/>
            </p:nvPicPr>
            <p:blipFill>
              <a:blip r:embed="rId8"/>
            </p:blipFill>
            <p:spPr>
              <a:xfrm>
                <a:off x="654050" y="2395855"/>
                <a:ext cx="375285" cy="2349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030855" y="2472055"/>
              <a:ext cx="323850" cy="25400"/>
            </p14:xfrm>
          </p:contentPart>
        </mc:Choice>
        <mc:Fallback xmlns="">
          <p:pic>
            <p:nvPicPr>
              <p:cNvPr id="6" name="墨迹 5"/>
            </p:nvPicPr>
            <p:blipFill>
              <a:blip r:embed="rId10"/>
            </p:blipFill>
            <p:spPr>
              <a:xfrm>
                <a:off x="3030855" y="2472055"/>
                <a:ext cx="323850"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759585" y="1785620"/>
              <a:ext cx="457835" cy="299085"/>
            </p14:xfrm>
          </p:contentPart>
        </mc:Choice>
        <mc:Fallback xmlns="">
          <p:pic>
            <p:nvPicPr>
              <p:cNvPr id="7" name="墨迹 6"/>
            </p:nvPicPr>
            <p:blipFill>
              <a:blip r:embed="rId12"/>
            </p:blipFill>
            <p:spPr>
              <a:xfrm>
                <a:off x="1759585" y="1785620"/>
                <a:ext cx="457835" cy="2990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861820" y="2306955"/>
              <a:ext cx="400050" cy="292100"/>
            </p14:xfrm>
          </p:contentPart>
        </mc:Choice>
        <mc:Fallback xmlns="">
          <p:pic>
            <p:nvPicPr>
              <p:cNvPr id="8" name="墨迹 7"/>
            </p:nvPicPr>
            <p:blipFill>
              <a:blip r:embed="rId14"/>
            </p:blipFill>
            <p:spPr>
              <a:xfrm>
                <a:off x="1861820" y="2306955"/>
                <a:ext cx="400050" cy="2921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1715135" y="2847340"/>
              <a:ext cx="426085" cy="450850"/>
            </p14:xfrm>
          </p:contentPart>
        </mc:Choice>
        <mc:Fallback xmlns="">
          <p:pic>
            <p:nvPicPr>
              <p:cNvPr id="9" name="墨迹 8"/>
            </p:nvPicPr>
            <p:blipFill>
              <a:blip r:embed="rId16"/>
            </p:blipFill>
            <p:spPr>
              <a:xfrm>
                <a:off x="1715135" y="2847340"/>
                <a:ext cx="426085" cy="450850"/>
              </a:xfrm>
              <a:prstGeom prst="rect"/>
            </p:spPr>
          </p:pic>
        </mc:Fallback>
      </mc:AlternateContent>
    </p:spTree>
  </p:cSld>
  <p:clrMapOvr>
    <a:masterClrMapping/>
  </p:clrMapOvr>
  <p:transition>
    <p:checke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395288" y="260350"/>
            <a:ext cx="86106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2.3.4 </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进程上下文切换与处理器状态转换</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7890" name="Rectangle 3"/>
          <p:cNvSpPr>
            <a:spLocks noChangeArrowheads="1"/>
          </p:cNvSpPr>
          <p:nvPr/>
        </p:nvSpPr>
        <p:spPr bwMode="auto">
          <a:xfrm>
            <a:off x="468313" y="1989138"/>
            <a:ext cx="8280400" cy="41052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200"/>
              <a:t>进程切换：让处于运行态的进程中断运行，让出处理器，这时要做一次进程上下文切换、即保存老进程的上下文而装入被保护了的新进程的上下文，以便新进程运行。</a:t>
            </a:r>
            <a:endParaRPr lang="en-US" altLang="zh-CN" sz="32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p:cNvSpPr>
          <p:nvPr/>
        </p:nvSpPr>
        <p:spPr bwMode="auto">
          <a:xfrm>
            <a:off x="838200" y="188913"/>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进程上下文切换的步骤</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8914" name="Rectangle 3"/>
          <p:cNvSpPr>
            <a:spLocks noChangeArrowheads="1"/>
          </p:cNvSpPr>
          <p:nvPr/>
        </p:nvSpPr>
        <p:spPr bwMode="auto">
          <a:xfrm>
            <a:off x="684213" y="1479550"/>
            <a:ext cx="8064500" cy="50450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t>保存被中断进程的处理器现场信息</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修改被中断进程的进程控制块有关信息，如进程状态等</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把被中断进程的</a:t>
            </a:r>
            <a:r>
              <a:rPr lang="en-US" altLang="zh-CN" sz="3000"/>
              <a:t>PSW</a:t>
            </a:r>
            <a:r>
              <a:rPr lang="zh-CN" altLang="en-US" sz="3000"/>
              <a:t>加入有关队列</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选择下一个占有处理器运行的进程</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修改被选中进程的</a:t>
            </a:r>
            <a:r>
              <a:rPr lang="en-US" altLang="zh-CN" sz="3000"/>
              <a:t>PSW</a:t>
            </a:r>
            <a:r>
              <a:rPr lang="zh-CN" altLang="en-US" sz="3000"/>
              <a:t>的有关信息</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根据被选中进程设置操作系统用到的地址转换和存储保护信息</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根据被选中进程恢复处理器现场</a:t>
            </a:r>
            <a:endParaRPr lang="zh-CN" altLang="en-US" sz="30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82650" y="1264285"/>
              <a:ext cx="1741170" cy="801370"/>
            </p14:xfrm>
          </p:contentPart>
        </mc:Choice>
        <mc:Fallback xmlns="">
          <p:pic>
            <p:nvPicPr>
              <p:cNvPr id="2" name="墨迹 1"/>
            </p:nvPicPr>
            <p:blipFill>
              <a:blip r:embed="rId2"/>
            </p:blipFill>
            <p:spPr>
              <a:xfrm>
                <a:off x="882650" y="1264285"/>
                <a:ext cx="1741170" cy="80137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604770" y="1950720"/>
              <a:ext cx="4371975" cy="127635"/>
            </p14:xfrm>
          </p:contentPart>
        </mc:Choice>
        <mc:Fallback xmlns="">
          <p:pic>
            <p:nvPicPr>
              <p:cNvPr id="3" name="墨迹 2"/>
            </p:nvPicPr>
            <p:blipFill>
              <a:blip r:embed="rId4"/>
            </p:blipFill>
            <p:spPr>
              <a:xfrm>
                <a:off x="2604770" y="1950720"/>
                <a:ext cx="4371975" cy="1276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786245" y="1200785"/>
              <a:ext cx="241300" cy="457835"/>
            </p14:xfrm>
          </p:contentPart>
        </mc:Choice>
        <mc:Fallback xmlns="">
          <p:pic>
            <p:nvPicPr>
              <p:cNvPr id="4" name="墨迹 3"/>
            </p:nvPicPr>
            <p:blipFill>
              <a:blip r:embed="rId6"/>
            </p:blipFill>
            <p:spPr>
              <a:xfrm>
                <a:off x="6786245" y="1200785"/>
                <a:ext cx="241300" cy="4578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900545" y="1474470"/>
              <a:ext cx="152400" cy="101600"/>
            </p14:xfrm>
          </p:contentPart>
        </mc:Choice>
        <mc:Fallback xmlns="">
          <p:pic>
            <p:nvPicPr>
              <p:cNvPr id="5" name="墨迹 4"/>
            </p:nvPicPr>
            <p:blipFill>
              <a:blip r:embed="rId8"/>
            </p:blipFill>
            <p:spPr>
              <a:xfrm>
                <a:off x="6900545" y="1474470"/>
                <a:ext cx="152400" cy="1016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6964045" y="1537970"/>
              <a:ext cx="139700" cy="304800"/>
            </p14:xfrm>
          </p:contentPart>
        </mc:Choice>
        <mc:Fallback xmlns="">
          <p:pic>
            <p:nvPicPr>
              <p:cNvPr id="6" name="墨迹 5"/>
            </p:nvPicPr>
            <p:blipFill>
              <a:blip r:embed="rId10"/>
            </p:blipFill>
            <p:spPr>
              <a:xfrm>
                <a:off x="6964045" y="1537970"/>
                <a:ext cx="139700" cy="3048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7141845" y="1022985"/>
              <a:ext cx="178435" cy="215900"/>
            </p14:xfrm>
          </p:contentPart>
        </mc:Choice>
        <mc:Fallback xmlns="">
          <p:pic>
            <p:nvPicPr>
              <p:cNvPr id="7" name="墨迹 6"/>
            </p:nvPicPr>
            <p:blipFill>
              <a:blip r:embed="rId12"/>
            </p:blipFill>
            <p:spPr>
              <a:xfrm>
                <a:off x="7141845" y="1022985"/>
                <a:ext cx="178435" cy="2159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7320280" y="991235"/>
              <a:ext cx="95250" cy="203200"/>
            </p14:xfrm>
          </p:contentPart>
        </mc:Choice>
        <mc:Fallback xmlns="">
          <p:pic>
            <p:nvPicPr>
              <p:cNvPr id="8" name="墨迹 7"/>
            </p:nvPicPr>
            <p:blipFill>
              <a:blip r:embed="rId14"/>
            </p:blipFill>
            <p:spPr>
              <a:xfrm>
                <a:off x="7320280" y="991235"/>
                <a:ext cx="95250" cy="2032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7186295" y="1423670"/>
              <a:ext cx="197485" cy="101600"/>
            </p14:xfrm>
          </p:contentPart>
        </mc:Choice>
        <mc:Fallback xmlns="">
          <p:pic>
            <p:nvPicPr>
              <p:cNvPr id="9" name="墨迹 8"/>
            </p:nvPicPr>
            <p:blipFill>
              <a:blip r:embed="rId16"/>
            </p:blipFill>
            <p:spPr>
              <a:xfrm>
                <a:off x="7186295" y="1423670"/>
                <a:ext cx="197485" cy="101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7390130" y="1379220"/>
              <a:ext cx="38100" cy="209550"/>
            </p14:xfrm>
          </p:contentPart>
        </mc:Choice>
        <mc:Fallback xmlns="">
          <p:pic>
            <p:nvPicPr>
              <p:cNvPr id="10" name="墨迹 9"/>
            </p:nvPicPr>
            <p:blipFill>
              <a:blip r:embed="rId18"/>
            </p:blipFill>
            <p:spPr>
              <a:xfrm>
                <a:off x="7390130" y="1379220"/>
                <a:ext cx="38100" cy="2095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7371080" y="1346835"/>
              <a:ext cx="120650" cy="95885"/>
            </p14:xfrm>
          </p:contentPart>
        </mc:Choice>
        <mc:Fallback xmlns="">
          <p:pic>
            <p:nvPicPr>
              <p:cNvPr id="11" name="墨迹 10"/>
            </p:nvPicPr>
            <p:blipFill>
              <a:blip r:embed="rId20"/>
            </p:blipFill>
            <p:spPr>
              <a:xfrm>
                <a:off x="7371080" y="1346835"/>
                <a:ext cx="120650" cy="9588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7211695" y="1684020"/>
              <a:ext cx="38100" cy="323850"/>
            </p14:xfrm>
          </p:contentPart>
        </mc:Choice>
        <mc:Fallback xmlns="">
          <p:pic>
            <p:nvPicPr>
              <p:cNvPr id="12" name="墨迹 11"/>
            </p:nvPicPr>
            <p:blipFill>
              <a:blip r:embed="rId22"/>
            </p:blipFill>
            <p:spPr>
              <a:xfrm>
                <a:off x="7211695" y="1684020"/>
                <a:ext cx="38100" cy="3238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7173595" y="1690370"/>
              <a:ext cx="216535" cy="139700"/>
            </p14:xfrm>
          </p:contentPart>
        </mc:Choice>
        <mc:Fallback xmlns="">
          <p:pic>
            <p:nvPicPr>
              <p:cNvPr id="13" name="墨迹 12"/>
            </p:nvPicPr>
            <p:blipFill>
              <a:blip r:embed="rId24"/>
            </p:blipFill>
            <p:spPr>
              <a:xfrm>
                <a:off x="7173595" y="1690370"/>
                <a:ext cx="216535" cy="1397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7364730" y="1728470"/>
              <a:ext cx="222250" cy="165100"/>
            </p14:xfrm>
          </p:contentPart>
        </mc:Choice>
        <mc:Fallback xmlns="">
          <p:pic>
            <p:nvPicPr>
              <p:cNvPr id="14" name="墨迹 13"/>
            </p:nvPicPr>
            <p:blipFill>
              <a:blip r:embed="rId26"/>
            </p:blipFill>
            <p:spPr>
              <a:xfrm>
                <a:off x="7364730" y="1728470"/>
                <a:ext cx="222250" cy="1651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7593330" y="1760220"/>
              <a:ext cx="266700" cy="209550"/>
            </p14:xfrm>
          </p:contentPart>
        </mc:Choice>
        <mc:Fallback xmlns="">
          <p:pic>
            <p:nvPicPr>
              <p:cNvPr id="15" name="墨迹 14"/>
            </p:nvPicPr>
            <p:blipFill>
              <a:blip r:embed="rId28"/>
            </p:blipFill>
            <p:spPr>
              <a:xfrm>
                <a:off x="7593330" y="1760220"/>
                <a:ext cx="266700" cy="2095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7186295" y="1238885"/>
              <a:ext cx="362585" cy="63500"/>
            </p14:xfrm>
          </p:contentPart>
        </mc:Choice>
        <mc:Fallback xmlns="">
          <p:pic>
            <p:nvPicPr>
              <p:cNvPr id="16" name="墨迹 15"/>
            </p:nvPicPr>
            <p:blipFill>
              <a:blip r:embed="rId30"/>
            </p:blipFill>
            <p:spPr>
              <a:xfrm>
                <a:off x="7186295" y="1238885"/>
                <a:ext cx="362585" cy="635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7268845" y="1614170"/>
              <a:ext cx="197485" cy="44450"/>
            </p14:xfrm>
          </p:contentPart>
        </mc:Choice>
        <mc:Fallback xmlns="">
          <p:pic>
            <p:nvPicPr>
              <p:cNvPr id="17" name="墨迹 16"/>
            </p:nvPicPr>
            <p:blipFill>
              <a:blip r:embed="rId32"/>
            </p:blipFill>
            <p:spPr>
              <a:xfrm>
                <a:off x="7268845" y="1614170"/>
                <a:ext cx="197485" cy="444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7071995" y="1963420"/>
              <a:ext cx="699135" cy="114935"/>
            </p14:xfrm>
          </p:contentPart>
        </mc:Choice>
        <mc:Fallback xmlns="">
          <p:pic>
            <p:nvPicPr>
              <p:cNvPr id="18" name="墨迹 17"/>
            </p:nvPicPr>
            <p:blipFill>
              <a:blip r:embed="rId34"/>
            </p:blipFill>
            <p:spPr>
              <a:xfrm>
                <a:off x="7071995" y="1963420"/>
                <a:ext cx="699135" cy="11493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4206240" y="1340485"/>
              <a:ext cx="1918970" cy="635635"/>
            </p14:xfrm>
          </p:contentPart>
        </mc:Choice>
        <mc:Fallback xmlns="">
          <p:pic>
            <p:nvPicPr>
              <p:cNvPr id="19" name="墨迹 18"/>
            </p:nvPicPr>
            <p:blipFill>
              <a:blip r:embed="rId36"/>
            </p:blipFill>
            <p:spPr>
              <a:xfrm>
                <a:off x="4206240" y="1340485"/>
                <a:ext cx="1918970" cy="63563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7809230" y="1296035"/>
              <a:ext cx="171450" cy="360"/>
            </p14:xfrm>
          </p:contentPart>
        </mc:Choice>
        <mc:Fallback xmlns="">
          <p:pic>
            <p:nvPicPr>
              <p:cNvPr id="20" name="墨迹 19"/>
            </p:nvPicPr>
            <p:blipFill>
              <a:blip r:embed="rId38"/>
            </p:blipFill>
            <p:spPr>
              <a:xfrm>
                <a:off x="7809230" y="1296035"/>
                <a:ext cx="17145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7847330" y="1359535"/>
              <a:ext cx="152400" cy="360"/>
            </p14:xfrm>
          </p:contentPart>
        </mc:Choice>
        <mc:Fallback xmlns="">
          <p:pic>
            <p:nvPicPr>
              <p:cNvPr id="21" name="墨迹 20"/>
            </p:nvPicPr>
            <p:blipFill>
              <a:blip r:embed="rId40"/>
            </p:blipFill>
            <p:spPr>
              <a:xfrm>
                <a:off x="7847330" y="1359535"/>
                <a:ext cx="15240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8006080" y="1213485"/>
              <a:ext cx="158750" cy="254635"/>
            </p14:xfrm>
          </p:contentPart>
        </mc:Choice>
        <mc:Fallback xmlns="">
          <p:pic>
            <p:nvPicPr>
              <p:cNvPr id="22" name="墨迹 21"/>
            </p:nvPicPr>
            <p:blipFill>
              <a:blip r:embed="rId42"/>
            </p:blipFill>
            <p:spPr>
              <a:xfrm>
                <a:off x="8006080" y="1213485"/>
                <a:ext cx="158750" cy="25463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8183880" y="984885"/>
              <a:ext cx="121285" cy="730885"/>
            </p14:xfrm>
          </p:contentPart>
        </mc:Choice>
        <mc:Fallback xmlns="">
          <p:pic>
            <p:nvPicPr>
              <p:cNvPr id="23" name="墨迹 22"/>
            </p:nvPicPr>
            <p:blipFill>
              <a:blip r:embed="rId44"/>
            </p:blipFill>
            <p:spPr>
              <a:xfrm>
                <a:off x="8183880" y="984885"/>
                <a:ext cx="121285" cy="7308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8324215" y="883285"/>
              <a:ext cx="171450" cy="50800"/>
            </p14:xfrm>
          </p:contentPart>
        </mc:Choice>
        <mc:Fallback xmlns="">
          <p:pic>
            <p:nvPicPr>
              <p:cNvPr id="24" name="墨迹 23"/>
            </p:nvPicPr>
            <p:blipFill>
              <a:blip r:embed="rId46"/>
            </p:blipFill>
            <p:spPr>
              <a:xfrm>
                <a:off x="8324215" y="883285"/>
                <a:ext cx="171450" cy="508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8463915" y="718185"/>
              <a:ext cx="6350" cy="546100"/>
            </p14:xfrm>
          </p:contentPart>
        </mc:Choice>
        <mc:Fallback xmlns="">
          <p:pic>
            <p:nvPicPr>
              <p:cNvPr id="25" name="墨迹 24"/>
            </p:nvPicPr>
            <p:blipFill>
              <a:blip r:embed="rId48"/>
            </p:blipFill>
            <p:spPr>
              <a:xfrm>
                <a:off x="8463915" y="718185"/>
                <a:ext cx="6350" cy="5461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8565515" y="819785"/>
              <a:ext cx="114300" cy="25400"/>
            </p14:xfrm>
          </p:contentPart>
        </mc:Choice>
        <mc:Fallback xmlns="">
          <p:pic>
            <p:nvPicPr>
              <p:cNvPr id="28" name="墨迹 27"/>
            </p:nvPicPr>
            <p:blipFill>
              <a:blip r:embed="rId50"/>
            </p:blipFill>
            <p:spPr>
              <a:xfrm>
                <a:off x="8565515" y="819785"/>
                <a:ext cx="114300" cy="254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8603615" y="927735"/>
              <a:ext cx="152400" cy="38100"/>
            </p14:xfrm>
          </p:contentPart>
        </mc:Choice>
        <mc:Fallback xmlns="">
          <p:pic>
            <p:nvPicPr>
              <p:cNvPr id="29" name="墨迹 28"/>
            </p:nvPicPr>
            <p:blipFill>
              <a:blip r:embed="rId52"/>
            </p:blipFill>
            <p:spPr>
              <a:xfrm>
                <a:off x="8603615" y="927735"/>
                <a:ext cx="152400" cy="381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3" name="墨迹 32"/>
              <p14:cNvContentPartPr/>
              <p14:nvPr/>
            </p14:nvContentPartPr>
            <p14:xfrm>
              <a:off x="8330565" y="1506220"/>
              <a:ext cx="44450" cy="368300"/>
            </p14:xfrm>
          </p:contentPart>
        </mc:Choice>
        <mc:Fallback xmlns="">
          <p:pic>
            <p:nvPicPr>
              <p:cNvPr id="33" name="墨迹 32"/>
            </p:nvPicPr>
            <p:blipFill>
              <a:blip r:embed="rId54"/>
            </p:blipFill>
            <p:spPr>
              <a:xfrm>
                <a:off x="8330565" y="1506220"/>
                <a:ext cx="44450" cy="3683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4" name="墨迹 33"/>
              <p14:cNvContentPartPr/>
              <p14:nvPr/>
            </p14:nvContentPartPr>
            <p14:xfrm>
              <a:off x="8292465" y="1506220"/>
              <a:ext cx="88900" cy="171450"/>
            </p14:xfrm>
          </p:contentPart>
        </mc:Choice>
        <mc:Fallback xmlns="">
          <p:pic>
            <p:nvPicPr>
              <p:cNvPr id="34" name="墨迹 33"/>
            </p:nvPicPr>
            <p:blipFill>
              <a:blip r:embed="rId56"/>
            </p:blipFill>
            <p:spPr>
              <a:xfrm>
                <a:off x="8292465" y="1506220"/>
                <a:ext cx="88900" cy="1714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6" name="墨迹 35"/>
              <p14:cNvContentPartPr/>
              <p14:nvPr/>
            </p14:nvContentPartPr>
            <p14:xfrm>
              <a:off x="8686165" y="1601470"/>
              <a:ext cx="6350" cy="215900"/>
            </p14:xfrm>
          </p:contentPart>
        </mc:Choice>
        <mc:Fallback xmlns="">
          <p:pic>
            <p:nvPicPr>
              <p:cNvPr id="36" name="墨迹 35"/>
            </p:nvPicPr>
            <p:blipFill>
              <a:blip r:embed="rId58"/>
            </p:blipFill>
            <p:spPr>
              <a:xfrm>
                <a:off x="8686165" y="1601470"/>
                <a:ext cx="6350" cy="2159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7" name="墨迹 36"/>
              <p14:cNvContentPartPr/>
              <p14:nvPr/>
            </p14:nvContentPartPr>
            <p14:xfrm>
              <a:off x="8635365" y="1518920"/>
              <a:ext cx="254000" cy="336550"/>
            </p14:xfrm>
          </p:contentPart>
        </mc:Choice>
        <mc:Fallback xmlns="">
          <p:pic>
            <p:nvPicPr>
              <p:cNvPr id="37" name="墨迹 36"/>
            </p:nvPicPr>
            <p:blipFill>
              <a:blip r:embed="rId60"/>
            </p:blipFill>
            <p:spPr>
              <a:xfrm>
                <a:off x="8635365" y="1518920"/>
                <a:ext cx="254000" cy="3365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8" name="墨迹 37"/>
              <p14:cNvContentPartPr/>
              <p14:nvPr/>
            </p14:nvContentPartPr>
            <p14:xfrm>
              <a:off x="8349615" y="2007870"/>
              <a:ext cx="387350" cy="6350"/>
            </p14:xfrm>
          </p:contentPart>
        </mc:Choice>
        <mc:Fallback xmlns="">
          <p:pic>
            <p:nvPicPr>
              <p:cNvPr id="38" name="墨迹 37"/>
            </p:nvPicPr>
            <p:blipFill>
              <a:blip r:embed="rId62"/>
            </p:blipFill>
            <p:spPr>
              <a:xfrm>
                <a:off x="8349615" y="2007870"/>
                <a:ext cx="387350" cy="63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9" name="墨迹 38"/>
              <p14:cNvContentPartPr/>
              <p14:nvPr/>
            </p14:nvContentPartPr>
            <p14:xfrm>
              <a:off x="1442085" y="2395855"/>
              <a:ext cx="5267960" cy="203200"/>
            </p14:xfrm>
          </p:contentPart>
        </mc:Choice>
        <mc:Fallback xmlns="">
          <p:pic>
            <p:nvPicPr>
              <p:cNvPr id="39" name="墨迹 38"/>
            </p:nvPicPr>
            <p:blipFill>
              <a:blip r:embed="rId64"/>
            </p:blipFill>
            <p:spPr>
              <a:xfrm>
                <a:off x="1442085" y="2395855"/>
                <a:ext cx="5267960" cy="2032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0" name="墨迹 39"/>
              <p14:cNvContentPartPr/>
              <p14:nvPr/>
            </p14:nvContentPartPr>
            <p14:xfrm>
              <a:off x="6805295" y="2522855"/>
              <a:ext cx="692785" cy="360"/>
            </p14:xfrm>
          </p:contentPart>
        </mc:Choice>
        <mc:Fallback xmlns="">
          <p:pic>
            <p:nvPicPr>
              <p:cNvPr id="40" name="墨迹 39"/>
            </p:nvPicPr>
            <p:blipFill>
              <a:blip r:embed="rId66"/>
            </p:blipFill>
            <p:spPr>
              <a:xfrm>
                <a:off x="6805295" y="2522855"/>
                <a:ext cx="692785" cy="36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1" name="墨迹 40"/>
              <p14:cNvContentPartPr/>
              <p14:nvPr/>
            </p14:nvContentPartPr>
            <p14:xfrm>
              <a:off x="1467485" y="2980690"/>
              <a:ext cx="927735" cy="31750"/>
            </p14:xfrm>
          </p:contentPart>
        </mc:Choice>
        <mc:Fallback xmlns="">
          <p:pic>
            <p:nvPicPr>
              <p:cNvPr id="41" name="墨迹 40"/>
            </p:nvPicPr>
            <p:blipFill>
              <a:blip r:embed="rId68"/>
            </p:blipFill>
            <p:spPr>
              <a:xfrm>
                <a:off x="1467485" y="2980690"/>
                <a:ext cx="927735" cy="317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2" name="墨迹 41"/>
              <p14:cNvContentPartPr/>
              <p14:nvPr/>
            </p14:nvContentPartPr>
            <p14:xfrm>
              <a:off x="3316605" y="2758440"/>
              <a:ext cx="76200" cy="196850"/>
            </p14:xfrm>
          </p:contentPart>
        </mc:Choice>
        <mc:Fallback xmlns="">
          <p:pic>
            <p:nvPicPr>
              <p:cNvPr id="42" name="墨迹 41"/>
            </p:nvPicPr>
            <p:blipFill>
              <a:blip r:embed="rId70"/>
            </p:blipFill>
            <p:spPr>
              <a:xfrm>
                <a:off x="3316605" y="2758440"/>
                <a:ext cx="76200" cy="1968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3" name="墨迹 42"/>
              <p14:cNvContentPartPr/>
              <p14:nvPr/>
            </p14:nvContentPartPr>
            <p14:xfrm>
              <a:off x="3386455" y="2796540"/>
              <a:ext cx="133350" cy="127000"/>
            </p14:xfrm>
          </p:contentPart>
        </mc:Choice>
        <mc:Fallback xmlns="">
          <p:pic>
            <p:nvPicPr>
              <p:cNvPr id="43" name="墨迹 42"/>
            </p:nvPicPr>
            <p:blipFill>
              <a:blip r:embed="rId72"/>
            </p:blipFill>
            <p:spPr>
              <a:xfrm>
                <a:off x="3386455" y="2796540"/>
                <a:ext cx="133350" cy="1270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4" name="墨迹 43"/>
              <p14:cNvContentPartPr/>
              <p14:nvPr/>
            </p14:nvContentPartPr>
            <p14:xfrm>
              <a:off x="3602355" y="2745740"/>
              <a:ext cx="216535" cy="228600"/>
            </p14:xfrm>
          </p:contentPart>
        </mc:Choice>
        <mc:Fallback xmlns="">
          <p:pic>
            <p:nvPicPr>
              <p:cNvPr id="44" name="墨迹 43"/>
            </p:nvPicPr>
            <p:blipFill>
              <a:blip r:embed="rId74"/>
            </p:blipFill>
            <p:spPr>
              <a:xfrm>
                <a:off x="3602355" y="2745740"/>
                <a:ext cx="216535" cy="2286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5" name="墨迹 44"/>
              <p14:cNvContentPartPr/>
              <p14:nvPr/>
            </p14:nvContentPartPr>
            <p14:xfrm>
              <a:off x="3850640" y="2777490"/>
              <a:ext cx="298450" cy="209550"/>
            </p14:xfrm>
          </p:contentPart>
        </mc:Choice>
        <mc:Fallback xmlns="">
          <p:pic>
            <p:nvPicPr>
              <p:cNvPr id="45" name="墨迹 44"/>
            </p:nvPicPr>
            <p:blipFill>
              <a:blip r:embed="rId76"/>
            </p:blipFill>
            <p:spPr>
              <a:xfrm>
                <a:off x="3850640" y="2777490"/>
                <a:ext cx="298450" cy="20955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6" name="墨迹 45"/>
              <p14:cNvContentPartPr/>
              <p14:nvPr/>
            </p14:nvContentPartPr>
            <p14:xfrm>
              <a:off x="4320540" y="2866390"/>
              <a:ext cx="445135" cy="44450"/>
            </p14:xfrm>
          </p:contentPart>
        </mc:Choice>
        <mc:Fallback xmlns="">
          <p:pic>
            <p:nvPicPr>
              <p:cNvPr id="46" name="墨迹 45"/>
            </p:nvPicPr>
            <p:blipFill>
              <a:blip r:embed="rId78"/>
            </p:blipFill>
            <p:spPr>
              <a:xfrm>
                <a:off x="4320540" y="2866390"/>
                <a:ext cx="445135" cy="444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7" name="墨迹 46"/>
              <p14:cNvContentPartPr/>
              <p14:nvPr/>
            </p14:nvContentPartPr>
            <p14:xfrm>
              <a:off x="4670425" y="2790190"/>
              <a:ext cx="158750" cy="177800"/>
            </p14:xfrm>
          </p:contentPart>
        </mc:Choice>
        <mc:Fallback xmlns="">
          <p:pic>
            <p:nvPicPr>
              <p:cNvPr id="47" name="墨迹 46"/>
            </p:nvPicPr>
            <p:blipFill>
              <a:blip r:embed="rId80"/>
            </p:blipFill>
            <p:spPr>
              <a:xfrm>
                <a:off x="4670425" y="2790190"/>
                <a:ext cx="158750" cy="1778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8" name="墨迹 47"/>
              <p14:cNvContentPartPr/>
              <p14:nvPr/>
            </p14:nvContentPartPr>
            <p14:xfrm>
              <a:off x="5095875" y="2687955"/>
              <a:ext cx="304800" cy="216535"/>
            </p14:xfrm>
          </p:contentPart>
        </mc:Choice>
        <mc:Fallback xmlns="">
          <p:pic>
            <p:nvPicPr>
              <p:cNvPr id="48" name="墨迹 47"/>
            </p:nvPicPr>
            <p:blipFill>
              <a:blip r:embed="rId82"/>
            </p:blipFill>
            <p:spPr>
              <a:xfrm>
                <a:off x="5095875" y="2687955"/>
                <a:ext cx="304800" cy="21653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9" name="墨迹 48"/>
              <p14:cNvContentPartPr/>
              <p14:nvPr/>
            </p14:nvContentPartPr>
            <p14:xfrm>
              <a:off x="5362575" y="2694305"/>
              <a:ext cx="127635" cy="178435"/>
            </p14:xfrm>
          </p:contentPart>
        </mc:Choice>
        <mc:Fallback xmlns="">
          <p:pic>
            <p:nvPicPr>
              <p:cNvPr id="49" name="墨迹 48"/>
            </p:nvPicPr>
            <p:blipFill>
              <a:blip r:embed="rId84"/>
            </p:blipFill>
            <p:spPr>
              <a:xfrm>
                <a:off x="5362575" y="2694305"/>
                <a:ext cx="127635" cy="17843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0" name="墨迹 49"/>
              <p14:cNvContentPartPr/>
              <p14:nvPr/>
            </p14:nvContentPartPr>
            <p14:xfrm>
              <a:off x="5553710" y="2758440"/>
              <a:ext cx="19050" cy="95250"/>
            </p14:xfrm>
          </p:contentPart>
        </mc:Choice>
        <mc:Fallback xmlns="">
          <p:pic>
            <p:nvPicPr>
              <p:cNvPr id="50" name="墨迹 49"/>
            </p:nvPicPr>
            <p:blipFill>
              <a:blip r:embed="rId86"/>
            </p:blipFill>
            <p:spPr>
              <a:xfrm>
                <a:off x="5553710" y="2758440"/>
                <a:ext cx="19050" cy="9525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1" name="墨迹 50"/>
              <p14:cNvContentPartPr/>
              <p14:nvPr/>
            </p14:nvContentPartPr>
            <p14:xfrm>
              <a:off x="5591810" y="2649855"/>
              <a:ext cx="12700" cy="38100"/>
            </p14:xfrm>
          </p:contentPart>
        </mc:Choice>
        <mc:Fallback xmlns="">
          <p:pic>
            <p:nvPicPr>
              <p:cNvPr id="51" name="墨迹 50"/>
            </p:nvPicPr>
            <p:blipFill>
              <a:blip r:embed="rId88"/>
            </p:blipFill>
            <p:spPr>
              <a:xfrm>
                <a:off x="5591810" y="2649855"/>
                <a:ext cx="12700" cy="381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2" name="墨迹 51"/>
              <p14:cNvContentPartPr/>
              <p14:nvPr/>
            </p14:nvContentPartPr>
            <p14:xfrm>
              <a:off x="5617210" y="2758440"/>
              <a:ext cx="133350" cy="19050"/>
            </p14:xfrm>
          </p:contentPart>
        </mc:Choice>
        <mc:Fallback xmlns="">
          <p:pic>
            <p:nvPicPr>
              <p:cNvPr id="52" name="墨迹 51"/>
            </p:nvPicPr>
            <p:blipFill>
              <a:blip r:embed="rId90"/>
            </p:blipFill>
            <p:spPr>
              <a:xfrm>
                <a:off x="5617210" y="2758440"/>
                <a:ext cx="133350" cy="190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3" name="墨迹 52"/>
              <p14:cNvContentPartPr/>
              <p14:nvPr/>
            </p14:nvContentPartPr>
            <p14:xfrm>
              <a:off x="5706110" y="2707005"/>
              <a:ext cx="50800" cy="133985"/>
            </p14:xfrm>
          </p:contentPart>
        </mc:Choice>
        <mc:Fallback xmlns="">
          <p:pic>
            <p:nvPicPr>
              <p:cNvPr id="53" name="墨迹 52"/>
            </p:nvPicPr>
            <p:blipFill>
              <a:blip r:embed="rId92"/>
            </p:blipFill>
            <p:spPr>
              <a:xfrm>
                <a:off x="5706110" y="2707005"/>
                <a:ext cx="50800" cy="13398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4" name="墨迹 53"/>
              <p14:cNvContentPartPr/>
              <p14:nvPr/>
            </p14:nvContentPartPr>
            <p14:xfrm>
              <a:off x="4886325" y="2771140"/>
              <a:ext cx="139700" cy="279400"/>
            </p14:xfrm>
          </p:contentPart>
        </mc:Choice>
        <mc:Fallback xmlns="">
          <p:pic>
            <p:nvPicPr>
              <p:cNvPr id="54" name="墨迹 53"/>
            </p:nvPicPr>
            <p:blipFill>
              <a:blip r:embed="rId94"/>
            </p:blipFill>
            <p:spPr>
              <a:xfrm>
                <a:off x="4886325" y="2771140"/>
                <a:ext cx="139700" cy="2794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5" name="墨迹 54"/>
              <p14:cNvContentPartPr/>
              <p14:nvPr/>
            </p14:nvContentPartPr>
            <p14:xfrm>
              <a:off x="5089525" y="2936240"/>
              <a:ext cx="31750" cy="133350"/>
            </p14:xfrm>
          </p:contentPart>
        </mc:Choice>
        <mc:Fallback xmlns="">
          <p:pic>
            <p:nvPicPr>
              <p:cNvPr id="55" name="墨迹 54"/>
            </p:nvPicPr>
            <p:blipFill>
              <a:blip r:embed="rId96"/>
            </p:blipFill>
            <p:spPr>
              <a:xfrm>
                <a:off x="5089525" y="2936240"/>
                <a:ext cx="31750" cy="13335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6" name="墨迹 55"/>
              <p14:cNvContentPartPr/>
              <p14:nvPr/>
            </p14:nvContentPartPr>
            <p14:xfrm>
              <a:off x="5121275" y="2961640"/>
              <a:ext cx="95250" cy="114300"/>
            </p14:xfrm>
          </p:contentPart>
        </mc:Choice>
        <mc:Fallback xmlns="">
          <p:pic>
            <p:nvPicPr>
              <p:cNvPr id="56" name="墨迹 55"/>
            </p:nvPicPr>
            <p:blipFill>
              <a:blip r:embed="rId98"/>
            </p:blipFill>
            <p:spPr>
              <a:xfrm>
                <a:off x="5121275" y="2961640"/>
                <a:ext cx="95250" cy="1143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7" name="墨迹 56"/>
              <p14:cNvContentPartPr/>
              <p14:nvPr/>
            </p14:nvContentPartPr>
            <p14:xfrm>
              <a:off x="5133975" y="3018790"/>
              <a:ext cx="228600" cy="120650"/>
            </p14:xfrm>
          </p:contentPart>
        </mc:Choice>
        <mc:Fallback xmlns="">
          <p:pic>
            <p:nvPicPr>
              <p:cNvPr id="57" name="墨迹 56"/>
            </p:nvPicPr>
            <p:blipFill>
              <a:blip r:embed="rId100"/>
            </p:blipFill>
            <p:spPr>
              <a:xfrm>
                <a:off x="5133975" y="3018790"/>
                <a:ext cx="228600" cy="12065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8" name="墨迹 57"/>
              <p14:cNvContentPartPr/>
              <p14:nvPr/>
            </p14:nvContentPartPr>
            <p14:xfrm>
              <a:off x="5419725" y="3025140"/>
              <a:ext cx="133985" cy="95250"/>
            </p14:xfrm>
          </p:contentPart>
        </mc:Choice>
        <mc:Fallback xmlns="">
          <p:pic>
            <p:nvPicPr>
              <p:cNvPr id="58" name="墨迹 57"/>
            </p:nvPicPr>
            <p:blipFill>
              <a:blip r:embed="rId102"/>
            </p:blipFill>
            <p:spPr>
              <a:xfrm>
                <a:off x="5419725" y="3025140"/>
                <a:ext cx="133985" cy="952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9" name="墨迹 58"/>
              <p14:cNvContentPartPr/>
              <p14:nvPr/>
            </p14:nvContentPartPr>
            <p14:xfrm>
              <a:off x="5655310" y="2904490"/>
              <a:ext cx="660400" cy="323850"/>
            </p14:xfrm>
          </p:contentPart>
        </mc:Choice>
        <mc:Fallback xmlns="">
          <p:pic>
            <p:nvPicPr>
              <p:cNvPr id="59" name="墨迹 58"/>
            </p:nvPicPr>
            <p:blipFill>
              <a:blip r:embed="rId104"/>
            </p:blipFill>
            <p:spPr>
              <a:xfrm>
                <a:off x="5655310" y="2904490"/>
                <a:ext cx="660400" cy="3238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0" name="墨迹 59"/>
              <p14:cNvContentPartPr/>
              <p14:nvPr/>
            </p14:nvContentPartPr>
            <p14:xfrm>
              <a:off x="5432425" y="2910840"/>
              <a:ext cx="451485" cy="82550"/>
            </p14:xfrm>
          </p:contentPart>
        </mc:Choice>
        <mc:Fallback xmlns="">
          <p:pic>
            <p:nvPicPr>
              <p:cNvPr id="60" name="墨迹 59"/>
            </p:nvPicPr>
            <p:blipFill>
              <a:blip r:embed="rId106"/>
            </p:blipFill>
            <p:spPr>
              <a:xfrm>
                <a:off x="5432425" y="2910840"/>
                <a:ext cx="451485" cy="825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1" name="墨迹 60"/>
              <p14:cNvContentPartPr/>
              <p14:nvPr/>
            </p14:nvContentPartPr>
            <p14:xfrm>
              <a:off x="4867275" y="2618105"/>
              <a:ext cx="1118235" cy="330835"/>
            </p14:xfrm>
          </p:contentPart>
        </mc:Choice>
        <mc:Fallback xmlns="">
          <p:pic>
            <p:nvPicPr>
              <p:cNvPr id="61" name="墨迹 60"/>
            </p:nvPicPr>
            <p:blipFill>
              <a:blip r:embed="rId108"/>
            </p:blipFill>
            <p:spPr>
              <a:xfrm>
                <a:off x="4867275" y="2618105"/>
                <a:ext cx="1118235" cy="33083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2" name="墨迹 61"/>
              <p14:cNvContentPartPr/>
              <p14:nvPr/>
            </p14:nvContentPartPr>
            <p14:xfrm>
              <a:off x="5013325" y="2948940"/>
              <a:ext cx="1359535" cy="285750"/>
            </p14:xfrm>
          </p:contentPart>
        </mc:Choice>
        <mc:Fallback xmlns="">
          <p:pic>
            <p:nvPicPr>
              <p:cNvPr id="62" name="墨迹 61"/>
            </p:nvPicPr>
            <p:blipFill>
              <a:blip r:embed="rId110"/>
            </p:blipFill>
            <p:spPr>
              <a:xfrm>
                <a:off x="5013325" y="2948940"/>
                <a:ext cx="1359535" cy="28575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3" name="墨迹 62"/>
              <p14:cNvContentPartPr/>
              <p14:nvPr/>
            </p14:nvContentPartPr>
            <p14:xfrm>
              <a:off x="3126105" y="2573655"/>
              <a:ext cx="1003935" cy="432435"/>
            </p14:xfrm>
          </p:contentPart>
        </mc:Choice>
        <mc:Fallback xmlns="">
          <p:pic>
            <p:nvPicPr>
              <p:cNvPr id="63" name="墨迹 62"/>
            </p:nvPicPr>
            <p:blipFill>
              <a:blip r:embed="rId112"/>
            </p:blipFill>
            <p:spPr>
              <a:xfrm>
                <a:off x="3126105" y="2573655"/>
                <a:ext cx="1003935" cy="43243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4" name="墨迹 63"/>
              <p14:cNvContentPartPr/>
              <p14:nvPr/>
            </p14:nvContentPartPr>
            <p14:xfrm>
              <a:off x="857250" y="2364105"/>
              <a:ext cx="1728470" cy="686435"/>
            </p14:xfrm>
          </p:contentPart>
        </mc:Choice>
        <mc:Fallback xmlns="">
          <p:pic>
            <p:nvPicPr>
              <p:cNvPr id="64" name="墨迹 63"/>
            </p:nvPicPr>
            <p:blipFill>
              <a:blip r:embed="rId114"/>
            </p:blipFill>
            <p:spPr>
              <a:xfrm>
                <a:off x="857250" y="2364105"/>
                <a:ext cx="1728470" cy="68643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5" name="墨迹 64"/>
              <p14:cNvContentPartPr/>
              <p14:nvPr/>
            </p14:nvContentPartPr>
            <p14:xfrm>
              <a:off x="1391285" y="3635375"/>
              <a:ext cx="2223770" cy="19050"/>
            </p14:xfrm>
          </p:contentPart>
        </mc:Choice>
        <mc:Fallback xmlns="">
          <p:pic>
            <p:nvPicPr>
              <p:cNvPr id="65" name="墨迹 64"/>
            </p:nvPicPr>
            <p:blipFill>
              <a:blip r:embed="rId116"/>
            </p:blipFill>
            <p:spPr>
              <a:xfrm>
                <a:off x="1391285" y="3635375"/>
                <a:ext cx="2223770" cy="190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6" name="墨迹 65"/>
              <p14:cNvContentPartPr/>
              <p14:nvPr/>
            </p14:nvContentPartPr>
            <p14:xfrm>
              <a:off x="3856990" y="3514725"/>
              <a:ext cx="635000" cy="114300"/>
            </p14:xfrm>
          </p:contentPart>
        </mc:Choice>
        <mc:Fallback xmlns="">
          <p:pic>
            <p:nvPicPr>
              <p:cNvPr id="66" name="墨迹 65"/>
            </p:nvPicPr>
            <p:blipFill>
              <a:blip r:embed="rId118"/>
            </p:blipFill>
            <p:spPr>
              <a:xfrm>
                <a:off x="3856990" y="3514725"/>
                <a:ext cx="635000" cy="11430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7" name="墨迹 66"/>
              <p14:cNvContentPartPr/>
              <p14:nvPr/>
            </p14:nvContentPartPr>
            <p14:xfrm>
              <a:off x="3780790" y="3260090"/>
              <a:ext cx="774700" cy="31750"/>
            </p14:xfrm>
          </p:contentPart>
        </mc:Choice>
        <mc:Fallback xmlns="">
          <p:pic>
            <p:nvPicPr>
              <p:cNvPr id="67" name="墨迹 66"/>
            </p:nvPicPr>
            <p:blipFill>
              <a:blip r:embed="rId120"/>
            </p:blipFill>
            <p:spPr>
              <a:xfrm>
                <a:off x="3780790" y="3260090"/>
                <a:ext cx="774700" cy="317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8" name="墨迹 67"/>
              <p14:cNvContentPartPr/>
              <p14:nvPr/>
            </p14:nvContentPartPr>
            <p14:xfrm>
              <a:off x="3837940" y="3279140"/>
              <a:ext cx="609600" cy="44450"/>
            </p14:xfrm>
          </p:contentPart>
        </mc:Choice>
        <mc:Fallback xmlns="">
          <p:pic>
            <p:nvPicPr>
              <p:cNvPr id="68" name="墨迹 67"/>
            </p:nvPicPr>
            <p:blipFill>
              <a:blip r:embed="rId122"/>
            </p:blipFill>
            <p:spPr>
              <a:xfrm>
                <a:off x="3837940" y="3279140"/>
                <a:ext cx="609600" cy="4445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9" name="墨迹 68"/>
              <p14:cNvContentPartPr/>
              <p14:nvPr/>
            </p14:nvContentPartPr>
            <p14:xfrm>
              <a:off x="4772025" y="3495675"/>
              <a:ext cx="12700" cy="360"/>
            </p14:xfrm>
          </p:contentPart>
        </mc:Choice>
        <mc:Fallback xmlns="">
          <p:pic>
            <p:nvPicPr>
              <p:cNvPr id="69" name="墨迹 68"/>
            </p:nvPicPr>
            <p:blipFill>
              <a:blip r:embed="rId124"/>
            </p:blipFill>
            <p:spPr>
              <a:xfrm>
                <a:off x="4772025" y="3495675"/>
                <a:ext cx="12700" cy="36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0" name="墨迹 69"/>
              <p14:cNvContentPartPr/>
              <p14:nvPr/>
            </p14:nvContentPartPr>
            <p14:xfrm>
              <a:off x="4778375" y="3495675"/>
              <a:ext cx="360" cy="152400"/>
            </p14:xfrm>
          </p:contentPart>
        </mc:Choice>
        <mc:Fallback xmlns="">
          <p:pic>
            <p:nvPicPr>
              <p:cNvPr id="70" name="墨迹 69"/>
            </p:nvPicPr>
            <p:blipFill>
              <a:blip r:embed="rId126"/>
            </p:blipFill>
            <p:spPr>
              <a:xfrm>
                <a:off x="4778375" y="3495675"/>
                <a:ext cx="360" cy="15240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1" name="墨迹 70"/>
              <p14:cNvContentPartPr/>
              <p14:nvPr/>
            </p14:nvContentPartPr>
            <p14:xfrm>
              <a:off x="4778375" y="3527425"/>
              <a:ext cx="25400" cy="69850"/>
            </p14:xfrm>
          </p:contentPart>
        </mc:Choice>
        <mc:Fallback xmlns="">
          <p:pic>
            <p:nvPicPr>
              <p:cNvPr id="71" name="墨迹 70"/>
            </p:nvPicPr>
            <p:blipFill>
              <a:blip r:embed="rId128"/>
            </p:blipFill>
            <p:spPr>
              <a:xfrm>
                <a:off x="4778375" y="3527425"/>
                <a:ext cx="25400" cy="698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2" name="墨迹 71"/>
              <p14:cNvContentPartPr/>
              <p14:nvPr/>
            </p14:nvContentPartPr>
            <p14:xfrm>
              <a:off x="4905375" y="3508375"/>
              <a:ext cx="133350" cy="152400"/>
            </p14:xfrm>
          </p:contentPart>
        </mc:Choice>
        <mc:Fallback xmlns="">
          <p:pic>
            <p:nvPicPr>
              <p:cNvPr id="72" name="墨迹 71"/>
            </p:nvPicPr>
            <p:blipFill>
              <a:blip r:embed="rId130"/>
            </p:blipFill>
            <p:spPr>
              <a:xfrm>
                <a:off x="4905375" y="3508375"/>
                <a:ext cx="133350" cy="1524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3" name="墨迹 72"/>
              <p14:cNvContentPartPr/>
              <p14:nvPr/>
            </p14:nvContentPartPr>
            <p14:xfrm>
              <a:off x="5045075" y="3533775"/>
              <a:ext cx="25400" cy="133350"/>
            </p14:xfrm>
          </p:contentPart>
        </mc:Choice>
        <mc:Fallback xmlns="">
          <p:pic>
            <p:nvPicPr>
              <p:cNvPr id="73" name="墨迹 72"/>
            </p:nvPicPr>
            <p:blipFill>
              <a:blip r:embed="rId132"/>
            </p:blipFill>
            <p:spPr>
              <a:xfrm>
                <a:off x="5045075" y="3533775"/>
                <a:ext cx="25400" cy="13335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4" name="墨迹 73"/>
              <p14:cNvContentPartPr/>
              <p14:nvPr/>
            </p14:nvContentPartPr>
            <p14:xfrm>
              <a:off x="5026025" y="3527425"/>
              <a:ext cx="177800" cy="146050"/>
            </p14:xfrm>
          </p:contentPart>
        </mc:Choice>
        <mc:Fallback xmlns="">
          <p:pic>
            <p:nvPicPr>
              <p:cNvPr id="74" name="墨迹 73"/>
            </p:nvPicPr>
            <p:blipFill>
              <a:blip r:embed="rId134"/>
            </p:blipFill>
            <p:spPr>
              <a:xfrm>
                <a:off x="5026025" y="3527425"/>
                <a:ext cx="177800" cy="14605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5" name="墨迹 74"/>
              <p14:cNvContentPartPr/>
              <p14:nvPr/>
            </p14:nvContentPartPr>
            <p14:xfrm>
              <a:off x="6239510" y="3546475"/>
              <a:ext cx="584835" cy="31750"/>
            </p14:xfrm>
          </p:contentPart>
        </mc:Choice>
        <mc:Fallback xmlns="">
          <p:pic>
            <p:nvPicPr>
              <p:cNvPr id="75" name="墨迹 74"/>
            </p:nvPicPr>
            <p:blipFill>
              <a:blip r:embed="rId136"/>
            </p:blipFill>
            <p:spPr>
              <a:xfrm>
                <a:off x="6239510" y="3546475"/>
                <a:ext cx="584835" cy="3175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83" name="墨迹 82"/>
              <p14:cNvContentPartPr/>
              <p14:nvPr/>
            </p14:nvContentPartPr>
            <p14:xfrm>
              <a:off x="495300" y="3851275"/>
              <a:ext cx="514985" cy="25400"/>
            </p14:xfrm>
          </p:contentPart>
        </mc:Choice>
        <mc:Fallback xmlns="">
          <p:pic>
            <p:nvPicPr>
              <p:cNvPr id="83" name="墨迹 82"/>
            </p:nvPicPr>
            <p:blipFill>
              <a:blip r:embed="rId138"/>
            </p:blipFill>
            <p:spPr>
              <a:xfrm>
                <a:off x="495300" y="3851275"/>
                <a:ext cx="514985" cy="2540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84" name="墨迹 83"/>
              <p14:cNvContentPartPr/>
              <p14:nvPr/>
            </p14:nvContentPartPr>
            <p14:xfrm>
              <a:off x="228600" y="3667125"/>
              <a:ext cx="165100" cy="165100"/>
            </p14:xfrm>
          </p:contentPart>
        </mc:Choice>
        <mc:Fallback xmlns="">
          <p:pic>
            <p:nvPicPr>
              <p:cNvPr id="84" name="墨迹 83"/>
            </p:nvPicPr>
            <p:blipFill>
              <a:blip r:embed="rId140"/>
            </p:blipFill>
            <p:spPr>
              <a:xfrm>
                <a:off x="228600" y="3667125"/>
                <a:ext cx="165100" cy="16510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85" name="墨迹 84"/>
              <p14:cNvContentPartPr/>
              <p14:nvPr/>
            </p14:nvContentPartPr>
            <p14:xfrm>
              <a:off x="425450" y="3629025"/>
              <a:ext cx="101600" cy="184150"/>
            </p14:xfrm>
          </p:contentPart>
        </mc:Choice>
        <mc:Fallback xmlns="">
          <p:pic>
            <p:nvPicPr>
              <p:cNvPr id="85" name="墨迹 84"/>
            </p:nvPicPr>
            <p:blipFill>
              <a:blip r:embed="rId142"/>
            </p:blipFill>
            <p:spPr>
              <a:xfrm>
                <a:off x="425450" y="3629025"/>
                <a:ext cx="101600" cy="18415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6" name="墨迹 85"/>
              <p14:cNvContentPartPr/>
              <p14:nvPr/>
            </p14:nvContentPartPr>
            <p14:xfrm>
              <a:off x="152400" y="3844925"/>
              <a:ext cx="558800" cy="76200"/>
            </p14:xfrm>
          </p:contentPart>
        </mc:Choice>
        <mc:Fallback xmlns="">
          <p:pic>
            <p:nvPicPr>
              <p:cNvPr id="86" name="墨迹 85"/>
            </p:nvPicPr>
            <p:blipFill>
              <a:blip r:embed="rId144"/>
            </p:blipFill>
            <p:spPr>
              <a:xfrm>
                <a:off x="152400" y="3844925"/>
                <a:ext cx="558800" cy="7620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87" name="墨迹 86"/>
              <p14:cNvContentPartPr/>
              <p14:nvPr/>
            </p14:nvContentPartPr>
            <p14:xfrm>
              <a:off x="1849120" y="4073525"/>
              <a:ext cx="934085" cy="6350"/>
            </p14:xfrm>
          </p:contentPart>
        </mc:Choice>
        <mc:Fallback xmlns="">
          <p:pic>
            <p:nvPicPr>
              <p:cNvPr id="87" name="墨迹 86"/>
            </p:nvPicPr>
            <p:blipFill>
              <a:blip r:embed="rId146"/>
            </p:blipFill>
            <p:spPr>
              <a:xfrm>
                <a:off x="1849120" y="4073525"/>
                <a:ext cx="934085" cy="635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8" name="墨迹 87"/>
              <p14:cNvContentPartPr/>
              <p14:nvPr/>
            </p14:nvContentPartPr>
            <p14:xfrm>
              <a:off x="2961005" y="4003675"/>
              <a:ext cx="2166620" cy="229235"/>
            </p14:xfrm>
          </p:contentPart>
        </mc:Choice>
        <mc:Fallback xmlns="">
          <p:pic>
            <p:nvPicPr>
              <p:cNvPr id="88" name="墨迹 87"/>
            </p:nvPicPr>
            <p:blipFill>
              <a:blip r:embed="rId148"/>
            </p:blipFill>
            <p:spPr>
              <a:xfrm>
                <a:off x="2961005" y="4003675"/>
                <a:ext cx="2166620" cy="22923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9" name="墨迹 88"/>
              <p14:cNvContentPartPr/>
              <p14:nvPr/>
            </p14:nvContentPartPr>
            <p14:xfrm>
              <a:off x="5928360" y="4118610"/>
              <a:ext cx="984885" cy="25400"/>
            </p14:xfrm>
          </p:contentPart>
        </mc:Choice>
        <mc:Fallback xmlns="">
          <p:pic>
            <p:nvPicPr>
              <p:cNvPr id="89" name="墨迹 88"/>
            </p:nvPicPr>
            <p:blipFill>
              <a:blip r:embed="rId150"/>
            </p:blipFill>
            <p:spPr>
              <a:xfrm>
                <a:off x="5928360" y="4118610"/>
                <a:ext cx="984885" cy="2540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90" name="墨迹 89"/>
              <p14:cNvContentPartPr/>
              <p14:nvPr/>
            </p14:nvContentPartPr>
            <p14:xfrm>
              <a:off x="4136390" y="4417060"/>
              <a:ext cx="749935" cy="12700"/>
            </p14:xfrm>
          </p:contentPart>
        </mc:Choice>
        <mc:Fallback xmlns="">
          <p:pic>
            <p:nvPicPr>
              <p:cNvPr id="90" name="墨迹 89"/>
            </p:nvPicPr>
            <p:blipFill>
              <a:blip r:embed="rId152"/>
            </p:blipFill>
            <p:spPr>
              <a:xfrm>
                <a:off x="4136390" y="4417060"/>
                <a:ext cx="749935" cy="1270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91" name="墨迹 90"/>
              <p14:cNvContentPartPr/>
              <p14:nvPr/>
            </p14:nvContentPartPr>
            <p14:xfrm>
              <a:off x="4225290" y="4467860"/>
              <a:ext cx="711835" cy="31750"/>
            </p14:xfrm>
          </p:contentPart>
        </mc:Choice>
        <mc:Fallback xmlns="">
          <p:pic>
            <p:nvPicPr>
              <p:cNvPr id="91" name="墨迹 90"/>
            </p:nvPicPr>
            <p:blipFill>
              <a:blip r:embed="rId154"/>
            </p:blipFill>
            <p:spPr>
              <a:xfrm>
                <a:off x="4225290" y="4467860"/>
                <a:ext cx="711835" cy="3175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92" name="墨迹 91"/>
              <p14:cNvContentPartPr/>
              <p14:nvPr/>
            </p14:nvContentPartPr>
            <p14:xfrm>
              <a:off x="4377690" y="4550410"/>
              <a:ext cx="6350" cy="133350"/>
            </p14:xfrm>
          </p:contentPart>
        </mc:Choice>
        <mc:Fallback xmlns="">
          <p:pic>
            <p:nvPicPr>
              <p:cNvPr id="92" name="墨迹 91"/>
            </p:nvPicPr>
            <p:blipFill>
              <a:blip r:embed="rId156"/>
            </p:blipFill>
            <p:spPr>
              <a:xfrm>
                <a:off x="4377690" y="4550410"/>
                <a:ext cx="6350" cy="13335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93" name="墨迹 92"/>
              <p14:cNvContentPartPr/>
              <p14:nvPr/>
            </p14:nvContentPartPr>
            <p14:xfrm>
              <a:off x="4352290" y="4550410"/>
              <a:ext cx="82550" cy="69850"/>
            </p14:xfrm>
          </p:contentPart>
        </mc:Choice>
        <mc:Fallback xmlns="">
          <p:pic>
            <p:nvPicPr>
              <p:cNvPr id="93" name="墨迹 92"/>
            </p:nvPicPr>
            <p:blipFill>
              <a:blip r:embed="rId158"/>
            </p:blipFill>
            <p:spPr>
              <a:xfrm>
                <a:off x="4352290" y="4550410"/>
                <a:ext cx="82550" cy="6985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94" name="墨迹 93"/>
              <p14:cNvContentPartPr/>
              <p14:nvPr/>
            </p14:nvContentPartPr>
            <p14:xfrm>
              <a:off x="4491990" y="4569460"/>
              <a:ext cx="127635" cy="120650"/>
            </p14:xfrm>
          </p:contentPart>
        </mc:Choice>
        <mc:Fallback xmlns="">
          <p:pic>
            <p:nvPicPr>
              <p:cNvPr id="94" name="墨迹 93"/>
            </p:nvPicPr>
            <p:blipFill>
              <a:blip r:embed="rId160"/>
            </p:blipFill>
            <p:spPr>
              <a:xfrm>
                <a:off x="4491990" y="4569460"/>
                <a:ext cx="127635" cy="12065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95" name="墨迹 94"/>
              <p14:cNvContentPartPr/>
              <p14:nvPr/>
            </p14:nvContentPartPr>
            <p14:xfrm>
              <a:off x="4689475" y="4607560"/>
              <a:ext cx="12700" cy="133350"/>
            </p14:xfrm>
          </p:contentPart>
        </mc:Choice>
        <mc:Fallback xmlns="">
          <p:pic>
            <p:nvPicPr>
              <p:cNvPr id="95" name="墨迹 94"/>
            </p:nvPicPr>
            <p:blipFill>
              <a:blip r:embed="rId162"/>
            </p:blipFill>
            <p:spPr>
              <a:xfrm>
                <a:off x="4689475" y="4607560"/>
                <a:ext cx="12700" cy="13335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96" name="墨迹 95"/>
              <p14:cNvContentPartPr/>
              <p14:nvPr/>
            </p14:nvContentPartPr>
            <p14:xfrm>
              <a:off x="4670425" y="4569460"/>
              <a:ext cx="222250" cy="203200"/>
            </p14:xfrm>
          </p:contentPart>
        </mc:Choice>
        <mc:Fallback xmlns="">
          <p:pic>
            <p:nvPicPr>
              <p:cNvPr id="96" name="墨迹 95"/>
            </p:nvPicPr>
            <p:blipFill>
              <a:blip r:embed="rId164"/>
            </p:blipFill>
            <p:spPr>
              <a:xfrm>
                <a:off x="4670425" y="4569460"/>
                <a:ext cx="222250" cy="20320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97" name="墨迹 96"/>
              <p14:cNvContentPartPr/>
              <p14:nvPr/>
            </p14:nvContentPartPr>
            <p14:xfrm>
              <a:off x="6932295" y="4315460"/>
              <a:ext cx="133350" cy="171450"/>
            </p14:xfrm>
          </p:contentPart>
        </mc:Choice>
        <mc:Fallback xmlns="">
          <p:pic>
            <p:nvPicPr>
              <p:cNvPr id="97" name="墨迹 96"/>
            </p:nvPicPr>
            <p:blipFill>
              <a:blip r:embed="rId166"/>
            </p:blipFill>
            <p:spPr>
              <a:xfrm>
                <a:off x="6932295" y="4315460"/>
                <a:ext cx="133350" cy="17145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8" name="墨迹 97"/>
              <p14:cNvContentPartPr/>
              <p14:nvPr/>
            </p14:nvContentPartPr>
            <p14:xfrm>
              <a:off x="7008495" y="4334510"/>
              <a:ext cx="120650" cy="146050"/>
            </p14:xfrm>
          </p:contentPart>
        </mc:Choice>
        <mc:Fallback xmlns="">
          <p:pic>
            <p:nvPicPr>
              <p:cNvPr id="98" name="墨迹 97"/>
            </p:nvPicPr>
            <p:blipFill>
              <a:blip r:embed="rId168"/>
            </p:blipFill>
            <p:spPr>
              <a:xfrm>
                <a:off x="7008495" y="4334510"/>
                <a:ext cx="120650" cy="14605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9" name="墨迹 98"/>
              <p14:cNvContentPartPr/>
              <p14:nvPr/>
            </p14:nvContentPartPr>
            <p14:xfrm>
              <a:off x="7110095" y="4366260"/>
              <a:ext cx="158750" cy="158750"/>
            </p14:xfrm>
          </p:contentPart>
        </mc:Choice>
        <mc:Fallback xmlns="">
          <p:pic>
            <p:nvPicPr>
              <p:cNvPr id="99" name="墨迹 98"/>
            </p:nvPicPr>
            <p:blipFill>
              <a:blip r:embed="rId170"/>
            </p:blipFill>
            <p:spPr>
              <a:xfrm>
                <a:off x="7110095" y="4366260"/>
                <a:ext cx="158750" cy="15875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00" name="墨迹 99"/>
              <p14:cNvContentPartPr/>
              <p14:nvPr/>
            </p14:nvContentPartPr>
            <p14:xfrm>
              <a:off x="7275195" y="4239260"/>
              <a:ext cx="381635" cy="419100"/>
            </p14:xfrm>
          </p:contentPart>
        </mc:Choice>
        <mc:Fallback xmlns="">
          <p:pic>
            <p:nvPicPr>
              <p:cNvPr id="100" name="墨迹 99"/>
            </p:nvPicPr>
            <p:blipFill>
              <a:blip r:embed="rId172"/>
            </p:blipFill>
            <p:spPr>
              <a:xfrm>
                <a:off x="7275195" y="4239260"/>
                <a:ext cx="381635" cy="41910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01" name="墨迹 100"/>
              <p14:cNvContentPartPr/>
              <p14:nvPr/>
            </p14:nvContentPartPr>
            <p14:xfrm>
              <a:off x="7847330" y="4448810"/>
              <a:ext cx="407035" cy="57150"/>
            </p14:xfrm>
          </p:contentPart>
        </mc:Choice>
        <mc:Fallback xmlns="">
          <p:pic>
            <p:nvPicPr>
              <p:cNvPr id="101" name="墨迹 100"/>
            </p:nvPicPr>
            <p:blipFill>
              <a:blip r:embed="rId174"/>
            </p:blipFill>
            <p:spPr>
              <a:xfrm>
                <a:off x="7847330" y="4448810"/>
                <a:ext cx="407035" cy="5715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02" name="墨迹 101"/>
              <p14:cNvContentPartPr/>
              <p14:nvPr/>
            </p14:nvContentPartPr>
            <p14:xfrm>
              <a:off x="8183880" y="4410710"/>
              <a:ext cx="153035" cy="158750"/>
            </p14:xfrm>
          </p:contentPart>
        </mc:Choice>
        <mc:Fallback xmlns="">
          <p:pic>
            <p:nvPicPr>
              <p:cNvPr id="102" name="墨迹 101"/>
            </p:nvPicPr>
            <p:blipFill>
              <a:blip r:embed="rId176"/>
            </p:blipFill>
            <p:spPr>
              <a:xfrm>
                <a:off x="8183880" y="4410710"/>
                <a:ext cx="153035" cy="15875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03" name="墨迹 102"/>
              <p14:cNvContentPartPr/>
              <p14:nvPr/>
            </p14:nvContentPartPr>
            <p14:xfrm>
              <a:off x="8305165" y="4359910"/>
              <a:ext cx="88900" cy="209550"/>
            </p14:xfrm>
          </p:contentPart>
        </mc:Choice>
        <mc:Fallback xmlns="">
          <p:pic>
            <p:nvPicPr>
              <p:cNvPr id="103" name="墨迹 102"/>
            </p:nvPicPr>
            <p:blipFill>
              <a:blip r:embed="rId178"/>
            </p:blipFill>
            <p:spPr>
              <a:xfrm>
                <a:off x="8305165" y="4359910"/>
                <a:ext cx="88900" cy="20955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04" name="墨迹 103"/>
              <p14:cNvContentPartPr/>
              <p14:nvPr/>
            </p14:nvContentPartPr>
            <p14:xfrm>
              <a:off x="8400415" y="4353560"/>
              <a:ext cx="69850" cy="114300"/>
            </p14:xfrm>
          </p:contentPart>
        </mc:Choice>
        <mc:Fallback xmlns="">
          <p:pic>
            <p:nvPicPr>
              <p:cNvPr id="104" name="墨迹 103"/>
            </p:nvPicPr>
            <p:blipFill>
              <a:blip r:embed="rId180"/>
            </p:blipFill>
            <p:spPr>
              <a:xfrm>
                <a:off x="8400415" y="4353560"/>
                <a:ext cx="69850" cy="11430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05" name="墨迹 104"/>
              <p14:cNvContentPartPr/>
              <p14:nvPr/>
            </p14:nvContentPartPr>
            <p14:xfrm>
              <a:off x="8508365" y="4385310"/>
              <a:ext cx="82550" cy="152400"/>
            </p14:xfrm>
          </p:contentPart>
        </mc:Choice>
        <mc:Fallback xmlns="">
          <p:pic>
            <p:nvPicPr>
              <p:cNvPr id="105" name="墨迹 104"/>
            </p:nvPicPr>
            <p:blipFill>
              <a:blip r:embed="rId182"/>
            </p:blipFill>
            <p:spPr>
              <a:xfrm>
                <a:off x="8508365" y="4385310"/>
                <a:ext cx="82550" cy="15240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06" name="墨迹 105"/>
              <p14:cNvContentPartPr/>
              <p14:nvPr/>
            </p14:nvContentPartPr>
            <p14:xfrm>
              <a:off x="8622665" y="4404360"/>
              <a:ext cx="69850" cy="133350"/>
            </p14:xfrm>
          </p:contentPart>
        </mc:Choice>
        <mc:Fallback xmlns="">
          <p:pic>
            <p:nvPicPr>
              <p:cNvPr id="106" name="墨迹 105"/>
            </p:nvPicPr>
            <p:blipFill>
              <a:blip r:embed="rId184"/>
            </p:blipFill>
            <p:spPr>
              <a:xfrm>
                <a:off x="8622665" y="4404360"/>
                <a:ext cx="69850" cy="13335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07" name="墨迹 106"/>
              <p14:cNvContentPartPr/>
              <p14:nvPr/>
            </p14:nvContentPartPr>
            <p14:xfrm>
              <a:off x="4403090" y="4677410"/>
              <a:ext cx="360" cy="95250"/>
            </p14:xfrm>
          </p:contentPart>
        </mc:Choice>
        <mc:Fallback xmlns="">
          <p:pic>
            <p:nvPicPr>
              <p:cNvPr id="107" name="墨迹 106"/>
            </p:nvPicPr>
            <p:blipFill>
              <a:blip r:embed="rId186"/>
            </p:blipFill>
            <p:spPr>
              <a:xfrm>
                <a:off x="4403090" y="4677410"/>
                <a:ext cx="360" cy="9525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8" name="墨迹 107"/>
              <p14:cNvContentPartPr/>
              <p14:nvPr/>
            </p14:nvContentPartPr>
            <p14:xfrm>
              <a:off x="7091045" y="1137285"/>
              <a:ext cx="12700" cy="360"/>
            </p14:xfrm>
          </p:contentPart>
        </mc:Choice>
        <mc:Fallback xmlns="">
          <p:pic>
            <p:nvPicPr>
              <p:cNvPr id="108" name="墨迹 107"/>
            </p:nvPicPr>
            <p:blipFill>
              <a:blip r:embed="rId124"/>
            </p:blipFill>
            <p:spPr>
              <a:xfrm>
                <a:off x="7091045" y="1137285"/>
                <a:ext cx="12700" cy="360"/>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09" name="墨迹 108"/>
              <p14:cNvContentPartPr/>
              <p14:nvPr/>
            </p14:nvContentPartPr>
            <p14:xfrm>
              <a:off x="7205345" y="1436370"/>
              <a:ext cx="12700" cy="360"/>
            </p14:xfrm>
          </p:contentPart>
        </mc:Choice>
        <mc:Fallback xmlns="">
          <p:pic>
            <p:nvPicPr>
              <p:cNvPr id="109" name="墨迹 108"/>
            </p:nvPicPr>
            <p:blipFill>
              <a:blip r:embed="rId124"/>
            </p:blipFill>
            <p:spPr>
              <a:xfrm>
                <a:off x="7205345" y="1436370"/>
                <a:ext cx="12700" cy="36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10" name="墨迹 109"/>
              <p14:cNvContentPartPr/>
              <p14:nvPr/>
            </p14:nvContentPartPr>
            <p14:xfrm>
              <a:off x="7306945" y="1791970"/>
              <a:ext cx="13335" cy="360"/>
            </p14:xfrm>
          </p:contentPart>
        </mc:Choice>
        <mc:Fallback xmlns="">
          <p:pic>
            <p:nvPicPr>
              <p:cNvPr id="110" name="墨迹 109"/>
            </p:nvPicPr>
            <p:blipFill>
              <a:blip r:embed="rId190"/>
            </p:blipFill>
            <p:spPr>
              <a:xfrm>
                <a:off x="7306945" y="1791970"/>
                <a:ext cx="13335" cy="36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11" name="墨迹 110"/>
              <p14:cNvContentPartPr/>
              <p14:nvPr/>
            </p14:nvContentPartPr>
            <p14:xfrm>
              <a:off x="5756910" y="4671060"/>
              <a:ext cx="3049905" cy="88900"/>
            </p14:xfrm>
          </p:contentPart>
        </mc:Choice>
        <mc:Fallback xmlns="">
          <p:pic>
            <p:nvPicPr>
              <p:cNvPr id="111" name="墨迹 110"/>
            </p:nvPicPr>
            <p:blipFill>
              <a:blip r:embed="rId192"/>
            </p:blipFill>
            <p:spPr>
              <a:xfrm>
                <a:off x="5756910" y="4671060"/>
                <a:ext cx="3049905" cy="8890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12" name="墨迹 111"/>
              <p14:cNvContentPartPr/>
              <p14:nvPr/>
            </p14:nvContentPartPr>
            <p14:xfrm>
              <a:off x="1861820" y="5173345"/>
              <a:ext cx="5216525" cy="57150"/>
            </p14:xfrm>
          </p:contentPart>
        </mc:Choice>
        <mc:Fallback xmlns="">
          <p:pic>
            <p:nvPicPr>
              <p:cNvPr id="112" name="墨迹 111"/>
            </p:nvPicPr>
            <p:blipFill>
              <a:blip r:embed="rId194"/>
            </p:blipFill>
            <p:spPr>
              <a:xfrm>
                <a:off x="1861820" y="5173345"/>
                <a:ext cx="5216525" cy="5715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13" name="墨迹 112"/>
              <p14:cNvContentPartPr/>
              <p14:nvPr/>
            </p14:nvContentPartPr>
            <p14:xfrm>
              <a:off x="1321435" y="5637530"/>
              <a:ext cx="2497455" cy="95250"/>
            </p14:xfrm>
          </p:contentPart>
        </mc:Choice>
        <mc:Fallback xmlns="">
          <p:pic>
            <p:nvPicPr>
              <p:cNvPr id="113" name="墨迹 112"/>
            </p:nvPicPr>
            <p:blipFill>
              <a:blip r:embed="rId196"/>
            </p:blipFill>
            <p:spPr>
              <a:xfrm>
                <a:off x="1321435" y="5637530"/>
                <a:ext cx="2497455" cy="9525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14" name="墨迹 113"/>
              <p14:cNvContentPartPr/>
              <p14:nvPr/>
            </p14:nvContentPartPr>
            <p14:xfrm>
              <a:off x="4396740" y="5637530"/>
              <a:ext cx="2338705" cy="711835"/>
            </p14:xfrm>
          </p:contentPart>
        </mc:Choice>
        <mc:Fallback xmlns="">
          <p:pic>
            <p:nvPicPr>
              <p:cNvPr id="114" name="墨迹 113"/>
            </p:nvPicPr>
            <p:blipFill>
              <a:blip r:embed="rId198"/>
            </p:blipFill>
            <p:spPr>
              <a:xfrm>
                <a:off x="4396740" y="5637530"/>
                <a:ext cx="2338705" cy="711835"/>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15" name="墨迹 114"/>
              <p14:cNvContentPartPr/>
              <p14:nvPr/>
            </p14:nvContentPartPr>
            <p14:xfrm>
              <a:off x="1791335" y="1003935"/>
              <a:ext cx="5020310" cy="234950"/>
            </p14:xfrm>
          </p:contentPart>
        </mc:Choice>
        <mc:Fallback xmlns="">
          <p:pic>
            <p:nvPicPr>
              <p:cNvPr id="115" name="墨迹 114"/>
            </p:nvPicPr>
            <p:blipFill>
              <a:blip r:embed="rId200"/>
            </p:blipFill>
            <p:spPr>
              <a:xfrm>
                <a:off x="1791335" y="1003935"/>
                <a:ext cx="5020310" cy="23495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16" name="墨迹 115"/>
              <p14:cNvContentPartPr/>
              <p14:nvPr/>
            </p14:nvContentPartPr>
            <p14:xfrm>
              <a:off x="831850" y="1200785"/>
              <a:ext cx="2338705" cy="947420"/>
            </p14:xfrm>
          </p:contentPart>
        </mc:Choice>
        <mc:Fallback xmlns="">
          <p:pic>
            <p:nvPicPr>
              <p:cNvPr id="116" name="墨迹 115"/>
            </p:nvPicPr>
            <p:blipFill>
              <a:blip r:embed="rId202"/>
            </p:blipFill>
            <p:spPr>
              <a:xfrm>
                <a:off x="831850" y="1200785"/>
                <a:ext cx="2338705" cy="94742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17" name="墨迹 116"/>
              <p14:cNvContentPartPr/>
              <p14:nvPr/>
            </p14:nvContentPartPr>
            <p14:xfrm>
              <a:off x="8413115" y="1315085"/>
              <a:ext cx="438150" cy="360"/>
            </p14:xfrm>
          </p:contentPart>
        </mc:Choice>
        <mc:Fallback xmlns="">
          <p:pic>
            <p:nvPicPr>
              <p:cNvPr id="117" name="墨迹 116"/>
            </p:nvPicPr>
            <p:blipFill>
              <a:blip r:embed="rId204"/>
            </p:blipFill>
            <p:spPr>
              <a:xfrm>
                <a:off x="8413115" y="1315085"/>
                <a:ext cx="438150" cy="36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18" name="墨迹 117"/>
              <p14:cNvContentPartPr/>
              <p14:nvPr/>
            </p14:nvContentPartPr>
            <p14:xfrm>
              <a:off x="8286115" y="1976120"/>
              <a:ext cx="736600" cy="38100"/>
            </p14:xfrm>
          </p:contentPart>
        </mc:Choice>
        <mc:Fallback xmlns="">
          <p:pic>
            <p:nvPicPr>
              <p:cNvPr id="118" name="墨迹 117"/>
            </p:nvPicPr>
            <p:blipFill>
              <a:blip r:embed="rId206"/>
            </p:blipFill>
            <p:spPr>
              <a:xfrm>
                <a:off x="8286115" y="1976120"/>
                <a:ext cx="736600" cy="3810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9" name="墨迹 118"/>
              <p14:cNvContentPartPr/>
              <p14:nvPr/>
            </p14:nvContentPartPr>
            <p14:xfrm>
              <a:off x="4218940" y="2433955"/>
              <a:ext cx="1823720" cy="177800"/>
            </p14:xfrm>
          </p:contentPart>
        </mc:Choice>
        <mc:Fallback xmlns="">
          <p:pic>
            <p:nvPicPr>
              <p:cNvPr id="119" name="墨迹 118"/>
            </p:nvPicPr>
            <p:blipFill>
              <a:blip r:embed="rId208"/>
            </p:blipFill>
            <p:spPr>
              <a:xfrm>
                <a:off x="4218940" y="2433955"/>
                <a:ext cx="1823720" cy="17780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20" name="墨迹 119"/>
              <p14:cNvContentPartPr/>
              <p14:nvPr/>
            </p14:nvContentPartPr>
            <p14:xfrm>
              <a:off x="6080760" y="2516505"/>
              <a:ext cx="279400" cy="88900"/>
            </p14:xfrm>
          </p:contentPart>
        </mc:Choice>
        <mc:Fallback xmlns="">
          <p:pic>
            <p:nvPicPr>
              <p:cNvPr id="120" name="墨迹 119"/>
            </p:nvPicPr>
            <p:blipFill>
              <a:blip r:embed="rId210"/>
            </p:blipFill>
            <p:spPr>
              <a:xfrm>
                <a:off x="6080760" y="2516505"/>
                <a:ext cx="279400" cy="8890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21" name="墨迹 120"/>
              <p14:cNvContentPartPr/>
              <p14:nvPr/>
            </p14:nvContentPartPr>
            <p14:xfrm>
              <a:off x="6385560" y="2624455"/>
              <a:ext cx="19685" cy="153035"/>
            </p14:xfrm>
          </p:contentPart>
        </mc:Choice>
        <mc:Fallback xmlns="">
          <p:pic>
            <p:nvPicPr>
              <p:cNvPr id="121" name="墨迹 120"/>
            </p:nvPicPr>
            <p:blipFill>
              <a:blip r:embed="rId212"/>
            </p:blipFill>
            <p:spPr>
              <a:xfrm>
                <a:off x="6385560" y="2624455"/>
                <a:ext cx="19685" cy="153035"/>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22" name="墨迹 121"/>
              <p14:cNvContentPartPr/>
              <p14:nvPr/>
            </p14:nvContentPartPr>
            <p14:xfrm>
              <a:off x="6411595" y="2548255"/>
              <a:ext cx="57150" cy="146050"/>
            </p14:xfrm>
          </p:contentPart>
        </mc:Choice>
        <mc:Fallback xmlns="">
          <p:pic>
            <p:nvPicPr>
              <p:cNvPr id="122" name="墨迹 121"/>
            </p:nvPicPr>
            <p:blipFill>
              <a:blip r:embed="rId214"/>
            </p:blipFill>
            <p:spPr>
              <a:xfrm>
                <a:off x="6411595" y="2548255"/>
                <a:ext cx="57150" cy="14605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23" name="墨迹 122"/>
              <p14:cNvContentPartPr/>
              <p14:nvPr/>
            </p14:nvContentPartPr>
            <p14:xfrm>
              <a:off x="6506845" y="2548255"/>
              <a:ext cx="228600" cy="267335"/>
            </p14:xfrm>
          </p:contentPart>
        </mc:Choice>
        <mc:Fallback xmlns="">
          <p:pic>
            <p:nvPicPr>
              <p:cNvPr id="123" name="墨迹 122"/>
            </p:nvPicPr>
            <p:blipFill>
              <a:blip r:embed="rId216"/>
            </p:blipFill>
            <p:spPr>
              <a:xfrm>
                <a:off x="6506845" y="2548255"/>
                <a:ext cx="228600" cy="267335"/>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24" name="墨迹 123"/>
              <p14:cNvContentPartPr/>
              <p14:nvPr/>
            </p14:nvContentPartPr>
            <p14:xfrm>
              <a:off x="6710045" y="2592705"/>
              <a:ext cx="19050" cy="172085"/>
            </p14:xfrm>
          </p:contentPart>
        </mc:Choice>
        <mc:Fallback xmlns="">
          <p:pic>
            <p:nvPicPr>
              <p:cNvPr id="124" name="墨迹 123"/>
            </p:nvPicPr>
            <p:blipFill>
              <a:blip r:embed="rId218"/>
            </p:blipFill>
            <p:spPr>
              <a:xfrm>
                <a:off x="6710045" y="2592705"/>
                <a:ext cx="19050" cy="172085"/>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25" name="墨迹 124"/>
              <p14:cNvContentPartPr/>
              <p14:nvPr/>
            </p14:nvContentPartPr>
            <p14:xfrm>
              <a:off x="6779895" y="2541905"/>
              <a:ext cx="114300" cy="190500"/>
            </p14:xfrm>
          </p:contentPart>
        </mc:Choice>
        <mc:Fallback xmlns="">
          <p:pic>
            <p:nvPicPr>
              <p:cNvPr id="125" name="墨迹 124"/>
            </p:nvPicPr>
            <p:blipFill>
              <a:blip r:embed="rId220"/>
            </p:blipFill>
            <p:spPr>
              <a:xfrm>
                <a:off x="6779895" y="2541905"/>
                <a:ext cx="114300" cy="19050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26" name="墨迹 125"/>
              <p14:cNvContentPartPr/>
              <p14:nvPr/>
            </p14:nvContentPartPr>
            <p14:xfrm>
              <a:off x="4683125" y="3476625"/>
              <a:ext cx="171450" cy="50800"/>
            </p14:xfrm>
          </p:contentPart>
        </mc:Choice>
        <mc:Fallback xmlns="">
          <p:pic>
            <p:nvPicPr>
              <p:cNvPr id="126" name="墨迹 125"/>
            </p:nvPicPr>
            <p:blipFill>
              <a:blip r:embed="rId222"/>
            </p:blipFill>
            <p:spPr>
              <a:xfrm>
                <a:off x="4683125" y="3476625"/>
                <a:ext cx="171450" cy="5080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27" name="墨迹 126"/>
              <p14:cNvContentPartPr/>
              <p14:nvPr/>
            </p14:nvContentPartPr>
            <p14:xfrm>
              <a:off x="95250" y="3527425"/>
              <a:ext cx="552450" cy="501650"/>
            </p14:xfrm>
          </p:contentPart>
        </mc:Choice>
        <mc:Fallback xmlns="">
          <p:pic>
            <p:nvPicPr>
              <p:cNvPr id="127" name="墨迹 126"/>
            </p:nvPicPr>
            <p:blipFill>
              <a:blip r:embed="rId224"/>
            </p:blipFill>
            <p:spPr>
              <a:xfrm>
                <a:off x="95250" y="3527425"/>
                <a:ext cx="552450" cy="50165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28" name="墨迹 127"/>
              <p14:cNvContentPartPr/>
              <p14:nvPr/>
            </p14:nvContentPartPr>
            <p14:xfrm>
              <a:off x="457200" y="1906270"/>
              <a:ext cx="323850" cy="1468120"/>
            </p14:xfrm>
          </p:contentPart>
        </mc:Choice>
        <mc:Fallback xmlns="">
          <p:pic>
            <p:nvPicPr>
              <p:cNvPr id="128" name="墨迹 127"/>
            </p:nvPicPr>
            <p:blipFill>
              <a:blip r:embed="rId226"/>
            </p:blipFill>
            <p:spPr>
              <a:xfrm>
                <a:off x="457200" y="1906270"/>
                <a:ext cx="323850" cy="146812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29" name="墨迹 128"/>
              <p14:cNvContentPartPr/>
              <p14:nvPr/>
            </p14:nvContentPartPr>
            <p14:xfrm>
              <a:off x="679450" y="1785620"/>
              <a:ext cx="196850" cy="254000"/>
            </p14:xfrm>
          </p:contentPart>
        </mc:Choice>
        <mc:Fallback xmlns="">
          <p:pic>
            <p:nvPicPr>
              <p:cNvPr id="129" name="墨迹 128"/>
            </p:nvPicPr>
            <p:blipFill>
              <a:blip r:embed="rId228"/>
            </p:blipFill>
            <p:spPr>
              <a:xfrm>
                <a:off x="679450" y="1785620"/>
                <a:ext cx="196850" cy="25400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30" name="墨迹 129"/>
              <p14:cNvContentPartPr/>
              <p14:nvPr/>
            </p14:nvContentPartPr>
            <p14:xfrm>
              <a:off x="571500" y="3069590"/>
              <a:ext cx="95250" cy="228600"/>
            </p14:xfrm>
          </p:contentPart>
        </mc:Choice>
        <mc:Fallback xmlns="">
          <p:pic>
            <p:nvPicPr>
              <p:cNvPr id="130" name="墨迹 129"/>
            </p:nvPicPr>
            <p:blipFill>
              <a:blip r:embed="rId230"/>
            </p:blipFill>
            <p:spPr>
              <a:xfrm>
                <a:off x="571500" y="3069590"/>
                <a:ext cx="95250" cy="22860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31" name="墨迹 130"/>
              <p14:cNvContentPartPr/>
              <p14:nvPr/>
            </p14:nvContentPartPr>
            <p14:xfrm>
              <a:off x="279400" y="2237105"/>
              <a:ext cx="114300" cy="177800"/>
            </p14:xfrm>
          </p:contentPart>
        </mc:Choice>
        <mc:Fallback xmlns="">
          <p:pic>
            <p:nvPicPr>
              <p:cNvPr id="131" name="墨迹 130"/>
            </p:nvPicPr>
            <p:blipFill>
              <a:blip r:embed="rId232"/>
            </p:blipFill>
            <p:spPr>
              <a:xfrm>
                <a:off x="279400" y="2237105"/>
                <a:ext cx="114300" cy="17780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32" name="墨迹 131"/>
              <p14:cNvContentPartPr/>
              <p14:nvPr/>
            </p14:nvContentPartPr>
            <p14:xfrm>
              <a:off x="260350" y="2167255"/>
              <a:ext cx="323850" cy="292100"/>
            </p14:xfrm>
          </p:contentPart>
        </mc:Choice>
        <mc:Fallback xmlns="">
          <p:pic>
            <p:nvPicPr>
              <p:cNvPr id="132" name="墨迹 131"/>
            </p:nvPicPr>
            <p:blipFill>
              <a:blip r:embed="rId234"/>
            </p:blipFill>
            <p:spPr>
              <a:xfrm>
                <a:off x="260350" y="2167255"/>
                <a:ext cx="323850" cy="29210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33" name="墨迹 132"/>
              <p14:cNvContentPartPr/>
              <p14:nvPr/>
            </p14:nvContentPartPr>
            <p14:xfrm>
              <a:off x="152400" y="2484755"/>
              <a:ext cx="463550" cy="114300"/>
            </p14:xfrm>
          </p:contentPart>
        </mc:Choice>
        <mc:Fallback xmlns="">
          <p:pic>
            <p:nvPicPr>
              <p:cNvPr id="133" name="墨迹 132"/>
            </p:nvPicPr>
            <p:blipFill>
              <a:blip r:embed="rId236"/>
            </p:blipFill>
            <p:spPr>
              <a:xfrm>
                <a:off x="152400" y="2484755"/>
                <a:ext cx="463550" cy="11430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34" name="墨迹 133"/>
              <p14:cNvContentPartPr/>
              <p14:nvPr/>
            </p14:nvContentPartPr>
            <p14:xfrm>
              <a:off x="4498340" y="3412490"/>
              <a:ext cx="934085" cy="343535"/>
            </p14:xfrm>
          </p:contentPart>
        </mc:Choice>
        <mc:Fallback xmlns="">
          <p:pic>
            <p:nvPicPr>
              <p:cNvPr id="134" name="墨迹 133"/>
            </p:nvPicPr>
            <p:blipFill>
              <a:blip r:embed="rId238"/>
            </p:blipFill>
            <p:spPr>
              <a:xfrm>
                <a:off x="4498340" y="3412490"/>
                <a:ext cx="934085" cy="343535"/>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35" name="墨迹 134"/>
              <p14:cNvContentPartPr/>
              <p14:nvPr/>
            </p14:nvContentPartPr>
            <p14:xfrm>
              <a:off x="4257040" y="4467860"/>
              <a:ext cx="641985" cy="298450"/>
            </p14:xfrm>
          </p:contentPart>
        </mc:Choice>
        <mc:Fallback xmlns="">
          <p:pic>
            <p:nvPicPr>
              <p:cNvPr id="135" name="墨迹 134"/>
            </p:nvPicPr>
            <p:blipFill>
              <a:blip r:embed="rId240"/>
            </p:blipFill>
            <p:spPr>
              <a:xfrm>
                <a:off x="4257040" y="4467860"/>
                <a:ext cx="641985" cy="29845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36" name="墨迹 135"/>
              <p14:cNvContentPartPr/>
              <p14:nvPr/>
            </p14:nvContentPartPr>
            <p14:xfrm>
              <a:off x="6303010" y="4537710"/>
              <a:ext cx="832485" cy="57150"/>
            </p14:xfrm>
          </p:contentPart>
        </mc:Choice>
        <mc:Fallback xmlns="">
          <p:pic>
            <p:nvPicPr>
              <p:cNvPr id="136" name="墨迹 135"/>
            </p:nvPicPr>
            <p:blipFill>
              <a:blip r:embed="rId242"/>
            </p:blipFill>
            <p:spPr>
              <a:xfrm>
                <a:off x="6303010" y="4537710"/>
                <a:ext cx="832485" cy="5715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37" name="墨迹 136"/>
              <p14:cNvContentPartPr/>
              <p14:nvPr/>
            </p14:nvContentPartPr>
            <p14:xfrm>
              <a:off x="6779895" y="4073525"/>
              <a:ext cx="953135" cy="724535"/>
            </p14:xfrm>
          </p:contentPart>
        </mc:Choice>
        <mc:Fallback xmlns="">
          <p:pic>
            <p:nvPicPr>
              <p:cNvPr id="137" name="墨迹 136"/>
            </p:nvPicPr>
            <p:blipFill>
              <a:blip r:embed="rId244"/>
            </p:blipFill>
            <p:spPr>
              <a:xfrm>
                <a:off x="6779895" y="4073525"/>
                <a:ext cx="953135" cy="724535"/>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38" name="墨迹 137"/>
              <p14:cNvContentPartPr/>
              <p14:nvPr/>
            </p14:nvContentPartPr>
            <p14:xfrm>
              <a:off x="8133080" y="4169410"/>
              <a:ext cx="838835" cy="533400"/>
            </p14:xfrm>
          </p:contentPart>
        </mc:Choice>
        <mc:Fallback xmlns="">
          <p:pic>
            <p:nvPicPr>
              <p:cNvPr id="138" name="墨迹 137"/>
            </p:nvPicPr>
            <p:blipFill>
              <a:blip r:embed="rId246"/>
            </p:blipFill>
            <p:spPr>
              <a:xfrm>
                <a:off x="8133080" y="4169410"/>
                <a:ext cx="838835" cy="53340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39" name="墨迹 138"/>
              <p14:cNvContentPartPr/>
              <p14:nvPr/>
            </p14:nvContentPartPr>
            <p14:xfrm>
              <a:off x="6849745" y="889635"/>
              <a:ext cx="959485" cy="1239520"/>
            </p14:xfrm>
          </p:contentPart>
        </mc:Choice>
        <mc:Fallback xmlns="">
          <p:pic>
            <p:nvPicPr>
              <p:cNvPr id="139" name="墨迹 138"/>
            </p:nvPicPr>
            <p:blipFill>
              <a:blip r:embed="rId248"/>
            </p:blipFill>
            <p:spPr>
              <a:xfrm>
                <a:off x="6849745" y="889635"/>
                <a:ext cx="959485" cy="1239520"/>
              </a:xfrm>
              <a:prstGeom prst="rect"/>
            </p:spPr>
          </p:pic>
        </mc:Fallback>
      </mc:AlternateContent>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609600" y="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进程调度和切换时机问题</a:t>
            </a:r>
            <a:r>
              <a:rPr lang="zh-CN" altLang="en-US" sz="4800" smtClean="0">
                <a:latin typeface="仿宋_GB2312" pitchFamily="49" charset="-122"/>
                <a:ea typeface="仿宋_GB2312" pitchFamily="49" charset="-122"/>
              </a:rPr>
              <a:t> </a:t>
            </a:r>
            <a:endParaRPr lang="zh-CN" altLang="en-US" sz="4800" smtClean="0">
              <a:latin typeface="仿宋_GB2312" pitchFamily="49" charset="-122"/>
              <a:ea typeface="仿宋_GB2312" pitchFamily="49" charset="-122"/>
            </a:endParaRPr>
          </a:p>
        </p:txBody>
      </p:sp>
      <p:sp>
        <p:nvSpPr>
          <p:cNvPr id="39938" name="Rectangle 3"/>
          <p:cNvSpPr>
            <a:spLocks noGrp="1" noChangeArrowheads="1"/>
          </p:cNvSpPr>
          <p:nvPr>
            <p:ph type="body" idx="4294967295"/>
          </p:nvPr>
        </p:nvSpPr>
        <p:spPr>
          <a:xfrm>
            <a:off x="468313" y="1268413"/>
            <a:ext cx="8305800" cy="5140325"/>
          </a:xfrm>
        </p:spPr>
        <p:txBody>
          <a:bodyPr/>
          <a:lstStyle/>
          <a:p>
            <a:r>
              <a:rPr lang="zh-CN" altLang="en-US" sz="3000" smtClean="0"/>
              <a:t>请求调度的事件发生后，就会运行低级调度程序，低级调度程序选中新的就绪进程后，就会进行上下文切换。实际上，由于种种原因，调度和切换并不一定能一气呵成。 </a:t>
            </a:r>
            <a:endParaRPr lang="zh-CN" altLang="en-US" sz="3000" smtClean="0"/>
          </a:p>
          <a:p>
            <a:r>
              <a:rPr lang="zh-CN" altLang="en-US" sz="3000" smtClean="0"/>
              <a:t>通常的做法是，由内核置上请求调度标志，延迟到上述工作完成后再进行调度和进程上下文切换，</a:t>
            </a:r>
            <a:endParaRPr lang="zh-CN" altLang="en-US" sz="3000" smtClean="0"/>
          </a:p>
          <a:p>
            <a:r>
              <a:rPr lang="en-US" altLang="zh-CN" sz="3000" smtClean="0"/>
              <a:t>Linux</a:t>
            </a:r>
            <a:r>
              <a:rPr lang="zh-CN" altLang="en-US" sz="3000" smtClean="0"/>
              <a:t>进程调度标志位</a:t>
            </a:r>
            <a:r>
              <a:rPr lang="en-US" altLang="zh-CN" sz="3000" smtClean="0"/>
              <a:t>need-resched</a:t>
            </a:r>
            <a:r>
              <a:rPr lang="zh-CN" altLang="en-US" sz="3000" smtClean="0"/>
              <a:t>。</a:t>
            </a:r>
            <a:r>
              <a:rPr lang="en-US" altLang="zh-CN" sz="3000" smtClean="0"/>
              <a:t> V</a:t>
            </a:r>
            <a:r>
              <a:rPr lang="zh-CN" altLang="zh-CN" sz="3000" smtClean="0"/>
              <a:t>２</a:t>
            </a:r>
            <a:r>
              <a:rPr lang="en-US" altLang="zh-CN" sz="3000" smtClean="0"/>
              <a:t>.</a:t>
            </a:r>
            <a:r>
              <a:rPr lang="zh-CN" altLang="zh-CN" sz="3000" smtClean="0"/>
              <a:t>６版中，被移至</a:t>
            </a:r>
            <a:r>
              <a:rPr lang="en-US" altLang="zh-CN" sz="3000" smtClean="0"/>
              <a:t>thread_info </a:t>
            </a:r>
            <a:r>
              <a:rPr lang="zh-CN" altLang="zh-CN" sz="3000" smtClean="0"/>
              <a:t>结构体中，用标志</a:t>
            </a:r>
            <a:r>
              <a:rPr lang="en-US" altLang="zh-CN" sz="3000" smtClean="0"/>
              <a:t>TIF_NEED_RESCHED </a:t>
            </a:r>
            <a:r>
              <a:rPr lang="zh-CN" altLang="zh-CN" sz="3000" smtClean="0"/>
              <a:t>表示 </a:t>
            </a:r>
            <a:r>
              <a:rPr lang="zh-CN" altLang="en-US" sz="3000" smtClean="0"/>
              <a:t>。</a:t>
            </a:r>
            <a:endParaRPr lang="en-US" altLang="zh-CN" sz="3000" smtClean="0"/>
          </a:p>
        </p:txBody>
      </p:sp>
    </p:spTree>
  </p:cSld>
  <p:clrMapOvr>
    <a:masterClrMapping/>
  </p:clrMapOvr>
  <p:transition>
    <p:checke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p:cNvSpPr>
          <p:nvPr/>
        </p:nvSpPr>
        <p:spPr bwMode="auto">
          <a:xfrm>
            <a:off x="914400" y="228600"/>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Linux</a:t>
            </a:r>
            <a:r>
              <a:rPr lang="zh-CN" altLang="zh-CN" sz="4800">
                <a:solidFill>
                  <a:schemeClr val="tx2"/>
                </a:solidFill>
                <a:latin typeface="华文新魏" panose="02010800040101010101" pitchFamily="2" charset="-122"/>
                <a:ea typeface="华文新魏" panose="02010800040101010101" pitchFamily="2" charset="-122"/>
              </a:rPr>
              <a:t>调度时机</a:t>
            </a:r>
            <a:r>
              <a:rPr lang="en-US" altLang="zh-CN" sz="4800">
                <a:solidFill>
                  <a:schemeClr val="tx2"/>
                </a:solidFill>
                <a:latin typeface="华文新魏" panose="02010800040101010101" pitchFamily="2" charset="-122"/>
                <a:ea typeface="华文新魏" panose="02010800040101010101" pitchFamily="2" charset="-122"/>
              </a:rPr>
              <a:t>(1)</a:t>
            </a:r>
            <a:endParaRPr lang="zh-CN" altLang="zh-CN" sz="4800">
              <a:solidFill>
                <a:schemeClr val="tx2"/>
              </a:solidFill>
              <a:latin typeface="华文新魏" panose="02010800040101010101" pitchFamily="2" charset="-122"/>
              <a:ea typeface="华文新魏" panose="02010800040101010101" pitchFamily="2" charset="-122"/>
            </a:endParaRPr>
          </a:p>
        </p:txBody>
      </p:sp>
      <p:sp>
        <p:nvSpPr>
          <p:cNvPr id="40962" name="Rectangle 3"/>
          <p:cNvSpPr>
            <a:spLocks noChangeArrowheads="1"/>
          </p:cNvSpPr>
          <p:nvPr/>
        </p:nvSpPr>
        <p:spPr bwMode="auto">
          <a:xfrm>
            <a:off x="755650" y="1557338"/>
            <a:ext cx="7469188" cy="360045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zh-CN" sz="3000"/>
              <a:t>主动调度</a:t>
            </a:r>
            <a:r>
              <a:rPr lang="zh-CN" altLang="en-US" sz="3000"/>
              <a:t>：</a:t>
            </a:r>
            <a:r>
              <a:rPr lang="zh-CN" altLang="zh-CN" sz="3000"/>
              <a:t>指调用</a:t>
            </a:r>
            <a:r>
              <a:rPr lang="en-US" altLang="zh-CN" sz="3000"/>
              <a:t>schedule( )</a:t>
            </a:r>
            <a:r>
              <a:rPr lang="zh-CN" altLang="zh-CN" sz="3000"/>
              <a:t>函数来释放</a:t>
            </a:r>
            <a:r>
              <a:rPr lang="en-US" altLang="zh-CN" sz="3000"/>
              <a:t>CPU,</a:t>
            </a:r>
            <a:r>
              <a:rPr lang="zh-CN" altLang="zh-CN" sz="3000"/>
              <a:t>引起新一轮调度，通常发生在当前进程状态被改变</a:t>
            </a:r>
            <a:r>
              <a:rPr lang="en-US" altLang="zh-CN" sz="3000"/>
              <a:t>,</a:t>
            </a:r>
            <a:r>
              <a:rPr lang="zh-CN" altLang="zh-CN" sz="3000"/>
              <a:t>如</a:t>
            </a:r>
            <a:r>
              <a:rPr lang="en-US" altLang="zh-CN" sz="3000"/>
              <a:t>:</a:t>
            </a:r>
            <a:r>
              <a:rPr lang="zh-CN" altLang="zh-CN" sz="3000"/>
              <a:t>执行了</a:t>
            </a:r>
            <a:r>
              <a:rPr lang="en-US" altLang="zh-CN" sz="3000"/>
              <a:t>read</a:t>
            </a:r>
            <a:r>
              <a:rPr lang="zh-CN" altLang="zh-CN" sz="3000"/>
              <a:t>（）、</a:t>
            </a:r>
            <a:r>
              <a:rPr lang="en-US" altLang="zh-CN" sz="3000"/>
              <a:t>write( )</a:t>
            </a:r>
            <a:r>
              <a:rPr lang="zh-CN" altLang="zh-CN" sz="3000"/>
              <a:t>、</a:t>
            </a:r>
            <a:r>
              <a:rPr lang="en-US" altLang="zh-CN" sz="3000"/>
              <a:t>exit</a:t>
            </a:r>
            <a:r>
              <a:rPr lang="zh-CN" altLang="zh-CN" sz="3000"/>
              <a:t>（ ）等系统调用，导致进程终止、进程阻塞等。</a:t>
            </a:r>
            <a:endParaRPr lang="zh-CN" altLang="zh-CN" sz="30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p:cNvSpPr>
          <p:nvPr/>
        </p:nvSpPr>
        <p:spPr bwMode="auto">
          <a:xfrm>
            <a:off x="914400" y="228600"/>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Linux</a:t>
            </a:r>
            <a:r>
              <a:rPr lang="zh-CN" altLang="zh-CN" sz="4800">
                <a:solidFill>
                  <a:schemeClr val="tx2"/>
                </a:solidFill>
                <a:latin typeface="华文新魏" panose="02010800040101010101" pitchFamily="2" charset="-122"/>
                <a:ea typeface="华文新魏" panose="02010800040101010101" pitchFamily="2" charset="-122"/>
              </a:rPr>
              <a:t>调度时机</a:t>
            </a:r>
            <a:r>
              <a:rPr lang="en-US" altLang="zh-CN" sz="4800">
                <a:solidFill>
                  <a:schemeClr val="tx2"/>
                </a:solidFill>
                <a:latin typeface="华文新魏" panose="02010800040101010101" pitchFamily="2" charset="-122"/>
                <a:ea typeface="华文新魏" panose="02010800040101010101" pitchFamily="2" charset="-122"/>
              </a:rPr>
              <a:t>(2)</a:t>
            </a:r>
            <a:endParaRPr lang="zh-CN" altLang="zh-CN" sz="4800">
              <a:solidFill>
                <a:schemeClr val="tx2"/>
              </a:solidFill>
              <a:latin typeface="华文新魏" panose="02010800040101010101" pitchFamily="2" charset="-122"/>
              <a:ea typeface="华文新魏" panose="02010800040101010101" pitchFamily="2" charset="-122"/>
            </a:endParaRPr>
          </a:p>
        </p:txBody>
      </p:sp>
      <p:sp>
        <p:nvSpPr>
          <p:cNvPr id="41986" name="Rectangle 3"/>
          <p:cNvSpPr>
            <a:spLocks noChangeArrowheads="1"/>
          </p:cNvSpPr>
          <p:nvPr/>
        </p:nvSpPr>
        <p:spPr bwMode="auto">
          <a:xfrm>
            <a:off x="323850" y="1557338"/>
            <a:ext cx="8496300" cy="48768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zh-CN" sz="3000"/>
              <a:t>被动调度</a:t>
            </a:r>
            <a:r>
              <a:rPr lang="zh-CN" altLang="en-US" sz="3000"/>
              <a:t>：</a:t>
            </a:r>
            <a:r>
              <a:rPr lang="zh-CN" altLang="zh-CN" sz="3000"/>
              <a:t>指发生了引起调度的条件</a:t>
            </a:r>
            <a:r>
              <a:rPr lang="en-US" altLang="zh-CN" sz="3000"/>
              <a:t>, </a:t>
            </a:r>
            <a:r>
              <a:rPr lang="zh-CN" altLang="zh-CN" sz="3000"/>
              <a:t>这时仅置进程</a:t>
            </a:r>
            <a:r>
              <a:rPr lang="en-US" altLang="zh-CN" sz="3000"/>
              <a:t>TIF_NEED_RESCHED</a:t>
            </a:r>
            <a:r>
              <a:rPr lang="zh-CN" altLang="zh-CN" sz="3000"/>
              <a:t>调度标志。调度标志设置有以下</a:t>
            </a:r>
            <a:r>
              <a:rPr lang="zh-CN" altLang="en-US" sz="3000"/>
              <a:t>四种</a:t>
            </a:r>
            <a:r>
              <a:rPr lang="zh-CN" altLang="zh-CN" sz="3000"/>
              <a:t>情况：</a:t>
            </a:r>
            <a:endParaRPr lang="en-US" altLang="zh-CN"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a:t>
            </a:r>
            <a:r>
              <a:rPr lang="en-US" altLang="zh-CN" sz="3000"/>
              <a:t>1</a:t>
            </a:r>
            <a:r>
              <a:rPr lang="zh-CN" altLang="en-US" sz="3000"/>
              <a:t>）</a:t>
            </a:r>
            <a:r>
              <a:rPr lang="zh-CN" altLang="zh-CN" sz="3000"/>
              <a:t>时钟中断中调用函数</a:t>
            </a:r>
            <a:r>
              <a:rPr lang="en-US" altLang="zh-CN" sz="3000"/>
              <a:t>scheduler_tick()</a:t>
            </a:r>
            <a:r>
              <a:rPr lang="zh-CN" altLang="zh-CN" sz="3000"/>
              <a:t>，查看当前进程的时间片是否耗尽，如果是，则设置重调度标志； </a:t>
            </a:r>
            <a:endParaRPr lang="en-US" altLang="zh-CN"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a:t>
            </a:r>
            <a:r>
              <a:rPr lang="en-US" altLang="zh-CN" sz="3000"/>
              <a:t>2</a:t>
            </a:r>
            <a:r>
              <a:rPr lang="zh-CN" altLang="en-US" sz="3000"/>
              <a:t>）</a:t>
            </a:r>
            <a:r>
              <a:rPr lang="zh-CN" altLang="zh-CN" sz="3000"/>
              <a:t>函数</a:t>
            </a:r>
            <a:r>
              <a:rPr lang="en-US" altLang="zh-CN" sz="3000"/>
              <a:t>try_to_wake_up( )</a:t>
            </a:r>
            <a:r>
              <a:rPr lang="zh-CN" altLang="zh-CN" sz="3000"/>
              <a:t>将阻塞的进程唤醒，把它加入运行队列时，如果其优先级比当前正在运行进程的优先级高，设置重调度标志。</a:t>
            </a:r>
            <a:endParaRPr lang="zh-CN" altLang="en-US" sz="300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ChangeArrowheads="1"/>
          </p:cNvSpPr>
          <p:nvPr/>
        </p:nvSpPr>
        <p:spPr bwMode="auto">
          <a:xfrm>
            <a:off x="914400" y="228600"/>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Linux</a:t>
            </a:r>
            <a:r>
              <a:rPr lang="zh-CN" altLang="zh-CN" sz="4800">
                <a:solidFill>
                  <a:schemeClr val="tx2"/>
                </a:solidFill>
                <a:latin typeface="华文新魏" panose="02010800040101010101" pitchFamily="2" charset="-122"/>
                <a:ea typeface="华文新魏" panose="02010800040101010101" pitchFamily="2" charset="-122"/>
              </a:rPr>
              <a:t>调度时机</a:t>
            </a:r>
            <a:r>
              <a:rPr lang="en-US" altLang="zh-CN" sz="4800">
                <a:solidFill>
                  <a:schemeClr val="tx2"/>
                </a:solidFill>
                <a:latin typeface="华文新魏" panose="02010800040101010101" pitchFamily="2" charset="-122"/>
                <a:ea typeface="华文新魏" panose="02010800040101010101" pitchFamily="2" charset="-122"/>
              </a:rPr>
              <a:t>(3)</a:t>
            </a:r>
            <a:endParaRPr lang="zh-CN" altLang="zh-CN" sz="4800">
              <a:solidFill>
                <a:schemeClr val="tx2"/>
              </a:solidFill>
              <a:latin typeface="华文新魏" panose="02010800040101010101" pitchFamily="2" charset="-122"/>
              <a:ea typeface="华文新魏" panose="02010800040101010101" pitchFamily="2" charset="-122"/>
            </a:endParaRPr>
          </a:p>
        </p:txBody>
      </p:sp>
      <p:sp>
        <p:nvSpPr>
          <p:cNvPr id="43010" name="Rectangle 3"/>
          <p:cNvSpPr>
            <a:spLocks noChangeArrowheads="1"/>
          </p:cNvSpPr>
          <p:nvPr/>
        </p:nvSpPr>
        <p:spPr bwMode="auto">
          <a:xfrm>
            <a:off x="900113" y="1125538"/>
            <a:ext cx="7469187" cy="5256212"/>
          </a:xfrm>
          <a:prstGeom prst="rect">
            <a:avLst/>
          </a:prstGeom>
          <a:noFill/>
          <a:ln w="9525">
            <a:noFill/>
            <a:miter lim="800000"/>
          </a:ln>
        </p:spPr>
        <p:txBody>
          <a:bodyPr/>
          <a:lstStyle/>
          <a:p>
            <a:r>
              <a:rPr lang="en-US" altLang="zh-CN" sz="3200">
                <a:latin typeface="华文新魏" panose="02010800040101010101" pitchFamily="2" charset="-122"/>
                <a:ea typeface="华文新魏" panose="02010800040101010101" pitchFamily="2" charset="-122"/>
              </a:rPr>
              <a:t> </a:t>
            </a:r>
            <a:endParaRPr lang="zh-CN" altLang="zh-CN" sz="3600">
              <a:latin typeface="华文新魏" panose="02010800040101010101" pitchFamily="2" charset="-122"/>
              <a:ea typeface="华文新魏" panose="02010800040101010101" pitchFamily="2" charset="-122"/>
            </a:endParaRPr>
          </a:p>
        </p:txBody>
      </p:sp>
      <p:sp>
        <p:nvSpPr>
          <p:cNvPr id="43011" name="矩形 3"/>
          <p:cNvSpPr>
            <a:spLocks noChangeArrowheads="1"/>
          </p:cNvSpPr>
          <p:nvPr/>
        </p:nvSpPr>
        <p:spPr bwMode="auto">
          <a:xfrm>
            <a:off x="468313" y="1412875"/>
            <a:ext cx="7920037" cy="5078413"/>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zh-CN" sz="3000"/>
              <a:t>被动调度</a:t>
            </a:r>
            <a:r>
              <a:rPr lang="en-US" altLang="zh-CN" sz="3000"/>
              <a:t>		</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a:t>
            </a:r>
            <a:r>
              <a:rPr lang="en-US" altLang="zh-CN" sz="3000"/>
              <a:t>3</a:t>
            </a:r>
            <a:r>
              <a:rPr lang="zh-CN" altLang="en-US" sz="3000"/>
              <a:t>）</a:t>
            </a:r>
            <a:r>
              <a:rPr lang="zh-CN" altLang="zh-CN" sz="3000"/>
              <a:t>设置应用进程优先级参数</a:t>
            </a:r>
            <a:r>
              <a:rPr lang="en-US" altLang="zh-CN" sz="3000"/>
              <a:t>nice</a:t>
            </a:r>
            <a:r>
              <a:rPr lang="zh-CN" altLang="zh-CN" sz="3000"/>
              <a:t>值、创建新进程、</a:t>
            </a:r>
            <a:r>
              <a:rPr lang="en-US" altLang="zh-CN" sz="3000"/>
              <a:t>SMP</a:t>
            </a:r>
            <a:r>
              <a:rPr lang="zh-CN" altLang="zh-CN" sz="3000"/>
              <a:t>负载均衡时都可能使高优先级进程进入就绪状态，也可能设置重调度标志；</a:t>
            </a:r>
            <a:endParaRPr lang="en-US" altLang="zh-CN"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a:t>
            </a:r>
            <a:r>
              <a:rPr lang="en-US" altLang="zh-CN" sz="3000"/>
              <a:t>4</a:t>
            </a:r>
            <a:r>
              <a:rPr lang="zh-CN" altLang="en-US" sz="3000"/>
              <a:t>）</a:t>
            </a:r>
            <a:r>
              <a:rPr lang="zh-CN" altLang="zh-CN" sz="3000"/>
              <a:t>执行</a:t>
            </a:r>
            <a:r>
              <a:rPr lang="en-US" altLang="zh-CN" sz="3000"/>
              <a:t>sched_setscheduler( )</a:t>
            </a:r>
            <a:r>
              <a:rPr lang="zh-CN" altLang="zh-CN" sz="3000"/>
              <a:t>（设置调度策略）、</a:t>
            </a:r>
            <a:r>
              <a:rPr lang="en-US" altLang="zh-CN" sz="3000"/>
              <a:t>sched_yield( </a:t>
            </a:r>
            <a:r>
              <a:rPr lang="zh-CN" altLang="zh-CN" sz="3000"/>
              <a:t>暂时让出处理器</a:t>
            </a:r>
            <a:r>
              <a:rPr lang="en-US" altLang="zh-CN" sz="3000"/>
              <a:t>)</a:t>
            </a:r>
            <a:r>
              <a:rPr lang="zh-CN" altLang="zh-CN" sz="3000"/>
              <a:t>、</a:t>
            </a:r>
            <a:r>
              <a:rPr lang="en-US" altLang="zh-CN" sz="3000"/>
              <a:t>pause( )</a:t>
            </a:r>
            <a:r>
              <a:rPr lang="zh-CN" altLang="zh-CN" sz="3000"/>
              <a:t>（暂停）等系统调用，均要设置重调度标志。</a:t>
            </a:r>
            <a:endParaRPr lang="zh-CN" altLang="en-US" sz="300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914400" y="22860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处理器状态转换</a:t>
            </a:r>
            <a:endParaRPr lang="zh-CN" altLang="en-US" sz="4400">
              <a:solidFill>
                <a:schemeClr val="tx2"/>
              </a:solidFill>
              <a:latin typeface="华文新魏" panose="02010800040101010101" pitchFamily="2" charset="-122"/>
              <a:ea typeface="华文新魏" panose="02010800040101010101" pitchFamily="2" charset="-122"/>
            </a:endParaRPr>
          </a:p>
        </p:txBody>
      </p:sp>
      <p:sp>
        <p:nvSpPr>
          <p:cNvPr id="44034" name="Rectangle 3"/>
          <p:cNvSpPr>
            <a:spLocks noChangeArrowheads="1"/>
          </p:cNvSpPr>
          <p:nvPr/>
        </p:nvSpPr>
        <p:spPr bwMode="auto">
          <a:xfrm>
            <a:off x="755650" y="1504950"/>
            <a:ext cx="7756525" cy="46609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t> </a:t>
            </a:r>
            <a:r>
              <a:rPr lang="zh-CN" altLang="en-US" sz="3000"/>
              <a:t>当中断</a:t>
            </a:r>
            <a:r>
              <a:rPr lang="en-US" altLang="zh-CN" sz="3000"/>
              <a:t>/</a:t>
            </a:r>
            <a:r>
              <a:rPr lang="zh-CN" altLang="en-US" sz="3000"/>
              <a:t>系统 调用发生时，暂时中断正在执行的用户进程，把进程从用户状态转换到内核状态，去执行操作系统服务程序以获得服务，这就是一次状态转换，</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 内核在被中断了的进程的上下文中对这个中断事件作处理，即使该中断可能不是此进程引起的。</a:t>
            </a:r>
            <a:endParaRPr lang="zh-CN" altLang="en-US" sz="30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684213" y="26035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处理器状态转换步骤</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45058" name="Rectangle 3"/>
          <p:cNvSpPr>
            <a:spLocks noChangeArrowheads="1"/>
          </p:cNvSpPr>
          <p:nvPr/>
        </p:nvSpPr>
        <p:spPr bwMode="auto">
          <a:xfrm>
            <a:off x="611188" y="1557338"/>
            <a:ext cx="8037512" cy="4144962"/>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t>1)</a:t>
            </a:r>
            <a:r>
              <a:rPr lang="zh-CN" altLang="en-US" sz="3000"/>
              <a:t>保存被中断进程的处理器现场信息；</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2)</a:t>
            </a:r>
            <a:r>
              <a:rPr lang="zh-CN" altLang="en-US" sz="3000"/>
              <a:t>处理器从用户态转换到核心态，以便执行服务程序或中断处理程序；</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3)</a:t>
            </a:r>
            <a:r>
              <a:rPr lang="zh-CN" altLang="en-US" sz="3000"/>
              <a:t>如果处理中断，可根据规定的中断级设置中断屏蔽位；</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4)</a:t>
            </a:r>
            <a:r>
              <a:rPr lang="zh-CN" altLang="en-US" sz="3000"/>
              <a:t>根据系统调用号或中断号，从系统调用表或中断入口表找到服务程序或中断处理程序地址。</a:t>
            </a:r>
            <a:endParaRPr lang="zh-CN" altLang="en-US" sz="30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513914a8-4855-44c2-a08e-0a4ad22d42db"/>
  <p:tag name="COMMONDATA" val="eyJoZGlkIjoiYTJlZTM3NzhlZjk1Y2Q4N2Q0ZTcxYTYxYWM4MDQyODEifQ=="/>
</p:tagLst>
</file>

<file path=ppt/theme/theme1.xml><?xml version="1.0" encoding="utf-8"?>
<a:theme xmlns:a="http://schemas.openxmlformats.org/drawingml/2006/main" name="默认设计模板">
  <a:themeElements>
    <a:clrScheme name="">
      <a:dk1>
        <a:srgbClr val="000000"/>
      </a:dk1>
      <a:lt1>
        <a:srgbClr val="FFFFFF"/>
      </a:lt1>
      <a:dk2>
        <a:srgbClr val="0000FF"/>
      </a:dk2>
      <a:lt2>
        <a:srgbClr val="00000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22355</Words>
  <Application>WPS 演示</Application>
  <PresentationFormat>全屏显示(4:3)</PresentationFormat>
  <Paragraphs>2149</Paragraphs>
  <Slides>173</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9</vt:i4>
      </vt:variant>
      <vt:variant>
        <vt:lpstr>幻灯片标题</vt:lpstr>
      </vt:variant>
      <vt:variant>
        <vt:i4>173</vt:i4>
      </vt:variant>
    </vt:vector>
  </HeadingPairs>
  <TitlesOfParts>
    <vt:vector size="199" baseType="lpstr">
      <vt:lpstr>Arial</vt:lpstr>
      <vt:lpstr>宋体</vt:lpstr>
      <vt:lpstr>Wingdings</vt:lpstr>
      <vt:lpstr>Times New Roman</vt:lpstr>
      <vt:lpstr>华文新魏</vt:lpstr>
      <vt:lpstr>Tahoma</vt:lpstr>
      <vt:lpstr>楷体_GB2312</vt:lpstr>
      <vt:lpstr>新宋体</vt:lpstr>
      <vt:lpstr>微软雅黑</vt:lpstr>
      <vt:lpstr>Arial Unicode MS</vt:lpstr>
      <vt:lpstr>华文行楷</vt:lpstr>
      <vt:lpstr>黑体</vt:lpstr>
      <vt:lpstr>仿宋_GB2312</vt:lpstr>
      <vt:lpstr>仿宋</vt:lpstr>
      <vt:lpstr>Calibri</vt:lpstr>
      <vt:lpstr>Helvetica</vt:lpstr>
      <vt:lpstr>默认设计模板</vt:lpstr>
      <vt:lpstr>Visio.Drawing.11</vt:lpstr>
      <vt:lpstr>Visio.Drawing.11</vt:lpstr>
      <vt:lpstr>Word.Document.8</vt:lpstr>
      <vt:lpstr>Word.Picture.8</vt:lpstr>
      <vt:lpstr>Word.Picture.8</vt:lpstr>
      <vt:lpstr>Visio.Drawing.15</vt:lpstr>
      <vt:lpstr>Visio.Drawing.15</vt:lpstr>
      <vt:lpstr>Equation.3</vt:lpstr>
      <vt:lpstr>Equation.3</vt:lpstr>
      <vt:lpstr>第2章处理器管理</vt:lpstr>
      <vt:lpstr>知识要点</vt:lpstr>
      <vt:lpstr>2.1处理器状态 </vt:lpstr>
      <vt:lpstr>PowerPoint 演示文稿</vt:lpstr>
      <vt:lpstr>2.1.1 处理器 1.寄存器(1)</vt:lpstr>
      <vt:lpstr>1. 寄存器(2)</vt:lpstr>
      <vt:lpstr>2. 指令系统(1)</vt:lpstr>
      <vt:lpstr>2. 指令系统(2)</vt:lpstr>
      <vt:lpstr>3. 特权指令与非特权指令</vt:lpstr>
      <vt:lpstr>PowerPoint 演示文稿</vt:lpstr>
      <vt:lpstr>5.处理器状态及其转换</vt:lpstr>
      <vt:lpstr>管态和目态的切换</vt:lpstr>
      <vt:lpstr>6.用户栈和核心栈</vt:lpstr>
      <vt:lpstr>PowerPoint 演示文稿</vt:lpstr>
      <vt:lpstr>程序状态字寄存器(2)</vt:lpstr>
      <vt:lpstr>Intel x86程序状态字</vt:lpstr>
      <vt:lpstr>微处理器Intel 80386的程序状态字</vt:lpstr>
      <vt:lpstr>Pentium的处理器状态</vt:lpstr>
      <vt:lpstr>微处理器M68000的程序状态字</vt:lpstr>
      <vt:lpstr>2.2中断技术</vt:lpstr>
      <vt:lpstr>2.2.1中断概念</vt:lpstr>
      <vt:lpstr>PowerPoint 演示文稿</vt:lpstr>
      <vt:lpstr> 为什么要用中断</vt:lpstr>
      <vt:lpstr>中断定义</vt:lpstr>
      <vt:lpstr>中断系统的概念</vt:lpstr>
      <vt:lpstr> 中断系统的功能</vt:lpstr>
      <vt:lpstr>PowerPoint 演示文稿</vt:lpstr>
      <vt:lpstr>PowerPoint 演示文稿</vt:lpstr>
      <vt:lpstr>PowerPoint 演示文稿</vt:lpstr>
      <vt:lpstr>中断类型号和中断向量表</vt:lpstr>
      <vt:lpstr>PowerPoint 演示文稿</vt:lpstr>
      <vt:lpstr>PowerPoint 演示文稿</vt:lpstr>
      <vt:lpstr>2.2.2中断源分类</vt:lpstr>
      <vt:lpstr>中断和异常的区别(1)   </vt:lpstr>
      <vt:lpstr>中断和异常的区别(2)   </vt:lpstr>
      <vt:lpstr>2.2.3中断和异常的响应及服务</vt:lpstr>
      <vt:lpstr> IBM PC机中断响应过程 </vt:lpstr>
      <vt:lpstr>PowerPoint 演示文稿</vt:lpstr>
      <vt:lpstr> CPU响应中断的条件</vt:lpstr>
      <vt:lpstr>PowerPoint 演示文稿</vt:lpstr>
      <vt:lpstr>PowerPoint 演示文稿</vt:lpstr>
      <vt:lpstr>PowerPoint 演示文稿</vt:lpstr>
      <vt:lpstr> 8086/8088CPU的中断结构体系</vt:lpstr>
      <vt:lpstr>PowerPoint 演示文稿</vt:lpstr>
      <vt:lpstr>2.2.4时钟中断(2)</vt:lpstr>
      <vt:lpstr>PowerPoint 演示文稿</vt:lpstr>
      <vt:lpstr>PowerPoint 演示文稿</vt:lpstr>
      <vt:lpstr>8086/8088中断优先级</vt:lpstr>
      <vt:lpstr>PowerPoint 演示文稿</vt:lpstr>
      <vt:lpstr>PowerPoint 演示文稿</vt:lpstr>
      <vt:lpstr>3.多重中断事件的处理 </vt:lpstr>
      <vt:lpstr>4 .中断向量(1)</vt:lpstr>
      <vt:lpstr>Linux中断向量(2) </vt:lpstr>
      <vt:lpstr>Intel x86处理器 中断向量表</vt:lpstr>
      <vt:lpstr>中断请求</vt:lpstr>
      <vt:lpstr>8259A中断控制器</vt:lpstr>
      <vt:lpstr>PowerPoint 演示文稿</vt:lpstr>
      <vt:lpstr>PowerPoint 演示文稿</vt:lpstr>
      <vt:lpstr>PowerPoint 演示文稿</vt:lpstr>
      <vt:lpstr>5. 中断处理过程</vt:lpstr>
      <vt:lpstr>4. 中断处理过程</vt:lpstr>
      <vt:lpstr>PowerPoint 演示文稿</vt:lpstr>
      <vt:lpstr>6. 中断处理程序特点</vt:lpstr>
      <vt:lpstr>PowerPoint 演示文稿</vt:lpstr>
      <vt:lpstr>中断向量表的初始化</vt:lpstr>
      <vt:lpstr>PowerPoint 演示文稿</vt:lpstr>
      <vt:lpstr>PowerPoint 演示文稿</vt:lpstr>
      <vt:lpstr>PowerPoint 演示文稿</vt:lpstr>
      <vt:lpstr>PowerPoint 演示文稿</vt:lpstr>
      <vt:lpstr>2.3 进程及其实现</vt:lpstr>
      <vt:lpstr>2.3.1 进程的定义和性质</vt:lpstr>
      <vt:lpstr>进程概念的引入(1)</vt:lpstr>
      <vt:lpstr>进程概念的引入2)</vt:lpstr>
      <vt:lpstr>“可再入” 程序举例 </vt:lpstr>
      <vt:lpstr> 进程的属性</vt:lpstr>
      <vt:lpstr>2.3.2 进程状态和转换 进程三态模型及其状态转换</vt:lpstr>
      <vt:lpstr>2.3.2 进程状态和转换 进程三态模型及其状态转换</vt:lpstr>
      <vt:lpstr>进程转换</vt:lpstr>
      <vt:lpstr>进程转换（续）</vt:lpstr>
      <vt:lpstr>因果变迁</vt:lpstr>
      <vt:lpstr>进程五态模型及其转换</vt:lpstr>
      <vt:lpstr>进程的挂起</vt:lpstr>
      <vt:lpstr>具有挂起功能的进程状态及其转换 </vt:lpstr>
      <vt:lpstr>挂起进程具有如下特征</vt:lpstr>
      <vt:lpstr>PowerPoint 演示文稿</vt:lpstr>
      <vt:lpstr>PowerPoint 演示文稿</vt:lpstr>
      <vt:lpstr>PowerPoint 演示文稿</vt:lpstr>
      <vt:lpstr>PowerPoint 演示文稿</vt:lpstr>
      <vt:lpstr> 2.进程控制块 </vt:lpstr>
      <vt:lpstr>  3 进程队列及其管理(1)</vt:lpstr>
      <vt:lpstr>  进程队列及其管理(2)</vt:lpstr>
      <vt:lpstr>PowerPoint 演示文稿</vt:lpstr>
      <vt:lpstr>PowerPoint 演示文稿</vt:lpstr>
      <vt:lpstr>进程调度和切换时机问题 </vt:lpstr>
      <vt:lpstr>PowerPoint 演示文稿</vt:lpstr>
      <vt:lpstr>PowerPoint 演示文稿</vt:lpstr>
      <vt:lpstr>PowerPoint 演示文稿</vt:lpstr>
      <vt:lpstr>PowerPoint 演示文稿</vt:lpstr>
      <vt:lpstr>PowerPoint 演示文稿</vt:lpstr>
      <vt:lpstr>CPU上执行的进程所处活动范围 </vt:lpstr>
      <vt:lpstr>Linux中进程上下文切换和处理器状态转换 </vt:lpstr>
      <vt:lpstr>PowerPoint 演示文稿</vt:lpstr>
      <vt:lpstr>PowerPoint 演示文稿</vt:lpstr>
      <vt:lpstr>Linux进程与任务</vt:lpstr>
      <vt:lpstr>2.3.5 进程控制和管理(1)             </vt:lpstr>
      <vt:lpstr>进程的控制和管理(2)             </vt:lpstr>
      <vt:lpstr>进程创建 </vt:lpstr>
      <vt:lpstr>Linux创建进程/线程 </vt:lpstr>
      <vt:lpstr>进程撤销 </vt:lpstr>
      <vt:lpstr>进程阻塞和唤醒 </vt:lpstr>
      <vt:lpstr>2.4 线程及其实现 </vt:lpstr>
      <vt:lpstr>2.4.1  引入多线程的动机</vt:lpstr>
      <vt:lpstr>2.4.1  引入多线程的动机</vt:lpstr>
      <vt:lpstr>线程的概念(1)</vt:lpstr>
      <vt:lpstr>线程的概念(2)</vt:lpstr>
      <vt:lpstr>PowerPoint 演示文稿</vt:lpstr>
      <vt:lpstr>2.4.2 多线程环境中的进程与线程 </vt:lpstr>
      <vt:lpstr>多线程环境中进程的定义</vt:lpstr>
      <vt:lpstr>  多线程环境中的线程概念 </vt:lpstr>
      <vt:lpstr>线程又称轻量进程</vt:lpstr>
      <vt:lpstr>              线程组成</vt:lpstr>
      <vt:lpstr> 线程的状态 </vt:lpstr>
      <vt:lpstr> 多线程技术的应用</vt:lpstr>
      <vt:lpstr>PowerPoint 演示文稿</vt:lpstr>
      <vt:lpstr>用户级线程（ULT）</vt:lpstr>
      <vt:lpstr>用户级线程的活动</vt:lpstr>
      <vt:lpstr>用户级线程优缺点</vt:lpstr>
      <vt:lpstr>内核级线程（KLT）</vt:lpstr>
      <vt:lpstr>内核级线程的优点及缺点</vt:lpstr>
      <vt:lpstr>用户级和内核级线程比较</vt:lpstr>
      <vt:lpstr>ULT和KLT结合方法</vt:lpstr>
      <vt:lpstr>NT线程的有关API</vt:lpstr>
      <vt:lpstr>2.5处理机调度</vt:lpstr>
      <vt:lpstr>PowerPoint 演示文稿</vt:lpstr>
      <vt:lpstr>PowerPoint 演示文稿</vt:lpstr>
      <vt:lpstr>PowerPoint 演示文稿</vt:lpstr>
      <vt:lpstr>2.5.2 选择调度算法原则(1)</vt:lpstr>
      <vt:lpstr>PowerPoint 演示文稿</vt:lpstr>
      <vt:lpstr>PowerPoint 演示文稿</vt:lpstr>
      <vt:lpstr>PowerPoint 演示文稿</vt:lpstr>
      <vt:lpstr>PowerPoint 演示文稿</vt:lpstr>
      <vt:lpstr>PowerPoint 演示文稿</vt:lpstr>
      <vt:lpstr>2.5.3 作业管理与调度</vt:lpstr>
      <vt:lpstr>1.作业和进程的关系 </vt:lpstr>
      <vt:lpstr>2. 作业组织、调度和控制</vt:lpstr>
      <vt:lpstr>作业控制块</vt:lpstr>
      <vt:lpstr>作业生命周期状态</vt:lpstr>
      <vt:lpstr>批作业的调度</vt:lpstr>
      <vt:lpstr>作业调度与进程调度的关系</vt:lpstr>
      <vt:lpstr>交互作业的组织和管理</vt:lpstr>
      <vt:lpstr>2.5.4低级调度的功能和类型</vt:lpstr>
      <vt:lpstr>低级调度的基本类型</vt:lpstr>
      <vt:lpstr>2.6.5 作业调度和低级调度算法</vt:lpstr>
      <vt:lpstr> 1.先来先服务算法</vt:lpstr>
      <vt:lpstr> 1.先来先服务算法</vt:lpstr>
      <vt:lpstr>2. 最短作业优先算法(1)</vt:lpstr>
      <vt:lpstr>2.最短作业优先算法(2)</vt:lpstr>
      <vt:lpstr>2.最短作业优先算法(3)</vt:lpstr>
      <vt:lpstr>shortest next CPU burst time(1) </vt:lpstr>
      <vt:lpstr>shortest next CPU burst time(2) </vt:lpstr>
      <vt:lpstr>3.最短剩余时间优先算法(1)</vt:lpstr>
      <vt:lpstr>最短剩余时间优先算法(2)</vt:lpstr>
      <vt:lpstr>4.最高响应比优先算法</vt:lpstr>
      <vt:lpstr>响应比定义</vt:lpstr>
      <vt:lpstr>HRRF算法举例</vt:lpstr>
      <vt:lpstr>HRRF算法举例</vt:lpstr>
      <vt:lpstr>PowerPoint 演示文稿</vt:lpstr>
      <vt:lpstr>PowerPoint 演示文稿</vt:lpstr>
      <vt:lpstr>PowerPoint 演示文稿</vt:lpstr>
      <vt:lpstr> 时间片长度的确定</vt:lpstr>
      <vt:lpstr>轮转法举例(时间片长= 20)</vt:lpstr>
      <vt:lpstr>PowerPoint 演示文稿</vt:lpstr>
      <vt:lpstr>一个三级反馈队列调度策略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操作系统教程(第5版)</dc:title>
  <dc:creator>xyp</dc:creator>
  <cp:lastModifiedBy>柳随风</cp:lastModifiedBy>
  <cp:revision>766</cp:revision>
  <dcterms:created xsi:type="dcterms:W3CDTF">2002-10-28T07:32:00Z</dcterms:created>
  <dcterms:modified xsi:type="dcterms:W3CDTF">2023-03-16T04:09:50Z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FE7E533BC1174F20B67A198E5DA7EF8E</vt:lpwstr>
  </property>
</Properties>
</file>